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37"/>
  </p:notesMasterIdLst>
  <p:sldIdLst>
    <p:sldId id="271" r:id="rId2"/>
    <p:sldId id="272" r:id="rId3"/>
    <p:sldId id="273" r:id="rId4"/>
    <p:sldId id="287" r:id="rId5"/>
    <p:sldId id="286" r:id="rId6"/>
    <p:sldId id="309" r:id="rId7"/>
    <p:sldId id="288" r:id="rId8"/>
    <p:sldId id="310" r:id="rId9"/>
    <p:sldId id="311" r:id="rId10"/>
    <p:sldId id="312" r:id="rId11"/>
    <p:sldId id="313" r:id="rId12"/>
    <p:sldId id="292" r:id="rId13"/>
    <p:sldId id="293" r:id="rId14"/>
    <p:sldId id="306" r:id="rId15"/>
    <p:sldId id="289" r:id="rId16"/>
    <p:sldId id="290" r:id="rId17"/>
    <p:sldId id="291" r:id="rId18"/>
    <p:sldId id="314" r:id="rId19"/>
    <p:sldId id="315" r:id="rId20"/>
    <p:sldId id="277" r:id="rId21"/>
    <p:sldId id="294" r:id="rId22"/>
    <p:sldId id="296" r:id="rId23"/>
    <p:sldId id="295" r:id="rId24"/>
    <p:sldId id="297" r:id="rId25"/>
    <p:sldId id="303" r:id="rId26"/>
    <p:sldId id="316" r:id="rId27"/>
    <p:sldId id="317" r:id="rId28"/>
    <p:sldId id="304" r:id="rId29"/>
    <p:sldId id="305" r:id="rId30"/>
    <p:sldId id="318" r:id="rId31"/>
    <p:sldId id="319" r:id="rId32"/>
    <p:sldId id="308" r:id="rId33"/>
    <p:sldId id="320" r:id="rId34"/>
    <p:sldId id="321" r:id="rId35"/>
    <p:sldId id="301" r:id="rId36"/>
  </p:sldIdLst>
  <p:sldSz cx="9144000" cy="6858000" type="screen4x3"/>
  <p:notesSz cx="6997700" cy="9283700"/>
  <p:defaultTextStyle>
    <a:defPPr>
      <a:defRPr lang="en-US"/>
    </a:defPPr>
    <a:lvl1pPr algn="l" rtl="0" fontAlgn="base">
      <a:spcBef>
        <a:spcPct val="0"/>
      </a:spcBef>
      <a:spcAft>
        <a:spcPct val="0"/>
      </a:spcAft>
      <a:defRPr kern="1200">
        <a:solidFill>
          <a:schemeClr val="tx1"/>
        </a:solidFill>
        <a:latin typeface="Times New Roman" charset="0"/>
        <a:ea typeface="+mn-ea"/>
        <a:cs typeface="Arial" charset="0"/>
      </a:defRPr>
    </a:lvl1pPr>
    <a:lvl2pPr marL="457200" algn="l" rtl="0" fontAlgn="base">
      <a:spcBef>
        <a:spcPct val="0"/>
      </a:spcBef>
      <a:spcAft>
        <a:spcPct val="0"/>
      </a:spcAft>
      <a:defRPr kern="1200">
        <a:solidFill>
          <a:schemeClr val="tx1"/>
        </a:solidFill>
        <a:latin typeface="Times New Roman" charset="0"/>
        <a:ea typeface="+mn-ea"/>
        <a:cs typeface="Arial" charset="0"/>
      </a:defRPr>
    </a:lvl2pPr>
    <a:lvl3pPr marL="914400" algn="l" rtl="0" fontAlgn="base">
      <a:spcBef>
        <a:spcPct val="0"/>
      </a:spcBef>
      <a:spcAft>
        <a:spcPct val="0"/>
      </a:spcAft>
      <a:defRPr kern="1200">
        <a:solidFill>
          <a:schemeClr val="tx1"/>
        </a:solidFill>
        <a:latin typeface="Times New Roman" charset="0"/>
        <a:ea typeface="+mn-ea"/>
        <a:cs typeface="Arial" charset="0"/>
      </a:defRPr>
    </a:lvl3pPr>
    <a:lvl4pPr marL="1371600" algn="l" rtl="0" fontAlgn="base">
      <a:spcBef>
        <a:spcPct val="0"/>
      </a:spcBef>
      <a:spcAft>
        <a:spcPct val="0"/>
      </a:spcAft>
      <a:defRPr kern="1200">
        <a:solidFill>
          <a:schemeClr val="tx1"/>
        </a:solidFill>
        <a:latin typeface="Times New Roman" charset="0"/>
        <a:ea typeface="+mn-ea"/>
        <a:cs typeface="Arial" charset="0"/>
      </a:defRPr>
    </a:lvl4pPr>
    <a:lvl5pPr marL="1828800" algn="l" rtl="0" fontAlgn="base">
      <a:spcBef>
        <a:spcPct val="0"/>
      </a:spcBef>
      <a:spcAft>
        <a:spcPct val="0"/>
      </a:spcAft>
      <a:defRPr kern="1200">
        <a:solidFill>
          <a:schemeClr val="tx1"/>
        </a:solidFill>
        <a:latin typeface="Times New Roman" charset="0"/>
        <a:ea typeface="+mn-ea"/>
        <a:cs typeface="Arial" charset="0"/>
      </a:defRPr>
    </a:lvl5pPr>
    <a:lvl6pPr marL="2286000" algn="l" defTabSz="914400" rtl="0" eaLnBrk="1" latinLnBrk="0" hangingPunct="1">
      <a:defRPr kern="1200">
        <a:solidFill>
          <a:schemeClr val="tx1"/>
        </a:solidFill>
        <a:latin typeface="Times New Roman" charset="0"/>
        <a:ea typeface="+mn-ea"/>
        <a:cs typeface="Arial" charset="0"/>
      </a:defRPr>
    </a:lvl6pPr>
    <a:lvl7pPr marL="2743200" algn="l" defTabSz="914400" rtl="0" eaLnBrk="1" latinLnBrk="0" hangingPunct="1">
      <a:defRPr kern="1200">
        <a:solidFill>
          <a:schemeClr val="tx1"/>
        </a:solidFill>
        <a:latin typeface="Times New Roman" charset="0"/>
        <a:ea typeface="+mn-ea"/>
        <a:cs typeface="Arial" charset="0"/>
      </a:defRPr>
    </a:lvl7pPr>
    <a:lvl8pPr marL="3200400" algn="l" defTabSz="914400" rtl="0" eaLnBrk="1" latinLnBrk="0" hangingPunct="1">
      <a:defRPr kern="1200">
        <a:solidFill>
          <a:schemeClr val="tx1"/>
        </a:solidFill>
        <a:latin typeface="Times New Roman" charset="0"/>
        <a:ea typeface="+mn-ea"/>
        <a:cs typeface="Arial" charset="0"/>
      </a:defRPr>
    </a:lvl8pPr>
    <a:lvl9pPr marL="3657600" algn="l" defTabSz="914400" rtl="0" eaLnBrk="1" latinLnBrk="0" hangingPunct="1">
      <a:defRPr kern="1200">
        <a:solidFill>
          <a:schemeClr val="tx1"/>
        </a:solidFill>
        <a:latin typeface="Times New Roman"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5169" autoAdjust="0"/>
  </p:normalViewPr>
  <p:slideViewPr>
    <p:cSldViewPr>
      <p:cViewPr>
        <p:scale>
          <a:sx n="60" d="100"/>
          <a:sy n="60" d="100"/>
        </p:scale>
        <p:origin x="-1878" y="-6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63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2337" cy="464185"/>
          </a:xfrm>
          <a:prstGeom prst="rect">
            <a:avLst/>
          </a:prstGeom>
        </p:spPr>
        <p:txBody>
          <a:bodyPr vert="horz" lIns="93031" tIns="46516" rIns="93031" bIns="46516" rtlCol="0"/>
          <a:lstStyle>
            <a:lvl1pPr algn="l">
              <a:defRPr sz="1200"/>
            </a:lvl1pPr>
          </a:lstStyle>
          <a:p>
            <a:endParaRPr lang="en-US"/>
          </a:p>
        </p:txBody>
      </p:sp>
      <p:sp>
        <p:nvSpPr>
          <p:cNvPr id="3" name="Date Placeholder 2"/>
          <p:cNvSpPr>
            <a:spLocks noGrp="1"/>
          </p:cNvSpPr>
          <p:nvPr>
            <p:ph type="dt" idx="1"/>
          </p:nvPr>
        </p:nvSpPr>
        <p:spPr>
          <a:xfrm>
            <a:off x="3963744" y="0"/>
            <a:ext cx="3032337" cy="464185"/>
          </a:xfrm>
          <a:prstGeom prst="rect">
            <a:avLst/>
          </a:prstGeom>
        </p:spPr>
        <p:txBody>
          <a:bodyPr vert="horz" lIns="93031" tIns="46516" rIns="93031" bIns="46516" rtlCol="0"/>
          <a:lstStyle>
            <a:lvl1pPr algn="r">
              <a:defRPr sz="1200"/>
            </a:lvl1pPr>
          </a:lstStyle>
          <a:p>
            <a:fld id="{85977454-D00F-4EC2-B719-415F48659885}" type="datetimeFigureOut">
              <a:rPr lang="en-US" smtClean="0"/>
              <a:t>4/2/2013</a:t>
            </a:fld>
            <a:endParaRPr lang="en-US"/>
          </a:p>
        </p:txBody>
      </p:sp>
      <p:sp>
        <p:nvSpPr>
          <p:cNvPr id="4" name="Slide Image Placeholder 3"/>
          <p:cNvSpPr>
            <a:spLocks noGrp="1" noRot="1" noChangeAspect="1"/>
          </p:cNvSpPr>
          <p:nvPr>
            <p:ph type="sldImg" idx="2"/>
          </p:nvPr>
        </p:nvSpPr>
        <p:spPr>
          <a:xfrm>
            <a:off x="1177925" y="696913"/>
            <a:ext cx="4641850" cy="3481387"/>
          </a:xfrm>
          <a:prstGeom prst="rect">
            <a:avLst/>
          </a:prstGeom>
          <a:noFill/>
          <a:ln w="12700">
            <a:solidFill>
              <a:prstClr val="black"/>
            </a:solidFill>
          </a:ln>
        </p:spPr>
        <p:txBody>
          <a:bodyPr vert="horz" lIns="93031" tIns="46516" rIns="93031" bIns="46516" rtlCol="0" anchor="ctr"/>
          <a:lstStyle/>
          <a:p>
            <a:endParaRPr lang="en-US"/>
          </a:p>
        </p:txBody>
      </p:sp>
      <p:sp>
        <p:nvSpPr>
          <p:cNvPr id="5" name="Notes Placeholder 4"/>
          <p:cNvSpPr>
            <a:spLocks noGrp="1"/>
          </p:cNvSpPr>
          <p:nvPr>
            <p:ph type="body" sz="quarter" idx="3"/>
          </p:nvPr>
        </p:nvSpPr>
        <p:spPr>
          <a:xfrm>
            <a:off x="699770" y="4409758"/>
            <a:ext cx="5598160" cy="4177665"/>
          </a:xfrm>
          <a:prstGeom prst="rect">
            <a:avLst/>
          </a:prstGeom>
        </p:spPr>
        <p:txBody>
          <a:bodyPr vert="horz" lIns="93031" tIns="46516" rIns="93031" bIns="4651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32337" cy="464185"/>
          </a:xfrm>
          <a:prstGeom prst="rect">
            <a:avLst/>
          </a:prstGeom>
        </p:spPr>
        <p:txBody>
          <a:bodyPr vert="horz" lIns="93031" tIns="46516" rIns="93031" bIns="46516" rtlCol="0" anchor="b"/>
          <a:lstStyle>
            <a:lvl1pPr algn="l">
              <a:defRPr sz="1200"/>
            </a:lvl1pPr>
          </a:lstStyle>
          <a:p>
            <a:endParaRPr lang="en-US"/>
          </a:p>
        </p:txBody>
      </p:sp>
      <p:sp>
        <p:nvSpPr>
          <p:cNvPr id="7" name="Slide Number Placeholder 6"/>
          <p:cNvSpPr>
            <a:spLocks noGrp="1"/>
          </p:cNvSpPr>
          <p:nvPr>
            <p:ph type="sldNum" sz="quarter" idx="5"/>
          </p:nvPr>
        </p:nvSpPr>
        <p:spPr>
          <a:xfrm>
            <a:off x="3963744" y="8817904"/>
            <a:ext cx="3032337" cy="464185"/>
          </a:xfrm>
          <a:prstGeom prst="rect">
            <a:avLst/>
          </a:prstGeom>
        </p:spPr>
        <p:txBody>
          <a:bodyPr vert="horz" lIns="93031" tIns="46516" rIns="93031" bIns="46516" rtlCol="0" anchor="b"/>
          <a:lstStyle>
            <a:lvl1pPr algn="r">
              <a:defRPr sz="1200"/>
            </a:lvl1pPr>
          </a:lstStyle>
          <a:p>
            <a:fld id="{3F34E3CB-EB00-40D7-AFEF-5AE14E4A5ACD}" type="slidenum">
              <a:rPr lang="en-US" smtClean="0"/>
              <a:t>‹#›</a:t>
            </a:fld>
            <a:endParaRPr lang="en-US"/>
          </a:p>
        </p:txBody>
      </p:sp>
    </p:spTree>
    <p:extLst>
      <p:ext uri="{BB962C8B-B14F-4D97-AF65-F5344CB8AC3E}">
        <p14:creationId xmlns:p14="http://schemas.microsoft.com/office/powerpoint/2010/main" val="2668961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Crimes committed with technology are more </a:t>
            </a:r>
            <a:r>
              <a:rPr lang="en-US" dirty="0" err="1" smtClean="0"/>
              <a:t>devasting</a:t>
            </a:r>
            <a:r>
              <a:rPr lang="en-US" dirty="0" smtClean="0"/>
              <a:t> and harder to detect</a:t>
            </a:r>
          </a:p>
          <a:p>
            <a:r>
              <a:rPr lang="en-US" dirty="0" smtClean="0"/>
              <a:t>(bank robber</a:t>
            </a:r>
            <a:r>
              <a:rPr lang="en-US" baseline="0" dirty="0" smtClean="0"/>
              <a:t>s with guns get less $)</a:t>
            </a:r>
          </a:p>
          <a:p>
            <a:endParaRPr lang="en-US" baseline="0" dirty="0" smtClean="0"/>
          </a:p>
          <a:p>
            <a:r>
              <a:rPr lang="en-US" baseline="0" dirty="0" smtClean="0"/>
              <a:t>Global extend reach and make arrest difficult</a:t>
            </a:r>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3</a:t>
            </a:fld>
            <a:endParaRPr lang="en-US"/>
          </a:p>
        </p:txBody>
      </p:sp>
    </p:spTree>
    <p:extLst>
      <p:ext uri="{BB962C8B-B14F-4D97-AF65-F5344CB8AC3E}">
        <p14:creationId xmlns:p14="http://schemas.microsoft.com/office/powerpoint/2010/main" val="30971908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a:t>
            </a:r>
            <a:r>
              <a:rPr lang="en-US" baseline="0" dirty="0" smtClean="0"/>
              <a:t> people are unaware that word processors and other programs include a lot of “invisible information” in files – in some cases, unique identifying numbers and the author’s name. Security experts use such information to trace viruses. The hidden identifying information in files worries privacy advocates – another reminder of the tension between privacy and crime fighting.</a:t>
            </a:r>
          </a:p>
          <a:p>
            <a:endParaRPr lang="en-US" baseline="0" dirty="0" smtClean="0"/>
          </a:p>
          <a:p>
            <a:r>
              <a:rPr lang="en-US" baseline="0" dirty="0" smtClean="0"/>
              <a:t>When law enforcement methods receive publicity, hackers learn what mistakes to avoid. Law enforcement and security personnel update their skills and tools as hackers change theirs.</a:t>
            </a:r>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16</a:t>
            </a:fld>
            <a:endParaRPr lang="en-US"/>
          </a:p>
        </p:txBody>
      </p:sp>
    </p:spTree>
    <p:extLst>
      <p:ext uri="{BB962C8B-B14F-4D97-AF65-F5344CB8AC3E}">
        <p14:creationId xmlns:p14="http://schemas.microsoft.com/office/powerpoint/2010/main" val="42053041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2000, a 16-year</a:t>
            </a:r>
            <a:r>
              <a:rPr lang="en-US" baseline="0" dirty="0" smtClean="0"/>
              <a:t>-old was sentenced to six months in a juvenile detention facility. He was the first juvenile incarcerated for hacking. He had broken into NASA and Defense Department computers and was a member of a hacker group that vandalized government Web sites. As more young people caused more disruption, the severity of penalties increased.</a:t>
            </a:r>
          </a:p>
          <a:p>
            <a:endParaRPr lang="en-US" baseline="0" dirty="0" smtClean="0"/>
          </a:p>
        </p:txBody>
      </p:sp>
      <p:sp>
        <p:nvSpPr>
          <p:cNvPr id="4" name="Slide Number Placeholder 3"/>
          <p:cNvSpPr>
            <a:spLocks noGrp="1"/>
          </p:cNvSpPr>
          <p:nvPr>
            <p:ph type="sldNum" sz="quarter" idx="10"/>
          </p:nvPr>
        </p:nvSpPr>
        <p:spPr/>
        <p:txBody>
          <a:bodyPr/>
          <a:lstStyle/>
          <a:p>
            <a:fld id="{3F34E3CB-EB00-40D7-AFEF-5AE14E4A5ACD}" type="slidenum">
              <a:rPr lang="en-US" smtClean="0"/>
              <a:t>17</a:t>
            </a:fld>
            <a:endParaRPr lang="en-US"/>
          </a:p>
        </p:txBody>
      </p:sp>
    </p:spTree>
    <p:extLst>
      <p:ext uri="{BB962C8B-B14F-4D97-AF65-F5344CB8AC3E}">
        <p14:creationId xmlns:p14="http://schemas.microsoft.com/office/powerpoint/2010/main" val="4379405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 law against distributing virus and hacking code would raise issues similar to those discussed in Chapters 2 and 4 about restricting or banning strong encryption and technologies to circumvent copyright protections.</a:t>
            </a:r>
          </a:p>
          <a:p>
            <a:endParaRPr lang="en-US" baseline="0" dirty="0" smtClean="0"/>
          </a:p>
          <a:p>
            <a:r>
              <a:rPr lang="en-US" baseline="0" dirty="0" smtClean="0"/>
              <a:t>With a computer virus, the words are the bomb.</a:t>
            </a:r>
          </a:p>
          <a:p>
            <a:endParaRPr lang="en-US" baseline="0" dirty="0" smtClean="0"/>
          </a:p>
          <a:p>
            <a:r>
              <a:rPr lang="en-US" baseline="0" dirty="0" smtClean="0"/>
              <a:t>Free speech issues.</a:t>
            </a:r>
          </a:p>
        </p:txBody>
      </p:sp>
      <p:sp>
        <p:nvSpPr>
          <p:cNvPr id="4" name="Slide Number Placeholder 3"/>
          <p:cNvSpPr>
            <a:spLocks noGrp="1"/>
          </p:cNvSpPr>
          <p:nvPr>
            <p:ph type="sldNum" sz="quarter" idx="10"/>
          </p:nvPr>
        </p:nvSpPr>
        <p:spPr/>
        <p:txBody>
          <a:bodyPr/>
          <a:lstStyle/>
          <a:p>
            <a:fld id="{3F34E3CB-EB00-40D7-AFEF-5AE14E4A5ACD}" type="slidenum">
              <a:rPr lang="en-US" smtClean="0"/>
              <a:t>18</a:t>
            </a:fld>
            <a:endParaRPr lang="en-US"/>
          </a:p>
        </p:txBody>
      </p:sp>
    </p:spTree>
    <p:extLst>
      <p:ext uri="{BB962C8B-B14F-4D97-AF65-F5344CB8AC3E}">
        <p14:creationId xmlns:p14="http://schemas.microsoft.com/office/powerpoint/2010/main" val="4379405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Is violating the terms of use of a Web site a crime under CFAA’s provision about exceeding one’s authorized access for the purpose of committing fraud and obtaining something of value? The first major case involved a woman who pretended to be a 16-year-old boy on MySpace, began an online flirting relationship with a 13-year-old girl in her neighborhood (a former friend of the woman’s daughter), then broke off the relationship and sent cruel messages. The girl killed herself. The woman’s behavior was nasty and unethical. People wanted to see her punished, but it was not clear that she had broken any law. Prosecutors charged her with illegal hacking under the CFAA. A jury convicted the woman, but a judge reversed the conviction. Normally, a breach of contract is not a criminal offense.</a:t>
            </a:r>
          </a:p>
        </p:txBody>
      </p:sp>
      <p:sp>
        <p:nvSpPr>
          <p:cNvPr id="4" name="Slide Number Placeholder 3"/>
          <p:cNvSpPr>
            <a:spLocks noGrp="1"/>
          </p:cNvSpPr>
          <p:nvPr>
            <p:ph type="sldNum" sz="quarter" idx="10"/>
          </p:nvPr>
        </p:nvSpPr>
        <p:spPr/>
        <p:txBody>
          <a:bodyPr/>
          <a:lstStyle/>
          <a:p>
            <a:fld id="{3F34E3CB-EB00-40D7-AFEF-5AE14E4A5ACD}" type="slidenum">
              <a:rPr lang="en-US" smtClean="0"/>
              <a:t>19</a:t>
            </a:fld>
            <a:endParaRPr lang="en-US"/>
          </a:p>
        </p:txBody>
      </p:sp>
    </p:spTree>
    <p:extLst>
      <p:ext uri="{BB962C8B-B14F-4D97-AF65-F5344CB8AC3E}">
        <p14:creationId xmlns:p14="http://schemas.microsoft.com/office/powerpoint/2010/main" val="4379405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New scams</a:t>
            </a:r>
            <a:r>
              <a:rPr lang="en-US" baseline="0" dirty="0" smtClean="0"/>
              <a:t> with technology – dating fraud, ID theft</a:t>
            </a:r>
          </a:p>
          <a:p>
            <a:endParaRPr lang="en-US" baseline="0" dirty="0" smtClean="0"/>
          </a:p>
          <a:p>
            <a:r>
              <a:rPr lang="en-US" baseline="0" dirty="0" smtClean="0"/>
              <a:t>Patterns – bad security, big problems, </a:t>
            </a:r>
            <a:r>
              <a:rPr lang="en-US" baseline="0" dirty="0" err="1" smtClean="0"/>
              <a:t>catchup</a:t>
            </a:r>
            <a:r>
              <a:rPr lang="en-US" baseline="0" dirty="0" smtClean="0"/>
              <a:t>, new criminal methods…;</a:t>
            </a:r>
          </a:p>
          <a:p>
            <a:endParaRPr lang="en-US" baseline="0" dirty="0" smtClean="0"/>
          </a:p>
          <a:p>
            <a:r>
              <a:rPr lang="en-US" baseline="0" dirty="0" smtClean="0"/>
              <a:t>Identity theft – easy because we do ecommerce with strangers, online banking</a:t>
            </a:r>
            <a:endParaRPr lang="en-US" dirty="0" smtClean="0"/>
          </a:p>
          <a:p>
            <a:endParaRPr lang="en-US" dirty="0" smtClean="0"/>
          </a:p>
          <a:p>
            <a:r>
              <a:rPr lang="en-US" dirty="0" smtClean="0"/>
              <a:t>The Federal</a:t>
            </a:r>
            <a:r>
              <a:rPr lang="en-US" baseline="0" dirty="0" smtClean="0"/>
              <a:t> Trade Commission receives hundreds of thousands of complaints. Losses amount to billions, with several million victims. </a:t>
            </a:r>
          </a:p>
          <a:p>
            <a:endParaRPr lang="en-US" baseline="0" dirty="0" smtClean="0"/>
          </a:p>
          <a:p>
            <a:r>
              <a:rPr lang="en-US" baseline="0" dirty="0" smtClean="0"/>
              <a:t>Credit card companies bear the direct cost of most credit card fraud, but the losses lead to higher charges to consumers. </a:t>
            </a:r>
          </a:p>
          <a:p>
            <a:endParaRPr lang="en-US" baseline="0" dirty="0" smtClean="0"/>
          </a:p>
          <a:p>
            <a:r>
              <a:rPr lang="en-US" baseline="0" dirty="0" smtClean="0"/>
              <a:t>Individual victims might lose a good credit rating, be prevented from borrowing money or cashing checks, be unable to get a job, or be unable to rent an apartment.</a:t>
            </a:r>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20</a:t>
            </a:fld>
            <a:endParaRPr lang="en-US"/>
          </a:p>
        </p:txBody>
      </p:sp>
    </p:spTree>
    <p:extLst>
      <p:ext uri="{BB962C8B-B14F-4D97-AF65-F5344CB8AC3E}">
        <p14:creationId xmlns:p14="http://schemas.microsoft.com/office/powerpoint/2010/main" val="5181268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34E3CB-EB00-40D7-AFEF-5AE14E4A5ACD}" type="slidenum">
              <a:rPr lang="en-US" smtClean="0"/>
              <a:t>21</a:t>
            </a:fld>
            <a:endParaRPr lang="en-US"/>
          </a:p>
        </p:txBody>
      </p:sp>
    </p:spTree>
    <p:extLst>
      <p:ext uri="{BB962C8B-B14F-4D97-AF65-F5344CB8AC3E}">
        <p14:creationId xmlns:p14="http://schemas.microsoft.com/office/powerpoint/2010/main" val="40747963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34E3CB-EB00-40D7-AFEF-5AE14E4A5ACD}" type="slidenum">
              <a:rPr lang="en-US" smtClean="0"/>
              <a:t>22</a:t>
            </a:fld>
            <a:endParaRPr lang="en-US"/>
          </a:p>
        </p:txBody>
      </p:sp>
    </p:spTree>
    <p:extLst>
      <p:ext uri="{BB962C8B-B14F-4D97-AF65-F5344CB8AC3E}">
        <p14:creationId xmlns:p14="http://schemas.microsoft.com/office/powerpoint/2010/main" val="8627411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F34E3CB-EB00-40D7-AFEF-5AE14E4A5ACD}" type="slidenum">
              <a:rPr lang="en-US" smtClean="0"/>
              <a:t>23</a:t>
            </a:fld>
            <a:endParaRPr lang="en-US"/>
          </a:p>
        </p:txBody>
      </p:sp>
    </p:spTree>
    <p:extLst>
      <p:ext uri="{BB962C8B-B14F-4D97-AF65-F5344CB8AC3E}">
        <p14:creationId xmlns:p14="http://schemas.microsoft.com/office/powerpoint/2010/main" val="31075879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New industry</a:t>
            </a:r>
          </a:p>
          <a:p>
            <a:endParaRPr lang="en-US" dirty="0" smtClean="0"/>
          </a:p>
          <a:p>
            <a:r>
              <a:rPr lang="en-US" dirty="0" smtClean="0"/>
              <a:t>Convenience for consumers</a:t>
            </a:r>
          </a:p>
          <a:p>
            <a:endParaRPr lang="en-US" dirty="0" smtClean="0"/>
          </a:p>
          <a:p>
            <a:r>
              <a:rPr lang="en-US" dirty="0" smtClean="0"/>
              <a:t>But not foolproof, and harder to fix if</a:t>
            </a:r>
            <a:r>
              <a:rPr lang="en-US" baseline="0" dirty="0" smtClean="0"/>
              <a:t> stolen than getting a new credit card</a:t>
            </a:r>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24</a:t>
            </a:fld>
            <a:endParaRPr lang="en-US"/>
          </a:p>
        </p:txBody>
      </p:sp>
    </p:spTree>
    <p:extLst>
      <p:ext uri="{BB962C8B-B14F-4D97-AF65-F5344CB8AC3E}">
        <p14:creationId xmlns:p14="http://schemas.microsoft.com/office/powerpoint/2010/main" val="40135942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Responsibility to prevent access principle seems to be in play</a:t>
            </a:r>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25</a:t>
            </a:fld>
            <a:endParaRPr lang="en-US"/>
          </a:p>
        </p:txBody>
      </p:sp>
    </p:spTree>
    <p:extLst>
      <p:ext uri="{BB962C8B-B14F-4D97-AF65-F5344CB8AC3E}">
        <p14:creationId xmlns:p14="http://schemas.microsoft.com/office/powerpoint/2010/main" val="78452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Raised awareness about</a:t>
            </a:r>
            <a:r>
              <a:rPr lang="en-US" baseline="0" dirty="0" smtClean="0"/>
              <a:t> disruptive possibilities, and started criminals thinking</a:t>
            </a:r>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4</a:t>
            </a:fld>
            <a:endParaRPr lang="en-US"/>
          </a:p>
        </p:txBody>
      </p:sp>
    </p:spTree>
    <p:extLst>
      <p:ext uri="{BB962C8B-B14F-4D97-AF65-F5344CB8AC3E}">
        <p14:creationId xmlns:p14="http://schemas.microsoft.com/office/powerpoint/2010/main" val="29840648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0311">
              <a:defRPr/>
            </a:pPr>
            <a:endParaRPr lang="en-US" dirty="0"/>
          </a:p>
          <a:p>
            <a:pPr defTabSz="930311">
              <a:defRPr/>
            </a:pPr>
            <a:r>
              <a:rPr lang="en-US" dirty="0"/>
              <a:t>Yahoo argued </a:t>
            </a:r>
            <a:endParaRPr lang="en-US" dirty="0" smtClean="0"/>
          </a:p>
          <a:p>
            <a:pPr marL="171450" indent="-171450" defTabSz="930311">
              <a:buFont typeface="Arial" pitchFamily="34" charset="0"/>
              <a:buChar char="•"/>
              <a:defRPr/>
            </a:pPr>
            <a:r>
              <a:rPr lang="en-US" dirty="0" smtClean="0"/>
              <a:t>not </a:t>
            </a:r>
            <a:r>
              <a:rPr lang="en-US" dirty="0"/>
              <a:t>technically feasible to block access from France. </a:t>
            </a:r>
            <a:endParaRPr lang="en-US" dirty="0" smtClean="0"/>
          </a:p>
          <a:p>
            <a:pPr marL="171450" indent="-171450" defTabSz="930311">
              <a:buFont typeface="Arial" pitchFamily="34" charset="0"/>
              <a:buChar char="•"/>
              <a:defRPr/>
            </a:pPr>
            <a:r>
              <a:rPr lang="en-US" dirty="0" smtClean="0"/>
              <a:t>French </a:t>
            </a:r>
            <a:r>
              <a:rPr lang="en-US" dirty="0"/>
              <a:t>people could access Yahoo’s sites from outside France or using </a:t>
            </a:r>
            <a:r>
              <a:rPr lang="en-US" dirty="0" err="1"/>
              <a:t>anonymizing</a:t>
            </a:r>
            <a:r>
              <a:rPr lang="en-US" dirty="0"/>
              <a:t> services. </a:t>
            </a:r>
            <a:endParaRPr lang="en-US" dirty="0" smtClean="0"/>
          </a:p>
          <a:p>
            <a:pPr marL="171450" indent="-171450" defTabSz="930311">
              <a:buFont typeface="Arial" pitchFamily="34" charset="0"/>
              <a:buChar char="•"/>
              <a:defRPr/>
            </a:pPr>
            <a:r>
              <a:rPr lang="en-US" dirty="0" err="1" smtClean="0"/>
              <a:t>Geolocation</a:t>
            </a:r>
            <a:r>
              <a:rPr lang="en-US" dirty="0" smtClean="0"/>
              <a:t> </a:t>
            </a:r>
            <a:r>
              <a:rPr lang="en-US" dirty="0"/>
              <a:t>software was fairly </a:t>
            </a:r>
            <a:r>
              <a:rPr lang="en-US" dirty="0" smtClean="0"/>
              <a:t>new (used for personalizing</a:t>
            </a:r>
            <a:r>
              <a:rPr lang="en-US" baseline="0" dirty="0" smtClean="0"/>
              <a:t> ads)</a:t>
            </a:r>
            <a:r>
              <a:rPr lang="en-US" dirty="0" smtClean="0"/>
              <a:t>, </a:t>
            </a:r>
            <a:r>
              <a:rPr lang="en-US" dirty="0"/>
              <a:t>but a French court ordered Yahoo to make a serious effort to use such </a:t>
            </a:r>
            <a:r>
              <a:rPr lang="en-US" dirty="0" smtClean="0"/>
              <a:t>tools</a:t>
            </a:r>
          </a:p>
          <a:p>
            <a:pPr marL="171450" indent="-171450" defTabSz="930311">
              <a:buFont typeface="Arial" pitchFamily="34" charset="0"/>
              <a:buChar char="•"/>
              <a:defRPr/>
            </a:pPr>
            <a:r>
              <a:rPr lang="en-US" dirty="0" smtClean="0"/>
              <a:t>Filters</a:t>
            </a:r>
            <a:r>
              <a:rPr lang="en-US" baseline="0" dirty="0" smtClean="0"/>
              <a:t> were considered not good enough</a:t>
            </a:r>
            <a:endParaRPr lang="en-US" dirty="0"/>
          </a:p>
          <a:p>
            <a:pPr defTabSz="930311">
              <a:defRPr/>
            </a:pPr>
            <a:endParaRPr lang="en-US" dirty="0" smtClean="0"/>
          </a:p>
          <a:p>
            <a:pPr defTabSz="930311">
              <a:defRPr/>
            </a:pPr>
            <a:r>
              <a:rPr lang="en-US" dirty="0" smtClean="0"/>
              <a:t>Yahoo </a:t>
            </a:r>
            <a:r>
              <a:rPr lang="en-US" dirty="0"/>
              <a:t>and </a:t>
            </a:r>
            <a:r>
              <a:rPr lang="en-US" dirty="0" err="1"/>
              <a:t>Koogle</a:t>
            </a:r>
            <a:r>
              <a:rPr lang="en-US" dirty="0"/>
              <a:t> were acquitted because the court decided that permitting the auctions was not “justifying” the Nazi crimes. </a:t>
            </a:r>
            <a:endParaRPr lang="en-US" dirty="0" smtClean="0"/>
          </a:p>
          <a:p>
            <a:pPr defTabSz="930311">
              <a:defRPr/>
            </a:pPr>
            <a:endParaRPr lang="en-US" dirty="0" smtClean="0"/>
          </a:p>
          <a:p>
            <a:pPr defTabSz="930311">
              <a:defRPr/>
            </a:pPr>
            <a:r>
              <a:rPr lang="en-US" dirty="0" smtClean="0"/>
              <a:t>Did not </a:t>
            </a:r>
            <a:r>
              <a:rPr lang="en-US" dirty="0"/>
              <a:t>resolve the issue of whether one country’s government </a:t>
            </a:r>
            <a:r>
              <a:rPr lang="en-US" dirty="0" smtClean="0"/>
              <a:t>should </a:t>
            </a:r>
            <a:r>
              <a:rPr lang="en-US" dirty="0"/>
              <a:t>bring </a:t>
            </a:r>
            <a:r>
              <a:rPr lang="en-US" dirty="0" smtClean="0"/>
              <a:t>charges </a:t>
            </a:r>
            <a:r>
              <a:rPr lang="en-US" dirty="0"/>
              <a:t>against content providers based in another country for content legal in their own country</a:t>
            </a:r>
            <a:r>
              <a:rPr lang="en-US" dirty="0" smtClean="0"/>
              <a:t>.</a:t>
            </a:r>
          </a:p>
          <a:p>
            <a:pPr defTabSz="930311">
              <a:defRPr/>
            </a:pPr>
            <a:endParaRPr lang="en-US" dirty="0" smtClean="0"/>
          </a:p>
          <a:p>
            <a:pPr defTabSz="930311">
              <a:defRPr/>
            </a:pPr>
            <a:r>
              <a:rPr lang="en-US" dirty="0" smtClean="0"/>
              <a:t>Similar</a:t>
            </a:r>
            <a:r>
              <a:rPr lang="en-US" baseline="0" dirty="0" smtClean="0"/>
              <a:t> to freedom of speech</a:t>
            </a:r>
            <a:endParaRPr lang="en-US" dirty="0"/>
          </a:p>
          <a:p>
            <a:pPr defTabSz="930311">
              <a:defRPr/>
            </a:pPr>
            <a:endParaRPr lang="en-US" dirty="0"/>
          </a:p>
          <a:p>
            <a:pPr defTabSz="930311">
              <a:defRPr/>
            </a:pPr>
            <a:endParaRPr lang="en-US" dirty="0"/>
          </a:p>
          <a:p>
            <a:pPr defTabSz="930311">
              <a:defRPr/>
            </a:pPr>
            <a:endParaRPr lang="en-US" dirty="0"/>
          </a:p>
          <a:p>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26</a:t>
            </a:fld>
            <a:endParaRPr lang="en-US"/>
          </a:p>
        </p:txBody>
      </p:sp>
    </p:spTree>
    <p:extLst>
      <p:ext uri="{BB962C8B-B14F-4D97-AF65-F5344CB8AC3E}">
        <p14:creationId xmlns:p14="http://schemas.microsoft.com/office/powerpoint/2010/main" val="28629553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program violated the Digital Millennium</a:t>
            </a:r>
            <a:r>
              <a:rPr lang="en-US" baseline="0" dirty="0" smtClean="0"/>
              <a:t> Copyright Act (DMCA) which prohibits distribution of software to thwart built-in copyright protection. The Russian company agreed to stop distributing the program in U.S. Thus, the case did not resolve the basic issue of whether a prosecution would be successful against a company for continuing to distribute a product that is legal in its own country.</a:t>
            </a:r>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27</a:t>
            </a:fld>
            <a:endParaRPr lang="en-US"/>
          </a:p>
        </p:txBody>
      </p:sp>
    </p:spTree>
    <p:extLst>
      <p:ext uri="{BB962C8B-B14F-4D97-AF65-F5344CB8AC3E}">
        <p14:creationId xmlns:p14="http://schemas.microsoft.com/office/powerpoint/2010/main" val="6359565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executive, facing a possible 20-year jail sentence, pleaded guilty for a lower sentence.</a:t>
            </a:r>
          </a:p>
          <a:p>
            <a:endParaRPr lang="en-US" baseline="0" dirty="0" smtClean="0"/>
          </a:p>
          <a:p>
            <a:pPr defTabSz="930311">
              <a:defRPr/>
            </a:pPr>
            <a:r>
              <a:rPr lang="en-US" dirty="0"/>
              <a:t>Foreign online gambling companies thrive with U.S. customers if their employees stay out of the U.S., </a:t>
            </a:r>
            <a:endParaRPr lang="en-US" dirty="0" smtClean="0"/>
          </a:p>
          <a:p>
            <a:pPr defTabSz="930311">
              <a:defRPr/>
            </a:pPr>
            <a:endParaRPr lang="en-US" dirty="0" smtClean="0"/>
          </a:p>
          <a:p>
            <a:pPr defTabSz="930311">
              <a:defRPr/>
            </a:pPr>
            <a:r>
              <a:rPr lang="en-US" dirty="0" smtClean="0"/>
              <a:t>so </a:t>
            </a:r>
            <a:r>
              <a:rPr lang="en-US" dirty="0"/>
              <a:t>Congress passed the Unlawful Internet Gambling Enforcement Act. </a:t>
            </a:r>
            <a:endParaRPr lang="en-US" dirty="0" smtClean="0"/>
          </a:p>
          <a:p>
            <a:pPr defTabSz="930311">
              <a:defRPr/>
            </a:pPr>
            <a:endParaRPr lang="en-US" dirty="0" smtClean="0"/>
          </a:p>
          <a:p>
            <a:pPr defTabSz="930311">
              <a:defRPr/>
            </a:pPr>
            <a:r>
              <a:rPr lang="en-US" dirty="0" smtClean="0"/>
              <a:t>It </a:t>
            </a:r>
            <a:r>
              <a:rPr lang="en-US" dirty="0"/>
              <a:t>prohibits credit card and online-payment companies from processing transactions between bettors and gambling sites. </a:t>
            </a:r>
            <a:endParaRPr lang="en-US" dirty="0" smtClean="0"/>
          </a:p>
          <a:p>
            <a:pPr defTabSz="930311">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28</a:t>
            </a:fld>
            <a:endParaRPr lang="en-US"/>
          </a:p>
        </p:txBody>
      </p:sp>
    </p:spTree>
    <p:extLst>
      <p:ext uri="{BB962C8B-B14F-4D97-AF65-F5344CB8AC3E}">
        <p14:creationId xmlns:p14="http://schemas.microsoft.com/office/powerpoint/2010/main" val="29106616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burden</a:t>
            </a:r>
            <a:r>
              <a:rPr lang="en-US" baseline="0" dirty="0" smtClean="0"/>
              <a:t> of proof differs in different countries. </a:t>
            </a:r>
            <a:r>
              <a:rPr lang="en-US" baseline="0" dirty="0" smtClean="0"/>
              <a:t>I</a:t>
            </a:r>
          </a:p>
          <a:p>
            <a:pPr marL="171450" indent="-171450">
              <a:buFont typeface="Arial" pitchFamily="34" charset="0"/>
              <a:buChar char="•"/>
            </a:pPr>
            <a:r>
              <a:rPr lang="en-US" baseline="0" dirty="0" smtClean="0"/>
              <a:t>Public </a:t>
            </a:r>
            <a:r>
              <a:rPr lang="en-US" baseline="0" dirty="0" smtClean="0"/>
              <a:t>figures must prove the published information is false </a:t>
            </a:r>
            <a:r>
              <a:rPr lang="en-US" i="1" baseline="0" dirty="0" smtClean="0"/>
              <a:t>and </a:t>
            </a:r>
            <a:r>
              <a:rPr lang="en-US" i="0" baseline="0" dirty="0" smtClean="0"/>
              <a:t>that the publisher knew it was false or acted recklessly. </a:t>
            </a:r>
            <a:endParaRPr lang="en-US" i="0" baseline="0" dirty="0" smtClean="0"/>
          </a:p>
          <a:p>
            <a:pPr marL="171450" indent="-171450">
              <a:buFont typeface="Arial" pitchFamily="34" charset="0"/>
              <a:buChar char="•"/>
            </a:pPr>
            <a:r>
              <a:rPr lang="en-US" i="0" baseline="0" dirty="0" err="1" smtClean="0"/>
              <a:t>iome</a:t>
            </a:r>
            <a:r>
              <a:rPr lang="en-US" i="0" baseline="0" dirty="0" smtClean="0"/>
              <a:t> </a:t>
            </a:r>
            <a:r>
              <a:rPr lang="en-US" i="0" baseline="0" dirty="0" smtClean="0"/>
              <a:t>other countries </a:t>
            </a:r>
            <a:r>
              <a:rPr lang="en-US" i="0" baseline="0" dirty="0" smtClean="0"/>
              <a:t>publisher prove </a:t>
            </a:r>
            <a:r>
              <a:rPr lang="en-US" i="0" baseline="0" dirty="0" smtClean="0"/>
              <a:t>it is true or that the publisher reasonably believed it was true.</a:t>
            </a:r>
          </a:p>
          <a:p>
            <a:endParaRPr lang="en-US" i="0" baseline="0" dirty="0" smtClean="0"/>
          </a:p>
          <a:p>
            <a:r>
              <a:rPr lang="en-US" i="0" baseline="0" dirty="0" smtClean="0"/>
              <a:t>In 2006, the </a:t>
            </a:r>
            <a:r>
              <a:rPr lang="en-US" i="1" baseline="0" dirty="0" smtClean="0"/>
              <a:t>New York Times</a:t>
            </a:r>
            <a:r>
              <a:rPr lang="en-US" i="0" baseline="0" dirty="0" smtClean="0"/>
              <a:t>  reprogrammed its </a:t>
            </a:r>
            <a:r>
              <a:rPr lang="en-US" i="0" baseline="0" dirty="0" err="1" smtClean="0"/>
              <a:t>geolocation</a:t>
            </a:r>
            <a:r>
              <a:rPr lang="en-US" i="0" baseline="0" dirty="0" smtClean="0"/>
              <a:t> tools, normally used for targeting advertisements, to block people in England from reading a news article describing an investigation of suspects in an alleged plot to carry liquid explosives onto airplanes and blow them up. </a:t>
            </a:r>
            <a:endParaRPr lang="en-US" i="0" baseline="0" dirty="0" smtClean="0"/>
          </a:p>
          <a:p>
            <a:pPr marL="171450" indent="-171450">
              <a:buFont typeface="Arial" pitchFamily="34" charset="0"/>
              <a:buChar char="•"/>
            </a:pPr>
            <a:r>
              <a:rPr lang="en-US" i="0" baseline="0" dirty="0" smtClean="0"/>
              <a:t>It </a:t>
            </a:r>
            <a:r>
              <a:rPr lang="en-US" i="0" baseline="0" dirty="0" smtClean="0"/>
              <a:t>is illegal in England to publish information damaging to defendants before trial. </a:t>
            </a:r>
          </a:p>
          <a:p>
            <a:endParaRPr lang="en-US" i="0" baseline="0" dirty="0" smtClean="0"/>
          </a:p>
          <a:p>
            <a:r>
              <a:rPr lang="en-US" i="0" baseline="0" dirty="0" smtClean="0"/>
              <a:t>What might happen to individuals who email the article to a friend in England or quote it in a blog that has readers in England? </a:t>
            </a:r>
            <a:endParaRPr lang="en-US" i="0" baseline="0" dirty="0" smtClean="0"/>
          </a:p>
          <a:p>
            <a:pPr marL="171450" indent="-171450">
              <a:buFont typeface="Arial" pitchFamily="34" charset="0"/>
              <a:buChar char="•"/>
            </a:pPr>
            <a:r>
              <a:rPr lang="en-US" i="0" baseline="0" dirty="0" smtClean="0"/>
              <a:t>	Those </a:t>
            </a:r>
            <a:r>
              <a:rPr lang="en-US" i="0" baseline="0" dirty="0" smtClean="0"/>
              <a:t>individuals don’t have legal staff and access to </a:t>
            </a:r>
            <a:r>
              <a:rPr lang="en-US" i="0" baseline="0" dirty="0" err="1" smtClean="0"/>
              <a:t>geolocation</a:t>
            </a:r>
            <a:r>
              <a:rPr lang="en-US" i="0" baseline="0" dirty="0" smtClean="0"/>
              <a:t> tools. </a:t>
            </a:r>
            <a:endParaRPr lang="en-US" i="0" baseline="0" dirty="0" smtClean="0"/>
          </a:p>
          <a:p>
            <a:pPr marL="171450" indent="-171450">
              <a:buFont typeface="Arial" pitchFamily="34" charset="0"/>
              <a:buChar char="•"/>
            </a:pPr>
            <a:r>
              <a:rPr lang="en-US" i="0" baseline="0" dirty="0" smtClean="0"/>
              <a:t>	They </a:t>
            </a:r>
            <a:r>
              <a:rPr lang="en-US" i="0" baseline="0" dirty="0" smtClean="0"/>
              <a:t>might not even know the article is illegal in another country.</a:t>
            </a:r>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29</a:t>
            </a:fld>
            <a:endParaRPr lang="en-US"/>
          </a:p>
        </p:txBody>
      </p:sp>
    </p:spTree>
    <p:extLst>
      <p:ext uri="{BB962C8B-B14F-4D97-AF65-F5344CB8AC3E}">
        <p14:creationId xmlns:p14="http://schemas.microsoft.com/office/powerpoint/2010/main" val="31892825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Saudi Arabia bans “anything damaging to the dignity of heads of state.” </a:t>
            </a:r>
            <a:endParaRPr lang="en-US" dirty="0" smtClean="0"/>
          </a:p>
          <a:p>
            <a:endParaRPr lang="en-US" dirty="0" smtClean="0"/>
          </a:p>
          <a:p>
            <a:r>
              <a:rPr lang="en-US" dirty="0" smtClean="0"/>
              <a:t>In </a:t>
            </a:r>
            <a:r>
              <a:rPr lang="en-US" dirty="0" smtClean="0"/>
              <a:t>Russia,</a:t>
            </a:r>
            <a:r>
              <a:rPr lang="en-US" baseline="0" dirty="0" smtClean="0"/>
              <a:t> it is a crime to slander government officials. </a:t>
            </a:r>
            <a:endParaRPr lang="en-US" baseline="0" dirty="0" smtClean="0"/>
          </a:p>
        </p:txBody>
      </p:sp>
      <p:sp>
        <p:nvSpPr>
          <p:cNvPr id="4" name="Slide Number Placeholder 3"/>
          <p:cNvSpPr>
            <a:spLocks noGrp="1"/>
          </p:cNvSpPr>
          <p:nvPr>
            <p:ph type="sldNum" sz="quarter" idx="10"/>
          </p:nvPr>
        </p:nvSpPr>
        <p:spPr/>
        <p:txBody>
          <a:bodyPr/>
          <a:lstStyle/>
          <a:p>
            <a:fld id="{3F34E3CB-EB00-40D7-AFEF-5AE14E4A5ACD}" type="slidenum">
              <a:rPr lang="en-US" smtClean="0"/>
              <a:t>30</a:t>
            </a:fld>
            <a:endParaRPr lang="en-US"/>
          </a:p>
        </p:txBody>
      </p:sp>
    </p:spTree>
    <p:extLst>
      <p:ext uri="{BB962C8B-B14F-4D97-AF65-F5344CB8AC3E}">
        <p14:creationId xmlns:p14="http://schemas.microsoft.com/office/powerpoint/2010/main" val="31892825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80000"/>
              </a:lnSpc>
            </a:pPr>
            <a:r>
              <a:rPr lang="en-US" dirty="0"/>
              <a:t>The European Union restricts advertising of medical drugs and devices directed to consumers.</a:t>
            </a:r>
          </a:p>
          <a:p>
            <a:pPr>
              <a:lnSpc>
                <a:spcPct val="80000"/>
              </a:lnSpc>
            </a:pPr>
            <a:endParaRPr lang="en-US" dirty="0"/>
          </a:p>
          <a:p>
            <a:pPr>
              <a:lnSpc>
                <a:spcPct val="80000"/>
              </a:lnSpc>
            </a:pPr>
            <a:r>
              <a:rPr lang="en-US" dirty="0"/>
              <a:t>Some countries prohibit or restrict direct price comparisons, product </a:t>
            </a:r>
            <a:r>
              <a:rPr lang="en-US" dirty="0" err="1"/>
              <a:t>give-aways</a:t>
            </a:r>
            <a:r>
              <a:rPr lang="en-US" dirty="0"/>
              <a:t>, and advertising unconditional-return policies </a:t>
            </a:r>
            <a:endParaRPr lang="en-US" dirty="0" smtClean="0"/>
          </a:p>
          <a:p>
            <a:pPr>
              <a:lnSpc>
                <a:spcPct val="80000"/>
              </a:lnSpc>
            </a:pPr>
            <a:endParaRPr lang="en-US" dirty="0" smtClean="0"/>
          </a:p>
          <a:p>
            <a:pPr>
              <a:lnSpc>
                <a:spcPct val="80000"/>
              </a:lnSpc>
            </a:pPr>
            <a:r>
              <a:rPr lang="en-US" dirty="0" smtClean="0"/>
              <a:t>The </a:t>
            </a:r>
            <a:r>
              <a:rPr lang="en-US" dirty="0"/>
              <a:t>justification for these laws is that such practices and advertisements confuse or trick consumers. </a:t>
            </a:r>
            <a:endParaRPr lang="en-US" dirty="0" smtClean="0"/>
          </a:p>
          <a:p>
            <a:pPr>
              <a:lnSpc>
                <a:spcPct val="80000"/>
              </a:lnSpc>
            </a:pPr>
            <a:endParaRPr lang="en-US" dirty="0" smtClean="0"/>
          </a:p>
          <a:p>
            <a:pPr>
              <a:lnSpc>
                <a:spcPct val="80000"/>
              </a:lnSpc>
            </a:pPr>
            <a:r>
              <a:rPr lang="en-US" dirty="0" smtClean="0"/>
              <a:t>Germany </a:t>
            </a:r>
            <a:r>
              <a:rPr lang="en-US" dirty="0"/>
              <a:t>repealed some of these laws, in force for 90 years, in part because of the influence of the Internet.</a:t>
            </a:r>
          </a:p>
          <a:p>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31</a:t>
            </a:fld>
            <a:endParaRPr lang="en-US"/>
          </a:p>
        </p:txBody>
      </p:sp>
    </p:spTree>
    <p:extLst>
      <p:ext uri="{BB962C8B-B14F-4D97-AF65-F5344CB8AC3E}">
        <p14:creationId xmlns:p14="http://schemas.microsoft.com/office/powerpoint/2010/main" val="31892825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32</a:t>
            </a:fld>
            <a:endParaRPr lang="en-US"/>
          </a:p>
        </p:txBody>
      </p:sp>
    </p:spTree>
    <p:extLst>
      <p:ext uri="{BB962C8B-B14F-4D97-AF65-F5344CB8AC3E}">
        <p14:creationId xmlns:p14="http://schemas.microsoft.com/office/powerpoint/2010/main" val="41532819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0311">
              <a:defRPr/>
            </a:pPr>
            <a:r>
              <a:rPr lang="en-US" dirty="0"/>
              <a:t>If publishers comply with laws of almost 200 countries, some fear the Internet might come to reflect a combination of </a:t>
            </a:r>
            <a:r>
              <a:rPr lang="en-US" dirty="0" smtClean="0"/>
              <a:t>restrictions </a:t>
            </a:r>
          </a:p>
          <a:p>
            <a:pPr defTabSz="930311">
              <a:defRPr/>
            </a:pPr>
            <a:endParaRPr lang="en-US" dirty="0" smtClean="0"/>
          </a:p>
          <a:p>
            <a:pPr defTabSz="930311">
              <a:defRPr/>
            </a:pPr>
            <a:r>
              <a:rPr lang="en-US" dirty="0" smtClean="0"/>
              <a:t>Others </a:t>
            </a:r>
            <a:r>
              <a:rPr lang="en-US" dirty="0"/>
              <a:t>argue that companies would adapt and acquire software to handle appropriate screening.</a:t>
            </a:r>
          </a:p>
          <a:p>
            <a:pPr defTabSz="930311">
              <a:defRPr/>
            </a:pPr>
            <a:endParaRPr lang="en-US" dirty="0"/>
          </a:p>
          <a:p>
            <a:pPr defTabSz="930311">
              <a:defRPr/>
            </a:pPr>
            <a:r>
              <a:rPr lang="en-US" dirty="0"/>
              <a:t>Governments often claim to be protecting national culture and values when they impose controls on their citizens to maintain their own power or to benefit special interests within their country. Laws can have ignoble sources. </a:t>
            </a:r>
          </a:p>
          <a:p>
            <a:pPr defTabSz="930311">
              <a:defRPr/>
            </a:pPr>
            <a:endParaRPr lang="en-US" dirty="0"/>
          </a:p>
          <a:p>
            <a:pPr defTabSz="930311">
              <a:defRPr/>
            </a:pPr>
            <a:r>
              <a:rPr lang="en-US" dirty="0"/>
              <a:t>The U.S. defends its ban on offshore gambling sites with the argument that is has the right to ban morally objectionable activities. </a:t>
            </a:r>
            <a:endParaRPr lang="en-US" dirty="0" smtClean="0"/>
          </a:p>
          <a:p>
            <a:pPr defTabSz="930311">
              <a:defRPr/>
            </a:pPr>
            <a:endParaRPr lang="en-US" dirty="0" smtClean="0"/>
          </a:p>
          <a:p>
            <a:pPr defTabSz="930311">
              <a:defRPr/>
            </a:pPr>
            <a:r>
              <a:rPr lang="en-US" dirty="0" smtClean="0"/>
              <a:t>But </a:t>
            </a:r>
            <a:r>
              <a:rPr lang="en-US" dirty="0"/>
              <a:t>the federal and state governments allow and tax many forms of legal gambling and profit from monopolies on their state lotteries. </a:t>
            </a:r>
            <a:endParaRPr lang="en-US" dirty="0" smtClean="0"/>
          </a:p>
          <a:p>
            <a:pPr marL="171450" indent="-171450" defTabSz="930311">
              <a:buFont typeface="Arial" pitchFamily="34" charset="0"/>
              <a:buChar char="•"/>
              <a:defRPr/>
            </a:pPr>
            <a:r>
              <a:rPr lang="en-US" dirty="0" smtClean="0"/>
              <a:t>likely </a:t>
            </a:r>
            <a:r>
              <a:rPr lang="en-US" dirty="0"/>
              <a:t>that </a:t>
            </a:r>
            <a:r>
              <a:rPr lang="en-US" dirty="0" err="1"/>
              <a:t>anticompetitiveness</a:t>
            </a:r>
            <a:r>
              <a:rPr lang="en-US" dirty="0"/>
              <a:t> – not morality – </a:t>
            </a:r>
            <a:r>
              <a:rPr lang="en-US" dirty="0" smtClean="0"/>
              <a:t>motivates</a:t>
            </a:r>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33</a:t>
            </a:fld>
            <a:endParaRPr lang="en-US"/>
          </a:p>
        </p:txBody>
      </p:sp>
    </p:spTree>
    <p:extLst>
      <p:ext uri="{BB962C8B-B14F-4D97-AF65-F5344CB8AC3E}">
        <p14:creationId xmlns:p14="http://schemas.microsoft.com/office/powerpoint/2010/main" val="32069493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e.g., jamming radio in cold war days</a:t>
            </a:r>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35</a:t>
            </a:fld>
            <a:endParaRPr lang="en-US"/>
          </a:p>
        </p:txBody>
      </p:sp>
    </p:spTree>
    <p:extLst>
      <p:ext uri="{BB962C8B-B14F-4D97-AF65-F5344CB8AC3E}">
        <p14:creationId xmlns:p14="http://schemas.microsoft.com/office/powerpoint/2010/main" val="28192703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factor to consider when evaluating </a:t>
            </a:r>
            <a:r>
              <a:rPr lang="en-US" dirty="0" err="1" smtClean="0"/>
              <a:t>hactivism</a:t>
            </a:r>
            <a:r>
              <a:rPr lang="en-US" dirty="0" smtClean="0"/>
              <a:t> is the political system under which the </a:t>
            </a:r>
            <a:r>
              <a:rPr lang="en-US" dirty="0" err="1" smtClean="0"/>
              <a:t>hacktivists</a:t>
            </a:r>
            <a:r>
              <a:rPr lang="en-US" baseline="0" dirty="0" smtClean="0"/>
              <a:t> live. From both an ethical and social perspective, in free countries where almost anyone can tweet or post their words and video on the Web for free, it is hard to justify hacking someone else’s site to promote a political cause. On the other hand, countries with oppressive governments control the means of communications and prohibit open political discussion, have secret police who kill dissenters, ban some religions, and jail people who express opposition views. In such countries, where openly communicating one’s views is impossible or dangerous, there might be good arguments to justify political hacking to get one’s message out to the public and, in some cases, to sabotage government activities.</a:t>
            </a:r>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7</a:t>
            </a:fld>
            <a:endParaRPr lang="en-US"/>
          </a:p>
        </p:txBody>
      </p:sp>
    </p:spTree>
    <p:extLst>
      <p:ext uri="{BB962C8B-B14F-4D97-AF65-F5344CB8AC3E}">
        <p14:creationId xmlns:p14="http://schemas.microsoft.com/office/powerpoint/2010/main" val="758146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Ethical dilemmas:</a:t>
            </a:r>
          </a:p>
          <a:p>
            <a:pPr marL="174433" indent="-174433">
              <a:buFont typeface="Arial" pitchFamily="34" charset="0"/>
              <a:buChar char="•"/>
            </a:pPr>
            <a:r>
              <a:rPr lang="en-US" dirty="0" smtClean="0"/>
              <a:t>Is it ethical to break into</a:t>
            </a:r>
            <a:r>
              <a:rPr lang="en-US" baseline="0" dirty="0" smtClean="0"/>
              <a:t> a system without permission, even with good intentions?</a:t>
            </a:r>
          </a:p>
          <a:p>
            <a:pPr marL="174433" indent="-174433">
              <a:buFont typeface="Arial" pitchFamily="34" charset="0"/>
              <a:buChar char="•"/>
            </a:pPr>
            <a:r>
              <a:rPr lang="en-US" baseline="0" dirty="0" smtClean="0"/>
              <a:t>How can people responsibly inform potential victims of security vulnerabilities without informing malicious hackers who would exploit them?</a:t>
            </a:r>
          </a:p>
          <a:p>
            <a:pPr marL="174433" indent="-174433">
              <a:buFont typeface="Arial" pitchFamily="34" charset="0"/>
              <a:buChar char="•"/>
            </a:pPr>
            <a:r>
              <a:rPr lang="en-US" baseline="0" dirty="0" smtClean="0"/>
              <a:t>Related to disclosing leaks/whistleblower</a:t>
            </a:r>
          </a:p>
          <a:p>
            <a:pPr marL="174433" indent="-174433">
              <a:buFont typeface="Arial" pitchFamily="34" charset="0"/>
              <a:buChar char="•"/>
            </a:pPr>
            <a:endParaRPr lang="en-US" baseline="0" dirty="0" smtClean="0"/>
          </a:p>
          <a:p>
            <a:pPr defTabSz="930311">
              <a:defRPr/>
            </a:pPr>
            <a:r>
              <a:rPr lang="en-US" dirty="0"/>
              <a:t>Many security researcher hackers are scornful of big software companies because of the large number of security flaws in their products and because they are slow to plug leaks even when they know of them.</a:t>
            </a:r>
          </a:p>
          <a:p>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8</a:t>
            </a:fld>
            <a:endParaRPr lang="en-US"/>
          </a:p>
        </p:txBody>
      </p:sp>
    </p:spTree>
    <p:extLst>
      <p:ext uri="{BB962C8B-B14F-4D97-AF65-F5344CB8AC3E}">
        <p14:creationId xmlns:p14="http://schemas.microsoft.com/office/powerpoint/2010/main" val="6181291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Many cyber attacks come from China.</a:t>
            </a:r>
            <a:r>
              <a:rPr lang="en-US" baseline="0" dirty="0" smtClean="0"/>
              <a:t> The nature and sophistication of the attacks, as well as the type of targets, lead security researchers to believe that they are the work of government agencies, not civilian hackers.</a:t>
            </a:r>
          </a:p>
          <a:p>
            <a:endParaRPr lang="en-US" baseline="0" dirty="0" smtClean="0"/>
          </a:p>
          <a:p>
            <a:r>
              <a:rPr lang="en-US" baseline="0" dirty="0" smtClean="0"/>
              <a:t>A 2011 attack on the Gmail accounts of White House staffers, China policy experts, military officials, human rights activists, and others originated in a Chinese city where a major Chinese national security division is located. The attack used email carefully written in government jargon about State Department reports to fool the recipients into thinking the email was authentic. High-level government officials (and other people targeted) disclosed their passwords, allowing hackers to read their email for months.</a:t>
            </a:r>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9</a:t>
            </a:fld>
            <a:endParaRPr lang="en-US"/>
          </a:p>
        </p:txBody>
      </p:sp>
    </p:spTree>
    <p:extLst>
      <p:ext uri="{BB962C8B-B14F-4D97-AF65-F5344CB8AC3E}">
        <p14:creationId xmlns:p14="http://schemas.microsoft.com/office/powerpoint/2010/main" val="1327790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focus</a:t>
            </a:r>
            <a:r>
              <a:rPr lang="en-US" baseline="0" dirty="0" smtClean="0"/>
              <a:t> on Iran’s nuclear program and the sophistication of </a:t>
            </a:r>
            <a:r>
              <a:rPr lang="en-US" baseline="0" dirty="0" err="1" smtClean="0"/>
              <a:t>Stuxnet</a:t>
            </a:r>
            <a:r>
              <a:rPr lang="en-US" baseline="0" dirty="0" smtClean="0"/>
              <a:t> led to speculation that the Israeli and/or U.S. government created it. In 2012, journalist David Sanger published extensive research indicating that the two governments did indeed produce </a:t>
            </a:r>
            <a:r>
              <a:rPr lang="en-US" baseline="0" dirty="0" err="1" smtClean="0"/>
              <a:t>Stuxnet</a:t>
            </a:r>
            <a:r>
              <a:rPr lang="en-US" baseline="0" dirty="0" smtClean="0"/>
              <a:t>.</a:t>
            </a:r>
          </a:p>
          <a:p>
            <a:endParaRPr lang="en-US" baseline="0" dirty="0" smtClean="0"/>
          </a:p>
          <a:p>
            <a:r>
              <a:rPr lang="en-US" baseline="0" dirty="0" smtClean="0"/>
              <a:t>Is cyber sabotage against Iran justified? (Is it better than a military attack by Israel on Iran’s nuclear facilities?)</a:t>
            </a:r>
          </a:p>
          <a:p>
            <a:r>
              <a:rPr lang="en-US" baseline="0" dirty="0" smtClean="0"/>
              <a:t>Will China, Russia, or other governments cite </a:t>
            </a:r>
            <a:r>
              <a:rPr lang="en-US" baseline="0" dirty="0" err="1" smtClean="0"/>
              <a:t>Stuxnet</a:t>
            </a:r>
            <a:r>
              <a:rPr lang="en-US" baseline="0" dirty="0" smtClean="0"/>
              <a:t> as an excuse for their own cyber intrusions into the U.S. and other countries?</a:t>
            </a:r>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10</a:t>
            </a:fld>
            <a:endParaRPr lang="en-US"/>
          </a:p>
        </p:txBody>
      </p:sp>
    </p:spTree>
    <p:extLst>
      <p:ext uri="{BB962C8B-B14F-4D97-AF65-F5344CB8AC3E}">
        <p14:creationId xmlns:p14="http://schemas.microsoft.com/office/powerpoint/2010/main" val="21772122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12</a:t>
            </a:fld>
            <a:endParaRPr lang="en-US"/>
          </a:p>
        </p:txBody>
      </p:sp>
    </p:spTree>
    <p:extLst>
      <p:ext uri="{BB962C8B-B14F-4D97-AF65-F5344CB8AC3E}">
        <p14:creationId xmlns:p14="http://schemas.microsoft.com/office/powerpoint/2010/main" val="28819233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List of govt. weaknesses</a:t>
            </a:r>
            <a:r>
              <a:rPr lang="en-US" baseline="0" dirty="0" smtClean="0"/>
              <a:t> in book</a:t>
            </a:r>
          </a:p>
          <a:p>
            <a:endParaRPr lang="en-US" baseline="0" dirty="0" smtClean="0"/>
          </a:p>
          <a:p>
            <a:r>
              <a:rPr lang="en-US" baseline="0" dirty="0" smtClean="0"/>
              <a:t>Technical: Encryption valuable, but inconvenient/expensive</a:t>
            </a:r>
          </a:p>
          <a:p>
            <a:r>
              <a:rPr lang="en-US" baseline="0" dirty="0" smtClean="0"/>
              <a:t>Market:	- insurance should give discounts (like with home alarms)</a:t>
            </a:r>
          </a:p>
          <a:p>
            <a:endParaRPr lang="en-US" baseline="0" dirty="0" smtClean="0"/>
          </a:p>
          <a:p>
            <a:r>
              <a:rPr lang="en-US" baseline="0" dirty="0" smtClean="0"/>
              <a:t>Underestimate skill of opponents</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13</a:t>
            </a:fld>
            <a:endParaRPr lang="en-US"/>
          </a:p>
        </p:txBody>
      </p:sp>
    </p:spTree>
    <p:extLst>
      <p:ext uri="{BB962C8B-B14F-4D97-AF65-F5344CB8AC3E}">
        <p14:creationId xmlns:p14="http://schemas.microsoft.com/office/powerpoint/2010/main" val="18751164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 original teens,</a:t>
            </a:r>
            <a:r>
              <a:rPr lang="en-US" baseline="0" dirty="0" smtClean="0"/>
              <a:t> confusion about whether hacking was a crime (or should be)</a:t>
            </a:r>
            <a:endParaRPr lang="en-US" dirty="0"/>
          </a:p>
        </p:txBody>
      </p:sp>
      <p:sp>
        <p:nvSpPr>
          <p:cNvPr id="4" name="Slide Number Placeholder 3"/>
          <p:cNvSpPr>
            <a:spLocks noGrp="1"/>
          </p:cNvSpPr>
          <p:nvPr>
            <p:ph type="sldNum" sz="quarter" idx="10"/>
          </p:nvPr>
        </p:nvSpPr>
        <p:spPr/>
        <p:txBody>
          <a:bodyPr/>
          <a:lstStyle/>
          <a:p>
            <a:fld id="{3F34E3CB-EB00-40D7-AFEF-5AE14E4A5ACD}" type="slidenum">
              <a:rPr lang="en-US" smtClean="0"/>
              <a:t>15</a:t>
            </a:fld>
            <a:endParaRPr lang="en-US"/>
          </a:p>
        </p:txBody>
      </p:sp>
    </p:spTree>
    <p:extLst>
      <p:ext uri="{BB962C8B-B14F-4D97-AF65-F5344CB8AC3E}">
        <p14:creationId xmlns:p14="http://schemas.microsoft.com/office/powerpoint/2010/main" val="41163350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90600" y="2819400"/>
            <a:ext cx="5715000" cy="1470025"/>
          </a:xfrm>
        </p:spPr>
        <p:txBody>
          <a:bodyPr/>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990600" y="4267200"/>
            <a:ext cx="4419600" cy="1752600"/>
          </a:xfrm>
          <a:noFill/>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TextBox 3"/>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val="192385168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371600"/>
            <a:ext cx="7620000" cy="4876800"/>
          </a:xfrm>
        </p:spPr>
        <p:txBody>
          <a:bodyPr/>
          <a:lstStyle>
            <a:lvl1pPr marL="342900" indent="-342900">
              <a:buClr>
                <a:schemeClr val="bg1">
                  <a:lumMod val="65000"/>
                </a:schemeClr>
              </a:buClr>
              <a:buFont typeface="Wingdings" pitchFamily="2" charset="2"/>
              <a:buChar char="§"/>
              <a:defRPr/>
            </a:lvl1pPr>
            <a:lvl2pPr marL="742950" indent="-285750">
              <a:buClr>
                <a:schemeClr val="bg1">
                  <a:lumMod val="65000"/>
                </a:schemeClr>
              </a:buClr>
              <a:buSzPct val="80000"/>
              <a:buFont typeface="Wingdings" pitchFamily="2" charset="2"/>
              <a:buChar char="§"/>
              <a:defRPr/>
            </a:lvl2pPr>
            <a:lvl3pPr marL="1143000" indent="-228600">
              <a:buClr>
                <a:schemeClr val="bg1">
                  <a:lumMod val="65000"/>
                </a:schemeClr>
              </a:buClr>
              <a:buSzPct val="70000"/>
              <a:buFont typeface="Wingdings" pitchFamily="2" charset="2"/>
              <a:buChar char="§"/>
              <a:defRPr/>
            </a:lvl3pPr>
            <a:lvl4pPr marL="1600200" indent="-228600">
              <a:buClr>
                <a:schemeClr val="bg1">
                  <a:lumMod val="65000"/>
                </a:schemeClr>
              </a:buClr>
              <a:buFont typeface="Wingdings" pitchFamily="2" charset="2"/>
              <a:buChar char="§"/>
              <a:defRPr/>
            </a:lvl4pPr>
            <a:lvl5pPr marL="2057400" indent="-228600">
              <a:buClr>
                <a:schemeClr val="bg1">
                  <a:lumMod val="65000"/>
                </a:schemeClr>
              </a:buClr>
              <a:buFont typeface="Wingdings" pitchFamily="2" charset="2"/>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p:txBody>
          <a:bodyPr/>
          <a:lstStyle/>
          <a:p>
            <a:r>
              <a:rPr lang="en-US" smtClean="0"/>
              <a:t>Click to edit Master title style</a:t>
            </a:r>
            <a:endParaRPr lang="en-US" dirty="0"/>
          </a:p>
        </p:txBody>
      </p:sp>
      <p:sp>
        <p:nvSpPr>
          <p:cNvPr id="8" name="Content Placeholder 7"/>
          <p:cNvSpPr>
            <a:spLocks noGrp="1"/>
          </p:cNvSpPr>
          <p:nvPr>
            <p:ph sz="quarter" idx="10" hasCustomPrompt="1"/>
          </p:nvPr>
        </p:nvSpPr>
        <p:spPr>
          <a:xfrm>
            <a:off x="3733800" y="6365576"/>
            <a:ext cx="2362200" cy="381000"/>
          </a:xfrm>
        </p:spPr>
        <p:txBody>
          <a:bodyPr>
            <a:noAutofit/>
          </a:bodyPr>
          <a:lstStyle>
            <a:lvl1pPr marL="0" indent="0">
              <a:buNone/>
              <a:defRPr sz="1600" i="1" baseline="0">
                <a:solidFill>
                  <a:schemeClr val="bg1">
                    <a:lumMod val="50000"/>
                  </a:schemeClr>
                </a:solidFill>
              </a:defRPr>
            </a:lvl1pPr>
            <a:lvl2pPr marL="457200" indent="0">
              <a:buNone/>
              <a:defRPr sz="1800" i="1">
                <a:solidFill>
                  <a:schemeClr val="bg1">
                    <a:lumMod val="50000"/>
                  </a:schemeClr>
                </a:solidFill>
              </a:defRPr>
            </a:lvl2pPr>
            <a:lvl3pPr marL="914400" indent="0">
              <a:buNone/>
              <a:defRPr sz="1600" i="1">
                <a:solidFill>
                  <a:schemeClr val="bg1">
                    <a:lumMod val="50000"/>
                  </a:schemeClr>
                </a:solidFill>
              </a:defRPr>
            </a:lvl3pPr>
            <a:lvl4pPr marL="1371600" indent="0">
              <a:buNone/>
              <a:defRPr sz="1400" i="1">
                <a:solidFill>
                  <a:schemeClr val="bg1">
                    <a:lumMod val="50000"/>
                  </a:schemeClr>
                </a:solidFill>
              </a:defRPr>
            </a:lvl4pPr>
            <a:lvl5pPr marL="1828800" indent="0">
              <a:buNone/>
              <a:defRPr sz="1400" i="1">
                <a:solidFill>
                  <a:schemeClr val="bg1">
                    <a:lumMod val="50000"/>
                  </a:schemeClr>
                </a:solidFill>
              </a:defRPr>
            </a:lvl5pPr>
          </a:lstStyle>
          <a:p>
            <a:pPr lvl="0"/>
            <a:r>
              <a:rPr lang="en-US" dirty="0" smtClean="0"/>
              <a:t>Corresponding page</a:t>
            </a:r>
            <a:endParaRPr lang="en-US" dirty="0"/>
          </a:p>
        </p:txBody>
      </p:sp>
      <p:sp>
        <p:nvSpPr>
          <p:cNvPr id="9" name="TextBox 8"/>
          <p:cNvSpPr txBox="1"/>
          <p:nvPr/>
        </p:nvSpPr>
        <p:spPr>
          <a:xfrm>
            <a:off x="1219200" y="6365576"/>
            <a:ext cx="2590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i="1" kern="1200" dirty="0" smtClean="0">
                <a:solidFill>
                  <a:schemeClr val="bg1">
                    <a:lumMod val="50000"/>
                  </a:schemeClr>
                </a:solidFill>
                <a:latin typeface="+mn-lt"/>
                <a:ea typeface="+mn-ea"/>
                <a:cs typeface="Arial" charset="0"/>
              </a:rPr>
              <a:t>Corresponding</a:t>
            </a:r>
            <a:r>
              <a:rPr lang="en-US" sz="1600" i="1" kern="1200" baseline="0" dirty="0" smtClean="0">
                <a:solidFill>
                  <a:schemeClr val="bg1">
                    <a:lumMod val="50000"/>
                  </a:schemeClr>
                </a:solidFill>
                <a:latin typeface="+mn-lt"/>
                <a:ea typeface="+mn-ea"/>
                <a:cs typeface="Arial" charset="0"/>
              </a:rPr>
              <a:t> page number:</a:t>
            </a:r>
            <a:endParaRPr lang="en-US" sz="1600" dirty="0">
              <a:latin typeface="+mn-lt"/>
            </a:endParaRPr>
          </a:p>
        </p:txBody>
      </p:sp>
    </p:spTree>
    <p:extLst>
      <p:ext uri="{BB962C8B-B14F-4D97-AF65-F5344CB8AC3E}">
        <p14:creationId xmlns:p14="http://schemas.microsoft.com/office/powerpoint/2010/main" val="379875631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90599" y="4406900"/>
            <a:ext cx="7848601"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990599" y="2906713"/>
            <a:ext cx="750411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TextBox 6"/>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val="323925600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a:prstGeom prst="rect">
            <a:avLst/>
          </a:prstGeom>
        </p:spPr>
        <p:txBody>
          <a:bodyPr/>
          <a:lstStyle>
            <a:lvl1pPr>
              <a:defRPr/>
            </a:lvl1pPr>
          </a:lstStyle>
          <a:p>
            <a:fld id="{43F59FA5-514E-453C-A51C-7DACFF9A01EA}" type="slidenum">
              <a:rPr lang="en-US"/>
              <a:pPr/>
              <a:t>‹#›</a:t>
            </a:fld>
            <a:endParaRPr lang="en-US"/>
          </a:p>
        </p:txBody>
      </p:sp>
    </p:spTree>
    <p:extLst>
      <p:ext uri="{BB962C8B-B14F-4D97-AF65-F5344CB8AC3E}">
        <p14:creationId xmlns:p14="http://schemas.microsoft.com/office/powerpoint/2010/main" val="9418940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alphaModFix amt="22000"/>
            <a:lum/>
          </a:blip>
          <a:srcRect/>
          <a:stretch>
            <a:fillRect l="-7000" r="-7000"/>
          </a:stretch>
        </a:blipFill>
        <a:effectLst/>
      </p:bgPr>
    </p:bg>
    <p:spTree>
      <p:nvGrpSpPr>
        <p:cNvPr id="1" name=""/>
        <p:cNvGrpSpPr/>
        <p:nvPr/>
      </p:nvGrpSpPr>
      <p:grpSpPr>
        <a:xfrm>
          <a:off x="0" y="0"/>
          <a:ext cx="0" cy="0"/>
          <a:chOff x="0" y="0"/>
          <a:chExt cx="0" cy="0"/>
        </a:xfrm>
      </p:grpSpPr>
      <p:sp>
        <p:nvSpPr>
          <p:cNvPr id="7" name="Rectangle 6"/>
          <p:cNvSpPr/>
          <p:nvPr/>
        </p:nvSpPr>
        <p:spPr>
          <a:xfrm>
            <a:off x="838200" y="0"/>
            <a:ext cx="83058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19200" y="228600"/>
            <a:ext cx="7162800" cy="1143000"/>
          </a:xfrm>
          <a:prstGeom prst="rect">
            <a:avLst/>
          </a:prstGeom>
          <a:no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19200" y="1371600"/>
            <a:ext cx="7620000" cy="5105400"/>
          </a:xfrm>
          <a:prstGeom prst="rect">
            <a:avLst/>
          </a:prstGeom>
          <a:noFill/>
          <a:effectLst/>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9" name="Straight Connector 8"/>
          <p:cNvCxnSpPr/>
          <p:nvPr/>
        </p:nvCxnSpPr>
        <p:spPr>
          <a:xfrm>
            <a:off x="838200" y="0"/>
            <a:ext cx="0" cy="685800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727331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timing>
    <p:tnLst>
      <p:par>
        <p:cTn id="1" dur="indefinite" restart="never" nodeType="tmRoot"/>
      </p:par>
    </p:tnLst>
  </p:timing>
  <p:txStyles>
    <p:titleStyle>
      <a:lvl1pPr algn="l" defTabSz="914400" rtl="0" eaLnBrk="1" latinLnBrk="0" hangingPunct="1">
        <a:spcBef>
          <a:spcPct val="0"/>
        </a:spcBef>
        <a:buNone/>
        <a:defRPr sz="4200" kern="1200">
          <a:solidFill>
            <a:schemeClr val="tx1"/>
          </a:solidFill>
          <a:effectLst/>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
        <a:defRPr sz="3000" kern="1200">
          <a:solidFill>
            <a:schemeClr val="tx1"/>
          </a:solidFill>
          <a:effectLst/>
          <a:latin typeface="+mn-lt"/>
          <a:ea typeface="+mn-ea"/>
          <a:cs typeface="+mn-cs"/>
        </a:defRPr>
      </a:lvl1pPr>
      <a:lvl2pPr marL="742950" indent="-285750" algn="l" defTabSz="914400" rtl="0" eaLnBrk="1" latinLnBrk="0" hangingPunct="1">
        <a:spcBef>
          <a:spcPct val="20000"/>
        </a:spcBef>
        <a:buSzPct val="50000"/>
        <a:buFont typeface="Arial" pitchFamily="34" charset="0"/>
        <a:buChar char="–"/>
        <a:defRPr sz="2800" kern="1200">
          <a:solidFill>
            <a:schemeClr val="tx1"/>
          </a:solidFill>
          <a:effectLst/>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effectLst/>
          <a:latin typeface="+mn-lt"/>
          <a:ea typeface="+mn-ea"/>
          <a:cs typeface="+mn-cs"/>
        </a:defRPr>
      </a:lvl3pPr>
      <a:lvl4pPr marL="1600200" indent="-228600" algn="l" defTabSz="914400" rtl="0" eaLnBrk="1" latinLnBrk="0" hangingPunct="1">
        <a:spcBef>
          <a:spcPct val="20000"/>
        </a:spcBef>
        <a:buSzPct val="75000"/>
        <a:buFont typeface="Arial" pitchFamily="34" charset="0"/>
        <a:buChar char="–"/>
        <a:defRPr sz="2000" kern="1200">
          <a:solidFill>
            <a:schemeClr val="tx1"/>
          </a:solidFill>
          <a:effectLst/>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Grp="1" noChangeArrowheads="1"/>
          </p:cNvSpPr>
          <p:nvPr>
            <p:ph type="ctrTitle"/>
          </p:nvPr>
        </p:nvSpPr>
        <p:spPr>
          <a:xfrm>
            <a:off x="990600" y="1828800"/>
            <a:ext cx="7772400" cy="1447800"/>
          </a:xfrm>
        </p:spPr>
        <p:txBody>
          <a:bodyPr>
            <a:normAutofit fontScale="90000"/>
          </a:bodyPr>
          <a:lstStyle/>
          <a:p>
            <a:r>
              <a:rPr lang="en-US" sz="7200" dirty="0"/>
              <a:t>A Gift of Fire</a:t>
            </a:r>
            <a:r>
              <a:rPr lang="en-US" dirty="0"/>
              <a:t/>
            </a:r>
            <a:br>
              <a:rPr lang="en-US" dirty="0"/>
            </a:br>
            <a:r>
              <a:rPr lang="en-US" sz="2400" dirty="0" smtClean="0"/>
              <a:t>Fourth edition</a:t>
            </a:r>
            <a:r>
              <a:rPr lang="en-US" sz="2400" dirty="0"/>
              <a:t/>
            </a:r>
            <a:br>
              <a:rPr lang="en-US" sz="2400" dirty="0"/>
            </a:br>
            <a:r>
              <a:rPr lang="en-US" sz="4800" dirty="0"/>
              <a:t>Sara </a:t>
            </a:r>
            <a:r>
              <a:rPr lang="en-US" sz="4800" dirty="0" err="1"/>
              <a:t>Baase</a:t>
            </a:r>
            <a:endParaRPr lang="en-US" dirty="0"/>
          </a:p>
        </p:txBody>
      </p:sp>
      <p:sp>
        <p:nvSpPr>
          <p:cNvPr id="20485" name="Rectangle 5"/>
          <p:cNvSpPr>
            <a:spLocks noGrp="1" noChangeArrowheads="1"/>
          </p:cNvSpPr>
          <p:nvPr>
            <p:ph type="subTitle" idx="1"/>
          </p:nvPr>
        </p:nvSpPr>
        <p:spPr/>
        <p:txBody>
          <a:bodyPr>
            <a:normAutofit/>
          </a:bodyPr>
          <a:lstStyle/>
          <a:p>
            <a:r>
              <a:rPr lang="en-US" sz="4000" dirty="0"/>
              <a:t>Chapter 5</a:t>
            </a:r>
            <a:r>
              <a:rPr lang="en-US" sz="4000" dirty="0" smtClean="0"/>
              <a:t>: </a:t>
            </a:r>
            <a:br>
              <a:rPr lang="en-US" sz="4000" dirty="0" smtClean="0"/>
            </a:br>
            <a:r>
              <a:rPr lang="en-US" sz="4000" dirty="0" smtClean="0"/>
              <a:t>Crime</a:t>
            </a:r>
            <a:endParaRPr lang="en-US" sz="4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err="1" smtClean="0"/>
              <a:t>Stuxnet</a:t>
            </a:r>
            <a:endParaRPr lang="en-US" dirty="0" smtClean="0"/>
          </a:p>
          <a:p>
            <a:r>
              <a:rPr lang="en-US" sz="2800" dirty="0" smtClean="0"/>
              <a:t>An extremely sophisticated worm</a:t>
            </a:r>
          </a:p>
          <a:p>
            <a:r>
              <a:rPr lang="en-US" sz="2800" dirty="0" smtClean="0"/>
              <a:t>Targets a particular type of control system</a:t>
            </a:r>
          </a:p>
          <a:p>
            <a:r>
              <a:rPr lang="en-US" sz="2800" dirty="0" smtClean="0"/>
              <a:t>Beginning in 2008, damaged equipment in a </a:t>
            </a:r>
            <a:r>
              <a:rPr lang="en-US" sz="2800" dirty="0"/>
              <a:t>u</a:t>
            </a:r>
            <a:r>
              <a:rPr lang="en-US" sz="2800" dirty="0" smtClean="0"/>
              <a:t>ranium enrichment plant in Iran</a:t>
            </a:r>
          </a:p>
          <a:p>
            <a:endParaRPr lang="en-US" sz="2800" dirty="0"/>
          </a:p>
        </p:txBody>
      </p:sp>
      <p:sp>
        <p:nvSpPr>
          <p:cNvPr id="3" name="Title 2"/>
          <p:cNvSpPr>
            <a:spLocks noGrp="1"/>
          </p:cNvSpPr>
          <p:nvPr>
            <p:ph type="title"/>
          </p:nvPr>
        </p:nvSpPr>
        <p:spPr/>
        <p:txBody>
          <a:bodyPr/>
          <a:lstStyle/>
          <a:p>
            <a:r>
              <a:rPr lang="en-US" dirty="0" smtClean="0"/>
              <a:t>Hacking</a:t>
            </a:r>
            <a:endParaRPr lang="en-US" dirty="0"/>
          </a:p>
        </p:txBody>
      </p:sp>
      <p:sp>
        <p:nvSpPr>
          <p:cNvPr id="4" name="Content Placeholder 3"/>
          <p:cNvSpPr>
            <a:spLocks noGrp="1"/>
          </p:cNvSpPr>
          <p:nvPr>
            <p:ph sz="quarter" idx="10"/>
          </p:nvPr>
        </p:nvSpPr>
        <p:spPr/>
        <p:txBody>
          <a:bodyPr/>
          <a:lstStyle/>
          <a:p>
            <a:r>
              <a:rPr lang="en-US" dirty="0" smtClean="0"/>
              <a:t>240</a:t>
            </a:r>
            <a:endParaRPr lang="en-US" dirty="0"/>
          </a:p>
        </p:txBody>
      </p:sp>
    </p:spTree>
    <p:extLst>
      <p:ext uri="{BB962C8B-B14F-4D97-AF65-F5344CB8AC3E}">
        <p14:creationId xmlns:p14="http://schemas.microsoft.com/office/powerpoint/2010/main" val="15836700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Security</a:t>
            </a:r>
          </a:p>
          <a:p>
            <a:r>
              <a:rPr lang="en-US" sz="2800" dirty="0" smtClean="0"/>
              <a:t>Hacking is a problem, but so is poor security.</a:t>
            </a:r>
          </a:p>
          <a:p>
            <a:r>
              <a:rPr lang="en-US" sz="2800" dirty="0" smtClean="0"/>
              <a:t>Variety of factors contribute to security weaknesses:</a:t>
            </a:r>
          </a:p>
          <a:p>
            <a:pPr lvl="1"/>
            <a:r>
              <a:rPr lang="en-US" sz="2600" dirty="0" smtClean="0"/>
              <a:t>History of the Internet and the Web</a:t>
            </a:r>
          </a:p>
          <a:p>
            <a:pPr lvl="1"/>
            <a:r>
              <a:rPr lang="en-US" sz="2600" dirty="0" smtClean="0"/>
              <a:t>Inherent complexity of computer systems</a:t>
            </a:r>
          </a:p>
          <a:p>
            <a:pPr lvl="1"/>
            <a:r>
              <a:rPr lang="en-US" sz="2600" dirty="0" smtClean="0"/>
              <a:t>Speed at which new applications develop</a:t>
            </a:r>
          </a:p>
          <a:p>
            <a:pPr lvl="1"/>
            <a:r>
              <a:rPr lang="en-US" sz="2600" dirty="0" smtClean="0"/>
              <a:t>Economic and business factors</a:t>
            </a:r>
          </a:p>
          <a:p>
            <a:pPr lvl="1"/>
            <a:r>
              <a:rPr lang="en-US" sz="2600" dirty="0" smtClean="0"/>
              <a:t>Human nature</a:t>
            </a:r>
            <a:endParaRPr lang="en-US" sz="2600" dirty="0"/>
          </a:p>
        </p:txBody>
      </p:sp>
      <p:sp>
        <p:nvSpPr>
          <p:cNvPr id="3" name="Title 2"/>
          <p:cNvSpPr>
            <a:spLocks noGrp="1"/>
          </p:cNvSpPr>
          <p:nvPr>
            <p:ph type="title"/>
          </p:nvPr>
        </p:nvSpPr>
        <p:spPr/>
        <p:txBody>
          <a:bodyPr/>
          <a:lstStyle/>
          <a:p>
            <a:r>
              <a:rPr lang="en-US" dirty="0" smtClean="0"/>
              <a:t>Hacking</a:t>
            </a:r>
            <a:endParaRPr lang="en-US" dirty="0"/>
          </a:p>
        </p:txBody>
      </p:sp>
      <p:sp>
        <p:nvSpPr>
          <p:cNvPr id="4" name="Content Placeholder 3"/>
          <p:cNvSpPr>
            <a:spLocks noGrp="1"/>
          </p:cNvSpPr>
          <p:nvPr>
            <p:ph sz="quarter" idx="10"/>
          </p:nvPr>
        </p:nvSpPr>
        <p:spPr/>
        <p:txBody>
          <a:bodyPr/>
          <a:lstStyle/>
          <a:p>
            <a:r>
              <a:rPr lang="en-US" dirty="0" smtClean="0"/>
              <a:t>241-244</a:t>
            </a:r>
            <a:endParaRPr lang="en-US" dirty="0"/>
          </a:p>
        </p:txBody>
      </p:sp>
    </p:spTree>
    <p:extLst>
      <p:ext uri="{BB962C8B-B14F-4D97-AF65-F5344CB8AC3E}">
        <p14:creationId xmlns:p14="http://schemas.microsoft.com/office/powerpoint/2010/main" val="14756091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5" name="Rectangle 5"/>
          <p:cNvSpPr>
            <a:spLocks noGrp="1" noChangeArrowheads="1"/>
          </p:cNvSpPr>
          <p:nvPr>
            <p:ph idx="1"/>
          </p:nvPr>
        </p:nvSpPr>
        <p:spPr/>
        <p:txBody>
          <a:bodyPr>
            <a:normAutofit/>
          </a:bodyPr>
          <a:lstStyle/>
          <a:p>
            <a:pPr marL="0" indent="0">
              <a:lnSpc>
                <a:spcPct val="80000"/>
              </a:lnSpc>
              <a:buNone/>
            </a:pPr>
            <a:r>
              <a:rPr lang="en-US" dirty="0" smtClean="0"/>
              <a:t>Security</a:t>
            </a:r>
            <a:endParaRPr lang="en-US" dirty="0"/>
          </a:p>
          <a:p>
            <a:pPr>
              <a:lnSpc>
                <a:spcPct val="80000"/>
              </a:lnSpc>
            </a:pPr>
            <a:r>
              <a:rPr lang="en-US" sz="2800" dirty="0"/>
              <a:t>Internet started with open access as a means of sharing information for </a:t>
            </a:r>
            <a:r>
              <a:rPr lang="en-US" sz="2800" dirty="0" smtClean="0"/>
              <a:t>research, built on trust</a:t>
            </a:r>
            <a:endParaRPr lang="en-US" sz="2800" dirty="0"/>
          </a:p>
          <a:p>
            <a:pPr>
              <a:lnSpc>
                <a:spcPct val="80000"/>
              </a:lnSpc>
            </a:pPr>
            <a:r>
              <a:rPr lang="en-US" sz="2800" dirty="0"/>
              <a:t>Attitudes about security were slow to catch up with the </a:t>
            </a:r>
            <a:r>
              <a:rPr lang="en-US" sz="2800" dirty="0" smtClean="0"/>
              <a:t>risks.</a:t>
            </a:r>
            <a:endParaRPr lang="en-US" sz="2800" dirty="0"/>
          </a:p>
          <a:p>
            <a:pPr>
              <a:lnSpc>
                <a:spcPct val="80000"/>
              </a:lnSpc>
            </a:pPr>
            <a:r>
              <a:rPr lang="en-US" sz="2800" dirty="0"/>
              <a:t>Firewalls are used to monitor and filter out communication from untrusted sites or that fit a profile of suspicious </a:t>
            </a:r>
            <a:r>
              <a:rPr lang="en-US" sz="2800" dirty="0" smtClean="0"/>
              <a:t>activity.</a:t>
            </a:r>
            <a:endParaRPr lang="en-US" sz="2800" dirty="0"/>
          </a:p>
          <a:p>
            <a:pPr>
              <a:lnSpc>
                <a:spcPct val="80000"/>
              </a:lnSpc>
            </a:pPr>
            <a:r>
              <a:rPr lang="en-US" sz="2800" dirty="0"/>
              <a:t>Security is often playing catch-up to hackers as new vulnerabilities are discovered and </a:t>
            </a:r>
            <a:r>
              <a:rPr lang="en-US" sz="2800" dirty="0" smtClean="0"/>
              <a:t>exploited.</a:t>
            </a:r>
            <a:endParaRPr lang="en-US" sz="2800" dirty="0"/>
          </a:p>
        </p:txBody>
      </p:sp>
      <p:sp>
        <p:nvSpPr>
          <p:cNvPr id="46084" name="Rectangle 4"/>
          <p:cNvSpPr>
            <a:spLocks noGrp="1" noChangeArrowheads="1"/>
          </p:cNvSpPr>
          <p:nvPr>
            <p:ph type="title"/>
          </p:nvPr>
        </p:nvSpPr>
        <p:spPr/>
        <p:txBody>
          <a:bodyPr/>
          <a:lstStyle/>
          <a:p>
            <a:r>
              <a:rPr lang="en-US" dirty="0" smtClean="0"/>
              <a:t>Hacking</a:t>
            </a:r>
            <a:endParaRPr lang="en-US" dirty="0"/>
          </a:p>
        </p:txBody>
      </p:sp>
      <p:sp>
        <p:nvSpPr>
          <p:cNvPr id="2" name="Content Placeholder 1"/>
          <p:cNvSpPr>
            <a:spLocks noGrp="1"/>
          </p:cNvSpPr>
          <p:nvPr>
            <p:ph sz="quarter" idx="10"/>
          </p:nvPr>
        </p:nvSpPr>
        <p:spPr/>
        <p:txBody>
          <a:bodyPr/>
          <a:lstStyle/>
          <a:p>
            <a:r>
              <a:rPr lang="en-US" dirty="0" smtClean="0"/>
              <a:t>241-244</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9" name="Rectangle 5"/>
          <p:cNvSpPr>
            <a:spLocks noGrp="1" noChangeArrowheads="1"/>
          </p:cNvSpPr>
          <p:nvPr>
            <p:ph idx="1"/>
          </p:nvPr>
        </p:nvSpPr>
        <p:spPr/>
        <p:txBody>
          <a:bodyPr/>
          <a:lstStyle/>
          <a:p>
            <a:pPr marL="0" indent="0">
              <a:lnSpc>
                <a:spcPct val="90000"/>
              </a:lnSpc>
              <a:buNone/>
            </a:pPr>
            <a:r>
              <a:rPr lang="en-US" dirty="0" smtClean="0"/>
              <a:t>Responsibility </a:t>
            </a:r>
            <a:r>
              <a:rPr lang="en-US" dirty="0"/>
              <a:t>for </a:t>
            </a:r>
            <a:r>
              <a:rPr lang="en-US" dirty="0" smtClean="0"/>
              <a:t>Security (like privacy)</a:t>
            </a:r>
            <a:endParaRPr lang="en-US" dirty="0"/>
          </a:p>
          <a:p>
            <a:pPr>
              <a:lnSpc>
                <a:spcPct val="90000"/>
              </a:lnSpc>
            </a:pPr>
            <a:r>
              <a:rPr lang="en-US" sz="2800" dirty="0"/>
              <a:t>Developers have a responsibility to develop with security as a </a:t>
            </a:r>
            <a:r>
              <a:rPr lang="en-US" sz="2800" dirty="0" smtClean="0"/>
              <a:t>goal.</a:t>
            </a:r>
            <a:endParaRPr lang="en-US" sz="2800" dirty="0"/>
          </a:p>
          <a:p>
            <a:pPr>
              <a:lnSpc>
                <a:spcPct val="90000"/>
              </a:lnSpc>
            </a:pPr>
            <a:r>
              <a:rPr lang="en-US" sz="2800" dirty="0"/>
              <a:t>Businesses have a responsibility to use security tools and monitor their systems to prevent attacks from </a:t>
            </a:r>
            <a:r>
              <a:rPr lang="en-US" sz="2800" dirty="0" smtClean="0"/>
              <a:t>succeeding.</a:t>
            </a:r>
            <a:endParaRPr lang="en-US" sz="2800" dirty="0"/>
          </a:p>
          <a:p>
            <a:pPr>
              <a:lnSpc>
                <a:spcPct val="90000"/>
              </a:lnSpc>
            </a:pPr>
            <a:r>
              <a:rPr lang="en-US" sz="2800" dirty="0"/>
              <a:t>Home users have a responsibility to ask questions and educate themselves on the tools to maintain security (personal firewalls, anti-virus and </a:t>
            </a:r>
            <a:r>
              <a:rPr lang="en-US" sz="2800" dirty="0" smtClean="0"/>
              <a:t>anti-spyware, laptop/phone security if stolen – tracking, remote power, fingerprints)</a:t>
            </a:r>
            <a:endParaRPr lang="en-US" sz="2800" dirty="0"/>
          </a:p>
        </p:txBody>
      </p:sp>
      <p:sp>
        <p:nvSpPr>
          <p:cNvPr id="47108" name="Rectangle 4"/>
          <p:cNvSpPr>
            <a:spLocks noGrp="1" noChangeArrowheads="1"/>
          </p:cNvSpPr>
          <p:nvPr>
            <p:ph type="title"/>
          </p:nvPr>
        </p:nvSpPr>
        <p:spPr/>
        <p:txBody>
          <a:bodyPr/>
          <a:lstStyle/>
          <a:p>
            <a:r>
              <a:rPr lang="en-US" dirty="0" smtClean="0"/>
              <a:t>Hacking</a:t>
            </a:r>
            <a:endParaRPr lang="en-US" dirty="0"/>
          </a:p>
        </p:txBody>
      </p:sp>
      <p:sp>
        <p:nvSpPr>
          <p:cNvPr id="2" name="Content Placeholder 1"/>
          <p:cNvSpPr>
            <a:spLocks noGrp="1"/>
          </p:cNvSpPr>
          <p:nvPr>
            <p:ph sz="quarter" idx="10"/>
          </p:nvPr>
        </p:nvSpPr>
        <p:spPr/>
        <p:txBody>
          <a:bodyPr/>
          <a:lstStyle/>
          <a:p>
            <a:r>
              <a:rPr lang="en-US" dirty="0" smtClean="0"/>
              <a:t>244-245</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idx="1"/>
          </p:nvPr>
        </p:nvSpPr>
        <p:spPr/>
        <p:txBody>
          <a:bodyPr/>
          <a:lstStyle/>
          <a:p>
            <a:pPr marL="0" indent="0">
              <a:buNone/>
            </a:pPr>
            <a:r>
              <a:rPr lang="en-US" sz="2800" dirty="0" smtClean="0"/>
              <a:t>Discussion Questions</a:t>
            </a:r>
          </a:p>
          <a:p>
            <a:r>
              <a:rPr lang="en-US" sz="2800" i="1" dirty="0" smtClean="0"/>
              <a:t>Is </a:t>
            </a:r>
            <a:r>
              <a:rPr lang="en-US" sz="2800" i="1" dirty="0"/>
              <a:t>hacking that does no direct damage </a:t>
            </a:r>
            <a:r>
              <a:rPr lang="en-US" sz="2800" i="1" dirty="0" smtClean="0"/>
              <a:t> </a:t>
            </a:r>
            <a:r>
              <a:rPr lang="en-US" sz="2800" i="1" dirty="0"/>
              <a:t>a victimless crime?</a:t>
            </a:r>
          </a:p>
          <a:p>
            <a:r>
              <a:rPr lang="en-US" sz="2800" i="1" dirty="0"/>
              <a:t>Do you think hiring former hackers to enhance security is a good idea or a bad idea?  Why?</a:t>
            </a:r>
          </a:p>
        </p:txBody>
      </p:sp>
      <p:sp>
        <p:nvSpPr>
          <p:cNvPr id="2" name="Content Placeholder 1"/>
          <p:cNvSpPr>
            <a:spLocks noGrp="1"/>
          </p:cNvSpPr>
          <p:nvPr>
            <p:ph sz="quarter" idx="10"/>
          </p:nvPr>
        </p:nvSpPr>
        <p:spPr/>
        <p:txBody>
          <a:bodyPr/>
          <a:lstStyle/>
          <a:p>
            <a:r>
              <a:rPr lang="en-US" dirty="0" smtClean="0"/>
              <a:t>230-245</a:t>
            </a:r>
            <a:endParaRPr lang="en-US" dirty="0"/>
          </a:p>
        </p:txBody>
      </p:sp>
      <p:sp>
        <p:nvSpPr>
          <p:cNvPr id="6" name="Rectangle 4"/>
          <p:cNvSpPr>
            <a:spLocks noGrp="1" noChangeArrowheads="1"/>
          </p:cNvSpPr>
          <p:nvPr>
            <p:ph type="title"/>
          </p:nvPr>
        </p:nvSpPr>
        <p:spPr>
          <a:xfrm>
            <a:off x="1219200" y="228600"/>
            <a:ext cx="7162800" cy="1143000"/>
          </a:xfrm>
        </p:spPr>
        <p:txBody>
          <a:bodyPr/>
          <a:lstStyle/>
          <a:p>
            <a:r>
              <a:rPr lang="en-US" dirty="0" smtClean="0"/>
              <a:t>Hacking</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Rectangle 5"/>
          <p:cNvSpPr>
            <a:spLocks noGrp="1" noChangeArrowheads="1"/>
          </p:cNvSpPr>
          <p:nvPr>
            <p:ph idx="1"/>
          </p:nvPr>
        </p:nvSpPr>
        <p:spPr/>
        <p:txBody>
          <a:bodyPr>
            <a:normAutofit/>
          </a:bodyPr>
          <a:lstStyle/>
          <a:p>
            <a:pPr>
              <a:lnSpc>
                <a:spcPct val="90000"/>
              </a:lnSpc>
              <a:buFontTx/>
              <a:buNone/>
            </a:pPr>
            <a:r>
              <a:rPr lang="en-US" dirty="0"/>
              <a:t>The Law: Catching and Punishing </a:t>
            </a:r>
            <a:r>
              <a:rPr lang="en-US" dirty="0" smtClean="0"/>
              <a:t>Hackers</a:t>
            </a:r>
            <a:endParaRPr lang="en-US" dirty="0"/>
          </a:p>
          <a:p>
            <a:pPr>
              <a:lnSpc>
                <a:spcPct val="90000"/>
              </a:lnSpc>
            </a:pPr>
            <a:r>
              <a:rPr lang="en-US" sz="2800" dirty="0" smtClean="0"/>
              <a:t>1984 </a:t>
            </a:r>
            <a:r>
              <a:rPr lang="en-US" sz="2800" dirty="0"/>
              <a:t>Congress passed the Computer Fraud and Abuse Act (CFAA)</a:t>
            </a:r>
          </a:p>
          <a:p>
            <a:pPr lvl="1">
              <a:lnSpc>
                <a:spcPct val="90000"/>
              </a:lnSpc>
            </a:pPr>
            <a:r>
              <a:rPr lang="en-US" sz="2400" dirty="0" smtClean="0"/>
              <a:t>Covers </a:t>
            </a:r>
            <a:r>
              <a:rPr lang="en-US" sz="2400" dirty="0"/>
              <a:t>government computers, financial and medical systems, and activities that involve computers in more than one state, including computers connected to the </a:t>
            </a:r>
            <a:r>
              <a:rPr lang="en-US" sz="2400" dirty="0" smtClean="0"/>
              <a:t>Internet</a:t>
            </a:r>
          </a:p>
          <a:p>
            <a:pPr lvl="1">
              <a:lnSpc>
                <a:spcPct val="90000"/>
              </a:lnSpc>
            </a:pPr>
            <a:r>
              <a:rPr lang="en-US" sz="2400" dirty="0" smtClean="0"/>
              <a:t>Under CFAA, it is illegal to access a computer without authorization</a:t>
            </a:r>
            <a:endParaRPr lang="en-US" sz="2400" dirty="0"/>
          </a:p>
          <a:p>
            <a:pPr lvl="1">
              <a:lnSpc>
                <a:spcPct val="90000"/>
              </a:lnSpc>
            </a:pPr>
            <a:r>
              <a:rPr lang="en-US" sz="2400" dirty="0"/>
              <a:t>The USA </a:t>
            </a:r>
            <a:r>
              <a:rPr lang="en-US" sz="2400" dirty="0" smtClean="0"/>
              <a:t>PATRIOT </a:t>
            </a:r>
            <a:r>
              <a:rPr lang="en-US" sz="2400" dirty="0"/>
              <a:t>Act expanded the definition of loss to include the cost of responding to an attack, assessing damage and restoring systems</a:t>
            </a:r>
          </a:p>
          <a:p>
            <a:pPr>
              <a:lnSpc>
                <a:spcPct val="90000"/>
              </a:lnSpc>
            </a:pPr>
            <a:endParaRPr lang="en-US" sz="2400" dirty="0"/>
          </a:p>
        </p:txBody>
      </p:sp>
      <p:sp>
        <p:nvSpPr>
          <p:cNvPr id="43012" name="Rectangle 4"/>
          <p:cNvSpPr>
            <a:spLocks noGrp="1" noChangeArrowheads="1"/>
          </p:cNvSpPr>
          <p:nvPr>
            <p:ph type="title"/>
          </p:nvPr>
        </p:nvSpPr>
        <p:spPr/>
        <p:txBody>
          <a:bodyPr/>
          <a:lstStyle/>
          <a:p>
            <a:r>
              <a:rPr lang="en-US" dirty="0" smtClean="0"/>
              <a:t>Hacking</a:t>
            </a:r>
            <a:endParaRPr lang="en-US" dirty="0"/>
          </a:p>
        </p:txBody>
      </p:sp>
      <p:sp>
        <p:nvSpPr>
          <p:cNvPr id="2" name="Content Placeholder 1"/>
          <p:cNvSpPr>
            <a:spLocks noGrp="1"/>
          </p:cNvSpPr>
          <p:nvPr>
            <p:ph sz="quarter" idx="10"/>
          </p:nvPr>
        </p:nvSpPr>
        <p:spPr/>
        <p:txBody>
          <a:bodyPr/>
          <a:lstStyle/>
          <a:p>
            <a:r>
              <a:rPr lang="en-US" dirty="0" smtClean="0"/>
              <a:t>245</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7" name="Rectangle 5"/>
          <p:cNvSpPr>
            <a:spLocks noGrp="1" noChangeArrowheads="1"/>
          </p:cNvSpPr>
          <p:nvPr>
            <p:ph idx="1"/>
          </p:nvPr>
        </p:nvSpPr>
        <p:spPr/>
        <p:txBody>
          <a:bodyPr>
            <a:noAutofit/>
          </a:bodyPr>
          <a:lstStyle/>
          <a:p>
            <a:pPr>
              <a:lnSpc>
                <a:spcPct val="90000"/>
              </a:lnSpc>
              <a:buFontTx/>
              <a:buNone/>
            </a:pPr>
            <a:r>
              <a:rPr lang="en-US" dirty="0"/>
              <a:t>The Law: Catching and Punishing </a:t>
            </a:r>
            <a:r>
              <a:rPr lang="en-US" dirty="0" smtClean="0"/>
              <a:t>Hackers</a:t>
            </a:r>
            <a:endParaRPr lang="en-US" dirty="0"/>
          </a:p>
          <a:p>
            <a:pPr>
              <a:lnSpc>
                <a:spcPct val="90000"/>
              </a:lnSpc>
            </a:pPr>
            <a:r>
              <a:rPr lang="en-US" sz="2800" dirty="0" smtClean="0"/>
              <a:t>Catching hackers</a:t>
            </a:r>
            <a:endParaRPr lang="en-US" sz="2800" dirty="0"/>
          </a:p>
          <a:p>
            <a:pPr lvl="1">
              <a:lnSpc>
                <a:spcPct val="90000"/>
              </a:lnSpc>
            </a:pPr>
            <a:r>
              <a:rPr lang="en-US" sz="2400" dirty="0"/>
              <a:t>Law enforcement agents read hacker newsletters and participate in chat rooms undercover</a:t>
            </a:r>
          </a:p>
          <a:p>
            <a:pPr lvl="1">
              <a:lnSpc>
                <a:spcPct val="90000"/>
              </a:lnSpc>
            </a:pPr>
            <a:r>
              <a:rPr lang="en-US" sz="2400" dirty="0"/>
              <a:t>They can often track a handle by looking through </a:t>
            </a:r>
            <a:r>
              <a:rPr lang="en-US" sz="2400" dirty="0" smtClean="0"/>
              <a:t>newsgroup or other </a:t>
            </a:r>
            <a:r>
              <a:rPr lang="en-US" sz="2400" dirty="0"/>
              <a:t>archives</a:t>
            </a:r>
          </a:p>
          <a:p>
            <a:pPr lvl="1">
              <a:lnSpc>
                <a:spcPct val="90000"/>
              </a:lnSpc>
            </a:pPr>
            <a:r>
              <a:rPr lang="en-US" sz="2400" dirty="0"/>
              <a:t>Security professionals set up ‘honey pots’ which are Web sites that attract hackers, to record and study</a:t>
            </a:r>
          </a:p>
          <a:p>
            <a:pPr lvl="1">
              <a:lnSpc>
                <a:spcPct val="90000"/>
              </a:lnSpc>
            </a:pPr>
            <a:r>
              <a:rPr lang="en-US" sz="2400" dirty="0"/>
              <a:t>Computer forensics </a:t>
            </a:r>
            <a:r>
              <a:rPr lang="en-US" sz="2400" dirty="0" smtClean="0"/>
              <a:t>specialists can </a:t>
            </a:r>
            <a:r>
              <a:rPr lang="en-US" sz="2400" dirty="0"/>
              <a:t>retrieve evidence from </a:t>
            </a:r>
            <a:r>
              <a:rPr lang="en-US" sz="2400" dirty="0" smtClean="0"/>
              <a:t>computers, even if the user has deleted files and erased the disks</a:t>
            </a:r>
          </a:p>
          <a:p>
            <a:pPr lvl="1">
              <a:lnSpc>
                <a:spcPct val="90000"/>
              </a:lnSpc>
            </a:pPr>
            <a:r>
              <a:rPr lang="en-US" sz="2400" dirty="0" smtClean="0"/>
              <a:t>Investigators trace viruses and hacking attacks by using ISP records and router logs</a:t>
            </a:r>
            <a:endParaRPr lang="en-US" sz="2400" dirty="0"/>
          </a:p>
        </p:txBody>
      </p:sp>
      <p:sp>
        <p:nvSpPr>
          <p:cNvPr id="44036" name="Rectangle 4"/>
          <p:cNvSpPr>
            <a:spLocks noGrp="1" noChangeArrowheads="1"/>
          </p:cNvSpPr>
          <p:nvPr>
            <p:ph type="title"/>
          </p:nvPr>
        </p:nvSpPr>
        <p:spPr/>
        <p:txBody>
          <a:bodyPr/>
          <a:lstStyle/>
          <a:p>
            <a:r>
              <a:rPr lang="en-US" dirty="0" smtClean="0"/>
              <a:t>Hacking</a:t>
            </a:r>
            <a:endParaRPr lang="en-US" dirty="0"/>
          </a:p>
        </p:txBody>
      </p:sp>
      <p:sp>
        <p:nvSpPr>
          <p:cNvPr id="2" name="Content Placeholder 1"/>
          <p:cNvSpPr>
            <a:spLocks noGrp="1"/>
          </p:cNvSpPr>
          <p:nvPr>
            <p:ph sz="quarter" idx="10"/>
          </p:nvPr>
        </p:nvSpPr>
        <p:spPr/>
        <p:txBody>
          <a:bodyPr/>
          <a:lstStyle/>
          <a:p>
            <a:r>
              <a:rPr lang="en-US" dirty="0" smtClean="0"/>
              <a:t>246</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1" name="Rectangle 5"/>
          <p:cNvSpPr>
            <a:spLocks noGrp="1" noChangeArrowheads="1"/>
          </p:cNvSpPr>
          <p:nvPr>
            <p:ph idx="1"/>
          </p:nvPr>
        </p:nvSpPr>
        <p:spPr/>
        <p:txBody>
          <a:bodyPr>
            <a:noAutofit/>
          </a:bodyPr>
          <a:lstStyle/>
          <a:p>
            <a:pPr>
              <a:lnSpc>
                <a:spcPct val="80000"/>
              </a:lnSpc>
              <a:buFontTx/>
              <a:buNone/>
            </a:pPr>
            <a:r>
              <a:rPr lang="en-US" dirty="0"/>
              <a:t>The Law: Catching and Punishing </a:t>
            </a:r>
            <a:r>
              <a:rPr lang="en-US" dirty="0" smtClean="0"/>
              <a:t>Hackers</a:t>
            </a:r>
            <a:endParaRPr lang="en-US" dirty="0"/>
          </a:p>
          <a:p>
            <a:pPr>
              <a:lnSpc>
                <a:spcPct val="80000"/>
              </a:lnSpc>
            </a:pPr>
            <a:r>
              <a:rPr lang="en-US" sz="2800" dirty="0"/>
              <a:t>Penalties for young </a:t>
            </a:r>
            <a:r>
              <a:rPr lang="en-US" sz="2800" dirty="0" smtClean="0"/>
              <a:t>hackers (pranks?)</a:t>
            </a:r>
            <a:endParaRPr lang="en-US" sz="2800" dirty="0"/>
          </a:p>
          <a:p>
            <a:pPr lvl="1">
              <a:lnSpc>
                <a:spcPct val="80000"/>
              </a:lnSpc>
            </a:pPr>
            <a:r>
              <a:rPr lang="en-US" sz="2400" dirty="0"/>
              <a:t>Many young hackers have matured and gone on to productive and responsible </a:t>
            </a:r>
            <a:r>
              <a:rPr lang="en-US" sz="2400" dirty="0" smtClean="0"/>
              <a:t>careers (Steve Wozniak started with blue boxes)</a:t>
            </a:r>
            <a:endParaRPr lang="en-US" sz="2400" dirty="0"/>
          </a:p>
          <a:p>
            <a:pPr lvl="1">
              <a:lnSpc>
                <a:spcPct val="80000"/>
              </a:lnSpc>
            </a:pPr>
            <a:r>
              <a:rPr lang="en-US" sz="2400" dirty="0"/>
              <a:t>Temptation to over or under punish</a:t>
            </a:r>
          </a:p>
          <a:p>
            <a:pPr lvl="1">
              <a:lnSpc>
                <a:spcPct val="80000"/>
              </a:lnSpc>
            </a:pPr>
            <a:r>
              <a:rPr lang="en-US" sz="2400" dirty="0"/>
              <a:t>Sentencing depends on intent and damage done</a:t>
            </a:r>
          </a:p>
          <a:p>
            <a:pPr lvl="1">
              <a:lnSpc>
                <a:spcPct val="80000"/>
              </a:lnSpc>
            </a:pPr>
            <a:r>
              <a:rPr lang="en-US" sz="2400" dirty="0"/>
              <a:t>Most young hackers receive probation, community service, and/or fines</a:t>
            </a:r>
          </a:p>
          <a:p>
            <a:pPr lvl="1">
              <a:lnSpc>
                <a:spcPct val="80000"/>
              </a:lnSpc>
            </a:pPr>
            <a:r>
              <a:rPr lang="en-US" sz="2400" dirty="0"/>
              <a:t>Not until 2000 did a young hacker receive time in juvenile detention</a:t>
            </a:r>
          </a:p>
        </p:txBody>
      </p:sp>
      <p:sp>
        <p:nvSpPr>
          <p:cNvPr id="45060" name="Rectangle 4"/>
          <p:cNvSpPr>
            <a:spLocks noGrp="1" noChangeArrowheads="1"/>
          </p:cNvSpPr>
          <p:nvPr>
            <p:ph type="title"/>
          </p:nvPr>
        </p:nvSpPr>
        <p:spPr/>
        <p:txBody>
          <a:bodyPr/>
          <a:lstStyle/>
          <a:p>
            <a:r>
              <a:rPr lang="en-US" dirty="0" smtClean="0"/>
              <a:t>Hacking</a:t>
            </a:r>
            <a:endParaRPr lang="en-US" dirty="0"/>
          </a:p>
        </p:txBody>
      </p:sp>
      <p:sp>
        <p:nvSpPr>
          <p:cNvPr id="2" name="Content Placeholder 1"/>
          <p:cNvSpPr>
            <a:spLocks noGrp="1"/>
          </p:cNvSpPr>
          <p:nvPr>
            <p:ph sz="quarter" idx="10"/>
          </p:nvPr>
        </p:nvSpPr>
        <p:spPr/>
        <p:txBody>
          <a:bodyPr/>
          <a:lstStyle/>
          <a:p>
            <a:r>
              <a:rPr lang="en-US" dirty="0" smtClean="0"/>
              <a:t>247-248</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1" name="Rectangle 5"/>
          <p:cNvSpPr>
            <a:spLocks noGrp="1" noChangeArrowheads="1"/>
          </p:cNvSpPr>
          <p:nvPr>
            <p:ph idx="1"/>
          </p:nvPr>
        </p:nvSpPr>
        <p:spPr/>
        <p:txBody>
          <a:bodyPr>
            <a:noAutofit/>
          </a:bodyPr>
          <a:lstStyle/>
          <a:p>
            <a:pPr>
              <a:lnSpc>
                <a:spcPct val="80000"/>
              </a:lnSpc>
              <a:buFontTx/>
              <a:buNone/>
            </a:pPr>
            <a:r>
              <a:rPr lang="en-US" dirty="0"/>
              <a:t>The Law: Catching and Punishing </a:t>
            </a:r>
            <a:r>
              <a:rPr lang="en-US" dirty="0" smtClean="0"/>
              <a:t>Hackers</a:t>
            </a:r>
            <a:endParaRPr lang="en-US" dirty="0"/>
          </a:p>
          <a:p>
            <a:pPr>
              <a:lnSpc>
                <a:spcPct val="80000"/>
              </a:lnSpc>
            </a:pPr>
            <a:r>
              <a:rPr lang="en-US" sz="2800" dirty="0" smtClean="0"/>
              <a:t>Criminalize virus writing and hacker tools?</a:t>
            </a:r>
          </a:p>
          <a:p>
            <a:pPr marL="457200" lvl="1" indent="0">
              <a:lnSpc>
                <a:spcPct val="80000"/>
              </a:lnSpc>
              <a:buNone/>
            </a:pPr>
            <a:endParaRPr lang="en-US" sz="2400" dirty="0"/>
          </a:p>
        </p:txBody>
      </p:sp>
      <p:sp>
        <p:nvSpPr>
          <p:cNvPr id="45060" name="Rectangle 4"/>
          <p:cNvSpPr>
            <a:spLocks noGrp="1" noChangeArrowheads="1"/>
          </p:cNvSpPr>
          <p:nvPr>
            <p:ph type="title"/>
          </p:nvPr>
        </p:nvSpPr>
        <p:spPr/>
        <p:txBody>
          <a:bodyPr/>
          <a:lstStyle/>
          <a:p>
            <a:r>
              <a:rPr lang="en-US" dirty="0" smtClean="0"/>
              <a:t>Hacking</a:t>
            </a:r>
            <a:endParaRPr lang="en-US" dirty="0"/>
          </a:p>
        </p:txBody>
      </p:sp>
      <p:sp>
        <p:nvSpPr>
          <p:cNvPr id="2" name="Content Placeholder 1"/>
          <p:cNvSpPr>
            <a:spLocks noGrp="1"/>
          </p:cNvSpPr>
          <p:nvPr>
            <p:ph sz="quarter" idx="10"/>
          </p:nvPr>
        </p:nvSpPr>
        <p:spPr/>
        <p:txBody>
          <a:bodyPr/>
          <a:lstStyle/>
          <a:p>
            <a:r>
              <a:rPr lang="en-US" dirty="0" smtClean="0"/>
              <a:t>248-249</a:t>
            </a:r>
            <a:endParaRPr lang="en-US" dirty="0"/>
          </a:p>
        </p:txBody>
      </p:sp>
    </p:spTree>
    <p:extLst>
      <p:ext uri="{BB962C8B-B14F-4D97-AF65-F5344CB8AC3E}">
        <p14:creationId xmlns:p14="http://schemas.microsoft.com/office/powerpoint/2010/main" val="20596165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1" name="Rectangle 5"/>
          <p:cNvSpPr>
            <a:spLocks noGrp="1" noChangeArrowheads="1"/>
          </p:cNvSpPr>
          <p:nvPr>
            <p:ph idx="1"/>
          </p:nvPr>
        </p:nvSpPr>
        <p:spPr/>
        <p:txBody>
          <a:bodyPr>
            <a:noAutofit/>
          </a:bodyPr>
          <a:lstStyle/>
          <a:p>
            <a:pPr>
              <a:lnSpc>
                <a:spcPct val="80000"/>
              </a:lnSpc>
              <a:buFontTx/>
              <a:buNone/>
            </a:pPr>
            <a:r>
              <a:rPr lang="en-US" dirty="0"/>
              <a:t>The Law: Catching and Punishing </a:t>
            </a:r>
            <a:r>
              <a:rPr lang="en-US" dirty="0" smtClean="0"/>
              <a:t>Hackers</a:t>
            </a:r>
            <a:endParaRPr lang="en-US" dirty="0"/>
          </a:p>
          <a:p>
            <a:pPr>
              <a:lnSpc>
                <a:spcPct val="80000"/>
              </a:lnSpc>
            </a:pPr>
            <a:r>
              <a:rPr lang="en-US" sz="2800" dirty="0" smtClean="0"/>
              <a:t>Expansion of the Computer Fraud and Abuse Act</a:t>
            </a:r>
          </a:p>
          <a:p>
            <a:pPr lvl="1">
              <a:lnSpc>
                <a:spcPct val="80000"/>
              </a:lnSpc>
            </a:pPr>
            <a:r>
              <a:rPr lang="en-US" sz="2400" dirty="0" smtClean="0"/>
              <a:t>The CFAA predates social networks, smartphones, and sophisticated invisible information gathering.</a:t>
            </a:r>
          </a:p>
          <a:p>
            <a:pPr lvl="1">
              <a:lnSpc>
                <a:spcPct val="80000"/>
              </a:lnSpc>
            </a:pPr>
            <a:r>
              <a:rPr lang="en-US" sz="2400" dirty="0" smtClean="0"/>
              <a:t>Some prosecutors use the CFAA to bring charges against people or businesses that do unauthorized data collection.</a:t>
            </a:r>
          </a:p>
          <a:p>
            <a:pPr lvl="1">
              <a:lnSpc>
                <a:spcPct val="80000"/>
              </a:lnSpc>
            </a:pPr>
            <a:r>
              <a:rPr lang="en-US" sz="2400" dirty="0" smtClean="0"/>
              <a:t>Is violating terms of agreement a form of hacking?</a:t>
            </a:r>
          </a:p>
          <a:p>
            <a:pPr marL="457200" lvl="1" indent="0">
              <a:lnSpc>
                <a:spcPct val="80000"/>
              </a:lnSpc>
              <a:buNone/>
            </a:pPr>
            <a:endParaRPr lang="en-US" sz="2400" dirty="0"/>
          </a:p>
        </p:txBody>
      </p:sp>
      <p:sp>
        <p:nvSpPr>
          <p:cNvPr id="45060" name="Rectangle 4"/>
          <p:cNvSpPr>
            <a:spLocks noGrp="1" noChangeArrowheads="1"/>
          </p:cNvSpPr>
          <p:nvPr>
            <p:ph type="title"/>
          </p:nvPr>
        </p:nvSpPr>
        <p:spPr/>
        <p:txBody>
          <a:bodyPr/>
          <a:lstStyle/>
          <a:p>
            <a:r>
              <a:rPr lang="en-US" dirty="0" smtClean="0"/>
              <a:t>Hacking</a:t>
            </a:r>
            <a:endParaRPr lang="en-US" dirty="0"/>
          </a:p>
        </p:txBody>
      </p:sp>
      <p:sp>
        <p:nvSpPr>
          <p:cNvPr id="2" name="Content Placeholder 1"/>
          <p:cNvSpPr>
            <a:spLocks noGrp="1"/>
          </p:cNvSpPr>
          <p:nvPr>
            <p:ph sz="quarter" idx="10"/>
          </p:nvPr>
        </p:nvSpPr>
        <p:spPr/>
        <p:txBody>
          <a:bodyPr/>
          <a:lstStyle/>
          <a:p>
            <a:r>
              <a:rPr lang="en-US" dirty="0" smtClean="0"/>
              <a:t>248-249</a:t>
            </a:r>
            <a:endParaRPr lang="en-US" dirty="0"/>
          </a:p>
        </p:txBody>
      </p:sp>
    </p:spTree>
    <p:extLst>
      <p:ext uri="{BB962C8B-B14F-4D97-AF65-F5344CB8AC3E}">
        <p14:creationId xmlns:p14="http://schemas.microsoft.com/office/powerpoint/2010/main" val="3579215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5"/>
          <p:cNvSpPr>
            <a:spLocks noGrp="1" noChangeArrowheads="1"/>
          </p:cNvSpPr>
          <p:nvPr>
            <p:ph idx="1"/>
          </p:nvPr>
        </p:nvSpPr>
        <p:spPr/>
        <p:txBody>
          <a:bodyPr/>
          <a:lstStyle/>
          <a:p>
            <a:r>
              <a:rPr lang="en-US" dirty="0" smtClean="0"/>
              <a:t>Hacking</a:t>
            </a:r>
            <a:endParaRPr lang="en-US" dirty="0"/>
          </a:p>
          <a:p>
            <a:r>
              <a:rPr lang="en-US" dirty="0"/>
              <a:t>Identity Theft and Credit Card Fraud</a:t>
            </a:r>
          </a:p>
          <a:p>
            <a:r>
              <a:rPr lang="en-US" dirty="0" smtClean="0"/>
              <a:t>Whose Laws Rule </a:t>
            </a:r>
            <a:r>
              <a:rPr lang="en-US" dirty="0"/>
              <a:t>the Web</a:t>
            </a:r>
          </a:p>
          <a:p>
            <a:endParaRPr lang="en-US" dirty="0"/>
          </a:p>
        </p:txBody>
      </p:sp>
      <p:sp>
        <p:nvSpPr>
          <p:cNvPr id="25604" name="Rectangle 4"/>
          <p:cNvSpPr>
            <a:spLocks noGrp="1" noChangeArrowheads="1"/>
          </p:cNvSpPr>
          <p:nvPr>
            <p:ph type="title"/>
          </p:nvPr>
        </p:nvSpPr>
        <p:spPr/>
        <p:txBody>
          <a:bodyPr/>
          <a:lstStyle/>
          <a:p>
            <a:r>
              <a:rPr lang="en-US"/>
              <a:t>What We Will Cover</a:t>
            </a:r>
          </a:p>
        </p:txBody>
      </p:sp>
      <p:sp>
        <p:nvSpPr>
          <p:cNvPr id="2" name="Content Placeholder 1"/>
          <p:cNvSpPr>
            <a:spLocks noGrp="1"/>
          </p:cNvSpPr>
          <p:nvPr>
            <p:ph sz="quarter" idx="10"/>
          </p:nvPr>
        </p:nvSpPr>
        <p:spPr/>
        <p:txBody>
          <a:bodyPr/>
          <a:lstStyle/>
          <a:p>
            <a:r>
              <a:rPr lang="en-US" dirty="0" smtClean="0"/>
              <a:t>229</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9" name="Rectangle 9"/>
          <p:cNvSpPr>
            <a:spLocks noGrp="1" noChangeArrowheads="1"/>
          </p:cNvSpPr>
          <p:nvPr>
            <p:ph idx="1"/>
          </p:nvPr>
        </p:nvSpPr>
        <p:spPr/>
        <p:txBody>
          <a:bodyPr/>
          <a:lstStyle/>
          <a:p>
            <a:pPr>
              <a:lnSpc>
                <a:spcPct val="90000"/>
              </a:lnSpc>
              <a:buFontTx/>
              <a:buNone/>
            </a:pPr>
            <a:r>
              <a:rPr lang="en-US" dirty="0"/>
              <a:t>Stealing </a:t>
            </a:r>
            <a:r>
              <a:rPr lang="en-US" dirty="0" smtClean="0"/>
              <a:t>Identities</a:t>
            </a:r>
            <a:endParaRPr lang="en-US" dirty="0"/>
          </a:p>
          <a:p>
            <a:pPr>
              <a:lnSpc>
                <a:spcPct val="90000"/>
              </a:lnSpc>
            </a:pPr>
            <a:r>
              <a:rPr lang="en-US" sz="2400" dirty="0"/>
              <a:t>Identity Theft –various crimes in which </a:t>
            </a:r>
            <a:r>
              <a:rPr lang="en-US" sz="2400" dirty="0" smtClean="0"/>
              <a:t>criminals use </a:t>
            </a:r>
            <a:r>
              <a:rPr lang="en-US" sz="2400" dirty="0"/>
              <a:t>the identity of an unknowing, innocent person</a:t>
            </a:r>
          </a:p>
          <a:p>
            <a:pPr lvl="1">
              <a:lnSpc>
                <a:spcPct val="90000"/>
              </a:lnSpc>
            </a:pPr>
            <a:r>
              <a:rPr lang="en-US" sz="2400" dirty="0" smtClean="0"/>
              <a:t>Use (or sell) </a:t>
            </a:r>
            <a:r>
              <a:rPr lang="en-US" sz="2400" dirty="0"/>
              <a:t>credit/debit card </a:t>
            </a:r>
            <a:r>
              <a:rPr lang="en-US" sz="2400" dirty="0" smtClean="0"/>
              <a:t>numbers; with personal </a:t>
            </a:r>
            <a:r>
              <a:rPr lang="en-US" sz="2400" dirty="0"/>
              <a:t>information, and social security </a:t>
            </a:r>
            <a:r>
              <a:rPr lang="en-US" sz="2400" dirty="0" smtClean="0"/>
              <a:t>numbers, can open new accounts</a:t>
            </a:r>
            <a:endParaRPr lang="en-US" sz="2400" dirty="0"/>
          </a:p>
          <a:p>
            <a:pPr lvl="1">
              <a:lnSpc>
                <a:spcPct val="90000"/>
              </a:lnSpc>
            </a:pPr>
            <a:r>
              <a:rPr lang="en-US" sz="2400" dirty="0"/>
              <a:t>18-29 year-olds are the most common victims because they use the </a:t>
            </a:r>
            <a:r>
              <a:rPr lang="en-US" sz="2400" dirty="0" smtClean="0"/>
              <a:t>Web </a:t>
            </a:r>
            <a:r>
              <a:rPr lang="en-US" sz="2400" dirty="0"/>
              <a:t>most and are unaware of risks</a:t>
            </a:r>
          </a:p>
          <a:p>
            <a:pPr lvl="1">
              <a:lnSpc>
                <a:spcPct val="90000"/>
              </a:lnSpc>
            </a:pPr>
            <a:r>
              <a:rPr lang="en-US" sz="2400" dirty="0"/>
              <a:t>E-commerce has made it easier to steal </a:t>
            </a:r>
            <a:r>
              <a:rPr lang="en-US" sz="2400" dirty="0" smtClean="0"/>
              <a:t>and use card </a:t>
            </a:r>
            <a:r>
              <a:rPr lang="en-US" sz="2400" dirty="0"/>
              <a:t>numbers </a:t>
            </a:r>
            <a:r>
              <a:rPr lang="en-US" sz="2400" dirty="0" smtClean="0"/>
              <a:t>without </a:t>
            </a:r>
            <a:r>
              <a:rPr lang="en-US" sz="2400" dirty="0"/>
              <a:t>having the physical card</a:t>
            </a:r>
          </a:p>
        </p:txBody>
      </p:sp>
      <p:sp>
        <p:nvSpPr>
          <p:cNvPr id="30728" name="Rectangle 8"/>
          <p:cNvSpPr>
            <a:spLocks noGrp="1" noChangeArrowheads="1"/>
          </p:cNvSpPr>
          <p:nvPr>
            <p:ph type="title"/>
          </p:nvPr>
        </p:nvSpPr>
        <p:spPr/>
        <p:txBody>
          <a:bodyPr>
            <a:noAutofit/>
          </a:bodyPr>
          <a:lstStyle/>
          <a:p>
            <a:r>
              <a:rPr lang="en-US" dirty="0"/>
              <a:t>Identity Theft and </a:t>
            </a:r>
            <a:r>
              <a:rPr lang="en-US" dirty="0" smtClean="0"/>
              <a:t>Credit Card </a:t>
            </a:r>
            <a:r>
              <a:rPr lang="en-US" dirty="0"/>
              <a:t>Fraud</a:t>
            </a:r>
          </a:p>
        </p:txBody>
      </p:sp>
      <p:sp>
        <p:nvSpPr>
          <p:cNvPr id="2" name="Content Placeholder 1"/>
          <p:cNvSpPr>
            <a:spLocks noGrp="1"/>
          </p:cNvSpPr>
          <p:nvPr>
            <p:ph sz="quarter" idx="10"/>
          </p:nvPr>
        </p:nvSpPr>
        <p:spPr/>
        <p:txBody>
          <a:bodyPr/>
          <a:lstStyle/>
          <a:p>
            <a:r>
              <a:rPr lang="en-US" dirty="0" smtClean="0"/>
              <a:t>250-253</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3" name="Rectangle 5"/>
          <p:cNvSpPr>
            <a:spLocks noGrp="1" noChangeArrowheads="1"/>
          </p:cNvSpPr>
          <p:nvPr>
            <p:ph idx="1"/>
          </p:nvPr>
        </p:nvSpPr>
        <p:spPr/>
        <p:txBody>
          <a:bodyPr>
            <a:normAutofit/>
          </a:bodyPr>
          <a:lstStyle/>
          <a:p>
            <a:pPr>
              <a:lnSpc>
                <a:spcPct val="80000"/>
              </a:lnSpc>
              <a:buFontTx/>
              <a:buNone/>
            </a:pPr>
            <a:r>
              <a:rPr lang="en-US" dirty="0"/>
              <a:t>Stealing Identities </a:t>
            </a:r>
            <a:endParaRPr lang="en-US" dirty="0" smtClean="0"/>
          </a:p>
          <a:p>
            <a:pPr>
              <a:lnSpc>
                <a:spcPct val="80000"/>
              </a:lnSpc>
            </a:pPr>
            <a:r>
              <a:rPr lang="en-US" sz="2400" dirty="0" smtClean="0"/>
              <a:t>Techniques </a:t>
            </a:r>
            <a:r>
              <a:rPr lang="en-US" sz="2400" dirty="0"/>
              <a:t>used to steal personal and financial information</a:t>
            </a:r>
          </a:p>
          <a:p>
            <a:pPr lvl="1">
              <a:lnSpc>
                <a:spcPct val="80000"/>
              </a:lnSpc>
            </a:pPr>
            <a:r>
              <a:rPr lang="en-US" sz="2400" dirty="0" smtClean="0"/>
              <a:t>Requests for personal and financial information disguised as legitimate business communication</a:t>
            </a:r>
          </a:p>
          <a:p>
            <a:pPr lvl="2">
              <a:lnSpc>
                <a:spcPct val="80000"/>
              </a:lnSpc>
            </a:pPr>
            <a:r>
              <a:rPr lang="en-US" dirty="0" smtClean="0"/>
              <a:t>Phishing – e-mail </a:t>
            </a:r>
          </a:p>
          <a:p>
            <a:pPr lvl="2">
              <a:lnSpc>
                <a:spcPct val="80000"/>
              </a:lnSpc>
            </a:pPr>
            <a:r>
              <a:rPr lang="en-US" dirty="0" err="1" smtClean="0"/>
              <a:t>Smishing</a:t>
            </a:r>
            <a:r>
              <a:rPr lang="en-US" dirty="0" smtClean="0"/>
              <a:t> – text messaging</a:t>
            </a:r>
          </a:p>
          <a:p>
            <a:pPr lvl="2">
              <a:lnSpc>
                <a:spcPct val="80000"/>
              </a:lnSpc>
            </a:pPr>
            <a:r>
              <a:rPr lang="en-US" dirty="0" err="1" smtClean="0"/>
              <a:t>Vishing</a:t>
            </a:r>
            <a:r>
              <a:rPr lang="en-US" dirty="0" smtClean="0"/>
              <a:t> – voice phishing</a:t>
            </a:r>
          </a:p>
          <a:p>
            <a:pPr lvl="1">
              <a:lnSpc>
                <a:spcPct val="80000"/>
              </a:lnSpc>
            </a:pPr>
            <a:r>
              <a:rPr lang="en-US" sz="2400" dirty="0" smtClean="0"/>
              <a:t>Online </a:t>
            </a:r>
            <a:r>
              <a:rPr lang="en-US" sz="2400" dirty="0"/>
              <a:t>resumes and job hunting sites may reveal SSNs, work history, birth dates and other information that can be used in identity theft</a:t>
            </a:r>
          </a:p>
        </p:txBody>
      </p:sp>
      <p:sp>
        <p:nvSpPr>
          <p:cNvPr id="2" name="Content Placeholder 1"/>
          <p:cNvSpPr>
            <a:spLocks noGrp="1"/>
          </p:cNvSpPr>
          <p:nvPr>
            <p:ph sz="quarter" idx="10"/>
          </p:nvPr>
        </p:nvSpPr>
        <p:spPr/>
        <p:txBody>
          <a:bodyPr/>
          <a:lstStyle/>
          <a:p>
            <a:r>
              <a:rPr lang="en-US" dirty="0" smtClean="0"/>
              <a:t>252-253</a:t>
            </a:r>
            <a:endParaRPr lang="en-US" dirty="0"/>
          </a:p>
        </p:txBody>
      </p:sp>
      <p:sp>
        <p:nvSpPr>
          <p:cNvPr id="6" name="Rectangle 8"/>
          <p:cNvSpPr>
            <a:spLocks noGrp="1" noChangeArrowheads="1"/>
          </p:cNvSpPr>
          <p:nvPr>
            <p:ph type="title"/>
          </p:nvPr>
        </p:nvSpPr>
        <p:spPr>
          <a:xfrm>
            <a:off x="1219200" y="228600"/>
            <a:ext cx="7162800" cy="1143000"/>
          </a:xfrm>
        </p:spPr>
        <p:txBody>
          <a:bodyPr>
            <a:noAutofit/>
          </a:bodyPr>
          <a:lstStyle/>
          <a:p>
            <a:r>
              <a:rPr lang="en-US" dirty="0"/>
              <a:t>Identity Theft and </a:t>
            </a:r>
            <a:r>
              <a:rPr lang="en-US" dirty="0" smtClean="0"/>
              <a:t>Credit Card </a:t>
            </a:r>
            <a:r>
              <a:rPr lang="en-US" dirty="0"/>
              <a:t>Fraud</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1" name="Rectangle 5"/>
          <p:cNvSpPr>
            <a:spLocks noGrp="1" noChangeArrowheads="1"/>
          </p:cNvSpPr>
          <p:nvPr>
            <p:ph idx="1"/>
          </p:nvPr>
        </p:nvSpPr>
        <p:spPr/>
        <p:txBody>
          <a:bodyPr>
            <a:normAutofit lnSpcReduction="10000"/>
          </a:bodyPr>
          <a:lstStyle/>
          <a:p>
            <a:pPr>
              <a:lnSpc>
                <a:spcPct val="90000"/>
              </a:lnSpc>
              <a:buFontTx/>
              <a:buNone/>
            </a:pPr>
            <a:r>
              <a:rPr lang="en-US" dirty="0"/>
              <a:t>Responses to Identity </a:t>
            </a:r>
            <a:r>
              <a:rPr lang="en-US" dirty="0" smtClean="0"/>
              <a:t>Theft</a:t>
            </a:r>
            <a:endParaRPr lang="en-US" dirty="0"/>
          </a:p>
          <a:p>
            <a:pPr>
              <a:lnSpc>
                <a:spcPct val="90000"/>
              </a:lnSpc>
            </a:pPr>
            <a:r>
              <a:rPr lang="en-US" sz="2400" dirty="0"/>
              <a:t>Authentication of </a:t>
            </a:r>
            <a:r>
              <a:rPr lang="en-US" sz="2400" dirty="0" smtClean="0"/>
              <a:t>email </a:t>
            </a:r>
            <a:r>
              <a:rPr lang="en-US" sz="2400" dirty="0"/>
              <a:t>and Web </a:t>
            </a:r>
            <a:r>
              <a:rPr lang="en-US" sz="2400" dirty="0" smtClean="0"/>
              <a:t>sites</a:t>
            </a:r>
          </a:p>
          <a:p>
            <a:pPr>
              <a:lnSpc>
                <a:spcPct val="90000"/>
              </a:lnSpc>
            </a:pPr>
            <a:r>
              <a:rPr lang="en-US" sz="2400" dirty="0" smtClean="0"/>
              <a:t>(consistent info, flagging known problems – filtering issues)</a:t>
            </a:r>
            <a:endParaRPr lang="en-US" sz="2400" dirty="0"/>
          </a:p>
          <a:p>
            <a:pPr>
              <a:lnSpc>
                <a:spcPct val="90000"/>
              </a:lnSpc>
            </a:pPr>
            <a:r>
              <a:rPr lang="en-US" sz="2400" dirty="0"/>
              <a:t>Use of encryption to securely store data, so it is useless if stolen</a:t>
            </a:r>
          </a:p>
          <a:p>
            <a:pPr>
              <a:lnSpc>
                <a:spcPct val="90000"/>
              </a:lnSpc>
            </a:pPr>
            <a:r>
              <a:rPr lang="en-US" sz="2400" dirty="0"/>
              <a:t>Authenticating customers </a:t>
            </a:r>
            <a:r>
              <a:rPr lang="en-US" sz="2400" dirty="0" smtClean="0"/>
              <a:t>(when you login) to </a:t>
            </a:r>
            <a:r>
              <a:rPr lang="en-US" sz="2400" dirty="0"/>
              <a:t>prevent use of stolen numbers, may trade convenience for </a:t>
            </a:r>
            <a:r>
              <a:rPr lang="en-US" sz="2400" dirty="0" smtClean="0"/>
              <a:t>security</a:t>
            </a:r>
          </a:p>
          <a:p>
            <a:pPr>
              <a:lnSpc>
                <a:spcPct val="90000"/>
              </a:lnSpc>
            </a:pPr>
            <a:r>
              <a:rPr lang="en-US" sz="2400" dirty="0" smtClean="0"/>
              <a:t>Use of AI techniques to trigger alerts (from privacy info)</a:t>
            </a:r>
            <a:endParaRPr lang="en-US" sz="2400" dirty="0"/>
          </a:p>
          <a:p>
            <a:pPr>
              <a:lnSpc>
                <a:spcPct val="90000"/>
              </a:lnSpc>
            </a:pPr>
            <a:r>
              <a:rPr lang="en-US" sz="2400" dirty="0"/>
              <a:t>In the event information is stolen, a fraud alert can flag your credit report; some businesses will cover the cost of a credit report if your information has been stolen</a:t>
            </a:r>
          </a:p>
        </p:txBody>
      </p:sp>
      <p:sp>
        <p:nvSpPr>
          <p:cNvPr id="2" name="Content Placeholder 1"/>
          <p:cNvSpPr>
            <a:spLocks noGrp="1"/>
          </p:cNvSpPr>
          <p:nvPr>
            <p:ph sz="quarter" idx="10"/>
          </p:nvPr>
        </p:nvSpPr>
        <p:spPr/>
        <p:txBody>
          <a:bodyPr/>
          <a:lstStyle/>
          <a:p>
            <a:r>
              <a:rPr lang="en-US" dirty="0" smtClean="0"/>
              <a:t>253-256</a:t>
            </a:r>
            <a:endParaRPr lang="en-US" dirty="0"/>
          </a:p>
        </p:txBody>
      </p:sp>
      <p:sp>
        <p:nvSpPr>
          <p:cNvPr id="6" name="Rectangle 8"/>
          <p:cNvSpPr>
            <a:spLocks noGrp="1" noChangeArrowheads="1"/>
          </p:cNvSpPr>
          <p:nvPr>
            <p:ph type="title"/>
          </p:nvPr>
        </p:nvSpPr>
        <p:spPr>
          <a:xfrm>
            <a:off x="1219200" y="228600"/>
            <a:ext cx="7162800" cy="1143000"/>
          </a:xfrm>
        </p:spPr>
        <p:txBody>
          <a:bodyPr>
            <a:noAutofit/>
          </a:bodyPr>
          <a:lstStyle/>
          <a:p>
            <a:r>
              <a:rPr lang="en-US" dirty="0"/>
              <a:t>Identity Theft and </a:t>
            </a:r>
            <a:r>
              <a:rPr lang="en-US" dirty="0" smtClean="0"/>
              <a:t>Credit Card </a:t>
            </a:r>
            <a:r>
              <a:rPr lang="en-US" dirty="0"/>
              <a:t>Fraud</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7" name="Rectangle 5"/>
          <p:cNvSpPr>
            <a:spLocks noGrp="1" noChangeArrowheads="1"/>
          </p:cNvSpPr>
          <p:nvPr>
            <p:ph idx="1"/>
          </p:nvPr>
        </p:nvSpPr>
        <p:spPr/>
        <p:txBody>
          <a:bodyPr/>
          <a:lstStyle/>
          <a:p>
            <a:pPr>
              <a:lnSpc>
                <a:spcPct val="80000"/>
              </a:lnSpc>
              <a:buFontTx/>
              <a:buNone/>
            </a:pPr>
            <a:r>
              <a:rPr lang="en-US" dirty="0" smtClean="0"/>
              <a:t>Responses to Identity Theft</a:t>
            </a:r>
            <a:endParaRPr lang="en-US" dirty="0"/>
          </a:p>
          <a:p>
            <a:pPr>
              <a:lnSpc>
                <a:spcPct val="80000"/>
              </a:lnSpc>
            </a:pPr>
            <a:r>
              <a:rPr lang="en-US" sz="2400" dirty="0" smtClean="0"/>
              <a:t>Authenticating customers and preventing use of stolen numbers</a:t>
            </a:r>
            <a:endParaRPr lang="en-US" sz="2400" dirty="0"/>
          </a:p>
          <a:p>
            <a:pPr lvl="1">
              <a:lnSpc>
                <a:spcPct val="80000"/>
              </a:lnSpc>
            </a:pPr>
            <a:r>
              <a:rPr lang="en-US" sz="2400" dirty="0"/>
              <a:t>Activation for new credit cards</a:t>
            </a:r>
          </a:p>
          <a:p>
            <a:pPr lvl="1">
              <a:lnSpc>
                <a:spcPct val="80000"/>
              </a:lnSpc>
            </a:pPr>
            <a:r>
              <a:rPr lang="en-US" sz="2400" dirty="0"/>
              <a:t>Retailers do not print the full card number and expiration date on receipts</a:t>
            </a:r>
          </a:p>
          <a:p>
            <a:pPr lvl="1">
              <a:lnSpc>
                <a:spcPct val="80000"/>
              </a:lnSpc>
            </a:pPr>
            <a:r>
              <a:rPr lang="en-US" sz="2400" dirty="0"/>
              <a:t>Software detects unusual spending activities and will prompt retailers to ask for identifying information</a:t>
            </a:r>
          </a:p>
          <a:p>
            <a:pPr lvl="1">
              <a:lnSpc>
                <a:spcPct val="80000"/>
              </a:lnSpc>
            </a:pPr>
            <a:r>
              <a:rPr lang="en-US" sz="2400" dirty="0"/>
              <a:t>Services, like PayPal, act as third party allowing a customer to make a purchase without revealing their credit card information to a </a:t>
            </a:r>
            <a:r>
              <a:rPr lang="en-US" sz="2400" dirty="0" smtClean="0"/>
              <a:t>stranger</a:t>
            </a:r>
          </a:p>
          <a:p>
            <a:pPr lvl="1">
              <a:lnSpc>
                <a:spcPct val="80000"/>
              </a:lnSpc>
            </a:pPr>
            <a:r>
              <a:rPr lang="en-US" sz="2400" dirty="0" smtClean="0"/>
              <a:t>ID theft insurance</a:t>
            </a:r>
          </a:p>
          <a:p>
            <a:pPr lvl="1">
              <a:lnSpc>
                <a:spcPct val="80000"/>
              </a:lnSpc>
            </a:pPr>
            <a:r>
              <a:rPr lang="en-US" sz="2400" dirty="0" smtClean="0"/>
              <a:t>New laws</a:t>
            </a:r>
            <a:endParaRPr lang="en-US" sz="2400" dirty="0"/>
          </a:p>
        </p:txBody>
      </p:sp>
      <p:sp>
        <p:nvSpPr>
          <p:cNvPr id="2" name="Content Placeholder 1"/>
          <p:cNvSpPr>
            <a:spLocks noGrp="1"/>
          </p:cNvSpPr>
          <p:nvPr>
            <p:ph sz="quarter" idx="10"/>
          </p:nvPr>
        </p:nvSpPr>
        <p:spPr/>
        <p:txBody>
          <a:bodyPr/>
          <a:lstStyle/>
          <a:p>
            <a:r>
              <a:rPr lang="en-US" dirty="0" smtClean="0"/>
              <a:t>255-256</a:t>
            </a:r>
            <a:endParaRPr lang="en-US" dirty="0"/>
          </a:p>
        </p:txBody>
      </p:sp>
      <p:sp>
        <p:nvSpPr>
          <p:cNvPr id="6" name="Rectangle 8"/>
          <p:cNvSpPr>
            <a:spLocks noGrp="1" noChangeArrowheads="1"/>
          </p:cNvSpPr>
          <p:nvPr>
            <p:ph type="title"/>
          </p:nvPr>
        </p:nvSpPr>
        <p:spPr>
          <a:xfrm>
            <a:off x="1219200" y="228600"/>
            <a:ext cx="7162800" cy="1143000"/>
          </a:xfrm>
        </p:spPr>
        <p:txBody>
          <a:bodyPr>
            <a:noAutofit/>
          </a:bodyPr>
          <a:lstStyle/>
          <a:p>
            <a:r>
              <a:rPr lang="en-US" dirty="0"/>
              <a:t>Identity Theft and </a:t>
            </a:r>
            <a:r>
              <a:rPr lang="en-US" dirty="0" smtClean="0"/>
              <a:t>Credit Card Fraud</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idx="1"/>
          </p:nvPr>
        </p:nvSpPr>
        <p:spPr/>
        <p:txBody>
          <a:bodyPr/>
          <a:lstStyle/>
          <a:p>
            <a:pPr>
              <a:lnSpc>
                <a:spcPct val="80000"/>
              </a:lnSpc>
              <a:buFontTx/>
              <a:buNone/>
            </a:pPr>
            <a:r>
              <a:rPr lang="en-US" dirty="0" smtClean="0"/>
              <a:t>Biometrics</a:t>
            </a:r>
            <a:endParaRPr lang="en-US" dirty="0"/>
          </a:p>
          <a:p>
            <a:pPr>
              <a:lnSpc>
                <a:spcPct val="80000"/>
              </a:lnSpc>
            </a:pPr>
            <a:r>
              <a:rPr lang="en-US" sz="2400" dirty="0"/>
              <a:t>Biological characteristics unique to an </a:t>
            </a:r>
            <a:r>
              <a:rPr lang="en-US" sz="2400" dirty="0" smtClean="0"/>
              <a:t>individual</a:t>
            </a:r>
          </a:p>
          <a:p>
            <a:pPr>
              <a:lnSpc>
                <a:spcPct val="80000"/>
              </a:lnSpc>
            </a:pPr>
            <a:r>
              <a:rPr lang="en-US" sz="2400" dirty="0" smtClean="0"/>
              <a:t>Fingerprints, DNA, eye…</a:t>
            </a:r>
            <a:endParaRPr lang="en-US" sz="2400" dirty="0"/>
          </a:p>
          <a:p>
            <a:pPr>
              <a:lnSpc>
                <a:spcPct val="80000"/>
              </a:lnSpc>
            </a:pPr>
            <a:r>
              <a:rPr lang="en-US" sz="2400" dirty="0"/>
              <a:t>No external item (card, keys, etc.) to be stolen</a:t>
            </a:r>
          </a:p>
          <a:p>
            <a:pPr>
              <a:lnSpc>
                <a:spcPct val="80000"/>
              </a:lnSpc>
            </a:pPr>
            <a:r>
              <a:rPr lang="en-US" sz="2400" dirty="0"/>
              <a:t>Used in areas where security needs to be high, such as identifying airport personnel</a:t>
            </a:r>
          </a:p>
          <a:p>
            <a:pPr>
              <a:lnSpc>
                <a:spcPct val="80000"/>
              </a:lnSpc>
            </a:pPr>
            <a:r>
              <a:rPr lang="en-US" sz="2400" dirty="0"/>
              <a:t>Biometrics can be fooled, but more difficult to do so, especially as more sophisticated systems are developed</a:t>
            </a:r>
          </a:p>
          <a:p>
            <a:pPr lvl="1">
              <a:lnSpc>
                <a:spcPct val="80000"/>
              </a:lnSpc>
              <a:buFont typeface="Arial" charset="0"/>
              <a:buNone/>
            </a:pPr>
            <a:endParaRPr lang="en-US" sz="2800" dirty="0"/>
          </a:p>
        </p:txBody>
      </p:sp>
      <p:sp>
        <p:nvSpPr>
          <p:cNvPr id="2" name="Content Placeholder 1"/>
          <p:cNvSpPr>
            <a:spLocks noGrp="1"/>
          </p:cNvSpPr>
          <p:nvPr>
            <p:ph sz="quarter" idx="10"/>
          </p:nvPr>
        </p:nvSpPr>
        <p:spPr/>
        <p:txBody>
          <a:bodyPr/>
          <a:lstStyle/>
          <a:p>
            <a:r>
              <a:rPr lang="en-US" dirty="0" smtClean="0"/>
              <a:t>257-258</a:t>
            </a:r>
            <a:endParaRPr lang="en-US" dirty="0"/>
          </a:p>
        </p:txBody>
      </p:sp>
      <p:sp>
        <p:nvSpPr>
          <p:cNvPr id="6" name="Rectangle 8"/>
          <p:cNvSpPr>
            <a:spLocks noGrp="1" noChangeArrowheads="1"/>
          </p:cNvSpPr>
          <p:nvPr>
            <p:ph type="title"/>
          </p:nvPr>
        </p:nvSpPr>
        <p:spPr>
          <a:xfrm>
            <a:off x="1219200" y="228600"/>
            <a:ext cx="7162800" cy="1143000"/>
          </a:xfrm>
        </p:spPr>
        <p:txBody>
          <a:bodyPr>
            <a:noAutofit/>
          </a:bodyPr>
          <a:lstStyle/>
          <a:p>
            <a:r>
              <a:rPr lang="en-US" dirty="0"/>
              <a:t>Identity Theft and </a:t>
            </a:r>
            <a:r>
              <a:rPr lang="en-US" dirty="0" smtClean="0"/>
              <a:t>Credit Card </a:t>
            </a:r>
            <a:r>
              <a:rPr lang="en-US" dirty="0"/>
              <a:t>Fraud</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idx="1"/>
          </p:nvPr>
        </p:nvSpPr>
        <p:spPr/>
        <p:txBody>
          <a:bodyPr>
            <a:normAutofit lnSpcReduction="10000"/>
          </a:bodyPr>
          <a:lstStyle/>
          <a:p>
            <a:pPr>
              <a:buFontTx/>
              <a:buNone/>
            </a:pPr>
            <a:r>
              <a:rPr lang="en-US" b="1" i="1" dirty="0"/>
              <a:t>When Digital Actions Cross </a:t>
            </a:r>
            <a:r>
              <a:rPr lang="en-US" b="1" i="1" dirty="0" smtClean="0"/>
              <a:t>Borders</a:t>
            </a:r>
            <a:endParaRPr lang="en-US" b="1" i="1" dirty="0"/>
          </a:p>
          <a:p>
            <a:r>
              <a:rPr lang="en-US" sz="2800" dirty="0"/>
              <a:t>Laws vary from country to </a:t>
            </a:r>
            <a:r>
              <a:rPr lang="en-US" sz="2800" dirty="0" smtClean="0"/>
              <a:t>country (IP, censorship, hacking, privacy, spam…)</a:t>
            </a:r>
            <a:endParaRPr lang="en-US" sz="2800" dirty="0"/>
          </a:p>
          <a:p>
            <a:r>
              <a:rPr lang="en-US" sz="2800" dirty="0"/>
              <a:t>Corporations that do business in multiple countries must comply with the laws of all the countries </a:t>
            </a:r>
            <a:r>
              <a:rPr lang="en-US" sz="2800" dirty="0" smtClean="0"/>
              <a:t>involved</a:t>
            </a:r>
            <a:r>
              <a:rPr lang="en-US" sz="2800" dirty="0" smtClean="0"/>
              <a:t>.</a:t>
            </a:r>
          </a:p>
          <a:p>
            <a:r>
              <a:rPr lang="en-US" sz="2800" dirty="0" smtClean="0"/>
              <a:t>Tourists too</a:t>
            </a:r>
          </a:p>
          <a:p>
            <a:r>
              <a:rPr lang="en-US" sz="2800" dirty="0" smtClean="0"/>
              <a:t>Used to be just if visited, but now if use the web</a:t>
            </a:r>
            <a:endParaRPr lang="en-US" sz="2800" dirty="0"/>
          </a:p>
          <a:p>
            <a:r>
              <a:rPr lang="en-US" sz="2800" dirty="0"/>
              <a:t>Someone whose actions are legal in their own country may face prosecution in another country where their actions are </a:t>
            </a:r>
            <a:r>
              <a:rPr lang="en-US" sz="2800" dirty="0" smtClean="0"/>
              <a:t>illegal (when they visit)</a:t>
            </a:r>
            <a:endParaRPr lang="en-US" sz="2800" dirty="0"/>
          </a:p>
        </p:txBody>
      </p:sp>
      <p:sp>
        <p:nvSpPr>
          <p:cNvPr id="57346" name="Rectangle 2"/>
          <p:cNvSpPr>
            <a:spLocks noGrp="1" noChangeArrowheads="1"/>
          </p:cNvSpPr>
          <p:nvPr>
            <p:ph type="title"/>
          </p:nvPr>
        </p:nvSpPr>
        <p:spPr/>
        <p:txBody>
          <a:bodyPr>
            <a:normAutofit/>
          </a:bodyPr>
          <a:lstStyle/>
          <a:p>
            <a:r>
              <a:rPr lang="en-US"/>
              <a:t>Whose Laws Rule the Web</a:t>
            </a:r>
          </a:p>
        </p:txBody>
      </p:sp>
      <p:sp>
        <p:nvSpPr>
          <p:cNvPr id="2" name="Content Placeholder 1"/>
          <p:cNvSpPr>
            <a:spLocks noGrp="1"/>
          </p:cNvSpPr>
          <p:nvPr>
            <p:ph sz="quarter" idx="10"/>
          </p:nvPr>
        </p:nvSpPr>
        <p:spPr/>
        <p:txBody>
          <a:bodyPr/>
          <a:lstStyle/>
          <a:p>
            <a:r>
              <a:rPr lang="en-US" dirty="0" smtClean="0"/>
              <a:t>258 - 262</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idx="1"/>
          </p:nvPr>
        </p:nvSpPr>
        <p:spPr/>
        <p:txBody>
          <a:bodyPr/>
          <a:lstStyle/>
          <a:p>
            <a:pPr>
              <a:buFontTx/>
              <a:buNone/>
            </a:pPr>
            <a:r>
              <a:rPr lang="en-US" dirty="0" smtClean="0"/>
              <a:t>Yahoo and French </a:t>
            </a:r>
            <a:r>
              <a:rPr lang="en-US" dirty="0" smtClean="0"/>
              <a:t>censorship (the West)</a:t>
            </a:r>
            <a:endParaRPr lang="en-US" dirty="0" smtClean="0"/>
          </a:p>
          <a:p>
            <a:r>
              <a:rPr lang="en-US" sz="2800" dirty="0" smtClean="0"/>
              <a:t>Display and sale of Nazi memorabilia illegal in France and Germany</a:t>
            </a:r>
            <a:endParaRPr lang="en-US" sz="2800" dirty="0"/>
          </a:p>
          <a:p>
            <a:r>
              <a:rPr lang="en-US" sz="2800" dirty="0" smtClean="0"/>
              <a:t>Yahoo was sued in French court because French citizens could view Nazi memorabilia offered on Yahoo’s U.S.-based auction sites</a:t>
            </a:r>
          </a:p>
          <a:p>
            <a:r>
              <a:rPr lang="en-US" sz="2800" dirty="0" smtClean="0"/>
              <a:t>Legal issue is whether the French law should apply to Yahoo auction sites on Yahoo’s computers located outside of France.</a:t>
            </a:r>
          </a:p>
          <a:p>
            <a:endParaRPr lang="en-US" sz="2800" dirty="0" smtClean="0"/>
          </a:p>
        </p:txBody>
      </p:sp>
      <p:sp>
        <p:nvSpPr>
          <p:cNvPr id="57346" name="Rectangle 2"/>
          <p:cNvSpPr>
            <a:spLocks noGrp="1" noChangeArrowheads="1"/>
          </p:cNvSpPr>
          <p:nvPr>
            <p:ph type="title"/>
          </p:nvPr>
        </p:nvSpPr>
        <p:spPr/>
        <p:txBody>
          <a:bodyPr>
            <a:normAutofit/>
          </a:bodyPr>
          <a:lstStyle/>
          <a:p>
            <a:r>
              <a:rPr lang="en-US" dirty="0"/>
              <a:t>Whose Laws Rule the Web</a:t>
            </a:r>
          </a:p>
        </p:txBody>
      </p:sp>
      <p:sp>
        <p:nvSpPr>
          <p:cNvPr id="2" name="Content Placeholder 1"/>
          <p:cNvSpPr>
            <a:spLocks noGrp="1"/>
          </p:cNvSpPr>
          <p:nvPr>
            <p:ph sz="quarter" idx="10"/>
          </p:nvPr>
        </p:nvSpPr>
        <p:spPr/>
        <p:txBody>
          <a:bodyPr/>
          <a:lstStyle/>
          <a:p>
            <a:r>
              <a:rPr lang="en-US" dirty="0" smtClean="0"/>
              <a:t>260-261</a:t>
            </a:r>
            <a:endParaRPr lang="en-US" dirty="0"/>
          </a:p>
        </p:txBody>
      </p:sp>
    </p:spTree>
    <p:extLst>
      <p:ext uri="{BB962C8B-B14F-4D97-AF65-F5344CB8AC3E}">
        <p14:creationId xmlns:p14="http://schemas.microsoft.com/office/powerpoint/2010/main" val="7321300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idx="1"/>
          </p:nvPr>
        </p:nvSpPr>
        <p:spPr>
          <a:xfrm>
            <a:off x="1219200" y="1371600"/>
            <a:ext cx="7772400" cy="4876800"/>
          </a:xfrm>
        </p:spPr>
        <p:txBody>
          <a:bodyPr>
            <a:normAutofit/>
          </a:bodyPr>
          <a:lstStyle/>
          <a:p>
            <a:pPr>
              <a:buFontTx/>
              <a:buNone/>
            </a:pPr>
            <a:r>
              <a:rPr lang="en-US" dirty="0" smtClean="0"/>
              <a:t>Applying U.S. copyright law to foreign companies</a:t>
            </a:r>
          </a:p>
          <a:p>
            <a:r>
              <a:rPr lang="en-US" sz="2800" dirty="0" smtClean="0"/>
              <a:t>Russian company sold a computer program that circumvents controls embedded in electronic books to prevent copyright infringement.</a:t>
            </a:r>
          </a:p>
          <a:p>
            <a:r>
              <a:rPr lang="en-US" sz="2800" dirty="0" smtClean="0"/>
              <a:t>Program was legal in Russia, but illegal in U.S.</a:t>
            </a:r>
          </a:p>
          <a:p>
            <a:r>
              <a:rPr lang="en-US" sz="2800" dirty="0" smtClean="0"/>
              <a:t>Program’s author, Dmitry </a:t>
            </a:r>
            <a:r>
              <a:rPr lang="en-US" sz="2800" dirty="0" err="1" smtClean="0"/>
              <a:t>Sklyarov</a:t>
            </a:r>
            <a:r>
              <a:rPr lang="en-US" sz="2800" dirty="0" smtClean="0"/>
              <a:t>, arrested when arrived in U.S. to present a talk on the weaknesses in control software used in </a:t>
            </a:r>
            <a:r>
              <a:rPr lang="en-US" sz="2800" dirty="0" err="1" smtClean="0"/>
              <a:t>ebooks</a:t>
            </a:r>
            <a:r>
              <a:rPr lang="en-US" sz="2800" dirty="0" smtClean="0"/>
              <a:t>. </a:t>
            </a:r>
            <a:endParaRPr lang="en-US" sz="2800" dirty="0"/>
          </a:p>
          <a:p>
            <a:r>
              <a:rPr lang="en-US" sz="2800" dirty="0" smtClean="0"/>
              <a:t>After protests in U.S. and other countries, he was allowed to return to Russia.</a:t>
            </a:r>
          </a:p>
          <a:p>
            <a:pPr marL="0" indent="0">
              <a:buNone/>
            </a:pPr>
            <a:endParaRPr lang="en-US" sz="2800" dirty="0"/>
          </a:p>
        </p:txBody>
      </p:sp>
      <p:sp>
        <p:nvSpPr>
          <p:cNvPr id="57346" name="Rectangle 2"/>
          <p:cNvSpPr>
            <a:spLocks noGrp="1" noChangeArrowheads="1"/>
          </p:cNvSpPr>
          <p:nvPr>
            <p:ph type="title"/>
          </p:nvPr>
        </p:nvSpPr>
        <p:spPr/>
        <p:txBody>
          <a:bodyPr>
            <a:normAutofit/>
          </a:bodyPr>
          <a:lstStyle/>
          <a:p>
            <a:r>
              <a:rPr lang="en-US" dirty="0"/>
              <a:t>Whose Laws Rule the Web</a:t>
            </a:r>
          </a:p>
        </p:txBody>
      </p:sp>
      <p:sp>
        <p:nvSpPr>
          <p:cNvPr id="2" name="Content Placeholder 1"/>
          <p:cNvSpPr>
            <a:spLocks noGrp="1"/>
          </p:cNvSpPr>
          <p:nvPr>
            <p:ph sz="quarter" idx="10"/>
          </p:nvPr>
        </p:nvSpPr>
        <p:spPr/>
        <p:txBody>
          <a:bodyPr/>
          <a:lstStyle/>
          <a:p>
            <a:r>
              <a:rPr lang="en-US" dirty="0" smtClean="0"/>
              <a:t>261</a:t>
            </a:r>
            <a:endParaRPr lang="en-US" dirty="0"/>
          </a:p>
        </p:txBody>
      </p:sp>
    </p:spTree>
    <p:extLst>
      <p:ext uri="{BB962C8B-B14F-4D97-AF65-F5344CB8AC3E}">
        <p14:creationId xmlns:p14="http://schemas.microsoft.com/office/powerpoint/2010/main" val="27362963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idx="1"/>
          </p:nvPr>
        </p:nvSpPr>
        <p:spPr/>
        <p:txBody>
          <a:bodyPr>
            <a:normAutofit/>
          </a:bodyPr>
          <a:lstStyle/>
          <a:p>
            <a:pPr marL="0" indent="0">
              <a:buFontTx/>
              <a:buNone/>
            </a:pPr>
            <a:r>
              <a:rPr lang="en-US" dirty="0"/>
              <a:t>Arresting </a:t>
            </a:r>
            <a:r>
              <a:rPr lang="en-US" dirty="0" smtClean="0"/>
              <a:t>executives of online gambling and payment companies</a:t>
            </a:r>
            <a:endParaRPr lang="en-US" dirty="0"/>
          </a:p>
          <a:p>
            <a:r>
              <a:rPr lang="en-US" sz="2800" dirty="0" smtClean="0"/>
              <a:t>An </a:t>
            </a:r>
            <a:r>
              <a:rPr lang="en-US" sz="2800" dirty="0"/>
              <a:t>executive of a British online gambling site was arrested as he transferred planes in </a:t>
            </a:r>
            <a:r>
              <a:rPr lang="en-US" sz="2800" dirty="0" smtClean="0"/>
              <a:t>Dallas. (Online </a:t>
            </a:r>
            <a:r>
              <a:rPr lang="en-US" sz="2800" dirty="0"/>
              <a:t>sports betting is not illegal in </a:t>
            </a:r>
            <a:r>
              <a:rPr lang="en-US" sz="2800" dirty="0" smtClean="0"/>
              <a:t>Britain.)</a:t>
            </a:r>
          </a:p>
          <a:p>
            <a:r>
              <a:rPr lang="en-US" sz="2800" dirty="0" smtClean="0"/>
              <a:t>Unlawful Internet Gambling Enforcement Act prohibits credit card and online-payment companies from processing transactions between bettors and gambling sites. </a:t>
            </a:r>
            <a:endParaRPr lang="en-US" sz="2800" dirty="0"/>
          </a:p>
        </p:txBody>
      </p:sp>
      <p:sp>
        <p:nvSpPr>
          <p:cNvPr id="2" name="Content Placeholder 1"/>
          <p:cNvSpPr>
            <a:spLocks noGrp="1"/>
          </p:cNvSpPr>
          <p:nvPr>
            <p:ph sz="quarter" idx="10"/>
          </p:nvPr>
        </p:nvSpPr>
        <p:spPr/>
        <p:txBody>
          <a:bodyPr/>
          <a:lstStyle/>
          <a:p>
            <a:r>
              <a:rPr lang="en-US" dirty="0" smtClean="0"/>
              <a:t>262</a:t>
            </a:r>
            <a:endParaRPr lang="en-US" dirty="0"/>
          </a:p>
        </p:txBody>
      </p:sp>
      <p:sp>
        <p:nvSpPr>
          <p:cNvPr id="6" name="Rectangle 2"/>
          <p:cNvSpPr>
            <a:spLocks noGrp="1" noChangeArrowheads="1"/>
          </p:cNvSpPr>
          <p:nvPr>
            <p:ph type="title"/>
          </p:nvPr>
        </p:nvSpPr>
        <p:spPr>
          <a:xfrm>
            <a:off x="1219200" y="228600"/>
            <a:ext cx="7162800" cy="1143000"/>
          </a:xfrm>
        </p:spPr>
        <p:txBody>
          <a:bodyPr>
            <a:normAutofit/>
          </a:bodyPr>
          <a:lstStyle/>
          <a:p>
            <a:r>
              <a:rPr lang="en-US"/>
              <a:t>Whose Laws Rule the Web</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idx="1"/>
          </p:nvPr>
        </p:nvSpPr>
        <p:spPr/>
        <p:txBody>
          <a:bodyPr>
            <a:normAutofit fontScale="92500" lnSpcReduction="10000"/>
          </a:bodyPr>
          <a:lstStyle/>
          <a:p>
            <a:pPr>
              <a:lnSpc>
                <a:spcPct val="80000"/>
              </a:lnSpc>
              <a:buFontTx/>
              <a:buNone/>
            </a:pPr>
            <a:r>
              <a:rPr lang="en-US" sz="2800" dirty="0"/>
              <a:t>Libel, Speech and Commercial </a:t>
            </a:r>
            <a:r>
              <a:rPr lang="en-US" sz="2800" dirty="0" smtClean="0"/>
              <a:t>Law</a:t>
            </a:r>
            <a:endParaRPr lang="en-US" sz="2800" dirty="0"/>
          </a:p>
          <a:p>
            <a:pPr>
              <a:lnSpc>
                <a:spcPct val="80000"/>
              </a:lnSpc>
            </a:pPr>
            <a:endParaRPr lang="en-US" sz="2800" dirty="0" smtClean="0"/>
          </a:p>
          <a:p>
            <a:pPr>
              <a:lnSpc>
                <a:spcPct val="80000"/>
              </a:lnSpc>
            </a:pPr>
            <a:r>
              <a:rPr lang="en-US" sz="2800" dirty="0" smtClean="0"/>
              <a:t>Defamation – something </a:t>
            </a:r>
            <a:r>
              <a:rPr lang="en-US" sz="2800" i="1" dirty="0" smtClean="0"/>
              <a:t>false </a:t>
            </a:r>
            <a:r>
              <a:rPr lang="en-US" sz="2800" dirty="0" smtClean="0"/>
              <a:t>and damaging</a:t>
            </a:r>
          </a:p>
          <a:p>
            <a:pPr lvl="1">
              <a:lnSpc>
                <a:spcPct val="80000"/>
              </a:lnSpc>
            </a:pPr>
            <a:r>
              <a:rPr lang="en-US" sz="2600" dirty="0" smtClean="0"/>
              <a:t>Libel is written</a:t>
            </a:r>
            <a:endParaRPr lang="en-US" sz="2600" dirty="0"/>
          </a:p>
          <a:p>
            <a:pPr lvl="1">
              <a:lnSpc>
                <a:spcPct val="80000"/>
              </a:lnSpc>
            </a:pPr>
            <a:r>
              <a:rPr lang="en-US" sz="2600" dirty="0" smtClean="0"/>
              <a:t>Slander is verbal</a:t>
            </a:r>
          </a:p>
          <a:p>
            <a:pPr>
              <a:lnSpc>
                <a:spcPct val="80000"/>
              </a:lnSpc>
            </a:pPr>
            <a:endParaRPr lang="en-US" sz="2800" dirty="0"/>
          </a:p>
          <a:p>
            <a:pPr>
              <a:lnSpc>
                <a:spcPct val="80000"/>
              </a:lnSpc>
            </a:pPr>
            <a:r>
              <a:rPr lang="en-US" sz="2800" dirty="0" smtClean="0"/>
              <a:t>Even </a:t>
            </a:r>
            <a:r>
              <a:rPr lang="en-US" sz="2800" dirty="0"/>
              <a:t>if something is illegal in both countries, the exact law and associated penalties may </a:t>
            </a:r>
            <a:r>
              <a:rPr lang="en-US" sz="2800" dirty="0" smtClean="0"/>
              <a:t>vary</a:t>
            </a:r>
            <a:r>
              <a:rPr lang="en-US" sz="2800" dirty="0" smtClean="0"/>
              <a:t>.</a:t>
            </a:r>
          </a:p>
          <a:p>
            <a:pPr>
              <a:lnSpc>
                <a:spcPct val="80000"/>
              </a:lnSpc>
            </a:pPr>
            <a:endParaRPr lang="en-US" sz="2800" dirty="0" smtClean="0"/>
          </a:p>
          <a:p>
            <a:pPr>
              <a:lnSpc>
                <a:spcPct val="80000"/>
              </a:lnSpc>
            </a:pPr>
            <a:r>
              <a:rPr lang="en-US" sz="2800" dirty="0" smtClean="0"/>
              <a:t>burden </a:t>
            </a:r>
            <a:r>
              <a:rPr lang="en-US" sz="2800" dirty="0" smtClean="0"/>
              <a:t>of proof differs in different </a:t>
            </a:r>
            <a:r>
              <a:rPr lang="en-US" sz="2800" dirty="0" smtClean="0"/>
              <a:t>countries</a:t>
            </a:r>
          </a:p>
          <a:p>
            <a:pPr lvl="1">
              <a:lnSpc>
                <a:spcPct val="80000"/>
              </a:lnSpc>
            </a:pPr>
            <a:r>
              <a:rPr lang="en-US" sz="2600" dirty="0" smtClean="0"/>
              <a:t>US  it is person suing</a:t>
            </a:r>
          </a:p>
          <a:p>
            <a:pPr lvl="1">
              <a:lnSpc>
                <a:spcPct val="80000"/>
              </a:lnSpc>
            </a:pPr>
            <a:endParaRPr lang="en-US" sz="2600" dirty="0" smtClean="0"/>
          </a:p>
          <a:p>
            <a:pPr>
              <a:lnSpc>
                <a:spcPct val="80000"/>
              </a:lnSpc>
            </a:pPr>
            <a:r>
              <a:rPr lang="en-US" dirty="0" smtClean="0"/>
              <a:t>Impact on newspapers</a:t>
            </a:r>
          </a:p>
          <a:p>
            <a:pPr lvl="1">
              <a:lnSpc>
                <a:spcPct val="80000"/>
              </a:lnSpc>
            </a:pPr>
            <a:r>
              <a:rPr lang="en-US" dirty="0" smtClean="0"/>
              <a:t>Did NY Times cave in to censorship?</a:t>
            </a:r>
            <a:endParaRPr lang="en-US" dirty="0"/>
          </a:p>
          <a:p>
            <a:pPr>
              <a:lnSpc>
                <a:spcPct val="80000"/>
              </a:lnSpc>
              <a:buFontTx/>
              <a:buNone/>
            </a:pPr>
            <a:endParaRPr lang="en-US" sz="2800" dirty="0"/>
          </a:p>
        </p:txBody>
      </p:sp>
      <p:sp>
        <p:nvSpPr>
          <p:cNvPr id="2" name="Content Placeholder 1"/>
          <p:cNvSpPr>
            <a:spLocks noGrp="1"/>
          </p:cNvSpPr>
          <p:nvPr>
            <p:ph sz="quarter" idx="10"/>
          </p:nvPr>
        </p:nvSpPr>
        <p:spPr/>
        <p:txBody>
          <a:bodyPr/>
          <a:lstStyle/>
          <a:p>
            <a:r>
              <a:rPr lang="en-US" dirty="0" smtClean="0"/>
              <a:t>262-263</a:t>
            </a:r>
            <a:endParaRPr lang="en-US" dirty="0"/>
          </a:p>
        </p:txBody>
      </p:sp>
      <p:sp>
        <p:nvSpPr>
          <p:cNvPr id="6" name="Rectangle 2"/>
          <p:cNvSpPr>
            <a:spLocks noGrp="1" noChangeArrowheads="1"/>
          </p:cNvSpPr>
          <p:nvPr>
            <p:ph type="title"/>
          </p:nvPr>
        </p:nvSpPr>
        <p:spPr>
          <a:xfrm>
            <a:off x="1219200" y="228600"/>
            <a:ext cx="7162800" cy="1143000"/>
          </a:xfrm>
        </p:spPr>
        <p:txBody>
          <a:bodyPr>
            <a:normAutofit/>
          </a:bodyPr>
          <a:lstStyle/>
          <a:p>
            <a:r>
              <a:rPr lang="en-US" dirty="0"/>
              <a:t>Whose Laws Rule the Web</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Rectangle 5"/>
          <p:cNvSpPr>
            <a:spLocks noGrp="1" noChangeArrowheads="1"/>
          </p:cNvSpPr>
          <p:nvPr>
            <p:ph idx="1"/>
          </p:nvPr>
        </p:nvSpPr>
        <p:spPr/>
        <p:txBody>
          <a:bodyPr/>
          <a:lstStyle/>
          <a:p>
            <a:pPr>
              <a:lnSpc>
                <a:spcPct val="80000"/>
              </a:lnSpc>
            </a:pPr>
            <a:r>
              <a:rPr lang="en-US" sz="2800" dirty="0" smtClean="0"/>
              <a:t>Intentional, unauthorized access to computer systems</a:t>
            </a:r>
            <a:endParaRPr lang="en-US" sz="2800" dirty="0"/>
          </a:p>
          <a:p>
            <a:pPr>
              <a:lnSpc>
                <a:spcPct val="80000"/>
              </a:lnSpc>
            </a:pPr>
            <a:r>
              <a:rPr lang="en-US" sz="2800" dirty="0"/>
              <a:t>The term has changed over time</a:t>
            </a:r>
          </a:p>
          <a:p>
            <a:pPr>
              <a:lnSpc>
                <a:spcPct val="80000"/>
              </a:lnSpc>
            </a:pPr>
            <a:r>
              <a:rPr lang="en-US" sz="2800" dirty="0"/>
              <a:t>Phase 1: </a:t>
            </a:r>
            <a:r>
              <a:rPr lang="en-US" sz="2800" dirty="0" smtClean="0"/>
              <a:t>The joy of programming </a:t>
            </a:r>
          </a:p>
          <a:p>
            <a:pPr lvl="1">
              <a:lnSpc>
                <a:spcPct val="80000"/>
              </a:lnSpc>
            </a:pPr>
            <a:r>
              <a:rPr lang="en-US" sz="2600" dirty="0"/>
              <a:t>E</a:t>
            </a:r>
            <a:r>
              <a:rPr lang="en-US" sz="2600" dirty="0" smtClean="0"/>
              <a:t>arly </a:t>
            </a:r>
            <a:r>
              <a:rPr lang="en-US" sz="2600" dirty="0"/>
              <a:t>1960s to 1970s </a:t>
            </a:r>
          </a:p>
          <a:p>
            <a:pPr lvl="1">
              <a:lnSpc>
                <a:spcPct val="80000"/>
              </a:lnSpc>
            </a:pPr>
            <a:r>
              <a:rPr lang="en-US" sz="2600" dirty="0"/>
              <a:t>It was a positive term</a:t>
            </a:r>
          </a:p>
          <a:p>
            <a:pPr lvl="1">
              <a:lnSpc>
                <a:spcPct val="80000"/>
              </a:lnSpc>
            </a:pPr>
            <a:r>
              <a:rPr lang="en-US" sz="2600" dirty="0"/>
              <a:t>A "hacker" was a creative programmer who wrote elegant or clever code</a:t>
            </a:r>
          </a:p>
          <a:p>
            <a:pPr lvl="1">
              <a:lnSpc>
                <a:spcPct val="80000"/>
              </a:lnSpc>
            </a:pPr>
            <a:r>
              <a:rPr lang="en-US" sz="2600" dirty="0"/>
              <a:t>A "hack" was an especially clever piece of </a:t>
            </a:r>
            <a:r>
              <a:rPr lang="en-US" sz="2600" dirty="0" smtClean="0"/>
              <a:t>code</a:t>
            </a:r>
          </a:p>
          <a:p>
            <a:pPr lvl="1">
              <a:lnSpc>
                <a:spcPct val="80000"/>
              </a:lnSpc>
            </a:pPr>
            <a:r>
              <a:rPr lang="en-US" sz="2600" dirty="0" smtClean="0"/>
              <a:t>Maybe did illegal things, but for knowledge and stretching limits</a:t>
            </a:r>
            <a:endParaRPr lang="en-US" sz="2600" dirty="0"/>
          </a:p>
        </p:txBody>
      </p:sp>
      <p:sp>
        <p:nvSpPr>
          <p:cNvPr id="26628" name="Rectangle 4"/>
          <p:cNvSpPr>
            <a:spLocks noGrp="1" noChangeArrowheads="1"/>
          </p:cNvSpPr>
          <p:nvPr>
            <p:ph type="title"/>
          </p:nvPr>
        </p:nvSpPr>
        <p:spPr/>
        <p:txBody>
          <a:bodyPr/>
          <a:lstStyle/>
          <a:p>
            <a:r>
              <a:rPr lang="en-US"/>
              <a:t>Hacking</a:t>
            </a:r>
          </a:p>
        </p:txBody>
      </p:sp>
      <p:sp>
        <p:nvSpPr>
          <p:cNvPr id="2" name="Content Placeholder 1"/>
          <p:cNvSpPr>
            <a:spLocks noGrp="1"/>
          </p:cNvSpPr>
          <p:nvPr>
            <p:ph sz="quarter" idx="10"/>
          </p:nvPr>
        </p:nvSpPr>
        <p:spPr/>
        <p:txBody>
          <a:bodyPr/>
          <a:lstStyle/>
          <a:p>
            <a:r>
              <a:rPr lang="en-US" dirty="0" smtClean="0"/>
              <a:t>230-231</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idx="1"/>
          </p:nvPr>
        </p:nvSpPr>
        <p:spPr>
          <a:xfrm>
            <a:off x="1219200" y="1371600"/>
            <a:ext cx="7772400" cy="4876800"/>
          </a:xfrm>
        </p:spPr>
        <p:txBody>
          <a:bodyPr>
            <a:normAutofit/>
          </a:bodyPr>
          <a:lstStyle/>
          <a:p>
            <a:pPr>
              <a:lnSpc>
                <a:spcPct val="80000"/>
              </a:lnSpc>
              <a:buFontTx/>
              <a:buNone/>
            </a:pPr>
            <a:r>
              <a:rPr lang="en-US" sz="2800" dirty="0"/>
              <a:t>Libel, Speech and Commercial </a:t>
            </a:r>
            <a:r>
              <a:rPr lang="en-US" sz="2800" dirty="0" smtClean="0"/>
              <a:t>Law</a:t>
            </a:r>
            <a:endParaRPr lang="en-US" sz="2800" dirty="0"/>
          </a:p>
          <a:p>
            <a:pPr>
              <a:lnSpc>
                <a:spcPct val="80000"/>
              </a:lnSpc>
            </a:pPr>
            <a:r>
              <a:rPr lang="en-US" sz="2400" dirty="0" smtClean="0"/>
              <a:t>Libel tourism</a:t>
            </a:r>
          </a:p>
          <a:p>
            <a:pPr lvl="1">
              <a:lnSpc>
                <a:spcPct val="80000"/>
              </a:lnSpc>
            </a:pPr>
            <a:r>
              <a:rPr lang="en-US" sz="2400" dirty="0" smtClean="0"/>
              <a:t>Traveling to places with strict libel laws in order to sue</a:t>
            </a:r>
          </a:p>
          <a:p>
            <a:pPr lvl="1">
              <a:lnSpc>
                <a:spcPct val="80000"/>
              </a:lnSpc>
            </a:pPr>
            <a:r>
              <a:rPr lang="en-US" sz="2400" dirty="0" smtClean="0"/>
              <a:t>SPEECH Act of 2010 makes foreign libel judgments unenforceable in the U.S. if they would violate the First Amendment.</a:t>
            </a:r>
          </a:p>
          <a:p>
            <a:pPr lvl="1">
              <a:lnSpc>
                <a:spcPct val="80000"/>
              </a:lnSpc>
            </a:pPr>
            <a:r>
              <a:rPr lang="en-US" sz="2400" dirty="0" smtClean="0"/>
              <a:t>Foreign governments can still seize assets</a:t>
            </a:r>
          </a:p>
          <a:p>
            <a:pPr>
              <a:lnSpc>
                <a:spcPct val="80000"/>
              </a:lnSpc>
            </a:pPr>
            <a:r>
              <a:rPr lang="en-US" sz="2400" dirty="0" smtClean="0"/>
              <a:t>Where </a:t>
            </a:r>
            <a:r>
              <a:rPr lang="en-US" sz="2400" dirty="0"/>
              <a:t>a trial is held is important not just for differences in the law, but also the costs associated with travel between the countries; cases can take some time to come to trial and may require numerous </a:t>
            </a:r>
            <a:r>
              <a:rPr lang="en-US" sz="2400" dirty="0" smtClean="0"/>
              <a:t>trips.</a:t>
            </a:r>
            <a:endParaRPr lang="en-US" sz="2400" dirty="0"/>
          </a:p>
          <a:p>
            <a:pPr>
              <a:lnSpc>
                <a:spcPct val="80000"/>
              </a:lnSpc>
            </a:pPr>
            <a:r>
              <a:rPr lang="en-US" sz="2400" dirty="0"/>
              <a:t>Freedom of speech suffers if businesses follow laws of the most restrictive </a:t>
            </a:r>
            <a:r>
              <a:rPr lang="en-US" sz="2400" dirty="0" smtClean="0"/>
              <a:t>countries.</a:t>
            </a:r>
            <a:endParaRPr lang="en-US" sz="2400" dirty="0"/>
          </a:p>
          <a:p>
            <a:pPr>
              <a:lnSpc>
                <a:spcPct val="80000"/>
              </a:lnSpc>
              <a:buFontTx/>
              <a:buNone/>
            </a:pPr>
            <a:endParaRPr lang="en-US" sz="2800" dirty="0"/>
          </a:p>
        </p:txBody>
      </p:sp>
      <p:sp>
        <p:nvSpPr>
          <p:cNvPr id="2" name="Content Placeholder 1"/>
          <p:cNvSpPr>
            <a:spLocks noGrp="1"/>
          </p:cNvSpPr>
          <p:nvPr>
            <p:ph sz="quarter" idx="10"/>
          </p:nvPr>
        </p:nvSpPr>
        <p:spPr/>
        <p:txBody>
          <a:bodyPr/>
          <a:lstStyle/>
          <a:p>
            <a:r>
              <a:rPr lang="en-US" dirty="0" smtClean="0"/>
              <a:t>263-264</a:t>
            </a:r>
            <a:endParaRPr lang="en-US" dirty="0"/>
          </a:p>
        </p:txBody>
      </p:sp>
      <p:sp>
        <p:nvSpPr>
          <p:cNvPr id="6" name="Rectangle 2"/>
          <p:cNvSpPr>
            <a:spLocks noGrp="1" noChangeArrowheads="1"/>
          </p:cNvSpPr>
          <p:nvPr>
            <p:ph type="title"/>
          </p:nvPr>
        </p:nvSpPr>
        <p:spPr>
          <a:xfrm>
            <a:off x="1219200" y="228600"/>
            <a:ext cx="7162800" cy="1143000"/>
          </a:xfrm>
        </p:spPr>
        <p:txBody>
          <a:bodyPr>
            <a:normAutofit/>
          </a:bodyPr>
          <a:lstStyle/>
          <a:p>
            <a:r>
              <a:rPr lang="en-US" dirty="0"/>
              <a:t>Whose Laws Rule the Web</a:t>
            </a:r>
          </a:p>
        </p:txBody>
      </p:sp>
    </p:spTree>
    <p:extLst>
      <p:ext uri="{BB962C8B-B14F-4D97-AF65-F5344CB8AC3E}">
        <p14:creationId xmlns:p14="http://schemas.microsoft.com/office/powerpoint/2010/main" val="40073561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idx="1"/>
          </p:nvPr>
        </p:nvSpPr>
        <p:spPr>
          <a:xfrm>
            <a:off x="1219200" y="1371600"/>
            <a:ext cx="7772400" cy="4876800"/>
          </a:xfrm>
        </p:spPr>
        <p:txBody>
          <a:bodyPr>
            <a:normAutofit/>
          </a:bodyPr>
          <a:lstStyle/>
          <a:p>
            <a:pPr>
              <a:lnSpc>
                <a:spcPct val="80000"/>
              </a:lnSpc>
              <a:buFontTx/>
              <a:buNone/>
            </a:pPr>
            <a:r>
              <a:rPr lang="en-US" sz="2800" dirty="0" smtClean="0"/>
              <a:t>Commercial Law</a:t>
            </a:r>
          </a:p>
          <a:p>
            <a:pPr>
              <a:lnSpc>
                <a:spcPct val="80000"/>
              </a:lnSpc>
              <a:buFontTx/>
              <a:buNone/>
            </a:pPr>
            <a:endParaRPr lang="en-US" sz="2800" dirty="0"/>
          </a:p>
          <a:p>
            <a:pPr>
              <a:lnSpc>
                <a:spcPct val="80000"/>
              </a:lnSpc>
            </a:pPr>
            <a:r>
              <a:rPr lang="en-US" sz="2800" dirty="0" smtClean="0"/>
              <a:t>Some countries have strict regulations on commercial speech and advertising</a:t>
            </a:r>
            <a:r>
              <a:rPr lang="en-US" sz="2800" dirty="0" smtClean="0"/>
              <a:t>.</a:t>
            </a:r>
          </a:p>
          <a:p>
            <a:pPr>
              <a:lnSpc>
                <a:spcPct val="80000"/>
              </a:lnSpc>
            </a:pPr>
            <a:endParaRPr lang="en-US" sz="2800" dirty="0"/>
          </a:p>
          <a:p>
            <a:pPr>
              <a:lnSpc>
                <a:spcPct val="80000"/>
              </a:lnSpc>
            </a:pPr>
            <a:r>
              <a:rPr lang="en-US" sz="2800" dirty="0" smtClean="0"/>
              <a:t>Should commercial </a:t>
            </a:r>
            <a:r>
              <a:rPr lang="en-US" sz="2800" dirty="0" err="1" smtClean="0"/>
              <a:t>webistie</a:t>
            </a:r>
            <a:r>
              <a:rPr lang="en-US" sz="2800" dirty="0" smtClean="0"/>
              <a:t> have to screen shoppers for country</a:t>
            </a:r>
            <a:endParaRPr lang="en-US" sz="2800" dirty="0" smtClean="0"/>
          </a:p>
        </p:txBody>
      </p:sp>
      <p:sp>
        <p:nvSpPr>
          <p:cNvPr id="2" name="Content Placeholder 1"/>
          <p:cNvSpPr>
            <a:spLocks noGrp="1"/>
          </p:cNvSpPr>
          <p:nvPr>
            <p:ph sz="quarter" idx="10"/>
          </p:nvPr>
        </p:nvSpPr>
        <p:spPr/>
        <p:txBody>
          <a:bodyPr/>
          <a:lstStyle/>
          <a:p>
            <a:r>
              <a:rPr lang="en-US" dirty="0" smtClean="0"/>
              <a:t>264</a:t>
            </a:r>
            <a:endParaRPr lang="en-US" dirty="0"/>
          </a:p>
        </p:txBody>
      </p:sp>
      <p:sp>
        <p:nvSpPr>
          <p:cNvPr id="6" name="Rectangle 2"/>
          <p:cNvSpPr>
            <a:spLocks noGrp="1" noChangeArrowheads="1"/>
          </p:cNvSpPr>
          <p:nvPr>
            <p:ph type="title"/>
          </p:nvPr>
        </p:nvSpPr>
        <p:spPr>
          <a:xfrm>
            <a:off x="1219200" y="228600"/>
            <a:ext cx="7162800" cy="1143000"/>
          </a:xfrm>
        </p:spPr>
        <p:txBody>
          <a:bodyPr>
            <a:normAutofit/>
          </a:bodyPr>
          <a:lstStyle/>
          <a:p>
            <a:r>
              <a:rPr lang="en-US" dirty="0"/>
              <a:t>Whose Laws Rule the Web</a:t>
            </a:r>
          </a:p>
        </p:txBody>
      </p:sp>
    </p:spTree>
    <p:extLst>
      <p:ext uri="{BB962C8B-B14F-4D97-AF65-F5344CB8AC3E}">
        <p14:creationId xmlns:p14="http://schemas.microsoft.com/office/powerpoint/2010/main" val="189155521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idx="1"/>
          </p:nvPr>
        </p:nvSpPr>
        <p:spPr/>
        <p:txBody>
          <a:bodyPr/>
          <a:lstStyle/>
          <a:p>
            <a:pPr marL="0" indent="0">
              <a:buNone/>
            </a:pPr>
            <a:r>
              <a:rPr lang="en-US" dirty="0" smtClean="0"/>
              <a:t>Discussion Questions</a:t>
            </a:r>
          </a:p>
          <a:p>
            <a:r>
              <a:rPr lang="en-US" sz="2800" i="1" dirty="0" smtClean="0"/>
              <a:t>What </a:t>
            </a:r>
            <a:r>
              <a:rPr lang="en-US" sz="2800" i="1" dirty="0"/>
              <a:t>suggestions do you have for resolving the issues created by differences in laws between different countries?</a:t>
            </a:r>
          </a:p>
          <a:p>
            <a:r>
              <a:rPr lang="en-US" sz="2800" i="1" dirty="0"/>
              <a:t>What do you think would work, and what do you think would not?</a:t>
            </a:r>
          </a:p>
        </p:txBody>
      </p:sp>
      <p:sp>
        <p:nvSpPr>
          <p:cNvPr id="2" name="Content Placeholder 1"/>
          <p:cNvSpPr>
            <a:spLocks noGrp="1"/>
          </p:cNvSpPr>
          <p:nvPr>
            <p:ph sz="quarter" idx="10"/>
          </p:nvPr>
        </p:nvSpPr>
        <p:spPr/>
        <p:txBody>
          <a:bodyPr/>
          <a:lstStyle/>
          <a:p>
            <a:r>
              <a:rPr lang="en-US" dirty="0" smtClean="0"/>
              <a:t>263-264</a:t>
            </a:r>
            <a:endParaRPr lang="en-US" dirty="0"/>
          </a:p>
        </p:txBody>
      </p:sp>
      <p:sp>
        <p:nvSpPr>
          <p:cNvPr id="6" name="Rectangle 2"/>
          <p:cNvSpPr>
            <a:spLocks noGrp="1" noChangeArrowheads="1"/>
          </p:cNvSpPr>
          <p:nvPr>
            <p:ph type="title"/>
          </p:nvPr>
        </p:nvSpPr>
        <p:spPr>
          <a:xfrm>
            <a:off x="1219200" y="228600"/>
            <a:ext cx="7162800" cy="1143000"/>
          </a:xfrm>
        </p:spPr>
        <p:txBody>
          <a:bodyPr>
            <a:normAutofit/>
          </a:bodyPr>
          <a:lstStyle/>
          <a:p>
            <a:r>
              <a:rPr lang="en-US" dirty="0"/>
              <a:t>Whose Laws Rule the Web</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From Global </a:t>
            </a:r>
            <a:r>
              <a:rPr lang="en-US" sz="2800" dirty="0"/>
              <a:t>net </a:t>
            </a:r>
            <a:r>
              <a:rPr lang="en-US" sz="2800" dirty="0" smtClean="0"/>
              <a:t>to many nation-state nets?</a:t>
            </a:r>
            <a:endParaRPr lang="en-US" sz="2800" dirty="0"/>
          </a:p>
          <a:p>
            <a:r>
              <a:rPr lang="en-US" sz="2800" dirty="0" smtClean="0"/>
              <a:t>Respecting </a:t>
            </a:r>
            <a:r>
              <a:rPr lang="en-US" sz="2800" dirty="0" smtClean="0"/>
              <a:t>cultural differences is not the same as respecting laws</a:t>
            </a:r>
          </a:p>
          <a:p>
            <a:r>
              <a:rPr lang="en-US" sz="2800" dirty="0" smtClean="0"/>
              <a:t>Where a large majority of people in a country support prohibitions on certain content, is it ethically proper to abandon the basic human rights of free expression and freedom of religion for minorities</a:t>
            </a:r>
            <a:r>
              <a:rPr lang="en-US" sz="2800" dirty="0" smtClean="0"/>
              <a:t>?</a:t>
            </a:r>
          </a:p>
        </p:txBody>
      </p:sp>
      <p:sp>
        <p:nvSpPr>
          <p:cNvPr id="3" name="Title 2"/>
          <p:cNvSpPr>
            <a:spLocks noGrp="1"/>
          </p:cNvSpPr>
          <p:nvPr>
            <p:ph type="title"/>
          </p:nvPr>
        </p:nvSpPr>
        <p:spPr/>
        <p:txBody>
          <a:bodyPr/>
          <a:lstStyle/>
          <a:p>
            <a:r>
              <a:rPr lang="en-US" dirty="0" smtClean="0"/>
              <a:t>Culture, Law, and Ethics</a:t>
            </a:r>
            <a:endParaRPr lang="en-US" dirty="0"/>
          </a:p>
        </p:txBody>
      </p:sp>
      <p:sp>
        <p:nvSpPr>
          <p:cNvPr id="4" name="Content Placeholder 3"/>
          <p:cNvSpPr>
            <a:spLocks noGrp="1"/>
          </p:cNvSpPr>
          <p:nvPr>
            <p:ph sz="quarter" idx="10"/>
          </p:nvPr>
        </p:nvSpPr>
        <p:spPr/>
        <p:txBody>
          <a:bodyPr/>
          <a:lstStyle/>
          <a:p>
            <a:r>
              <a:rPr lang="en-US" dirty="0" smtClean="0"/>
              <a:t>265</a:t>
            </a:r>
            <a:endParaRPr lang="en-US" dirty="0"/>
          </a:p>
        </p:txBody>
      </p:sp>
    </p:spTree>
    <p:extLst>
      <p:ext uri="{BB962C8B-B14F-4D97-AF65-F5344CB8AC3E}">
        <p14:creationId xmlns:p14="http://schemas.microsoft.com/office/powerpoint/2010/main" val="62586617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1" name="Rectangle 5"/>
          <p:cNvSpPr>
            <a:spLocks noGrp="1" noChangeArrowheads="1"/>
          </p:cNvSpPr>
          <p:nvPr>
            <p:ph idx="1"/>
          </p:nvPr>
        </p:nvSpPr>
        <p:spPr/>
        <p:txBody>
          <a:bodyPr>
            <a:normAutofit/>
          </a:bodyPr>
          <a:lstStyle/>
          <a:p>
            <a:pPr>
              <a:buFontTx/>
              <a:buNone/>
            </a:pPr>
            <a:r>
              <a:rPr lang="en-US" sz="2800" dirty="0" smtClean="0"/>
              <a:t>International agreements</a:t>
            </a:r>
          </a:p>
          <a:p>
            <a:r>
              <a:rPr lang="en-US" sz="2800" dirty="0" smtClean="0"/>
              <a:t>Countries of the World Trade Organization (WTO) agree not to prevent their citizens from buying certain services from other countries if those services are legal in their own.</a:t>
            </a:r>
          </a:p>
          <a:p>
            <a:r>
              <a:rPr lang="en-US" sz="2800" dirty="0" smtClean="0"/>
              <a:t>The WTO agreement does not help when a product, service, or information is legal in one country and not another.</a:t>
            </a:r>
          </a:p>
        </p:txBody>
      </p:sp>
      <p:sp>
        <p:nvSpPr>
          <p:cNvPr id="55300" name="Rectangle 4"/>
          <p:cNvSpPr>
            <a:spLocks noGrp="1" noChangeArrowheads="1"/>
          </p:cNvSpPr>
          <p:nvPr>
            <p:ph type="title"/>
          </p:nvPr>
        </p:nvSpPr>
        <p:spPr/>
        <p:txBody>
          <a:bodyPr>
            <a:normAutofit/>
          </a:bodyPr>
          <a:lstStyle/>
          <a:p>
            <a:r>
              <a:rPr lang="en-US" dirty="0" smtClean="0"/>
              <a:t>Potential Solutions</a:t>
            </a:r>
            <a:endParaRPr lang="en-US" dirty="0"/>
          </a:p>
        </p:txBody>
      </p:sp>
      <p:sp>
        <p:nvSpPr>
          <p:cNvPr id="2" name="Content Placeholder 1"/>
          <p:cNvSpPr>
            <a:spLocks noGrp="1"/>
          </p:cNvSpPr>
          <p:nvPr>
            <p:ph sz="quarter" idx="10"/>
          </p:nvPr>
        </p:nvSpPr>
        <p:spPr/>
        <p:txBody>
          <a:bodyPr/>
          <a:lstStyle/>
          <a:p>
            <a:r>
              <a:rPr lang="en-US" dirty="0" smtClean="0"/>
              <a:t>266</a:t>
            </a:r>
            <a:endParaRPr lang="en-US" dirty="0"/>
          </a:p>
        </p:txBody>
      </p:sp>
    </p:spTree>
    <p:extLst>
      <p:ext uri="{BB962C8B-B14F-4D97-AF65-F5344CB8AC3E}">
        <p14:creationId xmlns:p14="http://schemas.microsoft.com/office/powerpoint/2010/main" val="74093386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1" name="Rectangle 5"/>
          <p:cNvSpPr>
            <a:spLocks noGrp="1" noChangeArrowheads="1"/>
          </p:cNvSpPr>
          <p:nvPr>
            <p:ph idx="1"/>
          </p:nvPr>
        </p:nvSpPr>
        <p:spPr>
          <a:xfrm>
            <a:off x="1219200" y="1371600"/>
            <a:ext cx="7772400" cy="4876800"/>
          </a:xfrm>
        </p:spPr>
        <p:txBody>
          <a:bodyPr>
            <a:normAutofit/>
          </a:bodyPr>
          <a:lstStyle/>
          <a:p>
            <a:pPr>
              <a:buFontTx/>
              <a:buNone/>
            </a:pPr>
            <a:r>
              <a:rPr lang="en-US" sz="2800" dirty="0" smtClean="0"/>
              <a:t>Alternative principles</a:t>
            </a:r>
          </a:p>
          <a:p>
            <a:r>
              <a:rPr lang="en-US" sz="2800" dirty="0" smtClean="0"/>
              <a:t>Responsibility-to-prevent-access</a:t>
            </a:r>
          </a:p>
          <a:p>
            <a:pPr lvl="1"/>
            <a:r>
              <a:rPr lang="en-US" sz="2600" dirty="0" smtClean="0"/>
              <a:t>Publishers must prevent material or services from being accessed in countries where they are illegal.</a:t>
            </a:r>
          </a:p>
          <a:p>
            <a:r>
              <a:rPr lang="en-US" sz="2800" dirty="0" smtClean="0"/>
              <a:t>Authority-to-prevent entry</a:t>
            </a:r>
          </a:p>
          <a:p>
            <a:pPr lvl="1"/>
            <a:r>
              <a:rPr lang="en-US" sz="2600" dirty="0"/>
              <a:t>G</a:t>
            </a:r>
            <a:r>
              <a:rPr lang="en-US" sz="2600" dirty="0" smtClean="0"/>
              <a:t>overnment of Country A can act within Country A to try to block the entrance of material that is illegal there, but may not apply its laws to the people who create and publish the material, or provide a service, in Country B if it is legal there.</a:t>
            </a:r>
            <a:endParaRPr lang="en-US" sz="2600" dirty="0"/>
          </a:p>
        </p:txBody>
      </p:sp>
      <p:sp>
        <p:nvSpPr>
          <p:cNvPr id="55300" name="Rectangle 4"/>
          <p:cNvSpPr>
            <a:spLocks noGrp="1" noChangeArrowheads="1"/>
          </p:cNvSpPr>
          <p:nvPr>
            <p:ph type="title"/>
          </p:nvPr>
        </p:nvSpPr>
        <p:spPr/>
        <p:txBody>
          <a:bodyPr>
            <a:normAutofit/>
          </a:bodyPr>
          <a:lstStyle/>
          <a:p>
            <a:r>
              <a:rPr lang="en-US" dirty="0" smtClean="0"/>
              <a:t>Potential Solutions</a:t>
            </a:r>
            <a:endParaRPr lang="en-US" dirty="0"/>
          </a:p>
        </p:txBody>
      </p:sp>
      <p:sp>
        <p:nvSpPr>
          <p:cNvPr id="2" name="Content Placeholder 1"/>
          <p:cNvSpPr>
            <a:spLocks noGrp="1"/>
          </p:cNvSpPr>
          <p:nvPr>
            <p:ph sz="quarter" idx="10"/>
          </p:nvPr>
        </p:nvSpPr>
        <p:spPr/>
        <p:txBody>
          <a:bodyPr/>
          <a:lstStyle/>
          <a:p>
            <a:r>
              <a:rPr lang="en-US" dirty="0" smtClean="0"/>
              <a:t>266-267</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p:txBody>
          <a:bodyPr/>
          <a:lstStyle/>
          <a:p>
            <a:pPr marL="0" indent="0">
              <a:lnSpc>
                <a:spcPct val="90000"/>
              </a:lnSpc>
              <a:buNone/>
            </a:pPr>
            <a:r>
              <a:rPr lang="en-US" sz="2800" dirty="0"/>
              <a:t>Phase 2: 1970s to mid 1990s </a:t>
            </a:r>
          </a:p>
          <a:p>
            <a:pPr lvl="1">
              <a:lnSpc>
                <a:spcPct val="90000"/>
              </a:lnSpc>
            </a:pPr>
            <a:r>
              <a:rPr lang="en-US" sz="2600" dirty="0"/>
              <a:t>Hacking took on negative connotations</a:t>
            </a:r>
          </a:p>
          <a:p>
            <a:pPr lvl="1">
              <a:lnSpc>
                <a:spcPct val="90000"/>
              </a:lnSpc>
            </a:pPr>
            <a:r>
              <a:rPr lang="en-US" sz="2600" dirty="0"/>
              <a:t>Breaking into computers for which the hacker does not have authorized access</a:t>
            </a:r>
          </a:p>
          <a:p>
            <a:pPr lvl="1">
              <a:lnSpc>
                <a:spcPct val="90000"/>
              </a:lnSpc>
            </a:pPr>
            <a:r>
              <a:rPr lang="en-US" sz="2600" dirty="0"/>
              <a:t>Still primarily individuals</a:t>
            </a:r>
          </a:p>
          <a:p>
            <a:pPr lvl="1">
              <a:lnSpc>
                <a:spcPct val="90000"/>
              </a:lnSpc>
            </a:pPr>
            <a:r>
              <a:rPr lang="en-US" sz="2600" dirty="0"/>
              <a:t>Includes the spreading of computer worms and viruses and ‘phone phreaking’</a:t>
            </a:r>
          </a:p>
          <a:p>
            <a:pPr lvl="1">
              <a:lnSpc>
                <a:spcPct val="90000"/>
              </a:lnSpc>
            </a:pPr>
            <a:r>
              <a:rPr lang="en-US" sz="2600" dirty="0"/>
              <a:t>Companies began using hackers to analyze and improve security</a:t>
            </a:r>
          </a:p>
        </p:txBody>
      </p:sp>
      <p:sp>
        <p:nvSpPr>
          <p:cNvPr id="40962" name="Rectangle 2"/>
          <p:cNvSpPr>
            <a:spLocks noGrp="1" noChangeArrowheads="1"/>
          </p:cNvSpPr>
          <p:nvPr>
            <p:ph type="title"/>
          </p:nvPr>
        </p:nvSpPr>
        <p:spPr/>
        <p:txBody>
          <a:bodyPr/>
          <a:lstStyle/>
          <a:p>
            <a:r>
              <a:rPr lang="en-US" dirty="0" smtClean="0"/>
              <a:t>Hacking</a:t>
            </a:r>
            <a:endParaRPr lang="en-US" dirty="0"/>
          </a:p>
        </p:txBody>
      </p:sp>
      <p:sp>
        <p:nvSpPr>
          <p:cNvPr id="2" name="Content Placeholder 1"/>
          <p:cNvSpPr>
            <a:spLocks noGrp="1"/>
          </p:cNvSpPr>
          <p:nvPr>
            <p:ph sz="quarter" idx="10"/>
          </p:nvPr>
        </p:nvSpPr>
        <p:spPr/>
        <p:txBody>
          <a:bodyPr/>
          <a:lstStyle/>
          <a:p>
            <a:r>
              <a:rPr lang="en-US" dirty="0" smtClean="0"/>
              <a:t>231-232</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idx="1"/>
          </p:nvPr>
        </p:nvSpPr>
        <p:spPr>
          <a:xfrm>
            <a:off x="1219200" y="1371600"/>
            <a:ext cx="7772400" cy="4876800"/>
          </a:xfrm>
        </p:spPr>
        <p:txBody>
          <a:bodyPr/>
          <a:lstStyle/>
          <a:p>
            <a:pPr marL="0" indent="0">
              <a:buNone/>
            </a:pPr>
            <a:r>
              <a:rPr lang="en-US" sz="2800" dirty="0"/>
              <a:t>Phase 3: </a:t>
            </a:r>
            <a:r>
              <a:rPr lang="en-US" sz="2800" dirty="0" smtClean="0"/>
              <a:t>The growth of the Web and use for sensitive info</a:t>
            </a:r>
          </a:p>
          <a:p>
            <a:pPr lvl="1"/>
            <a:r>
              <a:rPr lang="en-US" sz="2600" dirty="0"/>
              <a:t>B</a:t>
            </a:r>
            <a:r>
              <a:rPr lang="en-US" sz="2600" dirty="0" smtClean="0"/>
              <a:t>eginning in </a:t>
            </a:r>
            <a:r>
              <a:rPr lang="en-US" sz="2600" dirty="0"/>
              <a:t>mid 1990s</a:t>
            </a:r>
          </a:p>
          <a:p>
            <a:pPr lvl="1"/>
            <a:r>
              <a:rPr lang="en-US" sz="2600" dirty="0"/>
              <a:t>The growth of the Web changed hacking; viruses and worms could be spread rapidly</a:t>
            </a:r>
          </a:p>
          <a:p>
            <a:pPr lvl="1"/>
            <a:r>
              <a:rPr lang="en-US" sz="2600" dirty="0"/>
              <a:t>Political hacking (</a:t>
            </a:r>
            <a:r>
              <a:rPr lang="en-US" sz="2600" dirty="0" err="1"/>
              <a:t>Hacktivism</a:t>
            </a:r>
            <a:r>
              <a:rPr lang="en-US" sz="2600" dirty="0"/>
              <a:t>) surfaced</a:t>
            </a:r>
          </a:p>
          <a:p>
            <a:pPr lvl="1"/>
            <a:r>
              <a:rPr lang="en-US" sz="2600" dirty="0"/>
              <a:t>Denial-of-service (</a:t>
            </a:r>
            <a:r>
              <a:rPr lang="en-US" sz="2600" dirty="0" err="1"/>
              <a:t>DoS</a:t>
            </a:r>
            <a:r>
              <a:rPr lang="en-US" sz="2600" dirty="0"/>
              <a:t>) attacks used to shut down Web sites</a:t>
            </a:r>
          </a:p>
          <a:p>
            <a:pPr lvl="1"/>
            <a:r>
              <a:rPr lang="en-US" sz="2600" dirty="0"/>
              <a:t>Large scale theft of personal and financial information</a:t>
            </a:r>
          </a:p>
          <a:p>
            <a:endParaRPr lang="en-US" sz="2800" dirty="0"/>
          </a:p>
        </p:txBody>
      </p:sp>
      <p:sp>
        <p:nvSpPr>
          <p:cNvPr id="39938" name="Rectangle 2"/>
          <p:cNvSpPr>
            <a:spLocks noGrp="1" noChangeArrowheads="1"/>
          </p:cNvSpPr>
          <p:nvPr>
            <p:ph type="title"/>
          </p:nvPr>
        </p:nvSpPr>
        <p:spPr/>
        <p:txBody>
          <a:bodyPr/>
          <a:lstStyle/>
          <a:p>
            <a:r>
              <a:rPr lang="en-US" dirty="0" smtClean="0"/>
              <a:t>Hacking</a:t>
            </a:r>
            <a:endParaRPr lang="en-US" dirty="0"/>
          </a:p>
        </p:txBody>
      </p:sp>
      <p:sp>
        <p:nvSpPr>
          <p:cNvPr id="2" name="Content Placeholder 1"/>
          <p:cNvSpPr>
            <a:spLocks noGrp="1"/>
          </p:cNvSpPr>
          <p:nvPr>
            <p:ph sz="quarter" idx="10"/>
          </p:nvPr>
        </p:nvSpPr>
        <p:spPr/>
        <p:txBody>
          <a:bodyPr/>
          <a:lstStyle/>
          <a:p>
            <a:r>
              <a:rPr lang="en-US" dirty="0" smtClean="0"/>
              <a:t>232-235</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Is “harmless hacking” harmless?</a:t>
            </a:r>
          </a:p>
          <a:p>
            <a:r>
              <a:rPr lang="en-US" sz="2800" dirty="0" smtClean="0"/>
              <a:t>Responding to </a:t>
            </a:r>
            <a:r>
              <a:rPr lang="en-US" sz="2800" dirty="0" err="1" smtClean="0"/>
              <a:t>nonmalicious</a:t>
            </a:r>
            <a:r>
              <a:rPr lang="en-US" sz="2800" dirty="0" smtClean="0"/>
              <a:t> or prank hacking uses resources.</a:t>
            </a:r>
          </a:p>
          <a:p>
            <a:r>
              <a:rPr lang="en-US" sz="2800" dirty="0" smtClean="0"/>
              <a:t>Hackers could accidentally do significant damage.</a:t>
            </a:r>
          </a:p>
          <a:p>
            <a:r>
              <a:rPr lang="en-US" sz="2800" dirty="0" smtClean="0"/>
              <a:t>Almost all hacking is a form of trespass.</a:t>
            </a:r>
            <a:endParaRPr lang="en-US" sz="2800" dirty="0"/>
          </a:p>
        </p:txBody>
      </p:sp>
      <p:sp>
        <p:nvSpPr>
          <p:cNvPr id="3" name="Title 2"/>
          <p:cNvSpPr>
            <a:spLocks noGrp="1"/>
          </p:cNvSpPr>
          <p:nvPr>
            <p:ph type="title"/>
          </p:nvPr>
        </p:nvSpPr>
        <p:spPr/>
        <p:txBody>
          <a:bodyPr/>
          <a:lstStyle/>
          <a:p>
            <a:r>
              <a:rPr lang="en-US" dirty="0" smtClean="0"/>
              <a:t>Hacking</a:t>
            </a:r>
            <a:endParaRPr lang="en-US" dirty="0"/>
          </a:p>
        </p:txBody>
      </p:sp>
      <p:sp>
        <p:nvSpPr>
          <p:cNvPr id="4" name="Content Placeholder 3"/>
          <p:cNvSpPr>
            <a:spLocks noGrp="1"/>
          </p:cNvSpPr>
          <p:nvPr>
            <p:ph sz="quarter" idx="10"/>
          </p:nvPr>
        </p:nvSpPr>
        <p:spPr/>
        <p:txBody>
          <a:bodyPr/>
          <a:lstStyle/>
          <a:p>
            <a:r>
              <a:rPr lang="en-US" dirty="0" smtClean="0"/>
              <a:t>235</a:t>
            </a:r>
            <a:endParaRPr lang="en-US" dirty="0"/>
          </a:p>
        </p:txBody>
      </p:sp>
    </p:spTree>
    <p:extLst>
      <p:ext uri="{BB962C8B-B14F-4D97-AF65-F5344CB8AC3E}">
        <p14:creationId xmlns:p14="http://schemas.microsoft.com/office/powerpoint/2010/main" val="38023840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p:txBody>
          <a:bodyPr/>
          <a:lstStyle/>
          <a:p>
            <a:pPr>
              <a:lnSpc>
                <a:spcPct val="90000"/>
              </a:lnSpc>
              <a:buFontTx/>
              <a:buNone/>
            </a:pPr>
            <a:r>
              <a:rPr lang="en-US" sz="2800" dirty="0" err="1"/>
              <a:t>Hacktivism</a:t>
            </a:r>
            <a:r>
              <a:rPr lang="en-US" sz="2800" dirty="0"/>
              <a:t>, or Political </a:t>
            </a:r>
            <a:r>
              <a:rPr lang="en-US" sz="2800" dirty="0" smtClean="0"/>
              <a:t>Hacking</a:t>
            </a:r>
            <a:endParaRPr lang="en-US" sz="2800" dirty="0"/>
          </a:p>
          <a:p>
            <a:pPr>
              <a:lnSpc>
                <a:spcPct val="90000"/>
              </a:lnSpc>
            </a:pPr>
            <a:r>
              <a:rPr lang="en-US" sz="2800" dirty="0"/>
              <a:t>Use of hacking to promote a political cause</a:t>
            </a:r>
          </a:p>
          <a:p>
            <a:pPr>
              <a:lnSpc>
                <a:spcPct val="90000"/>
              </a:lnSpc>
            </a:pPr>
            <a:r>
              <a:rPr lang="en-US" sz="2800" dirty="0"/>
              <a:t>Disagreement about whether it is a </a:t>
            </a:r>
            <a:r>
              <a:rPr lang="en-US" sz="2800" dirty="0" smtClean="0"/>
              <a:t>(ethical) form </a:t>
            </a:r>
            <a:r>
              <a:rPr lang="en-US" sz="2800" dirty="0"/>
              <a:t>of civil disobedience and how (whether) it should be punished</a:t>
            </a:r>
          </a:p>
          <a:p>
            <a:pPr>
              <a:lnSpc>
                <a:spcPct val="90000"/>
              </a:lnSpc>
            </a:pPr>
            <a:r>
              <a:rPr lang="en-US" sz="2800" dirty="0"/>
              <a:t>Some use the appearance of </a:t>
            </a:r>
            <a:r>
              <a:rPr lang="en-US" sz="2800" dirty="0" err="1"/>
              <a:t>hacktivism</a:t>
            </a:r>
            <a:r>
              <a:rPr lang="en-US" sz="2800" dirty="0"/>
              <a:t> to hide other criminal activities</a:t>
            </a:r>
          </a:p>
          <a:p>
            <a:pPr>
              <a:lnSpc>
                <a:spcPct val="90000"/>
              </a:lnSpc>
            </a:pPr>
            <a:r>
              <a:rPr lang="en-US" sz="2800" dirty="0"/>
              <a:t>How do you determine whether something is </a:t>
            </a:r>
            <a:r>
              <a:rPr lang="en-US" sz="2800" dirty="0" err="1"/>
              <a:t>hacktivism</a:t>
            </a:r>
            <a:r>
              <a:rPr lang="en-US" sz="2800" dirty="0"/>
              <a:t> or simple vandalism</a:t>
            </a:r>
            <a:r>
              <a:rPr lang="en-US" sz="2800" dirty="0" smtClean="0"/>
              <a:t>?</a:t>
            </a:r>
          </a:p>
          <a:p>
            <a:pPr>
              <a:lnSpc>
                <a:spcPct val="90000"/>
              </a:lnSpc>
            </a:pPr>
            <a:r>
              <a:rPr lang="en-US" sz="2800" dirty="0" smtClean="0"/>
              <a:t>Interacts with freedom of speech, property rights</a:t>
            </a:r>
            <a:endParaRPr lang="en-US" sz="2800" dirty="0"/>
          </a:p>
          <a:p>
            <a:pPr>
              <a:lnSpc>
                <a:spcPct val="90000"/>
              </a:lnSpc>
            </a:pPr>
            <a:endParaRPr lang="en-US" sz="2800" dirty="0"/>
          </a:p>
        </p:txBody>
      </p:sp>
      <p:sp>
        <p:nvSpPr>
          <p:cNvPr id="41986" name="Rectangle 2"/>
          <p:cNvSpPr>
            <a:spLocks noGrp="1" noChangeArrowheads="1"/>
          </p:cNvSpPr>
          <p:nvPr>
            <p:ph type="title"/>
          </p:nvPr>
        </p:nvSpPr>
        <p:spPr/>
        <p:txBody>
          <a:bodyPr/>
          <a:lstStyle/>
          <a:p>
            <a:r>
              <a:rPr lang="en-US" dirty="0" smtClean="0"/>
              <a:t>Hacking</a:t>
            </a:r>
            <a:endParaRPr lang="en-US" dirty="0"/>
          </a:p>
        </p:txBody>
      </p:sp>
      <p:sp>
        <p:nvSpPr>
          <p:cNvPr id="2" name="Content Placeholder 1"/>
          <p:cNvSpPr>
            <a:spLocks noGrp="1"/>
          </p:cNvSpPr>
          <p:nvPr>
            <p:ph sz="quarter" idx="10"/>
          </p:nvPr>
        </p:nvSpPr>
        <p:spPr/>
        <p:txBody>
          <a:bodyPr/>
          <a:lstStyle/>
          <a:p>
            <a:r>
              <a:rPr lang="en-US" dirty="0" smtClean="0"/>
              <a:t>236-237</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Hackers as Security Researchers</a:t>
            </a:r>
          </a:p>
          <a:p>
            <a:r>
              <a:rPr lang="en-US" sz="2800" dirty="0" smtClean="0"/>
              <a:t>“White hat hackers” use their skills to demonstrate system vulnerabilities and improve security</a:t>
            </a:r>
          </a:p>
          <a:p>
            <a:pPr marL="0" indent="0">
              <a:buNone/>
            </a:pPr>
            <a:endParaRPr lang="en-US" sz="2800" dirty="0"/>
          </a:p>
        </p:txBody>
      </p:sp>
      <p:sp>
        <p:nvSpPr>
          <p:cNvPr id="3" name="Title 2"/>
          <p:cNvSpPr>
            <a:spLocks noGrp="1"/>
          </p:cNvSpPr>
          <p:nvPr>
            <p:ph type="title"/>
          </p:nvPr>
        </p:nvSpPr>
        <p:spPr/>
        <p:txBody>
          <a:bodyPr/>
          <a:lstStyle/>
          <a:p>
            <a:r>
              <a:rPr lang="en-US" dirty="0" smtClean="0"/>
              <a:t>Hacking</a:t>
            </a:r>
            <a:endParaRPr lang="en-US" dirty="0"/>
          </a:p>
        </p:txBody>
      </p:sp>
      <p:sp>
        <p:nvSpPr>
          <p:cNvPr id="4" name="Content Placeholder 3"/>
          <p:cNvSpPr>
            <a:spLocks noGrp="1"/>
          </p:cNvSpPr>
          <p:nvPr>
            <p:ph sz="quarter" idx="10"/>
          </p:nvPr>
        </p:nvSpPr>
        <p:spPr/>
        <p:txBody>
          <a:bodyPr/>
          <a:lstStyle/>
          <a:p>
            <a:r>
              <a:rPr lang="en-US" dirty="0" smtClean="0"/>
              <a:t>237-239</a:t>
            </a:r>
            <a:endParaRPr lang="en-US" dirty="0"/>
          </a:p>
        </p:txBody>
      </p:sp>
    </p:spTree>
    <p:extLst>
      <p:ext uri="{BB962C8B-B14F-4D97-AF65-F5344CB8AC3E}">
        <p14:creationId xmlns:p14="http://schemas.microsoft.com/office/powerpoint/2010/main" val="22394848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Hacking as Foreign Policy</a:t>
            </a:r>
          </a:p>
          <a:p>
            <a:r>
              <a:rPr lang="en-US" sz="2800" dirty="0" smtClean="0"/>
              <a:t>Hacking by governments has increased</a:t>
            </a:r>
          </a:p>
          <a:p>
            <a:r>
              <a:rPr lang="en-US" sz="2800" dirty="0" smtClean="0"/>
              <a:t>Pentagon has announced it would consider and treat some cyber attacks as acts of war, and the U.S. might respond with military force.</a:t>
            </a:r>
          </a:p>
          <a:p>
            <a:r>
              <a:rPr lang="en-US" sz="2800" dirty="0" smtClean="0"/>
              <a:t>How can we make critical systems safer from attacks?</a:t>
            </a:r>
            <a:endParaRPr lang="en-US" sz="2800" dirty="0"/>
          </a:p>
        </p:txBody>
      </p:sp>
      <p:sp>
        <p:nvSpPr>
          <p:cNvPr id="3" name="Title 2"/>
          <p:cNvSpPr>
            <a:spLocks noGrp="1"/>
          </p:cNvSpPr>
          <p:nvPr>
            <p:ph type="title"/>
          </p:nvPr>
        </p:nvSpPr>
        <p:spPr/>
        <p:txBody>
          <a:bodyPr/>
          <a:lstStyle/>
          <a:p>
            <a:r>
              <a:rPr lang="en-US" dirty="0" smtClean="0"/>
              <a:t>Hacking</a:t>
            </a:r>
            <a:endParaRPr lang="en-US" dirty="0"/>
          </a:p>
        </p:txBody>
      </p:sp>
      <p:sp>
        <p:nvSpPr>
          <p:cNvPr id="4" name="Content Placeholder 3"/>
          <p:cNvSpPr>
            <a:spLocks noGrp="1"/>
          </p:cNvSpPr>
          <p:nvPr>
            <p:ph sz="quarter" idx="10"/>
          </p:nvPr>
        </p:nvSpPr>
        <p:spPr/>
        <p:txBody>
          <a:bodyPr/>
          <a:lstStyle/>
          <a:p>
            <a:r>
              <a:rPr lang="en-US" dirty="0" smtClean="0"/>
              <a:t>239-240</a:t>
            </a:r>
            <a:endParaRPr lang="en-US" dirty="0"/>
          </a:p>
        </p:txBody>
      </p:sp>
    </p:spTree>
    <p:extLst>
      <p:ext uri="{BB962C8B-B14F-4D97-AF65-F5344CB8AC3E}">
        <p14:creationId xmlns:p14="http://schemas.microsoft.com/office/powerpoint/2010/main" val="2841525116"/>
      </p:ext>
    </p:extLst>
  </p:cSld>
  <p:clrMapOvr>
    <a:masterClrMapping/>
  </p:clrMapOvr>
  <p:timing>
    <p:tnLst>
      <p:par>
        <p:cTn id="1" dur="indefinite" restart="never" nodeType="tmRoot"/>
      </p:par>
    </p:tnLst>
  </p:timing>
</p:sld>
</file>

<file path=ppt/theme/theme1.xml><?xml version="1.0" encoding="utf-8"?>
<a:theme xmlns:a="http://schemas.openxmlformats.org/drawingml/2006/main" name="Baase">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Baase</Template>
  <TotalTime>0</TotalTime>
  <Words>3716</Words>
  <Application>Microsoft Office PowerPoint</Application>
  <PresentationFormat>On-screen Show (4:3)</PresentationFormat>
  <Paragraphs>383</Paragraphs>
  <Slides>35</Slides>
  <Notes>28</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Baase</vt:lpstr>
      <vt:lpstr>A Gift of Fire Fourth edition Sara Baase</vt:lpstr>
      <vt:lpstr>What We Will Cover</vt:lpstr>
      <vt:lpstr>Hacking</vt:lpstr>
      <vt:lpstr>Hacking</vt:lpstr>
      <vt:lpstr>Hacking</vt:lpstr>
      <vt:lpstr>Hacking</vt:lpstr>
      <vt:lpstr>Hacking</vt:lpstr>
      <vt:lpstr>Hacking</vt:lpstr>
      <vt:lpstr>Hacking</vt:lpstr>
      <vt:lpstr>Hacking</vt:lpstr>
      <vt:lpstr>Hacking</vt:lpstr>
      <vt:lpstr>Hacking</vt:lpstr>
      <vt:lpstr>Hacking</vt:lpstr>
      <vt:lpstr>Hacking</vt:lpstr>
      <vt:lpstr>Hacking</vt:lpstr>
      <vt:lpstr>Hacking</vt:lpstr>
      <vt:lpstr>Hacking</vt:lpstr>
      <vt:lpstr>Hacking</vt:lpstr>
      <vt:lpstr>Hacking</vt:lpstr>
      <vt:lpstr>Identity Theft and Credit Card Fraud</vt:lpstr>
      <vt:lpstr>Identity Theft and Credit Card Fraud</vt:lpstr>
      <vt:lpstr>Identity Theft and Credit Card Fraud</vt:lpstr>
      <vt:lpstr>Identity Theft and Credit Card Fraud</vt:lpstr>
      <vt:lpstr>Identity Theft and Credit Card Fraud</vt:lpstr>
      <vt:lpstr>Whose Laws Rule the Web</vt:lpstr>
      <vt:lpstr>Whose Laws Rule the Web</vt:lpstr>
      <vt:lpstr>Whose Laws Rule the Web</vt:lpstr>
      <vt:lpstr>Whose Laws Rule the Web</vt:lpstr>
      <vt:lpstr>Whose Laws Rule the Web</vt:lpstr>
      <vt:lpstr>Whose Laws Rule the Web</vt:lpstr>
      <vt:lpstr>Whose Laws Rule the Web</vt:lpstr>
      <vt:lpstr>Whose Laws Rule the Web</vt:lpstr>
      <vt:lpstr>Culture, Law, and Ethics</vt:lpstr>
      <vt:lpstr>Potential Solutions</vt:lpstr>
      <vt:lpstr>Potential Solutions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2012-09-16T18:56:12Z</dcterms:created>
  <dcterms:modified xsi:type="dcterms:W3CDTF">2013-04-02T14:31:14Z</dcterms:modified>
</cp:coreProperties>
</file>