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4" r:id="rId9"/>
    <p:sldId id="277" r:id="rId10"/>
    <p:sldId id="272" r:id="rId11"/>
    <p:sldId id="273" r:id="rId12"/>
    <p:sldId id="275" r:id="rId13"/>
    <p:sldId id="276" r:id="rId14"/>
    <p:sldId id="258" r:id="rId15"/>
    <p:sldId id="259" r:id="rId16"/>
    <p:sldId id="278" r:id="rId17"/>
    <p:sldId id="279" r:id="rId18"/>
    <p:sldId id="280" r:id="rId19"/>
    <p:sldId id="281" r:id="rId20"/>
    <p:sldId id="282" r:id="rId21"/>
    <p:sldId id="283" r:id="rId22"/>
    <p:sldId id="260" r:id="rId23"/>
    <p:sldId id="285" r:id="rId24"/>
    <p:sldId id="286" r:id="rId25"/>
    <p:sldId id="265" r:id="rId26"/>
    <p:sldId id="263" r:id="rId27"/>
    <p:sldId id="261" r:id="rId28"/>
    <p:sldId id="288" r:id="rId29"/>
    <p:sldId id="262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4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47B5-EBB8-429E-A967-9C5753EBF144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C760-CCEF-420D-831A-6DE049D7FF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Applications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058" b="18058"/>
          <a:stretch>
            <a:fillRect/>
          </a:stretch>
        </p:blipFill>
        <p:spPr>
          <a:xfrm>
            <a:off x="0" y="1600200"/>
            <a:ext cx="9006086" cy="4953000"/>
          </a:xfrm>
        </p:spPr>
      </p:pic>
    </p:spTree>
    <p:extLst>
      <p:ext uri="{BB962C8B-B14F-4D97-AF65-F5344CB8AC3E}">
        <p14:creationId xmlns:p14="http://schemas.microsoft.com/office/powerpoint/2010/main" val="167685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152399" y="1432572"/>
            <a:ext cx="9033775" cy="4968228"/>
          </a:xfrm>
        </p:spPr>
      </p:pic>
    </p:spTree>
    <p:extLst>
      <p:ext uri="{BB962C8B-B14F-4D97-AF65-F5344CB8AC3E}">
        <p14:creationId xmlns:p14="http://schemas.microsoft.com/office/powerpoint/2010/main" val="29354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NLP hard?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76200" y="1600200"/>
            <a:ext cx="9006086" cy="4953000"/>
          </a:xfrm>
        </p:spPr>
      </p:pic>
    </p:spTree>
    <p:extLst>
      <p:ext uri="{BB962C8B-B14F-4D97-AF65-F5344CB8AC3E}">
        <p14:creationId xmlns:p14="http://schemas.microsoft.com/office/powerpoint/2010/main" val="2896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“At last, a computer that understands you like your mother.”</a:t>
            </a:r>
          </a:p>
          <a:p>
            <a:pPr lvl="1"/>
            <a:r>
              <a:rPr lang="en-US" dirty="0" smtClean="0"/>
              <a:t>The computer understands you as well as your mother understands you.</a:t>
            </a:r>
          </a:p>
          <a:p>
            <a:pPr lvl="1"/>
            <a:r>
              <a:rPr lang="en-US" dirty="0" smtClean="0"/>
              <a:t>The computer understands that you like your mother.</a:t>
            </a:r>
          </a:p>
          <a:p>
            <a:pPr lvl="1"/>
            <a:r>
              <a:rPr lang="en-US" dirty="0" smtClean="0"/>
              <a:t>The computer understands you as well as it understands your mother.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1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</a:p>
          <a:p>
            <a:pPr lvl="1"/>
            <a:r>
              <a:rPr lang="en-US" dirty="0" smtClean="0"/>
              <a:t>Predict the probability distribution of language expressions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Information-Seeking Tasks</a:t>
            </a:r>
          </a:p>
          <a:p>
            <a:pPr lvl="1"/>
            <a:r>
              <a:rPr lang="en-US" dirty="0" smtClean="0"/>
              <a:t>Text </a:t>
            </a:r>
            <a:r>
              <a:rPr lang="en-US" dirty="0" smtClean="0"/>
              <a:t>Classification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Formal languages (e.g. Python, Logic)</a:t>
            </a:r>
          </a:p>
          <a:p>
            <a:pPr lvl="1"/>
            <a:r>
              <a:rPr lang="en-US" dirty="0" smtClean="0"/>
              <a:t>Grammar </a:t>
            </a:r>
            <a:r>
              <a:rPr lang="en-US" dirty="0" smtClean="0"/>
              <a:t>(syntax) </a:t>
            </a:r>
            <a:endParaRPr lang="en-US" dirty="0" smtClean="0"/>
          </a:p>
          <a:p>
            <a:pPr lvl="1"/>
            <a:r>
              <a:rPr lang="en-US" dirty="0" smtClean="0"/>
              <a:t>Semantics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Natural languages (e.g. English)</a:t>
            </a:r>
          </a:p>
          <a:p>
            <a:pPr lvl="1"/>
            <a:r>
              <a:rPr lang="en-US" dirty="0" smtClean="0"/>
              <a:t>Grammaticality is less clear</a:t>
            </a:r>
          </a:p>
          <a:p>
            <a:pPr lvl="2"/>
            <a:r>
              <a:rPr lang="en-US" dirty="0" smtClean="0"/>
              <a:t>* </a:t>
            </a:r>
            <a:r>
              <a:rPr lang="en-US" i="1" dirty="0" smtClean="0"/>
              <a:t>To be not invited is sad</a:t>
            </a:r>
          </a:p>
          <a:p>
            <a:pPr lvl="1"/>
            <a:r>
              <a:rPr lang="en-US" dirty="0" smtClean="0"/>
              <a:t>Ambiguity at many levels (syntax, semantics, …)</a:t>
            </a:r>
          </a:p>
          <a:p>
            <a:pPr lvl="2"/>
            <a:r>
              <a:rPr lang="en-US" i="1" dirty="0" smtClean="0"/>
              <a:t>I saw the man with the telescope</a:t>
            </a:r>
          </a:p>
          <a:p>
            <a:pPr lvl="2"/>
            <a:r>
              <a:rPr lang="en-US" i="1" dirty="0" smtClean="0"/>
              <a:t>He saw her duck</a:t>
            </a:r>
          </a:p>
          <a:p>
            <a:pPr lvl="1"/>
            <a:r>
              <a:rPr lang="en-US" dirty="0" smtClean="0"/>
              <a:t>Suggests modeling via probability distributions</a:t>
            </a:r>
          </a:p>
          <a:p>
            <a:pPr lvl="2"/>
            <a:r>
              <a:rPr lang="en-US" dirty="0" smtClean="0"/>
              <a:t>What is the probability that a random sentence would be a string of words?</a:t>
            </a:r>
          </a:p>
          <a:p>
            <a:pPr lvl="2"/>
            <a:r>
              <a:rPr lang="en-US" dirty="0" smtClean="0"/>
              <a:t>What is the probability distribution over possible meanings for a sentence?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-1" y="1348758"/>
            <a:ext cx="9186175" cy="5052042"/>
          </a:xfrm>
        </p:spPr>
      </p:pic>
    </p:spTree>
    <p:extLst>
      <p:ext uri="{BB962C8B-B14F-4D97-AF65-F5344CB8AC3E}">
        <p14:creationId xmlns:p14="http://schemas.microsoft.com/office/powerpoint/2010/main" val="178306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152400" y="1264944"/>
            <a:ext cx="8839200" cy="4861219"/>
          </a:xfrm>
        </p:spPr>
      </p:pic>
    </p:spTree>
    <p:extLst>
      <p:ext uri="{BB962C8B-B14F-4D97-AF65-F5344CB8AC3E}">
        <p14:creationId xmlns:p14="http://schemas.microsoft.com/office/powerpoint/2010/main" val="409706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152399" y="1600200"/>
            <a:ext cx="8867531" cy="4876800"/>
          </a:xfrm>
        </p:spPr>
      </p:pic>
    </p:spTree>
    <p:extLst>
      <p:ext uri="{BB962C8B-B14F-4D97-AF65-F5344CB8AC3E}">
        <p14:creationId xmlns:p14="http://schemas.microsoft.com/office/powerpoint/2010/main" val="252118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-304800" y="1676400"/>
            <a:ext cx="9698861" cy="5334000"/>
          </a:xfrm>
        </p:spPr>
      </p:pic>
    </p:spTree>
    <p:extLst>
      <p:ext uri="{BB962C8B-B14F-4D97-AF65-F5344CB8AC3E}">
        <p14:creationId xmlns:p14="http://schemas.microsoft.com/office/powerpoint/2010/main" val="184288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Natural Language Processing (NLP)?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NLP is a field of CS, AI, and computational linguistics concerned with the interactions between computers and human languages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nderstanding + </a:t>
            </a:r>
            <a:r>
              <a:rPr lang="en-US" dirty="0"/>
              <a:t>g</a:t>
            </a:r>
            <a:r>
              <a:rPr lang="en-US" dirty="0" smtClean="0"/>
              <a:t>enerating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5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0" y="1600200"/>
            <a:ext cx="9067800" cy="4986940"/>
          </a:xfrm>
        </p:spPr>
      </p:pic>
    </p:spTree>
    <p:extLst>
      <p:ext uri="{BB962C8B-B14F-4D97-AF65-F5344CB8AC3E}">
        <p14:creationId xmlns:p14="http://schemas.microsoft.com/office/powerpoint/2010/main" val="314420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Models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-1" y="1600200"/>
            <a:ext cx="9144641" cy="5029200"/>
          </a:xfrm>
        </p:spPr>
      </p:pic>
    </p:spTree>
    <p:extLst>
      <p:ext uri="{BB962C8B-B14F-4D97-AF65-F5344CB8AC3E}">
        <p14:creationId xmlns:p14="http://schemas.microsoft.com/office/powerpoint/2010/main" val="32499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N-Gram</a:t>
            </a:r>
          </a:p>
          <a:p>
            <a:pPr lvl="1"/>
            <a:r>
              <a:rPr lang="en-US" dirty="0" smtClean="0"/>
              <a:t>a sequence (of some unit – characters, words, etc.) of length n</a:t>
            </a:r>
          </a:p>
          <a:p>
            <a:pPr lvl="1"/>
            <a:r>
              <a:rPr lang="en-US" dirty="0" smtClean="0"/>
              <a:t>Unigram, Bigram and Trigrams for n= 1, 2, and 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N-Gram Model </a:t>
            </a:r>
          </a:p>
          <a:p>
            <a:pPr lvl="1"/>
            <a:r>
              <a:rPr lang="en-US" dirty="0" smtClean="0"/>
              <a:t>probability distribution of n-unit sequences</a:t>
            </a:r>
          </a:p>
          <a:p>
            <a:pPr lvl="1"/>
            <a:r>
              <a:rPr lang="en-US" dirty="0" smtClean="0"/>
              <a:t>Markov chain of order n -1  </a:t>
            </a:r>
          </a:p>
          <a:p>
            <a:pPr lvl="2"/>
            <a:r>
              <a:rPr lang="en-US" dirty="0" smtClean="0"/>
              <a:t>the probability of a unit  depends only on some of the immediately preceding units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0" y="1600200"/>
            <a:ext cx="8915400" cy="4903126"/>
          </a:xfrm>
        </p:spPr>
      </p:pic>
    </p:spTree>
    <p:extLst>
      <p:ext uri="{BB962C8B-B14F-4D97-AF65-F5344CB8AC3E}">
        <p14:creationId xmlns:p14="http://schemas.microsoft.com/office/powerpoint/2010/main" val="195533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0" y="1600200"/>
            <a:ext cx="8991600" cy="4945033"/>
          </a:xfrm>
        </p:spPr>
      </p:pic>
    </p:spTree>
    <p:extLst>
      <p:ext uri="{BB962C8B-B14F-4D97-AF65-F5344CB8AC3E}">
        <p14:creationId xmlns:p14="http://schemas.microsoft.com/office/powerpoint/2010/main" val="276728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character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P(c</a:t>
            </a:r>
            <a:r>
              <a:rPr lang="en-US" baseline="-25000" dirty="0" smtClean="0"/>
              <a:t>1:n</a:t>
            </a:r>
            <a:r>
              <a:rPr lang="en-US" dirty="0" smtClean="0"/>
              <a:t>) is the probability of a sequence of N </a:t>
            </a:r>
            <a:r>
              <a:rPr lang="en-US" i="1" dirty="0" smtClean="0"/>
              <a:t>characters</a:t>
            </a:r>
            <a:r>
              <a:rPr lang="en-US" dirty="0" smtClean="0"/>
              <a:t> c</a:t>
            </a:r>
            <a:r>
              <a:rPr lang="en-US" baseline="-25000" dirty="0" smtClean="0"/>
              <a:t>1 </a:t>
            </a:r>
            <a:r>
              <a:rPr lang="en-US" dirty="0" smtClean="0"/>
              <a:t>through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r>
              <a:rPr lang="en-US" dirty="0" smtClean="0"/>
              <a:t>Typically corpus-based (uses a body of text)</a:t>
            </a:r>
          </a:p>
          <a:p>
            <a:pPr lvl="1"/>
            <a:r>
              <a:rPr lang="en-US" dirty="0" smtClean="0"/>
              <a:t>P(“the”) = .03</a:t>
            </a:r>
          </a:p>
          <a:p>
            <a:pPr lvl="1"/>
            <a:r>
              <a:rPr lang="en-US" dirty="0" smtClean="0"/>
              <a:t>P(“</a:t>
            </a:r>
            <a:r>
              <a:rPr lang="en-US" dirty="0" err="1" smtClean="0"/>
              <a:t>zgq</a:t>
            </a:r>
            <a:r>
              <a:rPr lang="en-US" dirty="0" smtClean="0"/>
              <a:t>”) = .000000000002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Application: language identification</a:t>
            </a:r>
          </a:p>
          <a:p>
            <a:pPr lvl="1"/>
            <a:r>
              <a:rPr lang="en-US" dirty="0" smtClean="0"/>
              <a:t>Corpus: P(</a:t>
            </a:r>
            <a:r>
              <a:rPr lang="en-US" dirty="0" err="1" smtClean="0"/>
              <a:t>Text|Language</a:t>
            </a:r>
            <a:r>
              <a:rPr lang="en-US" dirty="0" smtClean="0"/>
              <a:t>) (trigrams)</a:t>
            </a:r>
          </a:p>
          <a:p>
            <a:pPr lvl="1"/>
            <a:r>
              <a:rPr lang="en-US" dirty="0" smtClean="0"/>
              <a:t>Language Identification – use </a:t>
            </a:r>
            <a:r>
              <a:rPr lang="en-US" dirty="0" err="1" smtClean="0"/>
              <a:t>Bayes</a:t>
            </a:r>
            <a:r>
              <a:rPr lang="en-US" dirty="0" smtClean="0"/>
              <a:t> Rule!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Application: named–entity recognition</a:t>
            </a:r>
          </a:p>
          <a:p>
            <a:pPr lvl="1"/>
            <a:r>
              <a:rPr lang="en-US" dirty="0" smtClean="0"/>
              <a:t>“ex “ -&gt; drug name</a:t>
            </a:r>
          </a:p>
          <a:p>
            <a:pPr lvl="1"/>
            <a:r>
              <a:rPr lang="en-US" dirty="0" smtClean="0"/>
              <a:t>Can handle unseen words!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</a:t>
            </a:r>
            <a:r>
              <a:rPr lang="en-US" i="1" dirty="0" smtClean="0"/>
              <a:t>word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larger “vocabulary” of units</a:t>
            </a:r>
          </a:p>
          <a:p>
            <a:r>
              <a:rPr lang="en-US" dirty="0" smtClean="0"/>
              <a:t>Since units are open, out of vocabulary becomes a problem</a:t>
            </a:r>
          </a:p>
          <a:p>
            <a:r>
              <a:rPr lang="en-US" dirty="0" smtClean="0"/>
              <a:t>“Word” needs to be defined precisely</a:t>
            </a:r>
          </a:p>
          <a:p>
            <a:r>
              <a:rPr lang="en-US" dirty="0" smtClean="0"/>
              <a:t>Common in speech recognition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do we do about zero (or low) counts in a training corpus?</a:t>
            </a:r>
          </a:p>
          <a:p>
            <a:pPr lvl="1"/>
            <a:r>
              <a:rPr lang="en-US" dirty="0" smtClean="0"/>
              <a:t>Sequences with count zero are assigned a small non-zero </a:t>
            </a:r>
            <a:r>
              <a:rPr lang="en-US" dirty="0" err="1" smtClean="0"/>
              <a:t>probabililty</a:t>
            </a:r>
            <a:r>
              <a:rPr lang="en-US" dirty="0" smtClean="0"/>
              <a:t> (support generalization)</a:t>
            </a:r>
          </a:p>
          <a:p>
            <a:pPr lvl="1"/>
            <a:r>
              <a:rPr lang="en-US" dirty="0" smtClean="0"/>
              <a:t>Need to adjust other counts downward, so probability still sums to 1</a:t>
            </a:r>
          </a:p>
          <a:p>
            <a:r>
              <a:rPr lang="en-US" dirty="0" smtClean="0"/>
              <a:t>Add one smoothing  </a:t>
            </a:r>
          </a:p>
          <a:p>
            <a:r>
              <a:rPr lang="en-US" dirty="0" err="1" smtClean="0"/>
              <a:t>Backoff</a:t>
            </a:r>
            <a:r>
              <a:rPr lang="en-US" dirty="0" smtClean="0"/>
              <a:t> (e.g. if no trigram, use bigram)</a:t>
            </a:r>
          </a:p>
          <a:p>
            <a:r>
              <a:rPr lang="en-US" dirty="0" smtClean="0"/>
              <a:t>Many others in NLP course</a:t>
            </a:r>
          </a:p>
          <a:p>
            <a:r>
              <a:rPr lang="en-US" dirty="0" smtClean="0"/>
              <a:t>Just like ML, is it better to improve smoothing methods, or to get more data???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0" y="1348758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170227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ML, cross-validation with train/validate/test data</a:t>
            </a:r>
          </a:p>
          <a:p>
            <a:r>
              <a:rPr lang="en-US" dirty="0" smtClean="0"/>
              <a:t>Just like ML, many metrics  </a:t>
            </a:r>
          </a:p>
          <a:p>
            <a:pPr lvl="1"/>
            <a:r>
              <a:rPr lang="en-US" dirty="0" smtClean="0"/>
              <a:t>extrinsic – e.g. language identification</a:t>
            </a:r>
          </a:p>
          <a:p>
            <a:pPr lvl="1"/>
            <a:r>
              <a:rPr lang="en-US" dirty="0" smtClean="0"/>
              <a:t>intrinsic </a:t>
            </a:r>
            <a:r>
              <a:rPr lang="en-US" dirty="0" smtClean="0"/>
              <a:t>- perplexity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agents do NLP?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acquisition from spoken and written language artifacts (e.g. </a:t>
            </a:r>
            <a:r>
              <a:rPr lang="en-US" dirty="0" smtClean="0"/>
              <a:t>online)</a:t>
            </a:r>
            <a:endParaRPr lang="en-US" dirty="0" smtClean="0"/>
          </a:p>
          <a:p>
            <a:pPr lvl="1"/>
            <a:r>
              <a:rPr lang="en-US" dirty="0" smtClean="0"/>
              <a:t>Much (most?) </a:t>
            </a:r>
            <a:r>
              <a:rPr lang="en-US" dirty="0" smtClean="0"/>
              <a:t>data available today is text  </a:t>
            </a:r>
          </a:p>
          <a:p>
            <a:pPr lvl="2"/>
            <a:r>
              <a:rPr lang="en-US" dirty="0" smtClean="0"/>
              <a:t>emails, blogs, news, search results, reviews, social media, medical reports, course content,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Communicate with humans</a:t>
            </a:r>
          </a:p>
          <a:p>
            <a:pPr lvl="1"/>
            <a:r>
              <a:rPr lang="en-US" dirty="0" smtClean="0"/>
              <a:t>Recall </a:t>
            </a:r>
            <a:r>
              <a:rPr lang="en-US" dirty="0" smtClean="0"/>
              <a:t>Turing test </a:t>
            </a:r>
          </a:p>
          <a:p>
            <a:pPr lvl="1"/>
            <a:r>
              <a:rPr lang="en-US" dirty="0" smtClean="0"/>
              <a:t>NLP for communication methods in Chapter </a:t>
            </a:r>
            <a:r>
              <a:rPr lang="en-US" dirty="0" smtClean="0"/>
              <a:t>23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spam filter from probability chapters (now think language modeling), </a:t>
            </a:r>
            <a:r>
              <a:rPr lang="en-US" dirty="0" smtClean="0"/>
              <a:t>was </a:t>
            </a:r>
            <a:r>
              <a:rPr lang="en-US" dirty="0" smtClean="0"/>
              <a:t>also </a:t>
            </a:r>
            <a:r>
              <a:rPr lang="en-US" dirty="0" smtClean="0"/>
              <a:t>recast </a:t>
            </a:r>
            <a:r>
              <a:rPr lang="en-US" dirty="0" smtClean="0"/>
              <a:t>as supervised learning</a:t>
            </a:r>
          </a:p>
          <a:p>
            <a:pPr lvl="1"/>
            <a:r>
              <a:rPr lang="en-US" dirty="0" smtClean="0"/>
              <a:t>Input: text</a:t>
            </a:r>
          </a:p>
          <a:p>
            <a:pPr lvl="1"/>
            <a:r>
              <a:rPr lang="en-US" dirty="0" smtClean="0"/>
              <a:t>Output: one of a set of predefined classes</a:t>
            </a:r>
          </a:p>
          <a:p>
            <a:pPr lvl="1"/>
            <a:r>
              <a:rPr lang="en-US" dirty="0" smtClean="0"/>
              <a:t>Features: NLP-based (e.g. word and character n-grams)</a:t>
            </a:r>
          </a:p>
          <a:p>
            <a:pPr lvl="2"/>
            <a:r>
              <a:rPr lang="en-US" dirty="0" smtClean="0"/>
              <a:t>Bag of words: unigrams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42" b="14442"/>
          <a:stretch>
            <a:fillRect/>
          </a:stretch>
        </p:blipFill>
        <p:spPr>
          <a:xfrm>
            <a:off x="0" y="1348758"/>
            <a:ext cx="9067800" cy="4986940"/>
          </a:xfrm>
        </p:spPr>
      </p:pic>
    </p:spTree>
    <p:extLst>
      <p:ext uri="{BB962C8B-B14F-4D97-AF65-F5344CB8AC3E}">
        <p14:creationId xmlns:p14="http://schemas.microsoft.com/office/powerpoint/2010/main" val="55254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42" b="14442"/>
          <a:stretch>
            <a:fillRect/>
          </a:stretch>
        </p:blipFill>
        <p:spPr>
          <a:xfrm>
            <a:off x="0" y="1348758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401404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</a:p>
          <a:p>
            <a:pPr lvl="1"/>
            <a:r>
              <a:rPr lang="en-US" dirty="0" smtClean="0"/>
              <a:t>Historical motivation: Russian -&gt; English</a:t>
            </a:r>
          </a:p>
          <a:p>
            <a:pPr lvl="1"/>
            <a:r>
              <a:rPr lang="en-US" dirty="0" smtClean="0"/>
              <a:t>First systems used one-to-one correspondence and failed</a:t>
            </a:r>
          </a:p>
          <a:p>
            <a:pPr lvl="2"/>
            <a:r>
              <a:rPr lang="en-US" dirty="0" smtClean="0"/>
              <a:t>“Out of sight, out of mind” -&gt; “Invisible, imbecile”</a:t>
            </a:r>
          </a:p>
          <a:p>
            <a:pPr lvl="1"/>
            <a:r>
              <a:rPr lang="en-US" dirty="0" smtClean="0"/>
              <a:t>Now statistical, </a:t>
            </a:r>
            <a:r>
              <a:rPr lang="en-US" dirty="0" err="1" smtClean="0"/>
              <a:t>google</a:t>
            </a:r>
            <a:r>
              <a:rPr lang="en-US" dirty="0" smtClean="0"/>
              <a:t> translate, amazon (Local!)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aws.amazon.com</a:t>
            </a:r>
            <a:r>
              <a:rPr lang="en-US" dirty="0"/>
              <a:t>/translate/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7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42" b="14442"/>
          <a:stretch>
            <a:fillRect/>
          </a:stretch>
        </p:blipFill>
        <p:spPr>
          <a:xfrm>
            <a:off x="0" y="609600"/>
            <a:ext cx="914464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5" b="14435"/>
          <a:stretch>
            <a:fillRect/>
          </a:stretch>
        </p:blipFill>
        <p:spPr>
          <a:xfrm>
            <a:off x="0" y="1600200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19926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NLP Applications – Dialogue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0" y="1295400"/>
            <a:ext cx="13280572" cy="382792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715</Words>
  <Application>Microsoft Macintosh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Chapter 22</vt:lpstr>
      <vt:lpstr>What is Natural Language Processing (NLP)?</vt:lpstr>
      <vt:lpstr>Why should agents do NLP?</vt:lpstr>
      <vt:lpstr>NLP Applications</vt:lpstr>
      <vt:lpstr>NLP Applications</vt:lpstr>
      <vt:lpstr>NLP Applications</vt:lpstr>
      <vt:lpstr>PowerPoint Presentation</vt:lpstr>
      <vt:lpstr>NLP Applications</vt:lpstr>
      <vt:lpstr>NLP Applications – Dialogue Systems</vt:lpstr>
      <vt:lpstr>NLP Applications</vt:lpstr>
      <vt:lpstr>NLP Applications</vt:lpstr>
      <vt:lpstr>Why is NLP hard?</vt:lpstr>
      <vt:lpstr>Ambiguity</vt:lpstr>
      <vt:lpstr>Outline</vt:lpstr>
      <vt:lpstr>Language Models</vt:lpstr>
      <vt:lpstr>Language Models</vt:lpstr>
      <vt:lpstr>Language Models</vt:lpstr>
      <vt:lpstr>Language Models</vt:lpstr>
      <vt:lpstr>Language Models</vt:lpstr>
      <vt:lpstr>Language Models</vt:lpstr>
      <vt:lpstr>Language Models </vt:lpstr>
      <vt:lpstr>N-Gram Models</vt:lpstr>
      <vt:lpstr>Language Models</vt:lpstr>
      <vt:lpstr>Language Models</vt:lpstr>
      <vt:lpstr>N-gram character models</vt:lpstr>
      <vt:lpstr>N-gram word models</vt:lpstr>
      <vt:lpstr>Smoothing</vt:lpstr>
      <vt:lpstr>Language Models</vt:lpstr>
      <vt:lpstr>Evaluation</vt:lpstr>
      <vt:lpstr>Text Classification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creator>Litman, Diane</dc:creator>
  <cp:lastModifiedBy>Diane Litman</cp:lastModifiedBy>
  <cp:revision>50</cp:revision>
  <dcterms:created xsi:type="dcterms:W3CDTF">2010-11-30T13:58:05Z</dcterms:created>
  <dcterms:modified xsi:type="dcterms:W3CDTF">2017-12-03T02:12:35Z</dcterms:modified>
</cp:coreProperties>
</file>