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handoutMasterIdLst>
    <p:handoutMasterId r:id="rId15"/>
  </p:handoutMasterIdLst>
  <p:sldIdLst>
    <p:sldId id="256" r:id="rId2"/>
    <p:sldId id="267" r:id="rId3"/>
    <p:sldId id="257" r:id="rId4"/>
    <p:sldId id="258" r:id="rId5"/>
    <p:sldId id="259" r:id="rId6"/>
    <p:sldId id="260" r:id="rId7"/>
    <p:sldId id="261" r:id="rId8"/>
    <p:sldId id="262" r:id="rId9"/>
    <p:sldId id="263" r:id="rId10"/>
    <p:sldId id="264" r:id="rId11"/>
    <p:sldId id="265" r:id="rId12"/>
    <p:sldId id="266" r:id="rId13"/>
    <p:sldId id="268" r:id="rId14"/>
  </p:sldIdLst>
  <p:sldSz cx="9144000" cy="6858000" type="screen4x3"/>
  <p:notesSz cx="7315200" cy="96012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p:restoredLeft sz="28846" autoAdjust="0"/>
    <p:restoredTop sz="94660"/>
  </p:normalViewPr>
  <p:slideViewPr>
    <p:cSldViewPr snapToGrid="0" snapToObjects="1">
      <p:cViewPr varScale="1">
        <p:scale>
          <a:sx n="122" d="100"/>
          <a:sy n="122" d="100"/>
        </p:scale>
        <p:origin x="906" y="10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7"/>
          </a:xfrm>
          <a:prstGeom prst="rect">
            <a:avLst/>
          </a:prstGeom>
        </p:spPr>
        <p:txBody>
          <a:bodyPr vert="horz" lIns="96661" tIns="48331" rIns="96661" bIns="48331" rtlCol="0"/>
          <a:lstStyle>
            <a:lvl1pPr algn="l">
              <a:defRPr sz="1300"/>
            </a:lvl1pPr>
          </a:lstStyle>
          <a:p>
            <a:endParaRPr lang="en-US"/>
          </a:p>
        </p:txBody>
      </p:sp>
      <p:sp>
        <p:nvSpPr>
          <p:cNvPr id="3" name="Date Placeholder 2"/>
          <p:cNvSpPr>
            <a:spLocks noGrp="1"/>
          </p:cNvSpPr>
          <p:nvPr>
            <p:ph type="dt" sz="quarter" idx="1"/>
          </p:nvPr>
        </p:nvSpPr>
        <p:spPr>
          <a:xfrm>
            <a:off x="4143587" y="0"/>
            <a:ext cx="3169920" cy="481727"/>
          </a:xfrm>
          <a:prstGeom prst="rect">
            <a:avLst/>
          </a:prstGeom>
        </p:spPr>
        <p:txBody>
          <a:bodyPr vert="horz" lIns="96661" tIns="48331" rIns="96661" bIns="48331" rtlCol="0"/>
          <a:lstStyle>
            <a:lvl1pPr algn="r">
              <a:defRPr sz="1300"/>
            </a:lvl1pPr>
          </a:lstStyle>
          <a:p>
            <a:fld id="{32A6602F-196C-4341-94C2-37AB66FD7F17}" type="datetimeFigureOut">
              <a:rPr lang="en-US" smtClean="0"/>
              <a:t>10/2/2017</a:t>
            </a:fld>
            <a:endParaRPr lang="en-US"/>
          </a:p>
        </p:txBody>
      </p:sp>
      <p:sp>
        <p:nvSpPr>
          <p:cNvPr id="4" name="Footer Placeholder 3"/>
          <p:cNvSpPr>
            <a:spLocks noGrp="1"/>
          </p:cNvSpPr>
          <p:nvPr>
            <p:ph type="ftr" sz="quarter" idx="2"/>
          </p:nvPr>
        </p:nvSpPr>
        <p:spPr>
          <a:xfrm>
            <a:off x="0" y="9119474"/>
            <a:ext cx="3169920" cy="481726"/>
          </a:xfrm>
          <a:prstGeom prst="rect">
            <a:avLst/>
          </a:prstGeom>
        </p:spPr>
        <p:txBody>
          <a:bodyPr vert="horz" lIns="96661" tIns="48331" rIns="96661" bIns="48331" rtlCol="0" anchor="b"/>
          <a:lstStyle>
            <a:lvl1pPr algn="l">
              <a:defRPr sz="1300"/>
            </a:lvl1pPr>
          </a:lstStyle>
          <a:p>
            <a:endParaRPr lang="en-US"/>
          </a:p>
        </p:txBody>
      </p:sp>
      <p:sp>
        <p:nvSpPr>
          <p:cNvPr id="5" name="Slide Number Placeholder 4"/>
          <p:cNvSpPr>
            <a:spLocks noGrp="1"/>
          </p:cNvSpPr>
          <p:nvPr>
            <p:ph type="sldNum" sz="quarter" idx="3"/>
          </p:nvPr>
        </p:nvSpPr>
        <p:spPr>
          <a:xfrm>
            <a:off x="4143587" y="9119474"/>
            <a:ext cx="3169920" cy="481726"/>
          </a:xfrm>
          <a:prstGeom prst="rect">
            <a:avLst/>
          </a:prstGeom>
        </p:spPr>
        <p:txBody>
          <a:bodyPr vert="horz" lIns="96661" tIns="48331" rIns="96661" bIns="48331" rtlCol="0" anchor="b"/>
          <a:lstStyle>
            <a:lvl1pPr algn="r">
              <a:defRPr sz="1300"/>
            </a:lvl1pPr>
          </a:lstStyle>
          <a:p>
            <a:fld id="{5066FF22-050B-44A0-830D-D662615F4D30}" type="slidenum">
              <a:rPr lang="en-US" smtClean="0"/>
              <a:t>‹#›</a:t>
            </a:fld>
            <a:endParaRPr lang="en-US"/>
          </a:p>
        </p:txBody>
      </p:sp>
    </p:spTree>
    <p:extLst>
      <p:ext uri="{BB962C8B-B14F-4D97-AF65-F5344CB8AC3E}">
        <p14:creationId xmlns:p14="http://schemas.microsoft.com/office/powerpoint/2010/main" val="2013429098"/>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C5DE956-F761-094B-BF76-B93527CE7F58}" type="datetimeFigureOut">
              <a:rPr lang="en-US" smtClean="0"/>
              <a:t>10/2/2017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E777D35-5A02-9348-B1E7-389D0A5EA470}" type="slidenum">
              <a:rPr lang="en-US" smtClean="0"/>
              <a:t>‹#›</a:t>
            </a:fld>
            <a:endParaRPr lang="en-US"/>
          </a:p>
        </p:txBody>
      </p:sp>
    </p:spTree>
    <p:extLst>
      <p:ext uri="{BB962C8B-B14F-4D97-AF65-F5344CB8AC3E}">
        <p14:creationId xmlns:p14="http://schemas.microsoft.com/office/powerpoint/2010/main" val="4550457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C5DE956-F761-094B-BF76-B93527CE7F58}" type="datetimeFigureOut">
              <a:rPr lang="en-US" smtClean="0"/>
              <a:t>10/2/2017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E777D35-5A02-9348-B1E7-389D0A5EA470}" type="slidenum">
              <a:rPr lang="en-US" smtClean="0"/>
              <a:t>‹#›</a:t>
            </a:fld>
            <a:endParaRPr lang="en-US"/>
          </a:p>
        </p:txBody>
      </p:sp>
    </p:spTree>
    <p:extLst>
      <p:ext uri="{BB962C8B-B14F-4D97-AF65-F5344CB8AC3E}">
        <p14:creationId xmlns:p14="http://schemas.microsoft.com/office/powerpoint/2010/main" val="13879728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C5DE956-F761-094B-BF76-B93527CE7F58}" type="datetimeFigureOut">
              <a:rPr lang="en-US" smtClean="0"/>
              <a:t>10/2/2017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E777D35-5A02-9348-B1E7-389D0A5EA470}" type="slidenum">
              <a:rPr lang="en-US" smtClean="0"/>
              <a:t>‹#›</a:t>
            </a:fld>
            <a:endParaRPr lang="en-US"/>
          </a:p>
        </p:txBody>
      </p:sp>
    </p:spTree>
    <p:extLst>
      <p:ext uri="{BB962C8B-B14F-4D97-AF65-F5344CB8AC3E}">
        <p14:creationId xmlns:p14="http://schemas.microsoft.com/office/powerpoint/2010/main" val="29975647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C5DE956-F761-094B-BF76-B93527CE7F58}" type="datetimeFigureOut">
              <a:rPr lang="en-US" smtClean="0"/>
              <a:t>10/2/2017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E777D35-5A02-9348-B1E7-389D0A5EA470}" type="slidenum">
              <a:rPr lang="en-US" smtClean="0"/>
              <a:t>‹#›</a:t>
            </a:fld>
            <a:endParaRPr lang="en-US"/>
          </a:p>
        </p:txBody>
      </p:sp>
    </p:spTree>
    <p:extLst>
      <p:ext uri="{BB962C8B-B14F-4D97-AF65-F5344CB8AC3E}">
        <p14:creationId xmlns:p14="http://schemas.microsoft.com/office/powerpoint/2010/main" val="33817255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C5DE956-F761-094B-BF76-B93527CE7F58}" type="datetimeFigureOut">
              <a:rPr lang="en-US" smtClean="0"/>
              <a:t>10/2/2017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E777D35-5A02-9348-B1E7-389D0A5EA470}" type="slidenum">
              <a:rPr lang="en-US" smtClean="0"/>
              <a:t>‹#›</a:t>
            </a:fld>
            <a:endParaRPr lang="en-US"/>
          </a:p>
        </p:txBody>
      </p:sp>
    </p:spTree>
    <p:extLst>
      <p:ext uri="{BB962C8B-B14F-4D97-AF65-F5344CB8AC3E}">
        <p14:creationId xmlns:p14="http://schemas.microsoft.com/office/powerpoint/2010/main" val="22086584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C5DE956-F761-094B-BF76-B93527CE7F58}" type="datetimeFigureOut">
              <a:rPr lang="en-US" smtClean="0"/>
              <a:t>10/2/2017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E777D35-5A02-9348-B1E7-389D0A5EA470}" type="slidenum">
              <a:rPr lang="en-US" smtClean="0"/>
              <a:t>‹#›</a:t>
            </a:fld>
            <a:endParaRPr lang="en-US"/>
          </a:p>
        </p:txBody>
      </p:sp>
    </p:spTree>
    <p:extLst>
      <p:ext uri="{BB962C8B-B14F-4D97-AF65-F5344CB8AC3E}">
        <p14:creationId xmlns:p14="http://schemas.microsoft.com/office/powerpoint/2010/main" val="16802744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C5DE956-F761-094B-BF76-B93527CE7F58}" type="datetimeFigureOut">
              <a:rPr lang="en-US" smtClean="0"/>
              <a:t>10/2/2017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E777D35-5A02-9348-B1E7-389D0A5EA470}" type="slidenum">
              <a:rPr lang="en-US" smtClean="0"/>
              <a:t>‹#›</a:t>
            </a:fld>
            <a:endParaRPr lang="en-US"/>
          </a:p>
        </p:txBody>
      </p:sp>
    </p:spTree>
    <p:extLst>
      <p:ext uri="{BB962C8B-B14F-4D97-AF65-F5344CB8AC3E}">
        <p14:creationId xmlns:p14="http://schemas.microsoft.com/office/powerpoint/2010/main" val="27879324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C5DE956-F761-094B-BF76-B93527CE7F58}" type="datetimeFigureOut">
              <a:rPr lang="en-US" smtClean="0"/>
              <a:t>10/2/2017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E777D35-5A02-9348-B1E7-389D0A5EA470}" type="slidenum">
              <a:rPr lang="en-US" smtClean="0"/>
              <a:t>‹#›</a:t>
            </a:fld>
            <a:endParaRPr lang="en-US"/>
          </a:p>
        </p:txBody>
      </p:sp>
    </p:spTree>
    <p:extLst>
      <p:ext uri="{BB962C8B-B14F-4D97-AF65-F5344CB8AC3E}">
        <p14:creationId xmlns:p14="http://schemas.microsoft.com/office/powerpoint/2010/main" val="31616021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C5DE956-F761-094B-BF76-B93527CE7F58}" type="datetimeFigureOut">
              <a:rPr lang="en-US" smtClean="0"/>
              <a:t>10/2/2017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E777D35-5A02-9348-B1E7-389D0A5EA470}" type="slidenum">
              <a:rPr lang="en-US" smtClean="0"/>
              <a:t>‹#›</a:t>
            </a:fld>
            <a:endParaRPr lang="en-US"/>
          </a:p>
        </p:txBody>
      </p:sp>
    </p:spTree>
    <p:extLst>
      <p:ext uri="{BB962C8B-B14F-4D97-AF65-F5344CB8AC3E}">
        <p14:creationId xmlns:p14="http://schemas.microsoft.com/office/powerpoint/2010/main" val="4835464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C5DE956-F761-094B-BF76-B93527CE7F58}" type="datetimeFigureOut">
              <a:rPr lang="en-US" smtClean="0"/>
              <a:t>10/2/2017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E777D35-5A02-9348-B1E7-389D0A5EA470}" type="slidenum">
              <a:rPr lang="en-US" smtClean="0"/>
              <a:t>‹#›</a:t>
            </a:fld>
            <a:endParaRPr lang="en-US"/>
          </a:p>
        </p:txBody>
      </p:sp>
    </p:spTree>
    <p:extLst>
      <p:ext uri="{BB962C8B-B14F-4D97-AF65-F5344CB8AC3E}">
        <p14:creationId xmlns:p14="http://schemas.microsoft.com/office/powerpoint/2010/main" val="35615057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C5DE956-F761-094B-BF76-B93527CE7F58}" type="datetimeFigureOut">
              <a:rPr lang="en-US" smtClean="0"/>
              <a:t>10/2/2017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E777D35-5A02-9348-B1E7-389D0A5EA470}" type="slidenum">
              <a:rPr lang="en-US" smtClean="0"/>
              <a:t>‹#›</a:t>
            </a:fld>
            <a:endParaRPr lang="en-US"/>
          </a:p>
        </p:txBody>
      </p:sp>
    </p:spTree>
    <p:extLst>
      <p:ext uri="{BB962C8B-B14F-4D97-AF65-F5344CB8AC3E}">
        <p14:creationId xmlns:p14="http://schemas.microsoft.com/office/powerpoint/2010/main" val="4021662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C5DE956-F761-094B-BF76-B93527CE7F58}" type="datetimeFigureOut">
              <a:rPr lang="en-US" smtClean="0"/>
              <a:t>10/2/2017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E777D35-5A02-9348-B1E7-389D0A5EA470}" type="slidenum">
              <a:rPr lang="en-US" smtClean="0"/>
              <a:t>‹#›</a:t>
            </a:fld>
            <a:endParaRPr lang="en-US"/>
          </a:p>
        </p:txBody>
      </p:sp>
    </p:spTree>
    <p:extLst>
      <p:ext uri="{BB962C8B-B14F-4D97-AF65-F5344CB8AC3E}">
        <p14:creationId xmlns:p14="http://schemas.microsoft.com/office/powerpoint/2010/main" val="303263611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Constraint Satisfaction Review</a:t>
            </a:r>
            <a:endParaRPr lang="en-US" dirty="0"/>
          </a:p>
        </p:txBody>
      </p:sp>
      <p:sp>
        <p:nvSpPr>
          <p:cNvPr id="3" name="Subtitle 2"/>
          <p:cNvSpPr>
            <a:spLocks noGrp="1"/>
          </p:cNvSpPr>
          <p:nvPr>
            <p:ph type="subTitle" idx="1"/>
          </p:nvPr>
        </p:nvSpPr>
        <p:spPr/>
        <p:txBody>
          <a:bodyPr/>
          <a:lstStyle/>
          <a:p>
            <a:r>
              <a:rPr lang="en-US" dirty="0" smtClean="0"/>
              <a:t>Search with Implicit Goals</a:t>
            </a:r>
            <a:endParaRPr lang="en-US" dirty="0"/>
          </a:p>
        </p:txBody>
      </p:sp>
    </p:spTree>
    <p:extLst>
      <p:ext uri="{BB962C8B-B14F-4D97-AF65-F5344CB8AC3E}">
        <p14:creationId xmlns:p14="http://schemas.microsoft.com/office/powerpoint/2010/main" val="179512352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Why </a:t>
            </a:r>
            <a:r>
              <a:rPr lang="en-US" dirty="0" smtClean="0">
                <a:solidFill>
                  <a:srgbClr val="FF0000"/>
                </a:solidFill>
              </a:rPr>
              <a:t>not</a:t>
            </a:r>
            <a:r>
              <a:rPr lang="en-US" dirty="0" smtClean="0"/>
              <a:t> generic DFS?</a:t>
            </a:r>
            <a:endParaRPr lang="en-US" dirty="0"/>
          </a:p>
        </p:txBody>
      </p:sp>
      <p:sp>
        <p:nvSpPr>
          <p:cNvPr id="3" name="Content Placeholder 2"/>
          <p:cNvSpPr>
            <a:spLocks noGrp="1"/>
          </p:cNvSpPr>
          <p:nvPr>
            <p:ph idx="1"/>
          </p:nvPr>
        </p:nvSpPr>
        <p:spPr>
          <a:xfrm>
            <a:off x="0" y="1600200"/>
            <a:ext cx="9144000" cy="5257800"/>
          </a:xfrm>
        </p:spPr>
        <p:txBody>
          <a:bodyPr>
            <a:normAutofit lnSpcReduction="10000"/>
          </a:bodyPr>
          <a:lstStyle/>
          <a:p>
            <a:r>
              <a:rPr lang="en-US" dirty="0"/>
              <a:t>Generic search doesn’t realize that the order in which we pick variables to assign </a:t>
            </a:r>
            <a:r>
              <a:rPr lang="en-US" dirty="0" smtClean="0"/>
              <a:t>doesn’t matter</a:t>
            </a:r>
          </a:p>
          <a:p>
            <a:r>
              <a:rPr lang="en-US" dirty="0" smtClean="0"/>
              <a:t>Generic </a:t>
            </a:r>
            <a:r>
              <a:rPr lang="en-US" dirty="0"/>
              <a:t>search’s goal-test doesn’t realize that a particular search path is doomed to fail if a constraint is violated early on. </a:t>
            </a:r>
            <a:endParaRPr lang="en-US" dirty="0" smtClean="0"/>
          </a:p>
          <a:p>
            <a:endParaRPr lang="en-US" dirty="0" smtClean="0"/>
          </a:p>
          <a:p>
            <a:pPr fontAlgn="base"/>
            <a:r>
              <a:rPr lang="en-US" dirty="0"/>
              <a:t>Does it matter which variable we consider when? </a:t>
            </a:r>
          </a:p>
          <a:p>
            <a:pPr fontAlgn="base"/>
            <a:r>
              <a:rPr lang="en-US" dirty="0"/>
              <a:t>Does it matter what order we try the values?</a:t>
            </a:r>
          </a:p>
          <a:p>
            <a:pPr fontAlgn="base"/>
            <a:r>
              <a:rPr lang="en-US" dirty="0"/>
              <a:t>Aside from obvious assignment conflicts, are there other ways of detecting inevitable failures early?</a:t>
            </a:r>
          </a:p>
          <a:p>
            <a:endParaRPr lang="en-US" dirty="0"/>
          </a:p>
        </p:txBody>
      </p:sp>
    </p:spTree>
    <p:extLst>
      <p:ext uri="{BB962C8B-B14F-4D97-AF65-F5344CB8AC3E}">
        <p14:creationId xmlns:p14="http://schemas.microsoft.com/office/powerpoint/2010/main" val="5457941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57765"/>
          </a:xfrm>
        </p:spPr>
        <p:txBody>
          <a:bodyPr/>
          <a:lstStyle/>
          <a:p>
            <a:r>
              <a:rPr lang="en-US" dirty="0" smtClean="0"/>
              <a:t>Solving CSPs</a:t>
            </a:r>
            <a:endParaRPr lang="en-US" dirty="0"/>
          </a:p>
        </p:txBody>
      </p:sp>
      <p:sp>
        <p:nvSpPr>
          <p:cNvPr id="3" name="Content Placeholder 2"/>
          <p:cNvSpPr>
            <a:spLocks noGrp="1"/>
          </p:cNvSpPr>
          <p:nvPr>
            <p:ph idx="1"/>
          </p:nvPr>
        </p:nvSpPr>
        <p:spPr>
          <a:xfrm>
            <a:off x="0" y="923747"/>
            <a:ext cx="9143999" cy="5460007"/>
          </a:xfrm>
        </p:spPr>
        <p:txBody>
          <a:bodyPr>
            <a:noAutofit/>
          </a:bodyPr>
          <a:lstStyle/>
          <a:p>
            <a:pPr marL="0" indent="0">
              <a:buNone/>
            </a:pPr>
            <a:r>
              <a:rPr lang="en-US" sz="2800" dirty="0" smtClean="0"/>
              <a:t>CSP </a:t>
            </a:r>
            <a:r>
              <a:rPr lang="en-US" sz="2800" dirty="0"/>
              <a:t>Algorithms</a:t>
            </a:r>
            <a:r>
              <a:rPr lang="en-US" sz="2800" dirty="0" smtClean="0"/>
              <a:t>:</a:t>
            </a:r>
          </a:p>
          <a:p>
            <a:pPr marL="0" indent="0">
              <a:buNone/>
            </a:pPr>
            <a:r>
              <a:rPr lang="en-US" sz="2800" dirty="0" smtClean="0"/>
              <a:t>– </a:t>
            </a:r>
            <a:r>
              <a:rPr lang="en-US" sz="2800" dirty="0"/>
              <a:t>Search: choose a new variable assignment from many possibilities</a:t>
            </a:r>
          </a:p>
          <a:p>
            <a:pPr marL="0" indent="0">
              <a:buNone/>
            </a:pPr>
            <a:r>
              <a:rPr lang="en-US" sz="2800" dirty="0"/>
              <a:t>– Inference: constraint propagation, use the constraints to</a:t>
            </a:r>
          </a:p>
          <a:p>
            <a:pPr marL="0" indent="0">
              <a:buNone/>
            </a:pPr>
            <a:r>
              <a:rPr lang="en-US" sz="2800" dirty="0"/>
              <a:t>spread the word: reduce the number of values for a variable</a:t>
            </a:r>
          </a:p>
          <a:p>
            <a:pPr marL="0" indent="0">
              <a:buNone/>
            </a:pPr>
            <a:r>
              <a:rPr lang="en-US" sz="2800" dirty="0"/>
              <a:t>which will reduce the legal values of other variables etc.</a:t>
            </a:r>
          </a:p>
          <a:p>
            <a:pPr marL="0" indent="0">
              <a:buNone/>
            </a:pPr>
            <a:endParaRPr lang="en-US" sz="2800" dirty="0"/>
          </a:p>
          <a:p>
            <a:pPr marL="0" indent="0">
              <a:buNone/>
            </a:pPr>
            <a:r>
              <a:rPr lang="en-US" sz="2800" dirty="0" smtClean="0"/>
              <a:t>As </a:t>
            </a:r>
            <a:r>
              <a:rPr lang="en-US" sz="2800" dirty="0"/>
              <a:t>a preprocessing step, constraint propagation can </a:t>
            </a:r>
            <a:r>
              <a:rPr lang="en-US" sz="2800" dirty="0" smtClean="0"/>
              <a:t>sometimes solve </a:t>
            </a:r>
            <a:r>
              <a:rPr lang="en-US" sz="2800" dirty="0"/>
              <a:t>the problem entirely without search</a:t>
            </a:r>
            <a:r>
              <a:rPr lang="en-US" sz="2800" dirty="0" smtClean="0"/>
              <a:t>.</a:t>
            </a:r>
          </a:p>
          <a:p>
            <a:pPr marL="0" indent="0">
              <a:buNone/>
            </a:pPr>
            <a:endParaRPr lang="en-US" sz="2800" dirty="0"/>
          </a:p>
          <a:p>
            <a:pPr marL="0" indent="0">
              <a:buNone/>
            </a:pPr>
            <a:r>
              <a:rPr lang="en-US" sz="2800" dirty="0" smtClean="0"/>
              <a:t> </a:t>
            </a:r>
            <a:r>
              <a:rPr lang="en-US" sz="2800" dirty="0"/>
              <a:t>Constraint propagation can be intertwined with search</a:t>
            </a:r>
          </a:p>
        </p:txBody>
      </p:sp>
    </p:spTree>
    <p:extLst>
      <p:ext uri="{BB962C8B-B14F-4D97-AF65-F5344CB8AC3E}">
        <p14:creationId xmlns:p14="http://schemas.microsoft.com/office/powerpoint/2010/main" val="366657080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Solving CSPs</a:t>
            </a:r>
            <a:endParaRPr lang="en-US" dirty="0"/>
          </a:p>
        </p:txBody>
      </p:sp>
      <p:sp>
        <p:nvSpPr>
          <p:cNvPr id="3" name="Content Placeholder 2"/>
          <p:cNvSpPr>
            <a:spLocks noGrp="1"/>
          </p:cNvSpPr>
          <p:nvPr>
            <p:ph idx="1"/>
          </p:nvPr>
        </p:nvSpPr>
        <p:spPr>
          <a:xfrm>
            <a:off x="0" y="1600200"/>
            <a:ext cx="9144000" cy="5063978"/>
          </a:xfrm>
        </p:spPr>
        <p:txBody>
          <a:bodyPr>
            <a:normAutofit fontScale="85000" lnSpcReduction="20000"/>
          </a:bodyPr>
          <a:lstStyle/>
          <a:p>
            <a:pPr marL="0" indent="0">
              <a:buNone/>
            </a:pPr>
            <a:r>
              <a:rPr lang="en-US" dirty="0" smtClean="0"/>
              <a:t>Backtracking </a:t>
            </a:r>
            <a:r>
              <a:rPr lang="en-US" dirty="0"/>
              <a:t>search is the basic uninformed </a:t>
            </a:r>
            <a:r>
              <a:rPr lang="en-US" dirty="0" smtClean="0"/>
              <a:t>search for </a:t>
            </a:r>
            <a:r>
              <a:rPr lang="en-US" dirty="0"/>
              <a:t>CSPs. It’s a DFS </a:t>
            </a:r>
            <a:r>
              <a:rPr lang="en-US" dirty="0" smtClean="0"/>
              <a:t>such that</a:t>
            </a:r>
            <a:endParaRPr lang="en-US" dirty="0"/>
          </a:p>
          <a:p>
            <a:r>
              <a:rPr lang="en-US" dirty="0" smtClean="0"/>
              <a:t>Assign </a:t>
            </a:r>
            <a:r>
              <a:rPr lang="en-US" dirty="0"/>
              <a:t>one variable at a time: assignments are commutative</a:t>
            </a:r>
            <a:r>
              <a:rPr lang="en-US" dirty="0" smtClean="0"/>
              <a:t>.</a:t>
            </a:r>
          </a:p>
          <a:p>
            <a:pPr marL="914400" lvl="1" indent="-514350"/>
            <a:r>
              <a:rPr lang="en-US" dirty="0" smtClean="0"/>
              <a:t>(</a:t>
            </a:r>
            <a:r>
              <a:rPr lang="en-US" dirty="0"/>
              <a:t>WA=red, NT=green) is same as (NT=</a:t>
            </a:r>
            <a:r>
              <a:rPr lang="en-US" dirty="0" err="1"/>
              <a:t>green</a:t>
            </a:r>
            <a:r>
              <a:rPr lang="en-US" dirty="0" err="1" smtClean="0"/>
              <a:t>,WA</a:t>
            </a:r>
            <a:r>
              <a:rPr lang="en-US" dirty="0"/>
              <a:t>=red)</a:t>
            </a:r>
          </a:p>
          <a:p>
            <a:r>
              <a:rPr lang="en-US" dirty="0" smtClean="0"/>
              <a:t>Check </a:t>
            </a:r>
            <a:r>
              <a:rPr lang="en-US" dirty="0"/>
              <a:t>constraints on the go: consider values that do </a:t>
            </a:r>
            <a:r>
              <a:rPr lang="en-US" dirty="0" smtClean="0"/>
              <a:t>not conflict </a:t>
            </a:r>
            <a:r>
              <a:rPr lang="en-US" dirty="0"/>
              <a:t>with previous assignments</a:t>
            </a:r>
            <a:r>
              <a:rPr lang="en-US" dirty="0" smtClean="0"/>
              <a:t>.</a:t>
            </a:r>
          </a:p>
          <a:p>
            <a:pPr marL="0" indent="0">
              <a:buNone/>
            </a:pPr>
            <a:endParaRPr lang="en-US" dirty="0" smtClean="0"/>
          </a:p>
          <a:p>
            <a:r>
              <a:rPr lang="en-US" dirty="0"/>
              <a:t>Variable ordering and value selection heuristics help</a:t>
            </a:r>
          </a:p>
          <a:p>
            <a:r>
              <a:rPr lang="en-US" dirty="0" smtClean="0"/>
              <a:t>Forward </a:t>
            </a:r>
            <a:r>
              <a:rPr lang="en-US" dirty="0"/>
              <a:t>checking prevents assignments that guarantee </a:t>
            </a:r>
            <a:r>
              <a:rPr lang="en-US" dirty="0" smtClean="0"/>
              <a:t>later failure</a:t>
            </a:r>
          </a:p>
          <a:p>
            <a:r>
              <a:rPr lang="en-US" dirty="0"/>
              <a:t>The power of CSPs: domain-independent, that is </a:t>
            </a:r>
            <a:r>
              <a:rPr lang="en-US" dirty="0" smtClean="0"/>
              <a:t>you only </a:t>
            </a:r>
            <a:r>
              <a:rPr lang="en-US" dirty="0"/>
              <a:t>need to define the problem and then use </a:t>
            </a:r>
            <a:r>
              <a:rPr lang="en-US"/>
              <a:t>a </a:t>
            </a:r>
            <a:r>
              <a:rPr lang="en-US" smtClean="0"/>
              <a:t>solver that </a:t>
            </a:r>
            <a:r>
              <a:rPr lang="en-US" dirty="0"/>
              <a:t>implements CSPs mechanisms.</a:t>
            </a:r>
          </a:p>
        </p:txBody>
      </p:sp>
    </p:spTree>
    <p:extLst>
      <p:ext uri="{BB962C8B-B14F-4D97-AF65-F5344CB8AC3E}">
        <p14:creationId xmlns:p14="http://schemas.microsoft.com/office/powerpoint/2010/main" val="291966440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CSP: Representation Example</a:t>
            </a:r>
            <a:endParaRPr lang="en-US" dirty="0"/>
          </a:p>
        </p:txBody>
      </p:sp>
      <p:sp>
        <p:nvSpPr>
          <p:cNvPr id="4" name="Rectangle 1"/>
          <p:cNvSpPr>
            <a:spLocks noGrp="1" noChangeArrowheads="1"/>
          </p:cNvSpPr>
          <p:nvPr>
            <p:ph idx="1"/>
          </p:nvPr>
        </p:nvSpPr>
        <p:spPr bwMode="auto">
          <a:xfrm>
            <a:off x="78154" y="2214123"/>
            <a:ext cx="9065846" cy="36009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smtClean="0">
                <a:ln>
                  <a:noFill/>
                </a:ln>
                <a:solidFill>
                  <a:schemeClr val="tx1"/>
                </a:solidFill>
                <a:effectLst/>
                <a:latin typeface="Arial" panose="020B0604020202020204" pitchFamily="34" charset="0"/>
              </a:rPr>
              <a:t>Pitt's </a:t>
            </a:r>
            <a:r>
              <a:rPr kumimoji="0" lang="en-US" altLang="en-US" sz="1800" b="0" i="0" u="none" strike="noStrike" cap="none" normalizeH="0" baseline="0" dirty="0" err="1" smtClean="0">
                <a:ln>
                  <a:noFill/>
                </a:ln>
                <a:solidFill>
                  <a:schemeClr val="tx1"/>
                </a:solidFill>
                <a:effectLst/>
                <a:latin typeface="Arial" panose="020B0604020202020204" pitchFamily="34" charset="0"/>
              </a:rPr>
              <a:t>Cucina</a:t>
            </a:r>
            <a:r>
              <a:rPr kumimoji="0" lang="en-US" altLang="en-US" sz="1800" b="0" i="0" u="none" strike="noStrike" cap="none" normalizeH="0" baseline="0" dirty="0" smtClean="0">
                <a:ln>
                  <a:noFill/>
                </a:ln>
                <a:solidFill>
                  <a:schemeClr val="tx1"/>
                </a:solidFill>
                <a:effectLst/>
                <a:latin typeface="Arial" panose="020B0604020202020204" pitchFamily="34" charset="0"/>
              </a:rPr>
              <a:t> serves dinner Wednesday through Sunday. </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smtClean="0">
                <a:ln>
                  <a:noFill/>
                </a:ln>
                <a:solidFill>
                  <a:schemeClr val="tx1"/>
                </a:solidFill>
                <a:effectLst/>
                <a:latin typeface="Arial" panose="020B0604020202020204" pitchFamily="34" charset="0"/>
              </a:rPr>
              <a:t>The restaurant is closed on Monday and Tuesday. </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smtClean="0">
                <a:ln>
                  <a:noFill/>
                </a:ln>
                <a:solidFill>
                  <a:schemeClr val="tx1"/>
                </a:solidFill>
                <a:effectLst/>
                <a:latin typeface="Arial" panose="020B0604020202020204" pitchFamily="34" charset="0"/>
              </a:rPr>
              <a:t>Five entrees (veal parmesan, grilled swordfish, pan seared salmon, pork loin, chicken parmesan) are served as the special each week according to the</a:t>
            </a:r>
            <a:r>
              <a:rPr kumimoji="0" lang="en-US" altLang="en-US" sz="1800" b="0" i="0" u="none" strike="noStrike" cap="none" normalizeH="0" dirty="0" smtClean="0">
                <a:ln>
                  <a:noFill/>
                </a:ln>
                <a:solidFill>
                  <a:schemeClr val="tx1"/>
                </a:solidFill>
                <a:effectLst/>
                <a:latin typeface="Arial" panose="020B0604020202020204" pitchFamily="34" charset="0"/>
              </a:rPr>
              <a:t> </a:t>
            </a:r>
            <a:r>
              <a:rPr kumimoji="0" lang="en-US" altLang="en-US" sz="1800" b="0" i="0" u="none" strike="noStrike" cap="none" normalizeH="0" baseline="0" dirty="0" smtClean="0">
                <a:ln>
                  <a:noFill/>
                </a:ln>
                <a:solidFill>
                  <a:schemeClr val="tx1"/>
                </a:solidFill>
                <a:effectLst/>
                <a:latin typeface="Arial" panose="020B0604020202020204" pitchFamily="34" charset="0"/>
              </a:rPr>
              <a:t>following restrictions: </a:t>
            </a:r>
          </a:p>
          <a:p>
            <a:pPr marL="400050" lvl="1" indent="0" defTabSz="914400" eaLnBrk="0" fontAlgn="base" hangingPunct="0">
              <a:spcBef>
                <a:spcPct val="0"/>
              </a:spcBef>
              <a:spcAft>
                <a:spcPct val="0"/>
              </a:spcAft>
              <a:buFontTx/>
              <a:buChar char="•"/>
            </a:pPr>
            <a:r>
              <a:rPr kumimoji="0" lang="en-US" altLang="en-US" sz="1400" b="0" i="0" u="none" strike="noStrike" cap="none" normalizeH="0" baseline="0" dirty="0" smtClean="0">
                <a:ln>
                  <a:noFill/>
                </a:ln>
                <a:solidFill>
                  <a:schemeClr val="tx1"/>
                </a:solidFill>
                <a:effectLst/>
                <a:latin typeface="Arial" panose="020B0604020202020204" pitchFamily="34" charset="0"/>
              </a:rPr>
              <a:t>Something must be served every day </a:t>
            </a:r>
          </a:p>
          <a:p>
            <a:pPr marL="400050" lvl="1" indent="0" defTabSz="914400" eaLnBrk="0" fontAlgn="base" hangingPunct="0">
              <a:spcBef>
                <a:spcPct val="0"/>
              </a:spcBef>
              <a:spcAft>
                <a:spcPct val="0"/>
              </a:spcAft>
              <a:buFontTx/>
              <a:buChar char="•"/>
            </a:pPr>
            <a:r>
              <a:rPr kumimoji="0" lang="en-US" altLang="en-US" sz="1400" b="0" i="0" u="none" strike="noStrike" cap="none" normalizeH="0" baseline="0" dirty="0" smtClean="0">
                <a:ln>
                  <a:noFill/>
                </a:ln>
                <a:solidFill>
                  <a:schemeClr val="tx1"/>
                </a:solidFill>
                <a:effectLst/>
                <a:latin typeface="Arial" panose="020B0604020202020204" pitchFamily="34" charset="0"/>
              </a:rPr>
              <a:t>Grilled swordfish is never served on Friday. </a:t>
            </a:r>
          </a:p>
          <a:p>
            <a:pPr marL="400050" lvl="1" indent="0" defTabSz="914400" eaLnBrk="0" fontAlgn="base" hangingPunct="0">
              <a:spcBef>
                <a:spcPct val="0"/>
              </a:spcBef>
              <a:spcAft>
                <a:spcPct val="0"/>
              </a:spcAft>
              <a:buFontTx/>
              <a:buChar char="•"/>
            </a:pPr>
            <a:r>
              <a:rPr kumimoji="0" lang="en-US" altLang="en-US" sz="1400" b="0" i="0" u="none" strike="noStrike" cap="none" normalizeH="0" baseline="0" dirty="0" smtClean="0">
                <a:ln>
                  <a:noFill/>
                </a:ln>
                <a:solidFill>
                  <a:schemeClr val="tx1"/>
                </a:solidFill>
                <a:effectLst/>
                <a:latin typeface="Arial" panose="020B0604020202020204" pitchFamily="34" charset="0"/>
              </a:rPr>
              <a:t>Pork loin cannot be served the day after veal parmesan </a:t>
            </a:r>
          </a:p>
          <a:p>
            <a:pPr marL="400050" lvl="1" indent="0" defTabSz="914400" eaLnBrk="0" fontAlgn="base" hangingPunct="0">
              <a:spcBef>
                <a:spcPct val="0"/>
              </a:spcBef>
              <a:spcAft>
                <a:spcPct val="0"/>
              </a:spcAft>
              <a:buFontTx/>
              <a:buChar char="•"/>
            </a:pPr>
            <a:r>
              <a:rPr kumimoji="0" lang="en-US" altLang="en-US" sz="1400" b="0" i="0" u="none" strike="noStrike" cap="none" normalizeH="0" baseline="0" dirty="0" smtClean="0">
                <a:ln>
                  <a:noFill/>
                </a:ln>
                <a:solidFill>
                  <a:schemeClr val="tx1"/>
                </a:solidFill>
                <a:effectLst/>
                <a:latin typeface="Arial" panose="020B0604020202020204" pitchFamily="34" charset="0"/>
              </a:rPr>
              <a:t>Pan seared salmon and veal parmesan must be served on the weekend. </a:t>
            </a:r>
          </a:p>
          <a:p>
            <a:pPr marL="400050" lvl="1" indent="0" defTabSz="914400" eaLnBrk="0" fontAlgn="base" hangingPunct="0">
              <a:spcBef>
                <a:spcPct val="0"/>
              </a:spcBef>
              <a:spcAft>
                <a:spcPct val="0"/>
              </a:spcAft>
              <a:buFontTx/>
              <a:buChar char="•"/>
            </a:pPr>
            <a:r>
              <a:rPr kumimoji="0" lang="en-US" altLang="en-US" sz="1400" b="0" i="0" u="none" strike="noStrike" cap="none" normalizeH="0" baseline="0" dirty="0" smtClean="0">
                <a:ln>
                  <a:noFill/>
                </a:ln>
                <a:solidFill>
                  <a:schemeClr val="tx1"/>
                </a:solidFill>
                <a:effectLst/>
                <a:latin typeface="Arial" panose="020B0604020202020204" pitchFamily="34" charset="0"/>
              </a:rPr>
              <a:t>Chicken parmesan is always served within two days of grilled swordfish. </a:t>
            </a:r>
          </a:p>
          <a:p>
            <a:pPr marL="400050" lvl="1" indent="0" defTabSz="914400" eaLnBrk="0" fontAlgn="base" hangingPunct="0">
              <a:spcBef>
                <a:spcPct val="0"/>
              </a:spcBef>
              <a:spcAft>
                <a:spcPct val="0"/>
              </a:spcAft>
              <a:buFontTx/>
              <a:buNone/>
            </a:pPr>
            <a:endParaRPr kumimoji="0" lang="en-US" altLang="en-US" sz="1400" b="0" i="0" u="none" strike="noStrike" cap="none" normalizeH="0" baseline="0" dirty="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smtClean="0">
                <a:ln>
                  <a:noFill/>
                </a:ln>
                <a:solidFill>
                  <a:schemeClr val="tx1"/>
                </a:solidFill>
                <a:effectLst/>
                <a:latin typeface="Arial" panose="020B0604020202020204" pitchFamily="34" charset="0"/>
              </a:rPr>
              <a:t>Specify the problem of determining which meals can be served on which day as a CSP. </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159382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Recall</a:t>
            </a:r>
            <a:endParaRPr lang="en-US" dirty="0"/>
          </a:p>
        </p:txBody>
      </p:sp>
      <p:sp>
        <p:nvSpPr>
          <p:cNvPr id="3" name="Content Placeholder 2"/>
          <p:cNvSpPr>
            <a:spLocks noGrp="1"/>
          </p:cNvSpPr>
          <p:nvPr>
            <p:ph idx="1"/>
          </p:nvPr>
        </p:nvSpPr>
        <p:spPr>
          <a:xfrm>
            <a:off x="280402" y="1600200"/>
            <a:ext cx="8863598" cy="4525963"/>
          </a:xfrm>
        </p:spPr>
        <p:txBody>
          <a:bodyPr>
            <a:noAutofit/>
          </a:bodyPr>
          <a:lstStyle/>
          <a:p>
            <a:pPr marL="0" indent="0">
              <a:buNone/>
            </a:pPr>
            <a:r>
              <a:rPr lang="en-US" sz="2800" dirty="0"/>
              <a:t>Search problems:</a:t>
            </a:r>
          </a:p>
          <a:p>
            <a:pPr marL="0" indent="0">
              <a:buNone/>
            </a:pPr>
            <a:r>
              <a:rPr lang="en-US" sz="2800" dirty="0"/>
              <a:t>– Find the sequence of actions that leads to the goal.</a:t>
            </a:r>
          </a:p>
          <a:p>
            <a:pPr marL="0" indent="0">
              <a:buNone/>
            </a:pPr>
            <a:r>
              <a:rPr lang="en-US" sz="2800" dirty="0"/>
              <a:t>– Sequence of actions means a path in the search space.</a:t>
            </a:r>
          </a:p>
          <a:p>
            <a:pPr marL="0" indent="0">
              <a:buNone/>
            </a:pPr>
            <a:r>
              <a:rPr lang="en-US" sz="2800" dirty="0"/>
              <a:t>– Paths come with </a:t>
            </a:r>
            <a:r>
              <a:rPr lang="en-US" sz="2800" dirty="0" smtClean="0"/>
              <a:t>different </a:t>
            </a:r>
            <a:r>
              <a:rPr lang="en-US" sz="2800" dirty="0"/>
              <a:t>costs and depths.</a:t>
            </a:r>
          </a:p>
          <a:p>
            <a:pPr marL="0" indent="0">
              <a:buNone/>
            </a:pPr>
            <a:r>
              <a:rPr lang="en-US" sz="2800" dirty="0"/>
              <a:t>– We </a:t>
            </a:r>
            <a:r>
              <a:rPr lang="en-US" sz="2800"/>
              <a:t>use </a:t>
            </a:r>
            <a:r>
              <a:rPr lang="en-US" sz="2800" smtClean="0"/>
              <a:t>heuristics </a:t>
            </a:r>
            <a:r>
              <a:rPr lang="en-US" sz="2800" dirty="0"/>
              <a:t>to guide the </a:t>
            </a:r>
            <a:r>
              <a:rPr lang="en-US" sz="2800" dirty="0" smtClean="0"/>
              <a:t>search efficiently.</a:t>
            </a:r>
          </a:p>
          <a:p>
            <a:pPr marL="0" indent="0">
              <a:buNone/>
            </a:pPr>
            <a:endParaRPr lang="en-US" sz="2800" dirty="0"/>
          </a:p>
          <a:p>
            <a:pPr marL="0" indent="0">
              <a:buNone/>
            </a:pPr>
            <a:r>
              <a:rPr lang="en-US" sz="2800" dirty="0" smtClean="0"/>
              <a:t>Constraint </a:t>
            </a:r>
            <a:r>
              <a:rPr lang="en-US" sz="2800" dirty="0"/>
              <a:t>satisfaction problems:</a:t>
            </a:r>
          </a:p>
          <a:p>
            <a:pPr marL="0" indent="0">
              <a:buNone/>
            </a:pPr>
            <a:r>
              <a:rPr lang="en-US" sz="2800" dirty="0"/>
              <a:t>– A search problem too!</a:t>
            </a:r>
          </a:p>
          <a:p>
            <a:pPr marL="0" indent="0">
              <a:buNone/>
            </a:pPr>
            <a:r>
              <a:rPr lang="en-US" sz="2800" dirty="0"/>
              <a:t>– We care about the goal itself.</a:t>
            </a:r>
          </a:p>
        </p:txBody>
      </p:sp>
    </p:spTree>
    <p:extLst>
      <p:ext uri="{BB962C8B-B14F-4D97-AF65-F5344CB8AC3E}">
        <p14:creationId xmlns:p14="http://schemas.microsoft.com/office/powerpoint/2010/main" val="199551844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439"/>
            <a:ext cx="8229600" cy="1143000"/>
          </a:xfrm>
        </p:spPr>
        <p:txBody>
          <a:bodyPr/>
          <a:lstStyle/>
          <a:p>
            <a:r>
              <a:rPr lang="en-US" dirty="0" err="1" smtClean="0"/>
              <a:t>Cryptarithmetic</a:t>
            </a:r>
            <a:r>
              <a:rPr lang="en-US" dirty="0" smtClean="0"/>
              <a:t> Example</a:t>
            </a:r>
            <a:endParaRPr lang="en-US" dirty="0"/>
          </a:p>
        </p:txBody>
      </p:sp>
      <p:sp>
        <p:nvSpPr>
          <p:cNvPr id="3" name="Content Placeholder 2"/>
          <p:cNvSpPr>
            <a:spLocks noGrp="1"/>
          </p:cNvSpPr>
          <p:nvPr>
            <p:ph idx="1"/>
          </p:nvPr>
        </p:nvSpPr>
        <p:spPr>
          <a:xfrm>
            <a:off x="189162" y="1147440"/>
            <a:ext cx="8954837" cy="5567018"/>
          </a:xfrm>
        </p:spPr>
        <p:txBody>
          <a:bodyPr>
            <a:normAutofit fontScale="77500" lnSpcReduction="20000"/>
          </a:bodyPr>
          <a:lstStyle/>
          <a:p>
            <a:r>
              <a:rPr lang="en-US" dirty="0" smtClean="0"/>
              <a:t>Map </a:t>
            </a:r>
            <a:r>
              <a:rPr lang="en-US" dirty="0"/>
              <a:t>numbers to letters </a:t>
            </a:r>
            <a:r>
              <a:rPr lang="en-US" dirty="0" smtClean="0"/>
              <a:t>to satisfy </a:t>
            </a:r>
            <a:r>
              <a:rPr lang="en-US" dirty="0"/>
              <a:t>an arithmetic example: </a:t>
            </a:r>
            <a:endParaRPr lang="en-US" dirty="0" smtClean="0">
              <a:effectLst/>
            </a:endParaRPr>
          </a:p>
          <a:p>
            <a:pPr marL="0" indent="0">
              <a:buNone/>
            </a:pPr>
            <a:endParaRPr lang="en-US" dirty="0"/>
          </a:p>
          <a:p>
            <a:pPr marL="0" indent="0">
              <a:buNone/>
            </a:pPr>
            <a:r>
              <a:rPr lang="en-US" dirty="0" smtClean="0"/>
              <a:t>	</a:t>
            </a:r>
            <a:r>
              <a:rPr lang="en-US" dirty="0"/>
              <a:t>  </a:t>
            </a:r>
            <a:r>
              <a:rPr lang="en-US" dirty="0" smtClean="0"/>
              <a:t> </a:t>
            </a:r>
            <a:r>
              <a:rPr lang="en-US" sz="3400" dirty="0" smtClean="0"/>
              <a:t>TWO </a:t>
            </a:r>
            <a:endParaRPr lang="en-US" sz="3400" dirty="0" smtClean="0">
              <a:effectLst/>
            </a:endParaRPr>
          </a:p>
          <a:p>
            <a:pPr marL="0" indent="0">
              <a:buNone/>
            </a:pPr>
            <a:r>
              <a:rPr lang="en-US" sz="3400" dirty="0" smtClean="0"/>
              <a:t>	+ </a:t>
            </a:r>
            <a:r>
              <a:rPr lang="en-US" sz="3400" dirty="0"/>
              <a:t>TWO </a:t>
            </a:r>
            <a:endParaRPr lang="en-US" sz="3400" dirty="0" smtClean="0">
              <a:effectLst/>
            </a:endParaRPr>
          </a:p>
          <a:p>
            <a:pPr marL="400050" lvl="1" indent="0">
              <a:buNone/>
            </a:pPr>
            <a:r>
              <a:rPr lang="en-US" sz="3400" dirty="0"/>
              <a:t>----------</a:t>
            </a:r>
            <a:endParaRPr lang="en-US" sz="3400" dirty="0" smtClean="0">
              <a:effectLst/>
            </a:endParaRPr>
          </a:p>
          <a:p>
            <a:pPr marL="400050" lvl="1" indent="0">
              <a:buNone/>
            </a:pPr>
            <a:r>
              <a:rPr lang="en-US" sz="3400" dirty="0" smtClean="0"/>
              <a:t>   </a:t>
            </a:r>
            <a:r>
              <a:rPr lang="en-US" sz="3400" dirty="0"/>
              <a:t> FOUR</a:t>
            </a:r>
            <a:endParaRPr lang="en-US" sz="3400" dirty="0" smtClean="0">
              <a:effectLst/>
            </a:endParaRPr>
          </a:p>
          <a:p>
            <a:pPr fontAlgn="base"/>
            <a:endParaRPr lang="en-US" sz="3400" dirty="0"/>
          </a:p>
          <a:p>
            <a:pPr fontAlgn="base"/>
            <a:r>
              <a:rPr lang="en-US" dirty="0" smtClean="0"/>
              <a:t>Variables</a:t>
            </a:r>
            <a:r>
              <a:rPr lang="en-US" dirty="0"/>
              <a:t>: the letters (T, W, O, F, U, R) and carries </a:t>
            </a:r>
            <a:r>
              <a:rPr lang="en-US" dirty="0" smtClean="0"/>
              <a:t>(X</a:t>
            </a:r>
            <a:r>
              <a:rPr lang="en-US" baseline="-25000" dirty="0" smtClean="0"/>
              <a:t>10</a:t>
            </a:r>
            <a:r>
              <a:rPr lang="en-US" dirty="0" smtClean="0"/>
              <a:t>,X</a:t>
            </a:r>
            <a:r>
              <a:rPr lang="en-US" baseline="-25000" dirty="0" smtClean="0"/>
              <a:t>100</a:t>
            </a:r>
            <a:r>
              <a:rPr lang="en-US" dirty="0" smtClean="0"/>
              <a:t>,X</a:t>
            </a:r>
            <a:r>
              <a:rPr lang="en-US" baseline="-25000" dirty="0" smtClean="0"/>
              <a:t>1000</a:t>
            </a:r>
            <a:r>
              <a:rPr lang="en-US" dirty="0" smtClean="0"/>
              <a:t>)</a:t>
            </a:r>
          </a:p>
          <a:p>
            <a:pPr fontAlgn="base"/>
            <a:r>
              <a:rPr lang="en-US" dirty="0" smtClean="0"/>
              <a:t>Domains</a:t>
            </a:r>
            <a:r>
              <a:rPr lang="en-US" dirty="0"/>
              <a:t>: integers (0-9) for the letters, (0,1) for the </a:t>
            </a:r>
            <a:r>
              <a:rPr lang="en-US" dirty="0" smtClean="0"/>
              <a:t>carries</a:t>
            </a:r>
            <a:endParaRPr lang="en-US" dirty="0"/>
          </a:p>
          <a:p>
            <a:pPr fontAlgn="base"/>
            <a:r>
              <a:rPr lang="en-US" dirty="0"/>
              <a:t>Constraints: </a:t>
            </a:r>
          </a:p>
          <a:p>
            <a:pPr lvl="1" fontAlgn="base"/>
            <a:r>
              <a:rPr lang="en-US" dirty="0"/>
              <a:t>The letters (T, W, O, F, U, R) have to take on different values</a:t>
            </a:r>
          </a:p>
          <a:p>
            <a:pPr lvl="1" fontAlgn="base"/>
            <a:r>
              <a:rPr lang="en-US" dirty="0" smtClean="0"/>
              <a:t>Operations on variable </a:t>
            </a:r>
            <a:r>
              <a:rPr lang="en-US" dirty="0"/>
              <a:t>values </a:t>
            </a:r>
            <a:r>
              <a:rPr lang="en-US" dirty="0" smtClean="0"/>
              <a:t>have </a:t>
            </a:r>
            <a:r>
              <a:rPr lang="en-US" dirty="0"/>
              <a:t>to make arithmetic sense</a:t>
            </a:r>
            <a:r>
              <a:rPr lang="en-US" dirty="0" smtClean="0"/>
              <a:t>:</a:t>
            </a:r>
          </a:p>
          <a:p>
            <a:pPr lvl="2" fontAlgn="base"/>
            <a:r>
              <a:rPr lang="en-US" dirty="0" smtClean="0"/>
              <a:t> </a:t>
            </a:r>
            <a:r>
              <a:rPr lang="en-US" sz="2600" dirty="0"/>
              <a:t>e.g., O + O = R + 10</a:t>
            </a:r>
            <a:r>
              <a:rPr lang="en-US" sz="2600" dirty="0" smtClean="0"/>
              <a:t>*X</a:t>
            </a:r>
            <a:r>
              <a:rPr lang="en-US" sz="2600" baseline="-25000" dirty="0" smtClean="0"/>
              <a:t>10</a:t>
            </a:r>
            <a:r>
              <a:rPr lang="en-US" sz="2600" dirty="0" smtClean="0"/>
              <a:t> </a:t>
            </a:r>
            <a:endParaRPr lang="en-US" sz="2600" dirty="0"/>
          </a:p>
          <a:p>
            <a:endParaRPr lang="en-US" dirty="0"/>
          </a:p>
        </p:txBody>
      </p:sp>
    </p:spTree>
    <p:extLst>
      <p:ext uri="{BB962C8B-B14F-4D97-AF65-F5344CB8AC3E}">
        <p14:creationId xmlns:p14="http://schemas.microsoft.com/office/powerpoint/2010/main" val="93300710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CSP as Search</a:t>
            </a:r>
            <a:endParaRPr lang="en-US" dirty="0"/>
          </a:p>
        </p:txBody>
      </p:sp>
      <p:sp>
        <p:nvSpPr>
          <p:cNvPr id="3" name="Content Placeholder 2"/>
          <p:cNvSpPr>
            <a:spLocks noGrp="1"/>
          </p:cNvSpPr>
          <p:nvPr>
            <p:ph idx="1"/>
          </p:nvPr>
        </p:nvSpPr>
        <p:spPr>
          <a:xfrm>
            <a:off x="0" y="1600200"/>
            <a:ext cx="9144000" cy="4525963"/>
          </a:xfrm>
        </p:spPr>
        <p:txBody>
          <a:bodyPr>
            <a:normAutofit/>
          </a:bodyPr>
          <a:lstStyle/>
          <a:p>
            <a:r>
              <a:rPr lang="en-US" sz="3600" dirty="0" smtClean="0"/>
              <a:t>We </a:t>
            </a:r>
            <a:r>
              <a:rPr lang="en-US" sz="3600" dirty="0"/>
              <a:t>can set up state space representation as variables over domains, </a:t>
            </a:r>
            <a:r>
              <a:rPr lang="en-US" sz="3600" dirty="0" smtClean="0"/>
              <a:t>initial state as no variable assignments, and goal</a:t>
            </a:r>
            <a:r>
              <a:rPr lang="en-US" sz="3600" dirty="0"/>
              <a:t>-test as </a:t>
            </a:r>
            <a:r>
              <a:rPr lang="en-US" sz="3600" dirty="0" smtClean="0"/>
              <a:t>constraints</a:t>
            </a:r>
            <a:endParaRPr lang="en-US" sz="3600" dirty="0"/>
          </a:p>
          <a:p>
            <a:endParaRPr lang="en-US" sz="3600" dirty="0" smtClean="0"/>
          </a:p>
          <a:p>
            <a:r>
              <a:rPr lang="en-US" sz="3600" dirty="0" smtClean="0"/>
              <a:t>Which </a:t>
            </a:r>
            <a:r>
              <a:rPr lang="en-US" sz="3600" dirty="0"/>
              <a:t>general search strategy should we use? </a:t>
            </a:r>
            <a:endParaRPr lang="en-US" sz="3600" dirty="0" smtClean="0">
              <a:effectLst/>
            </a:endParaRPr>
          </a:p>
          <a:p>
            <a:endParaRPr lang="en-US" sz="3600" dirty="0"/>
          </a:p>
        </p:txBody>
      </p:sp>
    </p:spTree>
    <p:extLst>
      <p:ext uri="{BB962C8B-B14F-4D97-AF65-F5344CB8AC3E}">
        <p14:creationId xmlns:p14="http://schemas.microsoft.com/office/powerpoint/2010/main" val="257224451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Why </a:t>
            </a:r>
            <a:r>
              <a:rPr lang="en-US" dirty="0" smtClean="0">
                <a:solidFill>
                  <a:srgbClr val="FF0000"/>
                </a:solidFill>
              </a:rPr>
              <a:t>not</a:t>
            </a:r>
            <a:r>
              <a:rPr lang="en-US" dirty="0" smtClean="0"/>
              <a:t> A* or greedy?</a:t>
            </a:r>
            <a:endParaRPr lang="en-US" dirty="0"/>
          </a:p>
        </p:txBody>
      </p:sp>
      <p:sp>
        <p:nvSpPr>
          <p:cNvPr id="3" name="Content Placeholder 2"/>
          <p:cNvSpPr>
            <a:spLocks noGrp="1"/>
          </p:cNvSpPr>
          <p:nvPr>
            <p:ph idx="1"/>
          </p:nvPr>
        </p:nvSpPr>
        <p:spPr>
          <a:xfrm>
            <a:off x="0" y="1600200"/>
            <a:ext cx="9144000" cy="4525963"/>
          </a:xfrm>
        </p:spPr>
        <p:txBody>
          <a:bodyPr>
            <a:normAutofit/>
          </a:bodyPr>
          <a:lstStyle/>
          <a:p>
            <a:endParaRPr lang="en-US" dirty="0" smtClean="0">
              <a:effectLst/>
            </a:endParaRPr>
          </a:p>
          <a:p>
            <a:pPr marL="457200" lvl="1" indent="0" fontAlgn="base">
              <a:buNone/>
            </a:pPr>
            <a:r>
              <a:rPr lang="en-US" sz="4000" dirty="0"/>
              <a:t>Since goal is not explicit, it may be really hard to estimate remaining path to goal (or trivially easy but not useful: e.g., in the N-queens problem, if we’ve taken </a:t>
            </a:r>
            <a:r>
              <a:rPr lang="en-US" sz="4000" dirty="0" err="1"/>
              <a:t>i</a:t>
            </a:r>
            <a:r>
              <a:rPr lang="en-US" sz="4000" dirty="0"/>
              <a:t> steps, all next states have at least N-</a:t>
            </a:r>
            <a:r>
              <a:rPr lang="en-US" sz="4000" dirty="0" err="1"/>
              <a:t>i</a:t>
            </a:r>
            <a:r>
              <a:rPr lang="en-US" sz="4000" dirty="0"/>
              <a:t> more steps to go).</a:t>
            </a:r>
          </a:p>
          <a:p>
            <a:endParaRPr lang="en-US" dirty="0"/>
          </a:p>
        </p:txBody>
      </p:sp>
    </p:spTree>
    <p:extLst>
      <p:ext uri="{BB962C8B-B14F-4D97-AF65-F5344CB8AC3E}">
        <p14:creationId xmlns:p14="http://schemas.microsoft.com/office/powerpoint/2010/main" val="27704591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Why </a:t>
            </a:r>
            <a:r>
              <a:rPr lang="en-US" dirty="0" smtClean="0">
                <a:solidFill>
                  <a:srgbClr val="FF0000"/>
                </a:solidFill>
              </a:rPr>
              <a:t>not</a:t>
            </a:r>
            <a:r>
              <a:rPr lang="en-US" dirty="0" smtClean="0"/>
              <a:t> Uniform Cost?</a:t>
            </a:r>
            <a:endParaRPr lang="en-US" dirty="0"/>
          </a:p>
        </p:txBody>
      </p:sp>
      <p:sp>
        <p:nvSpPr>
          <p:cNvPr id="3" name="Content Placeholder 2"/>
          <p:cNvSpPr>
            <a:spLocks noGrp="1"/>
          </p:cNvSpPr>
          <p:nvPr>
            <p:ph idx="1"/>
          </p:nvPr>
        </p:nvSpPr>
        <p:spPr/>
        <p:txBody>
          <a:bodyPr>
            <a:normAutofit/>
          </a:bodyPr>
          <a:lstStyle/>
          <a:p>
            <a:pPr marL="0" indent="0">
              <a:buNone/>
            </a:pPr>
            <a:r>
              <a:rPr lang="en-US" sz="4000" dirty="0" smtClean="0"/>
              <a:t>No edge cost</a:t>
            </a:r>
            <a:endParaRPr lang="en-US" sz="4000" dirty="0"/>
          </a:p>
        </p:txBody>
      </p:sp>
    </p:spTree>
    <p:extLst>
      <p:ext uri="{BB962C8B-B14F-4D97-AF65-F5344CB8AC3E}">
        <p14:creationId xmlns:p14="http://schemas.microsoft.com/office/powerpoint/2010/main" val="3697173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Why </a:t>
            </a:r>
            <a:r>
              <a:rPr lang="en-US" dirty="0" smtClean="0">
                <a:solidFill>
                  <a:srgbClr val="FF0000"/>
                </a:solidFill>
              </a:rPr>
              <a:t>not</a:t>
            </a:r>
            <a:r>
              <a:rPr lang="en-US" dirty="0" smtClean="0"/>
              <a:t> BFS?</a:t>
            </a:r>
            <a:endParaRPr lang="en-US" dirty="0"/>
          </a:p>
        </p:txBody>
      </p:sp>
      <p:sp>
        <p:nvSpPr>
          <p:cNvPr id="3" name="Content Placeholder 2"/>
          <p:cNvSpPr>
            <a:spLocks noGrp="1"/>
          </p:cNvSpPr>
          <p:nvPr>
            <p:ph idx="1"/>
          </p:nvPr>
        </p:nvSpPr>
        <p:spPr>
          <a:xfrm>
            <a:off x="0" y="1600200"/>
            <a:ext cx="9144000" cy="4525963"/>
          </a:xfrm>
        </p:spPr>
        <p:txBody>
          <a:bodyPr/>
          <a:lstStyle/>
          <a:p>
            <a:endParaRPr lang="en-US" dirty="0" smtClean="0">
              <a:effectLst/>
            </a:endParaRPr>
          </a:p>
          <a:p>
            <a:pPr marL="457200" lvl="1" indent="0" fontAlgn="base">
              <a:buNone/>
            </a:pPr>
            <a:r>
              <a:rPr lang="en-US" sz="4000" dirty="0"/>
              <a:t>Exponential space requirement for no gain (since we know ahead of time that the solution will not be found until all the variables have been assigned, goal state cannot be found earlier than that)</a:t>
            </a:r>
          </a:p>
          <a:p>
            <a:endParaRPr lang="en-US" dirty="0"/>
          </a:p>
        </p:txBody>
      </p:sp>
    </p:spTree>
    <p:extLst>
      <p:ext uri="{BB962C8B-B14F-4D97-AF65-F5344CB8AC3E}">
        <p14:creationId xmlns:p14="http://schemas.microsoft.com/office/powerpoint/2010/main" val="24447865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Why </a:t>
            </a:r>
            <a:r>
              <a:rPr lang="en-US" dirty="0" smtClean="0">
                <a:solidFill>
                  <a:srgbClr val="FF0000"/>
                </a:solidFill>
              </a:rPr>
              <a:t>not</a:t>
            </a:r>
            <a:r>
              <a:rPr lang="en-US" dirty="0" smtClean="0"/>
              <a:t> ID-DFS?</a:t>
            </a:r>
            <a:endParaRPr lang="en-US" dirty="0"/>
          </a:p>
        </p:txBody>
      </p:sp>
      <p:sp>
        <p:nvSpPr>
          <p:cNvPr id="3" name="Content Placeholder 2"/>
          <p:cNvSpPr>
            <a:spLocks noGrp="1"/>
          </p:cNvSpPr>
          <p:nvPr>
            <p:ph idx="1"/>
          </p:nvPr>
        </p:nvSpPr>
        <p:spPr>
          <a:xfrm>
            <a:off x="0" y="1600200"/>
            <a:ext cx="9144000" cy="4525963"/>
          </a:xfrm>
        </p:spPr>
        <p:txBody>
          <a:bodyPr/>
          <a:lstStyle/>
          <a:p>
            <a:endParaRPr lang="en-US" dirty="0" smtClean="0">
              <a:effectLst/>
            </a:endParaRPr>
          </a:p>
          <a:p>
            <a:pPr marL="457200" lvl="1" indent="0" fontAlgn="base">
              <a:buNone/>
            </a:pPr>
            <a:r>
              <a:rPr lang="en-US" sz="4000" dirty="0" smtClean="0"/>
              <a:t>Since </a:t>
            </a:r>
            <a:r>
              <a:rPr lang="en-US" sz="4000" dirty="0"/>
              <a:t>we know ahead of time that the solution will not be found until all the variables have been assigned, goal state cannot be found earlier than that, so no point in redoing the goal-test early on.</a:t>
            </a:r>
          </a:p>
          <a:p>
            <a:endParaRPr lang="en-US" dirty="0"/>
          </a:p>
        </p:txBody>
      </p:sp>
    </p:spTree>
    <p:extLst>
      <p:ext uri="{BB962C8B-B14F-4D97-AF65-F5344CB8AC3E}">
        <p14:creationId xmlns:p14="http://schemas.microsoft.com/office/powerpoint/2010/main" val="36681692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0000"/>
                </a:solidFill>
              </a:rPr>
              <a:t>Why</a:t>
            </a:r>
            <a:r>
              <a:rPr lang="en-US" dirty="0" smtClean="0"/>
              <a:t> DFS?</a:t>
            </a:r>
            <a:endParaRPr lang="en-US" dirty="0"/>
          </a:p>
        </p:txBody>
      </p:sp>
      <p:sp>
        <p:nvSpPr>
          <p:cNvPr id="3" name="Content Placeholder 2"/>
          <p:cNvSpPr>
            <a:spLocks noGrp="1"/>
          </p:cNvSpPr>
          <p:nvPr>
            <p:ph idx="1"/>
          </p:nvPr>
        </p:nvSpPr>
        <p:spPr>
          <a:xfrm>
            <a:off x="0" y="1700415"/>
            <a:ext cx="9144000" cy="4425748"/>
          </a:xfrm>
        </p:spPr>
        <p:txBody>
          <a:bodyPr>
            <a:normAutofit lnSpcReduction="10000"/>
          </a:bodyPr>
          <a:lstStyle/>
          <a:p>
            <a:pPr marL="0" indent="0">
              <a:buNone/>
            </a:pPr>
            <a:endParaRPr lang="en-US" sz="4000" dirty="0" smtClean="0">
              <a:effectLst/>
            </a:endParaRPr>
          </a:p>
          <a:p>
            <a:pPr marL="457200" lvl="1" indent="0" fontAlgn="base">
              <a:buNone/>
            </a:pPr>
            <a:r>
              <a:rPr lang="en-US" sz="4000" dirty="0"/>
              <a:t>For this type of problem, DFS is essentially running as DFS-limited, with the depth limit set for the number of variables. So we won’t have to worry about DFS running into infinite loops or returning a suboptimal solution.</a:t>
            </a:r>
          </a:p>
          <a:p>
            <a:endParaRPr lang="en-US" sz="4000" dirty="0"/>
          </a:p>
        </p:txBody>
      </p:sp>
    </p:spTree>
    <p:extLst>
      <p:ext uri="{BB962C8B-B14F-4D97-AF65-F5344CB8AC3E}">
        <p14:creationId xmlns:p14="http://schemas.microsoft.com/office/powerpoint/2010/main" val="41289459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71</TotalTime>
  <Words>679</Words>
  <Application>Microsoft Office PowerPoint</Application>
  <PresentationFormat>On-screen Show (4:3)</PresentationFormat>
  <Paragraphs>83</Paragraphs>
  <Slides>13</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13</vt:i4>
      </vt:variant>
    </vt:vector>
  </HeadingPairs>
  <TitlesOfParts>
    <vt:vector size="16" baseType="lpstr">
      <vt:lpstr>Arial</vt:lpstr>
      <vt:lpstr>Calibri</vt:lpstr>
      <vt:lpstr>Office Theme</vt:lpstr>
      <vt:lpstr>Constraint Satisfaction Review</vt:lpstr>
      <vt:lpstr>Recall</vt:lpstr>
      <vt:lpstr>Cryptarithmetic Example</vt:lpstr>
      <vt:lpstr>CSP as Search</vt:lpstr>
      <vt:lpstr>Why not A* or greedy?</vt:lpstr>
      <vt:lpstr>Why not Uniform Cost?</vt:lpstr>
      <vt:lpstr>Why not BFS?</vt:lpstr>
      <vt:lpstr>Why not ID-DFS?</vt:lpstr>
      <vt:lpstr>Why DFS?</vt:lpstr>
      <vt:lpstr>Why not generic DFS?</vt:lpstr>
      <vt:lpstr>Solving CSPs</vt:lpstr>
      <vt:lpstr>Solving CSPs</vt:lpstr>
      <vt:lpstr>CSP: Representation Example</vt:lpstr>
    </vt:vector>
  </TitlesOfParts>
  <Company>University of Pittsburgh</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Diane Litman</dc:creator>
  <cp:lastModifiedBy>Diane J. Litman</cp:lastModifiedBy>
  <cp:revision>10</cp:revision>
  <cp:lastPrinted>2017-10-02T18:19:47Z</cp:lastPrinted>
  <dcterms:created xsi:type="dcterms:W3CDTF">2017-09-30T00:45:47Z</dcterms:created>
  <dcterms:modified xsi:type="dcterms:W3CDTF">2017-10-02T18:19:52Z</dcterms:modified>
</cp:coreProperties>
</file>