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6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17.xml"/>
  <Override ContentType="application/vnd.openxmlformats-officedocument.presentationml.slide+xml" PartName="/ppt/slides/slide8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6858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21" Type="http://schemas.openxmlformats.org/officeDocument/2006/relationships/slide" Target="slides/slide16.xml"/><Relationship Id="rId2" Type="http://schemas.openxmlformats.org/officeDocument/2006/relationships/presProps" Target="presProps.xml"/><Relationship Id="rId12" Type="http://schemas.openxmlformats.org/officeDocument/2006/relationships/slide" Target="slides/slide7.xml"/><Relationship Id="rId22" Type="http://schemas.openxmlformats.org/officeDocument/2006/relationships/slide" Target="slides/slide17.xml"/><Relationship Id="rId13" Type="http://schemas.openxmlformats.org/officeDocument/2006/relationships/slide" Target="slides/slide8.xml"/><Relationship Id="rId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3" Type="http://schemas.openxmlformats.org/officeDocument/2006/relationships/tableStyles" Target="tableStyles.xml"/><Relationship Id="rId11" Type="http://schemas.openxmlformats.org/officeDocument/2006/relationships/slide" Target="slides/slide6.xml"/><Relationship Id="rId20" Type="http://schemas.openxmlformats.org/officeDocument/2006/relationships/slide" Target="slides/slide15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Classes</a:t>
            </a:r>
          </a:p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CS 401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(an excerpt)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Classes and Objects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Classes: Blueprints for data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Define/declare a class</a:t>
            </a:r>
          </a:p>
          <a:p>
            <a:pPr indent="-381000" lvl="2" marL="1371600" rtl="0"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List data and actions for the class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Objects: Instances of a class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Holds values for the data in the blueprint</a:t>
            </a:r>
          </a:p>
        </p:txBody>
      </p:sp>
      <p:grpSp>
        <p:nvGrpSpPr>
          <p:cNvPr id="97" name="Shape 97"/>
          <p:cNvGrpSpPr/>
          <p:nvPr/>
        </p:nvGrpSpPr>
        <p:grpSpPr>
          <a:xfrm>
            <a:off x="5801400" y="4623335"/>
            <a:ext cx="2972072" cy="1944564"/>
            <a:chOff x="606350" y="3303535"/>
            <a:chExt cx="2972072" cy="1944564"/>
          </a:xfrm>
        </p:grpSpPr>
        <p:sp>
          <p:nvSpPr>
            <p:cNvPr id="98" name="Shape 98"/>
            <p:cNvSpPr txBox="1"/>
            <p:nvPr/>
          </p:nvSpPr>
          <p:spPr>
            <a:xfrm>
              <a:off x="606350" y="3659000"/>
              <a:ext cx="2885399" cy="1589099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Name: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Age: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Address:</a:t>
              </a:r>
            </a:p>
          </p:txBody>
        </p:sp>
        <p:sp>
          <p:nvSpPr>
            <p:cNvPr id="99" name="Shape 99"/>
            <p:cNvSpPr txBox="1"/>
            <p:nvPr/>
          </p:nvSpPr>
          <p:spPr>
            <a:xfrm>
              <a:off x="2496950" y="3742625"/>
              <a:ext cx="806700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Zeus</a:t>
              </a:r>
            </a:p>
          </p:txBody>
        </p:sp>
        <p:sp>
          <p:nvSpPr>
            <p:cNvPr id="100" name="Shape 100"/>
            <p:cNvSpPr txBox="1"/>
            <p:nvPr/>
          </p:nvSpPr>
          <p:spPr>
            <a:xfrm>
              <a:off x="2502975" y="4244450"/>
              <a:ext cx="806700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4000</a:t>
              </a:r>
            </a:p>
          </p:txBody>
        </p:sp>
        <p:sp>
          <p:nvSpPr>
            <p:cNvPr id="101" name="Shape 101"/>
            <p:cNvSpPr txBox="1"/>
            <p:nvPr/>
          </p:nvSpPr>
          <p:spPr>
            <a:xfrm>
              <a:off x="1792100" y="4719750"/>
              <a:ext cx="1511399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Mt. Olympus</a:t>
              </a:r>
            </a:p>
          </p:txBody>
        </p:sp>
        <p:sp>
          <p:nvSpPr>
            <p:cNvPr id="102" name="Shape 102"/>
            <p:cNvSpPr txBox="1"/>
            <p:nvPr/>
          </p:nvSpPr>
          <p:spPr>
            <a:xfrm>
              <a:off x="2668822" y="3303535"/>
              <a:ext cx="909600" cy="48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1800"/>
                <a:t>Person</a:t>
              </a:r>
            </a:p>
          </p:txBody>
        </p:sp>
      </p:grpSp>
      <p:grpSp>
        <p:nvGrpSpPr>
          <p:cNvPr id="103" name="Shape 103"/>
          <p:cNvGrpSpPr/>
          <p:nvPr/>
        </p:nvGrpSpPr>
        <p:grpSpPr>
          <a:xfrm>
            <a:off x="457200" y="4497900"/>
            <a:ext cx="2885399" cy="2069999"/>
            <a:chOff x="606350" y="3178100"/>
            <a:chExt cx="2885399" cy="2069999"/>
          </a:xfrm>
        </p:grpSpPr>
        <p:sp>
          <p:nvSpPr>
            <p:cNvPr id="104" name="Shape 104"/>
            <p:cNvSpPr txBox="1"/>
            <p:nvPr/>
          </p:nvSpPr>
          <p:spPr>
            <a:xfrm>
              <a:off x="606350" y="3659000"/>
              <a:ext cx="2885399" cy="1589099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Name: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Age: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Address:</a:t>
              </a:r>
            </a:p>
          </p:txBody>
        </p:sp>
        <p:sp>
          <p:nvSpPr>
            <p:cNvPr id="105" name="Shape 105"/>
            <p:cNvSpPr txBox="1"/>
            <p:nvPr/>
          </p:nvSpPr>
          <p:spPr>
            <a:xfrm>
              <a:off x="2111750" y="3742632"/>
              <a:ext cx="1191900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</p:txBody>
        </p:sp>
        <p:sp>
          <p:nvSpPr>
            <p:cNvPr id="106" name="Shape 106"/>
            <p:cNvSpPr txBox="1"/>
            <p:nvPr/>
          </p:nvSpPr>
          <p:spPr>
            <a:xfrm>
              <a:off x="2655370" y="4244450"/>
              <a:ext cx="654299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</p:txBody>
        </p:sp>
        <p:sp>
          <p:nvSpPr>
            <p:cNvPr id="107" name="Shape 107"/>
            <p:cNvSpPr txBox="1"/>
            <p:nvPr/>
          </p:nvSpPr>
          <p:spPr>
            <a:xfrm>
              <a:off x="2111750" y="4719758"/>
              <a:ext cx="1191900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</p:txBody>
        </p:sp>
        <p:sp>
          <p:nvSpPr>
            <p:cNvPr id="108" name="Shape 108"/>
            <p:cNvSpPr txBox="1"/>
            <p:nvPr/>
          </p:nvSpPr>
          <p:spPr>
            <a:xfrm>
              <a:off x="752700" y="3178100"/>
              <a:ext cx="2556899" cy="48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1800"/>
                <a:t>Person Class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Classes and Objects</a:t>
            </a:r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Classes: Blueprints for data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Define/declare a class</a:t>
            </a:r>
          </a:p>
          <a:p>
            <a:pPr indent="-381000" lvl="2" marL="1371600" rtl="0"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List data and actions for the class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Objects: Instances of a class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Holds values for the data in the blueprint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Reference Variables: Refer to objects</a:t>
            </a:r>
          </a:p>
        </p:txBody>
      </p:sp>
      <p:grpSp>
        <p:nvGrpSpPr>
          <p:cNvPr id="115" name="Shape 115"/>
          <p:cNvGrpSpPr/>
          <p:nvPr/>
        </p:nvGrpSpPr>
        <p:grpSpPr>
          <a:xfrm>
            <a:off x="457200" y="4497900"/>
            <a:ext cx="2885399" cy="2069999"/>
            <a:chOff x="606350" y="3178100"/>
            <a:chExt cx="2885399" cy="2069999"/>
          </a:xfrm>
        </p:grpSpPr>
        <p:sp>
          <p:nvSpPr>
            <p:cNvPr id="116" name="Shape 116"/>
            <p:cNvSpPr txBox="1"/>
            <p:nvPr/>
          </p:nvSpPr>
          <p:spPr>
            <a:xfrm>
              <a:off x="606350" y="3659000"/>
              <a:ext cx="2885399" cy="1589099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Name: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Age: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Address:</a:t>
              </a:r>
            </a:p>
          </p:txBody>
        </p:sp>
        <p:sp>
          <p:nvSpPr>
            <p:cNvPr id="117" name="Shape 117"/>
            <p:cNvSpPr txBox="1"/>
            <p:nvPr/>
          </p:nvSpPr>
          <p:spPr>
            <a:xfrm>
              <a:off x="2111750" y="3742632"/>
              <a:ext cx="1191900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</p:txBody>
        </p:sp>
        <p:sp>
          <p:nvSpPr>
            <p:cNvPr id="118" name="Shape 118"/>
            <p:cNvSpPr txBox="1"/>
            <p:nvPr/>
          </p:nvSpPr>
          <p:spPr>
            <a:xfrm>
              <a:off x="2655370" y="4244450"/>
              <a:ext cx="654299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</p:txBody>
        </p:sp>
        <p:sp>
          <p:nvSpPr>
            <p:cNvPr id="119" name="Shape 119"/>
            <p:cNvSpPr txBox="1"/>
            <p:nvPr/>
          </p:nvSpPr>
          <p:spPr>
            <a:xfrm>
              <a:off x="2111750" y="4719758"/>
              <a:ext cx="1191900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</p:txBody>
        </p:sp>
        <p:sp>
          <p:nvSpPr>
            <p:cNvPr id="120" name="Shape 120"/>
            <p:cNvSpPr txBox="1"/>
            <p:nvPr/>
          </p:nvSpPr>
          <p:spPr>
            <a:xfrm>
              <a:off x="752700" y="3178100"/>
              <a:ext cx="2556899" cy="48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1800"/>
                <a:t>Person Class</a:t>
              </a:r>
            </a:p>
          </p:txBody>
        </p:sp>
      </p:grpSp>
      <p:grpSp>
        <p:nvGrpSpPr>
          <p:cNvPr id="121" name="Shape 121"/>
          <p:cNvGrpSpPr/>
          <p:nvPr/>
        </p:nvGrpSpPr>
        <p:grpSpPr>
          <a:xfrm>
            <a:off x="5801400" y="4623335"/>
            <a:ext cx="2972072" cy="1944564"/>
            <a:chOff x="606350" y="3303535"/>
            <a:chExt cx="2972072" cy="1944564"/>
          </a:xfrm>
        </p:grpSpPr>
        <p:sp>
          <p:nvSpPr>
            <p:cNvPr id="122" name="Shape 122"/>
            <p:cNvSpPr txBox="1"/>
            <p:nvPr/>
          </p:nvSpPr>
          <p:spPr>
            <a:xfrm>
              <a:off x="606350" y="3659000"/>
              <a:ext cx="2885399" cy="1589099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Name: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Age: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Address:</a:t>
              </a:r>
            </a:p>
          </p:txBody>
        </p:sp>
        <p:sp>
          <p:nvSpPr>
            <p:cNvPr id="123" name="Shape 123"/>
            <p:cNvSpPr txBox="1"/>
            <p:nvPr/>
          </p:nvSpPr>
          <p:spPr>
            <a:xfrm>
              <a:off x="2496950" y="3742625"/>
              <a:ext cx="806700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Zeus</a:t>
              </a:r>
            </a:p>
          </p:txBody>
        </p:sp>
        <p:sp>
          <p:nvSpPr>
            <p:cNvPr id="124" name="Shape 124"/>
            <p:cNvSpPr txBox="1"/>
            <p:nvPr/>
          </p:nvSpPr>
          <p:spPr>
            <a:xfrm>
              <a:off x="2502975" y="4244450"/>
              <a:ext cx="806700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4000</a:t>
              </a:r>
            </a:p>
          </p:txBody>
        </p:sp>
        <p:sp>
          <p:nvSpPr>
            <p:cNvPr id="125" name="Shape 125"/>
            <p:cNvSpPr txBox="1"/>
            <p:nvPr/>
          </p:nvSpPr>
          <p:spPr>
            <a:xfrm>
              <a:off x="1792100" y="4719750"/>
              <a:ext cx="1511399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Mt. Olympus</a:t>
              </a:r>
            </a:p>
          </p:txBody>
        </p:sp>
        <p:sp>
          <p:nvSpPr>
            <p:cNvPr id="126" name="Shape 126"/>
            <p:cNvSpPr txBox="1"/>
            <p:nvPr/>
          </p:nvSpPr>
          <p:spPr>
            <a:xfrm>
              <a:off x="2668822" y="3303535"/>
              <a:ext cx="909600" cy="48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1800"/>
                <a:t>Person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Classes and Objects</a:t>
            </a: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Classes: Blueprints for data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Define/declare a class</a:t>
            </a:r>
          </a:p>
          <a:p>
            <a:pPr indent="-381000" lvl="2" marL="1371600" rtl="0"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List data and actions for the class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Objects: Instances of a class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Holds values for the data in the blueprint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Reference Variables: Refer to objects</a:t>
            </a:r>
          </a:p>
        </p:txBody>
      </p:sp>
      <p:sp>
        <p:nvSpPr>
          <p:cNvPr id="133" name="Shape 133"/>
          <p:cNvSpPr txBox="1"/>
          <p:nvPr/>
        </p:nvSpPr>
        <p:spPr>
          <a:xfrm>
            <a:off x="990600" y="4193100"/>
            <a:ext cx="7404300" cy="9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800">
                <a:latin typeface="Droid Sans Mono"/>
                <a:ea typeface="Droid Sans Mono"/>
                <a:cs typeface="Droid Sans Mono"/>
                <a:sym typeface="Droid Sans Mono"/>
              </a:rPr>
              <a:t>p = Person("Zeus", 4000, "Mt. Olympus")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Classes and Objects</a:t>
            </a:r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Classes: Blueprints for data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Define/declare a class</a:t>
            </a:r>
          </a:p>
          <a:p>
            <a:pPr indent="-381000" lvl="2" marL="1371600" rtl="0"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List data and actions for the class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Objects: Instances of a class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Holds values for the data in the blueprint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Reference Variables: Refer to objects</a:t>
            </a:r>
          </a:p>
        </p:txBody>
      </p:sp>
      <p:sp>
        <p:nvSpPr>
          <p:cNvPr id="140" name="Shape 140"/>
          <p:cNvSpPr txBox="1"/>
          <p:nvPr/>
        </p:nvSpPr>
        <p:spPr>
          <a:xfrm>
            <a:off x="990600" y="4193100"/>
            <a:ext cx="7404300" cy="9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solidFill>
                  <a:srgbClr val="999999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p = </a:t>
            </a:r>
            <a:r>
              <a:rPr lang="en" sz="1800">
                <a:latin typeface="Droid Sans Mono"/>
                <a:ea typeface="Droid Sans Mono"/>
                <a:cs typeface="Droid Sans Mono"/>
                <a:sym typeface="Droid Sans Mono"/>
              </a:rPr>
              <a:t>Person("Zeus", 4000, "Mt. Olympus")</a:t>
            </a:r>
          </a:p>
        </p:txBody>
      </p:sp>
      <p:grpSp>
        <p:nvGrpSpPr>
          <p:cNvPr id="141" name="Shape 141"/>
          <p:cNvGrpSpPr/>
          <p:nvPr/>
        </p:nvGrpSpPr>
        <p:grpSpPr>
          <a:xfrm>
            <a:off x="5801400" y="4623335"/>
            <a:ext cx="2972072" cy="1944564"/>
            <a:chOff x="606350" y="3303535"/>
            <a:chExt cx="2972072" cy="1944564"/>
          </a:xfrm>
        </p:grpSpPr>
        <p:sp>
          <p:nvSpPr>
            <p:cNvPr id="142" name="Shape 142"/>
            <p:cNvSpPr txBox="1"/>
            <p:nvPr/>
          </p:nvSpPr>
          <p:spPr>
            <a:xfrm>
              <a:off x="606350" y="3659000"/>
              <a:ext cx="2885399" cy="1589099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Name: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Age: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Address:</a:t>
              </a:r>
            </a:p>
          </p:txBody>
        </p:sp>
        <p:sp>
          <p:nvSpPr>
            <p:cNvPr id="143" name="Shape 143"/>
            <p:cNvSpPr txBox="1"/>
            <p:nvPr/>
          </p:nvSpPr>
          <p:spPr>
            <a:xfrm>
              <a:off x="2496950" y="3742625"/>
              <a:ext cx="806700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Zeus</a:t>
              </a:r>
            </a:p>
          </p:txBody>
        </p:sp>
        <p:sp>
          <p:nvSpPr>
            <p:cNvPr id="144" name="Shape 144"/>
            <p:cNvSpPr txBox="1"/>
            <p:nvPr/>
          </p:nvSpPr>
          <p:spPr>
            <a:xfrm>
              <a:off x="2502975" y="4244450"/>
              <a:ext cx="806700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4000</a:t>
              </a:r>
            </a:p>
          </p:txBody>
        </p:sp>
        <p:sp>
          <p:nvSpPr>
            <p:cNvPr id="145" name="Shape 145"/>
            <p:cNvSpPr txBox="1"/>
            <p:nvPr/>
          </p:nvSpPr>
          <p:spPr>
            <a:xfrm>
              <a:off x="1792100" y="4719750"/>
              <a:ext cx="1511399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Mt. Olympus</a:t>
              </a:r>
            </a:p>
          </p:txBody>
        </p:sp>
        <p:sp>
          <p:nvSpPr>
            <p:cNvPr id="146" name="Shape 146"/>
            <p:cNvSpPr txBox="1"/>
            <p:nvPr/>
          </p:nvSpPr>
          <p:spPr>
            <a:xfrm>
              <a:off x="2668822" y="3303535"/>
              <a:ext cx="909600" cy="48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1800"/>
                <a:t>Person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Classes and Objects</a:t>
            </a:r>
          </a:p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Classes: Blueprints for data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Define/declare a class</a:t>
            </a:r>
          </a:p>
          <a:p>
            <a:pPr indent="-381000" lvl="2" marL="1371600" rtl="0"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List data and actions for the class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Objects: Instances of a class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Holds values for the data in the blueprint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Reference Variables: Refer to objects</a:t>
            </a:r>
          </a:p>
        </p:txBody>
      </p:sp>
      <p:sp>
        <p:nvSpPr>
          <p:cNvPr id="153" name="Shape 153"/>
          <p:cNvSpPr txBox="1"/>
          <p:nvPr/>
        </p:nvSpPr>
        <p:spPr>
          <a:xfrm>
            <a:off x="990600" y="4193100"/>
            <a:ext cx="7404300" cy="9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Droid Sans Mono"/>
                <a:ea typeface="Droid Sans Mono"/>
                <a:cs typeface="Droid Sans Mono"/>
                <a:sym typeface="Droid Sans Mono"/>
              </a:rPr>
              <a:t>p</a:t>
            </a:r>
            <a:r>
              <a:rPr lang="en" sz="1800">
                <a:solidFill>
                  <a:srgbClr val="999999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 = Person("Zeus", 4000, "Mt. Olympus")</a:t>
            </a:r>
          </a:p>
        </p:txBody>
      </p:sp>
      <p:sp>
        <p:nvSpPr>
          <p:cNvPr id="154" name="Shape 154"/>
          <p:cNvSpPr txBox="1"/>
          <p:nvPr/>
        </p:nvSpPr>
        <p:spPr>
          <a:xfrm>
            <a:off x="1233600" y="5498950"/>
            <a:ext cx="752700" cy="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800"/>
              <a:t>p</a:t>
            </a:r>
          </a:p>
        </p:txBody>
      </p:sp>
      <p:sp>
        <p:nvSpPr>
          <p:cNvPr id="155" name="Shape 155"/>
          <p:cNvSpPr/>
          <p:nvPr/>
        </p:nvSpPr>
        <p:spPr>
          <a:xfrm>
            <a:off x="1129050" y="5143500"/>
            <a:ext cx="501900" cy="439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6" name="Shape 156"/>
          <p:cNvSpPr txBox="1"/>
          <p:nvPr/>
        </p:nvSpPr>
        <p:spPr>
          <a:xfrm>
            <a:off x="1233600" y="4641707"/>
            <a:ext cx="878099" cy="3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Person ref. var.</a:t>
            </a:r>
          </a:p>
        </p:txBody>
      </p:sp>
      <p:grpSp>
        <p:nvGrpSpPr>
          <p:cNvPr id="157" name="Shape 157"/>
          <p:cNvGrpSpPr/>
          <p:nvPr/>
        </p:nvGrpSpPr>
        <p:grpSpPr>
          <a:xfrm>
            <a:off x="5801400" y="4623335"/>
            <a:ext cx="2972072" cy="1944564"/>
            <a:chOff x="606350" y="3303535"/>
            <a:chExt cx="2972072" cy="1944564"/>
          </a:xfrm>
        </p:grpSpPr>
        <p:sp>
          <p:nvSpPr>
            <p:cNvPr id="158" name="Shape 158"/>
            <p:cNvSpPr txBox="1"/>
            <p:nvPr/>
          </p:nvSpPr>
          <p:spPr>
            <a:xfrm>
              <a:off x="606350" y="3659000"/>
              <a:ext cx="2885399" cy="1589099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Name: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Age: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Address:</a:t>
              </a:r>
            </a:p>
          </p:txBody>
        </p:sp>
        <p:sp>
          <p:nvSpPr>
            <p:cNvPr id="159" name="Shape 159"/>
            <p:cNvSpPr txBox="1"/>
            <p:nvPr/>
          </p:nvSpPr>
          <p:spPr>
            <a:xfrm>
              <a:off x="2496950" y="3742625"/>
              <a:ext cx="806700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Zeus</a:t>
              </a:r>
            </a:p>
          </p:txBody>
        </p:sp>
        <p:sp>
          <p:nvSpPr>
            <p:cNvPr id="160" name="Shape 160"/>
            <p:cNvSpPr txBox="1"/>
            <p:nvPr/>
          </p:nvSpPr>
          <p:spPr>
            <a:xfrm>
              <a:off x="2502975" y="4244450"/>
              <a:ext cx="806700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4000</a:t>
              </a:r>
            </a:p>
          </p:txBody>
        </p:sp>
        <p:sp>
          <p:nvSpPr>
            <p:cNvPr id="161" name="Shape 161"/>
            <p:cNvSpPr txBox="1"/>
            <p:nvPr/>
          </p:nvSpPr>
          <p:spPr>
            <a:xfrm>
              <a:off x="1792100" y="4719750"/>
              <a:ext cx="1511399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Mt. Olympus</a:t>
              </a:r>
            </a:p>
          </p:txBody>
        </p:sp>
        <p:sp>
          <p:nvSpPr>
            <p:cNvPr id="162" name="Shape 162"/>
            <p:cNvSpPr txBox="1"/>
            <p:nvPr/>
          </p:nvSpPr>
          <p:spPr>
            <a:xfrm>
              <a:off x="2668822" y="3303535"/>
              <a:ext cx="909600" cy="48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1800"/>
                <a:t>Person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Classes and Objects</a:t>
            </a:r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Classes: Blueprints for data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Define/declare a class</a:t>
            </a:r>
          </a:p>
          <a:p>
            <a:pPr indent="-381000" lvl="2" marL="1371600" rtl="0"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List data and actions for the class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Objects: Instances of a class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Holds values for the data in the blueprint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Reference Variables: Refer to objects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x="990600" y="4193100"/>
            <a:ext cx="7404300" cy="9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Droid Sans Mono"/>
                <a:ea typeface="Droid Sans Mono"/>
                <a:cs typeface="Droid Sans Mono"/>
                <a:sym typeface="Droid Sans Mono"/>
              </a:rPr>
              <a:t>p = Person("Zeus", 4000, "Mt. Olympus")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x="1233600" y="5498950"/>
            <a:ext cx="752700" cy="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p</a:t>
            </a:r>
          </a:p>
        </p:txBody>
      </p:sp>
      <p:sp>
        <p:nvSpPr>
          <p:cNvPr id="171" name="Shape 171"/>
          <p:cNvSpPr/>
          <p:nvPr/>
        </p:nvSpPr>
        <p:spPr>
          <a:xfrm>
            <a:off x="1129050" y="5143500"/>
            <a:ext cx="501900" cy="439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2" name="Shape 172"/>
          <p:cNvSpPr txBox="1"/>
          <p:nvPr/>
        </p:nvSpPr>
        <p:spPr>
          <a:xfrm>
            <a:off x="1233600" y="4641707"/>
            <a:ext cx="878099" cy="3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Person ref. var.</a:t>
            </a:r>
          </a:p>
        </p:txBody>
      </p:sp>
      <p:cxnSp>
        <p:nvCxnSpPr>
          <p:cNvPr id="173" name="Shape 173"/>
          <p:cNvCxnSpPr/>
          <p:nvPr/>
        </p:nvCxnSpPr>
        <p:spPr>
          <a:xfrm flipH="1" rot="10800000">
            <a:off x="1369500" y="5006349"/>
            <a:ext cx="4436999" cy="3567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grpSp>
        <p:nvGrpSpPr>
          <p:cNvPr id="174" name="Shape 174"/>
          <p:cNvGrpSpPr/>
          <p:nvPr/>
        </p:nvGrpSpPr>
        <p:grpSpPr>
          <a:xfrm>
            <a:off x="5801400" y="4623335"/>
            <a:ext cx="2972072" cy="1944564"/>
            <a:chOff x="606350" y="3303535"/>
            <a:chExt cx="2972072" cy="1944564"/>
          </a:xfrm>
        </p:grpSpPr>
        <p:sp>
          <p:nvSpPr>
            <p:cNvPr id="175" name="Shape 175"/>
            <p:cNvSpPr txBox="1"/>
            <p:nvPr/>
          </p:nvSpPr>
          <p:spPr>
            <a:xfrm>
              <a:off x="606350" y="3659000"/>
              <a:ext cx="2885399" cy="1589099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Name: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Age: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Address:</a:t>
              </a:r>
            </a:p>
          </p:txBody>
        </p:sp>
        <p:sp>
          <p:nvSpPr>
            <p:cNvPr id="176" name="Shape 176"/>
            <p:cNvSpPr txBox="1"/>
            <p:nvPr/>
          </p:nvSpPr>
          <p:spPr>
            <a:xfrm>
              <a:off x="2496950" y="3742625"/>
              <a:ext cx="806700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Zeus</a:t>
              </a:r>
            </a:p>
          </p:txBody>
        </p:sp>
        <p:sp>
          <p:nvSpPr>
            <p:cNvPr id="177" name="Shape 177"/>
            <p:cNvSpPr txBox="1"/>
            <p:nvPr/>
          </p:nvSpPr>
          <p:spPr>
            <a:xfrm>
              <a:off x="2502975" y="4244450"/>
              <a:ext cx="806700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4000</a:t>
              </a:r>
            </a:p>
          </p:txBody>
        </p:sp>
        <p:sp>
          <p:nvSpPr>
            <p:cNvPr id="178" name="Shape 178"/>
            <p:cNvSpPr txBox="1"/>
            <p:nvPr/>
          </p:nvSpPr>
          <p:spPr>
            <a:xfrm>
              <a:off x="1792100" y="4719750"/>
              <a:ext cx="1511399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Mt. Olympus</a:t>
              </a:r>
            </a:p>
          </p:txBody>
        </p:sp>
        <p:sp>
          <p:nvSpPr>
            <p:cNvPr id="179" name="Shape 179"/>
            <p:cNvSpPr txBox="1"/>
            <p:nvPr/>
          </p:nvSpPr>
          <p:spPr>
            <a:xfrm>
              <a:off x="2668822" y="3303535"/>
              <a:ext cx="909600" cy="48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1800"/>
                <a:t>Person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Classes and Objects</a:t>
            </a:r>
          </a:p>
        </p:txBody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Classes: Blueprints for data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Define/declare a class</a:t>
            </a:r>
          </a:p>
          <a:p>
            <a:pPr indent="-381000" lvl="2" marL="1371600" rtl="0"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List data and actions for the class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Objects: Instances of a class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Holds values for the data in the blueprint</a:t>
            </a:r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Reference Variables: Refer to objects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x="990600" y="4193100"/>
            <a:ext cx="7404300" cy="9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p = Person("Zeus", 4000, "Mt. Olympus")</a:t>
            </a:r>
          </a:p>
        </p:txBody>
      </p:sp>
      <p:sp>
        <p:nvSpPr>
          <p:cNvPr id="187" name="Shape 187"/>
          <p:cNvSpPr txBox="1"/>
          <p:nvPr/>
        </p:nvSpPr>
        <p:spPr>
          <a:xfrm>
            <a:off x="1233600" y="5498950"/>
            <a:ext cx="752700" cy="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p</a:t>
            </a:r>
          </a:p>
        </p:txBody>
      </p:sp>
      <p:sp>
        <p:nvSpPr>
          <p:cNvPr id="188" name="Shape 188"/>
          <p:cNvSpPr/>
          <p:nvPr/>
        </p:nvSpPr>
        <p:spPr>
          <a:xfrm>
            <a:off x="1129050" y="5143500"/>
            <a:ext cx="501900" cy="439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9" name="Shape 189"/>
          <p:cNvSpPr txBox="1"/>
          <p:nvPr/>
        </p:nvSpPr>
        <p:spPr>
          <a:xfrm>
            <a:off x="1233600" y="4641707"/>
            <a:ext cx="878099" cy="3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Person ref. var.</a:t>
            </a:r>
          </a:p>
        </p:txBody>
      </p:sp>
      <p:sp>
        <p:nvSpPr>
          <p:cNvPr id="190" name="Shape 190"/>
          <p:cNvSpPr/>
          <p:nvPr/>
        </p:nvSpPr>
        <p:spPr>
          <a:xfrm>
            <a:off x="1563250" y="4257575"/>
            <a:ext cx="4871700" cy="3501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1" name="Shape 191"/>
          <p:cNvSpPr txBox="1"/>
          <p:nvPr/>
        </p:nvSpPr>
        <p:spPr>
          <a:xfrm>
            <a:off x="6565200" y="274650"/>
            <a:ext cx="2121599" cy="13257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800"/>
              <a:t>We’ll need to create the Person constructor … more on this later.</a:t>
            </a:r>
          </a:p>
        </p:txBody>
      </p:sp>
      <p:cxnSp>
        <p:nvCxnSpPr>
          <p:cNvPr id="192" name="Shape 192"/>
          <p:cNvCxnSpPr>
            <a:stCxn id="191" idx="2"/>
            <a:endCxn id="190" idx="0"/>
          </p:cNvCxnSpPr>
          <p:nvPr/>
        </p:nvCxnSpPr>
        <p:spPr>
          <a:xfrm flipH="1">
            <a:off x="3998999" y="1600350"/>
            <a:ext cx="3627000" cy="26571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lg" w="lg" type="none"/>
            <a:tailEnd len="lg" w="lg" type="triangle"/>
          </a:ln>
        </p:spPr>
      </p:cxnSp>
      <p:grpSp>
        <p:nvGrpSpPr>
          <p:cNvPr id="193" name="Shape 193"/>
          <p:cNvGrpSpPr/>
          <p:nvPr/>
        </p:nvGrpSpPr>
        <p:grpSpPr>
          <a:xfrm>
            <a:off x="5801400" y="4623335"/>
            <a:ext cx="2972072" cy="1944564"/>
            <a:chOff x="606350" y="3303535"/>
            <a:chExt cx="2972072" cy="1944564"/>
          </a:xfrm>
        </p:grpSpPr>
        <p:sp>
          <p:nvSpPr>
            <p:cNvPr id="194" name="Shape 194"/>
            <p:cNvSpPr txBox="1"/>
            <p:nvPr/>
          </p:nvSpPr>
          <p:spPr>
            <a:xfrm>
              <a:off x="606350" y="3659000"/>
              <a:ext cx="2885399" cy="1589099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Name: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Age: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Address:</a:t>
              </a:r>
            </a:p>
          </p:txBody>
        </p:sp>
        <p:sp>
          <p:nvSpPr>
            <p:cNvPr id="195" name="Shape 195"/>
            <p:cNvSpPr txBox="1"/>
            <p:nvPr/>
          </p:nvSpPr>
          <p:spPr>
            <a:xfrm>
              <a:off x="2496950" y="3742625"/>
              <a:ext cx="806700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Zeus</a:t>
              </a:r>
            </a:p>
          </p:txBody>
        </p:sp>
        <p:sp>
          <p:nvSpPr>
            <p:cNvPr id="196" name="Shape 196"/>
            <p:cNvSpPr txBox="1"/>
            <p:nvPr/>
          </p:nvSpPr>
          <p:spPr>
            <a:xfrm>
              <a:off x="2502975" y="4244450"/>
              <a:ext cx="806700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4000</a:t>
              </a:r>
            </a:p>
          </p:txBody>
        </p:sp>
        <p:sp>
          <p:nvSpPr>
            <p:cNvPr id="197" name="Shape 197"/>
            <p:cNvSpPr txBox="1"/>
            <p:nvPr/>
          </p:nvSpPr>
          <p:spPr>
            <a:xfrm>
              <a:off x="1792100" y="4719750"/>
              <a:ext cx="1511399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Mt. Olympus</a:t>
              </a:r>
            </a:p>
          </p:txBody>
        </p:sp>
        <p:sp>
          <p:nvSpPr>
            <p:cNvPr id="198" name="Shape 198"/>
            <p:cNvSpPr txBox="1"/>
            <p:nvPr/>
          </p:nvSpPr>
          <p:spPr>
            <a:xfrm>
              <a:off x="2668822" y="3303535"/>
              <a:ext cx="909600" cy="48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1800"/>
                <a:t>Person</a:t>
              </a:r>
            </a:p>
          </p:txBody>
        </p:sp>
      </p:grpSp>
      <p:cxnSp>
        <p:nvCxnSpPr>
          <p:cNvPr id="199" name="Shape 199"/>
          <p:cNvCxnSpPr/>
          <p:nvPr/>
        </p:nvCxnSpPr>
        <p:spPr>
          <a:xfrm flipH="1" rot="10800000">
            <a:off x="1369500" y="5006349"/>
            <a:ext cx="4436999" cy="3567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Object Independence</a:t>
            </a:r>
          </a:p>
        </p:txBody>
      </p:sp>
      <p:sp>
        <p:nvSpPr>
          <p:cNvPr id="205" name="Shape 205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Objects are independent of each other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869850" y="2346450"/>
            <a:ext cx="7817100" cy="9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>
                <a:latin typeface="Droid Sans Mono"/>
                <a:ea typeface="Droid Sans Mono"/>
                <a:cs typeface="Droid Sans Mono"/>
                <a:sym typeface="Droid Sans Mono"/>
              </a:rPr>
              <a:t>zeus = Person("Zeus", 4000, "Mt. Olympus")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Droid Sans Mono"/>
                <a:ea typeface="Droid Sans Mono"/>
                <a:cs typeface="Droid Sans Mono"/>
                <a:sym typeface="Droid Sans Mono"/>
              </a:rPr>
              <a:t>hades = Person(</a:t>
            </a:r>
            <a:r>
              <a:rPr lang="en" sz="1800">
                <a:solidFill>
                  <a:schemeClr val="dk1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"Hades", 3900, "Underworld")</a:t>
            </a:r>
          </a:p>
        </p:txBody>
      </p:sp>
      <p:grpSp>
        <p:nvGrpSpPr>
          <p:cNvPr id="207" name="Shape 207"/>
          <p:cNvGrpSpPr/>
          <p:nvPr/>
        </p:nvGrpSpPr>
        <p:grpSpPr>
          <a:xfrm>
            <a:off x="1081200" y="3117708"/>
            <a:ext cx="1030499" cy="1296442"/>
            <a:chOff x="1081200" y="3117708"/>
            <a:chExt cx="1030499" cy="1296442"/>
          </a:xfrm>
        </p:grpSpPr>
        <p:sp>
          <p:nvSpPr>
            <p:cNvPr id="208" name="Shape 208"/>
            <p:cNvSpPr txBox="1"/>
            <p:nvPr/>
          </p:nvSpPr>
          <p:spPr>
            <a:xfrm>
              <a:off x="1081200" y="3974950"/>
              <a:ext cx="752700" cy="43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zeus</a:t>
              </a:r>
            </a:p>
          </p:txBody>
        </p:sp>
        <p:sp>
          <p:nvSpPr>
            <p:cNvPr id="209" name="Shape 209"/>
            <p:cNvSpPr/>
            <p:nvPr/>
          </p:nvSpPr>
          <p:spPr>
            <a:xfrm>
              <a:off x="1129050" y="3619500"/>
              <a:ext cx="501900" cy="439200"/>
            </a:xfrm>
            <a:prstGeom prst="rect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10" name="Shape 210"/>
            <p:cNvSpPr txBox="1"/>
            <p:nvPr/>
          </p:nvSpPr>
          <p:spPr>
            <a:xfrm>
              <a:off x="1233600" y="3117708"/>
              <a:ext cx="878099" cy="33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Person ref. var.</a:t>
              </a:r>
            </a:p>
          </p:txBody>
        </p:sp>
      </p:grpSp>
      <p:cxnSp>
        <p:nvCxnSpPr>
          <p:cNvPr id="211" name="Shape 211"/>
          <p:cNvCxnSpPr/>
          <p:nvPr/>
        </p:nvCxnSpPr>
        <p:spPr>
          <a:xfrm flipH="1" rot="10800000">
            <a:off x="1369500" y="3433450"/>
            <a:ext cx="4311000" cy="405599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grpSp>
        <p:nvGrpSpPr>
          <p:cNvPr id="212" name="Shape 212"/>
          <p:cNvGrpSpPr/>
          <p:nvPr/>
        </p:nvGrpSpPr>
        <p:grpSpPr>
          <a:xfrm>
            <a:off x="2560575" y="4631638"/>
            <a:ext cx="2979576" cy="1936261"/>
            <a:chOff x="606350" y="3311838"/>
            <a:chExt cx="2979576" cy="1936261"/>
          </a:xfrm>
        </p:grpSpPr>
        <p:sp>
          <p:nvSpPr>
            <p:cNvPr id="213" name="Shape 213"/>
            <p:cNvSpPr txBox="1"/>
            <p:nvPr/>
          </p:nvSpPr>
          <p:spPr>
            <a:xfrm>
              <a:off x="606350" y="3659000"/>
              <a:ext cx="2885399" cy="1589099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Name: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Age: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Address:</a:t>
              </a:r>
            </a:p>
          </p:txBody>
        </p:sp>
        <p:sp>
          <p:nvSpPr>
            <p:cNvPr id="214" name="Shape 214"/>
            <p:cNvSpPr txBox="1"/>
            <p:nvPr/>
          </p:nvSpPr>
          <p:spPr>
            <a:xfrm>
              <a:off x="2373850" y="3742625"/>
              <a:ext cx="929699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Hades</a:t>
              </a:r>
            </a:p>
          </p:txBody>
        </p:sp>
        <p:sp>
          <p:nvSpPr>
            <p:cNvPr id="215" name="Shape 215"/>
            <p:cNvSpPr txBox="1"/>
            <p:nvPr/>
          </p:nvSpPr>
          <p:spPr>
            <a:xfrm>
              <a:off x="2502975" y="4244450"/>
              <a:ext cx="806700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3900</a:t>
              </a:r>
            </a:p>
          </p:txBody>
        </p:sp>
        <p:sp>
          <p:nvSpPr>
            <p:cNvPr id="216" name="Shape 216"/>
            <p:cNvSpPr txBox="1"/>
            <p:nvPr/>
          </p:nvSpPr>
          <p:spPr>
            <a:xfrm>
              <a:off x="1792100" y="4719750"/>
              <a:ext cx="1511399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Underworld</a:t>
              </a:r>
            </a:p>
          </p:txBody>
        </p:sp>
        <p:sp>
          <p:nvSpPr>
            <p:cNvPr id="217" name="Shape 217"/>
            <p:cNvSpPr txBox="1"/>
            <p:nvPr/>
          </p:nvSpPr>
          <p:spPr>
            <a:xfrm>
              <a:off x="2656226" y="3311838"/>
              <a:ext cx="929699" cy="48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1800"/>
                <a:t>Person</a:t>
              </a:r>
            </a:p>
          </p:txBody>
        </p:sp>
      </p:grpSp>
      <p:grpSp>
        <p:nvGrpSpPr>
          <p:cNvPr id="218" name="Shape 218"/>
          <p:cNvGrpSpPr/>
          <p:nvPr/>
        </p:nvGrpSpPr>
        <p:grpSpPr>
          <a:xfrm>
            <a:off x="409350" y="4733708"/>
            <a:ext cx="1030499" cy="1296442"/>
            <a:chOff x="1081200" y="3117708"/>
            <a:chExt cx="1030499" cy="1296442"/>
          </a:xfrm>
        </p:grpSpPr>
        <p:sp>
          <p:nvSpPr>
            <p:cNvPr id="219" name="Shape 219"/>
            <p:cNvSpPr txBox="1"/>
            <p:nvPr/>
          </p:nvSpPr>
          <p:spPr>
            <a:xfrm>
              <a:off x="1081200" y="3974950"/>
              <a:ext cx="878099" cy="43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hades</a:t>
              </a:r>
            </a:p>
          </p:txBody>
        </p:sp>
        <p:sp>
          <p:nvSpPr>
            <p:cNvPr id="220" name="Shape 220"/>
            <p:cNvSpPr/>
            <p:nvPr/>
          </p:nvSpPr>
          <p:spPr>
            <a:xfrm>
              <a:off x="1129050" y="3619500"/>
              <a:ext cx="501900" cy="439200"/>
            </a:xfrm>
            <a:prstGeom prst="rect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21" name="Shape 221"/>
            <p:cNvSpPr txBox="1"/>
            <p:nvPr/>
          </p:nvSpPr>
          <p:spPr>
            <a:xfrm>
              <a:off x="1233600" y="3117708"/>
              <a:ext cx="878099" cy="33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Person ref. var.</a:t>
              </a:r>
            </a:p>
          </p:txBody>
        </p:sp>
      </p:grpSp>
      <p:cxnSp>
        <p:nvCxnSpPr>
          <p:cNvPr id="222" name="Shape 222"/>
          <p:cNvCxnSpPr/>
          <p:nvPr/>
        </p:nvCxnSpPr>
        <p:spPr>
          <a:xfrm flipH="1" rot="10800000">
            <a:off x="705625" y="4989149"/>
            <a:ext cx="1860899" cy="483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grpSp>
        <p:nvGrpSpPr>
          <p:cNvPr id="223" name="Shape 223"/>
          <p:cNvGrpSpPr/>
          <p:nvPr/>
        </p:nvGrpSpPr>
        <p:grpSpPr>
          <a:xfrm>
            <a:off x="5675550" y="3041510"/>
            <a:ext cx="2972072" cy="1944564"/>
            <a:chOff x="606350" y="3303535"/>
            <a:chExt cx="2972072" cy="1944564"/>
          </a:xfrm>
        </p:grpSpPr>
        <p:sp>
          <p:nvSpPr>
            <p:cNvPr id="224" name="Shape 224"/>
            <p:cNvSpPr txBox="1"/>
            <p:nvPr/>
          </p:nvSpPr>
          <p:spPr>
            <a:xfrm>
              <a:off x="606350" y="3659000"/>
              <a:ext cx="2885399" cy="1589099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Name: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Age: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Address:</a:t>
              </a:r>
            </a:p>
          </p:txBody>
        </p:sp>
        <p:sp>
          <p:nvSpPr>
            <p:cNvPr id="225" name="Shape 225"/>
            <p:cNvSpPr txBox="1"/>
            <p:nvPr/>
          </p:nvSpPr>
          <p:spPr>
            <a:xfrm>
              <a:off x="2496950" y="3742625"/>
              <a:ext cx="806700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Zeus</a:t>
              </a:r>
            </a:p>
          </p:txBody>
        </p:sp>
        <p:sp>
          <p:nvSpPr>
            <p:cNvPr id="226" name="Shape 226"/>
            <p:cNvSpPr txBox="1"/>
            <p:nvPr/>
          </p:nvSpPr>
          <p:spPr>
            <a:xfrm>
              <a:off x="2502975" y="4244450"/>
              <a:ext cx="806700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4000</a:t>
              </a:r>
            </a:p>
          </p:txBody>
        </p:sp>
        <p:sp>
          <p:nvSpPr>
            <p:cNvPr id="227" name="Shape 227"/>
            <p:cNvSpPr txBox="1"/>
            <p:nvPr/>
          </p:nvSpPr>
          <p:spPr>
            <a:xfrm>
              <a:off x="1792100" y="4719750"/>
              <a:ext cx="1511399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Mt. Olympus</a:t>
              </a:r>
            </a:p>
          </p:txBody>
        </p:sp>
        <p:sp>
          <p:nvSpPr>
            <p:cNvPr id="228" name="Shape 228"/>
            <p:cNvSpPr txBox="1"/>
            <p:nvPr/>
          </p:nvSpPr>
          <p:spPr>
            <a:xfrm>
              <a:off x="2668822" y="3303535"/>
              <a:ext cx="909600" cy="48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1800"/>
                <a:t>Person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064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/>
              <a:t>Object-oriented programming</a:t>
            </a:r>
          </a:p>
          <a:p>
            <a:pPr indent="-368300" lvl="1" marL="9144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200"/>
              <a:t>Real-world objects represented inside “digital” objects</a:t>
            </a:r>
          </a:p>
          <a:p>
            <a:pPr indent="-368300" lvl="1" marL="9144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200"/>
              <a:t>Methods interact with and modify objects</a:t>
            </a:r>
          </a:p>
          <a:p>
            <a:pPr indent="-4064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/>
              <a:t>Classes</a:t>
            </a:r>
          </a:p>
          <a:p>
            <a:pPr indent="-368300" lvl="1" marL="9144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200"/>
              <a:t>Blueprints for data</a:t>
            </a:r>
          </a:p>
          <a:p>
            <a:pPr indent="-368300" lvl="1" marL="9144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200"/>
              <a:t>Describe how to interact with data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000"/>
          </a:p>
          <a:p>
            <a:pPr indent="-4064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/>
              <a:t>Encapsulation</a:t>
            </a:r>
          </a:p>
          <a:p>
            <a:pPr indent="-368300" lvl="1" marL="9144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200"/>
              <a:t>All data and operations for an </a:t>
            </a:r>
            <a:r>
              <a:rPr i="1" lang="en" sz="2200"/>
              <a:t>object</a:t>
            </a:r>
            <a:r>
              <a:rPr lang="en" sz="2200"/>
              <a:t> are together</a:t>
            </a:r>
          </a:p>
          <a:p>
            <a:pPr indent="-342900" lvl="2" marL="1371600" rtl="0">
              <a:spcBef>
                <a:spcPts val="0"/>
              </a:spcBef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" sz="1800"/>
              <a:t>Everything related to that </a:t>
            </a:r>
            <a:r>
              <a:rPr i="1" lang="en" sz="1800"/>
              <a:t>object</a:t>
            </a:r>
            <a:r>
              <a:rPr lang="en" sz="1800"/>
              <a:t> is encapsulated inside the class</a:t>
            </a:r>
          </a:p>
          <a:p>
            <a:pPr indent="-4064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/>
              <a:t>Data Abstraction</a:t>
            </a:r>
          </a:p>
          <a:p>
            <a:pPr indent="-368300" lvl="1" marL="9144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200"/>
              <a:t>Hide details of how data is stored/represented</a:t>
            </a:r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Object-Oriented Programming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Example Class: Person</a:t>
            </a:r>
          </a:p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What data should be stored in the Person class?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Example Class: Person</a:t>
            </a:r>
          </a:p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What data should be stored in the Person class?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Name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Age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Address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Example Class: Person</a:t>
            </a:r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What data should be stored in the Person class?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Name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Age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Address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What actions should the Person class allow?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Example Class: Person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What data should be stored in the Person class?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Name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Age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Address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What actions should the Person class allow?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Get the name, set the name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Get the age, increment the age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Get the address, update the address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Designing a Class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What data should be stored in the class?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0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419100" lvl="0" marL="4572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000000"/>
                </a:solidFill>
              </a:rPr>
              <a:t>What actions should the class allow?</a:t>
            </a:r>
          </a:p>
        </p:txBody>
      </p:sp>
      <p:sp>
        <p:nvSpPr>
          <p:cNvPr id="68" name="Shape 68"/>
          <p:cNvSpPr txBox="1"/>
          <p:nvPr/>
        </p:nvSpPr>
        <p:spPr>
          <a:xfrm>
            <a:off x="5236800" y="2344600"/>
            <a:ext cx="3449999" cy="11430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>
                <a:solidFill>
                  <a:schemeClr val="dk1"/>
                </a:solidFill>
              </a:rPr>
              <a:t>Depend on how class will be used</a:t>
            </a:r>
          </a:p>
        </p:txBody>
      </p:sp>
      <p:sp>
        <p:nvSpPr>
          <p:cNvPr id="69" name="Shape 69"/>
          <p:cNvSpPr/>
          <p:nvPr/>
        </p:nvSpPr>
        <p:spPr>
          <a:xfrm>
            <a:off x="1944500" y="1756325"/>
            <a:ext cx="878099" cy="4809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0" name="Shape 70"/>
          <p:cNvSpPr/>
          <p:nvPr/>
        </p:nvSpPr>
        <p:spPr>
          <a:xfrm>
            <a:off x="1944500" y="3602307"/>
            <a:ext cx="1338000" cy="4809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71" name="Shape 71"/>
          <p:cNvCxnSpPr>
            <a:stCxn id="68" idx="1"/>
            <a:endCxn id="69" idx="3"/>
          </p:cNvCxnSpPr>
          <p:nvPr/>
        </p:nvCxnSpPr>
        <p:spPr>
          <a:xfrm rot="10800000">
            <a:off x="2822700" y="1996900"/>
            <a:ext cx="2414100" cy="9192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72" name="Shape 72"/>
          <p:cNvCxnSpPr>
            <a:stCxn id="68" idx="1"/>
            <a:endCxn id="70" idx="0"/>
          </p:cNvCxnSpPr>
          <p:nvPr/>
        </p:nvCxnSpPr>
        <p:spPr>
          <a:xfrm flipH="1">
            <a:off x="2613600" y="2916100"/>
            <a:ext cx="2623200" cy="68610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Classes and Objects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Classes: Blueprints for data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Define/declare a class</a:t>
            </a:r>
          </a:p>
          <a:p>
            <a:pPr indent="-381000" lvl="2" marL="1371600" rtl="0"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List data and actions for the class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Classes and Objects</a:t>
            </a:r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Classes: Blueprints for data</a:t>
            </a:r>
          </a:p>
          <a:p>
            <a:pPr indent="-381000" lvl="1" marL="9144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Define/declare a class</a:t>
            </a:r>
          </a:p>
          <a:p>
            <a:pPr indent="-381000" lvl="2" marL="1371600" rtl="0">
              <a:spcBef>
                <a:spcPts val="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List data and actions for the class</a:t>
            </a:r>
          </a:p>
        </p:txBody>
      </p:sp>
      <p:grpSp>
        <p:nvGrpSpPr>
          <p:cNvPr id="85" name="Shape 85"/>
          <p:cNvGrpSpPr/>
          <p:nvPr/>
        </p:nvGrpSpPr>
        <p:grpSpPr>
          <a:xfrm>
            <a:off x="457200" y="4497900"/>
            <a:ext cx="2885399" cy="2069999"/>
            <a:chOff x="606350" y="3178100"/>
            <a:chExt cx="2885399" cy="2069999"/>
          </a:xfrm>
        </p:grpSpPr>
        <p:sp>
          <p:nvSpPr>
            <p:cNvPr id="86" name="Shape 86"/>
            <p:cNvSpPr txBox="1"/>
            <p:nvPr/>
          </p:nvSpPr>
          <p:spPr>
            <a:xfrm>
              <a:off x="606350" y="3659000"/>
              <a:ext cx="2885399" cy="1589099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Name: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Age:</a:t>
              </a:r>
            </a:p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  <a:p>
              <a:pPr lvl="0" rtl="0">
                <a:spcBef>
                  <a:spcPts val="0"/>
                </a:spcBef>
                <a:buNone/>
              </a:pPr>
              <a:r>
                <a:rPr lang="en" sz="1800"/>
                <a:t>Address:</a:t>
              </a:r>
            </a:p>
          </p:txBody>
        </p:sp>
        <p:sp>
          <p:nvSpPr>
            <p:cNvPr id="87" name="Shape 87"/>
            <p:cNvSpPr txBox="1"/>
            <p:nvPr/>
          </p:nvSpPr>
          <p:spPr>
            <a:xfrm>
              <a:off x="2111750" y="3742632"/>
              <a:ext cx="1191900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</p:txBody>
        </p:sp>
        <p:sp>
          <p:nvSpPr>
            <p:cNvPr id="88" name="Shape 88"/>
            <p:cNvSpPr txBox="1"/>
            <p:nvPr/>
          </p:nvSpPr>
          <p:spPr>
            <a:xfrm>
              <a:off x="2655370" y="4244450"/>
              <a:ext cx="654299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</p:txBody>
        </p:sp>
        <p:sp>
          <p:nvSpPr>
            <p:cNvPr id="89" name="Shape 89"/>
            <p:cNvSpPr txBox="1"/>
            <p:nvPr/>
          </p:nvSpPr>
          <p:spPr>
            <a:xfrm>
              <a:off x="2111750" y="4719758"/>
              <a:ext cx="1191900" cy="4182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 sz="1800"/>
            </a:p>
          </p:txBody>
        </p:sp>
        <p:sp>
          <p:nvSpPr>
            <p:cNvPr id="90" name="Shape 90"/>
            <p:cNvSpPr txBox="1"/>
            <p:nvPr/>
          </p:nvSpPr>
          <p:spPr>
            <a:xfrm>
              <a:off x="752700" y="3178100"/>
              <a:ext cx="2556899" cy="48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1800"/>
                <a:t>Person Class</a:t>
              </a:r>
            </a:p>
          </p:txBody>
        </p:sp>
      </p:grp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