
<file path=[Content_Types].xml><?xml version="1.0" encoding="utf-8"?>
<Types xmlns="http://schemas.openxmlformats.org/package/2006/content-types">
  <Default ContentType="application/vnd.openxmlformats-package.relationships+xml" Extension="rels"/>
  <Default ContentType="image/png" Extension="png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7.xml"/>
  <Override ContentType="application/vnd.openxmlformats-officedocument.presentationml.slide+xml" PartName="/ppt/slides/slide1.xml"/>
  <Override ContentType="application/vnd.openxmlformats-officedocument.presentationml.slide+xml" PartName="/ppt/slides/slide8.xml"/>
  <Override ContentType="application/vnd.openxmlformats-officedocument.presentationml.slide+xml" PartName="/ppt/slides/slide10.xml"/>
  <Override ContentType="application/vnd.openxmlformats-officedocument.presentationml.slide+xml" PartName="/ppt/slides/slide4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3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68580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2" Type="http://schemas.openxmlformats.org/officeDocument/2006/relationships/presProps" Target="presProps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" Type="http://schemas.openxmlformats.org/officeDocument/2006/relationships/theme" Target="theme/theme3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3" Type="http://schemas.openxmlformats.org/officeDocument/2006/relationships/tableStyles" Target="tableStyles.xml"/><Relationship Id="rId11" Type="http://schemas.openxmlformats.org/officeDocument/2006/relationships/slide" Target="slides/slide6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2" type="body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idx="1" type="body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3.png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02.png"/><Relationship Id="rId3" Type="http://schemas.openxmlformats.org/officeDocument/2006/relationships/image" Target="../media/image01.png"/><Relationship Id="rId5" Type="http://schemas.openxmlformats.org/officeDocument/2006/relationships/image" Target="../media/image00.png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Introduction</a:t>
            </a:r>
          </a:p>
          <a:p>
            <a:pPr>
              <a:spcBef>
                <a:spcPts val="0"/>
              </a:spcBef>
              <a:buNone/>
            </a:pPr>
            <a:r>
              <a:rPr lang="en" sz="3600"/>
              <a:t>to Computers and Python</a:t>
            </a:r>
          </a:p>
        </p:txBody>
      </p:sp>
      <p:sp>
        <p:nvSpPr>
          <p:cNvPr id="31" name="Shape 31"/>
          <p:cNvSpPr txBox="1"/>
          <p:nvPr>
            <p:ph idx="1" type="subTitle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CS 0008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Big Picture</a:t>
            </a: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10" name="Shape 1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62361" y="1543775"/>
            <a:ext cx="7219274" cy="5080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Why Program</a:t>
            </a:r>
          </a:p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Computers are tools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Multi-purpose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/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Computers are customizable tools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Customize through programming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/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Computers are good at...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tedious, repetitive tasks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math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handling a lot of data</a:t>
            </a:r>
          </a:p>
          <a:p>
            <a:pPr indent="-381000" lvl="1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following instructions </a:t>
            </a:r>
            <a:r>
              <a:rPr i="1" lang="en"/>
              <a:t>exactly</a:t>
            </a:r>
            <a:r>
              <a:rPr lang="en"/>
              <a:t> as you give them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Some problems computers can handle</a:t>
            </a:r>
          </a:p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x="457200" y="1600200"/>
            <a:ext cx="4124099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Remove red-eye from a picture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600"/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Find the complement of a DNA strand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600"/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Display maps with airplane flight paths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600"/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Multiply matrices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600"/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Assess the reading level of a text book</a:t>
            </a:r>
          </a:p>
        </p:txBody>
      </p:sp>
      <p:pic>
        <p:nvPicPr>
          <p:cNvPr id="44" name="Shape 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15350" y="1600200"/>
            <a:ext cx="1343025" cy="1743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Shape 4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53250" y="1042987"/>
            <a:ext cx="1733550" cy="285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Shape 4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187075" y="4027050"/>
            <a:ext cx="3499724" cy="2143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Programming Languages</a:t>
            </a:r>
          </a:p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Ada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Assembly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BASH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BASIC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C++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C#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D</a:t>
            </a:r>
          </a:p>
          <a:p>
            <a:pPr indent="-419100" lvl="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COBOL</a:t>
            </a:r>
          </a:p>
        </p:txBody>
      </p:sp>
      <p:sp>
        <p:nvSpPr>
          <p:cNvPr id="53" name="Shape 53"/>
          <p:cNvSpPr txBox="1"/>
          <p:nvPr>
            <p:ph idx="2" type="body"/>
          </p:nvPr>
        </p:nvSpPr>
        <p:spPr>
          <a:xfrm>
            <a:off x="3038849" y="1600200"/>
            <a:ext cx="39945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FORTRAN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Go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Haskell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Java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JavaScript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LISP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Mathematica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MATLAB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ML</a:t>
            </a:r>
          </a:p>
        </p:txBody>
      </p:sp>
      <p:sp>
        <p:nvSpPr>
          <p:cNvPr id="54" name="Shape 54"/>
          <p:cNvSpPr txBox="1"/>
          <p:nvPr>
            <p:ph idx="3" type="body"/>
          </p:nvPr>
        </p:nvSpPr>
        <p:spPr>
          <a:xfrm>
            <a:off x="6001498" y="1600200"/>
            <a:ext cx="39945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Objective C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Pascal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Perl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PHP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Prolog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Python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R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Ruby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Visual Basic</a:t>
            </a:r>
          </a:p>
        </p:txBody>
      </p:sp>
      <p:sp>
        <p:nvSpPr>
          <p:cNvPr id="55" name="Shape 55"/>
          <p:cNvSpPr txBox="1"/>
          <p:nvPr/>
        </p:nvSpPr>
        <p:spPr>
          <a:xfrm>
            <a:off x="6202200" y="5972100"/>
            <a:ext cx="2484599" cy="595799"/>
          </a:xfrm>
          <a:prstGeom prst="rect">
            <a:avLst/>
          </a:prstGeom>
          <a:noFill/>
          <a:ln cap="flat" w="9525">
            <a:solidFill>
              <a:srgbClr val="4A86E8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/>
              <a:t>and </a:t>
            </a:r>
            <a:r>
              <a:rPr i="1" lang="en" sz="2400"/>
              <a:t>many</a:t>
            </a:r>
            <a:r>
              <a:rPr lang="en" sz="2400"/>
              <a:t> others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So why Python?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Popular language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Often ranked among top 10 programming languages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Used at many companies</a:t>
            </a:r>
          </a:p>
          <a:p>
            <a:pPr indent="-355600" lvl="2" marL="1371600" rtl="0">
              <a:spcBef>
                <a:spcPts val="0"/>
              </a:spcBef>
              <a:buClr>
                <a:schemeClr val="dk1"/>
              </a:buClr>
              <a:buSzPct val="100000"/>
              <a:buFont typeface="Wingdings"/>
              <a:buChar char="§"/>
            </a:pPr>
            <a:r>
              <a:rPr lang="en" sz="2000"/>
              <a:t>One of four official Google languages (the others are Java, C++, and Go)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/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Free, well-documented, and well-supported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/>
          </a:p>
          <a:p>
            <a:pPr indent="-419100" lvl="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Clean syntax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Learning to Program</a:t>
            </a:r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Programming ideas are the same from one language to another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Once you learn one language, it is straightforward to learn others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Python programs are shorter and simpler than other languages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You can concentrate on the ideas, and learn programming concepts quicker.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Python vs. Java</a:t>
            </a:r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457200" y="1600200"/>
            <a:ext cx="8229600" cy="3761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990000"/>
                </a:solidFill>
              </a:rPr>
              <a:t>Java: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latin typeface="Droid Sans Mono"/>
                <a:ea typeface="Droid Sans Mono"/>
                <a:cs typeface="Droid Sans Mono"/>
                <a:sym typeface="Droid Sans Mono"/>
              </a:rPr>
              <a:t>public class HelloWorld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latin typeface="Droid Sans Mono"/>
                <a:ea typeface="Droid Sans Mono"/>
                <a:cs typeface="Droid Sans Mono"/>
                <a:sym typeface="Droid Sans Mono"/>
              </a:rPr>
              <a:t>{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latin typeface="Droid Sans Mono"/>
                <a:ea typeface="Droid Sans Mono"/>
                <a:cs typeface="Droid Sans Mono"/>
                <a:sym typeface="Droid Sans Mono"/>
              </a:rPr>
              <a:t>   public static void main (String[] args)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latin typeface="Droid Sans Mono"/>
                <a:ea typeface="Droid Sans Mono"/>
                <a:cs typeface="Droid Sans Mono"/>
                <a:sym typeface="Droid Sans Mono"/>
              </a:rPr>
              <a:t>   {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latin typeface="Droid Sans Mono"/>
                <a:ea typeface="Droid Sans Mono"/>
                <a:cs typeface="Droid Sans Mono"/>
                <a:sym typeface="Droid Sans Mono"/>
              </a:rPr>
              <a:t>        System.out.println("Hello, world!");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latin typeface="Droid Sans Mono"/>
                <a:ea typeface="Droid Sans Mono"/>
                <a:cs typeface="Droid Sans Mono"/>
                <a:sym typeface="Droid Sans Mono"/>
              </a:rPr>
              <a:t>   }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latin typeface="Droid Sans Mono"/>
                <a:ea typeface="Droid Sans Mono"/>
                <a:cs typeface="Droid Sans Mono"/>
                <a:sym typeface="Droid Sans Mono"/>
              </a:rPr>
              <a:t>}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0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>
              <a:latin typeface="Droid Sans Mono"/>
              <a:ea typeface="Droid Sans Mono"/>
              <a:cs typeface="Droid Sans Mono"/>
              <a:sym typeface="Droid Sans Mono"/>
            </a:endParaRPr>
          </a:p>
        </p:txBody>
      </p:sp>
      <p:cxnSp>
        <p:nvCxnSpPr>
          <p:cNvPr id="74" name="Shape 74"/>
          <p:cNvCxnSpPr/>
          <p:nvPr/>
        </p:nvCxnSpPr>
        <p:spPr>
          <a:xfrm>
            <a:off x="480300" y="5361718"/>
            <a:ext cx="8215800" cy="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75" name="Shape 75"/>
          <p:cNvSpPr txBox="1"/>
          <p:nvPr>
            <p:ph idx="2" type="body"/>
          </p:nvPr>
        </p:nvSpPr>
        <p:spPr>
          <a:xfrm>
            <a:off x="457200" y="5361725"/>
            <a:ext cx="8229600" cy="1206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990000"/>
                </a:solidFill>
              </a:rPr>
              <a:t>Python: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Droid Sans Mono"/>
                <a:ea typeface="Droid Sans Mono"/>
                <a:cs typeface="Droid Sans Mono"/>
                <a:sym typeface="Droid Sans Mono"/>
              </a:rPr>
              <a:t>print("Hello, world!")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Running Python Programs</a:t>
            </a:r>
          </a:p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Scripting, interpreted language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Write code in interpreter for immediate feedback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Although, can write code in text files for easy reuse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Two versions of Python currently in use: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Python 2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Python 3</a:t>
            </a:r>
          </a:p>
        </p:txBody>
      </p:sp>
      <p:sp>
        <p:nvSpPr>
          <p:cNvPr id="82" name="Shape 82"/>
          <p:cNvSpPr/>
          <p:nvPr/>
        </p:nvSpPr>
        <p:spPr>
          <a:xfrm>
            <a:off x="2794000" y="4401125"/>
            <a:ext cx="914400" cy="304799"/>
          </a:xfrm>
          <a:prstGeom prst="leftArrow">
            <a:avLst>
              <a:gd fmla="val 50000" name="adj1"/>
              <a:gd fmla="val 50000" name="adj2"/>
            </a:avLst>
          </a:prstGeom>
          <a:solidFill>
            <a:srgbClr val="4A86E8"/>
          </a:solidFill>
          <a:ln cap="flat" w="19050">
            <a:solidFill>
              <a:srgbClr val="1155CC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3" name="Shape 83"/>
          <p:cNvSpPr txBox="1"/>
          <p:nvPr/>
        </p:nvSpPr>
        <p:spPr>
          <a:xfrm>
            <a:off x="3874650" y="4262575"/>
            <a:ext cx="3131099" cy="582000"/>
          </a:xfrm>
          <a:prstGeom prst="rect">
            <a:avLst/>
          </a:prstGeom>
          <a:noFill/>
          <a:ln cap="flat" w="9525">
            <a:solidFill>
              <a:srgbClr val="4A86E8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/>
              <a:t>We will use Python 3</a:t>
            </a:r>
          </a:p>
        </p:txBody>
      </p:sp>
      <p:sp>
        <p:nvSpPr>
          <p:cNvPr id="84" name="Shape 84"/>
          <p:cNvSpPr txBox="1"/>
          <p:nvPr/>
        </p:nvSpPr>
        <p:spPr>
          <a:xfrm>
            <a:off x="4724400" y="5093700"/>
            <a:ext cx="3962399" cy="1474200"/>
          </a:xfrm>
          <a:prstGeom prst="rect">
            <a:avLst/>
          </a:prstGeom>
          <a:noFill/>
          <a:ln cap="flat" w="9525">
            <a:solidFill>
              <a:srgbClr val="CC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i="1" lang="en" sz="2000">
                <a:solidFill>
                  <a:schemeClr val="dk1"/>
                </a:solidFill>
              </a:rPr>
              <a:t>A lot</a:t>
            </a:r>
            <a:r>
              <a:rPr lang="en" sz="2000">
                <a:solidFill>
                  <a:schemeClr val="dk1"/>
                </a:solidFill>
              </a:rPr>
              <a:t> of information online about Python refers to Python 2, but there are incompatibilities between the languages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8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8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8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8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8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8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8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Big Picture</a:t>
            </a:r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How will our programs run?</a:t>
            </a:r>
          </a:p>
        </p:txBody>
      </p:sp>
      <p:sp>
        <p:nvSpPr>
          <p:cNvPr id="91" name="Shape 91"/>
          <p:cNvSpPr txBox="1"/>
          <p:nvPr/>
        </p:nvSpPr>
        <p:spPr>
          <a:xfrm>
            <a:off x="494150" y="3198100"/>
            <a:ext cx="1593299" cy="900599"/>
          </a:xfrm>
          <a:prstGeom prst="rect">
            <a:avLst/>
          </a:prstGeom>
          <a:noFill/>
          <a:ln cap="flat" w="9525">
            <a:solidFill>
              <a:srgbClr val="F1C23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2400"/>
              <a:t>Our program</a:t>
            </a:r>
          </a:p>
        </p:txBody>
      </p:sp>
      <p:sp>
        <p:nvSpPr>
          <p:cNvPr id="92" name="Shape 92"/>
          <p:cNvSpPr txBox="1"/>
          <p:nvPr/>
        </p:nvSpPr>
        <p:spPr>
          <a:xfrm>
            <a:off x="2693933" y="3198100"/>
            <a:ext cx="1593299" cy="900599"/>
          </a:xfrm>
          <a:prstGeom prst="rect">
            <a:avLst/>
          </a:prstGeom>
          <a:noFill/>
          <a:ln cap="flat" w="9525">
            <a:solidFill>
              <a:srgbClr val="E69138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2400"/>
              <a:t>Python 3 interpreter</a:t>
            </a:r>
          </a:p>
        </p:txBody>
      </p:sp>
      <p:sp>
        <p:nvSpPr>
          <p:cNvPr id="93" name="Shape 93"/>
          <p:cNvSpPr txBox="1"/>
          <p:nvPr/>
        </p:nvSpPr>
        <p:spPr>
          <a:xfrm>
            <a:off x="4893716" y="3198100"/>
            <a:ext cx="1593299" cy="900599"/>
          </a:xfrm>
          <a:prstGeom prst="rect">
            <a:avLst/>
          </a:prstGeom>
          <a:noFill/>
          <a:ln cap="flat" w="9525">
            <a:solidFill>
              <a:srgbClr val="CC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2400"/>
              <a:t>Operating System</a:t>
            </a:r>
          </a:p>
        </p:txBody>
      </p:sp>
      <p:sp>
        <p:nvSpPr>
          <p:cNvPr id="94" name="Shape 94"/>
          <p:cNvSpPr txBox="1"/>
          <p:nvPr/>
        </p:nvSpPr>
        <p:spPr>
          <a:xfrm>
            <a:off x="7093500" y="3198100"/>
            <a:ext cx="1593299" cy="900599"/>
          </a:xfrm>
          <a:prstGeom prst="rect">
            <a:avLst/>
          </a:prstGeom>
          <a:noFill/>
          <a:ln cap="flat" w="9525">
            <a:solidFill>
              <a:srgbClr val="A64D7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2400"/>
              <a:t>Hardware</a:t>
            </a:r>
          </a:p>
        </p:txBody>
      </p:sp>
      <p:cxnSp>
        <p:nvCxnSpPr>
          <p:cNvPr id="95" name="Shape 95"/>
          <p:cNvCxnSpPr>
            <a:stCxn id="91" idx="3"/>
            <a:endCxn id="92" idx="1"/>
          </p:cNvCxnSpPr>
          <p:nvPr/>
        </p:nvCxnSpPr>
        <p:spPr>
          <a:xfrm>
            <a:off x="2087449" y="3648399"/>
            <a:ext cx="606600" cy="0"/>
          </a:xfrm>
          <a:prstGeom prst="straightConnector1">
            <a:avLst/>
          </a:prstGeom>
          <a:noFill/>
          <a:ln cap="flat" w="28575">
            <a:solidFill>
              <a:srgbClr val="434343"/>
            </a:solidFill>
            <a:prstDash val="solid"/>
            <a:round/>
            <a:headEnd len="lg" w="lg" type="triangle"/>
            <a:tailEnd len="lg" w="lg" type="triangle"/>
          </a:ln>
        </p:spPr>
      </p:cxnSp>
      <p:cxnSp>
        <p:nvCxnSpPr>
          <p:cNvPr id="96" name="Shape 96"/>
          <p:cNvCxnSpPr>
            <a:stCxn id="92" idx="3"/>
            <a:endCxn id="93" idx="1"/>
          </p:cNvCxnSpPr>
          <p:nvPr/>
        </p:nvCxnSpPr>
        <p:spPr>
          <a:xfrm>
            <a:off x="4287233" y="3648399"/>
            <a:ext cx="606600" cy="0"/>
          </a:xfrm>
          <a:prstGeom prst="straightConnector1">
            <a:avLst/>
          </a:prstGeom>
          <a:noFill/>
          <a:ln cap="flat" w="28575">
            <a:solidFill>
              <a:srgbClr val="434343"/>
            </a:solidFill>
            <a:prstDash val="solid"/>
            <a:round/>
            <a:headEnd len="lg" w="lg" type="triangle"/>
            <a:tailEnd len="lg" w="lg" type="triangle"/>
          </a:ln>
        </p:spPr>
      </p:cxnSp>
      <p:cxnSp>
        <p:nvCxnSpPr>
          <p:cNvPr id="97" name="Shape 97"/>
          <p:cNvCxnSpPr>
            <a:stCxn id="93" idx="3"/>
            <a:endCxn id="94" idx="1"/>
          </p:cNvCxnSpPr>
          <p:nvPr/>
        </p:nvCxnSpPr>
        <p:spPr>
          <a:xfrm>
            <a:off x="6487016" y="3648399"/>
            <a:ext cx="606600" cy="0"/>
          </a:xfrm>
          <a:prstGeom prst="straightConnector1">
            <a:avLst/>
          </a:prstGeom>
          <a:noFill/>
          <a:ln cap="flat" w="28575">
            <a:solidFill>
              <a:srgbClr val="434343"/>
            </a:solidFill>
            <a:prstDash val="solid"/>
            <a:round/>
            <a:headEnd len="lg" w="lg" type="triangle"/>
            <a:tailEnd len="lg" w="lg" type="triangle"/>
          </a:ln>
        </p:spPr>
      </p:cxnSp>
      <p:sp>
        <p:nvSpPr>
          <p:cNvPr id="98" name="Shape 98"/>
          <p:cNvSpPr txBox="1"/>
          <p:nvPr/>
        </p:nvSpPr>
        <p:spPr>
          <a:xfrm>
            <a:off x="482575" y="4232250"/>
            <a:ext cx="1593299" cy="612599"/>
          </a:xfrm>
          <a:prstGeom prst="rect">
            <a:avLst/>
          </a:prstGeom>
          <a:noFill/>
          <a:ln cap="flat" w="9525">
            <a:solidFill>
              <a:srgbClr val="F1C23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code that we wrote</a:t>
            </a:r>
          </a:p>
        </p:txBody>
      </p:sp>
      <p:sp>
        <p:nvSpPr>
          <p:cNvPr id="99" name="Shape 99"/>
          <p:cNvSpPr txBox="1"/>
          <p:nvPr/>
        </p:nvSpPr>
        <p:spPr>
          <a:xfrm>
            <a:off x="2693925" y="4232250"/>
            <a:ext cx="1593299" cy="1874699"/>
          </a:xfrm>
          <a:prstGeom prst="rect">
            <a:avLst/>
          </a:prstGeom>
          <a:noFill/>
          <a:ln cap="flat" w="9525">
            <a:solidFill>
              <a:srgbClr val="E69138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Converts our program into something that can be executed.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It also fills in some blanks for us</a:t>
            </a:r>
          </a:p>
        </p:txBody>
      </p:sp>
      <p:sp>
        <p:nvSpPr>
          <p:cNvPr id="100" name="Shape 100"/>
          <p:cNvSpPr txBox="1"/>
          <p:nvPr/>
        </p:nvSpPr>
        <p:spPr>
          <a:xfrm>
            <a:off x="4893725" y="4232250"/>
            <a:ext cx="1593299" cy="1020899"/>
          </a:xfrm>
          <a:prstGeom prst="rect">
            <a:avLst/>
          </a:prstGeom>
          <a:noFill/>
          <a:ln cap="flat" w="9525">
            <a:solidFill>
              <a:srgbClr val="CC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Provides access to the hardware and other resources.</a:t>
            </a:r>
          </a:p>
        </p:txBody>
      </p:sp>
      <p:sp>
        <p:nvSpPr>
          <p:cNvPr id="101" name="Shape 101"/>
          <p:cNvSpPr txBox="1"/>
          <p:nvPr/>
        </p:nvSpPr>
        <p:spPr>
          <a:xfrm>
            <a:off x="7093525" y="4232250"/>
            <a:ext cx="1593299" cy="1874699"/>
          </a:xfrm>
          <a:prstGeom prst="rect">
            <a:avLst/>
          </a:prstGeom>
          <a:noFill/>
          <a:ln cap="flat" w="9525">
            <a:solidFill>
              <a:srgbClr val="A64D7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/>
              <a:t>Actually executes our code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It </a:t>
            </a:r>
            <a:r>
              <a:rPr i="1" lang="en">
                <a:solidFill>
                  <a:schemeClr val="dk1"/>
                </a:solidFill>
              </a:rPr>
              <a:t>is</a:t>
            </a:r>
            <a:r>
              <a:rPr lang="en">
                <a:solidFill>
                  <a:schemeClr val="dk1"/>
                </a:solidFill>
              </a:rPr>
              <a:t> many of those resources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Stores software and data</a:t>
            </a:r>
          </a:p>
        </p:txBody>
      </p:sp>
      <p:sp>
        <p:nvSpPr>
          <p:cNvPr id="102" name="Shape 102"/>
          <p:cNvSpPr/>
          <p:nvPr/>
        </p:nvSpPr>
        <p:spPr>
          <a:xfrm>
            <a:off x="399050" y="3025825"/>
            <a:ext cx="6393899" cy="3201599"/>
          </a:xfrm>
          <a:prstGeom prst="rect">
            <a:avLst/>
          </a:prstGeom>
          <a:noFill/>
          <a:ln cap="flat" w="19050">
            <a:solidFill>
              <a:srgbClr val="4A86E8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3" name="Shape 103"/>
          <p:cNvSpPr txBox="1"/>
          <p:nvPr/>
        </p:nvSpPr>
        <p:spPr>
          <a:xfrm>
            <a:off x="399050" y="2520775"/>
            <a:ext cx="6393899" cy="50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2400">
                <a:solidFill>
                  <a:srgbClr val="4A86E8"/>
                </a:solidFill>
              </a:rPr>
              <a:t>Software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