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6" r:id="rId2"/>
    <p:sldId id="291" r:id="rId3"/>
    <p:sldId id="292" r:id="rId4"/>
    <p:sldId id="261" r:id="rId5"/>
    <p:sldId id="262" r:id="rId6"/>
    <p:sldId id="285" r:id="rId7"/>
    <p:sldId id="265" r:id="rId8"/>
    <p:sldId id="277" r:id="rId9"/>
    <p:sldId id="279" r:id="rId10"/>
    <p:sldId id="264" r:id="rId11"/>
    <p:sldId id="280" r:id="rId12"/>
    <p:sldId id="278" r:id="rId13"/>
    <p:sldId id="267" r:id="rId14"/>
    <p:sldId id="281" r:id="rId15"/>
    <p:sldId id="268" r:id="rId16"/>
    <p:sldId id="287" r:id="rId17"/>
    <p:sldId id="269" r:id="rId18"/>
    <p:sldId id="289" r:id="rId19"/>
    <p:sldId id="282" r:id="rId20"/>
    <p:sldId id="271" r:id="rId21"/>
    <p:sldId id="283" r:id="rId22"/>
    <p:sldId id="273" r:id="rId23"/>
    <p:sldId id="284" r:id="rId24"/>
    <p:sldId id="270" r:id="rId25"/>
    <p:sldId id="274" r:id="rId26"/>
    <p:sldId id="275" r:id="rId27"/>
    <p:sldId id="257" r:id="rId28"/>
    <p:sldId id="288" r:id="rId29"/>
    <p:sldId id="258" r:id="rId30"/>
    <p:sldId id="286" r:id="rId31"/>
    <p:sldId id="29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853"/>
    <a:srgbClr val="FF6328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89815"/>
  </p:normalViewPr>
  <p:slideViewPr>
    <p:cSldViewPr snapToGrid="0">
      <p:cViewPr>
        <p:scale>
          <a:sx n="89" d="100"/>
          <a:sy n="89" d="100"/>
        </p:scale>
        <p:origin x="18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Relationship Id="rId38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E1578-369A-3542-861F-436B15475711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FC34D-01F6-8949-B440-0F5804E05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2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FC34D-01F6-8949-B440-0F5804E05A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9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FC34D-01F6-8949-B440-0F5804E05A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FC34D-01F6-8949-B440-0F5804E05A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FC34D-01F6-8949-B440-0F5804E05A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6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FC34D-01F6-8949-B440-0F5804E05A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1D3285E-0C29-4FC3-91A2-9A7C6DC13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/>
          <a:stretch/>
        </p:blipFill>
        <p:spPr>
          <a:xfrm>
            <a:off x="0" y="1356049"/>
            <a:ext cx="12192000" cy="2697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6ADF444-5140-45A1-B61E-66D54AEFD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01488"/>
            <a:ext cx="12192000" cy="8419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4C2C6F2-1868-4563-A7F5-B6E67DE84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047205"/>
            <a:ext cx="10515600" cy="22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48F6-DFAD-4ABB-AD77-B82FE80B1610}" type="datetimeFigureOut">
              <a:rPr lang="zh-CN" altLang="en-US" smtClean="0"/>
              <a:t>2017/11/15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2F9E6-7342-4AC9-8BEA-D07BC283D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3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Relationship Id="rId9" Type="http://schemas.openxmlformats.org/officeDocument/2006/relationships/image" Target="../media/image31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6A66CE21-0DAF-4498-9D17-B5A213B27B55}"/>
              </a:ext>
            </a:extLst>
          </p:cNvPr>
          <p:cNvSpPr txBox="1">
            <a:spLocks/>
          </p:cNvSpPr>
          <p:nvPr/>
        </p:nvSpPr>
        <p:spPr>
          <a:xfrm>
            <a:off x="617340" y="2271992"/>
            <a:ext cx="11238598" cy="11570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AEP: An Error–bearing Neural Network Accelerator for Energy Efficiency and Model Protection</a:t>
            </a:r>
            <a:endParaRPr lang="en-US" sz="3600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4CF90F5-B77F-4C54-B4EE-CB9B1E104E3C}"/>
              </a:ext>
            </a:extLst>
          </p:cNvPr>
          <p:cNvSpPr txBox="1">
            <a:spLocks/>
          </p:cNvSpPr>
          <p:nvPr/>
        </p:nvSpPr>
        <p:spPr>
          <a:xfrm>
            <a:off x="617340" y="4230543"/>
            <a:ext cx="9469195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Zhao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Youtao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Jun Yang*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5D43AABB-A375-4089-96DB-C739AEA1AAAF}"/>
              </a:ext>
            </a:extLst>
          </p:cNvPr>
          <p:cNvSpPr txBox="1">
            <a:spLocks/>
          </p:cNvSpPr>
          <p:nvPr/>
        </p:nvSpPr>
        <p:spPr>
          <a:xfrm>
            <a:off x="617340" y="5012041"/>
            <a:ext cx="10172579" cy="711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kern="0" baseline="30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 Department, University of Pittsburgh</a:t>
            </a:r>
          </a:p>
          <a:p>
            <a:pPr marL="0" indent="0">
              <a:buNone/>
            </a:pPr>
            <a:r>
              <a:rPr lang="en-US" sz="20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*Electrical and Computer Engineering Department, University of Pittsburgh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 descr="Image result for university of pittsburgh">
            <a:extLst>
              <a:ext uri="{FF2B5EF4-FFF2-40B4-BE49-F238E27FC236}">
                <a16:creationId xmlns="" xmlns:a16="http://schemas.microsoft.com/office/drawing/2014/main" id="{6A98E62F-F120-4AEA-B026-220D486C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9" y="315496"/>
            <a:ext cx="5478660" cy="9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777D8C0-2DF3-46DE-B576-9D9CCBA238DF}"/>
              </a:ext>
            </a:extLst>
          </p:cNvPr>
          <p:cNvGrpSpPr/>
          <p:nvPr/>
        </p:nvGrpSpPr>
        <p:grpSpPr>
          <a:xfrm>
            <a:off x="2836606" y="1905087"/>
            <a:ext cx="866775" cy="736279"/>
            <a:chOff x="3971925" y="1941191"/>
            <a:chExt cx="866775" cy="73627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EA13712-E1A3-4D16-9B96-8FF7A24C07B2}"/>
                </a:ext>
              </a:extLst>
            </p:cNvPr>
            <p:cNvSpPr/>
            <p:nvPr/>
          </p:nvSpPr>
          <p:spPr>
            <a:xfrm>
              <a:off x="4181475" y="1941191"/>
              <a:ext cx="657225" cy="5353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9E64C56-5367-4754-9625-1976254F9568}"/>
                </a:ext>
              </a:extLst>
            </p:cNvPr>
            <p:cNvSpPr/>
            <p:nvPr/>
          </p:nvSpPr>
          <p:spPr>
            <a:xfrm>
              <a:off x="4076700" y="2034531"/>
              <a:ext cx="657225" cy="5353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A645268-BF68-40A0-AEED-401800C3133D}"/>
                </a:ext>
              </a:extLst>
            </p:cNvPr>
            <p:cNvSpPr/>
            <p:nvPr/>
          </p:nvSpPr>
          <p:spPr>
            <a:xfrm>
              <a:off x="3971925" y="2142160"/>
              <a:ext cx="657225" cy="5353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033C1C-E8B1-4FD9-ADCA-31030B55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94" y="2797976"/>
            <a:ext cx="20843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F7A3FA5-1E9D-47CB-9E2D-6864A8CC1FD6}"/>
              </a:ext>
            </a:extLst>
          </p:cNvPr>
          <p:cNvGrpSpPr>
            <a:grpSpLocks/>
          </p:cNvGrpSpPr>
          <p:nvPr/>
        </p:nvGrpSpPr>
        <p:grpSpPr bwMode="auto">
          <a:xfrm>
            <a:off x="1090431" y="2928151"/>
            <a:ext cx="1266825" cy="984250"/>
            <a:chOff x="1594483" y="2280283"/>
            <a:chExt cx="1266826" cy="984884"/>
          </a:xfrm>
        </p:grpSpPr>
        <p:pic>
          <p:nvPicPr>
            <p:cNvPr id="10" name="Picture 10">
              <a:extLst>
                <a:ext uri="{FF2B5EF4-FFF2-40B4-BE49-F238E27FC236}">
                  <a16:creationId xmlns="" xmlns:a16="http://schemas.microsoft.com/office/drawing/2014/main" id="{415248E1-FF68-47C6-925C-574BA5BD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258" y="2280284"/>
              <a:ext cx="704851" cy="70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="" xmlns:a16="http://schemas.microsoft.com/office/drawing/2014/main" id="{D4772C49-B5EF-4688-94BD-B89941DBA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458" y="2280283"/>
              <a:ext cx="704851" cy="70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="" xmlns:a16="http://schemas.microsoft.com/office/drawing/2014/main" id="{933E1FE7-0AC0-4B3C-9FF0-B7B9AF01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83" y="2560316"/>
              <a:ext cx="704851" cy="70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="" xmlns:a16="http://schemas.microsoft.com/office/drawing/2014/main" id="{7750D9B8-49BA-482B-B169-C2FAA9B1B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683" y="2560315"/>
              <a:ext cx="704851" cy="70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14BF82-877F-4611-9A1A-E665F285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06" y="2586838"/>
            <a:ext cx="109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C6296B-32F7-4CEB-98D1-DFB25B555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394" y="1481938"/>
            <a:ext cx="232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Mask Database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9D535EE-5A96-45B0-8C84-4C6468F77A22}"/>
              </a:ext>
            </a:extLst>
          </p:cNvPr>
          <p:cNvCxnSpPr/>
          <p:nvPr/>
        </p:nvCxnSpPr>
        <p:spPr>
          <a:xfrm flipH="1" flipV="1">
            <a:off x="3895544" y="2296326"/>
            <a:ext cx="1609725" cy="6905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60D0207F-C917-4A84-9A88-C7D77C00F79B}"/>
              </a:ext>
            </a:extLst>
          </p:cNvPr>
          <p:cNvCxnSpPr/>
          <p:nvPr/>
        </p:nvCxnSpPr>
        <p:spPr>
          <a:xfrm flipH="1">
            <a:off x="2252481" y="2563026"/>
            <a:ext cx="436563" cy="3571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A757C348-572D-4724-8432-344F3BF09F68}"/>
              </a:ext>
            </a:extLst>
          </p:cNvPr>
          <p:cNvCxnSpPr/>
          <p:nvPr/>
        </p:nvCxnSpPr>
        <p:spPr>
          <a:xfrm>
            <a:off x="2941456" y="3633001"/>
            <a:ext cx="2159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B4162BE5-331D-46F0-884B-A0169CD5F7C2}"/>
              </a:ext>
            </a:extLst>
          </p:cNvPr>
          <p:cNvCxnSpPr>
            <a:cxnSpLocks/>
          </p:cNvCxnSpPr>
          <p:nvPr/>
        </p:nvCxnSpPr>
        <p:spPr>
          <a:xfrm flipH="1">
            <a:off x="4278131" y="4026701"/>
            <a:ext cx="1189038" cy="1092200"/>
          </a:xfrm>
          <a:prstGeom prst="straightConnector1">
            <a:avLst/>
          </a:prstGeom>
          <a:ln w="57150">
            <a:solidFill>
              <a:srgbClr val="EB53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6D9FCCB-F55E-43C0-ADC7-D51BFBE1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544" y="2216951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C0D3C74-818E-4696-8466-BD70EB575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944" y="2513813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②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5E6F8A-070C-41C6-90B1-95C7F240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081" y="4622013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0FDC7C-01BF-4675-B439-7DF37B15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994" y="2696376"/>
            <a:ext cx="206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Target Device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34C0E78-6254-4287-AC34-E26227AE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506" y="6031713"/>
            <a:ext cx="201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</a:rPr>
              <a:t>Pirate Device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736D0A3B-993A-43BD-9729-B64D5A5F3267}"/>
              </a:ext>
            </a:extLst>
          </p:cNvPr>
          <p:cNvCxnSpPr/>
          <p:nvPr/>
        </p:nvCxnSpPr>
        <p:spPr>
          <a:xfrm>
            <a:off x="3993969" y="3818738"/>
            <a:ext cx="0" cy="1306513"/>
          </a:xfrm>
          <a:prstGeom prst="straightConnector1">
            <a:avLst/>
          </a:prstGeom>
          <a:ln w="57150">
            <a:solidFill>
              <a:srgbClr val="EB53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C83A3051-D6A0-43C9-8313-06757078A98B}"/>
              </a:ext>
            </a:extLst>
          </p:cNvPr>
          <p:cNvGrpSpPr>
            <a:grpSpLocks/>
          </p:cNvGrpSpPr>
          <p:nvPr/>
        </p:nvGrpSpPr>
        <p:grpSpPr bwMode="auto">
          <a:xfrm>
            <a:off x="4519431" y="4294988"/>
            <a:ext cx="879475" cy="390525"/>
            <a:chOff x="4229102" y="3630086"/>
            <a:chExt cx="878662" cy="391470"/>
          </a:xfrm>
        </p:grpSpPr>
        <p:sp>
          <p:nvSpPr>
            <p:cNvPr id="27" name="Rounded Rectangle 46">
              <a:extLst>
                <a:ext uri="{FF2B5EF4-FFF2-40B4-BE49-F238E27FC236}">
                  <a16:creationId xmlns="" xmlns:a16="http://schemas.microsoft.com/office/drawing/2014/main" id="{B5DA6BCD-9F07-429B-893D-8A2BF43724B4}"/>
                </a:ext>
              </a:extLst>
            </p:cNvPr>
            <p:cNvSpPr/>
            <p:nvPr/>
          </p:nvSpPr>
          <p:spPr>
            <a:xfrm>
              <a:off x="4270339" y="3630086"/>
              <a:ext cx="732747" cy="39147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="" xmlns:a16="http://schemas.microsoft.com/office/drawing/2014/main" id="{6B4B5FA7-1845-489A-97FE-0D8255209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2" y="3632678"/>
              <a:ext cx="878662" cy="33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weights</a:t>
              </a: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75C7974-47AD-456E-98BB-FC01DA8B3DC1}"/>
              </a:ext>
            </a:extLst>
          </p:cNvPr>
          <p:cNvGrpSpPr>
            <a:grpSpLocks/>
          </p:cNvGrpSpPr>
          <p:nvPr/>
        </p:nvGrpSpPr>
        <p:grpSpPr bwMode="auto">
          <a:xfrm>
            <a:off x="3570106" y="3436151"/>
            <a:ext cx="879475" cy="392112"/>
            <a:chOff x="3280105" y="2771953"/>
            <a:chExt cx="878662" cy="391470"/>
          </a:xfrm>
        </p:grpSpPr>
        <p:sp>
          <p:nvSpPr>
            <p:cNvPr id="30" name="Rounded Rectangle 49">
              <a:extLst>
                <a:ext uri="{FF2B5EF4-FFF2-40B4-BE49-F238E27FC236}">
                  <a16:creationId xmlns="" xmlns:a16="http://schemas.microsoft.com/office/drawing/2014/main" id="{DDB9DB40-A6AB-4B0E-826C-91C95E506BB6}"/>
                </a:ext>
              </a:extLst>
            </p:cNvPr>
            <p:cNvSpPr/>
            <p:nvPr/>
          </p:nvSpPr>
          <p:spPr>
            <a:xfrm>
              <a:off x="3321342" y="2771953"/>
              <a:ext cx="732747" cy="39147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="" xmlns:a16="http://schemas.microsoft.com/office/drawing/2014/main" id="{D8F6151B-C57F-4A9F-9422-B5D0F2A41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0105" y="2793202"/>
              <a:ext cx="878662" cy="33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weights</a:t>
              </a: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7352E7D-9A37-4042-A8E2-8C9946AC0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69" y="5168113"/>
            <a:ext cx="15827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12059FC-EFD6-43AB-8B2C-DB1EF379E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44" y="3026576"/>
            <a:ext cx="15827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F2F1230-656A-490E-A0AC-F4902519C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31" y="3126588"/>
            <a:ext cx="8572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9681788-FEF0-4450-B367-450FF1E2B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56" y="5239551"/>
            <a:ext cx="930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="" xmlns:a16="http://schemas.microsoft.com/office/drawing/2014/main" id="{F97DA137-820D-4429-8DAB-0E36F16BC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Overview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="" xmlns:a16="http://schemas.microsoft.com/office/drawing/2014/main" id="{2E7CAAF7-FD23-46ED-98F7-14305F8C5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144" y="2563026"/>
            <a:ext cx="3470275" cy="320357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Extract error masks from target device, and store them into Mask Database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Train the NN with error masks on server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trained weights can only work on the target device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Even if the weights are stolen and deployed on the pirate device, they are useless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59736" y="1353509"/>
            <a:ext cx="2501839" cy="1605804"/>
            <a:chOff x="4959736" y="1353509"/>
            <a:chExt cx="2501839" cy="1605804"/>
          </a:xfrm>
        </p:grpSpPr>
        <p:sp>
          <p:nvSpPr>
            <p:cNvPr id="2" name="TextBox 1"/>
            <p:cNvSpPr txBox="1"/>
            <p:nvPr/>
          </p:nvSpPr>
          <p:spPr>
            <a:xfrm rot="1211838">
              <a:off x="4959736" y="1353509"/>
              <a:ext cx="25018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How to generate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device dependent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error masks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02329">
              <a:off x="6266869" y="2307879"/>
              <a:ext cx="975602" cy="65143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6346" y="3934346"/>
            <a:ext cx="2983303" cy="1323230"/>
            <a:chOff x="326346" y="3934346"/>
            <a:chExt cx="2983303" cy="1323230"/>
          </a:xfrm>
        </p:grpSpPr>
        <p:sp>
          <p:nvSpPr>
            <p:cNvPr id="40" name="TextBox 39"/>
            <p:cNvSpPr txBox="1"/>
            <p:nvPr/>
          </p:nvSpPr>
          <p:spPr>
            <a:xfrm rot="19903390">
              <a:off x="326346" y="4057247"/>
              <a:ext cx="228395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How to integrate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error masks into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trained weights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64185">
              <a:off x="2334047" y="3934346"/>
              <a:ext cx="975602" cy="65143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5372250" y="4544756"/>
            <a:ext cx="2717405" cy="1253208"/>
            <a:chOff x="5372250" y="4544756"/>
            <a:chExt cx="2717405" cy="1253208"/>
          </a:xfrm>
        </p:grpSpPr>
        <p:sp>
          <p:nvSpPr>
            <p:cNvPr id="42" name="TextBox 41"/>
            <p:cNvSpPr txBox="1"/>
            <p:nvPr/>
          </p:nvSpPr>
          <p:spPr>
            <a:xfrm rot="1893076">
              <a:off x="5372250" y="4544756"/>
              <a:ext cx="21514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</a:rPr>
                <a:t>How secure it is</a:t>
              </a:r>
              <a:endParaRPr lang="en-US" sz="2400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92657">
              <a:off x="7114053" y="5146530"/>
              <a:ext cx="975602" cy="651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8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Error Masks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Error-bearing Training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Error Masks at Client Side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572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232"/>
          <p:cNvGrpSpPr/>
          <p:nvPr/>
        </p:nvGrpSpPr>
        <p:grpSpPr>
          <a:xfrm>
            <a:off x="1260012" y="1956051"/>
            <a:ext cx="1507051" cy="1326840"/>
            <a:chOff x="1239230" y="2115991"/>
            <a:chExt cx="1507051" cy="1326840"/>
          </a:xfrm>
        </p:grpSpPr>
        <p:grpSp>
          <p:nvGrpSpPr>
            <p:cNvPr id="16" name="Group 15"/>
            <p:cNvGrpSpPr/>
            <p:nvPr/>
          </p:nvGrpSpPr>
          <p:grpSpPr>
            <a:xfrm>
              <a:off x="1359087" y="2461588"/>
              <a:ext cx="265521" cy="518474"/>
              <a:chOff x="1480008" y="2413262"/>
              <a:chExt cx="265521" cy="51847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491881" y="2497311"/>
                <a:ext cx="252078" cy="43442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1480008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745529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480008" y="2931736"/>
                <a:ext cx="2639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480008" y="2672499"/>
                <a:ext cx="2639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190974" y="2333616"/>
              <a:ext cx="555307" cy="764270"/>
              <a:chOff x="2018384" y="2048933"/>
              <a:chExt cx="555307" cy="76427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039392" y="2431068"/>
                <a:ext cx="525164" cy="38213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027519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027519" y="2813203"/>
                <a:ext cx="546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018384" y="2431068"/>
                <a:ext cx="546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573691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455415" y="2956328"/>
              <a:ext cx="83812" cy="4150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444868" y="3083512"/>
              <a:ext cx="75705" cy="2878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6200000">
              <a:off x="1934875" y="2861386"/>
              <a:ext cx="75705" cy="9442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928228" y="3211663"/>
              <a:ext cx="0" cy="23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539226" y="3302214"/>
              <a:ext cx="905642" cy="6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463521" y="3378271"/>
              <a:ext cx="10570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450901" y="2980062"/>
              <a:ext cx="0" cy="398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520573" y="3083512"/>
              <a:ext cx="0" cy="294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43740" y="3083512"/>
              <a:ext cx="0" cy="238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39226" y="2980062"/>
              <a:ext cx="0" cy="333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239230" y="211599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cell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113811" y="18473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401831" y="1379280"/>
            <a:ext cx="1368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precharged</a:t>
            </a:r>
            <a:endParaRPr lang="en-US" sz="2000" dirty="0"/>
          </a:p>
        </p:txBody>
      </p:sp>
      <p:sp>
        <p:nvSpPr>
          <p:cNvPr id="213" name="TextBox 212"/>
          <p:cNvSpPr txBox="1"/>
          <p:nvPr/>
        </p:nvSpPr>
        <p:spPr>
          <a:xfrm>
            <a:off x="3528009" y="1230896"/>
            <a:ext cx="94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charge</a:t>
            </a:r>
          </a:p>
          <a:p>
            <a:pPr algn="ctr"/>
            <a:r>
              <a:rPr lang="en-US" sz="2000" dirty="0" smtClean="0"/>
              <a:t>sharing</a:t>
            </a:r>
            <a:endParaRPr lang="en-US" sz="2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5281222" y="1248165"/>
            <a:ext cx="1547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sense</a:t>
            </a:r>
          </a:p>
          <a:p>
            <a:pPr algn="ctr"/>
            <a:r>
              <a:rPr lang="en-US" sz="2000" dirty="0" smtClean="0"/>
              <a:t>amplification</a:t>
            </a:r>
            <a:endParaRPr lang="en-US" sz="2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7326031" y="1364490"/>
            <a:ext cx="106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restored</a:t>
            </a:r>
            <a:endParaRPr lang="en-US" sz="2000" dirty="0"/>
          </a:p>
        </p:txBody>
      </p:sp>
      <p:sp>
        <p:nvSpPr>
          <p:cNvPr id="216" name="TextBox 215"/>
          <p:cNvSpPr txBox="1"/>
          <p:nvPr/>
        </p:nvSpPr>
        <p:spPr>
          <a:xfrm>
            <a:off x="9240122" y="1381463"/>
            <a:ext cx="1368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precharged</a:t>
            </a:r>
            <a:endParaRPr lang="en-US" sz="2000" dirty="0"/>
          </a:p>
        </p:txBody>
      </p:sp>
      <p:cxnSp>
        <p:nvCxnSpPr>
          <p:cNvPr id="217" name="Straight Connector 216"/>
          <p:cNvCxnSpPr/>
          <p:nvPr/>
        </p:nvCxnSpPr>
        <p:spPr>
          <a:xfrm>
            <a:off x="1948077" y="3660976"/>
            <a:ext cx="0" cy="539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7817578" y="3660976"/>
            <a:ext cx="0" cy="539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9879913" y="3666435"/>
            <a:ext cx="0" cy="539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5890996" y="3660976"/>
            <a:ext cx="0" cy="2696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>
            <a:off x="1948077" y="3795779"/>
            <a:ext cx="394291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1959917" y="4107739"/>
            <a:ext cx="585766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>
            <a:off x="7817578" y="4107739"/>
            <a:ext cx="206233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Group 233"/>
          <p:cNvGrpSpPr/>
          <p:nvPr/>
        </p:nvGrpSpPr>
        <p:grpSpPr>
          <a:xfrm>
            <a:off x="3203791" y="1956051"/>
            <a:ext cx="1507051" cy="1262280"/>
            <a:chOff x="1239230" y="2115991"/>
            <a:chExt cx="1507051" cy="1262280"/>
          </a:xfrm>
        </p:grpSpPr>
        <p:grpSp>
          <p:nvGrpSpPr>
            <p:cNvPr id="235" name="Group 234"/>
            <p:cNvGrpSpPr/>
            <p:nvPr/>
          </p:nvGrpSpPr>
          <p:grpSpPr>
            <a:xfrm>
              <a:off x="1359087" y="2461588"/>
              <a:ext cx="265521" cy="518474"/>
              <a:chOff x="1480008" y="2413262"/>
              <a:chExt cx="265521" cy="518474"/>
            </a:xfrm>
          </p:grpSpPr>
          <p:sp>
            <p:nvSpPr>
              <p:cNvPr id="253" name="Rectangle 252"/>
              <p:cNvSpPr/>
              <p:nvPr/>
            </p:nvSpPr>
            <p:spPr>
              <a:xfrm>
                <a:off x="1491881" y="2614154"/>
                <a:ext cx="252078" cy="31758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4" name="Straight Connector 253"/>
              <p:cNvCxnSpPr/>
              <p:nvPr/>
            </p:nvCxnSpPr>
            <p:spPr>
              <a:xfrm>
                <a:off x="1480008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745529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1480008" y="2931736"/>
                <a:ext cx="2639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480008" y="2672499"/>
                <a:ext cx="2639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2190974" y="2333616"/>
              <a:ext cx="555307" cy="764271"/>
              <a:chOff x="2018384" y="2048933"/>
              <a:chExt cx="555307" cy="764271"/>
            </a:xfrm>
          </p:grpSpPr>
          <p:sp>
            <p:nvSpPr>
              <p:cNvPr id="248" name="Rectangle 247"/>
              <p:cNvSpPr/>
              <p:nvPr/>
            </p:nvSpPr>
            <p:spPr>
              <a:xfrm>
                <a:off x="2039392" y="2377798"/>
                <a:ext cx="525164" cy="43540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9" name="Straight Connector 248"/>
              <p:cNvCxnSpPr/>
              <p:nvPr/>
            </p:nvCxnSpPr>
            <p:spPr>
              <a:xfrm>
                <a:off x="2027519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027519" y="2813203"/>
                <a:ext cx="546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018384" y="2431068"/>
                <a:ext cx="546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573691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" name="Rectangle 236"/>
            <p:cNvSpPr/>
            <p:nvPr/>
          </p:nvSpPr>
          <p:spPr>
            <a:xfrm>
              <a:off x="1455415" y="2956328"/>
              <a:ext cx="83812" cy="4150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444868" y="3083512"/>
              <a:ext cx="75705" cy="2878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 rot="16200000">
              <a:off x="1934875" y="2861386"/>
              <a:ext cx="75705" cy="9442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>
              <a:off x="1925053" y="3055198"/>
              <a:ext cx="0" cy="23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1539226" y="3302214"/>
              <a:ext cx="905642" cy="6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1463521" y="3378271"/>
              <a:ext cx="10570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1450901" y="2980062"/>
              <a:ext cx="0" cy="398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2520573" y="3083512"/>
              <a:ext cx="0" cy="294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2443740" y="3083512"/>
              <a:ext cx="0" cy="238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1539226" y="2980062"/>
              <a:ext cx="0" cy="333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Box 246"/>
            <p:cNvSpPr txBox="1"/>
            <p:nvPr/>
          </p:nvSpPr>
          <p:spPr>
            <a:xfrm>
              <a:off x="1239230" y="211599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cell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5204485" y="1946744"/>
            <a:ext cx="1507051" cy="1262280"/>
            <a:chOff x="1239230" y="2115991"/>
            <a:chExt cx="1507051" cy="1262280"/>
          </a:xfrm>
        </p:grpSpPr>
        <p:grpSp>
          <p:nvGrpSpPr>
            <p:cNvPr id="259" name="Group 258"/>
            <p:cNvGrpSpPr/>
            <p:nvPr/>
          </p:nvGrpSpPr>
          <p:grpSpPr>
            <a:xfrm>
              <a:off x="1359087" y="2461588"/>
              <a:ext cx="265521" cy="518474"/>
              <a:chOff x="1480008" y="2413262"/>
              <a:chExt cx="265521" cy="518474"/>
            </a:xfrm>
          </p:grpSpPr>
          <p:sp>
            <p:nvSpPr>
              <p:cNvPr id="277" name="Rectangle 276"/>
              <p:cNvSpPr/>
              <p:nvPr/>
            </p:nvSpPr>
            <p:spPr>
              <a:xfrm>
                <a:off x="1491881" y="2571800"/>
                <a:ext cx="252078" cy="3599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>
                <a:off x="1480008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1745529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480008" y="2931736"/>
                <a:ext cx="2639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1480008" y="2672499"/>
                <a:ext cx="2639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2190974" y="2333616"/>
              <a:ext cx="555307" cy="764271"/>
              <a:chOff x="2018384" y="2048933"/>
              <a:chExt cx="555307" cy="764271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2039392" y="2335444"/>
                <a:ext cx="525164" cy="47776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>
                <a:off x="2027519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027519" y="2813203"/>
                <a:ext cx="546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2018384" y="2431068"/>
                <a:ext cx="546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573691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1" name="Rectangle 260"/>
            <p:cNvSpPr/>
            <p:nvPr/>
          </p:nvSpPr>
          <p:spPr>
            <a:xfrm>
              <a:off x="1455415" y="2956328"/>
              <a:ext cx="83812" cy="4150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444868" y="3083512"/>
              <a:ext cx="75705" cy="2878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 rot="16200000">
              <a:off x="1934875" y="2861386"/>
              <a:ext cx="75705" cy="9442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4" name="Straight Connector 263"/>
            <p:cNvCxnSpPr/>
            <p:nvPr/>
          </p:nvCxnSpPr>
          <p:spPr>
            <a:xfrm>
              <a:off x="1925741" y="3056893"/>
              <a:ext cx="0" cy="23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1539226" y="3302214"/>
              <a:ext cx="905642" cy="6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1463521" y="3378271"/>
              <a:ext cx="10570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1450901" y="2980062"/>
              <a:ext cx="0" cy="398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2520573" y="3083512"/>
              <a:ext cx="0" cy="294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2443740" y="3083512"/>
              <a:ext cx="0" cy="238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1539226" y="2980062"/>
              <a:ext cx="0" cy="333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>
              <a:off x="1239230" y="211599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cell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7175162" y="1946744"/>
            <a:ext cx="1507051" cy="1262280"/>
            <a:chOff x="1239230" y="2115991"/>
            <a:chExt cx="1507051" cy="1262280"/>
          </a:xfrm>
        </p:grpSpPr>
        <p:grpSp>
          <p:nvGrpSpPr>
            <p:cNvPr id="283" name="Group 282"/>
            <p:cNvGrpSpPr/>
            <p:nvPr/>
          </p:nvGrpSpPr>
          <p:grpSpPr>
            <a:xfrm>
              <a:off x="1359087" y="2461587"/>
              <a:ext cx="265521" cy="518475"/>
              <a:chOff x="1480008" y="2413261"/>
              <a:chExt cx="265521" cy="518475"/>
            </a:xfrm>
          </p:grpSpPr>
          <p:sp>
            <p:nvSpPr>
              <p:cNvPr id="301" name="Rectangle 300"/>
              <p:cNvSpPr/>
              <p:nvPr/>
            </p:nvSpPr>
            <p:spPr>
              <a:xfrm>
                <a:off x="1491881" y="2413261"/>
                <a:ext cx="252078" cy="5184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2" name="Straight Connector 301"/>
              <p:cNvCxnSpPr/>
              <p:nvPr/>
            </p:nvCxnSpPr>
            <p:spPr>
              <a:xfrm>
                <a:off x="1480008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>
                <a:off x="1745529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1480008" y="2931736"/>
                <a:ext cx="2639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>
                <a:off x="1480008" y="2672499"/>
                <a:ext cx="2639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2190974" y="2333616"/>
              <a:ext cx="555307" cy="764270"/>
              <a:chOff x="2018384" y="2048933"/>
              <a:chExt cx="555307" cy="764270"/>
            </a:xfrm>
          </p:grpSpPr>
          <p:sp>
            <p:nvSpPr>
              <p:cNvPr id="296" name="Rectangle 295"/>
              <p:cNvSpPr/>
              <p:nvPr/>
            </p:nvSpPr>
            <p:spPr>
              <a:xfrm>
                <a:off x="2039392" y="2058240"/>
                <a:ext cx="525164" cy="75496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7" name="Straight Connector 296"/>
              <p:cNvCxnSpPr/>
              <p:nvPr/>
            </p:nvCxnSpPr>
            <p:spPr>
              <a:xfrm>
                <a:off x="2027519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027519" y="2813203"/>
                <a:ext cx="546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2018384" y="2431068"/>
                <a:ext cx="546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2573691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5" name="Rectangle 284"/>
            <p:cNvSpPr/>
            <p:nvPr/>
          </p:nvSpPr>
          <p:spPr>
            <a:xfrm>
              <a:off x="1455415" y="2956328"/>
              <a:ext cx="83812" cy="4150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2444868" y="3083512"/>
              <a:ext cx="75705" cy="2878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 rot="16200000">
              <a:off x="1934875" y="2861386"/>
              <a:ext cx="75705" cy="9442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8" name="Straight Connector 287"/>
            <p:cNvCxnSpPr/>
            <p:nvPr/>
          </p:nvCxnSpPr>
          <p:spPr>
            <a:xfrm>
              <a:off x="1924097" y="3056893"/>
              <a:ext cx="0" cy="23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1539226" y="3302214"/>
              <a:ext cx="905642" cy="6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1463521" y="3378271"/>
              <a:ext cx="10570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1450901" y="2980062"/>
              <a:ext cx="0" cy="398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2520573" y="3083512"/>
              <a:ext cx="0" cy="294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2443740" y="3083512"/>
              <a:ext cx="0" cy="238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1539226" y="2980062"/>
              <a:ext cx="0" cy="333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TextBox 294"/>
            <p:cNvSpPr txBox="1"/>
            <p:nvPr/>
          </p:nvSpPr>
          <p:spPr>
            <a:xfrm>
              <a:off x="1239230" y="211599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cell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9207907" y="1956051"/>
            <a:ext cx="1507051" cy="1326840"/>
            <a:chOff x="1239230" y="2115991"/>
            <a:chExt cx="1507051" cy="1326840"/>
          </a:xfrm>
        </p:grpSpPr>
        <p:grpSp>
          <p:nvGrpSpPr>
            <p:cNvPr id="307" name="Group 306"/>
            <p:cNvGrpSpPr/>
            <p:nvPr/>
          </p:nvGrpSpPr>
          <p:grpSpPr>
            <a:xfrm>
              <a:off x="1359087" y="2461588"/>
              <a:ext cx="265521" cy="518475"/>
              <a:chOff x="1480008" y="2413262"/>
              <a:chExt cx="265521" cy="518475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1491881" y="2427691"/>
                <a:ext cx="252078" cy="50404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>
                <a:off x="1480008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1745529" y="2413262"/>
                <a:ext cx="0" cy="5184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480008" y="2931736"/>
                <a:ext cx="2639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>
                <a:off x="1480008" y="2672499"/>
                <a:ext cx="2639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 307"/>
            <p:cNvGrpSpPr/>
            <p:nvPr/>
          </p:nvGrpSpPr>
          <p:grpSpPr>
            <a:xfrm>
              <a:off x="2190974" y="2333616"/>
              <a:ext cx="555307" cy="764270"/>
              <a:chOff x="2018384" y="2048933"/>
              <a:chExt cx="555307" cy="764270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39392" y="2431068"/>
                <a:ext cx="525164" cy="38213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>
                <a:off x="2027519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>
                <a:off x="2027519" y="2813203"/>
                <a:ext cx="546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>
                <a:off x="2018384" y="2431068"/>
                <a:ext cx="546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>
                <a:off x="2573691" y="2048933"/>
                <a:ext cx="0" cy="7642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9" name="Rectangle 308"/>
            <p:cNvSpPr/>
            <p:nvPr/>
          </p:nvSpPr>
          <p:spPr>
            <a:xfrm>
              <a:off x="1455415" y="2956328"/>
              <a:ext cx="83812" cy="4150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2444868" y="3083512"/>
              <a:ext cx="75705" cy="2878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 rot="16200000">
              <a:off x="1934875" y="2861386"/>
              <a:ext cx="75705" cy="9442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Connector 311"/>
            <p:cNvCxnSpPr/>
            <p:nvPr/>
          </p:nvCxnSpPr>
          <p:spPr>
            <a:xfrm>
              <a:off x="1928228" y="3211663"/>
              <a:ext cx="0" cy="23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>
              <a:off x="1539226" y="3302214"/>
              <a:ext cx="905642" cy="6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1463521" y="3378271"/>
              <a:ext cx="10570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>
              <a:off x="1450901" y="2980062"/>
              <a:ext cx="0" cy="398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2520573" y="3083512"/>
              <a:ext cx="0" cy="294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443740" y="3083512"/>
              <a:ext cx="0" cy="238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>
              <a:off x="1539226" y="2980062"/>
              <a:ext cx="0" cy="333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318"/>
            <p:cNvSpPr txBox="1"/>
            <p:nvPr/>
          </p:nvSpPr>
          <p:spPr>
            <a:xfrm>
              <a:off x="1239230" y="211599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cell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3483217" y="3457825"/>
            <a:ext cx="701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tRCD</a:t>
            </a:r>
            <a:endParaRPr lang="en-US" sz="2000" dirty="0"/>
          </a:p>
        </p:txBody>
      </p:sp>
      <p:sp>
        <p:nvSpPr>
          <p:cNvPr id="331" name="TextBox 330"/>
          <p:cNvSpPr txBox="1"/>
          <p:nvPr/>
        </p:nvSpPr>
        <p:spPr>
          <a:xfrm>
            <a:off x="4350713" y="3771914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dirty="0" err="1" smtClean="0"/>
              <a:t>RAS</a:t>
            </a:r>
            <a:endParaRPr lang="en-US" sz="2000" dirty="0"/>
          </a:p>
        </p:txBody>
      </p:sp>
      <p:sp>
        <p:nvSpPr>
          <p:cNvPr id="332" name="TextBox 331"/>
          <p:cNvSpPr txBox="1"/>
          <p:nvPr/>
        </p:nvSpPr>
        <p:spPr>
          <a:xfrm>
            <a:off x="8456505" y="3730527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dirty="0" err="1" smtClean="0"/>
              <a:t>RP</a:t>
            </a:r>
            <a:endParaRPr lang="en-US" sz="2000" dirty="0"/>
          </a:p>
        </p:txBody>
      </p:sp>
      <p:graphicFrame>
        <p:nvGraphicFramePr>
          <p:cNvPr id="334" name="Object 333">
            <a:extLst>
              <a:ext uri="{FF2B5EF4-FFF2-40B4-BE49-F238E27FC236}">
                <a16:creationId xmlns="" xmlns:a16="http://schemas.microsoft.com/office/drawing/2014/main" id="{FE6E18C9-662F-46CC-B524-B2FC92ABEF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6153"/>
              </p:ext>
            </p:extLst>
          </p:nvPr>
        </p:nvGraphicFramePr>
        <p:xfrm>
          <a:off x="6284684" y="4434764"/>
          <a:ext cx="5610166" cy="227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Acrobat Document" r:id="rId3" imgW="10772621" imgH="4362450" progId="AcroExch.Document.DC">
                  <p:embed/>
                </p:oleObj>
              </mc:Choice>
              <mc:Fallback>
                <p:oleObj name="Acrobat Document" r:id="rId3" imgW="10772621" imgH="43624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4684" y="4434764"/>
                        <a:ext cx="5610166" cy="2271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" name="TextBox 359"/>
          <p:cNvSpPr txBox="1"/>
          <p:nvPr/>
        </p:nvSpPr>
        <p:spPr>
          <a:xfrm>
            <a:off x="4063326" y="18609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1" name="TextBox 360"/>
          <p:cNvSpPr txBox="1"/>
          <p:nvPr/>
        </p:nvSpPr>
        <p:spPr>
          <a:xfrm>
            <a:off x="6050630" y="185155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8026169" y="184141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10057699" y="18609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92" name="Straight Arrow Connector 391"/>
          <p:cNvCxnSpPr/>
          <p:nvPr/>
        </p:nvCxnSpPr>
        <p:spPr>
          <a:xfrm>
            <a:off x="5890996" y="4098431"/>
            <a:ext cx="1931960" cy="68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itle 1">
            <a:extLst>
              <a:ext uri="{FF2B5EF4-FFF2-40B4-BE49-F238E27FC236}">
                <a16:creationId xmlns="" xmlns:a16="http://schemas.microsoft.com/office/drawing/2014/main" id="{BE73E2B0-A97F-4B99-AE98-07C75C44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Generating Error Masks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6" name="Content Placeholder 2">
            <a:extLst>
              <a:ext uri="{FF2B5EF4-FFF2-40B4-BE49-F238E27FC236}">
                <a16:creationId xmlns="" xmlns:a16="http://schemas.microsoft.com/office/drawing/2014/main" id="{2E7CAAF7-FD23-46ED-98F7-14305F8C5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861994"/>
            <a:ext cx="5318028" cy="1883201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tRCD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time to read data out </a:t>
            </a:r>
          </a:p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time to restore data back into cell</a:t>
            </a:r>
          </a:p>
          <a:p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tRP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time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precharge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bitline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for next read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9BD70D-74AE-447B-B4FD-BAAE1765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83" y="1726030"/>
            <a:ext cx="2426604" cy="186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B39F9BF-3627-4E02-9D54-C0D6D12D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19" y="4393916"/>
            <a:ext cx="2426604" cy="186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59A5A4-E37D-41C1-B5BF-408346C0E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601" y="4393916"/>
            <a:ext cx="2426603" cy="18677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487AF09-52C7-4728-BD2F-585D52B2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Error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Masks</a:t>
            </a:r>
          </a:p>
        </p:txBody>
      </p:sp>
      <p:sp>
        <p:nvSpPr>
          <p:cNvPr id="2" name="Right Arrow 1"/>
          <p:cNvSpPr/>
          <p:nvPr/>
        </p:nvSpPr>
        <p:spPr>
          <a:xfrm rot="7771555">
            <a:off x="3116657" y="3785815"/>
            <a:ext cx="804672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3828445" flipH="1">
            <a:off x="4222895" y="3785817"/>
            <a:ext cx="804672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50444" y="6318603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4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2087" y="6318603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2377" y="2120935"/>
            <a:ext cx="109728" cy="1341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2377" y="2821183"/>
            <a:ext cx="109728" cy="13411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5597" y="1957159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Cells stuck-at-0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5597" y="2662009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Cells stuck-at-1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0688" y="3470489"/>
            <a:ext cx="399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 Mask of stuck-at-0 cells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0688" y="4268460"/>
            <a:ext cx="394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 Mask of stuck-at-1 cells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3149" y="1164991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The whole memory space</a:t>
            </a:r>
            <a:endParaRPr lang="en-US" sz="24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0688" y="5061561"/>
            <a:ext cx="4254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Post-fabrication test to extract</a:t>
            </a:r>
            <a:endParaRPr lang="en-US" altLang="zh-CN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altLang="zh-CN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 and M</a:t>
            </a:r>
            <a:r>
              <a:rPr lang="en-US" altLang="zh-CN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400" baseline="-25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Masks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Error-bearing Training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Error Masks at Client Side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745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D571DE9-9676-43B8-8F47-7FA96649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Conventional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Training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89075A30-9A40-4DDC-88F1-F8B902253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979" y="2811463"/>
            <a:ext cx="379413" cy="20794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="" xmlns:a16="http://schemas.microsoft.com/office/drawing/2014/main" id="{B87EF89A-23EA-48FA-9890-231164E2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531" y="2811463"/>
            <a:ext cx="379413" cy="20649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="" xmlns:a16="http://schemas.microsoft.com/office/drawing/2014/main" id="{CE0ABBEC-A03A-4774-89EB-F474E4C38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703" y="2799888"/>
            <a:ext cx="379412" cy="2054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="" xmlns:a16="http://schemas.microsoft.com/office/drawing/2014/main" id="{194D1C0B-BF99-46FE-ABAF-81750C815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156" y="2829046"/>
            <a:ext cx="379413" cy="2054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00690" y="4905905"/>
            <a:ext cx="621994" cy="883497"/>
            <a:chOff x="2100690" y="4905905"/>
            <a:chExt cx="621994" cy="883497"/>
          </a:xfrm>
        </p:grpSpPr>
        <p:sp>
          <p:nvSpPr>
            <p:cNvPr id="43" name="Arrow: Down 42">
              <a:extLst>
                <a:ext uri="{FF2B5EF4-FFF2-40B4-BE49-F238E27FC236}">
                  <a16:creationId xmlns="" xmlns:a16="http://schemas.microsoft.com/office/drawing/2014/main" id="{644C820F-0492-4084-A9D2-C6E702A09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766" y="4905905"/>
              <a:ext cx="223837" cy="295275"/>
            </a:xfrm>
            <a:prstGeom prst="downArrow">
              <a:avLst>
                <a:gd name="adj1" fmla="val 50000"/>
                <a:gd name="adj2" fmla="val 50335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="" xmlns:a16="http://schemas.microsoft.com/office/drawing/2014/main" id="{BB2E0422-1B36-4C3A-B5CB-49B1AF9587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00690" y="5228864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B2E0422-1B36-4C3A-B5CB-49B1AF958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00690" y="5228864"/>
                  <a:ext cx="621994" cy="56053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644232" y="2714625"/>
            <a:ext cx="2162004" cy="2369832"/>
            <a:chOff x="6644232" y="2714625"/>
            <a:chExt cx="2162004" cy="2369832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2E8721E-02EA-4B01-941C-ED1E440A9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4232" y="2714625"/>
              <a:ext cx="4079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="" xmlns:a16="http://schemas.microsoft.com/office/drawing/2014/main" id="{2B13FCE3-EF8C-4A68-9B85-61FA8986AF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680745" y="4241459"/>
              <a:ext cx="635994" cy="271463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2A55F8A9-9C0D-49B2-8707-6F8CE8CB35AC}"/>
                </a:ext>
              </a:extLst>
            </p:cNvPr>
            <p:cNvGrpSpPr/>
            <p:nvPr/>
          </p:nvGrpSpPr>
          <p:grpSpPr>
            <a:xfrm>
              <a:off x="7348911" y="3204407"/>
              <a:ext cx="1457325" cy="1108075"/>
              <a:chOff x="6026150" y="3033102"/>
              <a:chExt cx="1457325" cy="1108075"/>
            </a:xfrm>
          </p:grpSpPr>
          <p:sp>
            <p:nvSpPr>
              <p:cNvPr id="55" name="Cloud 54">
                <a:extLst>
                  <a:ext uri="{FF2B5EF4-FFF2-40B4-BE49-F238E27FC236}">
                    <a16:creationId xmlns="" xmlns:a16="http://schemas.microsoft.com/office/drawing/2014/main" id="{910E4BD9-9199-477A-A220-DEA70B11A0FB}"/>
                  </a:ext>
                </a:extLst>
              </p:cNvPr>
              <p:cNvSpPr/>
              <p:nvPr/>
            </p:nvSpPr>
            <p:spPr bwMode="auto">
              <a:xfrm>
                <a:off x="6026150" y="3033102"/>
                <a:ext cx="1457325" cy="1108075"/>
              </a:xfrm>
              <a:prstGeom prst="cloud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ＭＳ Ｐゴシック" pitchFamily="-108" charset="-128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F6492E0C-4E08-4230-9261-764BB3AED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8388" y="3383940"/>
                <a:ext cx="119538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Loss(T, N</a:t>
                </a:r>
                <a:r>
                  <a:rPr lang="en-US" altLang="en-US" sz="1600" baseline="-250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id="{582C7F5F-F721-4385-8046-E4F5EB07D1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07184" y="4523919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82C7F5F-F721-4385-8046-E4F5EB07D1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707184" y="4523919"/>
                  <a:ext cx="621994" cy="56053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Arrow: Right 76">
              <a:extLst>
                <a:ext uri="{FF2B5EF4-FFF2-40B4-BE49-F238E27FC236}">
                  <a16:creationId xmlns="" xmlns:a16="http://schemas.microsoft.com/office/drawing/2014/main" id="{88DCD810-F418-4E5C-A326-AE5C94D11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6404" y="3020495"/>
              <a:ext cx="640335" cy="271462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59274" y="4260631"/>
            <a:ext cx="1220268" cy="1520993"/>
            <a:chOff x="5359274" y="4260631"/>
            <a:chExt cx="1220268" cy="1520993"/>
          </a:xfrm>
        </p:grpSpPr>
        <p:sp>
          <p:nvSpPr>
            <p:cNvPr id="46" name="Arrow: Down 45">
              <a:extLst>
                <a:ext uri="{FF2B5EF4-FFF2-40B4-BE49-F238E27FC236}">
                  <a16:creationId xmlns="" xmlns:a16="http://schemas.microsoft.com/office/drawing/2014/main" id="{400D97DE-5B5C-4155-B887-1CE58D0D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2149" y="4898126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="" xmlns:a16="http://schemas.microsoft.com/office/drawing/2014/main" id="{0C130617-01DC-4E49-B8DF-65AF2924A5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57548" y="5221086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C130617-01DC-4E49-B8DF-65AF2924A5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57548" y="5221086"/>
                  <a:ext cx="621994" cy="56053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id="{F8C584D6-8274-44FB-8CA5-10E0CC1585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83526" y="4526184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8C584D6-8274-44FB-8CA5-10E0CC158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83526" y="4526184"/>
                  <a:ext cx="621994" cy="56053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Arrow: Right 78">
              <a:extLst>
                <a:ext uri="{FF2B5EF4-FFF2-40B4-BE49-F238E27FC236}">
                  <a16:creationId xmlns="" xmlns:a16="http://schemas.microsoft.com/office/drawing/2014/main" id="{DC50AB70-640B-4366-AA88-1B137E747B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359274" y="4260631"/>
              <a:ext cx="635994" cy="271463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74616" y="4252186"/>
            <a:ext cx="1218764" cy="1525641"/>
            <a:chOff x="4074616" y="4252186"/>
            <a:chExt cx="1218764" cy="1525641"/>
          </a:xfrm>
        </p:grpSpPr>
        <p:sp>
          <p:nvSpPr>
            <p:cNvPr id="45" name="Arrow: Down 44">
              <a:extLst>
                <a:ext uri="{FF2B5EF4-FFF2-40B4-BE49-F238E27FC236}">
                  <a16:creationId xmlns="" xmlns:a16="http://schemas.microsoft.com/office/drawing/2014/main" id="{B9A6DAFC-4CF0-4226-AD27-D9C72AAE9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71" y="4871506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="" xmlns:a16="http://schemas.microsoft.com/office/drawing/2014/main" id="{9517169D-9E37-496C-B7BC-C01BC856F8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71386" y="5217289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9517169D-9E37-496C-B7BC-C01BC856F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71386" y="5217289"/>
                  <a:ext cx="621994" cy="56053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2976D9A7-97CE-4B13-A8E8-2F792C8638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1942" y="4522387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2976D9A7-97CE-4B13-A8E8-2F792C863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81942" y="4522387"/>
                  <a:ext cx="621994" cy="56053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Arrow: Right 79">
              <a:extLst>
                <a:ext uri="{FF2B5EF4-FFF2-40B4-BE49-F238E27FC236}">
                  <a16:creationId xmlns="" xmlns:a16="http://schemas.microsoft.com/office/drawing/2014/main" id="{21F4BFA0-3120-4272-A8A6-8B838F803F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74616" y="4252186"/>
              <a:ext cx="635994" cy="271463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77538" y="4270332"/>
            <a:ext cx="1205143" cy="1519070"/>
            <a:chOff x="2777538" y="4270332"/>
            <a:chExt cx="1205143" cy="1519070"/>
          </a:xfrm>
        </p:grpSpPr>
        <p:sp>
          <p:nvSpPr>
            <p:cNvPr id="44" name="Arrow: Down 43">
              <a:extLst>
                <a:ext uri="{FF2B5EF4-FFF2-40B4-BE49-F238E27FC236}">
                  <a16:creationId xmlns="" xmlns:a16="http://schemas.microsoft.com/office/drawing/2014/main" id="{11DA2ED8-E705-4EAB-AE82-F2EC90E50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524" y="4894002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="" xmlns:a16="http://schemas.microsoft.com/office/drawing/2014/main" id="{064613AC-7F96-419A-AB88-36FBD26FBE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0687" y="5228864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64613AC-7F96-419A-AB88-36FBD26FB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60687" y="5228864"/>
                  <a:ext cx="621994" cy="5605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="" xmlns:a16="http://schemas.microsoft.com/office/drawing/2014/main" id="{BB3C2F8E-6AAE-4139-B742-90F405C448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04743" y="4533455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𝐿𝑜𝑠𝑠</m:t>
                            </m:r>
                          </m:num>
                          <m:den>
                            <m:r>
                              <a:rPr lang="en-US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en-US" sz="16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US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B3C2F8E-6AAE-4139-B742-90F405C44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04743" y="4533455"/>
                  <a:ext cx="621994" cy="56053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Arrow: Right 80">
              <a:extLst>
                <a:ext uri="{FF2B5EF4-FFF2-40B4-BE49-F238E27FC236}">
                  <a16:creationId xmlns="" xmlns:a16="http://schemas.microsoft.com/office/drawing/2014/main" id="{16735143-81C4-4524-89CF-84A49CA6A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777538" y="4270332"/>
              <a:ext cx="635994" cy="271463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91409" y="2110231"/>
            <a:ext cx="1167119" cy="1213994"/>
            <a:chOff x="2791409" y="2110231"/>
            <a:chExt cx="1167119" cy="1213994"/>
          </a:xfrm>
        </p:grpSpPr>
        <p:sp>
          <p:nvSpPr>
            <p:cNvPr id="22" name="Arrow: Right 21">
              <a:extLst>
                <a:ext uri="{FF2B5EF4-FFF2-40B4-BE49-F238E27FC236}">
                  <a16:creationId xmlns="" xmlns:a16="http://schemas.microsoft.com/office/drawing/2014/main" id="{9DFCBEAC-AF78-4D28-9D97-CFFDB501C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409" y="3052763"/>
              <a:ext cx="640335" cy="271462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5C328F1-B094-469D-B592-73E088800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132" y="2741574"/>
              <a:ext cx="4064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6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975C91AE-F573-4179-9A4F-474FCFDB4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503" y="2110231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="" xmlns:a16="http://schemas.microsoft.com/office/drawing/2014/main" id="{CA104FC2-75AB-4107-B56A-195384429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246" y="2504369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90756" y="2106518"/>
            <a:ext cx="1157816" cy="1206132"/>
            <a:chOff x="4090756" y="2106518"/>
            <a:chExt cx="1157816" cy="1206132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C4CEC53-3C42-406A-9C75-50F64EF38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7625" y="2729999"/>
              <a:ext cx="4079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="" xmlns:a16="http://schemas.microsoft.com/office/drawing/2014/main" id="{B383B707-C397-40EB-90F7-B34E12D66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756" y="3041188"/>
              <a:ext cx="640335" cy="271462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F9D34DB-487F-46AF-9AA8-AEB268FE7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547" y="2106518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="" xmlns:a16="http://schemas.microsoft.com/office/drawing/2014/main" id="{813FC175-0869-4512-A82E-F6F8B2E2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290" y="2500656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63743" y="2129402"/>
            <a:ext cx="1201997" cy="1181726"/>
            <a:chOff x="5363743" y="2129402"/>
            <a:chExt cx="1201997" cy="1181726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D5DE87B-3533-4BBF-B108-71AAE38A2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7433" y="2750568"/>
              <a:ext cx="4079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Arrow: Right 74">
              <a:extLst>
                <a:ext uri="{FF2B5EF4-FFF2-40B4-BE49-F238E27FC236}">
                  <a16:creationId xmlns="" xmlns:a16="http://schemas.microsoft.com/office/drawing/2014/main" id="{40B5DF58-6976-4DB8-95E7-49A8008BD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743" y="3039666"/>
              <a:ext cx="640335" cy="271462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27F6451-3FCD-4E13-8943-40F85BC9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715" y="2129402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="" xmlns:a16="http://schemas.microsoft.com/office/drawing/2014/main" id="{229B07FE-3243-452C-BD70-FF39FB5FF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459" y="2523540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6495" y="2110231"/>
            <a:ext cx="1912966" cy="1545052"/>
            <a:chOff x="766495" y="2110231"/>
            <a:chExt cx="1912966" cy="1545052"/>
          </a:xfrm>
        </p:grpSpPr>
        <p:sp>
          <p:nvSpPr>
            <p:cNvPr id="20" name="Arrow: Right 19">
              <a:extLst>
                <a:ext uri="{FF2B5EF4-FFF2-40B4-BE49-F238E27FC236}">
                  <a16:creationId xmlns="" xmlns:a16="http://schemas.microsoft.com/office/drawing/2014/main" id="{50227280-AE05-488A-BE5E-BDE7E59EF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692" y="3052763"/>
              <a:ext cx="371475" cy="271462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D22E885-F891-46F4-B566-BD4484F24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8692" y="2698750"/>
              <a:ext cx="2428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BFB540-9C14-46FF-B404-50A21D7D3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436" y="2110231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="" xmlns:a16="http://schemas.microsoft.com/office/drawing/2014/main" id="{4D075CAA-D44F-482A-9D95-01EE802B4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767" y="2504369"/>
              <a:ext cx="223837" cy="295275"/>
            </a:xfrm>
            <a:prstGeom prst="downArrow">
              <a:avLst>
                <a:gd name="adj1" fmla="val 50000"/>
                <a:gd name="adj2" fmla="val 50335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95" y="2758346"/>
              <a:ext cx="900113" cy="89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81"/>
          <p:cNvGrpSpPr/>
          <p:nvPr/>
        </p:nvGrpSpPr>
        <p:grpSpPr>
          <a:xfrm>
            <a:off x="2798380" y="2122866"/>
            <a:ext cx="4573406" cy="3527732"/>
            <a:chOff x="2798380" y="1385602"/>
            <a:chExt cx="4573406" cy="4264995"/>
          </a:xfrm>
        </p:grpSpPr>
        <p:sp>
          <p:nvSpPr>
            <p:cNvPr id="83" name="Arrow: Curved Right 84">
              <a:extLst>
                <a:ext uri="{FF2B5EF4-FFF2-40B4-BE49-F238E27FC236}">
                  <a16:creationId xmlns="" xmlns:a16="http://schemas.microsoft.com/office/drawing/2014/main" id="{DEB45889-7130-4E3E-8141-D5DE4C81A3C2}"/>
                </a:ext>
              </a:extLst>
            </p:cNvPr>
            <p:cNvSpPr/>
            <p:nvPr/>
          </p:nvSpPr>
          <p:spPr>
            <a:xfrm rot="10800000">
              <a:off x="2798380" y="1403586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Arrow: Curved Right 67">
              <a:extLst>
                <a:ext uri="{FF2B5EF4-FFF2-40B4-BE49-F238E27FC236}">
                  <a16:creationId xmlns="" xmlns:a16="http://schemas.microsoft.com/office/drawing/2014/main" id="{595C23E2-783F-4A00-84E0-A260C7B59FD8}"/>
                </a:ext>
              </a:extLst>
            </p:cNvPr>
            <p:cNvSpPr/>
            <p:nvPr/>
          </p:nvSpPr>
          <p:spPr>
            <a:xfrm rot="10800000">
              <a:off x="4064740" y="139551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Arrow: Curved Right 68">
              <a:extLst>
                <a:ext uri="{FF2B5EF4-FFF2-40B4-BE49-F238E27FC236}">
                  <a16:creationId xmlns="" xmlns:a16="http://schemas.microsoft.com/office/drawing/2014/main" id="{375DC6A1-305E-4B5B-B702-708EE6C6B95C}"/>
                </a:ext>
              </a:extLst>
            </p:cNvPr>
            <p:cNvSpPr/>
            <p:nvPr/>
          </p:nvSpPr>
          <p:spPr>
            <a:xfrm rot="10800000">
              <a:off x="5293380" y="144269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Arrow: Curved Right 69">
              <a:extLst>
                <a:ext uri="{FF2B5EF4-FFF2-40B4-BE49-F238E27FC236}">
                  <a16:creationId xmlns="" xmlns:a16="http://schemas.microsoft.com/office/drawing/2014/main" id="{0E41D2BF-F649-4270-AB87-53A4F8E828C6}"/>
                </a:ext>
              </a:extLst>
            </p:cNvPr>
            <p:cNvSpPr/>
            <p:nvPr/>
          </p:nvSpPr>
          <p:spPr>
            <a:xfrm rot="10800000">
              <a:off x="6640791" y="1385602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D571DE9-9676-43B8-8F47-7FA96649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Error-bearing Training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89075A30-9A40-4DDC-88F1-F8B902253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979" y="2811463"/>
            <a:ext cx="379413" cy="20794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="" xmlns:a16="http://schemas.microsoft.com/office/drawing/2014/main" id="{50227280-AE05-488A-BE5E-BDE7E59E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692" y="3052763"/>
            <a:ext cx="371475" cy="2714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D22E885-F891-46F4-B566-BD4484F2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692" y="2698750"/>
            <a:ext cx="24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endParaRPr lang="en-US" altLang="en-US" sz="2400" baseline="-25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9DFCBEAC-AF78-4D28-9D97-CFFDB501C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409" y="3052763"/>
            <a:ext cx="640335" cy="2714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="" xmlns:a16="http://schemas.microsoft.com/office/drawing/2014/main" id="{B87EF89A-23EA-48FA-9890-231164E2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531" y="2811463"/>
            <a:ext cx="379413" cy="20649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="" xmlns:a16="http://schemas.microsoft.com/office/drawing/2014/main" id="{CE0ABBEC-A03A-4774-89EB-F474E4C38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703" y="2799888"/>
            <a:ext cx="379412" cy="2054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="" xmlns:a16="http://schemas.microsoft.com/office/drawing/2014/main" id="{194D1C0B-BF99-46FE-ABAF-81750C815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156" y="2829046"/>
            <a:ext cx="379413" cy="2054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0314" y="2139407"/>
            <a:ext cx="4572978" cy="689639"/>
            <a:chOff x="2090314" y="2139407"/>
            <a:chExt cx="4572978" cy="689639"/>
          </a:xfrm>
        </p:grpSpPr>
        <p:sp>
          <p:nvSpPr>
            <p:cNvPr id="18" name="Arrow: Down 17">
              <a:extLst>
                <a:ext uri="{FF2B5EF4-FFF2-40B4-BE49-F238E27FC236}">
                  <a16:creationId xmlns="" xmlns:a16="http://schemas.microsoft.com/office/drawing/2014/main" id="{9020DE14-8151-4430-88BA-6E39FC556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767" y="2516188"/>
              <a:ext cx="223837" cy="295275"/>
            </a:xfrm>
            <a:prstGeom prst="downArrow">
              <a:avLst>
                <a:gd name="adj1" fmla="val 50000"/>
                <a:gd name="adj2" fmla="val 50335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88F0EBD-A82E-44A2-9EE6-052F4F595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0314" y="2150982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F(W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="" xmlns:a16="http://schemas.microsoft.com/office/drawing/2014/main" id="{5CDDB002-00D7-4B25-9638-643DF1115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246" y="2516188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6684B4B-6686-473A-A8ED-006E395F9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1687" y="2144019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F(W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="" xmlns:a16="http://schemas.microsoft.com/office/drawing/2014/main" id="{351B2341-0E66-4459-8AEF-90758A3AA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290" y="2512475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3B72AF4-1160-4AB7-9D67-93D258E0B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570" y="2139407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F(W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="" xmlns:a16="http://schemas.microsoft.com/office/drawing/2014/main" id="{3D7A2E50-444A-44D9-8A05-05ED3FFA9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459" y="2535359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D0EAA389-5847-4D0E-8EB9-428C1D3CC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6429" y="2168465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F(W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5C328F1-B094-469D-B592-73E088800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32" y="2741574"/>
            <a:ext cx="406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en-US" sz="1600" baseline="-2500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endParaRPr lang="en-US" altLang="en-US" sz="2400" baseline="-25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C4CEC53-3C42-406A-9C75-50F64EF38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625" y="2729999"/>
            <a:ext cx="407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en-US" sz="16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endParaRPr lang="en-US" altLang="en-US" sz="2400" baseline="-25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D5DE87B-3533-4BBF-B108-71AAE38A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433" y="2750568"/>
            <a:ext cx="407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en-US" sz="16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endParaRPr lang="en-US" altLang="en-US" sz="2400" baseline="-25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2E8721E-02EA-4B01-941C-ED1E440A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232" y="2714625"/>
            <a:ext cx="407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en-US" sz="1600" baseline="-2500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  <a:endParaRPr lang="en-US" altLang="en-US" sz="2400" baseline="-25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="" xmlns:a16="http://schemas.microsoft.com/office/drawing/2014/main" id="{2B13FCE3-EF8C-4A68-9B85-61FA8986AFB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680745" y="4241459"/>
            <a:ext cx="635994" cy="2714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Arrow: Down 42">
            <a:extLst>
              <a:ext uri="{FF2B5EF4-FFF2-40B4-BE49-F238E27FC236}">
                <a16:creationId xmlns="" xmlns:a16="http://schemas.microsoft.com/office/drawing/2014/main" id="{644C820F-0492-4084-A9D2-C6E702A09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766" y="4905905"/>
            <a:ext cx="223837" cy="295275"/>
          </a:xfrm>
          <a:prstGeom prst="downArrow">
            <a:avLst>
              <a:gd name="adj1" fmla="val 50000"/>
              <a:gd name="adj2" fmla="val 50335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Arrow: Down 43">
            <a:extLst>
              <a:ext uri="{FF2B5EF4-FFF2-40B4-BE49-F238E27FC236}">
                <a16:creationId xmlns="" xmlns:a16="http://schemas.microsoft.com/office/drawing/2014/main" id="{11DA2ED8-E705-4EAB-AE82-F2EC90E50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524" y="4894002"/>
            <a:ext cx="225425" cy="295275"/>
          </a:xfrm>
          <a:prstGeom prst="downArrow">
            <a:avLst>
              <a:gd name="adj1" fmla="val 50000"/>
              <a:gd name="adj2" fmla="val 4998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="" xmlns:a16="http://schemas.microsoft.com/office/drawing/2014/main" id="{B9A6DAFC-4CF0-4226-AD27-D9C72AAE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671" y="4871506"/>
            <a:ext cx="225425" cy="295275"/>
          </a:xfrm>
          <a:prstGeom prst="downArrow">
            <a:avLst>
              <a:gd name="adj1" fmla="val 50000"/>
              <a:gd name="adj2" fmla="val 4998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" name="Arrow: Down 45">
            <a:extLst>
              <a:ext uri="{FF2B5EF4-FFF2-40B4-BE49-F238E27FC236}">
                <a16:creationId xmlns="" xmlns:a16="http://schemas.microsoft.com/office/drawing/2014/main" id="{400D97DE-5B5C-4155-B887-1CE58D0DF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149" y="4898126"/>
            <a:ext cx="225425" cy="295275"/>
          </a:xfrm>
          <a:prstGeom prst="downArrow">
            <a:avLst>
              <a:gd name="adj1" fmla="val 50000"/>
              <a:gd name="adj2" fmla="val 4998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2A55F8A9-9C0D-49B2-8707-6F8CE8CB35AC}"/>
              </a:ext>
            </a:extLst>
          </p:cNvPr>
          <p:cNvGrpSpPr/>
          <p:nvPr/>
        </p:nvGrpSpPr>
        <p:grpSpPr>
          <a:xfrm>
            <a:off x="7348911" y="3204407"/>
            <a:ext cx="1457325" cy="1108075"/>
            <a:chOff x="6026150" y="3033102"/>
            <a:chExt cx="1457325" cy="1108075"/>
          </a:xfrm>
        </p:grpSpPr>
        <p:sp>
          <p:nvSpPr>
            <p:cNvPr id="55" name="Cloud 54">
              <a:extLst>
                <a:ext uri="{FF2B5EF4-FFF2-40B4-BE49-F238E27FC236}">
                  <a16:creationId xmlns="" xmlns:a16="http://schemas.microsoft.com/office/drawing/2014/main" id="{910E4BD9-9199-477A-A220-DEA70B11A0FB}"/>
                </a:ext>
              </a:extLst>
            </p:cNvPr>
            <p:cNvSpPr/>
            <p:nvPr/>
          </p:nvSpPr>
          <p:spPr bwMode="auto">
            <a:xfrm>
              <a:off x="6026150" y="3033102"/>
              <a:ext cx="1457325" cy="1108075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8" charset="0"/>
                <a:ea typeface="ＭＳ Ｐゴシック" pitchFamily="-108" charset="-128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F6492E0C-4E08-4230-9261-764BB3AED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388" y="3383940"/>
              <a:ext cx="119538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Loss(T, N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BB2E0422-1B36-4C3A-B5CB-49B1AF9587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0690" y="5228864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2E0422-1B36-4C3A-B5CB-49B1AF958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0690" y="5228864"/>
                <a:ext cx="621994" cy="5605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064613AC-7F96-419A-AB88-36FBD26FBE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687" y="5228864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64613AC-7F96-419A-AB88-36FBD26FB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87" y="5228864"/>
                <a:ext cx="621994" cy="56053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9517169D-9E37-496C-B7BC-C01BC856F8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1386" y="5217289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517169D-9E37-496C-B7BC-C01BC856F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1386" y="5217289"/>
                <a:ext cx="621994" cy="5605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0C130617-01DC-4E49-B8DF-65AF2924A5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7548" y="5221086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C130617-01DC-4E49-B8DF-65AF2924A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7548" y="5221086"/>
                <a:ext cx="621994" cy="5605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582C7F5F-F721-4385-8046-E4F5EB07D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7184" y="4523919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2C7F5F-F721-4385-8046-E4F5EB07D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7184" y="4523919"/>
                <a:ext cx="621994" cy="56053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F8C584D6-8274-44FB-8CA5-10E0CC1585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83526" y="4526184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C584D6-8274-44FB-8CA5-10E0CC158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3526" y="4526184"/>
                <a:ext cx="621994" cy="56053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2976D9A7-97CE-4B13-A8E8-2F792C8638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1942" y="4522387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76D9A7-97CE-4B13-A8E8-2F792C863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1942" y="4522387"/>
                <a:ext cx="621994" cy="56053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BB3C2F8E-6AAE-4139-B742-90F405C448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743" y="4533455"/>
                <a:ext cx="621994" cy="56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rgbClr val="000000"/>
                  </a:buClr>
                  <a:buChar char="•"/>
                  <a:defRPr sz="32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8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•"/>
                  <a:defRPr sz="24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–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000000"/>
                  </a:buClr>
                  <a:buChar char="»"/>
                  <a:defRPr sz="2000">
                    <a:solidFill>
                      <a:srgbClr val="002B5E"/>
                    </a:solidFill>
                    <a:latin typeface="Georgia" panose="020405020504050203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B3C2F8E-6AAE-4139-B742-90F405C44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4743" y="4533455"/>
                <a:ext cx="621994" cy="56053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Arrow: Right 73">
            <a:extLst>
              <a:ext uri="{FF2B5EF4-FFF2-40B4-BE49-F238E27FC236}">
                <a16:creationId xmlns="" xmlns:a16="http://schemas.microsoft.com/office/drawing/2014/main" id="{B383B707-C397-40EB-90F7-B34E12D6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756" y="3041188"/>
            <a:ext cx="640335" cy="2714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="" xmlns:a16="http://schemas.microsoft.com/office/drawing/2014/main" id="{40B5DF58-6976-4DB8-95E7-49A8008B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743" y="3039666"/>
            <a:ext cx="640335" cy="2714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="" xmlns:a16="http://schemas.microsoft.com/office/drawing/2014/main" id="{88DCD810-F418-4E5C-A326-AE5C94D11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404" y="3020495"/>
            <a:ext cx="640335" cy="2714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="" xmlns:a16="http://schemas.microsoft.com/office/drawing/2014/main" id="{DC50AB70-640B-4366-AA88-1B137E747B2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59274" y="4260631"/>
            <a:ext cx="635994" cy="2714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="" xmlns:a16="http://schemas.microsoft.com/office/drawing/2014/main" id="{21F4BFA0-3120-4272-A8A6-8B838F803FC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74616" y="4252186"/>
            <a:ext cx="635994" cy="2714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" name="Arrow: Right 80">
            <a:extLst>
              <a:ext uri="{FF2B5EF4-FFF2-40B4-BE49-F238E27FC236}">
                <a16:creationId xmlns="" xmlns:a16="http://schemas.microsoft.com/office/drawing/2014/main" id="{16735143-81C4-4524-89CF-84A49CA6A00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777538" y="4270332"/>
            <a:ext cx="635994" cy="2714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25436" y="2118097"/>
            <a:ext cx="4340304" cy="710709"/>
            <a:chOff x="2225436" y="1446760"/>
            <a:chExt cx="4340304" cy="710709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BFB540-9C14-46FF-B404-50A21D7D3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436" y="1450473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975C91AE-F573-4179-9A4F-474FCFDB4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503" y="1450473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F9D34DB-487F-46AF-9AA8-AEB268FE7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547" y="1446760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altLang="en-US" sz="24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27F6451-3FCD-4E13-8943-40F85BC9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715" y="1469644"/>
              <a:ext cx="454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W</a:t>
              </a:r>
              <a:r>
                <a:rPr lang="en-US" altLang="en-US" sz="1600" baseline="-250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en-US" sz="2400" baseline="-25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="" xmlns:a16="http://schemas.microsoft.com/office/drawing/2014/main" id="{4D075CAA-D44F-482A-9D95-01EE802B4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767" y="1844611"/>
              <a:ext cx="223837" cy="295275"/>
            </a:xfrm>
            <a:prstGeom prst="downArrow">
              <a:avLst>
                <a:gd name="adj1" fmla="val 50000"/>
                <a:gd name="adj2" fmla="val 50335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="" xmlns:a16="http://schemas.microsoft.com/office/drawing/2014/main" id="{CA104FC2-75AB-4107-B56A-195384429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246" y="1844611"/>
              <a:ext cx="225425" cy="295275"/>
            </a:xfrm>
            <a:prstGeom prst="downArrow">
              <a:avLst>
                <a:gd name="adj1" fmla="val 50000"/>
                <a:gd name="adj2" fmla="val 49981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="" xmlns:a16="http://schemas.microsoft.com/office/drawing/2014/main" id="{813FC175-0869-4512-A82E-F6F8B2E2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290" y="1840898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="" xmlns:a16="http://schemas.microsoft.com/office/drawing/2014/main" id="{229B07FE-3243-452C-BD70-FF39FB5FF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6459" y="1863782"/>
              <a:ext cx="225425" cy="293687"/>
            </a:xfrm>
            <a:prstGeom prst="downArrow">
              <a:avLst>
                <a:gd name="adj1" fmla="val 50000"/>
                <a:gd name="adj2" fmla="val 49712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95" y="2758346"/>
            <a:ext cx="900113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29440" y="2799889"/>
            <a:ext cx="4024911" cy="2091007"/>
            <a:chOff x="2629440" y="2799889"/>
            <a:chExt cx="4024911" cy="2091007"/>
          </a:xfrm>
        </p:grpSpPr>
        <p:sp>
          <p:nvSpPr>
            <p:cNvPr id="57" name="Rectangle 5">
              <a:extLst>
                <a:ext uri="{FF2B5EF4-FFF2-40B4-BE49-F238E27FC236}">
                  <a16:creationId xmlns="" xmlns:a16="http://schemas.microsoft.com/office/drawing/2014/main" id="{89075A30-9A40-4DDC-88F1-F8B902253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440" y="2811463"/>
              <a:ext cx="163291" cy="207943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ectangle 5">
              <a:extLst>
                <a:ext uri="{FF2B5EF4-FFF2-40B4-BE49-F238E27FC236}">
                  <a16:creationId xmlns="" xmlns:a16="http://schemas.microsoft.com/office/drawing/2014/main" id="{89075A30-9A40-4DDC-88F1-F8B902253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4032" y="2811463"/>
              <a:ext cx="148803" cy="20600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ectangle 5">
              <a:extLst>
                <a:ext uri="{FF2B5EF4-FFF2-40B4-BE49-F238E27FC236}">
                  <a16:creationId xmlns="" xmlns:a16="http://schemas.microsoft.com/office/drawing/2014/main" id="{89075A30-9A40-4DDC-88F1-F8B902253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884" y="2799889"/>
              <a:ext cx="153975" cy="20540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ectangle 5">
              <a:extLst>
                <a:ext uri="{FF2B5EF4-FFF2-40B4-BE49-F238E27FC236}">
                  <a16:creationId xmlns="" xmlns:a16="http://schemas.microsoft.com/office/drawing/2014/main" id="{89075A30-9A40-4DDC-88F1-F8B902253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376" y="2824143"/>
              <a:ext cx="153975" cy="20540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rgbClr val="000000"/>
                </a:buClr>
                <a:buChar char="•"/>
                <a:defRPr sz="32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8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•"/>
                <a:defRPr sz="24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–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000000"/>
                </a:buClr>
                <a:buChar char="»"/>
                <a:defRPr sz="2000">
                  <a:solidFill>
                    <a:srgbClr val="002B5E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798380" y="2122866"/>
            <a:ext cx="4573406" cy="3527732"/>
            <a:chOff x="2798380" y="1385602"/>
            <a:chExt cx="4573406" cy="4264995"/>
          </a:xfrm>
        </p:grpSpPr>
        <p:sp>
          <p:nvSpPr>
            <p:cNvPr id="83" name="Arrow: Curved Right 84">
              <a:extLst>
                <a:ext uri="{FF2B5EF4-FFF2-40B4-BE49-F238E27FC236}">
                  <a16:creationId xmlns="" xmlns:a16="http://schemas.microsoft.com/office/drawing/2014/main" id="{DEB45889-7130-4E3E-8141-D5DE4C81A3C2}"/>
                </a:ext>
              </a:extLst>
            </p:cNvPr>
            <p:cNvSpPr/>
            <p:nvPr/>
          </p:nvSpPr>
          <p:spPr>
            <a:xfrm rot="10800000">
              <a:off x="2798380" y="1403586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Arrow: Curved Right 67">
              <a:extLst>
                <a:ext uri="{FF2B5EF4-FFF2-40B4-BE49-F238E27FC236}">
                  <a16:creationId xmlns="" xmlns:a16="http://schemas.microsoft.com/office/drawing/2014/main" id="{595C23E2-783F-4A00-84E0-A260C7B59FD8}"/>
                </a:ext>
              </a:extLst>
            </p:cNvPr>
            <p:cNvSpPr/>
            <p:nvPr/>
          </p:nvSpPr>
          <p:spPr>
            <a:xfrm rot="10800000">
              <a:off x="4064740" y="139551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Arrow: Curved Right 68">
              <a:extLst>
                <a:ext uri="{FF2B5EF4-FFF2-40B4-BE49-F238E27FC236}">
                  <a16:creationId xmlns="" xmlns:a16="http://schemas.microsoft.com/office/drawing/2014/main" id="{375DC6A1-305E-4B5B-B702-708EE6C6B95C}"/>
                </a:ext>
              </a:extLst>
            </p:cNvPr>
            <p:cNvSpPr/>
            <p:nvPr/>
          </p:nvSpPr>
          <p:spPr>
            <a:xfrm rot="10800000">
              <a:off x="5293380" y="144269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Arrow: Curved Right 69">
              <a:extLst>
                <a:ext uri="{FF2B5EF4-FFF2-40B4-BE49-F238E27FC236}">
                  <a16:creationId xmlns="" xmlns:a16="http://schemas.microsoft.com/office/drawing/2014/main" id="{0E41D2BF-F649-4270-AB87-53A4F8E828C6}"/>
                </a:ext>
              </a:extLst>
            </p:cNvPr>
            <p:cNvSpPr/>
            <p:nvPr/>
          </p:nvSpPr>
          <p:spPr>
            <a:xfrm rot="10800000">
              <a:off x="6640791" y="1385602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798380" y="1385602"/>
            <a:ext cx="4573406" cy="4264995"/>
            <a:chOff x="2798380" y="1385602"/>
            <a:chExt cx="4573406" cy="4264995"/>
          </a:xfrm>
        </p:grpSpPr>
        <p:sp>
          <p:nvSpPr>
            <p:cNvPr id="89" name="Arrow: Curved Right 84">
              <a:extLst>
                <a:ext uri="{FF2B5EF4-FFF2-40B4-BE49-F238E27FC236}">
                  <a16:creationId xmlns="" xmlns:a16="http://schemas.microsoft.com/office/drawing/2014/main" id="{DEB45889-7130-4E3E-8141-D5DE4C81A3C2}"/>
                </a:ext>
              </a:extLst>
            </p:cNvPr>
            <p:cNvSpPr/>
            <p:nvPr/>
          </p:nvSpPr>
          <p:spPr>
            <a:xfrm rot="10800000">
              <a:off x="2798380" y="1403586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Arrow: Curved Right 67">
              <a:extLst>
                <a:ext uri="{FF2B5EF4-FFF2-40B4-BE49-F238E27FC236}">
                  <a16:creationId xmlns="" xmlns:a16="http://schemas.microsoft.com/office/drawing/2014/main" id="{595C23E2-783F-4A00-84E0-A260C7B59FD8}"/>
                </a:ext>
              </a:extLst>
            </p:cNvPr>
            <p:cNvSpPr/>
            <p:nvPr/>
          </p:nvSpPr>
          <p:spPr>
            <a:xfrm rot="10800000">
              <a:off x="4064740" y="139551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Arrow: Curved Right 68">
              <a:extLst>
                <a:ext uri="{FF2B5EF4-FFF2-40B4-BE49-F238E27FC236}">
                  <a16:creationId xmlns="" xmlns:a16="http://schemas.microsoft.com/office/drawing/2014/main" id="{375DC6A1-305E-4B5B-B702-708EE6C6B95C}"/>
                </a:ext>
              </a:extLst>
            </p:cNvPr>
            <p:cNvSpPr/>
            <p:nvPr/>
          </p:nvSpPr>
          <p:spPr>
            <a:xfrm rot="10800000">
              <a:off x="5293380" y="1442695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Arrow: Curved Right 69">
              <a:extLst>
                <a:ext uri="{FF2B5EF4-FFF2-40B4-BE49-F238E27FC236}">
                  <a16:creationId xmlns="" xmlns:a16="http://schemas.microsoft.com/office/drawing/2014/main" id="{0E41D2BF-F649-4270-AB87-53A4F8E828C6}"/>
                </a:ext>
              </a:extLst>
            </p:cNvPr>
            <p:cNvSpPr/>
            <p:nvPr/>
          </p:nvSpPr>
          <p:spPr>
            <a:xfrm rot="10800000">
              <a:off x="6640791" y="1385602"/>
              <a:ext cx="730995" cy="4207902"/>
            </a:xfrm>
            <a:prstGeom prst="curvedRightArrow">
              <a:avLst>
                <a:gd name="adj1" fmla="val 25000"/>
                <a:gd name="adj2" fmla="val 57599"/>
                <a:gd name="adj3" fmla="val 25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666536" y="1947548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F(W) = W &amp; M</a:t>
            </a:r>
            <a:r>
              <a:rPr lang="en-US" altLang="zh-CN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 | M</a:t>
            </a:r>
            <a:r>
              <a:rPr lang="en-US" altLang="zh-CN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4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394165" y="4930958"/>
            <a:ext cx="3797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Apply batch normalization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fter each convolution and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ully connected layer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3.125E-6 -0.09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B1714F75-AFB0-44A8-B79F-B952CC6D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Batch Normalization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47480DA1-AF92-4FC2-86EA-C3C6964728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235673"/>
              </p:ext>
            </p:extLst>
          </p:nvPr>
        </p:nvGraphicFramePr>
        <p:xfrm>
          <a:off x="1910424" y="3781727"/>
          <a:ext cx="7530890" cy="2988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" name="Acrobat Document" r:id="rId3" imgW="10801025" imgH="4286134" progId="AcroExch.Document.DC">
                  <p:embed/>
                </p:oleObj>
              </mc:Choice>
              <mc:Fallback>
                <p:oleObj name="Acrobat Document" r:id="rId3" imgW="10801025" imgH="428613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0424" y="3781727"/>
                        <a:ext cx="7530890" cy="2988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A742C509-D54C-407D-95A5-570C717D14D7}"/>
              </a:ext>
            </a:extLst>
          </p:cNvPr>
          <p:cNvSpPr txBox="1">
            <a:spLocks/>
          </p:cNvSpPr>
          <p:nvPr/>
        </p:nvSpPr>
        <p:spPr>
          <a:xfrm>
            <a:off x="985228" y="1790882"/>
            <a:ext cx="10515600" cy="1876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error bits occurs in higher significant bits (integer bits), the resulted error may impact too much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Batch normalization (                   ) forces the activations to have zero mean and unit variance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parameters in batch normalization is fixed during inference, small computation overhead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15649" y="2333939"/>
                <a:ext cx="1760220" cy="48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y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mr-IN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  <m:r>
                              <a:rPr lang="en-US" b="0" i="1" baseline="3000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𝜖</m:t>
                            </m:r>
                          </m:e>
                        </m:rad>
                      </m:den>
                    </m:f>
                    <m:r>
                      <m:rPr>
                        <m:sty m:val="p"/>
                      </m:rP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λ</m:t>
                    </m:r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β</m:t>
                    </m:r>
                  </m:oMath>
                </a14:m>
                <a:endParaRPr lang="en-US" b="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649" y="2333939"/>
                <a:ext cx="1760220" cy="483530"/>
              </a:xfrm>
              <a:prstGeom prst="rect">
                <a:avLst/>
              </a:prstGeom>
              <a:blipFill rotWithShape="0">
                <a:blip r:embed="rId5"/>
                <a:stretch>
                  <a:fillRect l="-2768" t="-8861" b="-39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7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B1714F75-AFB0-44A8-B79F-B952CC6D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Neural Network Protection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67369" y="1398133"/>
            <a:ext cx="4353631" cy="34432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142650" y="2130212"/>
            <a:ext cx="55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W: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930166" y="2056305"/>
            <a:ext cx="3031558" cy="535572"/>
            <a:chOff x="7778338" y="2469488"/>
            <a:chExt cx="3031558" cy="535572"/>
          </a:xfrm>
        </p:grpSpPr>
        <p:sp>
          <p:nvSpPr>
            <p:cNvPr id="73" name="Rectangle 72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42650" y="2745581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930166" y="2671674"/>
            <a:ext cx="3031558" cy="535572"/>
            <a:chOff x="7778338" y="2469488"/>
            <a:chExt cx="3031558" cy="535572"/>
          </a:xfrm>
        </p:grpSpPr>
        <p:sp>
          <p:nvSpPr>
            <p:cNvPr id="82" name="Rectangle 81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142650" y="3384342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930166" y="3310435"/>
            <a:ext cx="3031558" cy="535572"/>
            <a:chOff x="7778338" y="2469488"/>
            <a:chExt cx="3031558" cy="535572"/>
          </a:xfrm>
        </p:grpSpPr>
        <p:sp>
          <p:nvSpPr>
            <p:cNvPr id="91" name="Rectangle 90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761294" y="4072718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F(W):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1930166" y="3976319"/>
            <a:ext cx="3031558" cy="535572"/>
            <a:chOff x="7778338" y="2469488"/>
            <a:chExt cx="3031558" cy="535572"/>
          </a:xfrm>
        </p:grpSpPr>
        <p:sp>
          <p:nvSpPr>
            <p:cNvPr id="100" name="Rectangle 99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838200" y="1402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Server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927171" y="1398133"/>
            <a:ext cx="4353631" cy="23739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6997927" y="1428647"/>
            <a:ext cx="1040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Target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173390" y="1953859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7960906" y="1879952"/>
            <a:ext cx="3031558" cy="535572"/>
            <a:chOff x="7778338" y="2469488"/>
            <a:chExt cx="3031558" cy="535572"/>
          </a:xfrm>
        </p:grpSpPr>
        <p:sp>
          <p:nvSpPr>
            <p:cNvPr id="112" name="Rectangle 111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7173390" y="2592620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7960906" y="2518713"/>
            <a:ext cx="3031558" cy="535572"/>
            <a:chOff x="7778338" y="2469488"/>
            <a:chExt cx="3031558" cy="535572"/>
          </a:xfrm>
        </p:grpSpPr>
        <p:sp>
          <p:nvSpPr>
            <p:cNvPr id="121" name="Rectangle 120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128" name="Right Arrow 127"/>
          <p:cNvSpPr/>
          <p:nvPr/>
        </p:nvSpPr>
        <p:spPr>
          <a:xfrm>
            <a:off x="5403256" y="2591873"/>
            <a:ext cx="1285875" cy="297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750092" y="21527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Right Arrow 132"/>
          <p:cNvSpPr/>
          <p:nvPr/>
        </p:nvSpPr>
        <p:spPr>
          <a:xfrm>
            <a:off x="5943600" y="5277319"/>
            <a:ext cx="924239" cy="2970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5943600" y="3171057"/>
            <a:ext cx="155643" cy="23238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5494818" y="407702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174884" y="3253873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F(W) = W &amp; 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| M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6917578" y="4197357"/>
            <a:ext cx="4353631" cy="23739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6988334" y="4227871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Pirate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163797" y="4753083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M’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7951313" y="4679176"/>
            <a:ext cx="3031558" cy="535572"/>
            <a:chOff x="7778338" y="2469488"/>
            <a:chExt cx="3031558" cy="535572"/>
          </a:xfrm>
        </p:grpSpPr>
        <p:sp>
          <p:nvSpPr>
            <p:cNvPr id="160" name="Rectangle 159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7163797" y="5391844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M’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7951313" y="5317937"/>
            <a:ext cx="3031558" cy="535572"/>
            <a:chOff x="7778338" y="2469488"/>
            <a:chExt cx="3031558" cy="535572"/>
          </a:xfrm>
        </p:grpSpPr>
        <p:sp>
          <p:nvSpPr>
            <p:cNvPr id="169" name="Rectangle 168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7165291" y="6053097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F’(W) = W &amp; M’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| M’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45485" y="4983915"/>
            <a:ext cx="3902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Only F(W) can produce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atisfactory predictions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63" y="6013975"/>
            <a:ext cx="6927171" cy="6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7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Masks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Error-bearing Training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Securing Error Masks at Client Side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620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6616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C30792-BCBC-4DF6-BAD3-AF40C142C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Disable the read path of DRAM before release to user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Dynamic error mask selection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 area overhead (mask 4 bits, group table 6 Bytes)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Since memory access pattern is determined for NN, the lookup is not on critical path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2BDA5893-FFFA-404A-B701-38D2AC0B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Securing Error Mask At Client Side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01" y="3812342"/>
            <a:ext cx="3619943" cy="294766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337800" y="5185458"/>
            <a:ext cx="6250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39729" y="5488329"/>
            <a:ext cx="6250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37800" y="5766121"/>
            <a:ext cx="6250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7800" y="6541625"/>
            <a:ext cx="6250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96395" y="4989662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1ns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96395" y="529389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0ns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96395" y="5612664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2ns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90125" y="6346784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2ns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034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E0EE525-85A6-49F7-942A-45E0371C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Experiment Setup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EC30792-BCBC-4DF6-BAD3-AF40C142CAB6}"/>
              </a:ext>
            </a:extLst>
          </p:cNvPr>
          <p:cNvSpPr txBox="1">
            <a:spLocks/>
          </p:cNvSpPr>
          <p:nvPr/>
        </p:nvSpPr>
        <p:spPr>
          <a:xfrm>
            <a:off x="838200" y="13980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use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Theano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to explore error tolerance of different NNs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developed a simulator based on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DianNao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accelerator for performance evaluation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use 16-bit fixed point (1 sign bit, 1 integer bit, 14 fraction bits)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Schemes:</a:t>
            </a:r>
          </a:p>
          <a:p>
            <a:pPr lvl="1"/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Baseline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DianNao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accelerator design, use conservative DRAM timing parameters</a:t>
            </a:r>
          </a:p>
          <a:p>
            <a:pPr lvl="1"/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AL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Adaptive Latency DRAM, reduce DRAM timing parameters but no errors</a:t>
            </a:r>
          </a:p>
          <a:p>
            <a:pPr lvl="1"/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AEP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our design, reduce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aggressively to introduce errors in weights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Benchmarks: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054" y="4730842"/>
            <a:ext cx="6335209" cy="20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511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D1A1ED-00C5-43C7-B8F8-57BE06F4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147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Different network has different error tolerance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We set the threshold to 1% accuracy loss (0.1% - 5% error rate)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Some applications do always prefer very high accuracy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Trade off between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response time, energy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accuracy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4F2A885-2550-4BD3-B838-2A07D49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Error Tolerance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6" y="3595804"/>
            <a:ext cx="7604567" cy="31511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259484" y="4676172"/>
            <a:ext cx="5104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2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22C8399-B53B-49F5-904C-8A5B97F9B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117894"/>
              </p:ext>
            </p:extLst>
          </p:nvPr>
        </p:nvGraphicFramePr>
        <p:xfrm>
          <a:off x="2796989" y="3731396"/>
          <a:ext cx="582257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407">
                  <a:extLst>
                    <a:ext uri="{9D8B030D-6E8A-4147-A177-3AD203B41FA5}">
                      <a16:colId xmlns="" xmlns:a16="http://schemas.microsoft.com/office/drawing/2014/main" val="2226782518"/>
                    </a:ext>
                  </a:extLst>
                </a:gridCol>
                <a:gridCol w="1479184">
                  <a:extLst>
                    <a:ext uri="{9D8B030D-6E8A-4147-A177-3AD203B41FA5}">
                      <a16:colId xmlns="" xmlns:a16="http://schemas.microsoft.com/office/drawing/2014/main" val="3307291987"/>
                    </a:ext>
                  </a:extLst>
                </a:gridCol>
                <a:gridCol w="1468573">
                  <a:extLst>
                    <a:ext uri="{9D8B030D-6E8A-4147-A177-3AD203B41FA5}">
                      <a16:colId xmlns="" xmlns:a16="http://schemas.microsoft.com/office/drawing/2014/main" val="1866193387"/>
                    </a:ext>
                  </a:extLst>
                </a:gridCol>
                <a:gridCol w="1675412">
                  <a:extLst>
                    <a:ext uri="{9D8B030D-6E8A-4147-A177-3AD203B41FA5}">
                      <a16:colId xmlns="" xmlns:a16="http://schemas.microsoft.com/office/drawing/2014/main" val="2765978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Pirate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Error-Free 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3291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49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96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2663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1849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9755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CNN3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309335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BADCD2AA-C087-43FF-B300-EBBE3C49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IP Protection Effectiveness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9FD7B36-B37D-4D24-9BBE-63C217D37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77"/>
            <a:ext cx="10188388" cy="228917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Target Device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Do inference on the target device with the same error mask as used in training</a:t>
            </a:r>
          </a:p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Pirate Device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Do inference on a pirate device with a difference error mask as used in training</a:t>
            </a:r>
          </a:p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Error-Free Device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Do inference on a device without introducing errors</a:t>
            </a:r>
          </a:p>
        </p:txBody>
      </p:sp>
    </p:spTree>
    <p:extLst>
      <p:ext uri="{BB962C8B-B14F-4D97-AF65-F5344CB8AC3E}">
        <p14:creationId xmlns:p14="http://schemas.microsoft.com/office/powerpoint/2010/main" val="10276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42C509-D54C-407D-95A5-570C717D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98"/>
            <a:ext cx="10515600" cy="186460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large improvement comes from the aggressively reduced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DRAM read.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NNs exhibit extreme memory access intensity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72% improvement over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32% improvement over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5B1943DA-AF00-4DD4-83C2-A218BEC6D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248007"/>
              </p:ext>
            </p:extLst>
          </p:nvPr>
        </p:nvGraphicFramePr>
        <p:xfrm>
          <a:off x="2357624" y="3429000"/>
          <a:ext cx="7225739" cy="294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Acrobat Document" r:id="rId3" imgW="10562968" imgH="4305249" progId="AcroExch.Document.DC">
                  <p:embed/>
                </p:oleObj>
              </mc:Choice>
              <mc:Fallback>
                <p:oleObj name="Acrobat Document" r:id="rId3" imgW="10562968" imgH="430524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7624" y="3429000"/>
                        <a:ext cx="7225739" cy="2945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94792934-07A9-4B5B-A7DD-3657CAC6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4333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2556"/>
            <a:ext cx="10515600" cy="1855126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reduces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tRCD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tWR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tRP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saves 24% energy over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Baseline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Although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AEP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only reduces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tRAS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(more aggressively than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), inference requires more reads than writes, energy save is larger (44% over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Baseline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7F235257-39A5-4382-B0D3-30F99C48A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618757"/>
              </p:ext>
            </p:extLst>
          </p:nvPr>
        </p:nvGraphicFramePr>
        <p:xfrm>
          <a:off x="2391721" y="3437682"/>
          <a:ext cx="7632988" cy="30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" name="Acrobat Document" r:id="rId3" imgW="10639313" imgH="4314632" progId="AcroExch.Document.DC">
                  <p:embed/>
                </p:oleObj>
              </mc:Choice>
              <mc:Fallback>
                <p:oleObj name="Acrobat Document" r:id="rId3" imgW="10639313" imgH="4314632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76072895-4C6B-4AD4-9EB2-66A4E6C32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1721" y="3437682"/>
                        <a:ext cx="7632988" cy="3095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0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Robustness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309B25F-00C4-4C26-BC20-04F57F09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75985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VRT (Variable Retention Time) and chip voltage fluctuation can cause variations in error masks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VRT variation is in the order of 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-6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NNs can tolerate 1% to 15% difference in error mask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62" y="3860064"/>
            <a:ext cx="7141580" cy="29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Training Time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309B25F-00C4-4C26-BC20-04F57F09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809"/>
            <a:ext cx="10515600" cy="264220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Problem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device needs to be trained separately due to their unique error masks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Solution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First train the NN without error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mask to get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-error</a:t>
            </a:r>
            <a:endParaRPr lang="en-US" baseline="-25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Continue training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 top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-error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device’s dependent error mask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applied separately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10" y="4071350"/>
            <a:ext cx="6933235" cy="27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647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Problem addressed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Protect Neural Network in an energy and performance efficient way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Proposed solution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 DRAM error mask as device’s fingerprint to prevent being deployed on pirate devices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We disable the DRAM read path and use a dynamic error mask selection scheme to protect error mask on client side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Results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Neural Network can be effectively protected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Achieve 72% and 44% improvement in performance and energy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Conclusion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9125" y="3243263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woman uses HoloLens to view a hologram of the globe">
            <a:extLst>
              <a:ext uri="{FF2B5EF4-FFF2-40B4-BE49-F238E27FC236}">
                <a16:creationId xmlns="" xmlns:a16="http://schemas.microsoft.com/office/drawing/2014/main" id="{F928ADF1-CC9A-43D8-8D18-267718CF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45" y="1638500"/>
            <a:ext cx="2361399" cy="13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="" xmlns:a16="http://schemas.microsoft.com/office/drawing/2014/main" id="{0C8CA0D0-1D3C-470A-BDA0-53C7401C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833" y="3217985"/>
            <a:ext cx="2001715" cy="13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510187595381&amp;di=4a42c10aca1df2b8e6919413a681efe6&amp;imgtype=0&amp;src=http%3A%2F%2Fs9.rr.itc.cn%2Fr%2FwapChange%2F20147_14_13%2Fa2vpb2494879515607.jpg">
            <a:extLst>
              <a:ext uri="{FF2B5EF4-FFF2-40B4-BE49-F238E27FC236}">
                <a16:creationId xmlns="" xmlns:a16="http://schemas.microsoft.com/office/drawing/2014/main" id="{D3A6E2DA-F149-4AAA-AC3E-A1E9D078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60" y="4571204"/>
            <a:ext cx="2027521" cy="13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okemon go">
            <a:extLst>
              <a:ext uri="{FF2B5EF4-FFF2-40B4-BE49-F238E27FC236}">
                <a16:creationId xmlns="" xmlns:a16="http://schemas.microsoft.com/office/drawing/2014/main" id="{BA0D5A38-0816-4157-9864-E4307B3B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23" y="2661330"/>
            <a:ext cx="1214981" cy="21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ytimg.com/vi/e_2nOQhCguo/hqdefault.jpg">
            <a:extLst>
              <a:ext uri="{FF2B5EF4-FFF2-40B4-BE49-F238E27FC236}">
                <a16:creationId xmlns="" xmlns:a16="http://schemas.microsoft.com/office/drawing/2014/main" id="{913E928A-4694-4990-8D29-7972264E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97" y="1620641"/>
            <a:ext cx="1791730" cy="134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22899B8F-852F-48B2-AD7D-797DAD60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Neural Network</a:t>
            </a:r>
            <a:r>
              <a:rPr lang="en-US" altLang="zh-CN" sz="36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In Applications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8C691D-4884-4797-AEA1-AA92E6105ACB}"/>
              </a:ext>
            </a:extLst>
          </p:cNvPr>
          <p:cNvSpPr/>
          <p:nvPr/>
        </p:nvSpPr>
        <p:spPr>
          <a:xfrm>
            <a:off x="3964839" y="3415829"/>
            <a:ext cx="3777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Neural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E4CF25-704F-4A72-8AA9-B72154B35808}"/>
              </a:ext>
            </a:extLst>
          </p:cNvPr>
          <p:cNvSpPr txBox="1"/>
          <p:nvPr/>
        </p:nvSpPr>
        <p:spPr>
          <a:xfrm>
            <a:off x="5338341" y="5905681"/>
            <a:ext cx="91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3CD3F-25DD-4BA4-A0F0-2671A951437A}"/>
              </a:ext>
            </a:extLst>
          </p:cNvPr>
          <p:cNvSpPr txBox="1"/>
          <p:nvPr/>
        </p:nvSpPr>
        <p:spPr>
          <a:xfrm>
            <a:off x="8186327" y="45712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Self driving cars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EE51575-E068-4819-8FEC-96D830F68699}"/>
              </a:ext>
            </a:extLst>
          </p:cNvPr>
          <p:cNvSpPr txBox="1"/>
          <p:nvPr/>
        </p:nvSpPr>
        <p:spPr>
          <a:xfrm>
            <a:off x="3685969" y="123482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Augmented reality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C893E5-D614-4FDB-863F-010765499016}"/>
              </a:ext>
            </a:extLst>
          </p:cNvPr>
          <p:cNvSpPr txBox="1"/>
          <p:nvPr/>
        </p:nvSpPr>
        <p:spPr>
          <a:xfrm>
            <a:off x="2237783" y="486911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79EE615-66F1-46A1-882A-985C1F89C444}"/>
              </a:ext>
            </a:extLst>
          </p:cNvPr>
          <p:cNvSpPr txBox="1"/>
          <p:nvPr/>
        </p:nvSpPr>
        <p:spPr>
          <a:xfrm>
            <a:off x="6724377" y="12487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7F8BA0D0-BDC6-43FA-AC27-23A420A4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Neural Network</a:t>
            </a:r>
            <a:r>
              <a:rPr lang="en-US" altLang="zh-CN" sz="36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Need To Be Protected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75D869-4CE4-4CD0-962D-9A10AC31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29" y="1237678"/>
            <a:ext cx="7022712" cy="5550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9A3332-8FA7-4EA8-A779-1204E1314305}"/>
              </a:ext>
            </a:extLst>
          </p:cNvPr>
          <p:cNvSpPr txBox="1"/>
          <p:nvPr/>
        </p:nvSpPr>
        <p:spPr>
          <a:xfrm>
            <a:off x="1922585" y="1500554"/>
            <a:ext cx="282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TRAINING DATA PRIVACY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843BF5-354A-47AA-B5E3-5A876D32AAF4}"/>
              </a:ext>
            </a:extLst>
          </p:cNvPr>
          <p:cNvSpPr txBox="1"/>
          <p:nvPr/>
        </p:nvSpPr>
        <p:spPr>
          <a:xfrm>
            <a:off x="5927970" y="1500554"/>
            <a:ext cx="266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COMPUTATION POWER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B2AD57-2C49-49A1-857A-5B6F08278DAE}"/>
              </a:ext>
            </a:extLst>
          </p:cNvPr>
          <p:cNvSpPr txBox="1"/>
          <p:nvPr/>
        </p:nvSpPr>
        <p:spPr>
          <a:xfrm>
            <a:off x="1922585" y="61468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TRAINING TIME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FE8B42D-460F-45D2-9135-02EBF7E38BCC}"/>
              </a:ext>
            </a:extLst>
          </p:cNvPr>
          <p:cNvSpPr txBox="1"/>
          <p:nvPr/>
        </p:nvSpPr>
        <p:spPr>
          <a:xfrm>
            <a:off x="6142434" y="6146800"/>
            <a:ext cx="2444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TRANSFER LEARNING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A9156E-9FDC-4568-B4E6-C86F1982DF3D}"/>
              </a:ext>
            </a:extLst>
          </p:cNvPr>
          <p:cNvSpPr txBox="1"/>
          <p:nvPr/>
        </p:nvSpPr>
        <p:spPr>
          <a:xfrm>
            <a:off x="3671870" y="3782091"/>
            <a:ext cx="341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INTELLECTUAL PROPERTY</a:t>
            </a:r>
            <a:endParaRPr lang="zh-CN" alt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8" name="Picture 4" descr="http://icons.iconarchive.com/icons/icons-land/medical/128/People-Doctor-Male-icon.png">
            <a:extLst>
              <a:ext uri="{FF2B5EF4-FFF2-40B4-BE49-F238E27FC236}">
                <a16:creationId xmlns="" xmlns:a16="http://schemas.microsoft.com/office/drawing/2014/main" id="{132E834E-820E-490E-A353-D9377324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77" y="2022660"/>
            <a:ext cx="632389" cy="6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="" xmlns:a16="http://schemas.microsoft.com/office/drawing/2014/main" id="{1AEB800F-C197-403C-AAAA-43A6B72F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0" y="2809689"/>
            <a:ext cx="632389" cy="6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ata center icon">
            <a:extLst>
              <a:ext uri="{FF2B5EF4-FFF2-40B4-BE49-F238E27FC236}">
                <a16:creationId xmlns="" xmlns:a16="http://schemas.microsoft.com/office/drawing/2014/main" id="{17970F74-FCFB-4AB4-A35F-3A397E27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70" y="2016633"/>
            <a:ext cx="880574" cy="6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loud computing icon">
            <a:extLst>
              <a:ext uri="{FF2B5EF4-FFF2-40B4-BE49-F238E27FC236}">
                <a16:creationId xmlns="" xmlns:a16="http://schemas.microsoft.com/office/drawing/2014/main" id="{018B2FB1-FF5F-4D46-BE58-37B6A309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11" y="2856417"/>
            <a:ext cx="880575" cy="6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alendar icon">
            <a:extLst>
              <a:ext uri="{FF2B5EF4-FFF2-40B4-BE49-F238E27FC236}">
                <a16:creationId xmlns="" xmlns:a16="http://schemas.microsoft.com/office/drawing/2014/main" id="{FE70BAAF-391F-4A01-A72E-179CB205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29" y="4907082"/>
            <a:ext cx="713240" cy="7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902A25-8274-4FAA-A476-95B2E1DB620A}"/>
              </a:ext>
            </a:extLst>
          </p:cNvPr>
          <p:cNvSpPr txBox="1"/>
          <p:nvPr/>
        </p:nvSpPr>
        <p:spPr>
          <a:xfrm>
            <a:off x="3094921" y="2163540"/>
            <a:ext cx="1767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Patient privacy</a:t>
            </a:r>
            <a:endParaRPr lang="zh-CN" alt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8A68ECC-1FAC-4991-AE2C-B8617170E2F5}"/>
              </a:ext>
            </a:extLst>
          </p:cNvPr>
          <p:cNvSpPr txBox="1"/>
          <p:nvPr/>
        </p:nvSpPr>
        <p:spPr>
          <a:xfrm>
            <a:off x="3094920" y="2925828"/>
            <a:ext cx="19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Commercial data</a:t>
            </a:r>
            <a:endParaRPr lang="zh-CN" alt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6F9BF0-2C4D-4EB2-892B-6413F3CAC1C3}"/>
              </a:ext>
            </a:extLst>
          </p:cNvPr>
          <p:cNvSpPr txBox="1"/>
          <p:nvPr/>
        </p:nvSpPr>
        <p:spPr>
          <a:xfrm>
            <a:off x="6914288" y="2112278"/>
            <a:ext cx="1963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Super computers</a:t>
            </a:r>
            <a:endParaRPr lang="zh-CN" alt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C5BB4E4-003C-4ECD-87B0-D63130FA85F1}"/>
              </a:ext>
            </a:extLst>
          </p:cNvPr>
          <p:cNvSpPr txBox="1"/>
          <p:nvPr/>
        </p:nvSpPr>
        <p:spPr>
          <a:xfrm>
            <a:off x="6894039" y="2875854"/>
            <a:ext cx="19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Cloud computing</a:t>
            </a:r>
            <a:endParaRPr lang="zh-CN" alt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729248-21E3-4EEA-8451-4B3792F16B43}"/>
              </a:ext>
            </a:extLst>
          </p:cNvPr>
          <p:cNvSpPr txBox="1"/>
          <p:nvPr/>
        </p:nvSpPr>
        <p:spPr>
          <a:xfrm>
            <a:off x="3031954" y="4957811"/>
            <a:ext cx="2110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Takes weeks to</a:t>
            </a:r>
          </a:p>
          <a:p>
            <a:r>
              <a:rPr lang="en-US" altLang="zh-CN" sz="2000" dirty="0"/>
              <a:t>months of training</a:t>
            </a:r>
            <a:endParaRPr lang="zh-CN" alt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729248-21E3-4EEA-8451-4B3792F16B43}"/>
              </a:ext>
            </a:extLst>
          </p:cNvPr>
          <p:cNvSpPr txBox="1"/>
          <p:nvPr/>
        </p:nvSpPr>
        <p:spPr>
          <a:xfrm>
            <a:off x="6686660" y="4770274"/>
            <a:ext cx="2139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/>
              <a:t>Pretrained</a:t>
            </a:r>
            <a:r>
              <a:rPr lang="en-US" altLang="zh-CN" sz="2000" dirty="0" smtClean="0"/>
              <a:t> models</a:t>
            </a:r>
          </a:p>
          <a:p>
            <a:r>
              <a:rPr lang="en-US" altLang="zh-CN" sz="2000" dirty="0" smtClean="0"/>
              <a:t>can be reused for</a:t>
            </a:r>
          </a:p>
          <a:p>
            <a:r>
              <a:rPr lang="en-US" altLang="zh-CN" sz="2000" dirty="0" smtClean="0"/>
              <a:t>other related tasks</a:t>
            </a:r>
            <a:endParaRPr lang="en-US" altLang="zh-C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714" y="4842466"/>
            <a:ext cx="884388" cy="8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39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DFD9E13-9B59-46C5-95B6-D8EDAFF8607B}"/>
              </a:ext>
            </a:extLst>
          </p:cNvPr>
          <p:cNvGrpSpPr/>
          <p:nvPr/>
        </p:nvGrpSpPr>
        <p:grpSpPr>
          <a:xfrm>
            <a:off x="1167034" y="3428999"/>
            <a:ext cx="5212862" cy="2594708"/>
            <a:chOff x="1828799" y="2741247"/>
            <a:chExt cx="5212862" cy="259470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7D9E704A-E81C-44BC-8789-6A86C9EEF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799" y="2741247"/>
              <a:ext cx="0" cy="25947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FB124167-1031-4723-BC84-C653FDBBE0A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799" y="5320322"/>
              <a:ext cx="52128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7ECE68D8-CAB8-4A37-B73F-82054CCD2701}"/>
              </a:ext>
            </a:extLst>
          </p:cNvPr>
          <p:cNvSpPr/>
          <p:nvPr/>
        </p:nvSpPr>
        <p:spPr>
          <a:xfrm>
            <a:off x="1268635" y="3634168"/>
            <a:ext cx="5033108" cy="2050733"/>
          </a:xfrm>
          <a:custGeom>
            <a:avLst/>
            <a:gdLst>
              <a:gd name="connsiteX0" fmla="*/ 0 w 5033108"/>
              <a:gd name="connsiteY0" fmla="*/ 914384 h 2050733"/>
              <a:gd name="connsiteX1" fmla="*/ 164123 w 5033108"/>
              <a:gd name="connsiteY1" fmla="*/ 1266076 h 2050733"/>
              <a:gd name="connsiteX2" fmla="*/ 242277 w 5033108"/>
              <a:gd name="connsiteY2" fmla="*/ 609584 h 2050733"/>
              <a:gd name="connsiteX3" fmla="*/ 453292 w 5033108"/>
              <a:gd name="connsiteY3" fmla="*/ 343861 h 2050733"/>
              <a:gd name="connsiteX4" fmla="*/ 547077 w 5033108"/>
              <a:gd name="connsiteY4" fmla="*/ 625215 h 2050733"/>
              <a:gd name="connsiteX5" fmla="*/ 679938 w 5033108"/>
              <a:gd name="connsiteY5" fmla="*/ 31246 h 2050733"/>
              <a:gd name="connsiteX6" fmla="*/ 1039446 w 5033108"/>
              <a:gd name="connsiteY6" fmla="*/ 1297338 h 2050733"/>
              <a:gd name="connsiteX7" fmla="*/ 1148862 w 5033108"/>
              <a:gd name="connsiteY7" fmla="*/ 1195738 h 2050733"/>
              <a:gd name="connsiteX8" fmla="*/ 1438031 w 5033108"/>
              <a:gd name="connsiteY8" fmla="*/ 2047615 h 2050733"/>
              <a:gd name="connsiteX9" fmla="*/ 1727200 w 5033108"/>
              <a:gd name="connsiteY9" fmla="*/ 844046 h 2050733"/>
              <a:gd name="connsiteX10" fmla="*/ 1922585 w 5033108"/>
              <a:gd name="connsiteY10" fmla="*/ 1109769 h 2050733"/>
              <a:gd name="connsiteX11" fmla="*/ 2313354 w 5033108"/>
              <a:gd name="connsiteY11" fmla="*/ 281338 h 2050733"/>
              <a:gd name="connsiteX12" fmla="*/ 2868246 w 5033108"/>
              <a:gd name="connsiteY12" fmla="*/ 1805338 h 2050733"/>
              <a:gd name="connsiteX13" fmla="*/ 3094892 w 5033108"/>
              <a:gd name="connsiteY13" fmla="*/ 789338 h 2050733"/>
              <a:gd name="connsiteX14" fmla="*/ 3462215 w 5033108"/>
              <a:gd name="connsiteY14" fmla="*/ 1727184 h 2050733"/>
              <a:gd name="connsiteX15" fmla="*/ 3548185 w 5033108"/>
              <a:gd name="connsiteY15" fmla="*/ 1312969 h 2050733"/>
              <a:gd name="connsiteX16" fmla="*/ 3727938 w 5033108"/>
              <a:gd name="connsiteY16" fmla="*/ 1125399 h 2050733"/>
              <a:gd name="connsiteX17" fmla="*/ 3845169 w 5033108"/>
              <a:gd name="connsiteY17" fmla="*/ 859676 h 2050733"/>
              <a:gd name="connsiteX18" fmla="*/ 4056185 w 5033108"/>
              <a:gd name="connsiteY18" fmla="*/ 1000353 h 2050733"/>
              <a:gd name="connsiteX19" fmla="*/ 4235938 w 5033108"/>
              <a:gd name="connsiteY19" fmla="*/ 461092 h 2050733"/>
              <a:gd name="connsiteX20" fmla="*/ 4548554 w 5033108"/>
              <a:gd name="connsiteY20" fmla="*/ 1352046 h 2050733"/>
              <a:gd name="connsiteX21" fmla="*/ 4908062 w 5033108"/>
              <a:gd name="connsiteY21" fmla="*/ 70322 h 2050733"/>
              <a:gd name="connsiteX22" fmla="*/ 5033108 w 5033108"/>
              <a:gd name="connsiteY22" fmla="*/ 281338 h 205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33108" h="2050733">
                <a:moveTo>
                  <a:pt x="0" y="914384"/>
                </a:moveTo>
                <a:cubicBezTo>
                  <a:pt x="61872" y="1115630"/>
                  <a:pt x="123744" y="1316876"/>
                  <a:pt x="164123" y="1266076"/>
                </a:cubicBezTo>
                <a:cubicBezTo>
                  <a:pt x="204502" y="1215276"/>
                  <a:pt x="194082" y="763286"/>
                  <a:pt x="242277" y="609584"/>
                </a:cubicBezTo>
                <a:cubicBezTo>
                  <a:pt x="290472" y="455881"/>
                  <a:pt x="402492" y="341256"/>
                  <a:pt x="453292" y="343861"/>
                </a:cubicBezTo>
                <a:cubicBezTo>
                  <a:pt x="504092" y="346466"/>
                  <a:pt x="509303" y="677317"/>
                  <a:pt x="547077" y="625215"/>
                </a:cubicBezTo>
                <a:cubicBezTo>
                  <a:pt x="584851" y="573113"/>
                  <a:pt x="597877" y="-80774"/>
                  <a:pt x="679938" y="31246"/>
                </a:cubicBezTo>
                <a:cubicBezTo>
                  <a:pt x="761999" y="143266"/>
                  <a:pt x="961292" y="1103256"/>
                  <a:pt x="1039446" y="1297338"/>
                </a:cubicBezTo>
                <a:cubicBezTo>
                  <a:pt x="1117600" y="1491420"/>
                  <a:pt x="1082431" y="1070692"/>
                  <a:pt x="1148862" y="1195738"/>
                </a:cubicBezTo>
                <a:cubicBezTo>
                  <a:pt x="1215293" y="1320784"/>
                  <a:pt x="1341641" y="2106230"/>
                  <a:pt x="1438031" y="2047615"/>
                </a:cubicBezTo>
                <a:cubicBezTo>
                  <a:pt x="1534421" y="1989000"/>
                  <a:pt x="1646441" y="1000354"/>
                  <a:pt x="1727200" y="844046"/>
                </a:cubicBezTo>
                <a:cubicBezTo>
                  <a:pt x="1807959" y="687738"/>
                  <a:pt x="1824893" y="1203554"/>
                  <a:pt x="1922585" y="1109769"/>
                </a:cubicBezTo>
                <a:cubicBezTo>
                  <a:pt x="2020277" y="1015984"/>
                  <a:pt x="2155744" y="165410"/>
                  <a:pt x="2313354" y="281338"/>
                </a:cubicBezTo>
                <a:cubicBezTo>
                  <a:pt x="2470964" y="397266"/>
                  <a:pt x="2737990" y="1720671"/>
                  <a:pt x="2868246" y="1805338"/>
                </a:cubicBezTo>
                <a:cubicBezTo>
                  <a:pt x="2998502" y="1890005"/>
                  <a:pt x="2995897" y="802364"/>
                  <a:pt x="3094892" y="789338"/>
                </a:cubicBezTo>
                <a:cubicBezTo>
                  <a:pt x="3193887" y="776312"/>
                  <a:pt x="3386666" y="1639912"/>
                  <a:pt x="3462215" y="1727184"/>
                </a:cubicBezTo>
                <a:cubicBezTo>
                  <a:pt x="3537764" y="1814456"/>
                  <a:pt x="3503898" y="1413266"/>
                  <a:pt x="3548185" y="1312969"/>
                </a:cubicBezTo>
                <a:cubicBezTo>
                  <a:pt x="3592472" y="1212672"/>
                  <a:pt x="3678441" y="1200948"/>
                  <a:pt x="3727938" y="1125399"/>
                </a:cubicBezTo>
                <a:cubicBezTo>
                  <a:pt x="3777435" y="1049850"/>
                  <a:pt x="3790461" y="880517"/>
                  <a:pt x="3845169" y="859676"/>
                </a:cubicBezTo>
                <a:cubicBezTo>
                  <a:pt x="3899877" y="838835"/>
                  <a:pt x="3991057" y="1066784"/>
                  <a:pt x="4056185" y="1000353"/>
                </a:cubicBezTo>
                <a:cubicBezTo>
                  <a:pt x="4121313" y="933922"/>
                  <a:pt x="4153877" y="402477"/>
                  <a:pt x="4235938" y="461092"/>
                </a:cubicBezTo>
                <a:cubicBezTo>
                  <a:pt x="4317999" y="519707"/>
                  <a:pt x="4436533" y="1417174"/>
                  <a:pt x="4548554" y="1352046"/>
                </a:cubicBezTo>
                <a:cubicBezTo>
                  <a:pt x="4660575" y="1286918"/>
                  <a:pt x="4827303" y="248773"/>
                  <a:pt x="4908062" y="70322"/>
                </a:cubicBezTo>
                <a:cubicBezTo>
                  <a:pt x="4988821" y="-108129"/>
                  <a:pt x="5010964" y="86604"/>
                  <a:pt x="5033108" y="2813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5F09A64-5DBB-416F-8FB8-3D4153D14360}"/>
              </a:ext>
            </a:extLst>
          </p:cNvPr>
          <p:cNvSpPr/>
          <p:nvPr/>
        </p:nvSpPr>
        <p:spPr>
          <a:xfrm>
            <a:off x="3507743" y="3860181"/>
            <a:ext cx="70338" cy="754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8809CA0-B726-4E27-899D-6CBDF347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Observation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53498" y="2745415"/>
            <a:ext cx="3031558" cy="535572"/>
            <a:chOff x="7778338" y="2469488"/>
            <a:chExt cx="3031558" cy="535572"/>
          </a:xfrm>
        </p:grpSpPr>
        <p:sp>
          <p:nvSpPr>
            <p:cNvPr id="2" name="Rectangle 1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984049" y="2841814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Iter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4048" y="3295848"/>
            <a:ext cx="4001008" cy="1101426"/>
            <a:chOff x="6951391" y="2500100"/>
            <a:chExt cx="4001008" cy="1101426"/>
          </a:xfrm>
        </p:grpSpPr>
        <p:grpSp>
          <p:nvGrpSpPr>
            <p:cNvPr id="22" name="Group 21"/>
            <p:cNvGrpSpPr/>
            <p:nvPr/>
          </p:nvGrpSpPr>
          <p:grpSpPr>
            <a:xfrm>
              <a:off x="7920841" y="3047952"/>
              <a:ext cx="3031558" cy="535572"/>
              <a:chOff x="7778338" y="2469488"/>
              <a:chExt cx="3031558" cy="53557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951391" y="3139861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1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Down Arrow 48"/>
            <p:cNvSpPr/>
            <p:nvPr/>
          </p:nvSpPr>
          <p:spPr>
            <a:xfrm>
              <a:off x="8345155" y="2507731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9196982" y="2500100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10112189" y="2500100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96380" y="25849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251087" y="25633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162085" y="25633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983791" y="4388623"/>
            <a:ext cx="4001265" cy="1095687"/>
            <a:chOff x="6951134" y="3592875"/>
            <a:chExt cx="4001265" cy="1095687"/>
          </a:xfrm>
        </p:grpSpPr>
        <p:grpSp>
          <p:nvGrpSpPr>
            <p:cNvPr id="30" name="Group 29"/>
            <p:cNvGrpSpPr/>
            <p:nvPr/>
          </p:nvGrpSpPr>
          <p:grpSpPr>
            <a:xfrm>
              <a:off x="7920841" y="4141747"/>
              <a:ext cx="3031558" cy="535572"/>
              <a:chOff x="7778338" y="2469488"/>
              <a:chExt cx="3031558" cy="53557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951134" y="4226897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2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7920841" y="3600826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10112188" y="3597425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10524888" y="3592875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162085" y="36616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589596" y="36616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74946" y="36616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80593" y="5473063"/>
            <a:ext cx="4004462" cy="1101871"/>
            <a:chOff x="6947936" y="4677315"/>
            <a:chExt cx="4004462" cy="1101871"/>
          </a:xfrm>
        </p:grpSpPr>
        <p:grpSp>
          <p:nvGrpSpPr>
            <p:cNvPr id="38" name="Group 37"/>
            <p:cNvGrpSpPr/>
            <p:nvPr/>
          </p:nvGrpSpPr>
          <p:grpSpPr>
            <a:xfrm>
              <a:off x="7917644" y="5221122"/>
              <a:ext cx="3031558" cy="535572"/>
              <a:chOff x="7778338" y="2469488"/>
              <a:chExt cx="3031558" cy="535572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947936" y="5317521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3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7917644" y="4677315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9200179" y="4677315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10112187" y="4677315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10524887" y="4685906"/>
              <a:ext cx="427511" cy="63213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974946" y="47594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257481" y="47554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169808" y="47406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82508" y="47406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="" xmlns:a16="http://schemas.microsoft.com/office/drawing/2014/main" id="{A742C509-D54C-407D-95A5-570C717D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295"/>
            <a:ext cx="10515600" cy="100119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Gradient methods find the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local minima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 the error surface of deep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models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solution is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not unique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35F09A64-5DBB-416F-8FB8-3D4153D14360}"/>
              </a:ext>
            </a:extLst>
          </p:cNvPr>
          <p:cNvSpPr/>
          <p:nvPr/>
        </p:nvSpPr>
        <p:spPr>
          <a:xfrm>
            <a:off x="4112816" y="5397635"/>
            <a:ext cx="70338" cy="754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35F09A64-5DBB-416F-8FB8-3D4153D14360}"/>
              </a:ext>
            </a:extLst>
          </p:cNvPr>
          <p:cNvSpPr/>
          <p:nvPr/>
        </p:nvSpPr>
        <p:spPr>
          <a:xfrm>
            <a:off x="4702085" y="5322207"/>
            <a:ext cx="70338" cy="754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35F09A64-5DBB-416F-8FB8-3D4153D14360}"/>
              </a:ext>
            </a:extLst>
          </p:cNvPr>
          <p:cNvSpPr/>
          <p:nvPr/>
        </p:nvSpPr>
        <p:spPr>
          <a:xfrm>
            <a:off x="5777144" y="4937495"/>
            <a:ext cx="70338" cy="754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3" name="Straight Arrow Connector 12"/>
          <p:cNvCxnSpPr>
            <a:stCxn id="17" idx="8"/>
          </p:cNvCxnSpPr>
          <p:nvPr/>
        </p:nvCxnSpPr>
        <p:spPr>
          <a:xfrm>
            <a:off x="2706666" y="5681783"/>
            <a:ext cx="1020382" cy="5801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897191" y="5481654"/>
            <a:ext cx="257369" cy="7802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082962" y="5401049"/>
            <a:ext cx="661610" cy="860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235890" y="5033141"/>
            <a:ext cx="1547900" cy="1310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751327" y="6265318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ultiple solutions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0.00023 C -0.00052 0.00115 -0.00104 0.00254 -0.00156 0.0037 C -0.00182 0.00416 -0.00234 0.0044 -0.00248 0.00486 C -0.003 0.00578 -0.00325 0.00717 -0.00377 0.0081 L -0.00468 0.00972 C -0.00586 0.01574 -0.00404 0.00671 -0.0056 0.01319 C -0.00586 0.01412 -0.00599 0.01527 -0.00624 0.01643 C -0.00639 0.0169 -0.00639 0.01759 -0.00651 0.01805 L -0.00716 0.01967 L -0.00808 0.02477 C -0.0082 0.02523 -0.0082 0.02592 -0.00847 0.02639 L -0.00899 0.02801 C -0.01016 0.03402 -0.00834 0.025 -0.0099 0.03125 C -0.01016 0.0324 -0.01042 0.03356 -0.01055 0.03472 L -0.01146 0.03958 L -0.01185 0.0412 C -0.01185 0.0419 -0.01198 0.04236 -0.01211 0.04282 C -0.01224 0.04375 -0.01224 0.04444 -0.01237 0.04514 C -0.01264 0.04629 -0.01264 0.04745 -0.01303 0.04838 L -0.01368 0.05 L -0.01524 0.05833 C -0.01524 0.05856 -0.01576 0.06157 -0.01576 0.0618 C -0.01602 0.06319 -0.01615 0.06504 -0.01641 0.06666 C -0.01667 0.06782 -0.0168 0.06875 -0.01706 0.0699 C -0.01719 0.0706 -0.01719 0.07106 -0.01732 0.07152 L -0.01797 0.07338 L -0.01862 0.07662 C -0.01875 0.07708 -0.01889 0.07777 -0.01889 0.07824 C -0.01902 0.07963 -0.01954 0.08402 -0.0198 0.08588 C -0.02006 0.08773 -0.02045 0.08935 -0.02071 0.09097 L -0.02175 0.09583 C -0.02175 0.09652 -0.02188 0.09699 -0.02201 0.09745 C -0.02214 0.09815 -0.0224 0.09861 -0.02266 0.0993 C -0.02292 0.10023 -0.02305 0.10139 -0.02318 0.10254 L -0.02357 0.10416 L -0.02383 0.10578 C -0.02396 0.10648 -0.02409 0.10694 -0.02409 0.1074 L -0.02409 0.10926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10926 L -0.02409 0.10949 C -0.02448 0.11065 -0.02474 0.11227 -0.02514 0.11365 C -0.02527 0.11412 -0.02527 0.11481 -0.0254 0.11527 C -0.02553 0.11597 -0.02579 0.11643 -0.02605 0.1169 C -0.02631 0.11828 -0.02657 0.12083 -0.02722 0.12199 C -0.02787 0.12268 -0.02852 0.12338 -0.02917 0.12407 C -0.03034 0.12546 -0.02969 0.125 -0.03099 0.12569 C -0.03178 0.12546 -0.03256 0.12523 -0.03321 0.12407 C -0.03334 0.12361 -0.03334 0.12291 -0.03347 0.12245 C -0.0336 0.12199 -0.03386 0.12129 -0.03412 0.12083 C -0.03438 0.11898 -0.03451 0.11898 -0.03477 0.1169 C -0.03477 0.11597 -0.0349 0.11504 -0.03503 0.11412 C -0.03516 0.11319 -0.03542 0.11203 -0.03568 0.11088 L -0.03594 0.10926 C -0.03607 0.10879 -0.03607 0.1081 -0.0362 0.10764 C -0.03672 0.10648 -0.03724 0.10555 -0.0375 0.1044 C -0.03829 0.10046 -0.03777 0.10208 -0.03881 0.0993 C -0.03894 0.09815 -0.0392 0.09722 -0.03933 0.09606 C -0.03946 0.09537 -0.03959 0.09467 -0.03972 0.09375 C -0.03985 0.09282 -0.04011 0.09166 -0.04024 0.09051 C -0.04037 0.09004 -0.0405 0.08935 -0.04063 0.08889 C -0.04089 0.08703 -0.04102 0.08472 -0.0418 0.08333 C -0.04206 0.08287 -0.04245 0.08264 -0.04271 0.0824 C -0.0431 0.0824 -0.04349 0.0824 -0.04375 0.08287 C -0.04441 0.08379 -0.0448 0.0868 -0.04493 0.08773 L -0.04623 0.09444 L -0.04649 0.09606 C -0.04662 0.09652 -0.04675 0.09722 -0.04675 0.09768 L -0.04714 0.1 C -0.0474 0.10416 -0.04727 0.10416 -0.04779 0.10764 C -0.04779 0.10833 -0.04792 0.10902 -0.04805 0.10972 C -0.04818 0.11088 -0.04857 0.11203 -0.0487 0.11319 C -0.04883 0.11412 -0.04883 0.11504 -0.04896 0.11597 C -0.04909 0.11643 -0.04922 0.1169 -0.04935 0.11759 C -0.04948 0.11852 -0.04948 0.11944 -0.04961 0.12037 C -0.04974 0.12129 -0.05 0.12245 -0.05027 0.12361 L -0.05053 0.12569 C -0.05066 0.12731 -0.05066 0.12916 -0.05079 0.13078 C -0.05092 0.1324 -0.05118 0.13402 -0.05144 0.13565 C -0.05157 0.13796 -0.0517 0.14282 -0.05209 0.1456 C -0.05222 0.14676 -0.05248 0.14768 -0.05274 0.14884 L -0.053 0.15046 L -0.05326 0.15231 " pathEditMode="relative" rAng="0" ptsTypes="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6 0.15231 L -0.05326 0.15254 C -0.05339 0.15393 -0.05339 0.15555 -0.05365 0.15717 C -0.05391 0.15995 -0.0543 0.15995 -0.05456 0.16203 C -0.05508 0.16597 -0.05469 0.16273 -0.05521 0.16759 C -0.05534 0.16852 -0.05547 0.16944 -0.05547 0.17037 C -0.0556 0.17176 -0.05573 0.17291 -0.05586 0.1743 C -0.05586 0.175 -0.05599 0.17569 -0.05612 0.17639 C -0.05639 0.17824 -0.05665 0.18078 -0.05678 0.18264 C -0.05704 0.18611 -0.05704 0.18703 -0.05743 0.19027 C -0.05743 0.19097 -0.05756 0.19166 -0.05769 0.19259 C -0.05782 0.19421 -0.05782 0.19606 -0.05795 0.19791 C -0.05834 0.20231 -0.05821 0.1993 -0.0586 0.20231 C -0.05873 0.20324 -0.05873 0.20416 -0.05886 0.20509 C -0.05899 0.20509 -0.05964 0.20926 -0.0599 0.21018 L -0.06016 0.2118 C -0.06029 0.21435 -0.06029 0.2169 -0.06042 0.21944 C -0.06055 0.22037 -0.06068 0.22106 -0.06081 0.22176 C -0.06107 0.22361 -0.06107 0.22546 -0.06146 0.22731 C -0.0625 0.23287 -0.06081 0.22407 -0.06198 0.23102 C -0.06303 0.23703 -0.06211 0.23264 -0.06329 0.23541 C -0.06368 0.23657 -0.06459 0.23889 -0.06459 0.23912 C -0.06459 0.24143 -0.06472 0.24398 -0.06485 0.24652 C -0.06485 0.24791 -0.06563 0.25115 -0.06576 0.25208 C -0.06576 0.25231 -0.06641 0.25532 -0.06641 0.25555 L -0.06758 0.25879 C -0.06784 0.25926 -0.06784 0.26018 -0.06823 0.26041 L -0.07006 0.26157 " pathEditMode="relative" rAng="0" ptsTypes="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4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72" grpId="3" animBg="1"/>
      <p:bldP spid="74" grpId="3" animBg="1"/>
      <p:bldP spid="75" grpId="3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DFD9E13-9B59-46C5-95B6-D8EDAFF8607B}"/>
              </a:ext>
            </a:extLst>
          </p:cNvPr>
          <p:cNvGrpSpPr/>
          <p:nvPr/>
        </p:nvGrpSpPr>
        <p:grpSpPr>
          <a:xfrm>
            <a:off x="1159090" y="3424084"/>
            <a:ext cx="5212862" cy="2594708"/>
            <a:chOff x="1828799" y="2741247"/>
            <a:chExt cx="5212862" cy="259470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7D9E704A-E81C-44BC-8789-6A86C9EEF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799" y="2741247"/>
              <a:ext cx="0" cy="25947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FB124167-1031-4723-BC84-C653FDBBE0A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799" y="5320322"/>
              <a:ext cx="52128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7ECE68D8-CAB8-4A37-B73F-82054CCD2701}"/>
              </a:ext>
            </a:extLst>
          </p:cNvPr>
          <p:cNvSpPr/>
          <p:nvPr/>
        </p:nvSpPr>
        <p:spPr>
          <a:xfrm>
            <a:off x="1260691" y="3629253"/>
            <a:ext cx="5033108" cy="2050733"/>
          </a:xfrm>
          <a:custGeom>
            <a:avLst/>
            <a:gdLst>
              <a:gd name="connsiteX0" fmla="*/ 0 w 5033108"/>
              <a:gd name="connsiteY0" fmla="*/ 914384 h 2050733"/>
              <a:gd name="connsiteX1" fmla="*/ 164123 w 5033108"/>
              <a:gd name="connsiteY1" fmla="*/ 1266076 h 2050733"/>
              <a:gd name="connsiteX2" fmla="*/ 242277 w 5033108"/>
              <a:gd name="connsiteY2" fmla="*/ 609584 h 2050733"/>
              <a:gd name="connsiteX3" fmla="*/ 453292 w 5033108"/>
              <a:gd name="connsiteY3" fmla="*/ 343861 h 2050733"/>
              <a:gd name="connsiteX4" fmla="*/ 547077 w 5033108"/>
              <a:gd name="connsiteY4" fmla="*/ 625215 h 2050733"/>
              <a:gd name="connsiteX5" fmla="*/ 679938 w 5033108"/>
              <a:gd name="connsiteY5" fmla="*/ 31246 h 2050733"/>
              <a:gd name="connsiteX6" fmla="*/ 1039446 w 5033108"/>
              <a:gd name="connsiteY6" fmla="*/ 1297338 h 2050733"/>
              <a:gd name="connsiteX7" fmla="*/ 1148862 w 5033108"/>
              <a:gd name="connsiteY7" fmla="*/ 1195738 h 2050733"/>
              <a:gd name="connsiteX8" fmla="*/ 1438031 w 5033108"/>
              <a:gd name="connsiteY8" fmla="*/ 2047615 h 2050733"/>
              <a:gd name="connsiteX9" fmla="*/ 1727200 w 5033108"/>
              <a:gd name="connsiteY9" fmla="*/ 844046 h 2050733"/>
              <a:gd name="connsiteX10" fmla="*/ 1922585 w 5033108"/>
              <a:gd name="connsiteY10" fmla="*/ 1109769 h 2050733"/>
              <a:gd name="connsiteX11" fmla="*/ 2313354 w 5033108"/>
              <a:gd name="connsiteY11" fmla="*/ 281338 h 2050733"/>
              <a:gd name="connsiteX12" fmla="*/ 2868246 w 5033108"/>
              <a:gd name="connsiteY12" fmla="*/ 1805338 h 2050733"/>
              <a:gd name="connsiteX13" fmla="*/ 3094892 w 5033108"/>
              <a:gd name="connsiteY13" fmla="*/ 789338 h 2050733"/>
              <a:gd name="connsiteX14" fmla="*/ 3462215 w 5033108"/>
              <a:gd name="connsiteY14" fmla="*/ 1727184 h 2050733"/>
              <a:gd name="connsiteX15" fmla="*/ 3548185 w 5033108"/>
              <a:gd name="connsiteY15" fmla="*/ 1312969 h 2050733"/>
              <a:gd name="connsiteX16" fmla="*/ 3727938 w 5033108"/>
              <a:gd name="connsiteY16" fmla="*/ 1125399 h 2050733"/>
              <a:gd name="connsiteX17" fmla="*/ 3845169 w 5033108"/>
              <a:gd name="connsiteY17" fmla="*/ 859676 h 2050733"/>
              <a:gd name="connsiteX18" fmla="*/ 4056185 w 5033108"/>
              <a:gd name="connsiteY18" fmla="*/ 1000353 h 2050733"/>
              <a:gd name="connsiteX19" fmla="*/ 4235938 w 5033108"/>
              <a:gd name="connsiteY19" fmla="*/ 461092 h 2050733"/>
              <a:gd name="connsiteX20" fmla="*/ 4548554 w 5033108"/>
              <a:gd name="connsiteY20" fmla="*/ 1352046 h 2050733"/>
              <a:gd name="connsiteX21" fmla="*/ 4908062 w 5033108"/>
              <a:gd name="connsiteY21" fmla="*/ 70322 h 2050733"/>
              <a:gd name="connsiteX22" fmla="*/ 5033108 w 5033108"/>
              <a:gd name="connsiteY22" fmla="*/ 281338 h 205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33108" h="2050733">
                <a:moveTo>
                  <a:pt x="0" y="914384"/>
                </a:moveTo>
                <a:cubicBezTo>
                  <a:pt x="61872" y="1115630"/>
                  <a:pt x="123744" y="1316876"/>
                  <a:pt x="164123" y="1266076"/>
                </a:cubicBezTo>
                <a:cubicBezTo>
                  <a:pt x="204502" y="1215276"/>
                  <a:pt x="194082" y="763286"/>
                  <a:pt x="242277" y="609584"/>
                </a:cubicBezTo>
                <a:cubicBezTo>
                  <a:pt x="290472" y="455881"/>
                  <a:pt x="402492" y="341256"/>
                  <a:pt x="453292" y="343861"/>
                </a:cubicBezTo>
                <a:cubicBezTo>
                  <a:pt x="504092" y="346466"/>
                  <a:pt x="509303" y="677317"/>
                  <a:pt x="547077" y="625215"/>
                </a:cubicBezTo>
                <a:cubicBezTo>
                  <a:pt x="584851" y="573113"/>
                  <a:pt x="597877" y="-80774"/>
                  <a:pt x="679938" y="31246"/>
                </a:cubicBezTo>
                <a:cubicBezTo>
                  <a:pt x="761999" y="143266"/>
                  <a:pt x="961292" y="1103256"/>
                  <a:pt x="1039446" y="1297338"/>
                </a:cubicBezTo>
                <a:cubicBezTo>
                  <a:pt x="1117600" y="1491420"/>
                  <a:pt x="1082431" y="1070692"/>
                  <a:pt x="1148862" y="1195738"/>
                </a:cubicBezTo>
                <a:cubicBezTo>
                  <a:pt x="1215293" y="1320784"/>
                  <a:pt x="1341641" y="2106230"/>
                  <a:pt x="1438031" y="2047615"/>
                </a:cubicBezTo>
                <a:cubicBezTo>
                  <a:pt x="1534421" y="1989000"/>
                  <a:pt x="1646441" y="1000354"/>
                  <a:pt x="1727200" y="844046"/>
                </a:cubicBezTo>
                <a:cubicBezTo>
                  <a:pt x="1807959" y="687738"/>
                  <a:pt x="1824893" y="1203554"/>
                  <a:pt x="1922585" y="1109769"/>
                </a:cubicBezTo>
                <a:cubicBezTo>
                  <a:pt x="2020277" y="1015984"/>
                  <a:pt x="2155744" y="165410"/>
                  <a:pt x="2313354" y="281338"/>
                </a:cubicBezTo>
                <a:cubicBezTo>
                  <a:pt x="2470964" y="397266"/>
                  <a:pt x="2737990" y="1720671"/>
                  <a:pt x="2868246" y="1805338"/>
                </a:cubicBezTo>
                <a:cubicBezTo>
                  <a:pt x="2998502" y="1890005"/>
                  <a:pt x="2995897" y="802364"/>
                  <a:pt x="3094892" y="789338"/>
                </a:cubicBezTo>
                <a:cubicBezTo>
                  <a:pt x="3193887" y="776312"/>
                  <a:pt x="3386666" y="1639912"/>
                  <a:pt x="3462215" y="1727184"/>
                </a:cubicBezTo>
                <a:cubicBezTo>
                  <a:pt x="3537764" y="1814456"/>
                  <a:pt x="3503898" y="1413266"/>
                  <a:pt x="3548185" y="1312969"/>
                </a:cubicBezTo>
                <a:cubicBezTo>
                  <a:pt x="3592472" y="1212672"/>
                  <a:pt x="3678441" y="1200948"/>
                  <a:pt x="3727938" y="1125399"/>
                </a:cubicBezTo>
                <a:cubicBezTo>
                  <a:pt x="3777435" y="1049850"/>
                  <a:pt x="3790461" y="880517"/>
                  <a:pt x="3845169" y="859676"/>
                </a:cubicBezTo>
                <a:cubicBezTo>
                  <a:pt x="3899877" y="838835"/>
                  <a:pt x="3991057" y="1066784"/>
                  <a:pt x="4056185" y="1000353"/>
                </a:cubicBezTo>
                <a:cubicBezTo>
                  <a:pt x="4121313" y="933922"/>
                  <a:pt x="4153877" y="402477"/>
                  <a:pt x="4235938" y="461092"/>
                </a:cubicBezTo>
                <a:cubicBezTo>
                  <a:pt x="4317999" y="519707"/>
                  <a:pt x="4436533" y="1417174"/>
                  <a:pt x="4548554" y="1352046"/>
                </a:cubicBezTo>
                <a:cubicBezTo>
                  <a:pt x="4660575" y="1286918"/>
                  <a:pt x="4827303" y="248773"/>
                  <a:pt x="4908062" y="70322"/>
                </a:cubicBezTo>
                <a:cubicBezTo>
                  <a:pt x="4988821" y="-108129"/>
                  <a:pt x="5010964" y="86604"/>
                  <a:pt x="5033108" y="2813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5F09A64-5DBB-416F-8FB8-3D4153D14360}"/>
              </a:ext>
            </a:extLst>
          </p:cNvPr>
          <p:cNvSpPr/>
          <p:nvPr/>
        </p:nvSpPr>
        <p:spPr>
          <a:xfrm>
            <a:off x="3499799" y="3855266"/>
            <a:ext cx="70338" cy="754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8809CA0-B726-4E27-899D-6CBDF347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Observation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5554" y="2740500"/>
            <a:ext cx="3031558" cy="535572"/>
            <a:chOff x="7778338" y="2469488"/>
            <a:chExt cx="3031558" cy="535572"/>
          </a:xfrm>
        </p:grpSpPr>
        <p:sp>
          <p:nvSpPr>
            <p:cNvPr id="2" name="Rectangle 1"/>
            <p:cNvSpPr/>
            <p:nvPr/>
          </p:nvSpPr>
          <p:spPr>
            <a:xfrm>
              <a:off x="7778338" y="2565891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02652" y="2565890"/>
              <a:ext cx="427512" cy="4391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30164" y="2565889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54478" y="2565888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58070" y="2565888"/>
              <a:ext cx="427512" cy="43916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382384" y="2565887"/>
              <a:ext cx="427512" cy="4391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45373" y="2469488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400" b="1" dirty="0" smtClean="0"/>
                <a:t>…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976105" y="283689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Iter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0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6976104" y="3284144"/>
            <a:ext cx="4001008" cy="1108215"/>
            <a:chOff x="6976104" y="3284144"/>
            <a:chExt cx="4001008" cy="1108215"/>
          </a:xfrm>
        </p:grpSpPr>
        <p:grpSp>
          <p:nvGrpSpPr>
            <p:cNvPr id="22" name="Group 21"/>
            <p:cNvGrpSpPr/>
            <p:nvPr/>
          </p:nvGrpSpPr>
          <p:grpSpPr>
            <a:xfrm>
              <a:off x="7945554" y="3838785"/>
              <a:ext cx="3031558" cy="535572"/>
              <a:chOff x="7778338" y="2469488"/>
              <a:chExt cx="3031558" cy="53557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976104" y="3930694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1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9221695" y="3290933"/>
              <a:ext cx="427511" cy="632130"/>
              <a:chOff x="9221695" y="3290933"/>
              <a:chExt cx="427511" cy="632130"/>
            </a:xfrm>
          </p:grpSpPr>
          <p:sp>
            <p:nvSpPr>
              <p:cNvPr id="50" name="Down Arrow 49"/>
              <p:cNvSpPr/>
              <p:nvPr/>
            </p:nvSpPr>
            <p:spPr>
              <a:xfrm>
                <a:off x="9221695" y="3290933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275800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369868" y="3298564"/>
              <a:ext cx="427511" cy="632130"/>
              <a:chOff x="8369868" y="3298564"/>
              <a:chExt cx="427511" cy="632130"/>
            </a:xfrm>
          </p:grpSpPr>
          <p:sp>
            <p:nvSpPr>
              <p:cNvPr id="49" name="Down Arrow 48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10121197" y="3284144"/>
              <a:ext cx="427511" cy="632130"/>
              <a:chOff x="8369868" y="3298564"/>
              <a:chExt cx="427511" cy="632130"/>
            </a:xfrm>
          </p:grpSpPr>
          <p:sp>
            <p:nvSpPr>
              <p:cNvPr id="85" name="Down Arrow 84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6972649" y="5468148"/>
            <a:ext cx="4029830" cy="1101871"/>
            <a:chOff x="6972649" y="5468148"/>
            <a:chExt cx="4029830" cy="1101871"/>
          </a:xfrm>
        </p:grpSpPr>
        <p:grpSp>
          <p:nvGrpSpPr>
            <p:cNvPr id="38" name="Group 37"/>
            <p:cNvGrpSpPr/>
            <p:nvPr/>
          </p:nvGrpSpPr>
          <p:grpSpPr>
            <a:xfrm>
              <a:off x="7942357" y="6011955"/>
              <a:ext cx="3031558" cy="535572"/>
              <a:chOff x="7778338" y="2469488"/>
              <a:chExt cx="3031558" cy="535572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972649" y="6108354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3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10574968" y="5487614"/>
              <a:ext cx="427511" cy="632130"/>
              <a:chOff x="7942357" y="5468148"/>
              <a:chExt cx="427511" cy="632130"/>
            </a:xfrm>
          </p:grpSpPr>
          <p:sp>
            <p:nvSpPr>
              <p:cNvPr id="55" name="Down Arrow 54"/>
              <p:cNvSpPr/>
              <p:nvPr/>
            </p:nvSpPr>
            <p:spPr>
              <a:xfrm>
                <a:off x="7942357" y="5468148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999659" y="55503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9224892" y="5468148"/>
              <a:ext cx="427511" cy="632130"/>
              <a:chOff x="9224892" y="5468148"/>
              <a:chExt cx="427511" cy="632130"/>
            </a:xfrm>
          </p:grpSpPr>
          <p:sp>
            <p:nvSpPr>
              <p:cNvPr id="56" name="Down Arrow 55"/>
              <p:cNvSpPr/>
              <p:nvPr/>
            </p:nvSpPr>
            <p:spPr>
              <a:xfrm>
                <a:off x="9224892" y="5468148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282194" y="55462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369867" y="5476224"/>
              <a:ext cx="427511" cy="632130"/>
              <a:chOff x="8369868" y="3298564"/>
              <a:chExt cx="427511" cy="632130"/>
            </a:xfrm>
          </p:grpSpPr>
          <p:sp>
            <p:nvSpPr>
              <p:cNvPr id="80" name="Down Arrow 79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10137425" y="5485329"/>
              <a:ext cx="427511" cy="632130"/>
              <a:chOff x="8369868" y="3298564"/>
              <a:chExt cx="427511" cy="632130"/>
            </a:xfrm>
          </p:grpSpPr>
          <p:sp>
            <p:nvSpPr>
              <p:cNvPr id="95" name="Down Arrow 94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/>
          <p:cNvGrpSpPr/>
          <p:nvPr/>
        </p:nvGrpSpPr>
        <p:grpSpPr>
          <a:xfrm>
            <a:off x="6975847" y="4381589"/>
            <a:ext cx="4001265" cy="1097806"/>
            <a:chOff x="6975847" y="4381589"/>
            <a:chExt cx="4001265" cy="1097806"/>
          </a:xfrm>
        </p:grpSpPr>
        <p:grpSp>
          <p:nvGrpSpPr>
            <p:cNvPr id="30" name="Group 29"/>
            <p:cNvGrpSpPr/>
            <p:nvPr/>
          </p:nvGrpSpPr>
          <p:grpSpPr>
            <a:xfrm>
              <a:off x="7945554" y="4932580"/>
              <a:ext cx="3031558" cy="535572"/>
              <a:chOff x="7778338" y="2469488"/>
              <a:chExt cx="3031558" cy="53557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778338" y="2565891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8202652" y="2565890"/>
                <a:ext cx="427512" cy="43916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630164" y="2565889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054478" y="2565888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1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958070" y="2565888"/>
                <a:ext cx="427512" cy="439169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0382384" y="2565887"/>
                <a:ext cx="427512" cy="4391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 smtClean="0">
                    <a:solidFill>
                      <a:schemeClr val="tx1"/>
                    </a:solidFill>
                  </a:rPr>
                  <a:t>0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545373" y="24694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2400" b="1" dirty="0" smtClean="0"/>
                  <a:t>…</a:t>
                </a:r>
                <a:endParaRPr lang="en-US" sz="2400" b="1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975847" y="501773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charset="0"/>
                  <a:ea typeface="Arial" charset="0"/>
                  <a:cs typeface="Arial" charset="0"/>
                </a:rPr>
                <a:t>Iter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2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549601" y="4383708"/>
              <a:ext cx="427511" cy="632130"/>
              <a:chOff x="10549601" y="4383708"/>
              <a:chExt cx="427511" cy="632130"/>
            </a:xfrm>
          </p:grpSpPr>
          <p:sp>
            <p:nvSpPr>
              <p:cNvPr id="54" name="Down Arrow 53"/>
              <p:cNvSpPr/>
              <p:nvPr/>
            </p:nvSpPr>
            <p:spPr>
              <a:xfrm>
                <a:off x="10549601" y="4383708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614309" y="445250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945554" y="4391659"/>
              <a:ext cx="427511" cy="632130"/>
              <a:chOff x="7945554" y="4391659"/>
              <a:chExt cx="427511" cy="632130"/>
            </a:xfrm>
          </p:grpSpPr>
          <p:sp>
            <p:nvSpPr>
              <p:cNvPr id="52" name="Down Arrow 51"/>
              <p:cNvSpPr/>
              <p:nvPr/>
            </p:nvSpPr>
            <p:spPr>
              <a:xfrm>
                <a:off x="7945554" y="4391659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999659" y="445250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8373802" y="4391657"/>
              <a:ext cx="427511" cy="632130"/>
              <a:chOff x="8369868" y="3298564"/>
              <a:chExt cx="427511" cy="632130"/>
            </a:xfrm>
          </p:grpSpPr>
          <p:sp>
            <p:nvSpPr>
              <p:cNvPr id="75" name="Down Arrow 74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10121197" y="4381589"/>
              <a:ext cx="427511" cy="632130"/>
              <a:chOff x="8369868" y="3298564"/>
              <a:chExt cx="427511" cy="632130"/>
            </a:xfrm>
          </p:grpSpPr>
          <p:sp>
            <p:nvSpPr>
              <p:cNvPr id="90" name="Down Arrow 89"/>
              <p:cNvSpPr/>
              <p:nvPr/>
            </p:nvSpPr>
            <p:spPr>
              <a:xfrm>
                <a:off x="8369868" y="3298564"/>
                <a:ext cx="427511" cy="632130"/>
              </a:xfrm>
              <a:prstGeom prst="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8431105" y="3354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8437357" y="3407784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8447860" y="3416435"/>
                <a:ext cx="286139" cy="2532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>
              <a:off x="8812653" y="4384810"/>
              <a:ext cx="427511" cy="632130"/>
              <a:chOff x="10549601" y="4383708"/>
              <a:chExt cx="427511" cy="632130"/>
            </a:xfrm>
          </p:grpSpPr>
          <p:sp>
            <p:nvSpPr>
              <p:cNvPr id="104" name="Down Arrow 103"/>
              <p:cNvSpPr/>
              <p:nvPr/>
            </p:nvSpPr>
            <p:spPr>
              <a:xfrm>
                <a:off x="10549601" y="4383708"/>
                <a:ext cx="427511" cy="63213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0614309" y="445250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0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109" name="Content Placeholder 2">
            <a:extLst>
              <a:ext uri="{FF2B5EF4-FFF2-40B4-BE49-F238E27FC236}">
                <a16:creationId xmlns="" xmlns:a16="http://schemas.microsoft.com/office/drawing/2014/main" id="{A742C509-D54C-407D-95A5-570C717D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295"/>
            <a:ext cx="10515600" cy="100119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learning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procedure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</a:rPr>
              <a:t>adapts to the error automatically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errors force the learning to find other solutions (local minima)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0.00144 0.00047 0.003 0.0007 0.00443 0.00162 C 0.00508 0.00209 0.00664 0.00579 0.00704 0.00695 C 0.00743 0.0088 0.0073 0.01111 0.00808 0.0125 L 0.00951 0.01505 C 0.01081 0.02176 0.00912 0.01343 0.01107 0.0206 C 0.01133 0.0213 0.01133 0.02246 0.01159 0.02315 C 0.01211 0.025 0.01316 0.02662 0.01355 0.02847 L 0.01511 0.03658 C 0.01524 0.0375 0.01524 0.03843 0.01563 0.03935 C 0.01589 0.04028 0.01641 0.04097 0.01654 0.0419 C 0.01706 0.04375 0.01732 0.0456 0.01758 0.04746 L 0.0181 0.05 C 0.01823 0.05093 0.01849 0.05185 0.01862 0.05278 L 0.01967 0.05996 C 0.0198 0.06111 0.01993 0.06227 0.02019 0.06343 L 0.0211 0.06875 C 0.02136 0.06968 0.02149 0.0706 0.02162 0.07153 C 0.02188 0.07269 0.02201 0.07385 0.02214 0.07523 C 0.02266 0.07778 0.02318 0.08056 0.0237 0.0831 L 0.02422 0.08588 C 0.02435 0.08982 0.02422 0.09375 0.02474 0.09746 C 0.02592 0.10972 0.02566 0.0919 0.02566 0.10301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0.10301 L 0.02566 0.10324 C 0.02605 0.1051 0.02657 0.10718 0.02696 0.10926 C 0.02696 0.10949 0.028 0.11528 0.02826 0.11644 C 0.02878 0.11898 0.0293 0.12153 0.02956 0.12431 C 0.02982 0.12616 0.02982 0.12801 0.03008 0.12986 C 0.03021 0.13148 0.0306 0.1331 0.03099 0.13472 C 0.03099 0.13496 0.03191 0.13935 0.03191 0.13959 L 0.03269 0.14167 C 0.03308 0.14329 0.03347 0.14491 0.0336 0.14653 C 0.03373 0.14769 0.03386 0.14861 0.03412 0.14977 C 0.03438 0.15139 0.03464 0.15278 0.03503 0.1544 C 0.03516 0.15533 0.03529 0.15602 0.03542 0.15695 C 0.03555 0.1581 0.03568 0.15949 0.03581 0.16088 C 0.03594 0.16158 0.0362 0.1625 0.03633 0.1632 C 0.03646 0.16435 0.03659 0.16528 0.03672 0.16644 C 0.03685 0.16713 0.03711 0.16806 0.03724 0.16875 C 0.03855 0.17709 0.03646 0.16528 0.03855 0.17662 L 0.03907 0.17917 C 0.0392 0.18287 0.0392 0.18658 0.03946 0.19028 C 0.03959 0.1919 0.04011 0.19329 0.04037 0.19491 L 0.04219 0.2044 C 0.04297 0.20857 0.04232 0.20625 0.04441 0.21158 L 0.04532 0.21389 C 0.04636 0.21991 0.0448 0.21273 0.04701 0.21806 C 0.04844 0.22107 0.04636 0.21968 0.04844 0.22269 C 0.0487 0.22315 0.04922 0.22315 0.04974 0.22361 C 0.05039 0.22315 0.05105 0.22338 0.05157 0.22269 C 0.05235 0.22153 0.05326 0.21806 0.05326 0.21829 C 0.05352 0.2169 0.05365 0.21574 0.05378 0.21482 C 0.05417 0.21181 0.05417 0.21042 0.05469 0.20764 C 0.05495 0.20602 0.05534 0.20463 0.0556 0.20278 C 0.05612 0.19699 0.05573 0.19977 0.05638 0.19491 C 0.05782 0.16968 0.05664 0.18635 0.05782 0.175 C 0.05795 0.17361 0.05808 0.17199 0.05821 0.17037 C 0.05847 0.16829 0.05886 0.16621 0.05912 0.16389 C 0.05964 0.16042 0.05951 0.16181 0.05951 0.15926 " pathEditMode="relative" rAng="0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1 0.15926 L 0.05951 0.15949 C 0.06016 0.14676 0.05977 0.15579 0.06055 0.13472 C 0.06068 0.13172 0.06068 0.12871 0.06094 0.1257 C 0.0612 0.12338 0.06159 0.1213 0.06172 0.11898 C 0.06185 0.1169 0.06198 0.11482 0.06211 0.11273 C 0.06224 0.10972 0.06237 0.10672 0.0625 0.10394 C 0.06263 0.10324 0.06276 0.10255 0.06289 0.10185 C 0.06316 0.10023 0.06355 0.09699 0.06368 0.0956 C 0.06381 0.09352 0.06394 0.09144 0.06407 0.08959 C 0.0642 0.08889 0.06433 0.0882 0.06446 0.0875 C 0.06472 0.08565 0.06472 0.0831 0.06524 0.08125 C 0.0655 0.0801 0.06615 0.07871 0.0668 0.07778 C 0.06719 0.07732 0.06758 0.07685 0.06797 0.07662 C 0.06849 0.07662 0.06901 0.07662 0.06954 0.07709 C 0.07006 0.07778 0.07097 0.07986 0.07097 0.0801 C 0.0711 0.08056 0.07123 0.08125 0.07136 0.08195 C 0.07162 0.08264 0.07188 0.08287 0.07214 0.08334 C 0.07409 0.08773 0.07188 0.08357 0.0737 0.08681 L 0.07526 0.09491 C 0.07539 0.0956 0.07539 0.09653 0.07566 0.09699 C 0.07592 0.09769 0.07618 0.09838 0.07644 0.09908 C 0.07644 0.09931 0.07735 0.10417 0.07761 0.10533 L 0.07956 0.11551 L 0.0806 0.12176 L 0.08099 0.12361 C 0.08112 0.12431 0.08138 0.125 0.08138 0.1257 L 0.08138 0.12778 L 0.08138 0.12801 C 0.08217 0.12917 0.08308 0.13033 0.08373 0.13195 C 0.08425 0.1331 0.08425 0.13472 0.08451 0.13611 L 0.0849 0.1382 C 0.08581 0.14306 0.08464 0.13681 0.08568 0.14283 C 0.0862 0.14653 0.08594 0.14329 0.08646 0.14769 C 0.08672 0.14954 0.08711 0.15463 0.08763 0.15718 C 0.08789 0.15857 0.08816 0.15996 0.08842 0.16135 L 0.08985 0.16945 L 0.09024 0.17153 C 0.09063 0.17315 0.09089 0.17477 0.09102 0.17639 C 0.09128 0.17824 0.09128 0.1801 0.09141 0.18195 C 0.09167 0.18334 0.09193 0.18449 0.09219 0.18588 L 0.09297 0.19005 C 0.0931 0.19074 0.09323 0.19144 0.09336 0.19213 C 0.09349 0.1926 0.09388 0.1963 0.09414 0.19699 C 0.09441 0.19746 0.09467 0.19792 0.09493 0.19838 C 0.09506 0.19908 0.09506 0.19977 0.09532 0.20023 C 0.09545 0.20093 0.09597 0.20116 0.0961 0.20162 C 0.09649 0.20301 0.09662 0.2044 0.09688 0.20579 C 0.09701 0.20648 0.09701 0.20718 0.09727 0.20787 C 0.09753 0.20857 0.09779 0.20926 0.09805 0.20996 C 0.09831 0.21135 0.09805 0.2132 0.09883 0.21412 L 0.1 0.21551 " pathEditMode="relative" rAng="0" ptsTypes="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-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5EDA91-7FA7-4EB7-987E-5BB2E53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Details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248A01-DEC9-4A00-8B9E-AA65B565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78"/>
            <a:ext cx="10515600" cy="8534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6367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6832</TotalTime>
  <Words>1373</Words>
  <Application>Microsoft Macintosh PowerPoint</Application>
  <PresentationFormat>Widescreen</PresentationFormat>
  <Paragraphs>457</Paragraphs>
  <Slides>31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Calibri Light</vt:lpstr>
      <vt:lpstr>Cambria Math</vt:lpstr>
      <vt:lpstr>DengXian</vt:lpstr>
      <vt:lpstr>Mangal</vt:lpstr>
      <vt:lpstr>ＭＳ Ｐゴシック</vt:lpstr>
      <vt:lpstr>Symbol</vt:lpstr>
      <vt:lpstr>Arial</vt:lpstr>
      <vt:lpstr>Office Theme</vt:lpstr>
      <vt:lpstr>Acrobat Document</vt:lpstr>
      <vt:lpstr>PowerPoint Presentation</vt:lpstr>
      <vt:lpstr>Outline</vt:lpstr>
      <vt:lpstr>Outline</vt:lpstr>
      <vt:lpstr>Neural Networks In Applications</vt:lpstr>
      <vt:lpstr>Neural Networks Need To Be Protected</vt:lpstr>
      <vt:lpstr>Outline</vt:lpstr>
      <vt:lpstr>Observation</vt:lpstr>
      <vt:lpstr>Observation</vt:lpstr>
      <vt:lpstr>Outline</vt:lpstr>
      <vt:lpstr>Overview</vt:lpstr>
      <vt:lpstr>Outline</vt:lpstr>
      <vt:lpstr>Generating Error Masks</vt:lpstr>
      <vt:lpstr>Error Masks</vt:lpstr>
      <vt:lpstr>Outline</vt:lpstr>
      <vt:lpstr>Conventional Training</vt:lpstr>
      <vt:lpstr>Error-bearing Training</vt:lpstr>
      <vt:lpstr>Batch Normalization</vt:lpstr>
      <vt:lpstr>Neural Network Protection</vt:lpstr>
      <vt:lpstr>Outline</vt:lpstr>
      <vt:lpstr>Securing Error Mask At Client Side</vt:lpstr>
      <vt:lpstr>Outline</vt:lpstr>
      <vt:lpstr>Experiment Setup</vt:lpstr>
      <vt:lpstr>Outline</vt:lpstr>
      <vt:lpstr>Error Tolerance</vt:lpstr>
      <vt:lpstr>IP Protection Effectiveness</vt:lpstr>
      <vt:lpstr>Performance</vt:lpstr>
      <vt:lpstr>Energy</vt:lpstr>
      <vt:lpstr>Robustness</vt:lpstr>
      <vt:lpstr>Training Time</vt:lpstr>
      <vt:lpstr>Conclusion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 Zhao</dc:creator>
  <cp:lastModifiedBy>Zhao, Lei</cp:lastModifiedBy>
  <cp:revision>276</cp:revision>
  <dcterms:created xsi:type="dcterms:W3CDTF">2017-11-08T19:45:23Z</dcterms:created>
  <dcterms:modified xsi:type="dcterms:W3CDTF">2017-11-15T22:36:03Z</dcterms:modified>
</cp:coreProperties>
</file>