
<file path=[Content_Types].xml><?xml version="1.0" encoding="utf-8"?>
<Types xmlns="http://schemas.openxmlformats.org/package/2006/content-types">
  <Default Extension="avi" ContentType="video/x-msvideo"/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0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1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2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13.xml" ContentType="application/vnd.openxmlformats-officedocument.theme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14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15.xml" ContentType="application/vnd.openxmlformats-officedocument.theme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theme/theme16.xml" ContentType="application/vnd.openxmlformats-officedocument.theme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theme/theme17.xml" ContentType="application/vnd.openxmlformats-officedocument.theme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theme/theme18.xml" ContentType="application/vnd.openxmlformats-officedocument.theme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theme/theme19.xml" ContentType="application/vnd.openxmlformats-officedocument.theme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theme/theme20.xml" ContentType="application/vnd.openxmlformats-officedocument.theme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theme/theme21.xml" ContentType="application/vnd.openxmlformats-officedocument.theme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theme/theme22.xml" ContentType="application/vnd.openxmlformats-officedocument.theme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theme/theme23.xml" ContentType="application/vnd.openxmlformats-officedocument.theme+xml"/>
  <Override PartName="/ppt/theme/theme24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5.xml" ContentType="application/vnd.openxmlformats-officedocument.themeOverr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12.xml" ContentType="application/vnd.openxmlformats-officedocument.presentationml.notesSl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notesSlides/notesSlide13.xml" ContentType="application/vnd.openxmlformats-officedocument.presentationml.notesSlide+xml"/>
  <Override PartName="/ppt/theme/themeOverride13.xml" ContentType="application/vnd.openxmlformats-officedocument.themeOverride+xml"/>
  <Override PartName="/ppt/notesSlides/notesSlide14.xml" ContentType="application/vnd.openxmlformats-officedocument.presentationml.notesSlide+xml"/>
  <Override PartName="/ppt/theme/themeOverride14.xml" ContentType="application/vnd.openxmlformats-officedocument.themeOverride+xml"/>
  <Override PartName="/ppt/notesSlides/notesSlide15.xml" ContentType="application/vnd.openxmlformats-officedocument.presentationml.notesSlide+xml"/>
  <Override PartName="/ppt/theme/themeOverride15.xml" ContentType="application/vnd.openxmlformats-officedocument.themeOverride+xml"/>
  <Override PartName="/ppt/notesSlides/notesSlide16.xml" ContentType="application/vnd.openxmlformats-officedocument.presentationml.notesSlide+xml"/>
  <Override PartName="/ppt/theme/themeOverride16.xml" ContentType="application/vnd.openxmlformats-officedocument.themeOverride+xml"/>
  <Override PartName="/ppt/notesSlides/notesSlide17.xml" ContentType="application/vnd.openxmlformats-officedocument.presentationml.notesSlide+xml"/>
  <Override PartName="/ppt/theme/themeOverride17.xml" ContentType="application/vnd.openxmlformats-officedocument.themeOverride+xml"/>
  <Override PartName="/ppt/notesSlides/notesSlide18.xml" ContentType="application/vnd.openxmlformats-officedocument.presentationml.notesSlide+xml"/>
  <Override PartName="/ppt/theme/themeOverride18.xml" ContentType="application/vnd.openxmlformats-officedocument.themeOverride+xml"/>
  <Override PartName="/ppt/notesSlides/notesSlide19.xml" ContentType="application/vnd.openxmlformats-officedocument.presentationml.notesSlide+xml"/>
  <Override PartName="/ppt/theme/themeOverride19.xml" ContentType="application/vnd.openxmlformats-officedocument.themeOverride+xml"/>
  <Override PartName="/ppt/notesSlides/notesSlide20.xml" ContentType="application/vnd.openxmlformats-officedocument.presentationml.notesSlide+xml"/>
  <Override PartName="/ppt/theme/themeOverride20.xml" ContentType="application/vnd.openxmlformats-officedocument.themeOverr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heme/themeOverride21.xml" ContentType="application/vnd.openxmlformats-officedocument.themeOverride+xml"/>
  <Override PartName="/ppt/notesSlides/notesSlide24.xml" ContentType="application/vnd.openxmlformats-officedocument.presentationml.notesSlide+xml"/>
  <Override PartName="/ppt/theme/themeOverride22.xml" ContentType="application/vnd.openxmlformats-officedocument.themeOverr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28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29.xml" ContentType="application/vnd.openxmlformats-officedocument.presentationml.notesSlide+xml"/>
  <Override PartName="/ppt/tags/tag11.xml" ContentType="application/vnd.openxmlformats-officedocument.presentationml.tags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theme/themeOverride23.xml" ContentType="application/vnd.openxmlformats-officedocument.themeOverr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36.xml" ContentType="application/vnd.openxmlformats-officedocument.presentationml.notesSlide+xml"/>
  <Override PartName="/ppt/theme/themeOverride24.xml" ContentType="application/vnd.openxmlformats-officedocument.themeOverride+xml"/>
  <Override PartName="/ppt/theme/themeOverride25.xml" ContentType="application/vnd.openxmlformats-officedocument.themeOverr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theme/themeOverride26.xml" ContentType="application/vnd.openxmlformats-officedocument.themeOverride+xml"/>
  <Override PartName="/ppt/notesSlides/notesSlide48.xml" ContentType="application/vnd.openxmlformats-officedocument.presentationml.notesSlide+xml"/>
  <Override PartName="/ppt/theme/themeOverride27.xml" ContentType="application/vnd.openxmlformats-officedocument.themeOverride+xml"/>
  <Override PartName="/ppt/notesSlides/notesSlide49.xml" ContentType="application/vnd.openxmlformats-officedocument.presentationml.notesSlide+xml"/>
  <Override PartName="/ppt/theme/themeOverride28.xml" ContentType="application/vnd.openxmlformats-officedocument.themeOverr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theme/themeOverride29.xml" ContentType="application/vnd.openxmlformats-officedocument.themeOverr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tags/tag15.xml" ContentType="application/vnd.openxmlformats-officedocument.presentationml.tags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tags/tag16.xml" ContentType="application/vnd.openxmlformats-officedocument.presentationml.tags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theme/themeOverride30.xml" ContentType="application/vnd.openxmlformats-officedocument.themeOverride+xml"/>
  <Override PartName="/ppt/notesSlides/notesSlide93.xml" ContentType="application/vnd.openxmlformats-officedocument.presentationml.notesSlide+xml"/>
  <Override PartName="/ppt/theme/themeOverride31.xml" ContentType="application/vnd.openxmlformats-officedocument.themeOverride+xml"/>
  <Override PartName="/ppt/notesSlides/notesSlide94.xml" ContentType="application/vnd.openxmlformats-officedocument.presentationml.notesSlide+xml"/>
  <Override PartName="/ppt/theme/themeOverride32.xml" ContentType="application/vnd.openxmlformats-officedocument.themeOverride+xml"/>
  <Override PartName="/ppt/notesSlides/notesSlide95.xml" ContentType="application/vnd.openxmlformats-officedocument.presentationml.notesSlide+xml"/>
  <Override PartName="/ppt/theme/themeOverride33.xml" ContentType="application/vnd.openxmlformats-officedocument.themeOverr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theme/themeOverride34.xml" ContentType="application/vnd.openxmlformats-officedocument.themeOverride+xml"/>
  <Override PartName="/ppt/notesSlides/notesSlide98.xml" ContentType="application/vnd.openxmlformats-officedocument.presentationml.notesSlide+xml"/>
  <Override PartName="/ppt/theme/themeOverride35.xml" ContentType="application/vnd.openxmlformats-officedocument.themeOverride+xml"/>
  <Override PartName="/ppt/notesSlides/notesSlide99.xml" ContentType="application/vnd.openxmlformats-officedocument.presentationml.notesSlide+xml"/>
  <Override PartName="/ppt/theme/themeOverride36.xml" ContentType="application/vnd.openxmlformats-officedocument.themeOverride+xml"/>
  <Override PartName="/ppt/notesSlides/notesSlide100.xml" ContentType="application/vnd.openxmlformats-officedocument.presentationml.notesSlide+xml"/>
  <Override PartName="/ppt/theme/themeOverride37.xml" ContentType="application/vnd.openxmlformats-officedocument.themeOverride+xml"/>
  <Override PartName="/ppt/theme/themeOverride38.xml" ContentType="application/vnd.openxmlformats-officedocument.themeOverride+xml"/>
  <Override PartName="/ppt/theme/themeOverride39.xml" ContentType="application/vnd.openxmlformats-officedocument.themeOverr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theme/themeOverride40.xml" ContentType="application/vnd.openxmlformats-officedocument.themeOverride+xml"/>
  <Override PartName="/ppt/notesSlides/notesSlide103.xml" ContentType="application/vnd.openxmlformats-officedocument.presentationml.notesSlide+xml"/>
  <Override PartName="/ppt/theme/themeOverride41.xml" ContentType="application/vnd.openxmlformats-officedocument.themeOverride+xml"/>
  <Override PartName="/ppt/theme/themeOverride42.xml" ContentType="application/vnd.openxmlformats-officedocument.themeOverride+xml"/>
  <Override PartName="/ppt/notesSlides/notesSlide104.xml" ContentType="application/vnd.openxmlformats-officedocument.presentationml.notesSlide+xml"/>
  <Override PartName="/ppt/theme/themeOverride43.xml" ContentType="application/vnd.openxmlformats-officedocument.themeOverride+xml"/>
  <Override PartName="/ppt/notesSlides/notesSlide105.xml" ContentType="application/vnd.openxmlformats-officedocument.presentationml.notesSlide+xml"/>
  <Override PartName="/ppt/theme/themeOverride44.xml" ContentType="application/vnd.openxmlformats-officedocument.themeOverride+xml"/>
  <Override PartName="/ppt/theme/themeOverride45.xml" ContentType="application/vnd.openxmlformats-officedocument.themeOverride+xml"/>
  <Override PartName="/ppt/notesSlides/notesSlide106.xml" ContentType="application/vnd.openxmlformats-officedocument.presentationml.notesSlide+xml"/>
  <Override PartName="/ppt/theme/themeOverride46.xml" ContentType="application/vnd.openxmlformats-officedocument.themeOverride+xml"/>
  <Override PartName="/ppt/notesSlides/notesSlide107.xml" ContentType="application/vnd.openxmlformats-officedocument.presentationml.notesSlide+xml"/>
  <Override PartName="/ppt/theme/themeOverride47.xml" ContentType="application/vnd.openxmlformats-officedocument.themeOverride+xml"/>
  <Override PartName="/ppt/theme/themeOverride48.xml" ContentType="application/vnd.openxmlformats-officedocument.themeOverride+xml"/>
  <Override PartName="/ppt/notesSlides/notesSlide108.xml" ContentType="application/vnd.openxmlformats-officedocument.presentationml.notesSlide+xml"/>
  <Override PartName="/ppt/theme/themeOverride49.xml" ContentType="application/vnd.openxmlformats-officedocument.themeOverride+xml"/>
  <Override PartName="/ppt/notesSlides/notesSlide109.xml" ContentType="application/vnd.openxmlformats-officedocument.presentationml.notesSlide+xml"/>
  <Override PartName="/ppt/theme/themeOverride50.xml" ContentType="application/vnd.openxmlformats-officedocument.themeOverride+xml"/>
  <Override PartName="/ppt/notesSlides/notesSlide110.xml" ContentType="application/vnd.openxmlformats-officedocument.presentationml.notesSlide+xml"/>
  <Override PartName="/ppt/theme/themeOverride51.xml" ContentType="application/vnd.openxmlformats-officedocument.themeOverr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theme/themeOverride52.xml" ContentType="application/vnd.openxmlformats-officedocument.themeOverride+xml"/>
  <Override PartName="/ppt/theme/themeOverride53.xml" ContentType="application/vnd.openxmlformats-officedocument.themeOverr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theme/themeOverride54.xml" ContentType="application/vnd.openxmlformats-officedocument.themeOverr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6" r:id="rId3"/>
    <p:sldMasterId id="2147483708" r:id="rId4"/>
    <p:sldMasterId id="2147483768" r:id="rId5"/>
    <p:sldMasterId id="2147483901" r:id="rId6"/>
    <p:sldMasterId id="2147483930" r:id="rId7"/>
    <p:sldMasterId id="2147483942" r:id="rId8"/>
    <p:sldMasterId id="2147483955" r:id="rId9"/>
    <p:sldMasterId id="2147483967" r:id="rId10"/>
    <p:sldMasterId id="2147483979" r:id="rId11"/>
    <p:sldMasterId id="2147483991" r:id="rId12"/>
    <p:sldMasterId id="2147484017" r:id="rId13"/>
    <p:sldMasterId id="2147484029" r:id="rId14"/>
    <p:sldMasterId id="2147484041" r:id="rId15"/>
    <p:sldMasterId id="2147484053" r:id="rId16"/>
    <p:sldMasterId id="2147484067" r:id="rId17"/>
    <p:sldMasterId id="2147484079" r:id="rId18"/>
    <p:sldMasterId id="2147484091" r:id="rId19"/>
    <p:sldMasterId id="2147484105" r:id="rId20"/>
    <p:sldMasterId id="2147484118" r:id="rId21"/>
    <p:sldMasterId id="2147484130" r:id="rId22"/>
    <p:sldMasterId id="2147484142" r:id="rId23"/>
  </p:sldMasterIdLst>
  <p:notesMasterIdLst>
    <p:notesMasterId r:id="rId181"/>
  </p:notesMasterIdLst>
  <p:sldIdLst>
    <p:sldId id="256" r:id="rId24"/>
    <p:sldId id="581" r:id="rId25"/>
    <p:sldId id="467" r:id="rId26"/>
    <p:sldId id="485" r:id="rId27"/>
    <p:sldId id="783" r:id="rId28"/>
    <p:sldId id="469" r:id="rId29"/>
    <p:sldId id="473" r:id="rId30"/>
    <p:sldId id="476" r:id="rId31"/>
    <p:sldId id="782" r:id="rId32"/>
    <p:sldId id="776" r:id="rId33"/>
    <p:sldId id="478" r:id="rId34"/>
    <p:sldId id="479" r:id="rId35"/>
    <p:sldId id="493" r:id="rId36"/>
    <p:sldId id="494" r:id="rId37"/>
    <p:sldId id="495" r:id="rId38"/>
    <p:sldId id="496" r:id="rId39"/>
    <p:sldId id="487" r:id="rId40"/>
    <p:sldId id="498" r:id="rId41"/>
    <p:sldId id="499" r:id="rId42"/>
    <p:sldId id="489" r:id="rId43"/>
    <p:sldId id="490" r:id="rId44"/>
    <p:sldId id="491" r:id="rId45"/>
    <p:sldId id="500" r:id="rId46"/>
    <p:sldId id="501" r:id="rId47"/>
    <p:sldId id="502" r:id="rId48"/>
    <p:sldId id="536" r:id="rId49"/>
    <p:sldId id="537" r:id="rId50"/>
    <p:sldId id="539" r:id="rId51"/>
    <p:sldId id="540" r:id="rId52"/>
    <p:sldId id="541" r:id="rId53"/>
    <p:sldId id="543" r:id="rId54"/>
    <p:sldId id="545" r:id="rId55"/>
    <p:sldId id="546" r:id="rId56"/>
    <p:sldId id="547" r:id="rId57"/>
    <p:sldId id="781" r:id="rId58"/>
    <p:sldId id="549" r:id="rId59"/>
    <p:sldId id="551" r:id="rId60"/>
    <p:sldId id="589" r:id="rId61"/>
    <p:sldId id="559" r:id="rId62"/>
    <p:sldId id="560" r:id="rId63"/>
    <p:sldId id="554" r:id="rId64"/>
    <p:sldId id="555" r:id="rId65"/>
    <p:sldId id="556" r:id="rId66"/>
    <p:sldId id="570" r:id="rId67"/>
    <p:sldId id="561" r:id="rId68"/>
    <p:sldId id="562" r:id="rId69"/>
    <p:sldId id="563" r:id="rId70"/>
    <p:sldId id="566" r:id="rId71"/>
    <p:sldId id="567" r:id="rId72"/>
    <p:sldId id="568" r:id="rId73"/>
    <p:sldId id="571" r:id="rId74"/>
    <p:sldId id="590" r:id="rId75"/>
    <p:sldId id="591" r:id="rId76"/>
    <p:sldId id="592" r:id="rId77"/>
    <p:sldId id="593" r:id="rId78"/>
    <p:sldId id="594" r:id="rId79"/>
    <p:sldId id="595" r:id="rId80"/>
    <p:sldId id="596" r:id="rId81"/>
    <p:sldId id="572" r:id="rId82"/>
    <p:sldId id="573" r:id="rId83"/>
    <p:sldId id="574" r:id="rId84"/>
    <p:sldId id="575" r:id="rId85"/>
    <p:sldId id="576" r:id="rId86"/>
    <p:sldId id="577" r:id="rId87"/>
    <p:sldId id="578" r:id="rId88"/>
    <p:sldId id="579" r:id="rId89"/>
    <p:sldId id="580" r:id="rId90"/>
    <p:sldId id="597" r:id="rId91"/>
    <p:sldId id="582" r:id="rId92"/>
    <p:sldId id="283" r:id="rId93"/>
    <p:sldId id="285" r:id="rId94"/>
    <p:sldId id="286" r:id="rId95"/>
    <p:sldId id="287" r:id="rId96"/>
    <p:sldId id="599" r:id="rId97"/>
    <p:sldId id="289" r:id="rId98"/>
    <p:sldId id="290" r:id="rId99"/>
    <p:sldId id="291" r:id="rId100"/>
    <p:sldId id="292" r:id="rId101"/>
    <p:sldId id="293" r:id="rId102"/>
    <p:sldId id="458" r:id="rId103"/>
    <p:sldId id="531" r:id="rId104"/>
    <p:sldId id="312" r:id="rId105"/>
    <p:sldId id="415" r:id="rId106"/>
    <p:sldId id="313" r:id="rId107"/>
    <p:sldId id="314" r:id="rId108"/>
    <p:sldId id="315" r:id="rId109"/>
    <p:sldId id="316" r:id="rId110"/>
    <p:sldId id="317" r:id="rId111"/>
    <p:sldId id="318" r:id="rId112"/>
    <p:sldId id="319" r:id="rId113"/>
    <p:sldId id="533" r:id="rId114"/>
    <p:sldId id="456" r:id="rId115"/>
    <p:sldId id="320" r:id="rId116"/>
    <p:sldId id="321" r:id="rId117"/>
    <p:sldId id="322" r:id="rId118"/>
    <p:sldId id="297" r:id="rId119"/>
    <p:sldId id="298" r:id="rId120"/>
    <p:sldId id="300" r:id="rId121"/>
    <p:sldId id="301" r:id="rId122"/>
    <p:sldId id="303" r:id="rId123"/>
    <p:sldId id="588" r:id="rId124"/>
    <p:sldId id="600" r:id="rId125"/>
    <p:sldId id="718" r:id="rId126"/>
    <p:sldId id="719" r:id="rId127"/>
    <p:sldId id="721" r:id="rId128"/>
    <p:sldId id="722" r:id="rId129"/>
    <p:sldId id="723" r:id="rId130"/>
    <p:sldId id="724" r:id="rId131"/>
    <p:sldId id="725" r:id="rId132"/>
    <p:sldId id="726" r:id="rId133"/>
    <p:sldId id="727" r:id="rId134"/>
    <p:sldId id="728" r:id="rId135"/>
    <p:sldId id="729" r:id="rId136"/>
    <p:sldId id="784" r:id="rId137"/>
    <p:sldId id="785" r:id="rId138"/>
    <p:sldId id="731" r:id="rId139"/>
    <p:sldId id="732" r:id="rId140"/>
    <p:sldId id="733" r:id="rId141"/>
    <p:sldId id="734" r:id="rId142"/>
    <p:sldId id="713" r:id="rId143"/>
    <p:sldId id="714" r:id="rId144"/>
    <p:sldId id="717" r:id="rId145"/>
    <p:sldId id="737" r:id="rId146"/>
    <p:sldId id="739" r:id="rId147"/>
    <p:sldId id="740" r:id="rId148"/>
    <p:sldId id="741" r:id="rId149"/>
    <p:sldId id="786" r:id="rId150"/>
    <p:sldId id="787" r:id="rId151"/>
    <p:sldId id="788" r:id="rId152"/>
    <p:sldId id="789" r:id="rId153"/>
    <p:sldId id="790" r:id="rId154"/>
    <p:sldId id="791" r:id="rId155"/>
    <p:sldId id="792" r:id="rId156"/>
    <p:sldId id="749" r:id="rId157"/>
    <p:sldId id="750" r:id="rId158"/>
    <p:sldId id="753" r:id="rId159"/>
    <p:sldId id="754" r:id="rId160"/>
    <p:sldId id="756" r:id="rId161"/>
    <p:sldId id="757" r:id="rId162"/>
    <p:sldId id="759" r:id="rId163"/>
    <p:sldId id="760" r:id="rId164"/>
    <p:sldId id="761" r:id="rId165"/>
    <p:sldId id="762" r:id="rId166"/>
    <p:sldId id="763" r:id="rId167"/>
    <p:sldId id="764" r:id="rId168"/>
    <p:sldId id="765" r:id="rId169"/>
    <p:sldId id="767" r:id="rId170"/>
    <p:sldId id="768" r:id="rId171"/>
    <p:sldId id="770" r:id="rId172"/>
    <p:sldId id="771" r:id="rId173"/>
    <p:sldId id="772" r:id="rId174"/>
    <p:sldId id="773" r:id="rId175"/>
    <p:sldId id="774" r:id="rId176"/>
    <p:sldId id="778" r:id="rId177"/>
    <p:sldId id="779" r:id="rId178"/>
    <p:sldId id="780" r:id="rId179"/>
    <p:sldId id="775" r:id="rId18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ovashka, Adriana Ivanona" initials="KAI" lastIdx="1" clrIdx="0">
    <p:extLst>
      <p:ext uri="{19B8F6BF-5375-455C-9EA6-DF929625EA0E}">
        <p15:presenceInfo xmlns:p15="http://schemas.microsoft.com/office/powerpoint/2012/main" userId="Kovashka, Adriana Ivanon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82161" autoAdjust="0"/>
  </p:normalViewPr>
  <p:slideViewPr>
    <p:cSldViewPr snapToGrid="0">
      <p:cViewPr varScale="1">
        <p:scale>
          <a:sx n="70" d="100"/>
          <a:sy n="70" d="100"/>
        </p:scale>
        <p:origin x="1699" y="5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34723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3.xml"/><Relationship Id="rId117" Type="http://schemas.openxmlformats.org/officeDocument/2006/relationships/slide" Target="slides/slide94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19.xml"/><Relationship Id="rId47" Type="http://schemas.openxmlformats.org/officeDocument/2006/relationships/slide" Target="slides/slide24.xml"/><Relationship Id="rId63" Type="http://schemas.openxmlformats.org/officeDocument/2006/relationships/slide" Target="slides/slide40.xml"/><Relationship Id="rId68" Type="http://schemas.openxmlformats.org/officeDocument/2006/relationships/slide" Target="slides/slide45.xml"/><Relationship Id="rId84" Type="http://schemas.openxmlformats.org/officeDocument/2006/relationships/slide" Target="slides/slide61.xml"/><Relationship Id="rId89" Type="http://schemas.openxmlformats.org/officeDocument/2006/relationships/slide" Target="slides/slide66.xml"/><Relationship Id="rId112" Type="http://schemas.openxmlformats.org/officeDocument/2006/relationships/slide" Target="slides/slide89.xml"/><Relationship Id="rId133" Type="http://schemas.openxmlformats.org/officeDocument/2006/relationships/slide" Target="slides/slide110.xml"/><Relationship Id="rId138" Type="http://schemas.openxmlformats.org/officeDocument/2006/relationships/slide" Target="slides/slide115.xml"/><Relationship Id="rId154" Type="http://schemas.openxmlformats.org/officeDocument/2006/relationships/slide" Target="slides/slide131.xml"/><Relationship Id="rId159" Type="http://schemas.openxmlformats.org/officeDocument/2006/relationships/slide" Target="slides/slide136.xml"/><Relationship Id="rId175" Type="http://schemas.openxmlformats.org/officeDocument/2006/relationships/slide" Target="slides/slide152.xml"/><Relationship Id="rId170" Type="http://schemas.openxmlformats.org/officeDocument/2006/relationships/slide" Target="slides/slide147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84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9.xml"/><Relationship Id="rId37" Type="http://schemas.openxmlformats.org/officeDocument/2006/relationships/slide" Target="slides/slide14.xml"/><Relationship Id="rId53" Type="http://schemas.openxmlformats.org/officeDocument/2006/relationships/slide" Target="slides/slide30.xml"/><Relationship Id="rId58" Type="http://schemas.openxmlformats.org/officeDocument/2006/relationships/slide" Target="slides/slide35.xml"/><Relationship Id="rId74" Type="http://schemas.openxmlformats.org/officeDocument/2006/relationships/slide" Target="slides/slide51.xml"/><Relationship Id="rId79" Type="http://schemas.openxmlformats.org/officeDocument/2006/relationships/slide" Target="slides/slide56.xml"/><Relationship Id="rId102" Type="http://schemas.openxmlformats.org/officeDocument/2006/relationships/slide" Target="slides/slide79.xml"/><Relationship Id="rId123" Type="http://schemas.openxmlformats.org/officeDocument/2006/relationships/slide" Target="slides/slide100.xml"/><Relationship Id="rId128" Type="http://schemas.openxmlformats.org/officeDocument/2006/relationships/slide" Target="slides/slide105.xml"/><Relationship Id="rId144" Type="http://schemas.openxmlformats.org/officeDocument/2006/relationships/slide" Target="slides/slide121.xml"/><Relationship Id="rId149" Type="http://schemas.openxmlformats.org/officeDocument/2006/relationships/slide" Target="slides/slide126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67.xml"/><Relationship Id="rId95" Type="http://schemas.openxmlformats.org/officeDocument/2006/relationships/slide" Target="slides/slide72.xml"/><Relationship Id="rId160" Type="http://schemas.openxmlformats.org/officeDocument/2006/relationships/slide" Target="slides/slide137.xml"/><Relationship Id="rId165" Type="http://schemas.openxmlformats.org/officeDocument/2006/relationships/slide" Target="slides/slide142.xml"/><Relationship Id="rId181" Type="http://schemas.openxmlformats.org/officeDocument/2006/relationships/notesMaster" Target="notesMasters/notesMaster1.xml"/><Relationship Id="rId186" Type="http://schemas.openxmlformats.org/officeDocument/2006/relationships/tableStyles" Target="tableStyles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4.xml"/><Relationship Id="rId43" Type="http://schemas.openxmlformats.org/officeDocument/2006/relationships/slide" Target="slides/slide20.xml"/><Relationship Id="rId48" Type="http://schemas.openxmlformats.org/officeDocument/2006/relationships/slide" Target="slides/slide25.xml"/><Relationship Id="rId64" Type="http://schemas.openxmlformats.org/officeDocument/2006/relationships/slide" Target="slides/slide41.xml"/><Relationship Id="rId69" Type="http://schemas.openxmlformats.org/officeDocument/2006/relationships/slide" Target="slides/slide46.xml"/><Relationship Id="rId113" Type="http://schemas.openxmlformats.org/officeDocument/2006/relationships/slide" Target="slides/slide90.xml"/><Relationship Id="rId118" Type="http://schemas.openxmlformats.org/officeDocument/2006/relationships/slide" Target="slides/slide95.xml"/><Relationship Id="rId134" Type="http://schemas.openxmlformats.org/officeDocument/2006/relationships/slide" Target="slides/slide111.xml"/><Relationship Id="rId139" Type="http://schemas.openxmlformats.org/officeDocument/2006/relationships/slide" Target="slides/slide116.xml"/><Relationship Id="rId80" Type="http://schemas.openxmlformats.org/officeDocument/2006/relationships/slide" Target="slides/slide57.xml"/><Relationship Id="rId85" Type="http://schemas.openxmlformats.org/officeDocument/2006/relationships/slide" Target="slides/slide62.xml"/><Relationship Id="rId150" Type="http://schemas.openxmlformats.org/officeDocument/2006/relationships/slide" Target="slides/slide127.xml"/><Relationship Id="rId155" Type="http://schemas.openxmlformats.org/officeDocument/2006/relationships/slide" Target="slides/slide132.xml"/><Relationship Id="rId171" Type="http://schemas.openxmlformats.org/officeDocument/2006/relationships/slide" Target="slides/slide148.xml"/><Relationship Id="rId176" Type="http://schemas.openxmlformats.org/officeDocument/2006/relationships/slide" Target="slides/slide15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" Target="slides/slide10.xml"/><Relationship Id="rId38" Type="http://schemas.openxmlformats.org/officeDocument/2006/relationships/slide" Target="slides/slide15.xml"/><Relationship Id="rId59" Type="http://schemas.openxmlformats.org/officeDocument/2006/relationships/slide" Target="slides/slide36.xml"/><Relationship Id="rId103" Type="http://schemas.openxmlformats.org/officeDocument/2006/relationships/slide" Target="slides/slide80.xml"/><Relationship Id="rId108" Type="http://schemas.openxmlformats.org/officeDocument/2006/relationships/slide" Target="slides/slide85.xml"/><Relationship Id="rId124" Type="http://schemas.openxmlformats.org/officeDocument/2006/relationships/slide" Target="slides/slide101.xml"/><Relationship Id="rId129" Type="http://schemas.openxmlformats.org/officeDocument/2006/relationships/slide" Target="slides/slide106.xml"/><Relationship Id="rId54" Type="http://schemas.openxmlformats.org/officeDocument/2006/relationships/slide" Target="slides/slide31.xml"/><Relationship Id="rId70" Type="http://schemas.openxmlformats.org/officeDocument/2006/relationships/slide" Target="slides/slide47.xml"/><Relationship Id="rId75" Type="http://schemas.openxmlformats.org/officeDocument/2006/relationships/slide" Target="slides/slide52.xml"/><Relationship Id="rId91" Type="http://schemas.openxmlformats.org/officeDocument/2006/relationships/slide" Target="slides/slide68.xml"/><Relationship Id="rId96" Type="http://schemas.openxmlformats.org/officeDocument/2006/relationships/slide" Target="slides/slide73.xml"/><Relationship Id="rId140" Type="http://schemas.openxmlformats.org/officeDocument/2006/relationships/slide" Target="slides/slide117.xml"/><Relationship Id="rId145" Type="http://schemas.openxmlformats.org/officeDocument/2006/relationships/slide" Target="slides/slide122.xml"/><Relationship Id="rId161" Type="http://schemas.openxmlformats.org/officeDocument/2006/relationships/slide" Target="slides/slide138.xml"/><Relationship Id="rId166" Type="http://schemas.openxmlformats.org/officeDocument/2006/relationships/slide" Target="slides/slide143.xml"/><Relationship Id="rId182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5.xml"/><Relationship Id="rId49" Type="http://schemas.openxmlformats.org/officeDocument/2006/relationships/slide" Target="slides/slide26.xml"/><Relationship Id="rId114" Type="http://schemas.openxmlformats.org/officeDocument/2006/relationships/slide" Target="slides/slide91.xml"/><Relationship Id="rId119" Type="http://schemas.openxmlformats.org/officeDocument/2006/relationships/slide" Target="slides/slide96.xml"/><Relationship Id="rId44" Type="http://schemas.openxmlformats.org/officeDocument/2006/relationships/slide" Target="slides/slide21.xml"/><Relationship Id="rId60" Type="http://schemas.openxmlformats.org/officeDocument/2006/relationships/slide" Target="slides/slide37.xml"/><Relationship Id="rId65" Type="http://schemas.openxmlformats.org/officeDocument/2006/relationships/slide" Target="slides/slide42.xml"/><Relationship Id="rId81" Type="http://schemas.openxmlformats.org/officeDocument/2006/relationships/slide" Target="slides/slide58.xml"/><Relationship Id="rId86" Type="http://schemas.openxmlformats.org/officeDocument/2006/relationships/slide" Target="slides/slide63.xml"/><Relationship Id="rId130" Type="http://schemas.openxmlformats.org/officeDocument/2006/relationships/slide" Target="slides/slide107.xml"/><Relationship Id="rId135" Type="http://schemas.openxmlformats.org/officeDocument/2006/relationships/slide" Target="slides/slide112.xml"/><Relationship Id="rId151" Type="http://schemas.openxmlformats.org/officeDocument/2006/relationships/slide" Target="slides/slide128.xml"/><Relationship Id="rId156" Type="http://schemas.openxmlformats.org/officeDocument/2006/relationships/slide" Target="slides/slide133.xml"/><Relationship Id="rId177" Type="http://schemas.openxmlformats.org/officeDocument/2006/relationships/slide" Target="slides/slide154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72" Type="http://schemas.openxmlformats.org/officeDocument/2006/relationships/slide" Target="slides/slide149.xml"/><Relationship Id="rId180" Type="http://schemas.openxmlformats.org/officeDocument/2006/relationships/slide" Target="slides/slide157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6.xml"/><Relationship Id="rId109" Type="http://schemas.openxmlformats.org/officeDocument/2006/relationships/slide" Target="slides/slide86.xml"/><Relationship Id="rId34" Type="http://schemas.openxmlformats.org/officeDocument/2006/relationships/slide" Target="slides/slide11.xml"/><Relationship Id="rId50" Type="http://schemas.openxmlformats.org/officeDocument/2006/relationships/slide" Target="slides/slide27.xml"/><Relationship Id="rId55" Type="http://schemas.openxmlformats.org/officeDocument/2006/relationships/slide" Target="slides/slide32.xml"/><Relationship Id="rId76" Type="http://schemas.openxmlformats.org/officeDocument/2006/relationships/slide" Target="slides/slide53.xml"/><Relationship Id="rId97" Type="http://schemas.openxmlformats.org/officeDocument/2006/relationships/slide" Target="slides/slide74.xml"/><Relationship Id="rId104" Type="http://schemas.openxmlformats.org/officeDocument/2006/relationships/slide" Target="slides/slide81.xml"/><Relationship Id="rId120" Type="http://schemas.openxmlformats.org/officeDocument/2006/relationships/slide" Target="slides/slide97.xml"/><Relationship Id="rId125" Type="http://schemas.openxmlformats.org/officeDocument/2006/relationships/slide" Target="slides/slide102.xml"/><Relationship Id="rId141" Type="http://schemas.openxmlformats.org/officeDocument/2006/relationships/slide" Target="slides/slide118.xml"/><Relationship Id="rId146" Type="http://schemas.openxmlformats.org/officeDocument/2006/relationships/slide" Target="slides/slide123.xml"/><Relationship Id="rId167" Type="http://schemas.openxmlformats.org/officeDocument/2006/relationships/slide" Target="slides/slide144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8.xml"/><Relationship Id="rId92" Type="http://schemas.openxmlformats.org/officeDocument/2006/relationships/slide" Target="slides/slide69.xml"/><Relationship Id="rId162" Type="http://schemas.openxmlformats.org/officeDocument/2006/relationships/slide" Target="slides/slide139.xml"/><Relationship Id="rId18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6.xml"/><Relationship Id="rId24" Type="http://schemas.openxmlformats.org/officeDocument/2006/relationships/slide" Target="slides/slide1.xml"/><Relationship Id="rId40" Type="http://schemas.openxmlformats.org/officeDocument/2006/relationships/slide" Target="slides/slide17.xml"/><Relationship Id="rId45" Type="http://schemas.openxmlformats.org/officeDocument/2006/relationships/slide" Target="slides/slide22.xml"/><Relationship Id="rId66" Type="http://schemas.openxmlformats.org/officeDocument/2006/relationships/slide" Target="slides/slide43.xml"/><Relationship Id="rId87" Type="http://schemas.openxmlformats.org/officeDocument/2006/relationships/slide" Target="slides/slide64.xml"/><Relationship Id="rId110" Type="http://schemas.openxmlformats.org/officeDocument/2006/relationships/slide" Target="slides/slide87.xml"/><Relationship Id="rId115" Type="http://schemas.openxmlformats.org/officeDocument/2006/relationships/slide" Target="slides/slide92.xml"/><Relationship Id="rId131" Type="http://schemas.openxmlformats.org/officeDocument/2006/relationships/slide" Target="slides/slide108.xml"/><Relationship Id="rId136" Type="http://schemas.openxmlformats.org/officeDocument/2006/relationships/slide" Target="slides/slide113.xml"/><Relationship Id="rId157" Type="http://schemas.openxmlformats.org/officeDocument/2006/relationships/slide" Target="slides/slide134.xml"/><Relationship Id="rId178" Type="http://schemas.openxmlformats.org/officeDocument/2006/relationships/slide" Target="slides/slide155.xml"/><Relationship Id="rId61" Type="http://schemas.openxmlformats.org/officeDocument/2006/relationships/slide" Target="slides/slide38.xml"/><Relationship Id="rId82" Type="http://schemas.openxmlformats.org/officeDocument/2006/relationships/slide" Target="slides/slide59.xml"/><Relationship Id="rId152" Type="http://schemas.openxmlformats.org/officeDocument/2006/relationships/slide" Target="slides/slide129.xml"/><Relationship Id="rId173" Type="http://schemas.openxmlformats.org/officeDocument/2006/relationships/slide" Target="slides/slide150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7.xml"/><Relationship Id="rId35" Type="http://schemas.openxmlformats.org/officeDocument/2006/relationships/slide" Target="slides/slide12.xml"/><Relationship Id="rId56" Type="http://schemas.openxmlformats.org/officeDocument/2006/relationships/slide" Target="slides/slide33.xml"/><Relationship Id="rId77" Type="http://schemas.openxmlformats.org/officeDocument/2006/relationships/slide" Target="slides/slide54.xml"/><Relationship Id="rId100" Type="http://schemas.openxmlformats.org/officeDocument/2006/relationships/slide" Target="slides/slide77.xml"/><Relationship Id="rId105" Type="http://schemas.openxmlformats.org/officeDocument/2006/relationships/slide" Target="slides/slide82.xml"/><Relationship Id="rId126" Type="http://schemas.openxmlformats.org/officeDocument/2006/relationships/slide" Target="slides/slide103.xml"/><Relationship Id="rId147" Type="http://schemas.openxmlformats.org/officeDocument/2006/relationships/slide" Target="slides/slide124.xml"/><Relationship Id="rId168" Type="http://schemas.openxmlformats.org/officeDocument/2006/relationships/slide" Target="slides/slide145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8.xml"/><Relationship Id="rId72" Type="http://schemas.openxmlformats.org/officeDocument/2006/relationships/slide" Target="slides/slide49.xml"/><Relationship Id="rId93" Type="http://schemas.openxmlformats.org/officeDocument/2006/relationships/slide" Target="slides/slide70.xml"/><Relationship Id="rId98" Type="http://schemas.openxmlformats.org/officeDocument/2006/relationships/slide" Target="slides/slide75.xml"/><Relationship Id="rId121" Type="http://schemas.openxmlformats.org/officeDocument/2006/relationships/slide" Target="slides/slide98.xml"/><Relationship Id="rId142" Type="http://schemas.openxmlformats.org/officeDocument/2006/relationships/slide" Target="slides/slide119.xml"/><Relationship Id="rId163" Type="http://schemas.openxmlformats.org/officeDocument/2006/relationships/slide" Target="slides/slide140.xml"/><Relationship Id="rId184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.xml"/><Relationship Id="rId46" Type="http://schemas.openxmlformats.org/officeDocument/2006/relationships/slide" Target="slides/slide23.xml"/><Relationship Id="rId67" Type="http://schemas.openxmlformats.org/officeDocument/2006/relationships/slide" Target="slides/slide44.xml"/><Relationship Id="rId116" Type="http://schemas.openxmlformats.org/officeDocument/2006/relationships/slide" Target="slides/slide93.xml"/><Relationship Id="rId137" Type="http://schemas.openxmlformats.org/officeDocument/2006/relationships/slide" Target="slides/slide114.xml"/><Relationship Id="rId158" Type="http://schemas.openxmlformats.org/officeDocument/2006/relationships/slide" Target="slides/slide135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8.xml"/><Relationship Id="rId62" Type="http://schemas.openxmlformats.org/officeDocument/2006/relationships/slide" Target="slides/slide39.xml"/><Relationship Id="rId83" Type="http://schemas.openxmlformats.org/officeDocument/2006/relationships/slide" Target="slides/slide60.xml"/><Relationship Id="rId88" Type="http://schemas.openxmlformats.org/officeDocument/2006/relationships/slide" Target="slides/slide65.xml"/><Relationship Id="rId111" Type="http://schemas.openxmlformats.org/officeDocument/2006/relationships/slide" Target="slides/slide88.xml"/><Relationship Id="rId132" Type="http://schemas.openxmlformats.org/officeDocument/2006/relationships/slide" Target="slides/slide109.xml"/><Relationship Id="rId153" Type="http://schemas.openxmlformats.org/officeDocument/2006/relationships/slide" Target="slides/slide130.xml"/><Relationship Id="rId174" Type="http://schemas.openxmlformats.org/officeDocument/2006/relationships/slide" Target="slides/slide151.xml"/><Relationship Id="rId179" Type="http://schemas.openxmlformats.org/officeDocument/2006/relationships/slide" Target="slides/slide156.xml"/><Relationship Id="rId15" Type="http://schemas.openxmlformats.org/officeDocument/2006/relationships/slideMaster" Target="slideMasters/slideMaster15.xml"/><Relationship Id="rId36" Type="http://schemas.openxmlformats.org/officeDocument/2006/relationships/slide" Target="slides/slide13.xml"/><Relationship Id="rId57" Type="http://schemas.openxmlformats.org/officeDocument/2006/relationships/slide" Target="slides/slide34.xml"/><Relationship Id="rId106" Type="http://schemas.openxmlformats.org/officeDocument/2006/relationships/slide" Target="slides/slide83.xml"/><Relationship Id="rId127" Type="http://schemas.openxmlformats.org/officeDocument/2006/relationships/slide" Target="slides/slide104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8.xml"/><Relationship Id="rId52" Type="http://schemas.openxmlformats.org/officeDocument/2006/relationships/slide" Target="slides/slide29.xml"/><Relationship Id="rId73" Type="http://schemas.openxmlformats.org/officeDocument/2006/relationships/slide" Target="slides/slide50.xml"/><Relationship Id="rId78" Type="http://schemas.openxmlformats.org/officeDocument/2006/relationships/slide" Target="slides/slide55.xml"/><Relationship Id="rId94" Type="http://schemas.openxmlformats.org/officeDocument/2006/relationships/slide" Target="slides/slide71.xml"/><Relationship Id="rId99" Type="http://schemas.openxmlformats.org/officeDocument/2006/relationships/slide" Target="slides/slide76.xml"/><Relationship Id="rId101" Type="http://schemas.openxmlformats.org/officeDocument/2006/relationships/slide" Target="slides/slide78.xml"/><Relationship Id="rId122" Type="http://schemas.openxmlformats.org/officeDocument/2006/relationships/slide" Target="slides/slide99.xml"/><Relationship Id="rId143" Type="http://schemas.openxmlformats.org/officeDocument/2006/relationships/slide" Target="slides/slide120.xml"/><Relationship Id="rId148" Type="http://schemas.openxmlformats.org/officeDocument/2006/relationships/slide" Target="slides/slide125.xml"/><Relationship Id="rId164" Type="http://schemas.openxmlformats.org/officeDocument/2006/relationships/slide" Target="slides/slide141.xml"/><Relationship Id="rId169" Type="http://schemas.openxmlformats.org/officeDocument/2006/relationships/slide" Target="slides/slide146.xml"/><Relationship Id="rId18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D37736-4DC9-4C05-99A7-856CCC231FA5}" type="datetimeFigureOut">
              <a:rPr lang="en-US" smtClean="0"/>
              <a:pPr/>
              <a:t>2/4/2021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BAD559-58E6-437A-A7FE-2E6C4DB0F6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695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2457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E32B468-EF8F-44C2-915B-AEAAC903B378}" type="slidenum">
              <a:rPr lang="en-US" b="1">
                <a:solidFill>
                  <a:srgbClr val="000000"/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b="1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48232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72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8099932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26C2C5-82E7-47D2-97FB-E2DE053A92D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CS 376 Lecture 11 </a:t>
            </a:r>
          </a:p>
        </p:txBody>
      </p:sp>
    </p:spTree>
    <p:extLst>
      <p:ext uri="{BB962C8B-B14F-4D97-AF65-F5344CB8AC3E}">
        <p14:creationId xmlns:p14="http://schemas.microsoft.com/office/powerpoint/2010/main" val="1466952622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178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83" indent="-285725" defTabSz="957178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898" indent="-228580" defTabSz="95717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57" indent="-228580" defTabSz="95717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17" indent="-228580" defTabSz="95717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76" indent="-228580" defTabSz="9571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36" indent="-228580" defTabSz="9571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694" indent="-228580" defTabSz="9571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54" indent="-228580" defTabSz="9571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896AAB-D4E7-4DB9-87F0-B173F9176A4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571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CS 376 Lecture 11 </a:t>
            </a:r>
          </a:p>
        </p:txBody>
      </p:sp>
    </p:spTree>
    <p:extLst>
      <p:ext uri="{BB962C8B-B14F-4D97-AF65-F5344CB8AC3E}">
        <p14:creationId xmlns:p14="http://schemas.microsoft.com/office/powerpoint/2010/main" val="2511421954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61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1361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485045-302E-4E1C-A4CF-80357861CAD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CS 376 Lecture 11 </a:t>
            </a:r>
          </a:p>
        </p:txBody>
      </p:sp>
    </p:spTree>
    <p:extLst>
      <p:ext uri="{BB962C8B-B14F-4D97-AF65-F5344CB8AC3E}">
        <p14:creationId xmlns:p14="http://schemas.microsoft.com/office/powerpoint/2010/main" val="3800506914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US" dirty="0"/>
          </a:p>
        </p:txBody>
      </p:sp>
      <p:sp>
        <p:nvSpPr>
          <p:cNvPr id="1372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E2A44C5-1E4D-48CB-B287-FFAE3E27A70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3352908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102308-F0EB-42E9-A947-7C4E84EE364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881063" y="2641600"/>
            <a:ext cx="4554538" cy="34163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57500" y="611189"/>
            <a:ext cx="3886200" cy="79216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963419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452BA4-4AE3-48FE-A5AE-1045C50416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9750159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25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152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6184D92-B970-4FF7-B9AB-4B1FEFD14D1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7174491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BAD559-58E6-437A-A7FE-2E6C4DB0F6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6126671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15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151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7E2608A-3875-485B-8782-4C841749BD0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5733730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452BA4-4AE3-48FE-A5AE-1045C5041606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133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29799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6B130A3-30B4-4B7D-87DF-5F802E3D3441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9825" y="682625"/>
            <a:ext cx="4552950" cy="341471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0588" y="4324350"/>
            <a:ext cx="5048250" cy="4170363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256726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2625"/>
            <a:ext cx="4552950" cy="3414713"/>
          </a:xfrm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324350"/>
            <a:ext cx="5048250" cy="4170363"/>
          </a:xfrm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299738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2625"/>
            <a:ext cx="4552950" cy="3414713"/>
          </a:xfrm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324350"/>
            <a:ext cx="5048250" cy="4170363"/>
          </a:xfrm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256593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1B987F-FE9B-4F68-8340-E620826449A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6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CS 376 Lecture 16: Stereo 1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5083483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C92D1-A8B2-4B7E-89D4-85DDB95D4A0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2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203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72036" name="Slide Number Placeholder 3"/>
          <p:cNvSpPr txBox="1">
            <a:spLocks noGrp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91AF09-0D4D-4903-A3F4-022031373079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140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CS 376 Lecture 16: Stereo 1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4712198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2BFF5-C3ED-459F-AEE3-AA0D18A9D5F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3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3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CS 376 Lecture 16: Stereo 1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1737018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130970-D0B8-49E0-93D3-DF692E3EC55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6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CS 376 Lecture 16: Stereo 1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2918265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5E970D-5BD9-4E98-8023-ADF2C86957F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4322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93F7C7-083B-49EF-9F3E-E9726474C6C7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84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CS 376 Lecture 16: Stereo 1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160073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CC6933-934E-4D07-8F9B-9DAEEBC082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5651" y="4379902"/>
            <a:ext cx="5095600" cy="4148174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0877155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DBC2E8-87F2-42AB-989C-5CF1F70A5F9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0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057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80580" name="Slide Number Placeholder 3"/>
          <p:cNvSpPr txBox="1">
            <a:spLocks noGrp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21B45E-1821-42CF-8D95-521D6065A6FF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CS 376 Lecture 16: Stereo 1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749306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B0025B-E3EB-4A94-8127-E4B0CB3877A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2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262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82628" name="Slide Number Placeholder 3"/>
          <p:cNvSpPr txBox="1">
            <a:spLocks noGrp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980A4FB-9824-41CA-9B4C-C3C179B1ED1B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147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CS 376 Lecture 16: Stereo 1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95072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734924B-AA27-47BB-86D4-7742672275BE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968771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31AFFA-C6A5-4A48-98F4-A2FED6D923A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4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467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84676" name="Slide Number Placeholder 3"/>
          <p:cNvSpPr txBox="1">
            <a:spLocks noGrp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8CEE37-8605-4A44-8CEC-B837146E1919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148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CS 376 Lecture 16: Stereo 1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337693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088607-792B-490A-A7A3-DCBFAC5C38F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0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081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00000"/>
                </a:solidFill>
              </a:rPr>
              <a:t>Note: these points are in </a:t>
            </a:r>
            <a:r>
              <a:rPr lang="en-US" sz="1200" b="1" dirty="0">
                <a:solidFill>
                  <a:srgbClr val="000000"/>
                </a:solidFill>
              </a:rPr>
              <a:t>camera coordinate systems</a:t>
            </a:r>
            <a:r>
              <a:rPr lang="en-US" sz="1200" dirty="0">
                <a:solidFill>
                  <a:srgbClr val="000000"/>
                </a:solidFill>
              </a:rPr>
              <a:t>.</a:t>
            </a:r>
          </a:p>
          <a:p>
            <a:endParaRPr lang="en-US" dirty="0"/>
          </a:p>
        </p:txBody>
      </p:sp>
      <p:sp>
        <p:nvSpPr>
          <p:cNvPr id="290820" name="Slide Number Placeholder 3"/>
          <p:cNvSpPr txBox="1">
            <a:spLocks noGrp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95C2A6F-CC12-4544-8DAE-4A2CB593D692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149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CS 376 Lecture 16: Stereo 1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6511165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98FA3A-94AA-495E-BEE7-F8511AF538B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9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901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99012" name="Slide Number Placeholder 3"/>
          <p:cNvSpPr txBox="1">
            <a:spLocks noGrp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47F13D-CDAE-4FED-B714-08C1AD86F4D8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150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CS 376 Lecture 16: Stereo 1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2375579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2BFF5-C3ED-459F-AEE3-AA0D18A9D5F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3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3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CS 376 Lecture 16: Stereo 1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562264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E3FED-7E50-470B-BE2C-C84DAC8992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577353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1C379D-1FA9-4C5D-A2B4-CE2EC84057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885089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3E3EEA-A503-4842-AD9D-99BBBCC1BC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263463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93041-8037-4F08-ACAF-609C31AA628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3438618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AD559-58E6-437A-A7FE-2E6C4DB0F6C1}" type="slidenum">
              <a:rPr lang="en-US" smtClean="0"/>
              <a:pPr/>
              <a:t>157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8680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72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2672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9D22D04-830E-4317-8E67-5EC96C0859A5}" type="slidenum">
              <a:rPr lang="en-US" b="1">
                <a:solidFill>
                  <a:srgbClr val="000000"/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b="1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45206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74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4441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75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45149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93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269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0CD2CB0-92B7-4B10-AB60-D828201A4C20}" type="slidenum">
              <a:rPr lang="en-US" b="1">
                <a:solidFill>
                  <a:srgbClr val="000000"/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b="1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65064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2625"/>
            <a:ext cx="4552950" cy="3414713"/>
          </a:xfrm>
          <a:ln/>
        </p:spPr>
      </p:sp>
      <p:sp>
        <p:nvSpPr>
          <p:cNvPr id="270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324350"/>
            <a:ext cx="5048250" cy="4170363"/>
          </a:xfrm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03899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2625"/>
            <a:ext cx="4552950" cy="3414713"/>
          </a:xfrm>
          <a:ln/>
        </p:spPr>
      </p:sp>
      <p:sp>
        <p:nvSpPr>
          <p:cNvPr id="271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324350"/>
            <a:ext cx="5048250" cy="4170363"/>
          </a:xfrm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69374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76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21447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58637-3F1B-4801-9AC9-281AA07EE9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2272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77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35625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Definition:</a:t>
            </a:r>
          </a:p>
          <a:p>
            <a:r>
              <a:rPr lang="en-US" dirty="0"/>
              <a:t>% adopt new coordinate system with origin at (0, 0) (bottom left at x1, y1)</a:t>
            </a:r>
          </a:p>
          <a:p>
            <a:r>
              <a:rPr lang="en-US" dirty="0"/>
              <a:t>p1 = (1-x) f(0, 0) + x f(1, 0)     % p1 := (x, y1)  </a:t>
            </a:r>
          </a:p>
          <a:p>
            <a:r>
              <a:rPr lang="en-US" dirty="0"/>
              <a:t>p2 = (1-x) f(0, 1) + x f(1, 1)     % p2 := (x, y2)</a:t>
            </a:r>
          </a:p>
          <a:p>
            <a:r>
              <a:rPr lang="en-US" dirty="0"/>
              <a:t>f(x, y) = (1-y) p1 + y p2</a:t>
            </a:r>
          </a:p>
          <a:p>
            <a:endParaRPr lang="en-US" dirty="0"/>
          </a:p>
          <a:p>
            <a:r>
              <a:rPr lang="en-US" dirty="0"/>
              <a:t>Example: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p1 = 0.5 * 162 + 0.5 * 95 = 128.5</a:t>
            </a:r>
          </a:p>
          <a:p>
            <a:r>
              <a:rPr lang="en-US" dirty="0"/>
              <a:t>p2 = 0.5 * 91 + 0.5 * 210 = 150.5</a:t>
            </a:r>
          </a:p>
          <a:p>
            <a:r>
              <a:rPr lang="en-US" dirty="0"/>
              <a:t>f(x, y) = 0.2 * 128.5 + 0.8 * 150.5 = 146.1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BAD559-58E6-437A-A7FE-2E6C4DB0F6C1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6735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B4D7A8-20D6-4DDB-BFEC-01E606D4E1A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CS 376 Lecture 8 Fitting</a:t>
            </a:r>
          </a:p>
        </p:txBody>
      </p:sp>
    </p:spTree>
    <p:extLst>
      <p:ext uri="{BB962C8B-B14F-4D97-AF65-F5344CB8AC3E}">
        <p14:creationId xmlns:p14="http://schemas.microsoft.com/office/powerpoint/2010/main" val="28116324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B4D7A8-20D6-4DDB-BFEC-01E606D4E1A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CS 376 Lecture 8 Fitting</a:t>
            </a:r>
          </a:p>
        </p:txBody>
      </p:sp>
    </p:spTree>
    <p:extLst>
      <p:ext uri="{BB962C8B-B14F-4D97-AF65-F5344CB8AC3E}">
        <p14:creationId xmlns:p14="http://schemas.microsoft.com/office/powerpoint/2010/main" val="37665263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5893F9-9E6E-47B4-B8FE-0A59E02EFF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5579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9E3122-616F-4F59-A9A7-EE3E8192997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363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E710419-C34C-4D47-80A4-86135ABA834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3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CS 376 Lecture 11 </a:t>
            </a:r>
          </a:p>
        </p:txBody>
      </p:sp>
    </p:spTree>
    <p:extLst>
      <p:ext uri="{BB962C8B-B14F-4D97-AF65-F5344CB8AC3E}">
        <p14:creationId xmlns:p14="http://schemas.microsoft.com/office/powerpoint/2010/main" val="329767740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F3D293D-73B5-4141-AE77-401D46217D1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4387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8E4D76A-B5A5-486A-A7D1-9B888FAE03B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438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CS 376 Lecture 11 </a:t>
            </a:r>
          </a:p>
        </p:txBody>
      </p:sp>
    </p:spTree>
    <p:extLst>
      <p:ext uri="{BB962C8B-B14F-4D97-AF65-F5344CB8AC3E}">
        <p14:creationId xmlns:p14="http://schemas.microsoft.com/office/powerpoint/2010/main" val="12756115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B4D7A8-20D6-4DDB-BFEC-01E606D4E1A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CS 376 Lecture 8 Fitting</a:t>
            </a:r>
          </a:p>
        </p:txBody>
      </p:sp>
    </p:spTree>
    <p:extLst>
      <p:ext uri="{BB962C8B-B14F-4D97-AF65-F5344CB8AC3E}">
        <p14:creationId xmlns:p14="http://schemas.microsoft.com/office/powerpoint/2010/main" val="182187606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BCDA7C6-4E28-471E-A0F6-23EF427D758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8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9963" cy="3584575"/>
          </a:xfrm>
          <a:ln/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961" y="4540568"/>
            <a:ext cx="5384800" cy="4378881"/>
          </a:xfrm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CS 376 Lecture 8 Fitting</a:t>
            </a:r>
          </a:p>
        </p:txBody>
      </p:sp>
    </p:spTree>
    <p:extLst>
      <p:ext uri="{BB962C8B-B14F-4D97-AF65-F5344CB8AC3E}">
        <p14:creationId xmlns:p14="http://schemas.microsoft.com/office/powerpoint/2010/main" val="291215396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D4497C-5D18-43CF-9BFC-913A6DFFACA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9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9963" cy="3584575"/>
          </a:xfrm>
          <a:ln/>
        </p:spPr>
      </p:sp>
      <p:sp>
        <p:nvSpPr>
          <p:cNvPr id="1597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961" y="4540568"/>
            <a:ext cx="5384800" cy="4378881"/>
          </a:xfrm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CS 376 Lecture 8 Fitting</a:t>
            </a:r>
          </a:p>
        </p:txBody>
      </p:sp>
    </p:spTree>
    <p:extLst>
      <p:ext uri="{BB962C8B-B14F-4D97-AF65-F5344CB8AC3E}">
        <p14:creationId xmlns:p14="http://schemas.microsoft.com/office/powerpoint/2010/main" val="15676271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67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74138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032AB6-9822-46CE-B5E4-CEB78EEE70A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9963" cy="3584575"/>
          </a:xfrm>
          <a:ln/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961" y="4540568"/>
            <a:ext cx="5384800" cy="4378881"/>
          </a:xfrm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CS 376 Lecture 8 Fitting</a:t>
            </a:r>
          </a:p>
        </p:txBody>
      </p:sp>
    </p:spTree>
    <p:extLst>
      <p:ext uri="{BB962C8B-B14F-4D97-AF65-F5344CB8AC3E}">
        <p14:creationId xmlns:p14="http://schemas.microsoft.com/office/powerpoint/2010/main" val="386298755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032AB6-9822-46CE-B5E4-CEB78EEE70A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9963" cy="3584575"/>
          </a:xfrm>
          <a:ln/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961" y="4540568"/>
            <a:ext cx="5384800" cy="4378881"/>
          </a:xfrm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CS 376 Lecture 8 Fitting</a:t>
            </a:r>
          </a:p>
        </p:txBody>
      </p:sp>
    </p:spTree>
    <p:extLst>
      <p:ext uri="{BB962C8B-B14F-4D97-AF65-F5344CB8AC3E}">
        <p14:creationId xmlns:p14="http://schemas.microsoft.com/office/powerpoint/2010/main" val="159896979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C833BA-FE9C-4849-B1DD-792FC6F09BF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189381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1809E0-E778-429F-AD13-B2D3AD8CB8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35050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1809E0-E778-429F-AD13-B2D3AD8CB8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78442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AC5BBA-3476-435F-9915-DEDB5DFD8B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08948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852F9D-87D8-45CE-813A-2C5D2C79CB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61759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353440-A4DC-41E0-9364-498AD60AC0E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5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1658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pPr defTabSz="966612">
              <a:defRPr/>
            </a:pP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CS 376 Lecture 8 Fitting</a:t>
            </a:r>
          </a:p>
        </p:txBody>
      </p:sp>
    </p:spTree>
    <p:extLst>
      <p:ext uri="{BB962C8B-B14F-4D97-AF65-F5344CB8AC3E}">
        <p14:creationId xmlns:p14="http://schemas.microsoft.com/office/powerpoint/2010/main" val="79404901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353440-A4DC-41E0-9364-498AD60AC0E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5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1658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pPr defTabSz="966612">
              <a:defRPr/>
            </a:pP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CS 376 Lecture 8 Fitting</a:t>
            </a:r>
          </a:p>
        </p:txBody>
      </p:sp>
    </p:spTree>
    <p:extLst>
      <p:ext uri="{BB962C8B-B14F-4D97-AF65-F5344CB8AC3E}">
        <p14:creationId xmlns:p14="http://schemas.microsoft.com/office/powerpoint/2010/main" val="314715705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68ACD3-F762-47B4-B86B-0A529266708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77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CS 376 Lecture 8 Fitting</a:t>
            </a:r>
          </a:p>
        </p:txBody>
      </p:sp>
    </p:spTree>
    <p:extLst>
      <p:ext uri="{BB962C8B-B14F-4D97-AF65-F5344CB8AC3E}">
        <p14:creationId xmlns:p14="http://schemas.microsoft.com/office/powerpoint/2010/main" val="27942801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10C91DA-4F3A-48AA-9859-D6C2800C2AA3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58038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10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lnSpc>
                <a:spcPct val="120000"/>
              </a:lnSpc>
            </a:pPr>
            <a:endParaRPr lang="en-US" dirty="0">
              <a:solidFill>
                <a:srgbClr val="000000"/>
              </a:solidFill>
              <a:latin typeface="Helvetica" pitchFamily="34" charset="0"/>
            </a:endParaRPr>
          </a:p>
        </p:txBody>
      </p:sp>
      <p:sp>
        <p:nvSpPr>
          <p:cNvPr id="171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A9A9B7-852E-4FE9-ADC0-4D5CDF6208E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CS 376 Lecture 8 Fitting</a:t>
            </a:r>
          </a:p>
        </p:txBody>
      </p:sp>
    </p:spTree>
    <p:extLst>
      <p:ext uri="{BB962C8B-B14F-4D97-AF65-F5344CB8AC3E}">
        <p14:creationId xmlns:p14="http://schemas.microsoft.com/office/powerpoint/2010/main" val="294453281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99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169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A68ADE-D0CF-4841-A44D-BCC2957125A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CS 376 Lecture 8 Fitting</a:t>
            </a:r>
          </a:p>
        </p:txBody>
      </p:sp>
    </p:spTree>
    <p:extLst>
      <p:ext uri="{BB962C8B-B14F-4D97-AF65-F5344CB8AC3E}">
        <p14:creationId xmlns:p14="http://schemas.microsoft.com/office/powerpoint/2010/main" val="179148865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99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169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A68ADE-D0CF-4841-A44D-BCC2957125A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CS 376 Lecture 8 Fitting</a:t>
            </a:r>
          </a:p>
        </p:txBody>
      </p:sp>
    </p:spTree>
    <p:extLst>
      <p:ext uri="{BB962C8B-B14F-4D97-AF65-F5344CB8AC3E}">
        <p14:creationId xmlns:p14="http://schemas.microsoft.com/office/powerpoint/2010/main" val="112808754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10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lnSpc>
                <a:spcPct val="120000"/>
              </a:lnSpc>
            </a:pPr>
            <a:endParaRPr lang="en-US" dirty="0">
              <a:solidFill>
                <a:srgbClr val="000000"/>
              </a:solidFill>
              <a:latin typeface="Helvetica" pitchFamily="34" charset="0"/>
            </a:endParaRPr>
          </a:p>
        </p:txBody>
      </p:sp>
      <p:sp>
        <p:nvSpPr>
          <p:cNvPr id="171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A9A9B7-852E-4FE9-ADC0-4D5CDF6208E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CS 376 Lecture 8 Fitting</a:t>
            </a:r>
          </a:p>
        </p:txBody>
      </p:sp>
    </p:spTree>
    <p:extLst>
      <p:ext uri="{BB962C8B-B14F-4D97-AF65-F5344CB8AC3E}">
        <p14:creationId xmlns:p14="http://schemas.microsoft.com/office/powerpoint/2010/main" val="300448686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579042-ABAB-42FC-ADC9-9CBC67D14FF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73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3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 wrap="none" anchor="ctr"/>
          <a:lstStyle/>
          <a:p>
            <a:pPr eaLnBrk="1" hangingPunct="1"/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CS 376 Lecture 8 Fitting</a:t>
            </a:r>
          </a:p>
        </p:txBody>
      </p:sp>
    </p:spTree>
    <p:extLst>
      <p:ext uri="{BB962C8B-B14F-4D97-AF65-F5344CB8AC3E}">
        <p14:creationId xmlns:p14="http://schemas.microsoft.com/office/powerpoint/2010/main" val="253790604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579042-ABAB-42FC-ADC9-9CBC67D14FF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73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3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 wrap="none" anchor="ctr"/>
          <a:lstStyle/>
          <a:p>
            <a:pPr eaLnBrk="1" hangingPunct="1"/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CS 376 Lecture 8 Fitting</a:t>
            </a:r>
          </a:p>
        </p:txBody>
      </p:sp>
    </p:spTree>
    <p:extLst>
      <p:ext uri="{BB962C8B-B14F-4D97-AF65-F5344CB8AC3E}">
        <p14:creationId xmlns:p14="http://schemas.microsoft.com/office/powerpoint/2010/main" val="266066465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ABAACE-DD07-44CF-AFE0-CAEB1479086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78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CS 376 Lecture 8 Fitting</a:t>
            </a:r>
          </a:p>
        </p:txBody>
      </p:sp>
    </p:spTree>
    <p:extLst>
      <p:ext uri="{BB962C8B-B14F-4D97-AF65-F5344CB8AC3E}">
        <p14:creationId xmlns:p14="http://schemas.microsoft.com/office/powerpoint/2010/main" val="272664263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F82AD0-3064-475B-8AFE-13D9C60499ED}" type="slidenum">
              <a:rPr lang="en-US" smtClean="0">
                <a:solidFill>
                  <a:srgbClr val="000000"/>
                </a:solidFill>
              </a:rPr>
              <a:pPr/>
              <a:t>52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514064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66612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7C6C01-5097-4EFA-ACFD-07FDC1D804AC}" type="slidenum">
              <a:rPr lang="en-US" smtClean="0">
                <a:solidFill>
                  <a:prstClr val="black"/>
                </a:solidFill>
              </a:rPr>
              <a:pPr/>
              <a:t>53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CS 376 Lecture 8 Fitting</a:t>
            </a:r>
          </a:p>
        </p:txBody>
      </p:sp>
    </p:spTree>
    <p:extLst>
      <p:ext uri="{BB962C8B-B14F-4D97-AF65-F5344CB8AC3E}">
        <p14:creationId xmlns:p14="http://schemas.microsoft.com/office/powerpoint/2010/main" val="57524469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20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CS 376 Lecture 8 Fitting</a:t>
            </a:r>
          </a:p>
        </p:txBody>
      </p:sp>
    </p:spTree>
    <p:extLst>
      <p:ext uri="{BB962C8B-B14F-4D97-AF65-F5344CB8AC3E}">
        <p14:creationId xmlns:p14="http://schemas.microsoft.com/office/powerpoint/2010/main" val="18544453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939A36C-5CE1-46B2-ABFB-5A3F42088AA8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9825" y="682625"/>
            <a:ext cx="4552950" cy="341471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0588" y="4324350"/>
            <a:ext cx="5048250" cy="4170363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/>
              <a:t>How to fix?</a:t>
            </a:r>
          </a:p>
        </p:txBody>
      </p:sp>
    </p:spTree>
    <p:extLst>
      <p:ext uri="{BB962C8B-B14F-4D97-AF65-F5344CB8AC3E}">
        <p14:creationId xmlns:p14="http://schemas.microsoft.com/office/powerpoint/2010/main" val="36751379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20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CS 376 Lecture 8 Fitting</a:t>
            </a:r>
          </a:p>
        </p:txBody>
      </p:sp>
    </p:spTree>
    <p:extLst>
      <p:ext uri="{BB962C8B-B14F-4D97-AF65-F5344CB8AC3E}">
        <p14:creationId xmlns:p14="http://schemas.microsoft.com/office/powerpoint/2010/main" val="230422314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6DA1A0-C374-48CF-A359-6AA68BA1789B}" type="slidenum">
              <a:rPr lang="en-US" smtClean="0">
                <a:solidFill>
                  <a:srgbClr val="000000"/>
                </a:solidFill>
              </a:rPr>
              <a:pPr/>
              <a:t>56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25961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974BA73-90BB-4212-888A-A015DCA53D6A}" type="slidenum">
              <a:rPr lang="en-US" smtClean="0">
                <a:solidFill>
                  <a:srgbClr val="000000"/>
                </a:solidFill>
              </a:rPr>
              <a:pPr/>
              <a:t>57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/>
              <a:t>Note that some of the features present in the template may actually be absent in the test image. The positions of the features can move around; new “noise” or “clutter” features can be added.</a:t>
            </a:r>
          </a:p>
          <a:p>
            <a:pPr eaLnBrk="1" hangingPunct="1"/>
            <a:r>
              <a:rPr lang="en-US"/>
              <a:t>The small circles represent votes for possible center location.</a:t>
            </a:r>
          </a:p>
        </p:txBody>
      </p:sp>
    </p:spTree>
    <p:extLst>
      <p:ext uri="{BB962C8B-B14F-4D97-AF65-F5344CB8AC3E}">
        <p14:creationId xmlns:p14="http://schemas.microsoft.com/office/powerpoint/2010/main" val="130067772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19981008-ADBE-4873-AE9D-D0F1866C4705}" type="slidenum">
              <a:rPr lang="en-US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58</a:t>
            </a:fld>
            <a:endParaRPr lang="en-US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40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0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CS 376 Lecture 8 Fitting</a:t>
            </a:r>
          </a:p>
        </p:txBody>
      </p:sp>
    </p:spTree>
    <p:extLst>
      <p:ext uri="{BB962C8B-B14F-4D97-AF65-F5344CB8AC3E}">
        <p14:creationId xmlns:p14="http://schemas.microsoft.com/office/powerpoint/2010/main" val="331659662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FFAD1F-43A2-4B6C-B3AB-D34F2AD035C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CS 376 Lecture 11 </a:t>
            </a:r>
          </a:p>
        </p:txBody>
      </p:sp>
    </p:spTree>
    <p:extLst>
      <p:ext uri="{BB962C8B-B14F-4D97-AF65-F5344CB8AC3E}">
        <p14:creationId xmlns:p14="http://schemas.microsoft.com/office/powerpoint/2010/main" val="399985844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8B8CB7B-AC87-415D-8113-26EEAF404001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CS 376 Lecture 11 </a:t>
            </a:r>
          </a:p>
        </p:txBody>
      </p:sp>
    </p:spTree>
    <p:extLst>
      <p:ext uri="{BB962C8B-B14F-4D97-AF65-F5344CB8AC3E}">
        <p14:creationId xmlns:p14="http://schemas.microsoft.com/office/powerpoint/2010/main" val="255235833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C71030-AC51-4A09-A25E-5FA357B75AF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536356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D1A7C6-64BD-4260-B379-19E57742101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1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082775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168155-4F81-4408-A7FC-EA1CD92B6B8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232018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9CE023-128E-4856-BCB6-506FF27BFF9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8079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39A36C-5CE1-46B2-ABFB-5A3F42088A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9825" y="682625"/>
            <a:ext cx="4552950" cy="341471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0588" y="4324350"/>
            <a:ext cx="5048250" cy="4170363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/>
              <a:t>How to fix?</a:t>
            </a:r>
          </a:p>
        </p:txBody>
      </p:sp>
    </p:spTree>
    <p:extLst>
      <p:ext uri="{BB962C8B-B14F-4D97-AF65-F5344CB8AC3E}">
        <p14:creationId xmlns:p14="http://schemas.microsoft.com/office/powerpoint/2010/main" val="59096581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6C0EBD-25A8-4D2D-84D6-A0B57D3202A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879571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756533-F005-4B55-94F1-56B3E59B39F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4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74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82645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20E1CA-7B26-4EDC-B38B-57DA48A159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CS 376 Lecture 11 </a:t>
            </a:r>
          </a:p>
        </p:txBody>
      </p:sp>
    </p:spTree>
    <p:extLst>
      <p:ext uri="{BB962C8B-B14F-4D97-AF65-F5344CB8AC3E}">
        <p14:creationId xmlns:p14="http://schemas.microsoft.com/office/powerpoint/2010/main" val="258574028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239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386BB99-27E3-460A-A168-FEE4AC09C1BD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70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>
                <a:solidFill>
                  <a:prstClr val="black"/>
                </a:solidFill>
              </a:rPr>
              <a:t>CS 376 Lecture 7 Segmentation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58244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59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259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1D5DC12-E450-46B0-8017-CF460C824F80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71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>
                <a:solidFill>
                  <a:prstClr val="black"/>
                </a:solidFill>
              </a:rPr>
              <a:t>CS 376 Lecture 7 Segmentation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71381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69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1269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8B3B54D-EE86-4054-8454-81B2F974C2DD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72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>
                <a:solidFill>
                  <a:prstClr val="black"/>
                </a:solidFill>
              </a:rPr>
              <a:t>CS 376 Lecture 7 Segmentation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39805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80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280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A995B3E-214B-4880-A17E-1105D97CFAE2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73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>
                <a:solidFill>
                  <a:prstClr val="black"/>
                </a:solidFill>
              </a:rPr>
              <a:t>CS 376 Lecture 7 Segmentation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88463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endParaRPr lang="en-US" dirty="0"/>
          </a:p>
        </p:txBody>
      </p:sp>
      <p:sp>
        <p:nvSpPr>
          <p:cNvPr id="1290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89B1E71-B85D-4C87-9DD0-DAF76B8ED1D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CS 376 Lecture 7 Segmentation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020579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>
                <a:solidFill>
                  <a:prstClr val="black"/>
                </a:solidFill>
              </a:rPr>
              <a:t>CS 376 Lecture 7 Segmentation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24387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>
                <a:solidFill>
                  <a:prstClr val="black"/>
                </a:solidFill>
              </a:rPr>
              <a:t>CS 376 Lecture 7 Segmentation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4165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39A36C-5CE1-46B2-ABFB-5A3F42088A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9825" y="682625"/>
            <a:ext cx="4552950" cy="341471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0588" y="4324350"/>
            <a:ext cx="5048250" cy="4170363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/>
              <a:t>How to fix?</a:t>
            </a:r>
          </a:p>
        </p:txBody>
      </p:sp>
    </p:spTree>
    <p:extLst>
      <p:ext uri="{BB962C8B-B14F-4D97-AF65-F5344CB8AC3E}">
        <p14:creationId xmlns:p14="http://schemas.microsoft.com/office/powerpoint/2010/main" val="3691562157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>
                <a:solidFill>
                  <a:prstClr val="black"/>
                </a:solidFill>
              </a:rPr>
              <a:t>CS 376 Lecture 7 Segmentation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106572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>
                <a:solidFill>
                  <a:prstClr val="black"/>
                </a:solidFill>
              </a:rPr>
              <a:t>CS 376 Lecture 7 Segmentation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484730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1105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85372" indent="-302066">
              <a:defRPr>
                <a:solidFill>
                  <a:schemeClr val="tx1"/>
                </a:solidFill>
                <a:latin typeface="Arial" charset="0"/>
              </a:defRPr>
            </a:lvl2pPr>
            <a:lvl3pPr marL="1208265" indent="-241653">
              <a:defRPr>
                <a:solidFill>
                  <a:schemeClr val="tx1"/>
                </a:solidFill>
                <a:latin typeface="Arial" charset="0"/>
              </a:defRPr>
            </a:lvl3pPr>
            <a:lvl4pPr marL="1691571" indent="-241653">
              <a:defRPr>
                <a:solidFill>
                  <a:schemeClr val="tx1"/>
                </a:solidFill>
                <a:latin typeface="Arial" charset="0"/>
              </a:defRPr>
            </a:lvl4pPr>
            <a:lvl5pPr marL="2174878" indent="-241653">
              <a:defRPr>
                <a:solidFill>
                  <a:schemeClr val="tx1"/>
                </a:solidFill>
                <a:latin typeface="Arial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43C6F719-2A11-476F-990D-923728009773}" type="slidenum">
              <a:rPr lang="en-US">
                <a:solidFill>
                  <a:prstClr val="black"/>
                </a:solidFill>
              </a:rPr>
              <a:pPr/>
              <a:t>79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>
                <a:solidFill>
                  <a:prstClr val="black"/>
                </a:solidFill>
              </a:rPr>
              <a:t>CS 376 Lecture 7 Segmentation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51979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BAD559-58E6-437A-A7FE-2E6C4DB0F6C1}" type="slidenum">
              <a:rPr lang="en-US" smtClean="0"/>
              <a:pPr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02213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56D9AF7-8F68-444E-B950-3693832F2C3F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81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1315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32EA3ED7-E379-45EA-A297-9C060AEACAF0}" type="slidenum">
              <a:rPr lang="en-US" sz="1300">
                <a:solidFill>
                  <a:prstClr val="black"/>
                </a:solidFill>
                <a:latin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81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13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lvl="1"/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>
                <a:solidFill>
                  <a:prstClr val="black"/>
                </a:solidFill>
              </a:rPr>
              <a:t>CS 376 Lecture 7 Segmentation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106710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883" indent="-285725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2898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05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21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37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53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869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585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667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C24FD1-E43E-4081-AD9C-FDF55E2EA0E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667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CS 376 Lecture 7 Segmentation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6973423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883" indent="-285725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2898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05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21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37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53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869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585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667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AD0EB-30C0-4601-9ABE-24A83985238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667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6" y="4560889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CS 376 Lecture 7 Segmentation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216102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883" indent="-285725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2898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05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21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37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53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869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585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667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96055D-6580-4DED-A49F-192F36559E2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667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6" y="4560889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CS 376 Lecture 7 Segmentation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1731425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883" indent="-285725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2898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05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21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37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53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869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585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667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DA7BE2-456C-4B2A-BC22-DDEAEFFFE13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667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6" y="4560889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CS 376 Lecture 7 Segmentation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637063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883" indent="-285725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2898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05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21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37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53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869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585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667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27330-78AC-41E2-BB6B-2C409ADBF35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667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6" y="4560889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CS 376 Lecture 7 Segmentation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08836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4218AF-BFC5-4894-8AB7-0FC82E74B16B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9825" y="682625"/>
            <a:ext cx="4552950" cy="341471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0588" y="4324350"/>
            <a:ext cx="5048250" cy="4170363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761740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883" indent="-285725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2898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05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21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37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53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869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585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667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FD480-00B6-4642-928B-0D530993AE2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667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6" y="4560889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CS 376 Lecture 7 Segmentation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5604858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883" indent="-285725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2898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05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21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37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53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869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585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667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02A8FC-D5AA-41D5-862D-B676F797180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667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6" y="4560889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CS 376 Lecture 7 Segmentation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7203142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883" indent="-285725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2898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05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21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37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53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869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585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667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5A9AF-4FDC-4F5F-B68B-B10EB41BECC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667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6" y="4560889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CS 376 Lecture 7 Segmentation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3233595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9088AC-981D-44F7-9546-7BC36FF6A0A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624555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72BC4F-B15C-4B4A-9C5F-EEB21C3610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60570"/>
            <a:ext cx="5364480" cy="432054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198702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883" indent="-285725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2898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05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21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37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53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869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585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667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858735-8274-4694-8ABA-0853E3A9B6C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667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6" y="4560889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baseline="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CS 376 Lecture 7 Segmentation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7653875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883" indent="-285725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2898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05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21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37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53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869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585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667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0606AC-57E8-4EE9-99A4-0A265319DEA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667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CS 376 Lecture 7 Segmentation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5384128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883" indent="-285725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2898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05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21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37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53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869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585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667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978AC-9925-4BA2-8040-82F9BA1A7A0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667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CS 376 Lecture 7 Segmentation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4342631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FC991BB-B2BA-402F-B7B6-76C515895878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96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209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210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132101" name="Slide Number Placeholder 3"/>
          <p:cNvSpPr txBox="1">
            <a:spLocks noGrp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4359FCEA-BBF6-4C71-9AB7-CD40BB1E5E08}" type="slidenum">
              <a:rPr lang="en-US" sz="1300">
                <a:solidFill>
                  <a:prstClr val="black"/>
                </a:solidFill>
                <a:latin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96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>
                <a:solidFill>
                  <a:prstClr val="black"/>
                </a:solidFill>
              </a:rPr>
              <a:t>CS 376 Lecture 7 Segmentation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945939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331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B3EA6DD-B732-4192-88A1-A6DBF13E989B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97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>
                <a:solidFill>
                  <a:prstClr val="black"/>
                </a:solidFill>
              </a:rPr>
              <a:t>CS 376 Lecture 7 Segmentation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0494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D96D2C-47DF-4CBA-804E-E3933AF0B9C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9825" y="682625"/>
            <a:ext cx="4552950" cy="341471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0588" y="4324350"/>
            <a:ext cx="5048250" cy="4170363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114704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98BAF94-038D-423E-B1B7-7F419C83E5F7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98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721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722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137221" name="Slide Number Placeholder 3"/>
          <p:cNvSpPr txBox="1">
            <a:spLocks noGrp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8774CB13-120F-4DAC-AED1-8060EB70DDAA}" type="slidenum">
              <a:rPr lang="en-US" sz="1300">
                <a:solidFill>
                  <a:prstClr val="black"/>
                </a:solidFill>
                <a:latin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98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>
                <a:solidFill>
                  <a:prstClr val="black"/>
                </a:solidFill>
              </a:rPr>
              <a:t>CS 376 Lecture 7 Segmentation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21571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28B4388-E919-4A40-B67D-E690A1496387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99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8243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1CB3B364-11E9-4318-B6B2-3CF18252348F}" type="slidenum">
              <a:rPr lang="en-US" sz="1300">
                <a:solidFill>
                  <a:prstClr val="black"/>
                </a:solidFill>
                <a:latin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99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82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>
                <a:solidFill>
                  <a:prstClr val="black"/>
                </a:solidFill>
              </a:rPr>
              <a:t>CS 376 Lecture 7 Segmentation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308460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4EB4F17-83AA-46C6-8F53-9FA464492853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100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5171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18B6CBD4-7580-4BF0-A77E-5E8E341BF135}" type="slidenum">
              <a:rPr lang="en-US" sz="1300">
                <a:solidFill>
                  <a:prstClr val="black"/>
                </a:solidFill>
                <a:latin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100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51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>
                <a:solidFill>
                  <a:prstClr val="black"/>
                </a:solidFill>
              </a:rPr>
              <a:t>CS 376 Lecture 7 Segmentation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421982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5AEFDB-45E2-4E86-AE4B-5B64AC2FA13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3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CS 376 Lecture 16: Stereo 1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4473830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23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lvl="1" eaLnBrk="1" hangingPunct="1"/>
            <a:endParaRPr lang="en-US" sz="2100" dirty="0"/>
          </a:p>
        </p:txBody>
      </p:sp>
      <p:sp>
        <p:nvSpPr>
          <p:cNvPr id="142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C019D3-7ED4-46AA-9A22-239C0186615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CS 376 Lecture 11 </a:t>
            </a:r>
          </a:p>
        </p:txBody>
      </p:sp>
    </p:spTree>
    <p:extLst>
      <p:ext uri="{BB962C8B-B14F-4D97-AF65-F5344CB8AC3E}">
        <p14:creationId xmlns:p14="http://schemas.microsoft.com/office/powerpoint/2010/main" val="351567276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D467E4-D267-4206-A6A9-A934F9955A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148864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81BEE6C-8003-487E-94AB-C8D250478A66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106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49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CS 376 Lecture 11 </a:t>
            </a:r>
          </a:p>
        </p:txBody>
      </p:sp>
    </p:spTree>
    <p:extLst>
      <p:ext uri="{BB962C8B-B14F-4D97-AF65-F5344CB8AC3E}">
        <p14:creationId xmlns:p14="http://schemas.microsoft.com/office/powerpoint/2010/main" val="207275986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1331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01DF5E-0CD5-4AED-A742-0C998A588BA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CS 376 Lecture 11 </a:t>
            </a:r>
          </a:p>
        </p:txBody>
      </p:sp>
    </p:spTree>
    <p:extLst>
      <p:ext uri="{BB962C8B-B14F-4D97-AF65-F5344CB8AC3E}">
        <p14:creationId xmlns:p14="http://schemas.microsoft.com/office/powerpoint/2010/main" val="2768013485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BC1BC-018B-4752-8C88-D43E30D9703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8400" y="698500"/>
            <a:ext cx="4598988" cy="3449638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4147" y="4386594"/>
            <a:ext cx="5085907" cy="4153158"/>
          </a:xfrm>
          <a:noFill/>
          <a:ln/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2932926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51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1351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E8EC9E4-6449-4780-BE8B-62299E17CD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CS 376 Lecture 11 </a:t>
            </a:r>
          </a:p>
        </p:txBody>
      </p:sp>
    </p:spTree>
    <p:extLst>
      <p:ext uri="{BB962C8B-B14F-4D97-AF65-F5344CB8AC3E}">
        <p14:creationId xmlns:p14="http://schemas.microsoft.com/office/powerpoint/2010/main" val="17742263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5480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91372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C1759FE-7B4E-4F6E-B866-11187D72CA9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32185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97410A-348B-4A90-B1CF-A9CEE800D69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27445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E4B2DDB-B4D1-4125-8159-6EDB94AE1695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87974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73018B4-3933-4F62-A5FA-67D0DCE8653B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42752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B389572-BE80-4015-B60A-A72FC85D6D8B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74319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073EA36-E756-4169-B749-F2D60A8B0CA8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57893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A149096-2B83-44A4-B84B-C4BAB53BC103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17649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7C9B566-B7D8-4BE7-840C-83778208EB12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41440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0B7A1A3-3CB5-4873-9914-12B786270A82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91342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4F18ADD-DE40-44F3-A998-E661606E32F3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310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44598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1C550BD-6899-4552-B1A8-0A2A1826DF53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1325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C183C7D-514C-471D-B43C-43B42CF8B980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37210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F06E393-7836-4834-A61E-1ECDC2D39269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12726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3D8CC5-203E-40B0-B42C-2DCC325DF49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11620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8CC6F3-6FB7-40D8-9AEA-00C638948F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49324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5AE900-B3D8-4969-A191-0BEC1AB162B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89643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649F2F-F447-429F-9A25-D29688861F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13061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3B3C7C-5CB7-45D0-A061-D7794BAD99F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20737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2CFFFD-F276-45B3-9CB6-9968B289F63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56975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49582C-3E8E-4A35-93C5-D6E841FDE73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97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6AAFAC-5BB1-4263-9DA7-5D82E5C7B20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59307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A10565-676D-41DF-B4C0-1E6ED7FB20D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1111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81E3DD-952D-4B14-9CDD-1AE96E8D16C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51524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C516F2-4DB2-4BFB-B3D2-F57A6F4075C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13308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5BFFBF-3429-4B96-9B0B-B4CDAD5E3CD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12374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82307C8-829D-4BED-80D0-396216B14B1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28181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48921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731CB19-1C00-46EB-95E5-FC6DE6FE5CC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45497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FBD2DE4-3975-4D81-9234-8C24AEADCFA7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51152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8ACB6DE-3EC2-4600-BA32-ECA1B2995D5D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2458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F36629A-99BA-43CE-910B-DE79E020FC0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9523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0A40219-1A97-4199-8C25-861CEEC90279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67216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985158D-3111-4441-A775-49823B22BC2F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36464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52AFC6A-C4FA-4FAE-8CCF-DCD4EF18CEE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68400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CC0164F-EAAB-4283-99BF-B9E434354674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6239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E53CB9A-9E34-4D09-8302-9742DF7F18E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86851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F2B9EF0-7E4F-4554-8D12-4A5B9B407E73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91383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A66157C-4016-434D-8329-A6BA8E355C74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84381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CA7466-267E-47A2-8F04-1FF4ADF505B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34329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622413A-352F-4D45-8746-C955FEA6AE5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46643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2DACBE7-2A6A-460A-AE49-6159481E31F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3672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D7D0BF0-493F-4571-B65D-522C3186BFA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0485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21A760F-B211-47BF-917A-3F4A978B4F8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50531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4D35E7F-3692-471F-BE66-89DA2E99552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57428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A209B94-82B0-447E-ACEE-636B2707A05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06005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43678E5-C793-4BD2-A5D1-D40A0F4347C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84514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35902-9995-41E2-8428-7205D6E6CD4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10135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DFD3463-CC8D-4294-8C0B-D3E48FAF8C3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22916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58CC53D-0A27-49C3-BFA1-CB92058F4CE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4933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426BAFC-50EB-4D86-B70A-D85B6C0FD3E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05878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DFE37D-0399-4782-ACCC-41C6582A829E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4671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653087-A45F-4E7E-8A0B-022321B6A9A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45188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A3FCA5C-1058-44E4-9BEF-B7DD58ECFA33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9682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98A8C6-E31A-4948-8696-12D201D804D0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961003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91C46FF-051C-4417-BFCD-C33BCFC3007D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19375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7386BE5-8C8C-4CA7-A34B-7167F91EBBF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84118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3AD704-75B4-4EED-BB56-66A6FBA0736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08860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4FF8AD-E0AB-4224-90B0-25063A38E42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00936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C734C93-0044-4DA3-A71E-86D267CB126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67331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70158DE-57D3-4497-B383-F0E55D5CF61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231460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D52F32-A75F-403B-B111-3F89478CA95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802384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9552460-B472-4652-A7B3-F000F9CBB89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209192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10225231-1B04-4B28-977A-01563C4B0EE6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6723810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378EC12-D0E0-4B4A-A0DE-A2D7FD048EF1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49497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A868AAF-93F9-434C-A6F8-25DDCC47FA0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009790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81F52E98-AC33-414F-AC4C-5DE08E7DFAEB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8327444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D1A5F88-2822-46AC-AB6D-CEB7905A53AF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648353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5B762708-BA4D-47B0-82A6-0FC41C3E0B15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7945905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F016BBD-8E86-4A06-B96A-3EDB19E317A4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557043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D31170D-85B5-47E1-820C-18DD5758B643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9618340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A202562E-3016-4BCD-B5B0-9524E897947C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8609952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5FC7014-8518-4FB3-AC68-7AD46F8324F9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3488572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05E7D173-9B33-4C30-B08D-562C9791FB06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453143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07CF7331-3FB3-4CD1-AEB5-094A5FE4CB51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9390872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98F466A-FB8A-44AC-8124-F15668B96B5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9848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99AC0E-4478-46FF-94CC-F0CBF080AFB4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75725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503826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9FA588A-274E-450B-9BBB-4FAED959506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199694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478BEF7-F514-46A2-B6ED-A610827ABA8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199391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FF0A687-61BF-4D48-860D-E0334468BBA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518966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1CB89CE-55E9-419A-A2EF-4349E5080B9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204551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E97FFF7-47F4-41B7-BFFD-A71969F7545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33065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4E812C3-78BE-4FFA-866B-731D2701569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088959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AFE8EB8-BE31-48FC-BD55-E7636109EDE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037620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A41C3D-07E3-4795-BCDF-BF4D51DFB5B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426493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9DD0E20-865B-4477-8212-2040FCF4CAE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419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513184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73C75FB-2373-4000-8620-B9B5F50B3A7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657997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914400"/>
            <a:ext cx="7772400" cy="5257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E86B591-ACE6-48FB-A7B5-69BBE5878DC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417194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7D1A206-AA2F-4491-9355-E73762D429F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033009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650EC2-E408-4E5F-9BA1-518D8494678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01558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BA378A-6A8C-4A79-B795-2135F8A0601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761891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431504-C6C0-465A-9B7E-27072C15E18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753748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7CE5E2B-8C06-4433-9A97-B94D92356B7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770858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86F863D-7495-4D91-B9D1-5E017028CEC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649463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5EF3354-CD96-4B66-A60D-FA6BBD80C85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746924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2FCD817-3392-497D-ADC5-624D2B19FB7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4169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FC0A4FE-3B6D-4C7F-9362-759113A04ADE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119749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06557F6-226C-43EA-935E-8BFF8D973ED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700802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44C35A-4CBF-44FF-B109-4490639DD2D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92207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7A3127E-40F5-4F91-95C0-AB5D5B9F916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711002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403F4A-22E7-4867-8356-D6C974CA502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97EE5-9B1D-48EF-B619-A2DEE0A0DD9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072468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21C0C8-AF91-49D9-81BD-D7B6B91E0A2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F6499D-3621-477C-B4CA-E43E7D78A0D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097698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6257E5-AF58-486B-A1AE-56BB4ADAE94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2D348A-37D4-4A78-85F8-F886D5A6E9D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440020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83DFB9-EFA8-45B6-9197-429CE1B09FD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CF592E-F22D-405C-9B5E-726500C88E7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715770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88C80F-442C-4ED8-A9E0-D8C369C96E4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60D8F9-E9BD-4B4E-9B5E-5D693304FBA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849272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E5ACA9-DFA1-4CA8-9A25-B2A89A4B0C9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525111-6A06-441B-B171-D84CCC4D9F1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698407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03A42B-3F48-445D-813A-C86C0B384E5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E11757-1FD2-48B8-B968-D0A4939D860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432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4082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1914F64-C356-4EC4-8305-1B1C23E084D9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349384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40FB32-32D6-43D9-A2F3-25A29A2DBF2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2F42B7-5FC1-43AF-B94E-1D756C54962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425074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6B9216-4BAF-43B7-9150-A906AA7D6FC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FA232C-3F89-4DA4-B405-8EC82EF0A6C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888328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377360-6A3D-47CE-A548-09EBFB85498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AAF3B5-752B-4349-9D9B-C9B01C7642E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995633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EAD0CC-0C82-4AAA-B57A-F279565B300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6D2DC1-E254-43AF-9197-E67E8638786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335640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203499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814259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033147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410676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905621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1724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D8C033A-321D-466E-BD7C-9D1A431440CF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403803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015331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527576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428151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967245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771235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73C75FB-2373-4000-8620-B9B5F50B3A7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304266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914400"/>
            <a:ext cx="7772400" cy="5257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890478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DB146FB-F927-4548-A45D-8F796941F9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048788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9C9DCA5-C429-4F81-AEE0-F94CA63AB98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973715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BB91AAF-1B67-4D48-ACEF-ABEDA8A868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2290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963A470-C0F4-491A-AD1B-ED8B08CA407F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884427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3595BCC-D671-485A-BFC3-3E6D4E624FA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407007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ECDDFF7-149E-4E4F-8F5C-A6219530135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102166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83FDA89-6A69-427D-8A09-9FB83C355CE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422876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0AD3EB0-05EE-470F-A83D-E475DBA0C7C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833949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C2AE90F-08A8-4F34-8C34-3AD1EE8DB1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044231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A813009-B71A-49D4-9B0A-B2ACC43CF12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420692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9A6D50C-A503-42EA-B8B5-280CFEF642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132223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A3CAFE6-3AC5-45E3-9ABE-39E972F6439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685885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566A36C-332C-4775-8B3C-914635F9016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110282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3FB7BF-2808-4361-8350-510B5EEE27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944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25A9EB-88F7-4662-8C55-F580AA51E36F}" type="slidenum">
              <a:rPr lang="ar-SA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844368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7AAB43-20E6-4BB1-BBD9-598AB341A96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240328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02CF7F-68E3-4432-8D41-5EB7513FBC1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314919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47144E-83E1-47C4-A72A-6E5030654B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739961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ED6140-8190-4D33-9940-C112534A09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238092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6E17DF-473A-4713-B357-68029A59818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949394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46134F-3A8E-4720-B8D2-277C891CF60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814547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89E573-CF67-4D92-A1C8-381E4ADD64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644499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500412-08E2-4459-AD37-6C64793E891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971603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1698FD-225E-4D3B-899B-D0BDAA65E0F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758513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69F821-B4DD-405B-BEA2-0AAF0C4B21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6945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D44E4D0-DF5F-4EF4-B896-C2A300D7BA54}" type="slidenum">
              <a:rPr lang="ar-SA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599242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37BFC4-E86D-4A13-83A6-51B6F828F23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C09D64-D82D-4133-8121-C3CD6CE329C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416696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0F76EE-BE7D-4C86-9A5D-73D265CFDE1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5303D6-51E3-4B9F-923F-68E35A122F6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337029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892ECF-023B-4C7D-A50E-897D938F7A9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A26DBB-A90A-41FC-9182-F2E44C9CB9C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94194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0B4DD2-6187-4EDC-B201-8DB1FFA9FF6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BC9CF2-0C21-47CB-B71C-9F6A2C49492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812643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9165C9-5363-4CD6-A4A9-66B89BCC94B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859CC1-4E22-4869-8ED3-339AEEDC507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172161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CAF427-BD49-4177-B7E6-981EB925B68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BDB054-AEF1-411E-B2CA-1AE40C8955C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6077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8A01F6-8F92-45AD-8FF2-F67DB0E4F22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630B83-042A-4BF5-9BA9-B078421092F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649341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86EA72-5F79-4EDF-BFCD-09CC7438600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F5C58B-DB76-4988-8B4D-607E9257FAF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505560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504A10-87E0-4768-BC3D-FC8921A7AB6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DCFB55-7B0B-49B9-8D52-C30C8A3753A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701866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A2B618-222F-4E35-AC25-2C9EED635C9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7D2AD0-D07C-4773-ACA0-D64C2366A64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8285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E17E18B-52EE-4522-BF05-96BC36E7016B}" type="slidenum">
              <a:rPr lang="ar-SA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404912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8B1ADF-AD9D-4A44-B151-C3EFB72C70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CB8C57-286F-4999-BEDD-16E1ABE7298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262597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3B13B6-8D3F-4118-AFBE-8701A361549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542734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2943FF-F0B3-48AD-9DA5-75664BA892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203280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904160-3AF1-48B0-9979-C6CC2CCE67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323310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D47F7F-6BBD-48E5-9635-08832A51B8A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766476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32591C-3F35-4DF5-A3D1-30390E208D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458971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A64D03-3B02-4CBB-A9D0-577CA08EC03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884031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8B682E-A7FE-4240-A6D0-34926985DC9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317801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ADBBC3-15D1-49D6-9CD7-BD6EE21A6C3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085303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FB4AA7-0DA4-446B-AFD6-C3AE97C4C24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9932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EF55007-C91B-4A45-95C0-2B1DE79B2081}" type="slidenum">
              <a:rPr lang="ar-SA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577276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EB5792-440C-4279-A885-3B90E0A68D2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994972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68E387-7FB4-4088-A864-714A5BB3276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0224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7EF1B91-A485-4085-8E73-2CB5EF7D0972}" type="slidenum">
              <a:rPr lang="ar-SA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7750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6DC5A51-FD55-4321-93B8-90713854CA81}" type="slidenum">
              <a:rPr lang="ar-SA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285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8D6C65B-D8A1-4110-B632-E4B48CE5571B}" type="slidenum">
              <a:rPr lang="ar-SA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587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3362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6680A97-1CA9-453B-AB9B-B65DC753399D}" type="slidenum">
              <a:rPr lang="ar-SA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0211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F1694C7-AF5A-42A4-A032-D795907E8EC6}" type="slidenum">
              <a:rPr lang="ar-SA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0974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C209203-75D7-4CBC-A0FA-5F44ACC00C22}" type="slidenum">
              <a:rPr lang="ar-SA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8536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04FF977-C01C-42A8-82A0-C84D00CF17BF}" type="slidenum">
              <a:rPr lang="ar-SA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9585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6AAFAC-5BB1-4263-9DA7-5D82E5C7B20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1078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0A40219-1A97-4199-8C25-861CEEC90279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3226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21A760F-B211-47BF-917A-3F4A978B4F8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5156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98A8C6-E31A-4948-8696-12D201D804D0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379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A868AAF-93F9-434C-A6F8-25DDCC47FA0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0346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99AC0E-4478-46FF-94CC-F0CBF080AFB4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1523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15582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8913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FC0A4FE-3B6D-4C7F-9362-759113A04ADE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82318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1914F64-C356-4EC4-8305-1B1C23E084D9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0452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D8C033A-321D-466E-BD7C-9D1A431440CF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36912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963A470-C0F4-491A-AD1B-ED8B08CA407F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3383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DF340B-07B9-432D-8A90-7B24D265BB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09184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1EAD8-90E0-408A-B14C-55F5922C25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34032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EE954B-E92E-4B55-AAF9-2633E7D25E1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82945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794290-3335-4BE1-8528-9FD23670BA1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05201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A7BA27-A15E-4043-B875-D1AEE23E72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973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8868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EB8325-9CC1-461F-9EC1-E0DFD2A4D61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81449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04D0D1-B572-4BEB-8CBA-809DDC06EC5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8838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CB82E9-74AA-40C2-9F93-D41DBD0E359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88490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0BEBC1-0CF5-40B9-849A-2A2D5088F78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42961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61A917-DED6-420F-AB89-71DCC74F1C0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096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C7C4BE-810B-49B1-B651-7730B39037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9694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00716F-B95C-4057-AC2A-F667ED3F0E87}" type="datetimeFigureOut">
              <a:rPr lang="en-US"/>
              <a:pPr>
                <a:defRPr/>
              </a:pPr>
              <a:t>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7DC8FE-16F2-4162-BFDA-5B31D3448FB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590721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3B909A-1DED-48A0-9359-93CD7E1FC54C}" type="datetimeFigureOut">
              <a:rPr lang="en-US"/>
              <a:pPr>
                <a:defRPr/>
              </a:pPr>
              <a:t>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A40F04-038E-428E-9EBC-CA1AEE4AB2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274099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4A1468-F4A8-41DD-8CA2-9AF9B8B08264}" type="datetimeFigureOut">
              <a:rPr lang="en-US"/>
              <a:pPr>
                <a:defRPr/>
              </a:pPr>
              <a:t>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304F53-7D31-4A74-9EC1-02ECE217F70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023592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A30B90-CB61-41A2-A65F-7C8FF67C7028}" type="datetimeFigureOut">
              <a:rPr lang="en-US"/>
              <a:pPr>
                <a:defRPr/>
              </a:pPr>
              <a:t>2/4/2021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2761C0-7759-4DFB-83B9-7C36666533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34656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37933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502DDE-2108-4C9C-9C68-F1C942A8DBC4}" type="datetimeFigureOut">
              <a:rPr lang="en-US"/>
              <a:pPr>
                <a:defRPr/>
              </a:pPr>
              <a:t>2/4/2021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E7F55C-3383-4A7B-B317-D316C84892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419891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921538-5926-4BF0-9F3F-37968C45F1A1}" type="datetimeFigureOut">
              <a:rPr lang="en-US"/>
              <a:pPr>
                <a:defRPr/>
              </a:pPr>
              <a:t>2/4/2021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D98AC2-2BAA-4588-A7FC-C891B0C833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945054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04FE98-8626-416A-AAA4-A05478B9A614}" type="datetimeFigureOut">
              <a:rPr lang="en-US"/>
              <a:pPr>
                <a:defRPr/>
              </a:pPr>
              <a:t>2/4/2021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C94152-2757-422D-926A-6351842B51B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984795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DAF2F0-65AD-493C-98E2-0583349F4A3C}" type="datetimeFigureOut">
              <a:rPr lang="en-US"/>
              <a:pPr>
                <a:defRPr/>
              </a:pPr>
              <a:t>2/4/2021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E7DAC3-55FF-4E26-A1B4-1D0A95D6290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53858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33D321-9412-4683-801A-64B4F4B053BB}" type="datetimeFigureOut">
              <a:rPr lang="en-US"/>
              <a:pPr>
                <a:defRPr/>
              </a:pPr>
              <a:t>2/4/2021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937255-491D-41E3-A847-69602E6A638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150373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D563FA-91C2-4CD8-9F17-2AF5606F55B8}" type="datetimeFigureOut">
              <a:rPr lang="en-US"/>
              <a:pPr>
                <a:defRPr/>
              </a:pPr>
              <a:t>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78FFDE-0724-4739-AD17-754D61CB5EA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802373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E34FC9-8190-438B-9B48-CFBF1ED95EEA}" type="datetimeFigureOut">
              <a:rPr lang="en-US"/>
              <a:pPr>
                <a:defRPr/>
              </a:pPr>
              <a:t>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8964C3-68EB-437A-A345-0BD2BDFE8C5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165508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14400"/>
            <a:ext cx="381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19500"/>
            <a:ext cx="381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851F4D-8B56-4DC2-B509-EA36C5742D2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277614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34B09C-5FE3-4E5C-947F-62A8A654A6B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68880D-8C14-414F-9A2C-CAC4CEB7120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75523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598400-A51E-47C6-AB6E-9D2F0FEB444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8387C5-D1BA-4E64-9B6E-A01CF3A7D9E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0335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63142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1AFC77-476A-4B65-AEF2-B88090E8601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399DFD-7A6B-421E-91AE-F1416F30A79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95203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3747BA-49B7-4E32-A9B2-44A226F3221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A32093-982A-4E29-84CD-21505EE1816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55628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3BBE94-D788-474D-8EEB-6F58D147204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D8F99F-4257-47F7-B137-92F5C330B80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11458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295DB7-2A11-4E6C-9567-D57EA333CE6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F2DBDE-828A-4ED8-BAC3-0183760B6DD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89336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2282A0-E074-4D1F-9892-A88D1283A73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A4E828-8872-429C-B31F-81F3904DB62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10343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7B5463-834F-40F6-B8E3-F026FE73268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464F8D-F56C-469B-8A33-F67E89A087F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34393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BB97F0-D666-463A-99C4-716878AAB3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D1FFF3-B466-42C5-A286-E06D02714B7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17895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E5714B-483C-45C3-99E0-9DDFC1306F6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434E0C-7D9E-4F01-AF55-2FE14BA7587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39078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089D8F-1676-4F18-A19A-1DC9780C6F7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A49CCE-778B-4371-A03A-FDCD62BA792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61882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4749891-993B-4D33-B993-137EB48B8924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7918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71058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ED13BAD-D3CD-4709-A2BF-5D45E7943025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14961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33737EA-7009-4E81-999B-EDE285887C7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26188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7408ED-D371-4F73-8FFB-D7F48F1ED9C4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98133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FB27D6B-5523-448D-A070-920C01AFCC8F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29884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6C5779B-CA68-481B-B316-38460C8DEAF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24446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CD9997A-8257-478E-A6A0-790675028B2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94525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2E691A-386B-4998-A2FA-C91D6DAECFB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58990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30CC90E-0932-4E33-996D-1E975E80B87F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63005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F877AAA-4F4C-42BD-B112-A1606A8023C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83444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6BE9D59-81E1-49DC-B0DF-BFE23630BDF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103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01688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14400"/>
            <a:ext cx="381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19500"/>
            <a:ext cx="381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6F9DED-C3AA-40F6-ACE9-AC54436C1CB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16206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FC975F6-1F02-49F1-9B80-3C42822A824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47710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02697F2-86AE-437C-90FF-D0F00A09CCE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46203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EC620BA-5B58-4BFE-9209-94A3CAD3632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35721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C8ACE6-38FB-41C1-BB51-260E57DEB5C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70677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E8AE770-982F-4BC2-AA0E-C47D558F4A7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53010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383176-FBAF-4F05-A00D-81B28782FDD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53068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2B7E85-4311-4C48-89B5-CF7C3FBC332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05444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BD37FA9-4D0B-40BC-BBEA-37390D508C1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08926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2F93CF4-E63E-4E36-BA7C-2CBBFE382D2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330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slideLayout" Target="../slideLayouts/slideLayout135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42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4.xml"/><Relationship Id="rId3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3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11" Type="http://schemas.openxmlformats.org/officeDocument/2006/relationships/slideLayout" Target="../slideLayouts/slideLayout157.xml"/><Relationship Id="rId5" Type="http://schemas.openxmlformats.org/officeDocument/2006/relationships/slideLayout" Target="../slideLayouts/slideLayout151.xml"/><Relationship Id="rId10" Type="http://schemas.openxmlformats.org/officeDocument/2006/relationships/slideLayout" Target="../slideLayouts/slideLayout156.xml"/><Relationship Id="rId4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5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5.xml"/><Relationship Id="rId3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64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9.xml"/><Relationship Id="rId1" Type="http://schemas.openxmlformats.org/officeDocument/2006/relationships/slideLayout" Target="../slideLayouts/slideLayout158.xml"/><Relationship Id="rId6" Type="http://schemas.openxmlformats.org/officeDocument/2006/relationships/slideLayout" Target="../slideLayouts/slideLayout163.xml"/><Relationship Id="rId11" Type="http://schemas.openxmlformats.org/officeDocument/2006/relationships/slideLayout" Target="../slideLayouts/slideLayout168.xml"/><Relationship Id="rId5" Type="http://schemas.openxmlformats.org/officeDocument/2006/relationships/slideLayout" Target="../slideLayouts/slideLayout162.xml"/><Relationship Id="rId10" Type="http://schemas.openxmlformats.org/officeDocument/2006/relationships/slideLayout" Target="../slideLayouts/slideLayout167.xml"/><Relationship Id="rId4" Type="http://schemas.openxmlformats.org/officeDocument/2006/relationships/slideLayout" Target="../slideLayouts/slideLayout161.xml"/><Relationship Id="rId9" Type="http://schemas.openxmlformats.org/officeDocument/2006/relationships/slideLayout" Target="../slideLayouts/slideLayout166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6.xml"/><Relationship Id="rId13" Type="http://schemas.openxmlformats.org/officeDocument/2006/relationships/slideLayout" Target="../slideLayouts/slideLayout181.xml"/><Relationship Id="rId3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5.xml"/><Relationship Id="rId12" Type="http://schemas.openxmlformats.org/officeDocument/2006/relationships/slideLayout" Target="../slideLayouts/slideLayout180.xml"/><Relationship Id="rId2" Type="http://schemas.openxmlformats.org/officeDocument/2006/relationships/slideLayout" Target="../slideLayouts/slideLayout170.xml"/><Relationship Id="rId1" Type="http://schemas.openxmlformats.org/officeDocument/2006/relationships/slideLayout" Target="../slideLayouts/slideLayout169.xml"/><Relationship Id="rId6" Type="http://schemas.openxmlformats.org/officeDocument/2006/relationships/slideLayout" Target="../slideLayouts/slideLayout174.xml"/><Relationship Id="rId11" Type="http://schemas.openxmlformats.org/officeDocument/2006/relationships/slideLayout" Target="../slideLayouts/slideLayout179.xml"/><Relationship Id="rId5" Type="http://schemas.openxmlformats.org/officeDocument/2006/relationships/slideLayout" Target="../slideLayouts/slideLayout173.xml"/><Relationship Id="rId10" Type="http://schemas.openxmlformats.org/officeDocument/2006/relationships/slideLayout" Target="../slideLayouts/slideLayout178.xml"/><Relationship Id="rId4" Type="http://schemas.openxmlformats.org/officeDocument/2006/relationships/slideLayout" Target="../slideLayouts/slideLayout172.xml"/><Relationship Id="rId9" Type="http://schemas.openxmlformats.org/officeDocument/2006/relationships/slideLayout" Target="../slideLayouts/slideLayout177.xml"/><Relationship Id="rId14" Type="http://schemas.openxmlformats.org/officeDocument/2006/relationships/theme" Target="../theme/theme1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9.xml"/><Relationship Id="rId3" Type="http://schemas.openxmlformats.org/officeDocument/2006/relationships/slideLayout" Target="../slideLayouts/slideLayout184.xml"/><Relationship Id="rId7" Type="http://schemas.openxmlformats.org/officeDocument/2006/relationships/slideLayout" Target="../slideLayouts/slideLayout188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83.xml"/><Relationship Id="rId1" Type="http://schemas.openxmlformats.org/officeDocument/2006/relationships/slideLayout" Target="../slideLayouts/slideLayout182.xml"/><Relationship Id="rId6" Type="http://schemas.openxmlformats.org/officeDocument/2006/relationships/slideLayout" Target="../slideLayouts/slideLayout187.xml"/><Relationship Id="rId11" Type="http://schemas.openxmlformats.org/officeDocument/2006/relationships/slideLayout" Target="../slideLayouts/slideLayout192.xml"/><Relationship Id="rId5" Type="http://schemas.openxmlformats.org/officeDocument/2006/relationships/slideLayout" Target="../slideLayouts/slideLayout186.xml"/><Relationship Id="rId10" Type="http://schemas.openxmlformats.org/officeDocument/2006/relationships/slideLayout" Target="../slideLayouts/slideLayout191.xml"/><Relationship Id="rId4" Type="http://schemas.openxmlformats.org/officeDocument/2006/relationships/slideLayout" Target="../slideLayouts/slideLayout185.xml"/><Relationship Id="rId9" Type="http://schemas.openxmlformats.org/officeDocument/2006/relationships/slideLayout" Target="../slideLayouts/slideLayout190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0.xml"/><Relationship Id="rId3" Type="http://schemas.openxmlformats.org/officeDocument/2006/relationships/slideLayout" Target="../slideLayouts/slideLayout195.xml"/><Relationship Id="rId7" Type="http://schemas.openxmlformats.org/officeDocument/2006/relationships/slideLayout" Target="../slideLayouts/slideLayout199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94.xml"/><Relationship Id="rId1" Type="http://schemas.openxmlformats.org/officeDocument/2006/relationships/slideLayout" Target="../slideLayouts/slideLayout193.xml"/><Relationship Id="rId6" Type="http://schemas.openxmlformats.org/officeDocument/2006/relationships/slideLayout" Target="../slideLayouts/slideLayout198.xml"/><Relationship Id="rId11" Type="http://schemas.openxmlformats.org/officeDocument/2006/relationships/slideLayout" Target="../slideLayouts/slideLayout203.xml"/><Relationship Id="rId5" Type="http://schemas.openxmlformats.org/officeDocument/2006/relationships/slideLayout" Target="../slideLayouts/slideLayout197.xml"/><Relationship Id="rId10" Type="http://schemas.openxmlformats.org/officeDocument/2006/relationships/slideLayout" Target="../slideLayouts/slideLayout202.xml"/><Relationship Id="rId4" Type="http://schemas.openxmlformats.org/officeDocument/2006/relationships/slideLayout" Target="../slideLayouts/slideLayout196.xml"/><Relationship Id="rId9" Type="http://schemas.openxmlformats.org/officeDocument/2006/relationships/slideLayout" Target="../slideLayouts/slideLayout201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1.xml"/><Relationship Id="rId13" Type="http://schemas.openxmlformats.org/officeDocument/2006/relationships/slideLayout" Target="../slideLayouts/slideLayout216.xml"/><Relationship Id="rId3" Type="http://schemas.openxmlformats.org/officeDocument/2006/relationships/slideLayout" Target="../slideLayouts/slideLayout206.xml"/><Relationship Id="rId7" Type="http://schemas.openxmlformats.org/officeDocument/2006/relationships/slideLayout" Target="../slideLayouts/slideLayout210.xml"/><Relationship Id="rId12" Type="http://schemas.openxmlformats.org/officeDocument/2006/relationships/slideLayout" Target="../slideLayouts/slideLayout215.xml"/><Relationship Id="rId2" Type="http://schemas.openxmlformats.org/officeDocument/2006/relationships/slideLayout" Target="../slideLayouts/slideLayout205.xml"/><Relationship Id="rId1" Type="http://schemas.openxmlformats.org/officeDocument/2006/relationships/slideLayout" Target="../slideLayouts/slideLayout204.xml"/><Relationship Id="rId6" Type="http://schemas.openxmlformats.org/officeDocument/2006/relationships/slideLayout" Target="../slideLayouts/slideLayout209.xml"/><Relationship Id="rId11" Type="http://schemas.openxmlformats.org/officeDocument/2006/relationships/slideLayout" Target="../slideLayouts/slideLayout214.xml"/><Relationship Id="rId5" Type="http://schemas.openxmlformats.org/officeDocument/2006/relationships/slideLayout" Target="../slideLayouts/slideLayout208.xml"/><Relationship Id="rId10" Type="http://schemas.openxmlformats.org/officeDocument/2006/relationships/slideLayout" Target="../slideLayouts/slideLayout213.xml"/><Relationship Id="rId4" Type="http://schemas.openxmlformats.org/officeDocument/2006/relationships/slideLayout" Target="../slideLayouts/slideLayout207.xml"/><Relationship Id="rId9" Type="http://schemas.openxmlformats.org/officeDocument/2006/relationships/slideLayout" Target="../slideLayouts/slideLayout212.xml"/><Relationship Id="rId14" Type="http://schemas.openxmlformats.org/officeDocument/2006/relationships/theme" Target="../theme/theme1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4.xml"/><Relationship Id="rId13" Type="http://schemas.openxmlformats.org/officeDocument/2006/relationships/theme" Target="../theme/theme20.xml"/><Relationship Id="rId3" Type="http://schemas.openxmlformats.org/officeDocument/2006/relationships/slideLayout" Target="../slideLayouts/slideLayout219.xml"/><Relationship Id="rId7" Type="http://schemas.openxmlformats.org/officeDocument/2006/relationships/slideLayout" Target="../slideLayouts/slideLayout223.xml"/><Relationship Id="rId12" Type="http://schemas.openxmlformats.org/officeDocument/2006/relationships/slideLayout" Target="../slideLayouts/slideLayout228.xml"/><Relationship Id="rId2" Type="http://schemas.openxmlformats.org/officeDocument/2006/relationships/slideLayout" Target="../slideLayouts/slideLayout218.xml"/><Relationship Id="rId1" Type="http://schemas.openxmlformats.org/officeDocument/2006/relationships/slideLayout" Target="../slideLayouts/slideLayout217.xml"/><Relationship Id="rId6" Type="http://schemas.openxmlformats.org/officeDocument/2006/relationships/slideLayout" Target="../slideLayouts/slideLayout222.xml"/><Relationship Id="rId11" Type="http://schemas.openxmlformats.org/officeDocument/2006/relationships/slideLayout" Target="../slideLayouts/slideLayout227.xml"/><Relationship Id="rId5" Type="http://schemas.openxmlformats.org/officeDocument/2006/relationships/slideLayout" Target="../slideLayouts/slideLayout221.xml"/><Relationship Id="rId10" Type="http://schemas.openxmlformats.org/officeDocument/2006/relationships/slideLayout" Target="../slideLayouts/slideLayout226.xml"/><Relationship Id="rId4" Type="http://schemas.openxmlformats.org/officeDocument/2006/relationships/slideLayout" Target="../slideLayouts/slideLayout220.xml"/><Relationship Id="rId9" Type="http://schemas.openxmlformats.org/officeDocument/2006/relationships/slideLayout" Target="../slideLayouts/slideLayout225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6.xml"/><Relationship Id="rId3" Type="http://schemas.openxmlformats.org/officeDocument/2006/relationships/slideLayout" Target="../slideLayouts/slideLayout231.xml"/><Relationship Id="rId7" Type="http://schemas.openxmlformats.org/officeDocument/2006/relationships/slideLayout" Target="../slideLayouts/slideLayout235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30.xml"/><Relationship Id="rId1" Type="http://schemas.openxmlformats.org/officeDocument/2006/relationships/slideLayout" Target="../slideLayouts/slideLayout229.xml"/><Relationship Id="rId6" Type="http://schemas.openxmlformats.org/officeDocument/2006/relationships/slideLayout" Target="../slideLayouts/slideLayout234.xml"/><Relationship Id="rId11" Type="http://schemas.openxmlformats.org/officeDocument/2006/relationships/slideLayout" Target="../slideLayouts/slideLayout239.xml"/><Relationship Id="rId5" Type="http://schemas.openxmlformats.org/officeDocument/2006/relationships/slideLayout" Target="../slideLayouts/slideLayout233.xml"/><Relationship Id="rId10" Type="http://schemas.openxmlformats.org/officeDocument/2006/relationships/slideLayout" Target="../slideLayouts/slideLayout238.xml"/><Relationship Id="rId4" Type="http://schemas.openxmlformats.org/officeDocument/2006/relationships/slideLayout" Target="../slideLayouts/slideLayout232.xml"/><Relationship Id="rId9" Type="http://schemas.openxmlformats.org/officeDocument/2006/relationships/slideLayout" Target="../slideLayouts/slideLayout237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7.xml"/><Relationship Id="rId3" Type="http://schemas.openxmlformats.org/officeDocument/2006/relationships/slideLayout" Target="../slideLayouts/slideLayout242.xml"/><Relationship Id="rId7" Type="http://schemas.openxmlformats.org/officeDocument/2006/relationships/slideLayout" Target="../slideLayouts/slideLayout246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41.xml"/><Relationship Id="rId1" Type="http://schemas.openxmlformats.org/officeDocument/2006/relationships/slideLayout" Target="../slideLayouts/slideLayout240.xml"/><Relationship Id="rId6" Type="http://schemas.openxmlformats.org/officeDocument/2006/relationships/slideLayout" Target="../slideLayouts/slideLayout245.xml"/><Relationship Id="rId11" Type="http://schemas.openxmlformats.org/officeDocument/2006/relationships/slideLayout" Target="../slideLayouts/slideLayout250.xml"/><Relationship Id="rId5" Type="http://schemas.openxmlformats.org/officeDocument/2006/relationships/slideLayout" Target="../slideLayouts/slideLayout244.xml"/><Relationship Id="rId10" Type="http://schemas.openxmlformats.org/officeDocument/2006/relationships/slideLayout" Target="../slideLayouts/slideLayout249.xml"/><Relationship Id="rId4" Type="http://schemas.openxmlformats.org/officeDocument/2006/relationships/slideLayout" Target="../slideLayouts/slideLayout243.xml"/><Relationship Id="rId9" Type="http://schemas.openxmlformats.org/officeDocument/2006/relationships/slideLayout" Target="../slideLayouts/slideLayout248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8.xml"/><Relationship Id="rId3" Type="http://schemas.openxmlformats.org/officeDocument/2006/relationships/slideLayout" Target="../slideLayouts/slideLayout253.xml"/><Relationship Id="rId7" Type="http://schemas.openxmlformats.org/officeDocument/2006/relationships/slideLayout" Target="../slideLayouts/slideLayout257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52.xml"/><Relationship Id="rId1" Type="http://schemas.openxmlformats.org/officeDocument/2006/relationships/slideLayout" Target="../slideLayouts/slideLayout251.xml"/><Relationship Id="rId6" Type="http://schemas.openxmlformats.org/officeDocument/2006/relationships/slideLayout" Target="../slideLayouts/slideLayout256.xml"/><Relationship Id="rId11" Type="http://schemas.openxmlformats.org/officeDocument/2006/relationships/slideLayout" Target="../slideLayouts/slideLayout261.xml"/><Relationship Id="rId5" Type="http://schemas.openxmlformats.org/officeDocument/2006/relationships/slideLayout" Target="../slideLayouts/slideLayout255.xml"/><Relationship Id="rId10" Type="http://schemas.openxmlformats.org/officeDocument/2006/relationships/slideLayout" Target="../slideLayouts/slideLayout260.xml"/><Relationship Id="rId4" Type="http://schemas.openxmlformats.org/officeDocument/2006/relationships/slideLayout" Target="../slideLayouts/slideLayout254.xml"/><Relationship Id="rId9" Type="http://schemas.openxmlformats.org/officeDocument/2006/relationships/slideLayout" Target="../slideLayouts/slideLayout25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495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00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300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300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9B403E6-EFB1-4095-AC3C-2CFB971FD47E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30055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563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8" r:id="rId1"/>
    <p:sldLayoutId id="2147483969" r:id="rId2"/>
    <p:sldLayoutId id="2147483970" r:id="rId3"/>
    <p:sldLayoutId id="2147483971" r:id="rId4"/>
    <p:sldLayoutId id="2147483972" r:id="rId5"/>
    <p:sldLayoutId id="2147483973" r:id="rId6"/>
    <p:sldLayoutId id="2147483974" r:id="rId7"/>
    <p:sldLayoutId id="2147483975" r:id="rId8"/>
    <p:sldLayoutId id="2147483976" r:id="rId9"/>
    <p:sldLayoutId id="2147483977" r:id="rId10"/>
    <p:sldLayoutId id="214748397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  <a:cs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  <a:cs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  <a:cs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88D4F9E-690E-4DB4-8418-504973D6CBF6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 b="1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2628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0" r:id="rId1"/>
    <p:sldLayoutId id="2147483981" r:id="rId2"/>
    <p:sldLayoutId id="2147483982" r:id="rId3"/>
    <p:sldLayoutId id="2147483983" r:id="rId4"/>
    <p:sldLayoutId id="2147483984" r:id="rId5"/>
    <p:sldLayoutId id="2147483985" r:id="rId6"/>
    <p:sldLayoutId id="2147483986" r:id="rId7"/>
    <p:sldLayoutId id="2147483987" r:id="rId8"/>
    <p:sldLayoutId id="2147483988" r:id="rId9"/>
    <p:sldLayoutId id="2147483989" r:id="rId10"/>
    <p:sldLayoutId id="214748399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8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A6C9532-855A-4EA1-B8EB-122CC0DEAC22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481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2" r:id="rId1"/>
    <p:sldLayoutId id="2147483993" r:id="rId2"/>
    <p:sldLayoutId id="2147483994" r:id="rId3"/>
    <p:sldLayoutId id="2147483995" r:id="rId4"/>
    <p:sldLayoutId id="2147483996" r:id="rId5"/>
    <p:sldLayoutId id="2147483997" r:id="rId6"/>
    <p:sldLayoutId id="2147483998" r:id="rId7"/>
    <p:sldLayoutId id="2147483999" r:id="rId8"/>
    <p:sldLayoutId id="2147484000" r:id="rId9"/>
    <p:sldLayoutId id="2147484001" r:id="rId10"/>
    <p:sldLayoutId id="2147484002" r:id="rId11"/>
    <p:sldLayoutId id="214748400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E0CD11F-B03E-4E9A-B773-B4DFD6C80F0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044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8" r:id="rId1"/>
    <p:sldLayoutId id="2147484019" r:id="rId2"/>
    <p:sldLayoutId id="2147484020" r:id="rId3"/>
    <p:sldLayoutId id="2147484021" r:id="rId4"/>
    <p:sldLayoutId id="2147484022" r:id="rId5"/>
    <p:sldLayoutId id="2147484023" r:id="rId6"/>
    <p:sldLayoutId id="2147484024" r:id="rId7"/>
    <p:sldLayoutId id="2147484025" r:id="rId8"/>
    <p:sldLayoutId id="2147484026" r:id="rId9"/>
    <p:sldLayoutId id="2147484027" r:id="rId10"/>
    <p:sldLayoutId id="214748402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C30B9F3-849D-4788-85CF-CB5DFEF19A35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597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0" r:id="rId1"/>
    <p:sldLayoutId id="2147484031" r:id="rId2"/>
    <p:sldLayoutId id="2147484032" r:id="rId3"/>
    <p:sldLayoutId id="2147484033" r:id="rId4"/>
    <p:sldLayoutId id="2147484034" r:id="rId5"/>
    <p:sldLayoutId id="2147484035" r:id="rId6"/>
    <p:sldLayoutId id="2147484036" r:id="rId7"/>
    <p:sldLayoutId id="2147484037" r:id="rId8"/>
    <p:sldLayoutId id="2147484038" r:id="rId9"/>
    <p:sldLayoutId id="2147484039" r:id="rId10"/>
    <p:sldLayoutId id="214748404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995C511-E46B-4ADA-A9E9-D6AF2C7EFDC4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b="1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885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2" r:id="rId1"/>
    <p:sldLayoutId id="2147484043" r:id="rId2"/>
    <p:sldLayoutId id="2147484044" r:id="rId3"/>
    <p:sldLayoutId id="2147484045" r:id="rId4"/>
    <p:sldLayoutId id="2147484046" r:id="rId5"/>
    <p:sldLayoutId id="2147484047" r:id="rId6"/>
    <p:sldLayoutId id="2147484048" r:id="rId7"/>
    <p:sldLayoutId id="2147484049" r:id="rId8"/>
    <p:sldLayoutId id="2147484050" r:id="rId9"/>
    <p:sldLayoutId id="2147484051" r:id="rId10"/>
    <p:sldLayoutId id="214748405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94C24D8-48A4-4CF3-98D9-EC4A8A48760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0021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4" r:id="rId1"/>
    <p:sldLayoutId id="2147484055" r:id="rId2"/>
    <p:sldLayoutId id="2147484056" r:id="rId3"/>
    <p:sldLayoutId id="2147484057" r:id="rId4"/>
    <p:sldLayoutId id="2147484058" r:id="rId5"/>
    <p:sldLayoutId id="2147484059" r:id="rId6"/>
    <p:sldLayoutId id="2147484060" r:id="rId7"/>
    <p:sldLayoutId id="2147484061" r:id="rId8"/>
    <p:sldLayoutId id="2147484062" r:id="rId9"/>
    <p:sldLayoutId id="2147484063" r:id="rId10"/>
    <p:sldLayoutId id="2147484064" r:id="rId11"/>
    <p:sldLayoutId id="2147484065" r:id="rId12"/>
    <p:sldLayoutId id="2147484066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FB1D190-F0A8-4BB2-9566-41A732BBF19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6464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8" r:id="rId1"/>
    <p:sldLayoutId id="2147484069" r:id="rId2"/>
    <p:sldLayoutId id="2147484070" r:id="rId3"/>
    <p:sldLayoutId id="2147484071" r:id="rId4"/>
    <p:sldLayoutId id="2147484072" r:id="rId5"/>
    <p:sldLayoutId id="2147484073" r:id="rId6"/>
    <p:sldLayoutId id="2147484074" r:id="rId7"/>
    <p:sldLayoutId id="2147484075" r:id="rId8"/>
    <p:sldLayoutId id="2147484076" r:id="rId9"/>
    <p:sldLayoutId id="2147484077" r:id="rId10"/>
    <p:sldLayoutId id="214748407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741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42EADCD-5430-47CB-B558-01CE57ACCFD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78D95D2-85AF-416D-B7C8-431D4047B9A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008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0" r:id="rId1"/>
    <p:sldLayoutId id="2147484081" r:id="rId2"/>
    <p:sldLayoutId id="2147484082" r:id="rId3"/>
    <p:sldLayoutId id="2147484083" r:id="rId4"/>
    <p:sldLayoutId id="2147484084" r:id="rId5"/>
    <p:sldLayoutId id="2147484085" r:id="rId6"/>
    <p:sldLayoutId id="2147484086" r:id="rId7"/>
    <p:sldLayoutId id="2147484087" r:id="rId8"/>
    <p:sldLayoutId id="2147484088" r:id="rId9"/>
    <p:sldLayoutId id="2147484089" r:id="rId10"/>
    <p:sldLayoutId id="214748409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fld id="{7C7B0B04-5B08-449E-9A80-4C83B77B7073}" type="datetimeFigureOut">
              <a:rPr lang="en-US" smtClean="0"/>
              <a:pPr/>
              <a:t>2/4/2021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fld id="{C4388728-ECF9-405A-8F50-53431964C9F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1887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2" r:id="rId1"/>
    <p:sldLayoutId id="2147484093" r:id="rId2"/>
    <p:sldLayoutId id="2147484094" r:id="rId3"/>
    <p:sldLayoutId id="2147484095" r:id="rId4"/>
    <p:sldLayoutId id="2147484096" r:id="rId5"/>
    <p:sldLayoutId id="2147484097" r:id="rId6"/>
    <p:sldLayoutId id="2147484098" r:id="rId7"/>
    <p:sldLayoutId id="2147484099" r:id="rId8"/>
    <p:sldLayoutId id="2147484100" r:id="rId9"/>
    <p:sldLayoutId id="2147484101" r:id="rId10"/>
    <p:sldLayoutId id="2147484102" r:id="rId11"/>
    <p:sldLayoutId id="2147484103" r:id="rId12"/>
    <p:sldLayoutId id="2147484104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474360F-4D8D-4C6F-9B24-04FAA3528DD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734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F7CC5C4-810A-4E1C-B75C-22B2976C4102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46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6" r:id="rId1"/>
    <p:sldLayoutId id="2147484107" r:id="rId2"/>
    <p:sldLayoutId id="2147484108" r:id="rId3"/>
    <p:sldLayoutId id="2147484109" r:id="rId4"/>
    <p:sldLayoutId id="2147484110" r:id="rId5"/>
    <p:sldLayoutId id="2147484111" r:id="rId6"/>
    <p:sldLayoutId id="2147484112" r:id="rId7"/>
    <p:sldLayoutId id="2147484113" r:id="rId8"/>
    <p:sldLayoutId id="2147484114" r:id="rId9"/>
    <p:sldLayoutId id="2147484115" r:id="rId10"/>
    <p:sldLayoutId id="2147484116" r:id="rId11"/>
    <p:sldLayoutId id="2147484117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0480AFB-120B-4A79-B96E-6FAB916DF0D3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815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20" r:id="rId2"/>
    <p:sldLayoutId id="2147484121" r:id="rId3"/>
    <p:sldLayoutId id="2147484122" r:id="rId4"/>
    <p:sldLayoutId id="2147484123" r:id="rId5"/>
    <p:sldLayoutId id="2147484124" r:id="rId6"/>
    <p:sldLayoutId id="2147484125" r:id="rId7"/>
    <p:sldLayoutId id="2147484126" r:id="rId8"/>
    <p:sldLayoutId id="2147484127" r:id="rId9"/>
    <p:sldLayoutId id="2147484128" r:id="rId10"/>
    <p:sldLayoutId id="214748412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945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78D0626-9BA8-4D0B-BC21-A2B26A5733A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67AEE91-7B51-4C74-A56A-2DC8D093032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369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1" r:id="rId1"/>
    <p:sldLayoutId id="2147484132" r:id="rId2"/>
    <p:sldLayoutId id="2147484133" r:id="rId3"/>
    <p:sldLayoutId id="2147484134" r:id="rId4"/>
    <p:sldLayoutId id="2147484135" r:id="rId5"/>
    <p:sldLayoutId id="2147484136" r:id="rId6"/>
    <p:sldLayoutId id="2147484137" r:id="rId7"/>
    <p:sldLayoutId id="2147484138" r:id="rId8"/>
    <p:sldLayoutId id="2147484139" r:id="rId9"/>
    <p:sldLayoutId id="2147484140" r:id="rId10"/>
    <p:sldLayoutId id="214748414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ACBB1D6-CC6A-4E8F-8AC3-1EC44BBCEB0E}" type="slidenum">
              <a:rPr lang="en-US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8463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3" r:id="rId1"/>
    <p:sldLayoutId id="2147484144" r:id="rId2"/>
    <p:sldLayoutId id="2147484145" r:id="rId3"/>
    <p:sldLayoutId id="2147484146" r:id="rId4"/>
    <p:sldLayoutId id="2147484147" r:id="rId5"/>
    <p:sldLayoutId id="2147484148" r:id="rId6"/>
    <p:sldLayoutId id="2147484149" r:id="rId7"/>
    <p:sldLayoutId id="2147484150" r:id="rId8"/>
    <p:sldLayoutId id="2147484151" r:id="rId9"/>
    <p:sldLayoutId id="2147484152" r:id="rId10"/>
    <p:sldLayoutId id="214748415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3A821E-B77A-4C4D-A36F-8D72A05AB943}" type="slidenum">
              <a:rPr lang="ar-SA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555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474360F-4D8D-4C6F-9B24-04FAA3528DD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010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AE5EBEA-C4C0-4A64-9B9B-3BBF4355055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202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fld id="{E62CE3BD-3A4F-467D-B44C-EA9E33CEE5C6}" type="datetimeFigureOut">
              <a:rPr lang="en-US"/>
              <a:pPr>
                <a:defRPr/>
              </a:pPr>
              <a:t>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6B33576-EE18-42D9-ACEA-3CC56379C4A7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3126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2" r:id="rId1"/>
    <p:sldLayoutId id="2147483903" r:id="rId2"/>
    <p:sldLayoutId id="2147483904" r:id="rId3"/>
    <p:sldLayoutId id="2147483905" r:id="rId4"/>
    <p:sldLayoutId id="2147483906" r:id="rId5"/>
    <p:sldLayoutId id="2147483907" r:id="rId6"/>
    <p:sldLayoutId id="2147483908" r:id="rId7"/>
    <p:sldLayoutId id="2147483909" r:id="rId8"/>
    <p:sldLayoutId id="2147483910" r:id="rId9"/>
    <p:sldLayoutId id="2147483911" r:id="rId10"/>
    <p:sldLayoutId id="2147483912" r:id="rId11"/>
    <p:sldLayoutId id="2147483913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21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0F0A01C-ECC0-4966-AD27-2E8B22F3BDB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2F44228-A715-4D35-A686-68263BBDC78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431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32" r:id="rId2"/>
    <p:sldLayoutId id="2147483933" r:id="rId3"/>
    <p:sldLayoutId id="2147483934" r:id="rId4"/>
    <p:sldLayoutId id="2147483935" r:id="rId5"/>
    <p:sldLayoutId id="2147483936" r:id="rId6"/>
    <p:sldLayoutId id="2147483937" r:id="rId7"/>
    <p:sldLayoutId id="2147483938" r:id="rId8"/>
    <p:sldLayoutId id="2147483939" r:id="rId9"/>
    <p:sldLayoutId id="2147483940" r:id="rId10"/>
    <p:sldLayoutId id="214748394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948179E-8127-4BF2-8762-211A319AAEC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649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3" r:id="rId1"/>
    <p:sldLayoutId id="2147483944" r:id="rId2"/>
    <p:sldLayoutId id="2147483945" r:id="rId3"/>
    <p:sldLayoutId id="2147483946" r:id="rId4"/>
    <p:sldLayoutId id="2147483947" r:id="rId5"/>
    <p:sldLayoutId id="2147483948" r:id="rId6"/>
    <p:sldLayoutId id="2147483949" r:id="rId7"/>
    <p:sldLayoutId id="2147483950" r:id="rId8"/>
    <p:sldLayoutId id="2147483951" r:id="rId9"/>
    <p:sldLayoutId id="2147483952" r:id="rId10"/>
    <p:sldLayoutId id="2147483953" r:id="rId11"/>
    <p:sldLayoutId id="214748395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B28F398-02E5-4E7F-9921-4D067D02FED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97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6" r:id="rId1"/>
    <p:sldLayoutId id="2147483957" r:id="rId2"/>
    <p:sldLayoutId id="2147483958" r:id="rId3"/>
    <p:sldLayoutId id="2147483959" r:id="rId4"/>
    <p:sldLayoutId id="2147483960" r:id="rId5"/>
    <p:sldLayoutId id="2147483961" r:id="rId6"/>
    <p:sldLayoutId id="2147483962" r:id="rId7"/>
    <p:sldLayoutId id="2147483963" r:id="rId8"/>
    <p:sldLayoutId id="2147483964" r:id="rId9"/>
    <p:sldLayoutId id="2147483965" r:id="rId10"/>
    <p:sldLayoutId id="214748396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08.pn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3.xml"/><Relationship Id="rId2" Type="http://schemas.openxmlformats.org/officeDocument/2006/relationships/slideLayout" Target="../slideLayouts/slideLayout170.xml"/><Relationship Id="rId1" Type="http://schemas.openxmlformats.org/officeDocument/2006/relationships/themeOverride" Target="../theme/themeOverride30.xml"/><Relationship Id="rId5" Type="http://schemas.openxmlformats.org/officeDocument/2006/relationships/image" Target="../media/image110.png"/><Relationship Id="rId4" Type="http://schemas.openxmlformats.org/officeDocument/2006/relationships/image" Target="../media/image109.wmf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4.xml"/><Relationship Id="rId2" Type="http://schemas.openxmlformats.org/officeDocument/2006/relationships/slideLayout" Target="../slideLayouts/slideLayout170.xml"/><Relationship Id="rId1" Type="http://schemas.openxmlformats.org/officeDocument/2006/relationships/themeOverride" Target="../theme/themeOverride31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5.xml"/><Relationship Id="rId2" Type="http://schemas.openxmlformats.org/officeDocument/2006/relationships/slideLayout" Target="../slideLayouts/slideLayout170.xml"/><Relationship Id="rId1" Type="http://schemas.openxmlformats.org/officeDocument/2006/relationships/themeOverride" Target="../theme/themeOverride32.xml"/><Relationship Id="rId4" Type="http://schemas.openxmlformats.org/officeDocument/2006/relationships/image" Target="../media/image111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6.xml"/><Relationship Id="rId2" Type="http://schemas.openxmlformats.org/officeDocument/2006/relationships/slideLayout" Target="../slideLayouts/slideLayout170.xml"/><Relationship Id="rId1" Type="http://schemas.openxmlformats.org/officeDocument/2006/relationships/themeOverride" Target="../theme/themeOverride33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70.xml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70.xml"/><Relationship Id="rId5" Type="http://schemas.openxmlformats.org/officeDocument/2006/relationships/image" Target="../media/image116.wmf"/><Relationship Id="rId4" Type="http://schemas.openxmlformats.org/officeDocument/2006/relationships/oleObject" Target="../embeddings/oleObject28.bin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8.xml"/><Relationship Id="rId2" Type="http://schemas.openxmlformats.org/officeDocument/2006/relationships/slideLayout" Target="../slideLayouts/slideLayout170.xml"/><Relationship Id="rId1" Type="http://schemas.openxmlformats.org/officeDocument/2006/relationships/themeOverride" Target="../theme/themeOverride3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12.png"/><Relationship Id="rId11" Type="http://schemas.openxmlformats.org/officeDocument/2006/relationships/image" Target="../media/image16.wmf"/><Relationship Id="rId5" Type="http://schemas.openxmlformats.org/officeDocument/2006/relationships/image" Target="../media/image11.wmf"/><Relationship Id="rId10" Type="http://schemas.openxmlformats.org/officeDocument/2006/relationships/oleObject" Target="../embeddings/oleObject5.bin"/><Relationship Id="rId4" Type="http://schemas.openxmlformats.org/officeDocument/2006/relationships/oleObject" Target="../embeddings/oleObject4.bin"/><Relationship Id="rId9" Type="http://schemas.openxmlformats.org/officeDocument/2006/relationships/image" Target="../media/image15.pn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0.xml"/><Relationship Id="rId1" Type="http://schemas.openxmlformats.org/officeDocument/2006/relationships/themeOverride" Target="../theme/themeOverride35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wmf"/><Relationship Id="rId7" Type="http://schemas.openxmlformats.org/officeDocument/2006/relationships/image" Target="../media/image119.wmf"/><Relationship Id="rId2" Type="http://schemas.openxmlformats.org/officeDocument/2006/relationships/oleObject" Target="../embeddings/oleObject29.bin"/><Relationship Id="rId1" Type="http://schemas.openxmlformats.org/officeDocument/2006/relationships/slideLayout" Target="../slideLayouts/slideLayout170.xml"/><Relationship Id="rId6" Type="http://schemas.openxmlformats.org/officeDocument/2006/relationships/oleObject" Target="../embeddings/oleObject31.bin"/><Relationship Id="rId5" Type="http://schemas.openxmlformats.org/officeDocument/2006/relationships/image" Target="../media/image118.wmf"/><Relationship Id="rId4" Type="http://schemas.openxmlformats.org/officeDocument/2006/relationships/oleObject" Target="../embeddings/oleObject30.bin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170.xml"/><Relationship Id="rId4" Type="http://schemas.openxmlformats.org/officeDocument/2006/relationships/image" Target="../media/image120.wmf"/></Relationships>
</file>

<file path=ppt/slides/_rels/slide1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5.bin"/><Relationship Id="rId13" Type="http://schemas.openxmlformats.org/officeDocument/2006/relationships/image" Target="../media/image125.wmf"/><Relationship Id="rId3" Type="http://schemas.openxmlformats.org/officeDocument/2006/relationships/notesSlide" Target="../notesSlides/notesSlide100.xml"/><Relationship Id="rId7" Type="http://schemas.openxmlformats.org/officeDocument/2006/relationships/image" Target="../media/image122.wmf"/><Relationship Id="rId12" Type="http://schemas.openxmlformats.org/officeDocument/2006/relationships/oleObject" Target="../embeddings/oleObject37.bin"/><Relationship Id="rId2" Type="http://schemas.openxmlformats.org/officeDocument/2006/relationships/slideLayout" Target="../slideLayouts/slideLayout170.xml"/><Relationship Id="rId16" Type="http://schemas.openxmlformats.org/officeDocument/2006/relationships/image" Target="../media/image127.gif"/><Relationship Id="rId1" Type="http://schemas.openxmlformats.org/officeDocument/2006/relationships/themeOverride" Target="../theme/themeOverride36.xml"/><Relationship Id="rId6" Type="http://schemas.openxmlformats.org/officeDocument/2006/relationships/oleObject" Target="../embeddings/oleObject34.bin"/><Relationship Id="rId11" Type="http://schemas.openxmlformats.org/officeDocument/2006/relationships/image" Target="../media/image124.wmf"/><Relationship Id="rId5" Type="http://schemas.openxmlformats.org/officeDocument/2006/relationships/image" Target="../media/image121.wmf"/><Relationship Id="rId15" Type="http://schemas.openxmlformats.org/officeDocument/2006/relationships/image" Target="../media/image126.wmf"/><Relationship Id="rId10" Type="http://schemas.openxmlformats.org/officeDocument/2006/relationships/oleObject" Target="../embeddings/oleObject36.bin"/><Relationship Id="rId4" Type="http://schemas.openxmlformats.org/officeDocument/2006/relationships/oleObject" Target="../embeddings/oleObject33.bin"/><Relationship Id="rId9" Type="http://schemas.openxmlformats.org/officeDocument/2006/relationships/image" Target="../media/image123.wmf"/><Relationship Id="rId14" Type="http://schemas.openxmlformats.org/officeDocument/2006/relationships/oleObject" Target="../embeddings/oleObject38.bin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wmf"/><Relationship Id="rId2" Type="http://schemas.openxmlformats.org/officeDocument/2006/relationships/oleObject" Target="../embeddings/oleObject39.bin"/><Relationship Id="rId1" Type="http://schemas.openxmlformats.org/officeDocument/2006/relationships/slideLayout" Target="../slideLayouts/slideLayout170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2.clarku.edu/faculty/djoyce/trig/identities.html" TargetMode="External"/><Relationship Id="rId2" Type="http://schemas.openxmlformats.org/officeDocument/2006/relationships/slideLayout" Target="../slideLayouts/slideLayout170.xml"/><Relationship Id="rId1" Type="http://schemas.openxmlformats.org/officeDocument/2006/relationships/themeOverride" Target="../theme/themeOverride37.xml"/><Relationship Id="rId6" Type="http://schemas.openxmlformats.org/officeDocument/2006/relationships/image" Target="../media/image122.wmf"/><Relationship Id="rId5" Type="http://schemas.openxmlformats.org/officeDocument/2006/relationships/oleObject" Target="../embeddings/oleObject39.bin"/><Relationship Id="rId4" Type="http://schemas.openxmlformats.org/officeDocument/2006/relationships/image" Target="../media/image128.jpg"/></Relationships>
</file>

<file path=ppt/slides/_rels/slide1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wmf"/><Relationship Id="rId3" Type="http://schemas.openxmlformats.org/officeDocument/2006/relationships/oleObject" Target="../embeddings/oleObject40.bin"/><Relationship Id="rId7" Type="http://schemas.openxmlformats.org/officeDocument/2006/relationships/oleObject" Target="../embeddings/oleObject42.bin"/><Relationship Id="rId12" Type="http://schemas.openxmlformats.org/officeDocument/2006/relationships/image" Target="../media/image133.wmf"/><Relationship Id="rId2" Type="http://schemas.openxmlformats.org/officeDocument/2006/relationships/slideLayout" Target="../slideLayouts/slideLayout174.xml"/><Relationship Id="rId1" Type="http://schemas.openxmlformats.org/officeDocument/2006/relationships/themeOverride" Target="../theme/themeOverride38.xml"/><Relationship Id="rId6" Type="http://schemas.openxmlformats.org/officeDocument/2006/relationships/image" Target="../media/image130.wmf"/><Relationship Id="rId11" Type="http://schemas.openxmlformats.org/officeDocument/2006/relationships/oleObject" Target="../embeddings/oleObject44.bin"/><Relationship Id="rId5" Type="http://schemas.openxmlformats.org/officeDocument/2006/relationships/oleObject" Target="../embeddings/oleObject41.bin"/><Relationship Id="rId10" Type="http://schemas.openxmlformats.org/officeDocument/2006/relationships/image" Target="../media/image132.wmf"/><Relationship Id="rId4" Type="http://schemas.openxmlformats.org/officeDocument/2006/relationships/image" Target="../media/image129.wmf"/><Relationship Id="rId9" Type="http://schemas.openxmlformats.org/officeDocument/2006/relationships/oleObject" Target="../embeddings/oleObject43.bin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7" Type="http://schemas.openxmlformats.org/officeDocument/2006/relationships/image" Target="../media/image135.png"/><Relationship Id="rId2" Type="http://schemas.openxmlformats.org/officeDocument/2006/relationships/tags" Target="../tags/tag17.xml"/><Relationship Id="rId1" Type="http://schemas.openxmlformats.org/officeDocument/2006/relationships/themeOverride" Target="../theme/themeOverride39.xml"/><Relationship Id="rId6" Type="http://schemas.openxmlformats.org/officeDocument/2006/relationships/image" Target="../media/image134.png"/><Relationship Id="rId5" Type="http://schemas.openxmlformats.org/officeDocument/2006/relationships/notesSlide" Target="../notesSlides/notesSlide101.xml"/><Relationship Id="rId4" Type="http://schemas.openxmlformats.org/officeDocument/2006/relationships/slideLayout" Target="../slideLayouts/slideLayout170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wmf"/><Relationship Id="rId2" Type="http://schemas.openxmlformats.org/officeDocument/2006/relationships/oleObject" Target="../embeddings/oleObject45.bin"/><Relationship Id="rId1" Type="http://schemas.openxmlformats.org/officeDocument/2006/relationships/slideLayout" Target="../slideLayouts/slideLayout180.xml"/><Relationship Id="rId5" Type="http://schemas.openxmlformats.org/officeDocument/2006/relationships/image" Target="../media/image137.wmf"/><Relationship Id="rId4" Type="http://schemas.openxmlformats.org/officeDocument/2006/relationships/oleObject" Target="../embeddings/oleObject46.bin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7.bin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170.xml"/><Relationship Id="rId4" Type="http://schemas.openxmlformats.org/officeDocument/2006/relationships/image" Target="../media/image138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Relationship Id="rId6" Type="http://schemas.openxmlformats.org/officeDocument/2006/relationships/oleObject" Target="../embeddings/oleObject7.bin"/><Relationship Id="rId11" Type="http://schemas.openxmlformats.org/officeDocument/2006/relationships/image" Target="../media/image20.wmf"/><Relationship Id="rId5" Type="http://schemas.openxmlformats.org/officeDocument/2006/relationships/image" Target="../media/image17.wmf"/><Relationship Id="rId10" Type="http://schemas.openxmlformats.org/officeDocument/2006/relationships/oleObject" Target="../embeddings/oleObject9.bin"/><Relationship Id="rId4" Type="http://schemas.openxmlformats.org/officeDocument/2006/relationships/oleObject" Target="../embeddings/oleObject6.bin"/><Relationship Id="rId9" Type="http://schemas.openxmlformats.org/officeDocument/2006/relationships/image" Target="../media/image19.wmf"/></Relationships>
</file>

<file path=ppt/slides/_rels/slide1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wmf"/><Relationship Id="rId3" Type="http://schemas.openxmlformats.org/officeDocument/2006/relationships/image" Target="../media/image139.png"/><Relationship Id="rId7" Type="http://schemas.openxmlformats.org/officeDocument/2006/relationships/oleObject" Target="../embeddings/oleObject49.bin"/><Relationship Id="rId12" Type="http://schemas.openxmlformats.org/officeDocument/2006/relationships/image" Target="../media/image145.wmf"/><Relationship Id="rId2" Type="http://schemas.openxmlformats.org/officeDocument/2006/relationships/slideLayout" Target="../slideLayouts/slideLayout194.xml"/><Relationship Id="rId1" Type="http://schemas.openxmlformats.org/officeDocument/2006/relationships/themeOverride" Target="../theme/themeOverride40.xml"/><Relationship Id="rId6" Type="http://schemas.openxmlformats.org/officeDocument/2006/relationships/image" Target="../media/image141.wmf"/><Relationship Id="rId11" Type="http://schemas.openxmlformats.org/officeDocument/2006/relationships/oleObject" Target="../embeddings/oleObject50.bin"/><Relationship Id="rId5" Type="http://schemas.openxmlformats.org/officeDocument/2006/relationships/oleObject" Target="../embeddings/oleObject48.bin"/><Relationship Id="rId10" Type="http://schemas.openxmlformats.org/officeDocument/2006/relationships/image" Target="../media/image144.png"/><Relationship Id="rId4" Type="http://schemas.openxmlformats.org/officeDocument/2006/relationships/image" Target="../media/image140.png"/><Relationship Id="rId9" Type="http://schemas.openxmlformats.org/officeDocument/2006/relationships/image" Target="../media/image143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1.bin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194.xml"/><Relationship Id="rId4" Type="http://schemas.openxmlformats.org/officeDocument/2006/relationships/image" Target="../media/image147.wmf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194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2.bin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170.xml"/><Relationship Id="rId4" Type="http://schemas.openxmlformats.org/officeDocument/2006/relationships/image" Target="../media/image148.wmf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slideLayout" Target="../slideLayouts/slideLayout205.xml"/><Relationship Id="rId1" Type="http://schemas.openxmlformats.org/officeDocument/2006/relationships/themeOverride" Target="../theme/themeOverride41.xml"/><Relationship Id="rId5" Type="http://schemas.openxmlformats.org/officeDocument/2006/relationships/image" Target="../media/image151.jpeg"/><Relationship Id="rId4" Type="http://schemas.openxmlformats.org/officeDocument/2006/relationships/image" Target="../media/image150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4.xml"/><Relationship Id="rId2" Type="http://schemas.openxmlformats.org/officeDocument/2006/relationships/slideLayout" Target="../slideLayouts/slideLayout205.xml"/><Relationship Id="rId1" Type="http://schemas.openxmlformats.org/officeDocument/2006/relationships/themeOverride" Target="../theme/themeOverride42.xml"/><Relationship Id="rId5" Type="http://schemas.openxmlformats.org/officeDocument/2006/relationships/image" Target="../media/image153.jpeg"/><Relationship Id="rId4" Type="http://schemas.openxmlformats.org/officeDocument/2006/relationships/image" Target="../media/image152.jpe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5.xml"/><Relationship Id="rId2" Type="http://schemas.openxmlformats.org/officeDocument/2006/relationships/slideLayout" Target="../slideLayouts/slideLayout205.xml"/><Relationship Id="rId1" Type="http://schemas.openxmlformats.org/officeDocument/2006/relationships/themeOverride" Target="../theme/themeOverride43.xml"/><Relationship Id="rId4" Type="http://schemas.openxmlformats.org/officeDocument/2006/relationships/audio" Target="../media/audio1.wav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3.xml"/><Relationship Id="rId1" Type="http://schemas.openxmlformats.org/officeDocument/2006/relationships/themeOverride" Target="../theme/themeOverride44.xml"/></Relationships>
</file>

<file path=ppt/slides/_rels/slide1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wmf"/><Relationship Id="rId13" Type="http://schemas.openxmlformats.org/officeDocument/2006/relationships/oleObject" Target="../embeddings/oleObject57.bin"/><Relationship Id="rId3" Type="http://schemas.openxmlformats.org/officeDocument/2006/relationships/notesSlide" Target="../notesSlides/notesSlide106.xml"/><Relationship Id="rId7" Type="http://schemas.openxmlformats.org/officeDocument/2006/relationships/oleObject" Target="../embeddings/oleObject54.bin"/><Relationship Id="rId12" Type="http://schemas.openxmlformats.org/officeDocument/2006/relationships/image" Target="../media/image157.wmf"/><Relationship Id="rId2" Type="http://schemas.openxmlformats.org/officeDocument/2006/relationships/slideLayout" Target="../slideLayouts/slideLayout205.xml"/><Relationship Id="rId16" Type="http://schemas.openxmlformats.org/officeDocument/2006/relationships/image" Target="../media/image159.wmf"/><Relationship Id="rId1" Type="http://schemas.openxmlformats.org/officeDocument/2006/relationships/themeOverride" Target="../theme/themeOverride45.xml"/><Relationship Id="rId6" Type="http://schemas.openxmlformats.org/officeDocument/2006/relationships/image" Target="../media/image154.wmf"/><Relationship Id="rId11" Type="http://schemas.openxmlformats.org/officeDocument/2006/relationships/oleObject" Target="../embeddings/oleObject56.bin"/><Relationship Id="rId5" Type="http://schemas.openxmlformats.org/officeDocument/2006/relationships/oleObject" Target="../embeddings/oleObject53.bin"/><Relationship Id="rId15" Type="http://schemas.openxmlformats.org/officeDocument/2006/relationships/oleObject" Target="../embeddings/oleObject58.bin"/><Relationship Id="rId10" Type="http://schemas.openxmlformats.org/officeDocument/2006/relationships/image" Target="../media/image156.wmf"/><Relationship Id="rId4" Type="http://schemas.openxmlformats.org/officeDocument/2006/relationships/image" Target="../media/image151.jpeg"/><Relationship Id="rId9" Type="http://schemas.openxmlformats.org/officeDocument/2006/relationships/oleObject" Target="../embeddings/oleObject55.bin"/><Relationship Id="rId14" Type="http://schemas.openxmlformats.org/officeDocument/2006/relationships/image" Target="../media/image158.wmf"/></Relationships>
</file>

<file path=ppt/slides/_rels/slide12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1.bin"/><Relationship Id="rId13" Type="http://schemas.openxmlformats.org/officeDocument/2006/relationships/image" Target="../media/image164.wmf"/><Relationship Id="rId18" Type="http://schemas.openxmlformats.org/officeDocument/2006/relationships/image" Target="../media/image166.wmf"/><Relationship Id="rId3" Type="http://schemas.openxmlformats.org/officeDocument/2006/relationships/notesSlide" Target="../notesSlides/notesSlide107.xml"/><Relationship Id="rId7" Type="http://schemas.openxmlformats.org/officeDocument/2006/relationships/image" Target="../media/image161.wmf"/><Relationship Id="rId12" Type="http://schemas.openxmlformats.org/officeDocument/2006/relationships/oleObject" Target="../embeddings/oleObject63.bin"/><Relationship Id="rId17" Type="http://schemas.openxmlformats.org/officeDocument/2006/relationships/oleObject" Target="../embeddings/oleObject65.bin"/><Relationship Id="rId2" Type="http://schemas.openxmlformats.org/officeDocument/2006/relationships/slideLayout" Target="../slideLayouts/slideLayout205.xml"/><Relationship Id="rId16" Type="http://schemas.openxmlformats.org/officeDocument/2006/relationships/hyperlink" Target="http://www.cse.psu.edu/~rtc12/CSE486/lecture16.pdf" TargetMode="External"/><Relationship Id="rId1" Type="http://schemas.openxmlformats.org/officeDocument/2006/relationships/themeOverride" Target="../theme/themeOverride46.xml"/><Relationship Id="rId6" Type="http://schemas.openxmlformats.org/officeDocument/2006/relationships/oleObject" Target="../embeddings/oleObject60.bin"/><Relationship Id="rId11" Type="http://schemas.openxmlformats.org/officeDocument/2006/relationships/image" Target="../media/image163.wmf"/><Relationship Id="rId5" Type="http://schemas.openxmlformats.org/officeDocument/2006/relationships/image" Target="../media/image160.wmf"/><Relationship Id="rId15" Type="http://schemas.openxmlformats.org/officeDocument/2006/relationships/image" Target="../media/image165.wmf"/><Relationship Id="rId10" Type="http://schemas.openxmlformats.org/officeDocument/2006/relationships/oleObject" Target="../embeddings/oleObject62.bin"/><Relationship Id="rId4" Type="http://schemas.openxmlformats.org/officeDocument/2006/relationships/oleObject" Target="../embeddings/oleObject59.bin"/><Relationship Id="rId9" Type="http://schemas.openxmlformats.org/officeDocument/2006/relationships/image" Target="../media/image162.wmf"/><Relationship Id="rId14" Type="http://schemas.openxmlformats.org/officeDocument/2006/relationships/oleObject" Target="../embeddings/oleObject64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3.xml"/><Relationship Id="rId1" Type="http://schemas.openxmlformats.org/officeDocument/2006/relationships/themeOverride" Target="../theme/themeOverride47.xml"/></Relationships>
</file>

<file path=ppt/slides/_rels/slide1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wmf"/><Relationship Id="rId3" Type="http://schemas.openxmlformats.org/officeDocument/2006/relationships/notesSlide" Target="../notesSlides/notesSlide108.xml"/><Relationship Id="rId7" Type="http://schemas.openxmlformats.org/officeDocument/2006/relationships/oleObject" Target="../embeddings/oleObject67.bin"/><Relationship Id="rId12" Type="http://schemas.openxmlformats.org/officeDocument/2006/relationships/image" Target="../media/image170.wmf"/><Relationship Id="rId2" Type="http://schemas.openxmlformats.org/officeDocument/2006/relationships/slideLayout" Target="../slideLayouts/slideLayout205.xml"/><Relationship Id="rId1" Type="http://schemas.openxmlformats.org/officeDocument/2006/relationships/themeOverride" Target="../theme/themeOverride48.xml"/><Relationship Id="rId6" Type="http://schemas.openxmlformats.org/officeDocument/2006/relationships/image" Target="../media/image151.jpeg"/><Relationship Id="rId11" Type="http://schemas.openxmlformats.org/officeDocument/2006/relationships/oleObject" Target="../embeddings/oleObject69.bin"/><Relationship Id="rId5" Type="http://schemas.openxmlformats.org/officeDocument/2006/relationships/image" Target="../media/image167.wmf"/><Relationship Id="rId10" Type="http://schemas.openxmlformats.org/officeDocument/2006/relationships/image" Target="../media/image169.wmf"/><Relationship Id="rId4" Type="http://schemas.openxmlformats.org/officeDocument/2006/relationships/oleObject" Target="../embeddings/oleObject66.bin"/><Relationship Id="rId9" Type="http://schemas.openxmlformats.org/officeDocument/2006/relationships/oleObject" Target="../embeddings/oleObject68.bin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slideLayout" Target="../slideLayouts/slideLayout205.xml"/><Relationship Id="rId1" Type="http://schemas.openxmlformats.org/officeDocument/2006/relationships/themeOverride" Target="../theme/themeOverride49.xml"/><Relationship Id="rId4" Type="http://schemas.openxmlformats.org/officeDocument/2006/relationships/image" Target="../media/image113.png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170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0.xml"/><Relationship Id="rId2" Type="http://schemas.openxmlformats.org/officeDocument/2006/relationships/slideLayout" Target="../slideLayouts/slideLayout205.xml"/><Relationship Id="rId1" Type="http://schemas.openxmlformats.org/officeDocument/2006/relationships/themeOverride" Target="../theme/themeOverride50.xml"/><Relationship Id="rId5" Type="http://schemas.openxmlformats.org/officeDocument/2006/relationships/image" Target="../media/image113.png"/><Relationship Id="rId4" Type="http://schemas.openxmlformats.org/officeDocument/2006/relationships/image" Target="../media/image112.jpe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1.xml"/><Relationship Id="rId2" Type="http://schemas.openxmlformats.org/officeDocument/2006/relationships/slideLayout" Target="../slideLayouts/slideLayout170.xml"/><Relationship Id="rId1" Type="http://schemas.openxmlformats.org/officeDocument/2006/relationships/themeOverride" Target="../theme/themeOverride51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223.xml"/><Relationship Id="rId6" Type="http://schemas.openxmlformats.org/officeDocument/2006/relationships/image" Target="../media/image174.png"/><Relationship Id="rId5" Type="http://schemas.openxmlformats.org/officeDocument/2006/relationships/image" Target="../media/image173.png"/><Relationship Id="rId4" Type="http://schemas.openxmlformats.org/officeDocument/2006/relationships/image" Target="../media/image172.jpe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slideLayout" Target="../slideLayouts/slideLayout223.xml"/><Relationship Id="rId1" Type="http://schemas.openxmlformats.org/officeDocument/2006/relationships/themeOverride" Target="../theme/themeOverride52.xml"/><Relationship Id="rId4" Type="http://schemas.openxmlformats.org/officeDocument/2006/relationships/image" Target="../media/image176.jpeg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18.xml"/><Relationship Id="rId1" Type="http://schemas.openxmlformats.org/officeDocument/2006/relationships/themeOverride" Target="../theme/themeOverride5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Relationship Id="rId4" Type="http://schemas.openxmlformats.org/officeDocument/2006/relationships/image" Target="../media/image21.pn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7" Type="http://schemas.openxmlformats.org/officeDocument/2006/relationships/image" Target="../media/image179.wmf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223.xml"/><Relationship Id="rId6" Type="http://schemas.openxmlformats.org/officeDocument/2006/relationships/oleObject" Target="../embeddings/oleObject71.bin"/><Relationship Id="rId5" Type="http://schemas.openxmlformats.org/officeDocument/2006/relationships/image" Target="../media/image178.wmf"/><Relationship Id="rId4" Type="http://schemas.openxmlformats.org/officeDocument/2006/relationships/oleObject" Target="../embeddings/oleObject70.bin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218.xml"/><Relationship Id="rId5" Type="http://schemas.openxmlformats.org/officeDocument/2006/relationships/image" Target="../media/image182.png"/><Relationship Id="rId4" Type="http://schemas.openxmlformats.org/officeDocument/2006/relationships/image" Target="../media/image181.pn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235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235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241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35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223.xml"/><Relationship Id="rId5" Type="http://schemas.openxmlformats.org/officeDocument/2006/relationships/image" Target="../media/image188.wmf"/><Relationship Id="rId4" Type="http://schemas.openxmlformats.org/officeDocument/2006/relationships/oleObject" Target="../embeddings/oleObject72.bin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223.xml"/><Relationship Id="rId5" Type="http://schemas.openxmlformats.org/officeDocument/2006/relationships/image" Target="../media/image190.wmf"/><Relationship Id="rId4" Type="http://schemas.openxmlformats.org/officeDocument/2006/relationships/oleObject" Target="../embeddings/oleObject73.bin"/></Relationships>
</file>

<file path=ppt/slides/_rels/slide14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6.bin"/><Relationship Id="rId13" Type="http://schemas.openxmlformats.org/officeDocument/2006/relationships/image" Target="../media/image195.wmf"/><Relationship Id="rId3" Type="http://schemas.openxmlformats.org/officeDocument/2006/relationships/image" Target="../media/image187.png"/><Relationship Id="rId7" Type="http://schemas.openxmlformats.org/officeDocument/2006/relationships/image" Target="../media/image192.wmf"/><Relationship Id="rId12" Type="http://schemas.openxmlformats.org/officeDocument/2006/relationships/oleObject" Target="../embeddings/oleObject78.bin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223.xml"/><Relationship Id="rId6" Type="http://schemas.openxmlformats.org/officeDocument/2006/relationships/oleObject" Target="../embeddings/oleObject75.bin"/><Relationship Id="rId11" Type="http://schemas.openxmlformats.org/officeDocument/2006/relationships/image" Target="../media/image194.wmf"/><Relationship Id="rId5" Type="http://schemas.openxmlformats.org/officeDocument/2006/relationships/image" Target="../media/image191.wmf"/><Relationship Id="rId10" Type="http://schemas.openxmlformats.org/officeDocument/2006/relationships/oleObject" Target="../embeddings/oleObject77.bin"/><Relationship Id="rId4" Type="http://schemas.openxmlformats.org/officeDocument/2006/relationships/oleObject" Target="../embeddings/oleObject74.bin"/><Relationship Id="rId9" Type="http://schemas.openxmlformats.org/officeDocument/2006/relationships/image" Target="../media/image193.wmf"/></Relationships>
</file>

<file path=ppt/slides/_rels/slide14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1.bin"/><Relationship Id="rId3" Type="http://schemas.openxmlformats.org/officeDocument/2006/relationships/oleObject" Target="../embeddings/oleObject79.bin"/><Relationship Id="rId7" Type="http://schemas.openxmlformats.org/officeDocument/2006/relationships/image" Target="../media/image198.png"/><Relationship Id="rId12" Type="http://schemas.openxmlformats.org/officeDocument/2006/relationships/image" Target="../media/image184.pn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223.xml"/><Relationship Id="rId6" Type="http://schemas.openxmlformats.org/officeDocument/2006/relationships/image" Target="../media/image197.wmf"/><Relationship Id="rId11" Type="http://schemas.openxmlformats.org/officeDocument/2006/relationships/image" Target="../media/image200.wmf"/><Relationship Id="rId5" Type="http://schemas.openxmlformats.org/officeDocument/2006/relationships/oleObject" Target="../embeddings/oleObject80.bin"/><Relationship Id="rId10" Type="http://schemas.openxmlformats.org/officeDocument/2006/relationships/oleObject" Target="../embeddings/oleObject82.bin"/><Relationship Id="rId4" Type="http://schemas.openxmlformats.org/officeDocument/2006/relationships/image" Target="../media/image196.wmf"/><Relationship Id="rId9" Type="http://schemas.openxmlformats.org/officeDocument/2006/relationships/image" Target="../media/image199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4.png"/><Relationship Id="rId3" Type="http://schemas.openxmlformats.org/officeDocument/2006/relationships/image" Target="../media/image201.png"/><Relationship Id="rId7" Type="http://schemas.openxmlformats.org/officeDocument/2006/relationships/image" Target="../media/image203.wmf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223.xml"/><Relationship Id="rId6" Type="http://schemas.openxmlformats.org/officeDocument/2006/relationships/oleObject" Target="../embeddings/oleObject84.bin"/><Relationship Id="rId5" Type="http://schemas.openxmlformats.org/officeDocument/2006/relationships/image" Target="../media/image202.wmf"/><Relationship Id="rId10" Type="http://schemas.openxmlformats.org/officeDocument/2006/relationships/image" Target="../media/image205.wmf"/><Relationship Id="rId4" Type="http://schemas.openxmlformats.org/officeDocument/2006/relationships/oleObject" Target="../embeddings/oleObject83.bin"/><Relationship Id="rId9" Type="http://schemas.openxmlformats.org/officeDocument/2006/relationships/oleObject" Target="../embeddings/oleObject85.bin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218.xml"/><Relationship Id="rId5" Type="http://schemas.openxmlformats.org/officeDocument/2006/relationships/image" Target="../media/image182.png"/><Relationship Id="rId4" Type="http://schemas.openxmlformats.org/officeDocument/2006/relationships/image" Target="../media/image181.pn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jpe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241.xml"/></Relationships>
</file>

<file path=ppt/slides/_rels/slide1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9.wmf"/><Relationship Id="rId3" Type="http://schemas.openxmlformats.org/officeDocument/2006/relationships/oleObject" Target="../embeddings/oleObject86.bin"/><Relationship Id="rId7" Type="http://schemas.openxmlformats.org/officeDocument/2006/relationships/oleObject" Target="../embeddings/oleObject88.bin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245.xml"/><Relationship Id="rId6" Type="http://schemas.openxmlformats.org/officeDocument/2006/relationships/image" Target="../media/image208.png"/><Relationship Id="rId5" Type="http://schemas.openxmlformats.org/officeDocument/2006/relationships/oleObject" Target="../embeddings/oleObject87.bin"/><Relationship Id="rId4" Type="http://schemas.openxmlformats.org/officeDocument/2006/relationships/image" Target="../media/image207.png"/><Relationship Id="rId9" Type="http://schemas.openxmlformats.org/officeDocument/2006/relationships/oleObject" Target="../embeddings/oleObject89.bin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241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hyperlink" Target="http://phototour.cs.washington.edu/Photo_Tourism.pdf" TargetMode="External"/><Relationship Id="rId1" Type="http://schemas.openxmlformats.org/officeDocument/2006/relationships/slideLayout" Target="../slideLayouts/slideLayout246.xml"/><Relationship Id="rId4" Type="http://schemas.openxmlformats.org/officeDocument/2006/relationships/hyperlink" Target="http://phototour.cs.washington.edu/" TargetMode="Externa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avi"/><Relationship Id="rId7" Type="http://schemas.openxmlformats.org/officeDocument/2006/relationships/image" Target="../media/image211.png"/><Relationship Id="rId2" Type="http://schemas.microsoft.com/office/2007/relationships/media" Target="../media/media1.avi"/><Relationship Id="rId1" Type="http://schemas.openxmlformats.org/officeDocument/2006/relationships/themeOverride" Target="../theme/themeOverride54.xml"/><Relationship Id="rId6" Type="http://schemas.openxmlformats.org/officeDocument/2006/relationships/hyperlink" Target="http://www.iansimon.org/papers/rome_paper.pdf" TargetMode="External"/><Relationship Id="rId5" Type="http://schemas.openxmlformats.org/officeDocument/2006/relationships/notesSlide" Target="../notesSlides/notesSlide127.xml"/><Relationship Id="rId4" Type="http://schemas.openxmlformats.org/officeDocument/2006/relationships/slideLayout" Target="../slideLayouts/slideLayout241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24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3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4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5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6.xml"/><Relationship Id="rId5" Type="http://schemas.openxmlformats.org/officeDocument/2006/relationships/image" Target="../media/image33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7.xml"/><Relationship Id="rId5" Type="http://schemas.openxmlformats.org/officeDocument/2006/relationships/image" Target="../media/image34.pn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8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9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0.xml"/><Relationship Id="rId6" Type="http://schemas.openxmlformats.org/officeDocument/2006/relationships/hyperlink" Target="http://en.wikipedia.org/wiki/Bilinear_interpolation" TargetMode="Externa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0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5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wmf"/><Relationship Id="rId3" Type="http://schemas.openxmlformats.org/officeDocument/2006/relationships/notesSlide" Target="../notesSlides/notesSlide24.xml"/><Relationship Id="rId7" Type="http://schemas.openxmlformats.org/officeDocument/2006/relationships/oleObject" Target="../embeddings/oleObject11.bin"/><Relationship Id="rId2" Type="http://schemas.openxmlformats.org/officeDocument/2006/relationships/slideLayout" Target="../slideLayouts/slideLayout90.xml"/><Relationship Id="rId1" Type="http://schemas.openxmlformats.org/officeDocument/2006/relationships/themeOverride" Target="../theme/themeOverride21.xml"/><Relationship Id="rId6" Type="http://schemas.openxmlformats.org/officeDocument/2006/relationships/image" Target="../media/image47.w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85.xml"/><Relationship Id="rId1" Type="http://schemas.openxmlformats.org/officeDocument/2006/relationships/themeOverride" Target="../theme/themeOverride22.xml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.wmf"/><Relationship Id="rId5" Type="http://schemas.openxmlformats.org/officeDocument/2006/relationships/image" Target="../media/image1.png"/><Relationship Id="rId4" Type="http://schemas.openxmlformats.org/officeDocument/2006/relationships/oleObject" Target="../embeddings/oleObject1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3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5" Type="http://schemas.openxmlformats.org/officeDocument/2006/relationships/image" Target="../media/image51.png"/><Relationship Id="rId4" Type="http://schemas.openxmlformats.org/officeDocument/2006/relationships/notesSlide" Target="../notesSlides/notesSlide2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3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51.png"/><Relationship Id="rId5" Type="http://schemas.openxmlformats.org/officeDocument/2006/relationships/image" Target="../media/image52.png"/><Relationship Id="rId4" Type="http://schemas.openxmlformats.org/officeDocument/2006/relationships/notesSlide" Target="../notesSlides/notesSlide2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03.xml"/><Relationship Id="rId1" Type="http://schemas.openxmlformats.org/officeDocument/2006/relationships/tags" Target="../tags/tag11.xml"/><Relationship Id="rId4" Type="http://schemas.openxmlformats.org/officeDocument/2006/relationships/image" Target="../media/image52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0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107.xml"/><Relationship Id="rId1" Type="http://schemas.openxmlformats.org/officeDocument/2006/relationships/themeOverride" Target="../theme/themeOverride2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14.xml"/><Relationship Id="rId5" Type="http://schemas.openxmlformats.org/officeDocument/2006/relationships/image" Target="../media/image54.wmf"/><Relationship Id="rId4" Type="http://schemas.openxmlformats.org/officeDocument/2006/relationships/oleObject" Target="../embeddings/oleObject12.bin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3" Type="http://schemas.openxmlformats.org/officeDocument/2006/relationships/oleObject" Target="../embeddings/oleObject13.bin"/><Relationship Id="rId7" Type="http://schemas.openxmlformats.org/officeDocument/2006/relationships/oleObject" Target="../embeddings/oleObject15.bin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14.xml"/><Relationship Id="rId6" Type="http://schemas.openxmlformats.org/officeDocument/2006/relationships/image" Target="../media/image56.wmf"/><Relationship Id="rId5" Type="http://schemas.openxmlformats.org/officeDocument/2006/relationships/oleObject" Target="../embeddings/oleObject14.bin"/><Relationship Id="rId4" Type="http://schemas.openxmlformats.org/officeDocument/2006/relationships/image" Target="../media/image55.w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14.xml"/><Relationship Id="rId4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tags" Target="../tags/tag14.xml"/><Relationship Id="rId7" Type="http://schemas.openxmlformats.org/officeDocument/2006/relationships/image" Target="../media/image59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58.png"/><Relationship Id="rId5" Type="http://schemas.openxmlformats.org/officeDocument/2006/relationships/notesSlide" Target="../notesSlides/notesSlide36.xml"/><Relationship Id="rId4" Type="http://schemas.openxmlformats.org/officeDocument/2006/relationships/slideLayout" Target="../slideLayouts/slideLayout11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Layout" Target="../slideLayouts/slideLayout125.xml"/><Relationship Id="rId1" Type="http://schemas.openxmlformats.org/officeDocument/2006/relationships/themeOverride" Target="../theme/themeOverride2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129.xml"/><Relationship Id="rId1" Type="http://schemas.openxmlformats.org/officeDocument/2006/relationships/themeOverride" Target="../theme/themeOverride25.xml"/><Relationship Id="rId4" Type="http://schemas.openxmlformats.org/officeDocument/2006/relationships/image" Target="../media/image6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8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5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.bin"/><Relationship Id="rId3" Type="http://schemas.openxmlformats.org/officeDocument/2006/relationships/oleObject" Target="../embeddings/oleObject18.bin"/><Relationship Id="rId7" Type="http://schemas.openxmlformats.org/officeDocument/2006/relationships/image" Target="../media/image67.w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5.xml"/><Relationship Id="rId6" Type="http://schemas.openxmlformats.org/officeDocument/2006/relationships/oleObject" Target="../embeddings/oleObject19.bin"/><Relationship Id="rId5" Type="http://schemas.openxmlformats.org/officeDocument/2006/relationships/image" Target="../media/image66.png"/><Relationship Id="rId4" Type="http://schemas.openxmlformats.org/officeDocument/2006/relationships/image" Target="../media/image65.wmf"/><Relationship Id="rId9" Type="http://schemas.openxmlformats.org/officeDocument/2006/relationships/image" Target="../media/image68.w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5.xml"/><Relationship Id="rId5" Type="http://schemas.openxmlformats.org/officeDocument/2006/relationships/image" Target="../media/image66.png"/><Relationship Id="rId4" Type="http://schemas.openxmlformats.org/officeDocument/2006/relationships/image" Target="../media/image65.wmf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9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openaccess.thecvf.com/content_iccv_2015/papers/Xie_Holistically-Nested_Edge_Detection_ICCV_2015_paper.pdf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9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80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1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114.xml"/><Relationship Id="rId1" Type="http://schemas.openxmlformats.org/officeDocument/2006/relationships/themeOverride" Target="../theme/themeOverride2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114.xml"/><Relationship Id="rId1" Type="http://schemas.openxmlformats.org/officeDocument/2006/relationships/themeOverride" Target="../theme/themeOverride27.xml"/><Relationship Id="rId4" Type="http://schemas.openxmlformats.org/officeDocument/2006/relationships/image" Target="../media/image6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114.xml"/><Relationship Id="rId1" Type="http://schemas.openxmlformats.org/officeDocument/2006/relationships/themeOverride" Target="../theme/themeOverride28.xml"/><Relationship Id="rId4" Type="http://schemas.openxmlformats.org/officeDocument/2006/relationships/image" Target="../media/image66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1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1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ascal-network.org/challenges/VOC/pubs/leibe04.pdf" TargetMode="Externa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59.xml"/><Relationship Id="rId6" Type="http://schemas.openxmlformats.org/officeDocument/2006/relationships/image" Target="../media/image74.png"/><Relationship Id="rId5" Type="http://schemas.openxmlformats.org/officeDocument/2006/relationships/oleObject" Target="../embeddings/oleObject22.bin"/><Relationship Id="rId4" Type="http://schemas.openxmlformats.org/officeDocument/2006/relationships/image" Target="../media/image73.wmf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4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4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4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76.wmf"/><Relationship Id="rId5" Type="http://schemas.openxmlformats.org/officeDocument/2006/relationships/oleObject" Target="../embeddings/oleObject24.bin"/><Relationship Id="rId4" Type="http://schemas.openxmlformats.org/officeDocument/2006/relationships/image" Target="../media/image75.w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77.wmf"/><Relationship Id="rId5" Type="http://schemas.openxmlformats.org/officeDocument/2006/relationships/oleObject" Target="../embeddings/oleObject26.bin"/><Relationship Id="rId4" Type="http://schemas.openxmlformats.org/officeDocument/2006/relationships/image" Target="../media/image75.w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78.wm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2.xml"/><Relationship Id="rId2" Type="http://schemas.openxmlformats.org/officeDocument/2006/relationships/slideLayout" Target="../slideLayouts/slideLayout69.xml"/><Relationship Id="rId1" Type="http://schemas.openxmlformats.org/officeDocument/2006/relationships/themeOverride" Target="../theme/themeOverride29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5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81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83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5.xml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15.xml"/><Relationship Id="rId6" Type="http://schemas.openxmlformats.org/officeDocument/2006/relationships/image" Target="../media/image84.png"/><Relationship Id="rId5" Type="http://schemas.openxmlformats.org/officeDocument/2006/relationships/image" Target="../media/image81.jpeg"/><Relationship Id="rId4" Type="http://schemas.openxmlformats.org/officeDocument/2006/relationships/image" Target="../media/image82.jpe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7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6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4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4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4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4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4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2.xml"/><Relationship Id="rId7" Type="http://schemas.openxmlformats.org/officeDocument/2006/relationships/image" Target="../media/image6.png"/><Relationship Id="rId2" Type="http://schemas.openxmlformats.org/officeDocument/2006/relationships/tags" Target="../tags/tag1.xml"/><Relationship Id="rId1" Type="http://schemas.openxmlformats.org/officeDocument/2006/relationships/themeOverride" Target="../theme/themeOverride5.x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9.png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2.xml"/><Relationship Id="rId9" Type="http://schemas.openxmlformats.org/officeDocument/2006/relationships/oleObject" Target="../embeddings/oleObject3.bin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5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3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5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5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5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5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5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5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5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5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56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gif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52.xml"/><Relationship Id="rId4" Type="http://schemas.openxmlformats.org/officeDocument/2006/relationships/image" Target="../media/image97.gif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5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5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52.xml"/><Relationship Id="rId4" Type="http://schemas.openxmlformats.org/officeDocument/2006/relationships/image" Target="../media/image94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56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40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40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176135"/>
            <a:ext cx="9144000" cy="2590800"/>
          </a:xfrm>
        </p:spPr>
        <p:txBody>
          <a:bodyPr>
            <a:normAutofit/>
          </a:bodyPr>
          <a:lstStyle/>
          <a:p>
            <a:r>
              <a:rPr lang="en-US" sz="4000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CS 2770: Computer Vision</a:t>
            </a:r>
            <a:br>
              <a:rPr lang="en-US" sz="5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Grouping &amp; Transformations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919335"/>
            <a:ext cx="6400800" cy="21336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3600" dirty="0">
                <a:solidFill>
                  <a:schemeClr val="tx1"/>
                </a:solidFill>
              </a:rPr>
              <a:t>Prof. Adriana </a:t>
            </a:r>
            <a:r>
              <a:rPr lang="en-US" sz="3600" dirty="0" err="1">
                <a:solidFill>
                  <a:schemeClr val="tx1"/>
                </a:solidFill>
              </a:rPr>
              <a:t>Kovashka</a:t>
            </a:r>
            <a:br>
              <a:rPr lang="en-US" sz="3600" dirty="0">
                <a:solidFill>
                  <a:schemeClr val="tx1"/>
                </a:solidFill>
              </a:rPr>
            </a:br>
            <a:r>
              <a:rPr lang="en-US" sz="3600" dirty="0">
                <a:solidFill>
                  <a:schemeClr val="tx1"/>
                </a:solidFill>
              </a:rPr>
              <a:t>University of Pittsburgh</a:t>
            </a:r>
          </a:p>
          <a:p>
            <a:pPr>
              <a:spcBef>
                <a:spcPts val="0"/>
              </a:spcBef>
            </a:pPr>
            <a:r>
              <a:rPr lang="en-US" sz="3600" dirty="0">
                <a:solidFill>
                  <a:schemeClr val="tx1"/>
                </a:solidFill>
              </a:rPr>
              <a:t>February 9, 2021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1623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With</a:t>
            </a:r>
            <a:r>
              <a:rPr lang="en-US" dirty="0"/>
              <a:t> noise</a:t>
            </a:r>
          </a:p>
        </p:txBody>
      </p:sp>
      <p:sp>
        <p:nvSpPr>
          <p:cNvPr id="3077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311960"/>
            <a:ext cx="7772400" cy="914400"/>
          </a:xfrm>
        </p:spPr>
        <p:txBody>
          <a:bodyPr>
            <a:normAutofit fontScale="85000" lnSpcReduction="10000"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dirty="0"/>
              <a:t>Consider a single row or column of the image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/>
              <a:t>Plotting intensity as a function of position gives a signal</a:t>
            </a:r>
          </a:p>
        </p:txBody>
      </p:sp>
      <p:pic>
        <p:nvPicPr>
          <p:cNvPr id="5126" name="Picture 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01725" y="2984775"/>
            <a:ext cx="650875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9" name="Picture 8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000" y="4862994"/>
            <a:ext cx="987425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30" name="Rectangle 9"/>
          <p:cNvSpPr>
            <a:spLocks noChangeArrowheads="1"/>
          </p:cNvSpPr>
          <p:nvPr/>
        </p:nvSpPr>
        <p:spPr bwMode="auto">
          <a:xfrm>
            <a:off x="685800" y="6153632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Where is the edge?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2532806" y="3649508"/>
            <a:ext cx="221721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532806" y="5493143"/>
            <a:ext cx="221721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2540898" y="3513966"/>
            <a:ext cx="121381" cy="12138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2532806" y="2454960"/>
            <a:ext cx="0" cy="119454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2532806" y="4298595"/>
            <a:ext cx="0" cy="119454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2682751" y="3347436"/>
            <a:ext cx="121381" cy="12138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2817780" y="3512632"/>
            <a:ext cx="121381" cy="12138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2966457" y="3347435"/>
            <a:ext cx="121381" cy="12138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3115134" y="3519389"/>
            <a:ext cx="121381" cy="12138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3270635" y="3351846"/>
            <a:ext cx="121381" cy="12138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3419312" y="3226054"/>
            <a:ext cx="121381" cy="12138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3574813" y="3105058"/>
            <a:ext cx="121381" cy="12138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3723490" y="2978433"/>
            <a:ext cx="121381" cy="12138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3872167" y="2849304"/>
            <a:ext cx="121381" cy="12138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4034492" y="2726207"/>
            <a:ext cx="121381" cy="12138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4178287" y="2826157"/>
            <a:ext cx="121381" cy="12138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4335730" y="2726207"/>
            <a:ext cx="121381" cy="12138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4488291" y="2826156"/>
            <a:ext cx="121381" cy="12138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47991" y="3666273"/>
            <a:ext cx="351525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Pixel location = 1 …                                      14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247991" y="5521846"/>
            <a:ext cx="351525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Pixel location = 1 …                                      14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/>
          <a:srcRect l="909" t="6256" r="80806" b="89574"/>
          <a:stretch/>
        </p:blipFill>
        <p:spPr>
          <a:xfrm>
            <a:off x="5336735" y="5015312"/>
            <a:ext cx="3352716" cy="477831"/>
          </a:xfrm>
          <a:prstGeom prst="rect">
            <a:avLst/>
          </a:prstGeom>
        </p:spPr>
      </p:pic>
      <p:sp>
        <p:nvSpPr>
          <p:cNvPr id="47" name="TextBox 3"/>
          <p:cNvSpPr txBox="1">
            <a:spLocks noChangeArrowheads="1"/>
          </p:cNvSpPr>
          <p:nvPr/>
        </p:nvSpPr>
        <p:spPr bwMode="auto">
          <a:xfrm>
            <a:off x="6886322" y="6611779"/>
            <a:ext cx="239524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https://en.wikipedia.org/wiki/Derivative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521308" y="2622782"/>
            <a:ext cx="1019766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Intensity = 7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903430" y="4861218"/>
            <a:ext cx="672042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Diff = 1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-1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Oval 49"/>
          <p:cNvSpPr/>
          <p:nvPr/>
        </p:nvSpPr>
        <p:spPr>
          <a:xfrm>
            <a:off x="2678462" y="4940514"/>
            <a:ext cx="121381" cy="12138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Oval 50"/>
          <p:cNvSpPr/>
          <p:nvPr/>
        </p:nvSpPr>
        <p:spPr>
          <a:xfrm>
            <a:off x="2540897" y="5141373"/>
            <a:ext cx="121381" cy="12138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Oval 51"/>
          <p:cNvSpPr/>
          <p:nvPr/>
        </p:nvSpPr>
        <p:spPr>
          <a:xfrm>
            <a:off x="2816471" y="5325277"/>
            <a:ext cx="121381" cy="12138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1" name="Straight Connector 40"/>
          <p:cNvCxnSpPr/>
          <p:nvPr/>
        </p:nvCxnSpPr>
        <p:spPr>
          <a:xfrm>
            <a:off x="2670370" y="2395149"/>
            <a:ext cx="0" cy="3657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2807029" y="2395149"/>
            <a:ext cx="0" cy="3657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2947291" y="2395149"/>
            <a:ext cx="0" cy="3657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3095645" y="2395149"/>
            <a:ext cx="0" cy="3657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Oval 57"/>
          <p:cNvSpPr/>
          <p:nvPr/>
        </p:nvSpPr>
        <p:spPr>
          <a:xfrm>
            <a:off x="2968943" y="4940513"/>
            <a:ext cx="121381" cy="12138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Oval 62"/>
          <p:cNvSpPr/>
          <p:nvPr/>
        </p:nvSpPr>
        <p:spPr>
          <a:xfrm>
            <a:off x="3121724" y="5325277"/>
            <a:ext cx="121381" cy="12138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4" name="Straight Connector 63"/>
          <p:cNvCxnSpPr/>
          <p:nvPr/>
        </p:nvCxnSpPr>
        <p:spPr>
          <a:xfrm>
            <a:off x="3248045" y="2395149"/>
            <a:ext cx="0" cy="3657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3400445" y="2395149"/>
            <a:ext cx="0" cy="3657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3552845" y="2395149"/>
            <a:ext cx="0" cy="3657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3705245" y="2395149"/>
            <a:ext cx="0" cy="3657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3857645" y="2395149"/>
            <a:ext cx="0" cy="3657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4010045" y="2395149"/>
            <a:ext cx="0" cy="3657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>
            <a:off x="4162445" y="2395149"/>
            <a:ext cx="0" cy="3657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>
            <a:off x="4314845" y="2395149"/>
            <a:ext cx="0" cy="3657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4467245" y="2395149"/>
            <a:ext cx="0" cy="3657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4619645" y="2395149"/>
            <a:ext cx="0" cy="3657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Oval 73"/>
          <p:cNvSpPr/>
          <p:nvPr/>
        </p:nvSpPr>
        <p:spPr>
          <a:xfrm>
            <a:off x="3270635" y="4940412"/>
            <a:ext cx="121381" cy="12138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Oval 74"/>
          <p:cNvSpPr/>
          <p:nvPr/>
        </p:nvSpPr>
        <p:spPr>
          <a:xfrm>
            <a:off x="3417518" y="4940411"/>
            <a:ext cx="121381" cy="12138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" name="Oval 75"/>
          <p:cNvSpPr/>
          <p:nvPr/>
        </p:nvSpPr>
        <p:spPr>
          <a:xfrm>
            <a:off x="3576997" y="4943402"/>
            <a:ext cx="121381" cy="12138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Oval 76"/>
          <p:cNvSpPr/>
          <p:nvPr/>
        </p:nvSpPr>
        <p:spPr>
          <a:xfrm>
            <a:off x="3723489" y="4940410"/>
            <a:ext cx="121381" cy="12138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" name="Oval 77"/>
          <p:cNvSpPr/>
          <p:nvPr/>
        </p:nvSpPr>
        <p:spPr>
          <a:xfrm>
            <a:off x="3876326" y="4940409"/>
            <a:ext cx="121381" cy="12138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9" name="Oval 78"/>
          <p:cNvSpPr/>
          <p:nvPr/>
        </p:nvSpPr>
        <p:spPr>
          <a:xfrm>
            <a:off x="4034119" y="4940408"/>
            <a:ext cx="121381" cy="12138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0" name="Oval 79"/>
          <p:cNvSpPr/>
          <p:nvPr/>
        </p:nvSpPr>
        <p:spPr>
          <a:xfrm>
            <a:off x="4179754" y="5325277"/>
            <a:ext cx="121381" cy="12138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" name="Oval 80"/>
          <p:cNvSpPr/>
          <p:nvPr/>
        </p:nvSpPr>
        <p:spPr>
          <a:xfrm>
            <a:off x="4331973" y="4938955"/>
            <a:ext cx="121381" cy="12138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2" name="Oval 81"/>
          <p:cNvSpPr/>
          <p:nvPr/>
        </p:nvSpPr>
        <p:spPr>
          <a:xfrm>
            <a:off x="4488480" y="5331385"/>
            <a:ext cx="121381" cy="12138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2549934" y="4855189"/>
            <a:ext cx="2009366" cy="2796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2630819" y="5253483"/>
            <a:ext cx="2127295" cy="2796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57620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1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/>
              <a:t>Segmentation as clustering</a:t>
            </a:r>
          </a:p>
        </p:txBody>
      </p:sp>
      <p:sp>
        <p:nvSpPr>
          <p:cNvPr id="30105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82600" y="1311275"/>
            <a:ext cx="8229600" cy="4525963"/>
          </a:xfrm>
        </p:spPr>
        <p:txBody>
          <a:bodyPr/>
          <a:lstStyle/>
          <a:p>
            <a:pPr marL="0" indent="0" eaLnBrk="1" hangingPunct="1">
              <a:spcBef>
                <a:spcPct val="0"/>
              </a:spcBef>
              <a:buFontTx/>
              <a:buNone/>
              <a:defRPr/>
            </a:pPr>
            <a:r>
              <a:rPr lang="en-US" sz="2400" kern="1200" dirty="0">
                <a:solidFill>
                  <a:srgbClr val="000000"/>
                </a:solidFill>
              </a:rPr>
              <a:t>Depending on what we choose as the </a:t>
            </a:r>
            <a:r>
              <a:rPr lang="en-US" sz="2400" i="1" kern="1200" dirty="0">
                <a:solidFill>
                  <a:srgbClr val="000000"/>
                </a:solidFill>
              </a:rPr>
              <a:t>feature space</a:t>
            </a:r>
            <a:r>
              <a:rPr lang="en-US" sz="2400" kern="1200" dirty="0">
                <a:solidFill>
                  <a:srgbClr val="000000"/>
                </a:solidFill>
              </a:rPr>
              <a:t>, we can group pixels in different ways.</a:t>
            </a:r>
          </a:p>
          <a:p>
            <a:pPr eaLnBrk="1" hangingPunct="1">
              <a:buFontTx/>
              <a:buNone/>
              <a:defRPr/>
            </a:pPr>
            <a:endParaRPr lang="en-US" dirty="0"/>
          </a:p>
        </p:txBody>
      </p:sp>
      <p:sp>
        <p:nvSpPr>
          <p:cNvPr id="62468" name="Line 31"/>
          <p:cNvSpPr>
            <a:spLocks noChangeShapeType="1"/>
          </p:cNvSpPr>
          <p:nvPr/>
        </p:nvSpPr>
        <p:spPr bwMode="auto">
          <a:xfrm flipV="1">
            <a:off x="1963738" y="3590925"/>
            <a:ext cx="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2469" name="Line 32"/>
          <p:cNvSpPr>
            <a:spLocks noChangeShapeType="1"/>
          </p:cNvSpPr>
          <p:nvPr/>
        </p:nvSpPr>
        <p:spPr bwMode="auto">
          <a:xfrm flipV="1">
            <a:off x="1963738" y="4124325"/>
            <a:ext cx="144780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2470" name="Line 33"/>
          <p:cNvSpPr>
            <a:spLocks noChangeShapeType="1"/>
          </p:cNvSpPr>
          <p:nvPr/>
        </p:nvSpPr>
        <p:spPr bwMode="auto">
          <a:xfrm>
            <a:off x="1963738" y="5419725"/>
            <a:ext cx="16764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2471" name="Text Box 37"/>
          <p:cNvSpPr txBox="1">
            <a:spLocks noChangeArrowheads="1"/>
          </p:cNvSpPr>
          <p:nvPr/>
        </p:nvSpPr>
        <p:spPr bwMode="auto">
          <a:xfrm>
            <a:off x="3259138" y="5800725"/>
            <a:ext cx="533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F</a:t>
            </a:r>
            <a:r>
              <a:rPr lang="en-US" baseline="-25000">
                <a:solidFill>
                  <a:srgbClr val="000000"/>
                </a:solidFill>
              </a:rPr>
              <a:t>24</a:t>
            </a:r>
          </a:p>
        </p:txBody>
      </p:sp>
      <p:sp>
        <p:nvSpPr>
          <p:cNvPr id="62472" name="TextBox 43"/>
          <p:cNvSpPr txBox="1">
            <a:spLocks noChangeArrowheads="1"/>
          </p:cNvSpPr>
          <p:nvPr/>
        </p:nvSpPr>
        <p:spPr bwMode="auto">
          <a:xfrm>
            <a:off x="519113" y="2443163"/>
            <a:ext cx="3468687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Grouping pixels based on </a:t>
            </a:r>
            <a:r>
              <a:rPr lang="en-US" sz="2400" b="1" dirty="0">
                <a:solidFill>
                  <a:srgbClr val="000000"/>
                </a:solidFill>
              </a:rPr>
              <a:t>texture </a:t>
            </a:r>
            <a:r>
              <a:rPr lang="en-US" sz="2400" dirty="0">
                <a:solidFill>
                  <a:srgbClr val="000000"/>
                </a:solidFill>
              </a:rPr>
              <a:t>similarity </a:t>
            </a:r>
          </a:p>
        </p:txBody>
      </p:sp>
      <p:sp>
        <p:nvSpPr>
          <p:cNvPr id="62474" name="Text Box 37"/>
          <p:cNvSpPr txBox="1">
            <a:spLocks noChangeArrowheads="1"/>
          </p:cNvSpPr>
          <p:nvPr/>
        </p:nvSpPr>
        <p:spPr bwMode="auto">
          <a:xfrm>
            <a:off x="3440113" y="3940175"/>
            <a:ext cx="533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F</a:t>
            </a:r>
            <a:r>
              <a:rPr lang="en-US" baseline="-2500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62475" name="TextBox 41"/>
          <p:cNvSpPr txBox="1">
            <a:spLocks noChangeArrowheads="1"/>
          </p:cNvSpPr>
          <p:nvPr/>
        </p:nvSpPr>
        <p:spPr bwMode="auto">
          <a:xfrm>
            <a:off x="519113" y="6313488"/>
            <a:ext cx="80692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Feature space: filter bank responses (e.g., 24-d) </a:t>
            </a:r>
          </a:p>
        </p:txBody>
      </p:sp>
      <p:sp>
        <p:nvSpPr>
          <p:cNvPr id="62476" name="Text Box 37"/>
          <p:cNvSpPr txBox="1">
            <a:spLocks noChangeArrowheads="1"/>
          </p:cNvSpPr>
          <p:nvPr/>
        </p:nvSpPr>
        <p:spPr bwMode="auto">
          <a:xfrm>
            <a:off x="2016125" y="3465513"/>
            <a:ext cx="533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F</a:t>
            </a:r>
            <a:r>
              <a:rPr lang="en-US" baseline="-25000">
                <a:solidFill>
                  <a:srgbClr val="000000"/>
                </a:solidFill>
              </a:rPr>
              <a:t>1</a:t>
            </a:r>
          </a:p>
        </p:txBody>
      </p:sp>
      <p:pic>
        <p:nvPicPr>
          <p:cNvPr id="62477" name="Content Placeholder 3" descr="lmfilters.jpg"/>
          <p:cNvPicPr>
            <a:picLocks noChangeAspect="1"/>
          </p:cNvPicPr>
          <p:nvPr/>
        </p:nvPicPr>
        <p:blipFill>
          <a:blip r:embed="rId3" cstate="print"/>
          <a:srcRect t="1579" r="50301"/>
          <a:stretch>
            <a:fillRect/>
          </a:stretch>
        </p:blipFill>
        <p:spPr bwMode="auto">
          <a:xfrm>
            <a:off x="7191996" y="3355975"/>
            <a:ext cx="1362075" cy="91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78" name="TextBox 46"/>
          <p:cNvSpPr txBox="1">
            <a:spLocks noChangeArrowheads="1"/>
          </p:cNvSpPr>
          <p:nvPr/>
        </p:nvSpPr>
        <p:spPr bwMode="auto">
          <a:xfrm rot="5400000">
            <a:off x="2835275" y="4824413"/>
            <a:ext cx="6127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0000"/>
                </a:solidFill>
              </a:rPr>
              <a:t>…</a:t>
            </a:r>
          </a:p>
        </p:txBody>
      </p:sp>
      <p:sp>
        <p:nvSpPr>
          <p:cNvPr id="62479" name="TextBox 48"/>
          <p:cNvSpPr txBox="1">
            <a:spLocks noChangeArrowheads="1"/>
          </p:cNvSpPr>
          <p:nvPr/>
        </p:nvSpPr>
        <p:spPr bwMode="auto">
          <a:xfrm>
            <a:off x="7366621" y="4268788"/>
            <a:ext cx="10668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00000"/>
                </a:solidFill>
              </a:rPr>
              <a:t>Filter bank of 24 filters</a:t>
            </a:r>
          </a:p>
        </p:txBody>
      </p:sp>
      <p:sp>
        <p:nvSpPr>
          <p:cNvPr id="62480" name="Oval 30"/>
          <p:cNvSpPr>
            <a:spLocks noChangeArrowheads="1"/>
          </p:cNvSpPr>
          <p:nvPr/>
        </p:nvSpPr>
        <p:spPr bwMode="auto">
          <a:xfrm>
            <a:off x="3259138" y="450532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2481" name="Oval 30"/>
          <p:cNvSpPr>
            <a:spLocks noChangeArrowheads="1"/>
          </p:cNvSpPr>
          <p:nvPr/>
        </p:nvSpPr>
        <p:spPr bwMode="auto">
          <a:xfrm>
            <a:off x="3330575" y="465772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2482" name="Oval 30"/>
          <p:cNvSpPr>
            <a:spLocks noChangeArrowheads="1"/>
          </p:cNvSpPr>
          <p:nvPr/>
        </p:nvSpPr>
        <p:spPr bwMode="auto">
          <a:xfrm>
            <a:off x="3397250" y="456088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2483" name="Oval 30"/>
          <p:cNvSpPr>
            <a:spLocks noChangeArrowheads="1"/>
          </p:cNvSpPr>
          <p:nvPr/>
        </p:nvSpPr>
        <p:spPr bwMode="auto">
          <a:xfrm>
            <a:off x="2600325" y="50292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2484" name="Oval 30"/>
          <p:cNvSpPr>
            <a:spLocks noChangeArrowheads="1"/>
          </p:cNvSpPr>
          <p:nvPr/>
        </p:nvSpPr>
        <p:spPr bwMode="auto">
          <a:xfrm>
            <a:off x="2047875" y="45974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2485" name="Oval 30"/>
          <p:cNvSpPr>
            <a:spLocks noChangeArrowheads="1"/>
          </p:cNvSpPr>
          <p:nvPr/>
        </p:nvSpPr>
        <p:spPr bwMode="auto">
          <a:xfrm>
            <a:off x="2119313" y="47498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2486" name="Oval 30"/>
          <p:cNvSpPr>
            <a:spLocks noChangeArrowheads="1"/>
          </p:cNvSpPr>
          <p:nvPr/>
        </p:nvSpPr>
        <p:spPr bwMode="auto">
          <a:xfrm>
            <a:off x="2185988" y="4652963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2487" name="Oval 30"/>
          <p:cNvSpPr>
            <a:spLocks noChangeArrowheads="1"/>
          </p:cNvSpPr>
          <p:nvPr/>
        </p:nvSpPr>
        <p:spPr bwMode="auto">
          <a:xfrm>
            <a:off x="2265363" y="4805363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2488" name="Oval 30"/>
          <p:cNvSpPr>
            <a:spLocks noChangeArrowheads="1"/>
          </p:cNvSpPr>
          <p:nvPr/>
        </p:nvSpPr>
        <p:spPr bwMode="auto">
          <a:xfrm>
            <a:off x="2125663" y="4456113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2489" name="Oval 30"/>
          <p:cNvSpPr>
            <a:spLocks noChangeArrowheads="1"/>
          </p:cNvSpPr>
          <p:nvPr/>
        </p:nvSpPr>
        <p:spPr bwMode="auto">
          <a:xfrm>
            <a:off x="2197100" y="4608513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2490" name="Oval 30"/>
          <p:cNvSpPr>
            <a:spLocks noChangeArrowheads="1"/>
          </p:cNvSpPr>
          <p:nvPr/>
        </p:nvSpPr>
        <p:spPr bwMode="auto">
          <a:xfrm>
            <a:off x="2263775" y="451167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2491" name="Oval 30"/>
          <p:cNvSpPr>
            <a:spLocks noChangeArrowheads="1"/>
          </p:cNvSpPr>
          <p:nvPr/>
        </p:nvSpPr>
        <p:spPr bwMode="auto">
          <a:xfrm>
            <a:off x="2343150" y="466407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2492" name="Oval 30"/>
          <p:cNvSpPr>
            <a:spLocks noChangeArrowheads="1"/>
          </p:cNvSpPr>
          <p:nvPr/>
        </p:nvSpPr>
        <p:spPr bwMode="auto">
          <a:xfrm>
            <a:off x="2595563" y="394017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2493" name="Oval 30"/>
          <p:cNvSpPr>
            <a:spLocks noChangeArrowheads="1"/>
          </p:cNvSpPr>
          <p:nvPr/>
        </p:nvSpPr>
        <p:spPr bwMode="auto">
          <a:xfrm>
            <a:off x="2667000" y="409257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2494" name="Oval 30"/>
          <p:cNvSpPr>
            <a:spLocks noChangeArrowheads="1"/>
          </p:cNvSpPr>
          <p:nvPr/>
        </p:nvSpPr>
        <p:spPr bwMode="auto">
          <a:xfrm>
            <a:off x="2733675" y="399573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2495" name="Oval 30"/>
          <p:cNvSpPr>
            <a:spLocks noChangeArrowheads="1"/>
          </p:cNvSpPr>
          <p:nvPr/>
        </p:nvSpPr>
        <p:spPr bwMode="auto">
          <a:xfrm>
            <a:off x="2813050" y="414813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2496" name="Oval 30"/>
          <p:cNvSpPr>
            <a:spLocks noChangeArrowheads="1"/>
          </p:cNvSpPr>
          <p:nvPr/>
        </p:nvSpPr>
        <p:spPr bwMode="auto">
          <a:xfrm>
            <a:off x="2673350" y="514508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2497" name="Oval 30"/>
          <p:cNvSpPr>
            <a:spLocks noChangeArrowheads="1"/>
          </p:cNvSpPr>
          <p:nvPr/>
        </p:nvSpPr>
        <p:spPr bwMode="auto">
          <a:xfrm>
            <a:off x="2600325" y="5211763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2498" name="Oval 30"/>
          <p:cNvSpPr>
            <a:spLocks noChangeArrowheads="1"/>
          </p:cNvSpPr>
          <p:nvPr/>
        </p:nvSpPr>
        <p:spPr bwMode="auto">
          <a:xfrm>
            <a:off x="2381250" y="514508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2499" name="Oval 30"/>
          <p:cNvSpPr>
            <a:spLocks noChangeArrowheads="1"/>
          </p:cNvSpPr>
          <p:nvPr/>
        </p:nvSpPr>
        <p:spPr bwMode="auto">
          <a:xfrm>
            <a:off x="2454275" y="540067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25008" y="2438400"/>
            <a:ext cx="2236788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Text Box 11"/>
          <p:cNvSpPr txBox="1">
            <a:spLocks noChangeArrowheads="1"/>
          </p:cNvSpPr>
          <p:nvPr/>
        </p:nvSpPr>
        <p:spPr bwMode="auto">
          <a:xfrm>
            <a:off x="7752217" y="6596390"/>
            <a:ext cx="298767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Source: K. </a:t>
            </a:r>
            <a:r>
              <a:rPr lang="en-US" sz="1050" dirty="0" err="1">
                <a:solidFill>
                  <a:srgbClr val="000000"/>
                </a:solidFill>
              </a:rPr>
              <a:t>Grauman</a:t>
            </a:r>
            <a:endParaRPr lang="en-US" sz="105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00687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36766-289B-4082-BD06-E3455AD9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0579D9-2235-4ACE-A025-FD61CC4644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Edges: threshold gradient magnitude</a:t>
            </a:r>
          </a:p>
          <a:p>
            <a:r>
              <a:rPr lang="en-US" dirty="0"/>
              <a:t>Lines: edge points vote for parameters of line, circle, etc. (works for general objects)</a:t>
            </a:r>
          </a:p>
          <a:p>
            <a:r>
              <a:rPr lang="en-US" dirty="0"/>
              <a:t>Segments: use clustering (e.g. K-means) to group pixels by intensity, texture, etc.</a:t>
            </a:r>
          </a:p>
        </p:txBody>
      </p:sp>
    </p:spTree>
    <p:extLst>
      <p:ext uri="{BB962C8B-B14F-4D97-AF65-F5344CB8AC3E}">
        <p14:creationId xmlns:p14="http://schemas.microsoft.com/office/powerpoint/2010/main" val="89689043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0380F-8AC3-4179-B5BD-46E8248B8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for this lecture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3D7716-E2C9-40A5-909F-FAF0D60227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Group pixels into: </a:t>
            </a:r>
          </a:p>
          <a:p>
            <a:pPr lvl="1"/>
            <a:r>
              <a:rPr lang="en-US" dirty="0"/>
              <a:t>Edges: Extract gradients and threshold</a:t>
            </a:r>
          </a:p>
          <a:p>
            <a:pPr lvl="1"/>
            <a:r>
              <a:rPr lang="en-US" dirty="0"/>
              <a:t>Lines: Find which edge points are collinear or belong to another shape</a:t>
            </a:r>
          </a:p>
          <a:p>
            <a:pPr lvl="1"/>
            <a:r>
              <a:rPr lang="en-US" dirty="0"/>
              <a:t>Segments: Find which pixels form a consistent region, e.g. via clustering</a:t>
            </a:r>
          </a:p>
          <a:p>
            <a:r>
              <a:rPr lang="en-US" dirty="0"/>
              <a:t>Transform pixels:</a:t>
            </a:r>
          </a:p>
          <a:p>
            <a:pPr lvl="1"/>
            <a:r>
              <a:rPr lang="en-US" dirty="0"/>
              <a:t>Find relationships between  multiple views of the same world point</a:t>
            </a:r>
          </a:p>
          <a:p>
            <a:pPr lvl="1"/>
            <a:r>
              <a:rPr lang="en-US" i="1" dirty="0"/>
              <a:t>Both parts rely on finding geometric relationships between pixels</a:t>
            </a:r>
          </a:p>
          <a:p>
            <a:pPr lvl="1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0F9C007-856D-4176-9841-6C1A8C0A3E24}"/>
              </a:ext>
            </a:extLst>
          </p:cNvPr>
          <p:cNvSpPr/>
          <p:nvPr/>
        </p:nvSpPr>
        <p:spPr>
          <a:xfrm>
            <a:off x="457200" y="4353339"/>
            <a:ext cx="8229600" cy="1351721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396618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Why multiple views?</a:t>
            </a:r>
            <a:endParaRPr lang="en-US" dirty="0"/>
          </a:p>
        </p:txBody>
      </p:sp>
      <p:sp>
        <p:nvSpPr>
          <p:cNvPr id="56217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Structure and depth are inherently ambiguous from single views.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endParaRPr lang="en-US" sz="10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Multiple views help us perceive 3d shape and depth.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6492" y="1863963"/>
            <a:ext cx="3692525" cy="348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79896" y="2156067"/>
            <a:ext cx="4710648" cy="288452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-3855" y="6604084"/>
            <a:ext cx="316144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Kristen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Grauman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images from Svetlana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Lazebnik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52975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Alignment 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panose="020B0604020202020204" pitchFamily="34" charset="0"/>
              <a:buChar char="•"/>
            </a:pPr>
            <a:r>
              <a:rPr lang="en-US" sz="2400" dirty="0"/>
              <a:t>We previously discussed how to match features across images, of the same or different objects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sz="2400" dirty="0"/>
              <a:t>Now let’s focus on the case of “two images of the same object”(e.g. x</a:t>
            </a:r>
            <a:r>
              <a:rPr lang="en-US" sz="2400" baseline="-25000" dirty="0"/>
              <a:t>i</a:t>
            </a:r>
            <a:r>
              <a:rPr lang="en-US" sz="2400" dirty="0"/>
              <a:t> and x</a:t>
            </a:r>
            <a:r>
              <a:rPr lang="en-US" sz="2400" baseline="-25000" dirty="0"/>
              <a:t>i</a:t>
            </a:r>
            <a:r>
              <a:rPr lang="en-US" sz="2400" dirty="0"/>
              <a:t>’) 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sz="2400" dirty="0"/>
              <a:t>What transformation relates x</a:t>
            </a:r>
            <a:r>
              <a:rPr lang="en-US" sz="2000" baseline="-25000" dirty="0"/>
              <a:t>i</a:t>
            </a:r>
            <a:r>
              <a:rPr lang="en-US" sz="2000" dirty="0"/>
              <a:t> and </a:t>
            </a:r>
            <a:r>
              <a:rPr lang="en-US" sz="2400" dirty="0"/>
              <a:t>x</a:t>
            </a:r>
            <a:r>
              <a:rPr lang="en-US" sz="2000" baseline="-25000" dirty="0"/>
              <a:t>i</a:t>
            </a:r>
            <a:r>
              <a:rPr lang="en-US" sz="2000" dirty="0"/>
              <a:t>’?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sz="2400" dirty="0"/>
              <a:t>In </a:t>
            </a:r>
            <a:r>
              <a:rPr lang="en-US" sz="2400" i="1" dirty="0"/>
              <a:t>alignment</a:t>
            </a:r>
            <a:r>
              <a:rPr lang="en-US" sz="2400" dirty="0"/>
              <a:t>, we will </a:t>
            </a:r>
            <a:r>
              <a:rPr lang="en-US" sz="2400" b="1" dirty="0"/>
              <a:t>fit the parameters of some transformation</a:t>
            </a:r>
            <a:r>
              <a:rPr lang="en-US" sz="2400" dirty="0"/>
              <a:t> according to a set of matching feature pairs (“correspondences”).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3901393" y="4020018"/>
            <a:ext cx="4370387" cy="2784475"/>
            <a:chOff x="2341109" y="3721100"/>
            <a:chExt cx="4370387" cy="2784475"/>
          </a:xfrm>
        </p:grpSpPr>
        <p:grpSp>
          <p:nvGrpSpPr>
            <p:cNvPr id="4" name="Group 3"/>
            <p:cNvGrpSpPr/>
            <p:nvPr/>
          </p:nvGrpSpPr>
          <p:grpSpPr>
            <a:xfrm>
              <a:off x="2341109" y="4184650"/>
              <a:ext cx="4370387" cy="2320925"/>
              <a:chOff x="2341109" y="4184650"/>
              <a:chExt cx="4370387" cy="2320925"/>
            </a:xfrm>
          </p:grpSpPr>
          <p:grpSp>
            <p:nvGrpSpPr>
              <p:cNvPr id="2" name="Group 22"/>
              <p:cNvGrpSpPr>
                <a:grpSpLocks/>
              </p:cNvGrpSpPr>
              <p:nvPr/>
            </p:nvGrpSpPr>
            <p:grpSpPr bwMode="auto">
              <a:xfrm>
                <a:off x="2341109" y="4184650"/>
                <a:ext cx="4370387" cy="2320925"/>
                <a:chOff x="1276" y="2666"/>
                <a:chExt cx="3284" cy="1462"/>
              </a:xfrm>
            </p:grpSpPr>
            <p:sp>
              <p:nvSpPr>
                <p:cNvPr id="74761" name="Line 23"/>
                <p:cNvSpPr>
                  <a:spLocks noChangeShapeType="1"/>
                </p:cNvSpPr>
                <p:nvPr/>
              </p:nvSpPr>
              <p:spPr bwMode="auto">
                <a:xfrm flipV="1">
                  <a:off x="2860" y="3434"/>
                  <a:ext cx="576" cy="0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4762" name="AutoShape 24">
                  <a:hlinkClick r:id="" action="ppaction://hlinkshowjump?jump=firstslide" highlightClick="1"/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76" y="2666"/>
                  <a:ext cx="1412" cy="1462"/>
                </a:xfrm>
                <a:prstGeom prst="actionButtonHome">
                  <a:avLst/>
                </a:prstGeom>
                <a:solidFill>
                  <a:srgbClr val="808080">
                    <a:alpha val="25098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4763" name="Oval 25"/>
                <p:cNvSpPr>
                  <a:spLocks noChangeAspect="1" noChangeArrowheads="1"/>
                </p:cNvSpPr>
                <p:nvPr/>
              </p:nvSpPr>
              <p:spPr bwMode="auto">
                <a:xfrm>
                  <a:off x="1941" y="2831"/>
                  <a:ext cx="75" cy="75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4764" name="Oval 26"/>
                <p:cNvSpPr>
                  <a:spLocks noChangeAspect="1" noChangeArrowheads="1"/>
                </p:cNvSpPr>
                <p:nvPr/>
              </p:nvSpPr>
              <p:spPr bwMode="auto">
                <a:xfrm>
                  <a:off x="2325" y="3866"/>
                  <a:ext cx="75" cy="75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4765" name="Oval 27"/>
                <p:cNvSpPr>
                  <a:spLocks noChangeAspect="1" noChangeArrowheads="1"/>
                </p:cNvSpPr>
                <p:nvPr/>
              </p:nvSpPr>
              <p:spPr bwMode="auto">
                <a:xfrm>
                  <a:off x="1872" y="3621"/>
                  <a:ext cx="75" cy="75"/>
                </a:xfrm>
                <a:prstGeom prst="ellipse">
                  <a:avLst/>
                </a:prstGeom>
                <a:solidFill>
                  <a:srgbClr val="00FF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4766" name="Oval 28"/>
                <p:cNvSpPr>
                  <a:spLocks noChangeAspect="1" noChangeArrowheads="1"/>
                </p:cNvSpPr>
                <p:nvPr/>
              </p:nvSpPr>
              <p:spPr bwMode="auto">
                <a:xfrm>
                  <a:off x="1413" y="3360"/>
                  <a:ext cx="75" cy="75"/>
                </a:xfrm>
                <a:prstGeom prst="ellipse">
                  <a:avLst/>
                </a:prstGeom>
                <a:solidFill>
                  <a:srgbClr val="FF00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4767" name="Oval 29"/>
                <p:cNvSpPr>
                  <a:spLocks noChangeAspect="1" noChangeArrowheads="1"/>
                </p:cNvSpPr>
                <p:nvPr/>
              </p:nvSpPr>
              <p:spPr bwMode="auto">
                <a:xfrm>
                  <a:off x="2256" y="3168"/>
                  <a:ext cx="75" cy="75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4768" name="AutoShape 30">
                  <a:hlinkClick r:id="" action="ppaction://hlinkshowjump?jump=firstslide" highlightClick="1"/>
                </p:cNvPr>
                <p:cNvSpPr>
                  <a:spLocks noChangeArrowheads="1"/>
                </p:cNvSpPr>
                <p:nvPr/>
              </p:nvSpPr>
              <p:spPr bwMode="auto">
                <a:xfrm rot="1247942">
                  <a:off x="3628" y="2954"/>
                  <a:ext cx="932" cy="1126"/>
                </a:xfrm>
                <a:prstGeom prst="actionButtonHome">
                  <a:avLst/>
                </a:prstGeom>
                <a:solidFill>
                  <a:srgbClr val="808080">
                    <a:alpha val="25098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4769" name="Oval 31"/>
                <p:cNvSpPr>
                  <a:spLocks noChangeAspect="1" noChangeArrowheads="1"/>
                </p:cNvSpPr>
                <p:nvPr/>
              </p:nvSpPr>
              <p:spPr bwMode="auto">
                <a:xfrm>
                  <a:off x="4176" y="3168"/>
                  <a:ext cx="75" cy="75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4770" name="Oval 32"/>
                <p:cNvSpPr>
                  <a:spLocks noChangeAspect="1" noChangeArrowheads="1"/>
                </p:cNvSpPr>
                <p:nvPr/>
              </p:nvSpPr>
              <p:spPr bwMode="auto">
                <a:xfrm>
                  <a:off x="4176" y="3887"/>
                  <a:ext cx="75" cy="75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4771" name="Oval 33"/>
                <p:cNvSpPr>
                  <a:spLocks noChangeAspect="1" noChangeArrowheads="1"/>
                </p:cNvSpPr>
                <p:nvPr/>
              </p:nvSpPr>
              <p:spPr bwMode="auto">
                <a:xfrm>
                  <a:off x="3936" y="3621"/>
                  <a:ext cx="75" cy="75"/>
                </a:xfrm>
                <a:prstGeom prst="ellipse">
                  <a:avLst/>
                </a:prstGeom>
                <a:solidFill>
                  <a:srgbClr val="00FF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4772" name="Oval 34"/>
                <p:cNvSpPr>
                  <a:spLocks noChangeAspect="1" noChangeArrowheads="1"/>
                </p:cNvSpPr>
                <p:nvPr/>
              </p:nvSpPr>
              <p:spPr bwMode="auto">
                <a:xfrm>
                  <a:off x="3744" y="3360"/>
                  <a:ext cx="75" cy="75"/>
                </a:xfrm>
                <a:prstGeom prst="ellipse">
                  <a:avLst/>
                </a:prstGeom>
                <a:solidFill>
                  <a:srgbClr val="FF00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4773" name="Oval 35"/>
                <p:cNvSpPr>
                  <a:spLocks noChangeAspect="1" noChangeArrowheads="1"/>
                </p:cNvSpPr>
                <p:nvPr/>
              </p:nvSpPr>
              <p:spPr bwMode="auto">
                <a:xfrm>
                  <a:off x="4293" y="3408"/>
                  <a:ext cx="75" cy="75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3" name="Text Box 36"/>
              <p:cNvSpPr txBox="1">
                <a:spLocks noChangeArrowheads="1"/>
              </p:cNvSpPr>
              <p:nvPr/>
            </p:nvSpPr>
            <p:spPr bwMode="auto">
              <a:xfrm>
                <a:off x="4632325" y="4926013"/>
                <a:ext cx="354013" cy="457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1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rPr>
                  <a:t>T</a:t>
                </a:r>
              </a:p>
            </p:txBody>
          </p:sp>
        </p:grpSp>
        <p:sp>
          <p:nvSpPr>
            <p:cNvPr id="64" name="Text Box 37"/>
            <p:cNvSpPr txBox="1">
              <a:spLocks noChangeArrowheads="1"/>
            </p:cNvSpPr>
            <p:nvPr/>
          </p:nvSpPr>
          <p:spPr bwMode="auto">
            <a:xfrm>
              <a:off x="3086100" y="3721100"/>
              <a:ext cx="376238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x</a:t>
              </a:r>
              <a:r>
                <a:rPr kumimoji="0" lang="en-US" sz="2400" b="0" i="1" u="none" strike="noStrike" kern="120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i</a:t>
              </a: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6178550" y="4159250"/>
              <a:ext cx="417118" cy="457200"/>
              <a:chOff x="6178550" y="4159250"/>
              <a:chExt cx="417118" cy="457200"/>
            </a:xfrm>
          </p:grpSpPr>
          <p:sp>
            <p:nvSpPr>
              <p:cNvPr id="65" name="Text Box 38"/>
              <p:cNvSpPr txBox="1">
                <a:spLocks noChangeArrowheads="1"/>
              </p:cNvSpPr>
              <p:nvPr/>
            </p:nvSpPr>
            <p:spPr bwMode="auto">
              <a:xfrm>
                <a:off x="6178550" y="4159250"/>
                <a:ext cx="376238" cy="457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rPr>
                  <a:t>x</a:t>
                </a:r>
                <a:r>
                  <a:rPr kumimoji="0" lang="en-US" sz="2400" b="0" i="1" u="none" strike="noStrike" kern="1200" cap="none" spc="0" normalizeH="0" baseline="-25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rPr>
                  <a:t>i</a:t>
                </a:r>
              </a:p>
            </p:txBody>
          </p:sp>
          <p:sp>
            <p:nvSpPr>
              <p:cNvPr id="66" name="Text Box 39"/>
              <p:cNvSpPr txBox="1">
                <a:spLocks noChangeArrowheads="1"/>
              </p:cNvSpPr>
              <p:nvPr/>
            </p:nvSpPr>
            <p:spPr bwMode="auto">
              <a:xfrm>
                <a:off x="6348018" y="4226947"/>
                <a:ext cx="247650" cy="3667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'</a:t>
                </a:r>
              </a:p>
            </p:txBody>
          </p:sp>
        </p:grpSp>
      </p:grpSp>
      <p:sp>
        <p:nvSpPr>
          <p:cNvPr id="26" name="TextBox 25"/>
          <p:cNvSpPr txBox="1"/>
          <p:nvPr/>
        </p:nvSpPr>
        <p:spPr>
          <a:xfrm>
            <a:off x="-1" y="6609979"/>
            <a:ext cx="30907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Adapted from Kristen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Grauman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and Derek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Hoiem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25747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839668"/>
            <a:ext cx="8839200" cy="3613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290060" y="6611779"/>
            <a:ext cx="38539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Image from http://graphics.cs.cmu.edu/courses/15-463/2010_fall/</a:t>
            </a:r>
          </a:p>
        </p:txBody>
      </p:sp>
      <p:sp>
        <p:nvSpPr>
          <p:cNvPr id="5" name="Text Box 90"/>
          <p:cNvSpPr txBox="1">
            <a:spLocks noChangeArrowheads="1"/>
          </p:cNvSpPr>
          <p:nvPr/>
        </p:nvSpPr>
        <p:spPr bwMode="auto">
          <a:xfrm>
            <a:off x="5670" y="6609930"/>
            <a:ext cx="158273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Kristen </a:t>
            </a:r>
            <a:r>
              <a:rPr kumimoji="0" lang="en-US" sz="1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Grauman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Motivation: Image mosaics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85422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/>
          <p:cNvSpPr/>
          <p:nvPr/>
        </p:nvSpPr>
        <p:spPr>
          <a:xfrm>
            <a:off x="5630863" y="1493838"/>
            <a:ext cx="2008187" cy="21907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35"/>
          <p:cNvGrpSpPr>
            <a:grpSpLocks noChangeAspect="1"/>
          </p:cNvGrpSpPr>
          <p:nvPr/>
        </p:nvGrpSpPr>
        <p:grpSpPr bwMode="auto">
          <a:xfrm>
            <a:off x="1176338" y="2187575"/>
            <a:ext cx="201612" cy="227013"/>
            <a:chOff x="1824" y="1728"/>
            <a:chExt cx="1392" cy="1392"/>
          </a:xfrm>
        </p:grpSpPr>
        <p:sp>
          <p:nvSpPr>
            <p:cNvPr id="77867" name="Line 36"/>
            <p:cNvSpPr>
              <a:spLocks noChangeAspect="1" noChangeShapeType="1"/>
            </p:cNvSpPr>
            <p:nvPr/>
          </p:nvSpPr>
          <p:spPr bwMode="auto">
            <a:xfrm flipV="1">
              <a:off x="2502" y="1728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868" name="Line 37"/>
            <p:cNvSpPr>
              <a:spLocks noChangeAspect="1" noChangeShapeType="1"/>
            </p:cNvSpPr>
            <p:nvPr/>
          </p:nvSpPr>
          <p:spPr bwMode="auto">
            <a:xfrm rot="16200000" flipV="1">
              <a:off x="2520" y="1704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" name="Group 38"/>
          <p:cNvGrpSpPr>
            <a:grpSpLocks noChangeAspect="1"/>
          </p:cNvGrpSpPr>
          <p:nvPr/>
        </p:nvGrpSpPr>
        <p:grpSpPr bwMode="auto">
          <a:xfrm>
            <a:off x="2293938" y="2306638"/>
            <a:ext cx="201612" cy="228600"/>
            <a:chOff x="1824" y="1728"/>
            <a:chExt cx="1392" cy="1392"/>
          </a:xfrm>
        </p:grpSpPr>
        <p:sp>
          <p:nvSpPr>
            <p:cNvPr id="77865" name="Line 39"/>
            <p:cNvSpPr>
              <a:spLocks noChangeAspect="1" noChangeShapeType="1"/>
            </p:cNvSpPr>
            <p:nvPr/>
          </p:nvSpPr>
          <p:spPr bwMode="auto">
            <a:xfrm flipV="1">
              <a:off x="2502" y="1728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866" name="Line 40"/>
            <p:cNvSpPr>
              <a:spLocks noChangeAspect="1" noChangeShapeType="1"/>
            </p:cNvSpPr>
            <p:nvPr/>
          </p:nvSpPr>
          <p:spPr bwMode="auto">
            <a:xfrm rot="16200000" flipV="1">
              <a:off x="2520" y="1704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" name="Group 41"/>
          <p:cNvGrpSpPr>
            <a:grpSpLocks noChangeAspect="1"/>
          </p:cNvGrpSpPr>
          <p:nvPr/>
        </p:nvGrpSpPr>
        <p:grpSpPr bwMode="auto">
          <a:xfrm>
            <a:off x="1846263" y="1881188"/>
            <a:ext cx="203200" cy="227012"/>
            <a:chOff x="1824" y="1728"/>
            <a:chExt cx="1392" cy="1392"/>
          </a:xfrm>
        </p:grpSpPr>
        <p:sp>
          <p:nvSpPr>
            <p:cNvPr id="77863" name="Line 42"/>
            <p:cNvSpPr>
              <a:spLocks noChangeAspect="1" noChangeShapeType="1"/>
            </p:cNvSpPr>
            <p:nvPr/>
          </p:nvSpPr>
          <p:spPr bwMode="auto">
            <a:xfrm flipV="1">
              <a:off x="2502" y="1728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864" name="Line 43"/>
            <p:cNvSpPr>
              <a:spLocks noChangeAspect="1" noChangeShapeType="1"/>
            </p:cNvSpPr>
            <p:nvPr/>
          </p:nvSpPr>
          <p:spPr bwMode="auto">
            <a:xfrm rot="16200000" flipV="1">
              <a:off x="2520" y="1704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" name="Group 44"/>
          <p:cNvGrpSpPr>
            <a:grpSpLocks noChangeAspect="1"/>
          </p:cNvGrpSpPr>
          <p:nvPr/>
        </p:nvGrpSpPr>
        <p:grpSpPr bwMode="auto">
          <a:xfrm>
            <a:off x="1390650" y="1558925"/>
            <a:ext cx="203200" cy="228600"/>
            <a:chOff x="1824" y="1728"/>
            <a:chExt cx="1392" cy="1392"/>
          </a:xfrm>
        </p:grpSpPr>
        <p:sp>
          <p:nvSpPr>
            <p:cNvPr id="77861" name="Line 45"/>
            <p:cNvSpPr>
              <a:spLocks noChangeAspect="1" noChangeShapeType="1"/>
            </p:cNvSpPr>
            <p:nvPr/>
          </p:nvSpPr>
          <p:spPr bwMode="auto">
            <a:xfrm flipV="1">
              <a:off x="2502" y="1728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862" name="Line 46"/>
            <p:cNvSpPr>
              <a:spLocks noChangeAspect="1" noChangeShapeType="1"/>
            </p:cNvSpPr>
            <p:nvPr/>
          </p:nvSpPr>
          <p:spPr bwMode="auto">
            <a:xfrm rot="16200000" flipV="1">
              <a:off x="2520" y="1704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6" name="Group 47"/>
          <p:cNvGrpSpPr>
            <a:grpSpLocks noChangeAspect="1"/>
          </p:cNvGrpSpPr>
          <p:nvPr/>
        </p:nvGrpSpPr>
        <p:grpSpPr bwMode="auto">
          <a:xfrm>
            <a:off x="2889250" y="2271713"/>
            <a:ext cx="201613" cy="227012"/>
            <a:chOff x="1824" y="1728"/>
            <a:chExt cx="1392" cy="1392"/>
          </a:xfrm>
        </p:grpSpPr>
        <p:sp>
          <p:nvSpPr>
            <p:cNvPr id="77859" name="Line 48"/>
            <p:cNvSpPr>
              <a:spLocks noChangeAspect="1" noChangeShapeType="1"/>
            </p:cNvSpPr>
            <p:nvPr/>
          </p:nvSpPr>
          <p:spPr bwMode="auto">
            <a:xfrm flipV="1">
              <a:off x="2502" y="1728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860" name="Line 49"/>
            <p:cNvSpPr>
              <a:spLocks noChangeAspect="1" noChangeShapeType="1"/>
            </p:cNvSpPr>
            <p:nvPr/>
          </p:nvSpPr>
          <p:spPr bwMode="auto">
            <a:xfrm rot="16200000" flipV="1">
              <a:off x="2520" y="1704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7" name="Group 50"/>
          <p:cNvGrpSpPr>
            <a:grpSpLocks noChangeAspect="1"/>
          </p:cNvGrpSpPr>
          <p:nvPr/>
        </p:nvGrpSpPr>
        <p:grpSpPr bwMode="auto">
          <a:xfrm>
            <a:off x="2703513" y="1168400"/>
            <a:ext cx="201612" cy="227013"/>
            <a:chOff x="1824" y="1728"/>
            <a:chExt cx="1392" cy="1392"/>
          </a:xfrm>
        </p:grpSpPr>
        <p:sp>
          <p:nvSpPr>
            <p:cNvPr id="77857" name="Line 51"/>
            <p:cNvSpPr>
              <a:spLocks noChangeAspect="1" noChangeShapeType="1"/>
            </p:cNvSpPr>
            <p:nvPr/>
          </p:nvSpPr>
          <p:spPr bwMode="auto">
            <a:xfrm flipV="1">
              <a:off x="2502" y="1728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858" name="Line 52"/>
            <p:cNvSpPr>
              <a:spLocks noChangeAspect="1" noChangeShapeType="1"/>
            </p:cNvSpPr>
            <p:nvPr/>
          </p:nvSpPr>
          <p:spPr bwMode="auto">
            <a:xfrm rot="16200000" flipV="1">
              <a:off x="2520" y="1704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8" name="Group 53"/>
          <p:cNvGrpSpPr>
            <a:grpSpLocks noChangeAspect="1"/>
          </p:cNvGrpSpPr>
          <p:nvPr/>
        </p:nvGrpSpPr>
        <p:grpSpPr bwMode="auto">
          <a:xfrm>
            <a:off x="3028950" y="1608138"/>
            <a:ext cx="201613" cy="230187"/>
            <a:chOff x="1824" y="1728"/>
            <a:chExt cx="1392" cy="1392"/>
          </a:xfrm>
        </p:grpSpPr>
        <p:sp>
          <p:nvSpPr>
            <p:cNvPr id="77855" name="Line 54"/>
            <p:cNvSpPr>
              <a:spLocks noChangeAspect="1" noChangeShapeType="1"/>
            </p:cNvSpPr>
            <p:nvPr/>
          </p:nvSpPr>
          <p:spPr bwMode="auto">
            <a:xfrm flipV="1">
              <a:off x="2502" y="1728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856" name="Line 55"/>
            <p:cNvSpPr>
              <a:spLocks noChangeAspect="1" noChangeShapeType="1"/>
            </p:cNvSpPr>
            <p:nvPr/>
          </p:nvSpPr>
          <p:spPr bwMode="auto">
            <a:xfrm rot="16200000" flipV="1">
              <a:off x="2520" y="1704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9" name="Group 56"/>
          <p:cNvGrpSpPr>
            <a:grpSpLocks noChangeAspect="1"/>
          </p:cNvGrpSpPr>
          <p:nvPr/>
        </p:nvGrpSpPr>
        <p:grpSpPr bwMode="auto">
          <a:xfrm>
            <a:off x="1749425" y="2455863"/>
            <a:ext cx="203200" cy="227012"/>
            <a:chOff x="1824" y="1728"/>
            <a:chExt cx="1392" cy="1392"/>
          </a:xfrm>
        </p:grpSpPr>
        <p:sp>
          <p:nvSpPr>
            <p:cNvPr id="77853" name="Line 57"/>
            <p:cNvSpPr>
              <a:spLocks noChangeAspect="1" noChangeShapeType="1"/>
            </p:cNvSpPr>
            <p:nvPr/>
          </p:nvSpPr>
          <p:spPr bwMode="auto">
            <a:xfrm flipV="1">
              <a:off x="2502" y="1728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854" name="Line 58"/>
            <p:cNvSpPr>
              <a:spLocks noChangeAspect="1" noChangeShapeType="1"/>
            </p:cNvSpPr>
            <p:nvPr/>
          </p:nvSpPr>
          <p:spPr bwMode="auto">
            <a:xfrm rot="16200000" flipV="1">
              <a:off x="2520" y="1704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" name="Group 59"/>
          <p:cNvGrpSpPr>
            <a:grpSpLocks noChangeAspect="1"/>
          </p:cNvGrpSpPr>
          <p:nvPr/>
        </p:nvGrpSpPr>
        <p:grpSpPr bwMode="auto">
          <a:xfrm>
            <a:off x="2257425" y="1549400"/>
            <a:ext cx="203200" cy="228600"/>
            <a:chOff x="1824" y="1728"/>
            <a:chExt cx="1392" cy="1392"/>
          </a:xfrm>
        </p:grpSpPr>
        <p:sp>
          <p:nvSpPr>
            <p:cNvPr id="77851" name="Line 60"/>
            <p:cNvSpPr>
              <a:spLocks noChangeAspect="1" noChangeShapeType="1"/>
            </p:cNvSpPr>
            <p:nvPr/>
          </p:nvSpPr>
          <p:spPr bwMode="auto">
            <a:xfrm flipV="1">
              <a:off x="2502" y="1728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852" name="Line 61"/>
            <p:cNvSpPr>
              <a:spLocks noChangeAspect="1" noChangeShapeType="1"/>
            </p:cNvSpPr>
            <p:nvPr/>
          </p:nvSpPr>
          <p:spPr bwMode="auto">
            <a:xfrm rot="16200000" flipV="1">
              <a:off x="2520" y="1704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541377" y="2334492"/>
            <a:ext cx="631825" cy="588963"/>
            <a:chOff x="4541377" y="1752600"/>
            <a:chExt cx="631825" cy="588963"/>
          </a:xfrm>
        </p:grpSpPr>
        <p:sp>
          <p:nvSpPr>
            <p:cNvPr id="77837" name="Line 85"/>
            <p:cNvSpPr>
              <a:spLocks noChangeShapeType="1"/>
            </p:cNvSpPr>
            <p:nvPr/>
          </p:nvSpPr>
          <p:spPr bwMode="auto">
            <a:xfrm>
              <a:off x="4541377" y="2341563"/>
              <a:ext cx="63182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838" name="Text Box 107"/>
            <p:cNvSpPr txBox="1">
              <a:spLocks noChangeArrowheads="1"/>
            </p:cNvSpPr>
            <p:nvPr/>
          </p:nvSpPr>
          <p:spPr bwMode="auto">
            <a:xfrm>
              <a:off x="4606925" y="1752600"/>
              <a:ext cx="498475" cy="517525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?</a:t>
              </a: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8"/>
          <p:cNvGrpSpPr>
            <a:grpSpLocks/>
          </p:cNvGrpSpPr>
          <p:nvPr/>
        </p:nvGrpSpPr>
        <p:grpSpPr bwMode="auto">
          <a:xfrm>
            <a:off x="1581150" y="1347788"/>
            <a:ext cx="2241550" cy="2320925"/>
            <a:chOff x="3052" y="698"/>
            <a:chExt cx="1412" cy="1462"/>
          </a:xfrm>
        </p:grpSpPr>
        <p:sp>
          <p:nvSpPr>
            <p:cNvPr id="77845" name="AutoShape 19">
              <a:hlinkClick r:id="" action="ppaction://hlinkshowjump?jump=firstslide" highlightClick="1"/>
            </p:cNvPr>
            <p:cNvSpPr>
              <a:spLocks noChangeArrowheads="1"/>
            </p:cNvSpPr>
            <p:nvPr/>
          </p:nvSpPr>
          <p:spPr bwMode="auto">
            <a:xfrm>
              <a:off x="3052" y="698"/>
              <a:ext cx="1412" cy="1462"/>
            </a:xfrm>
            <a:prstGeom prst="actionButtonHome">
              <a:avLst/>
            </a:prstGeom>
            <a:solidFill>
              <a:schemeClr val="bg2">
                <a:alpha val="25098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7846" name="Oval 20"/>
            <p:cNvSpPr>
              <a:spLocks noChangeAspect="1" noChangeArrowheads="1"/>
            </p:cNvSpPr>
            <p:nvPr/>
          </p:nvSpPr>
          <p:spPr bwMode="auto">
            <a:xfrm>
              <a:off x="3717" y="863"/>
              <a:ext cx="75" cy="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7847" name="Oval 21"/>
            <p:cNvSpPr>
              <a:spLocks noChangeAspect="1" noChangeArrowheads="1"/>
            </p:cNvSpPr>
            <p:nvPr/>
          </p:nvSpPr>
          <p:spPr bwMode="auto">
            <a:xfrm>
              <a:off x="4101" y="1898"/>
              <a:ext cx="75" cy="75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7848" name="Oval 22"/>
            <p:cNvSpPr>
              <a:spLocks noChangeAspect="1" noChangeArrowheads="1"/>
            </p:cNvSpPr>
            <p:nvPr/>
          </p:nvSpPr>
          <p:spPr bwMode="auto">
            <a:xfrm>
              <a:off x="3648" y="1653"/>
              <a:ext cx="75" cy="75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7849" name="Oval 23"/>
            <p:cNvSpPr>
              <a:spLocks noChangeAspect="1" noChangeArrowheads="1"/>
            </p:cNvSpPr>
            <p:nvPr/>
          </p:nvSpPr>
          <p:spPr bwMode="auto">
            <a:xfrm>
              <a:off x="3189" y="1392"/>
              <a:ext cx="75" cy="75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7850" name="Oval 24"/>
            <p:cNvSpPr>
              <a:spLocks noChangeAspect="1" noChangeArrowheads="1"/>
            </p:cNvSpPr>
            <p:nvPr/>
          </p:nvSpPr>
          <p:spPr bwMode="auto">
            <a:xfrm>
              <a:off x="4032" y="1200"/>
              <a:ext cx="75" cy="75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sp>
        <p:nvSpPr>
          <p:cNvPr id="72" name="Rectangle 3"/>
          <p:cNvSpPr txBox="1">
            <a:spLocks noChangeArrowheads="1"/>
          </p:cNvSpPr>
          <p:nvPr/>
        </p:nvSpPr>
        <p:spPr bwMode="auto">
          <a:xfrm>
            <a:off x="701675" y="4159250"/>
            <a:ext cx="7996238" cy="189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Compare content in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local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patches, find best matches.</a:t>
            </a:r>
          </a:p>
          <a:p>
            <a:pPr marL="800100" marR="0" lvl="1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Scan x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’ with template formed from a point in x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and compute e.g. Euclidean distance between SIFT features of the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patches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1651000" y="2260600"/>
            <a:ext cx="438150" cy="438150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5484813" y="1420813"/>
            <a:ext cx="438150" cy="438150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843" name="AutoShape 19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 rot="344224">
            <a:off x="5756275" y="1627188"/>
            <a:ext cx="1747838" cy="1924050"/>
          </a:xfrm>
          <a:prstGeom prst="actionButtonHome">
            <a:avLst/>
          </a:prstGeom>
          <a:solidFill>
            <a:schemeClr val="bg2">
              <a:alpha val="25098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5813425" y="2260600"/>
            <a:ext cx="438150" cy="438150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-1" y="6609979"/>
            <a:ext cx="30907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Adapte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 from Kristen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Grauman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4" name="Curved Connector 13"/>
          <p:cNvCxnSpPr/>
          <p:nvPr/>
        </p:nvCxnSpPr>
        <p:spPr bwMode="auto">
          <a:xfrm rot="5400000" flipH="1" flipV="1">
            <a:off x="3951287" y="155325"/>
            <a:ext cx="12700" cy="4162425"/>
          </a:xfrm>
          <a:prstGeom prst="curvedConnector3">
            <a:avLst>
              <a:gd name="adj1" fmla="val 1800000"/>
            </a:avLst>
          </a:prstGeom>
          <a:solidFill>
            <a:schemeClr val="accent1"/>
          </a:solidFill>
          <a:ln w="38100" cap="flat" cmpd="sng" algn="ctr">
            <a:solidFill>
              <a:srgbClr val="FF00FF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2964416" y="1595288"/>
            <a:ext cx="1871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Min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dist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= match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First, what are the correspondences?</a:t>
            </a:r>
          </a:p>
        </p:txBody>
      </p:sp>
    </p:spTree>
    <p:extLst>
      <p:ext uri="{BB962C8B-B14F-4D97-AF65-F5344CB8AC3E}">
        <p14:creationId xmlns:p14="http://schemas.microsoft.com/office/powerpoint/2010/main" val="17939757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5E-6 -4.07407E-6 C 0.11702 -0.00601 0.23404 -0.01203 0.23473 -0.00879 C 0.23542 -0.00555 0.00469 0.01204 0.00435 0.02014 C 0.004 0.02825 0.23282 0.03334 0.23247 0.04051 C 0.23213 0.04769 0.0014 0.05741 0.00209 0.06366 C 0.00279 0.06991 0.23716 0.072 0.23681 0.07825 C 0.23647 0.0845 7.5E-6 0.09468 7.5E-6 0.10139 C 7.5E-6 0.10811 0.2382 0.11158 0.23681 0.11875 C 0.23542 0.12593 -0.0085 0.13774 -0.00885 0.14491 C -0.00919 0.15209 0.23299 0.15695 0.23473 0.16227 C 0.23647 0.1676 0.00174 0.17061 0.00209 0.17686 C 0.00244 0.18311 0.23751 0.19514 0.23681 0.2 C 0.23612 0.20487 -0.0026 0.19723 -0.00225 0.20579 C -0.0019 0.21436 0.23733 0.24005 0.23907 0.25209 C 0.24081 0.26412 0.00973 0.26899 0.00869 0.27825 C 0.00765 0.2875 0.11997 0.29723 0.23247 0.30718 " pathEditMode="relative" ptsTypes="aaaaaaaaaaaaaaaA">
                                      <p:cBhvr>
                                        <p:cTn id="20" dur="3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74" grpId="0" animBg="1"/>
      <p:bldP spid="74" grpId="1" animBg="1"/>
      <p:bldP spid="74" grpId="2" animBg="1"/>
      <p:bldP spid="76" grpId="0" animBg="1"/>
      <p:bldP spid="15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Second, what are the transformations?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Examples of transformations:</a:t>
            </a:r>
          </a:p>
        </p:txBody>
      </p:sp>
      <p:pic>
        <p:nvPicPr>
          <p:cNvPr id="64516" name="Picture 4" descr="HHHIMG_116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90713" y="1963738"/>
            <a:ext cx="1462087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7" name="Text Box 5"/>
          <p:cNvSpPr txBox="1">
            <a:spLocks noChangeArrowheads="1"/>
          </p:cNvSpPr>
          <p:nvPr/>
        </p:nvSpPr>
        <p:spPr bwMode="auto">
          <a:xfrm>
            <a:off x="1988455" y="3062966"/>
            <a:ext cx="1219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translate</a:t>
            </a:r>
          </a:p>
        </p:txBody>
      </p:sp>
      <p:pic>
        <p:nvPicPr>
          <p:cNvPr id="64518" name="Picture 6" descr="HHHIMG_116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77000" y="1978025"/>
            <a:ext cx="146208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9" name="Picture 7" descr="rotate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86200" y="1749425"/>
            <a:ext cx="1755775" cy="141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20" name="Text Box 8"/>
          <p:cNvSpPr txBox="1">
            <a:spLocks noChangeArrowheads="1"/>
          </p:cNvSpPr>
          <p:nvPr/>
        </p:nvSpPr>
        <p:spPr bwMode="auto">
          <a:xfrm>
            <a:off x="4081690" y="3062966"/>
            <a:ext cx="1219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rotate</a:t>
            </a:r>
          </a:p>
        </p:txBody>
      </p:sp>
      <p:sp>
        <p:nvSpPr>
          <p:cNvPr id="64521" name="Text Box 9"/>
          <p:cNvSpPr txBox="1">
            <a:spLocks noChangeArrowheads="1"/>
          </p:cNvSpPr>
          <p:nvPr/>
        </p:nvSpPr>
        <p:spPr bwMode="auto">
          <a:xfrm>
            <a:off x="6110513" y="3062966"/>
            <a:ext cx="22279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hange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aspect ratio</a:t>
            </a:r>
          </a:p>
        </p:txBody>
      </p:sp>
      <p:pic>
        <p:nvPicPr>
          <p:cNvPr id="64522" name="Picture 10" descr="affin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60675" y="4006850"/>
            <a:ext cx="1746250" cy="130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23" name="Text Box 11"/>
          <p:cNvSpPr txBox="1">
            <a:spLocks noChangeArrowheads="1"/>
          </p:cNvSpPr>
          <p:nvPr/>
        </p:nvSpPr>
        <p:spPr bwMode="auto">
          <a:xfrm>
            <a:off x="2860675" y="5302249"/>
            <a:ext cx="15616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00"/>
                </a:solidFill>
                <a:latin typeface="Times New Roman" pitchFamily="18" charset="0"/>
              </a:rPr>
              <a:t>s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quish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/shear</a:t>
            </a:r>
          </a:p>
        </p:txBody>
      </p:sp>
      <p:pic>
        <p:nvPicPr>
          <p:cNvPr id="64524" name="Picture 12" descr="perspectiv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75275" y="4159250"/>
            <a:ext cx="1563688" cy="1001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25" name="Text Box 13"/>
          <p:cNvSpPr txBox="1">
            <a:spLocks noChangeArrowheads="1"/>
          </p:cNvSpPr>
          <p:nvPr/>
        </p:nvSpPr>
        <p:spPr bwMode="auto">
          <a:xfrm>
            <a:off x="4971143" y="5302249"/>
            <a:ext cx="23222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hange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perspective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-1" y="6609979"/>
            <a:ext cx="30907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Adapted from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Alyosha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Efros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3159639"/>
      </p:ext>
    </p:extLst>
  </p:cSld>
  <p:clrMapOvr>
    <a:masterClrMapping/>
  </p:clrMapOvr>
  <p:transition advClick="0"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Parametric (global) warping</a:t>
            </a:r>
          </a:p>
        </p:txBody>
      </p:sp>
      <p:sp>
        <p:nvSpPr>
          <p:cNvPr id="742414" name="Rectangle 14"/>
          <p:cNvSpPr>
            <a:spLocks noGrp="1" noChangeArrowheads="1"/>
          </p:cNvSpPr>
          <p:nvPr>
            <p:ph type="body" idx="1"/>
          </p:nvPr>
        </p:nvSpPr>
        <p:spPr>
          <a:xfrm>
            <a:off x="685800" y="2590800"/>
            <a:ext cx="7772400" cy="3124200"/>
          </a:xfrm>
        </p:spPr>
        <p:txBody>
          <a:bodyPr/>
          <a:lstStyle/>
          <a:p>
            <a:r>
              <a:rPr lang="en-US" dirty="0"/>
              <a:t>Transformation T is a coordinate-changing machine:</a:t>
            </a:r>
          </a:p>
          <a:p>
            <a:r>
              <a:rPr lang="en-US" dirty="0"/>
              <a:t>				p’ = </a:t>
            </a:r>
            <a:r>
              <a:rPr lang="en-US" i="1" dirty="0"/>
              <a:t>T</a:t>
            </a:r>
            <a:r>
              <a:rPr lang="en-US" dirty="0"/>
              <a:t>(p)</a:t>
            </a:r>
          </a:p>
          <a:p>
            <a:r>
              <a:rPr lang="en-US" dirty="0"/>
              <a:t>What does it mean that </a:t>
            </a:r>
            <a:r>
              <a:rPr lang="en-US" i="1" dirty="0"/>
              <a:t>T</a:t>
            </a:r>
            <a:r>
              <a:rPr lang="en-US" dirty="0"/>
              <a:t> is </a:t>
            </a:r>
            <a:r>
              <a:rPr lang="en-US" b="1" dirty="0"/>
              <a:t>global</a:t>
            </a:r>
            <a:r>
              <a:rPr lang="en-US" dirty="0"/>
              <a:t>?</a:t>
            </a:r>
          </a:p>
          <a:p>
            <a:pPr lvl="1"/>
            <a:r>
              <a:rPr lang="en-US" dirty="0"/>
              <a:t>It is the same for any point p</a:t>
            </a:r>
          </a:p>
          <a:p>
            <a:pPr lvl="1"/>
            <a:r>
              <a:rPr lang="en-US" dirty="0"/>
              <a:t>It can be described by just a few numbers (parameters)</a:t>
            </a:r>
          </a:p>
          <a:p>
            <a:r>
              <a:rPr lang="en-US" dirty="0"/>
              <a:t>Let’s represent </a:t>
            </a:r>
            <a:r>
              <a:rPr lang="en-US" i="1" dirty="0"/>
              <a:t>T</a:t>
            </a:r>
            <a:r>
              <a:rPr lang="en-US" dirty="0"/>
              <a:t> as a matrix:</a:t>
            </a:r>
          </a:p>
          <a:p>
            <a:r>
              <a:rPr lang="en-US" dirty="0"/>
              <a:t>				  p’ = </a:t>
            </a:r>
            <a:r>
              <a:rPr lang="en-US" b="1" dirty="0" err="1"/>
              <a:t>M</a:t>
            </a:r>
            <a:r>
              <a:rPr lang="en-US" dirty="0" err="1"/>
              <a:t>p</a:t>
            </a:r>
            <a:endParaRPr lang="en-US" dirty="0"/>
          </a:p>
          <a:p>
            <a:endParaRPr lang="en-US" dirty="0"/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3352800" y="1352550"/>
            <a:ext cx="1600200" cy="476250"/>
            <a:chOff x="2256" y="2064"/>
            <a:chExt cx="1008" cy="300"/>
          </a:xfrm>
        </p:grpSpPr>
        <p:sp>
          <p:nvSpPr>
            <p:cNvPr id="2061" name="Text Box 7"/>
            <p:cNvSpPr txBox="1">
              <a:spLocks noChangeArrowheads="1"/>
            </p:cNvSpPr>
            <p:nvPr/>
          </p:nvSpPr>
          <p:spPr bwMode="auto">
            <a:xfrm>
              <a:off x="2592" y="2064"/>
              <a:ext cx="336" cy="3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T</a:t>
              </a:r>
            </a:p>
          </p:txBody>
        </p:sp>
        <p:sp>
          <p:nvSpPr>
            <p:cNvPr id="2062" name="Line 8"/>
            <p:cNvSpPr>
              <a:spLocks noChangeShapeType="1"/>
            </p:cNvSpPr>
            <p:nvPr/>
          </p:nvSpPr>
          <p:spPr bwMode="auto">
            <a:xfrm>
              <a:off x="2256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3" name="Line 9"/>
            <p:cNvSpPr>
              <a:spLocks noChangeShapeType="1"/>
            </p:cNvSpPr>
            <p:nvPr/>
          </p:nvSpPr>
          <p:spPr bwMode="auto">
            <a:xfrm>
              <a:off x="2928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2054" name="Picture 10" descr="HHHIMG_116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1038225"/>
            <a:ext cx="1462088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11" descr="HHHIMG_116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6400" y="1371600"/>
            <a:ext cx="184308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6" name="Text Box 15"/>
          <p:cNvSpPr txBox="1">
            <a:spLocks noChangeArrowheads="1"/>
          </p:cNvSpPr>
          <p:nvPr/>
        </p:nvSpPr>
        <p:spPr bwMode="auto">
          <a:xfrm>
            <a:off x="1524000" y="2133600"/>
            <a:ext cx="12620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p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= (x,y)</a:t>
            </a:r>
          </a:p>
        </p:txBody>
      </p:sp>
      <p:sp>
        <p:nvSpPr>
          <p:cNvPr id="2057" name="Text Box 16"/>
          <p:cNvSpPr txBox="1">
            <a:spLocks noChangeArrowheads="1"/>
          </p:cNvSpPr>
          <p:nvPr/>
        </p:nvSpPr>
        <p:spPr bwMode="auto">
          <a:xfrm>
            <a:off x="5748338" y="2133600"/>
            <a:ext cx="15668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p’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= (x’,y’)</a:t>
            </a:r>
          </a:p>
        </p:txBody>
      </p:sp>
      <p:sp>
        <p:nvSpPr>
          <p:cNvPr id="2058" name="Oval 17"/>
          <p:cNvSpPr>
            <a:spLocks noChangeAspect="1" noChangeArrowheads="1"/>
          </p:cNvSpPr>
          <p:nvPr/>
        </p:nvSpPr>
        <p:spPr bwMode="auto">
          <a:xfrm>
            <a:off x="6129338" y="1481138"/>
            <a:ext cx="119062" cy="1190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059" name="Oval 18"/>
          <p:cNvSpPr>
            <a:spLocks noChangeAspect="1" noChangeArrowheads="1"/>
          </p:cNvSpPr>
          <p:nvPr/>
        </p:nvSpPr>
        <p:spPr bwMode="auto">
          <a:xfrm>
            <a:off x="2014538" y="1219200"/>
            <a:ext cx="119062" cy="1190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graphicFrame>
        <p:nvGraphicFramePr>
          <p:cNvPr id="742423" name="Object 2"/>
          <p:cNvGraphicFramePr>
            <a:graphicFrameLocks noChangeAspect="1"/>
          </p:cNvGraphicFramePr>
          <p:nvPr/>
        </p:nvGraphicFramePr>
        <p:xfrm>
          <a:off x="3084513" y="5486400"/>
          <a:ext cx="2435225" cy="140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812520" imgH="469800" progId="Equation.3">
                  <p:embed/>
                </p:oleObj>
              </mc:Choice>
              <mc:Fallback>
                <p:oleObj name="Equation" r:id="rId4" imgW="812520" imgH="469800" progId="Equation.3">
                  <p:embed/>
                  <p:pic>
                    <p:nvPicPr>
                      <p:cNvPr id="74242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84513" y="5486400"/>
                        <a:ext cx="2435225" cy="1409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-1" y="6609979"/>
            <a:ext cx="30907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Alyosha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Efros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5725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2414" grpId="0" build="p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7388" y="76200"/>
            <a:ext cx="7770812" cy="838200"/>
          </a:xfrm>
        </p:spPr>
        <p:txBody>
          <a:bodyPr/>
          <a:lstStyle/>
          <a:p>
            <a:r>
              <a:rPr lang="en-US"/>
              <a:t>Scaling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914400"/>
            <a:ext cx="7772400" cy="239871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 i="1">
                <a:solidFill>
                  <a:srgbClr val="CC3300"/>
                </a:solidFill>
              </a:rPr>
              <a:t>Scaling</a:t>
            </a:r>
            <a:r>
              <a:rPr lang="en-US" sz="2000"/>
              <a:t> a coordinate means multiplying each of its components by a scalar</a:t>
            </a:r>
          </a:p>
          <a:p>
            <a:pPr>
              <a:lnSpc>
                <a:spcPct val="90000"/>
              </a:lnSpc>
            </a:pPr>
            <a:r>
              <a:rPr lang="en-US" sz="2000" i="1">
                <a:solidFill>
                  <a:srgbClr val="CC3300"/>
                </a:solidFill>
              </a:rPr>
              <a:t>Uniform scaling</a:t>
            </a:r>
            <a:r>
              <a:rPr lang="en-US" sz="2000"/>
              <a:t> means this scalar is the same for all components: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609600" y="3505200"/>
            <a:ext cx="3048000" cy="2743200"/>
            <a:chOff x="816" y="2208"/>
            <a:chExt cx="1920" cy="1728"/>
          </a:xfrm>
        </p:grpSpPr>
        <p:sp>
          <p:nvSpPr>
            <p:cNvPr id="22562" name="Line 5"/>
            <p:cNvSpPr>
              <a:spLocks noChangeShapeType="1"/>
            </p:cNvSpPr>
            <p:nvPr/>
          </p:nvSpPr>
          <p:spPr bwMode="auto">
            <a:xfrm>
              <a:off x="1056" y="2208"/>
              <a:ext cx="0" cy="17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63" name="Line 6"/>
            <p:cNvSpPr>
              <a:spLocks noChangeShapeType="1"/>
            </p:cNvSpPr>
            <p:nvPr/>
          </p:nvSpPr>
          <p:spPr bwMode="auto">
            <a:xfrm>
              <a:off x="816" y="3744"/>
              <a:ext cx="192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64" name="Line 7"/>
            <p:cNvSpPr>
              <a:spLocks noChangeShapeType="1"/>
            </p:cNvSpPr>
            <p:nvPr/>
          </p:nvSpPr>
          <p:spPr bwMode="auto">
            <a:xfrm>
              <a:off x="124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65" name="Line 8"/>
            <p:cNvSpPr>
              <a:spLocks noChangeShapeType="1"/>
            </p:cNvSpPr>
            <p:nvPr/>
          </p:nvSpPr>
          <p:spPr bwMode="auto">
            <a:xfrm>
              <a:off x="144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66" name="Line 9"/>
            <p:cNvSpPr>
              <a:spLocks noChangeShapeType="1"/>
            </p:cNvSpPr>
            <p:nvPr/>
          </p:nvSpPr>
          <p:spPr bwMode="auto">
            <a:xfrm>
              <a:off x="163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67" name="Line 10"/>
            <p:cNvSpPr>
              <a:spLocks noChangeShapeType="1"/>
            </p:cNvSpPr>
            <p:nvPr/>
          </p:nvSpPr>
          <p:spPr bwMode="auto">
            <a:xfrm>
              <a:off x="1824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68" name="Line 11"/>
            <p:cNvSpPr>
              <a:spLocks noChangeShapeType="1"/>
            </p:cNvSpPr>
            <p:nvPr/>
          </p:nvSpPr>
          <p:spPr bwMode="auto">
            <a:xfrm>
              <a:off x="2016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69" name="Line 12"/>
            <p:cNvSpPr>
              <a:spLocks noChangeShapeType="1"/>
            </p:cNvSpPr>
            <p:nvPr/>
          </p:nvSpPr>
          <p:spPr bwMode="auto">
            <a:xfrm>
              <a:off x="220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70" name="Line 13"/>
            <p:cNvSpPr>
              <a:spLocks noChangeShapeType="1"/>
            </p:cNvSpPr>
            <p:nvPr/>
          </p:nvSpPr>
          <p:spPr bwMode="auto">
            <a:xfrm>
              <a:off x="240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71" name="Line 14"/>
            <p:cNvSpPr>
              <a:spLocks noChangeShapeType="1"/>
            </p:cNvSpPr>
            <p:nvPr/>
          </p:nvSpPr>
          <p:spPr bwMode="auto">
            <a:xfrm>
              <a:off x="259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72" name="Line 15"/>
            <p:cNvSpPr>
              <a:spLocks noChangeShapeType="1"/>
            </p:cNvSpPr>
            <p:nvPr/>
          </p:nvSpPr>
          <p:spPr bwMode="auto">
            <a:xfrm>
              <a:off x="1008" y="355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73" name="Line 16"/>
            <p:cNvSpPr>
              <a:spLocks noChangeShapeType="1"/>
            </p:cNvSpPr>
            <p:nvPr/>
          </p:nvSpPr>
          <p:spPr bwMode="auto">
            <a:xfrm>
              <a:off x="1008" y="336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74" name="Line 17"/>
            <p:cNvSpPr>
              <a:spLocks noChangeShapeType="1"/>
            </p:cNvSpPr>
            <p:nvPr/>
          </p:nvSpPr>
          <p:spPr bwMode="auto">
            <a:xfrm>
              <a:off x="1008" y="316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75" name="Line 18"/>
            <p:cNvSpPr>
              <a:spLocks noChangeShapeType="1"/>
            </p:cNvSpPr>
            <p:nvPr/>
          </p:nvSpPr>
          <p:spPr bwMode="auto">
            <a:xfrm>
              <a:off x="1008" y="2976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76" name="Line 19"/>
            <p:cNvSpPr>
              <a:spLocks noChangeShapeType="1"/>
            </p:cNvSpPr>
            <p:nvPr/>
          </p:nvSpPr>
          <p:spPr bwMode="auto">
            <a:xfrm>
              <a:off x="1008" y="2784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77" name="Line 20"/>
            <p:cNvSpPr>
              <a:spLocks noChangeShapeType="1"/>
            </p:cNvSpPr>
            <p:nvPr/>
          </p:nvSpPr>
          <p:spPr bwMode="auto">
            <a:xfrm>
              <a:off x="1008" y="259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78" name="Line 21"/>
            <p:cNvSpPr>
              <a:spLocks noChangeShapeType="1"/>
            </p:cNvSpPr>
            <p:nvPr/>
          </p:nvSpPr>
          <p:spPr bwMode="auto">
            <a:xfrm>
              <a:off x="1008" y="240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79" name="Line 22"/>
            <p:cNvSpPr>
              <a:spLocks noChangeShapeType="1"/>
            </p:cNvSpPr>
            <p:nvPr/>
          </p:nvSpPr>
          <p:spPr bwMode="auto">
            <a:xfrm>
              <a:off x="1008" y="220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" name="Group 23"/>
          <p:cNvGrpSpPr>
            <a:grpSpLocks/>
          </p:cNvGrpSpPr>
          <p:nvPr/>
        </p:nvGrpSpPr>
        <p:grpSpPr bwMode="auto">
          <a:xfrm>
            <a:off x="1600200" y="4572000"/>
            <a:ext cx="914400" cy="1066800"/>
            <a:chOff x="1440" y="2928"/>
            <a:chExt cx="576" cy="672"/>
          </a:xfrm>
        </p:grpSpPr>
        <p:sp>
          <p:nvSpPr>
            <p:cNvPr id="22559" name="Freeform 24" descr="Horizontal brick"/>
            <p:cNvSpPr>
              <a:spLocks/>
            </p:cNvSpPr>
            <p:nvPr/>
          </p:nvSpPr>
          <p:spPr bwMode="auto">
            <a:xfrm>
              <a:off x="1536" y="2928"/>
              <a:ext cx="96" cy="144"/>
            </a:xfrm>
            <a:custGeom>
              <a:avLst/>
              <a:gdLst>
                <a:gd name="T0" fmla="*/ 0 w 96"/>
                <a:gd name="T1" fmla="*/ 144 h 144"/>
                <a:gd name="T2" fmla="*/ 0 w 96"/>
                <a:gd name="T3" fmla="*/ 0 h 144"/>
                <a:gd name="T4" fmla="*/ 96 w 96"/>
                <a:gd name="T5" fmla="*/ 0 h 144"/>
                <a:gd name="T6" fmla="*/ 96 w 96"/>
                <a:gd name="T7" fmla="*/ 96 h 144"/>
                <a:gd name="T8" fmla="*/ 0 w 96"/>
                <a:gd name="T9" fmla="*/ 144 h 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6"/>
                <a:gd name="T16" fmla="*/ 0 h 144"/>
                <a:gd name="T17" fmla="*/ 96 w 96"/>
                <a:gd name="T18" fmla="*/ 144 h 1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6" h="144">
                  <a:moveTo>
                    <a:pt x="0" y="144"/>
                  </a:moveTo>
                  <a:lnTo>
                    <a:pt x="0" y="0"/>
                  </a:lnTo>
                  <a:lnTo>
                    <a:pt x="96" y="0"/>
                  </a:lnTo>
                  <a:lnTo>
                    <a:pt x="96" y="96"/>
                  </a:lnTo>
                  <a:lnTo>
                    <a:pt x="0" y="144"/>
                  </a:lnTo>
                  <a:close/>
                </a:path>
              </a:pathLst>
            </a:custGeom>
            <a:pattFill prst="horzBrick">
              <a:fgClr>
                <a:srgbClr val="032389"/>
              </a:fgClr>
              <a:bgClr>
                <a:srgbClr val="FFFFFF"/>
              </a:bgClr>
            </a:pattFill>
            <a:ln w="38100" cap="flat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60" name="Rectangle 25"/>
            <p:cNvSpPr>
              <a:spLocks noChangeArrowheads="1"/>
            </p:cNvSpPr>
            <p:nvPr/>
          </p:nvSpPr>
          <p:spPr bwMode="auto">
            <a:xfrm>
              <a:off x="1440" y="3168"/>
              <a:ext cx="576" cy="432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61" name="Freeform 26"/>
            <p:cNvSpPr>
              <a:spLocks/>
            </p:cNvSpPr>
            <p:nvPr/>
          </p:nvSpPr>
          <p:spPr bwMode="auto">
            <a:xfrm>
              <a:off x="1440" y="2976"/>
              <a:ext cx="576" cy="192"/>
            </a:xfrm>
            <a:custGeom>
              <a:avLst/>
              <a:gdLst>
                <a:gd name="T0" fmla="*/ 0 w 576"/>
                <a:gd name="T1" fmla="*/ 192 h 192"/>
                <a:gd name="T2" fmla="*/ 240 w 576"/>
                <a:gd name="T3" fmla="*/ 0 h 192"/>
                <a:gd name="T4" fmla="*/ 336 w 576"/>
                <a:gd name="T5" fmla="*/ 0 h 192"/>
                <a:gd name="T6" fmla="*/ 576 w 576"/>
                <a:gd name="T7" fmla="*/ 192 h 192"/>
                <a:gd name="T8" fmla="*/ 0 w 576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6"/>
                <a:gd name="T16" fmla="*/ 0 h 192"/>
                <a:gd name="T17" fmla="*/ 576 w 576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6" h="192">
                  <a:moveTo>
                    <a:pt x="0" y="192"/>
                  </a:moveTo>
                  <a:lnTo>
                    <a:pt x="240" y="0"/>
                  </a:lnTo>
                  <a:lnTo>
                    <a:pt x="336" y="0"/>
                  </a:lnTo>
                  <a:lnTo>
                    <a:pt x="576" y="192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FFFFFF"/>
            </a:solidFill>
            <a:ln w="38100" cap="flat" cmpd="sng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" name="Group 27"/>
          <p:cNvGrpSpPr>
            <a:grpSpLocks/>
          </p:cNvGrpSpPr>
          <p:nvPr/>
        </p:nvGrpSpPr>
        <p:grpSpPr bwMode="auto">
          <a:xfrm>
            <a:off x="5181600" y="3505200"/>
            <a:ext cx="3048000" cy="2743200"/>
            <a:chOff x="816" y="2208"/>
            <a:chExt cx="1920" cy="1728"/>
          </a:xfrm>
        </p:grpSpPr>
        <p:sp>
          <p:nvSpPr>
            <p:cNvPr id="22541" name="Line 28"/>
            <p:cNvSpPr>
              <a:spLocks noChangeShapeType="1"/>
            </p:cNvSpPr>
            <p:nvPr/>
          </p:nvSpPr>
          <p:spPr bwMode="auto">
            <a:xfrm>
              <a:off x="1056" y="2208"/>
              <a:ext cx="0" cy="17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42" name="Line 29"/>
            <p:cNvSpPr>
              <a:spLocks noChangeShapeType="1"/>
            </p:cNvSpPr>
            <p:nvPr/>
          </p:nvSpPr>
          <p:spPr bwMode="auto">
            <a:xfrm>
              <a:off x="816" y="3744"/>
              <a:ext cx="192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43" name="Line 30"/>
            <p:cNvSpPr>
              <a:spLocks noChangeShapeType="1"/>
            </p:cNvSpPr>
            <p:nvPr/>
          </p:nvSpPr>
          <p:spPr bwMode="auto">
            <a:xfrm>
              <a:off x="124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44" name="Line 31"/>
            <p:cNvSpPr>
              <a:spLocks noChangeShapeType="1"/>
            </p:cNvSpPr>
            <p:nvPr/>
          </p:nvSpPr>
          <p:spPr bwMode="auto">
            <a:xfrm>
              <a:off x="144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45" name="Line 32"/>
            <p:cNvSpPr>
              <a:spLocks noChangeShapeType="1"/>
            </p:cNvSpPr>
            <p:nvPr/>
          </p:nvSpPr>
          <p:spPr bwMode="auto">
            <a:xfrm>
              <a:off x="163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46" name="Line 33"/>
            <p:cNvSpPr>
              <a:spLocks noChangeShapeType="1"/>
            </p:cNvSpPr>
            <p:nvPr/>
          </p:nvSpPr>
          <p:spPr bwMode="auto">
            <a:xfrm>
              <a:off x="1824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47" name="Line 34"/>
            <p:cNvSpPr>
              <a:spLocks noChangeShapeType="1"/>
            </p:cNvSpPr>
            <p:nvPr/>
          </p:nvSpPr>
          <p:spPr bwMode="auto">
            <a:xfrm>
              <a:off x="2016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48" name="Line 35"/>
            <p:cNvSpPr>
              <a:spLocks noChangeShapeType="1"/>
            </p:cNvSpPr>
            <p:nvPr/>
          </p:nvSpPr>
          <p:spPr bwMode="auto">
            <a:xfrm>
              <a:off x="220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49" name="Line 36"/>
            <p:cNvSpPr>
              <a:spLocks noChangeShapeType="1"/>
            </p:cNvSpPr>
            <p:nvPr/>
          </p:nvSpPr>
          <p:spPr bwMode="auto">
            <a:xfrm>
              <a:off x="240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50" name="Line 37"/>
            <p:cNvSpPr>
              <a:spLocks noChangeShapeType="1"/>
            </p:cNvSpPr>
            <p:nvPr/>
          </p:nvSpPr>
          <p:spPr bwMode="auto">
            <a:xfrm>
              <a:off x="259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51" name="Line 38"/>
            <p:cNvSpPr>
              <a:spLocks noChangeShapeType="1"/>
            </p:cNvSpPr>
            <p:nvPr/>
          </p:nvSpPr>
          <p:spPr bwMode="auto">
            <a:xfrm>
              <a:off x="1008" y="355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52" name="Line 39"/>
            <p:cNvSpPr>
              <a:spLocks noChangeShapeType="1"/>
            </p:cNvSpPr>
            <p:nvPr/>
          </p:nvSpPr>
          <p:spPr bwMode="auto">
            <a:xfrm>
              <a:off x="1008" y="336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53" name="Line 40"/>
            <p:cNvSpPr>
              <a:spLocks noChangeShapeType="1"/>
            </p:cNvSpPr>
            <p:nvPr/>
          </p:nvSpPr>
          <p:spPr bwMode="auto">
            <a:xfrm>
              <a:off x="1008" y="316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54" name="Line 41"/>
            <p:cNvSpPr>
              <a:spLocks noChangeShapeType="1"/>
            </p:cNvSpPr>
            <p:nvPr/>
          </p:nvSpPr>
          <p:spPr bwMode="auto">
            <a:xfrm>
              <a:off x="1008" y="2976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55" name="Line 42"/>
            <p:cNvSpPr>
              <a:spLocks noChangeShapeType="1"/>
            </p:cNvSpPr>
            <p:nvPr/>
          </p:nvSpPr>
          <p:spPr bwMode="auto">
            <a:xfrm>
              <a:off x="1008" y="2784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56" name="Line 43"/>
            <p:cNvSpPr>
              <a:spLocks noChangeShapeType="1"/>
            </p:cNvSpPr>
            <p:nvPr/>
          </p:nvSpPr>
          <p:spPr bwMode="auto">
            <a:xfrm>
              <a:off x="1008" y="259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57" name="Line 44"/>
            <p:cNvSpPr>
              <a:spLocks noChangeShapeType="1"/>
            </p:cNvSpPr>
            <p:nvPr/>
          </p:nvSpPr>
          <p:spPr bwMode="auto">
            <a:xfrm>
              <a:off x="1008" y="240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58" name="Line 45"/>
            <p:cNvSpPr>
              <a:spLocks noChangeShapeType="1"/>
            </p:cNvSpPr>
            <p:nvPr/>
          </p:nvSpPr>
          <p:spPr bwMode="auto">
            <a:xfrm>
              <a:off x="1008" y="220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" name="Group 46"/>
          <p:cNvGrpSpPr>
            <a:grpSpLocks noChangeAspect="1"/>
          </p:cNvGrpSpPr>
          <p:nvPr/>
        </p:nvGrpSpPr>
        <p:grpSpPr bwMode="auto">
          <a:xfrm>
            <a:off x="6781800" y="3200400"/>
            <a:ext cx="1828800" cy="2133600"/>
            <a:chOff x="1440" y="2928"/>
            <a:chExt cx="576" cy="672"/>
          </a:xfrm>
        </p:grpSpPr>
        <p:sp>
          <p:nvSpPr>
            <p:cNvPr id="22538" name="Freeform 47" descr="Horizontal brick"/>
            <p:cNvSpPr>
              <a:spLocks noChangeAspect="1"/>
            </p:cNvSpPr>
            <p:nvPr/>
          </p:nvSpPr>
          <p:spPr bwMode="auto">
            <a:xfrm>
              <a:off x="1536" y="2928"/>
              <a:ext cx="96" cy="144"/>
            </a:xfrm>
            <a:custGeom>
              <a:avLst/>
              <a:gdLst>
                <a:gd name="T0" fmla="*/ 0 w 96"/>
                <a:gd name="T1" fmla="*/ 144 h 144"/>
                <a:gd name="T2" fmla="*/ 0 w 96"/>
                <a:gd name="T3" fmla="*/ 0 h 144"/>
                <a:gd name="T4" fmla="*/ 96 w 96"/>
                <a:gd name="T5" fmla="*/ 0 h 144"/>
                <a:gd name="T6" fmla="*/ 96 w 96"/>
                <a:gd name="T7" fmla="*/ 96 h 144"/>
                <a:gd name="T8" fmla="*/ 0 w 96"/>
                <a:gd name="T9" fmla="*/ 144 h 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6"/>
                <a:gd name="T16" fmla="*/ 0 h 144"/>
                <a:gd name="T17" fmla="*/ 96 w 96"/>
                <a:gd name="T18" fmla="*/ 144 h 1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6" h="144">
                  <a:moveTo>
                    <a:pt x="0" y="144"/>
                  </a:moveTo>
                  <a:lnTo>
                    <a:pt x="0" y="0"/>
                  </a:lnTo>
                  <a:lnTo>
                    <a:pt x="96" y="0"/>
                  </a:lnTo>
                  <a:lnTo>
                    <a:pt x="96" y="96"/>
                  </a:lnTo>
                  <a:lnTo>
                    <a:pt x="0" y="144"/>
                  </a:lnTo>
                  <a:close/>
                </a:path>
              </a:pathLst>
            </a:custGeom>
            <a:pattFill prst="horzBrick">
              <a:fgClr>
                <a:srgbClr val="011965"/>
              </a:fgClr>
              <a:bgClr>
                <a:srgbClr val="FFFFFF"/>
              </a:bgClr>
            </a:pattFill>
            <a:ln w="38100" cap="flat" cmpd="sng">
              <a:solidFill>
                <a:srgbClr val="01196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39" name="Rectangle 48"/>
            <p:cNvSpPr>
              <a:spLocks noChangeAspect="1" noChangeArrowheads="1"/>
            </p:cNvSpPr>
            <p:nvPr/>
          </p:nvSpPr>
          <p:spPr bwMode="auto">
            <a:xfrm>
              <a:off x="1440" y="3168"/>
              <a:ext cx="576" cy="432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40" name="Freeform 49"/>
            <p:cNvSpPr>
              <a:spLocks noChangeAspect="1"/>
            </p:cNvSpPr>
            <p:nvPr/>
          </p:nvSpPr>
          <p:spPr bwMode="auto">
            <a:xfrm>
              <a:off x="1440" y="2976"/>
              <a:ext cx="576" cy="192"/>
            </a:xfrm>
            <a:custGeom>
              <a:avLst/>
              <a:gdLst>
                <a:gd name="T0" fmla="*/ 0 w 576"/>
                <a:gd name="T1" fmla="*/ 192 h 192"/>
                <a:gd name="T2" fmla="*/ 240 w 576"/>
                <a:gd name="T3" fmla="*/ 0 h 192"/>
                <a:gd name="T4" fmla="*/ 336 w 576"/>
                <a:gd name="T5" fmla="*/ 0 h 192"/>
                <a:gd name="T6" fmla="*/ 576 w 576"/>
                <a:gd name="T7" fmla="*/ 192 h 192"/>
                <a:gd name="T8" fmla="*/ 0 w 576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6"/>
                <a:gd name="T16" fmla="*/ 0 h 192"/>
                <a:gd name="T17" fmla="*/ 576 w 576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6" h="192">
                  <a:moveTo>
                    <a:pt x="0" y="192"/>
                  </a:moveTo>
                  <a:lnTo>
                    <a:pt x="240" y="0"/>
                  </a:lnTo>
                  <a:lnTo>
                    <a:pt x="336" y="0"/>
                  </a:lnTo>
                  <a:lnTo>
                    <a:pt x="576" y="192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FFFFFF"/>
            </a:solidFill>
            <a:ln w="38100" cap="flat" cmpd="sng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536" name="AutoShape 50"/>
          <p:cNvSpPr>
            <a:spLocks noChangeArrowheads="1"/>
          </p:cNvSpPr>
          <p:nvPr/>
        </p:nvSpPr>
        <p:spPr bwMode="auto">
          <a:xfrm>
            <a:off x="3962400" y="4724400"/>
            <a:ext cx="762000" cy="381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28575">
            <a:solidFill>
              <a:schemeClr val="accent1"/>
            </a:solidFill>
            <a:miter lim="800000"/>
            <a:headEnd/>
            <a:tailEnd type="none" w="sm" len="sm"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537" name="Text Box 51"/>
          <p:cNvSpPr txBox="1">
            <a:spLocks noChangeArrowheads="1"/>
          </p:cNvSpPr>
          <p:nvPr/>
        </p:nvSpPr>
        <p:spPr bwMode="auto">
          <a:xfrm>
            <a:off x="4065588" y="5105400"/>
            <a:ext cx="579437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itchFamily="18" charset="2"/>
              </a:rPr>
              <a:t>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itchFamily="18" charset="2"/>
              </a:rPr>
              <a:t>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-1" y="6609979"/>
            <a:ext cx="30907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Adapted from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Alyosha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Efros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13966" y="5361801"/>
            <a:ext cx="5437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(2, 1)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6784860" y="5070901"/>
            <a:ext cx="5437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(4, 2)</a:t>
            </a:r>
          </a:p>
        </p:txBody>
      </p:sp>
    </p:spTree>
    <p:extLst>
      <p:ext uri="{BB962C8B-B14F-4D97-AF65-F5344CB8AC3E}">
        <p14:creationId xmlns:p14="http://schemas.microsoft.com/office/powerpoint/2010/main" val="34047137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Solution: smooth first</a:t>
            </a:r>
          </a:p>
        </p:txBody>
      </p:sp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304800" y="5943600"/>
            <a:ext cx="7772400" cy="771525"/>
            <a:chOff x="192" y="3744"/>
            <a:chExt cx="4896" cy="486"/>
          </a:xfrm>
        </p:grpSpPr>
        <p:sp>
          <p:nvSpPr>
            <p:cNvPr id="6161" name="Rectangle 2"/>
            <p:cNvSpPr>
              <a:spLocks noChangeArrowheads="1"/>
            </p:cNvSpPr>
            <p:nvPr/>
          </p:nvSpPr>
          <p:spPr bwMode="auto">
            <a:xfrm>
              <a:off x="192" y="3798"/>
              <a:ext cx="489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fontAlgn="base"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r>
                <a:rPr lang="en-US" sz="2800">
                  <a:solidFill>
                    <a:prstClr val="black"/>
                  </a:solidFill>
                  <a:latin typeface="Arial" charset="0"/>
                </a:rPr>
                <a:t>To find edges, look for peaks in</a:t>
              </a:r>
              <a:endParaRPr lang="en-US" sz="2800" i="1">
                <a:solidFill>
                  <a:prstClr val="black"/>
                </a:solidFill>
                <a:latin typeface="Arial" charset="0"/>
              </a:endParaRPr>
            </a:p>
          </p:txBody>
        </p:sp>
        <p:graphicFrame>
          <p:nvGraphicFramePr>
            <p:cNvPr id="6147" name="Object 21"/>
            <p:cNvGraphicFramePr>
              <a:graphicFrameLocks noChangeAspect="1"/>
            </p:cNvGraphicFramePr>
            <p:nvPr/>
          </p:nvGraphicFramePr>
          <p:xfrm>
            <a:off x="3696" y="3744"/>
            <a:ext cx="816" cy="48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660113" imgH="393529" progId="Equation.3">
                    <p:embed/>
                  </p:oleObj>
                </mc:Choice>
                <mc:Fallback>
                  <p:oleObj name="Equation" r:id="rId4" imgW="660113" imgH="393529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96" y="3744"/>
                          <a:ext cx="816" cy="48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6150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25638" y="1070112"/>
            <a:ext cx="5313362" cy="139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1" name="Text Box 17"/>
          <p:cNvSpPr txBox="1">
            <a:spLocks noChangeArrowheads="1"/>
          </p:cNvSpPr>
          <p:nvPr/>
        </p:nvSpPr>
        <p:spPr bwMode="auto">
          <a:xfrm>
            <a:off x="1638300" y="1597162"/>
            <a:ext cx="2682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prstClr val="black"/>
                </a:solidFill>
                <a:latin typeface="Times New Roman" pitchFamily="18" charset="0"/>
              </a:rPr>
              <a:t>f</a:t>
            </a:r>
          </a:p>
        </p:txBody>
      </p:sp>
      <p:grpSp>
        <p:nvGrpSpPr>
          <p:cNvPr id="3" name="Group 27"/>
          <p:cNvGrpSpPr>
            <a:grpSpLocks/>
          </p:cNvGrpSpPr>
          <p:nvPr/>
        </p:nvGrpSpPr>
        <p:grpSpPr bwMode="auto">
          <a:xfrm>
            <a:off x="1638300" y="2471875"/>
            <a:ext cx="5600700" cy="1120775"/>
            <a:chOff x="1032" y="1507"/>
            <a:chExt cx="3528" cy="706"/>
          </a:xfrm>
        </p:grpSpPr>
        <p:pic>
          <p:nvPicPr>
            <p:cNvPr id="6159" name="Picture 10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213" y="1507"/>
              <a:ext cx="3347" cy="7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60" name="Text Box 18"/>
            <p:cNvSpPr txBox="1">
              <a:spLocks noChangeArrowheads="1"/>
            </p:cNvSpPr>
            <p:nvPr/>
          </p:nvSpPr>
          <p:spPr bwMode="auto">
            <a:xfrm>
              <a:off x="1032" y="1684"/>
              <a:ext cx="21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i="1">
                  <a:solidFill>
                    <a:prstClr val="black"/>
                  </a:solidFill>
                  <a:latin typeface="Times New Roman" pitchFamily="18" charset="0"/>
                </a:rPr>
                <a:t>g</a:t>
              </a:r>
            </a:p>
          </p:txBody>
        </p:sp>
      </p:grpSp>
      <p:grpSp>
        <p:nvGrpSpPr>
          <p:cNvPr id="4" name="Group 28"/>
          <p:cNvGrpSpPr>
            <a:grpSpLocks/>
          </p:cNvGrpSpPr>
          <p:nvPr/>
        </p:nvGrpSpPr>
        <p:grpSpPr bwMode="auto">
          <a:xfrm>
            <a:off x="1292225" y="3610112"/>
            <a:ext cx="5946775" cy="1104900"/>
            <a:chOff x="814" y="2224"/>
            <a:chExt cx="3746" cy="696"/>
          </a:xfrm>
        </p:grpSpPr>
        <p:pic>
          <p:nvPicPr>
            <p:cNvPr id="6157" name="Picture 13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213" y="2224"/>
              <a:ext cx="3347" cy="6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58" name="Text Box 19"/>
            <p:cNvSpPr txBox="1">
              <a:spLocks noChangeArrowheads="1"/>
            </p:cNvSpPr>
            <p:nvPr/>
          </p:nvSpPr>
          <p:spPr bwMode="auto">
            <a:xfrm>
              <a:off x="814" y="2346"/>
              <a:ext cx="45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i="1">
                  <a:solidFill>
                    <a:prstClr val="black"/>
                  </a:solidFill>
                  <a:latin typeface="Times New Roman" pitchFamily="18" charset="0"/>
                </a:rPr>
                <a:t>f * g</a:t>
              </a:r>
            </a:p>
          </p:txBody>
        </p:sp>
      </p:grpSp>
      <p:grpSp>
        <p:nvGrpSpPr>
          <p:cNvPr id="5" name="Group 29"/>
          <p:cNvGrpSpPr>
            <a:grpSpLocks/>
          </p:cNvGrpSpPr>
          <p:nvPr/>
        </p:nvGrpSpPr>
        <p:grpSpPr bwMode="auto">
          <a:xfrm>
            <a:off x="914400" y="4715012"/>
            <a:ext cx="6324600" cy="1155700"/>
            <a:chOff x="576" y="2920"/>
            <a:chExt cx="3984" cy="728"/>
          </a:xfrm>
        </p:grpSpPr>
        <p:pic>
          <p:nvPicPr>
            <p:cNvPr id="6156" name="Picture 16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213" y="2920"/>
              <a:ext cx="3347" cy="7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aphicFrame>
          <p:nvGraphicFramePr>
            <p:cNvPr id="6146" name="Object 23"/>
            <p:cNvGraphicFramePr>
              <a:graphicFrameLocks noChangeAspect="1"/>
            </p:cNvGraphicFramePr>
            <p:nvPr/>
          </p:nvGraphicFramePr>
          <p:xfrm>
            <a:off x="576" y="3008"/>
            <a:ext cx="636" cy="42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0" imgW="660113" imgH="393529" progId="Equation.3">
                    <p:embed/>
                  </p:oleObj>
                </mc:Choice>
                <mc:Fallback>
                  <p:oleObj name="Equation" r:id="rId10" imgW="660113" imgH="393529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76" y="3008"/>
                          <a:ext cx="636" cy="421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8" name="TextBox 3"/>
          <p:cNvSpPr txBox="1">
            <a:spLocks noChangeArrowheads="1"/>
          </p:cNvSpPr>
          <p:nvPr/>
        </p:nvSpPr>
        <p:spPr bwMode="auto">
          <a:xfrm>
            <a:off x="7462684" y="6579267"/>
            <a:ext cx="168131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</a:rPr>
              <a:t>Source: S. Seitz</a:t>
            </a:r>
          </a:p>
        </p:txBody>
      </p:sp>
    </p:spTree>
    <p:extLst>
      <p:ext uri="{BB962C8B-B14F-4D97-AF65-F5344CB8AC3E}">
        <p14:creationId xmlns:p14="http://schemas.microsoft.com/office/powerpoint/2010/main" val="18930069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"/>
          <p:cNvSpPr>
            <a:spLocks noGrp="1" noChangeArrowheads="1"/>
          </p:cNvSpPr>
          <p:nvPr>
            <p:ph type="title"/>
          </p:nvPr>
        </p:nvSpPr>
        <p:spPr>
          <a:xfrm>
            <a:off x="687388" y="76200"/>
            <a:ext cx="7770812" cy="838200"/>
          </a:xfrm>
        </p:spPr>
        <p:txBody>
          <a:bodyPr/>
          <a:lstStyle/>
          <a:p>
            <a:r>
              <a:rPr lang="en-US"/>
              <a:t>Scaling</a:t>
            </a:r>
          </a:p>
        </p:txBody>
      </p:sp>
      <p:sp>
        <p:nvSpPr>
          <p:cNvPr id="23554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000" i="1" dirty="0">
                <a:solidFill>
                  <a:srgbClr val="CC3300"/>
                </a:solidFill>
              </a:rPr>
              <a:t>Non-uniform scaling</a:t>
            </a:r>
            <a:r>
              <a:rPr lang="en-US" sz="2000" dirty="0"/>
              <a:t>: different scalars per component</a:t>
            </a:r>
          </a:p>
          <a:p>
            <a:pPr>
              <a:lnSpc>
                <a:spcPct val="90000"/>
              </a:lnSpc>
            </a:pPr>
            <a:endParaRPr lang="en-US" sz="2000" dirty="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609600" y="2514600"/>
            <a:ext cx="8001000" cy="2743200"/>
            <a:chOff x="384" y="1584"/>
            <a:chExt cx="5040" cy="1728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384" y="1584"/>
              <a:ext cx="1920" cy="1728"/>
              <a:chOff x="816" y="2208"/>
              <a:chExt cx="1920" cy="1728"/>
            </a:xfrm>
          </p:grpSpPr>
          <p:sp>
            <p:nvSpPr>
              <p:cNvPr id="23587" name="Line 6"/>
              <p:cNvSpPr>
                <a:spLocks noChangeShapeType="1"/>
              </p:cNvSpPr>
              <p:nvPr/>
            </p:nvSpPr>
            <p:spPr bwMode="auto">
              <a:xfrm>
                <a:off x="1056" y="2208"/>
                <a:ext cx="0" cy="172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588" name="Line 7"/>
              <p:cNvSpPr>
                <a:spLocks noChangeShapeType="1"/>
              </p:cNvSpPr>
              <p:nvPr/>
            </p:nvSpPr>
            <p:spPr bwMode="auto">
              <a:xfrm>
                <a:off x="816" y="3744"/>
                <a:ext cx="192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589" name="Line 8"/>
              <p:cNvSpPr>
                <a:spLocks noChangeShapeType="1"/>
              </p:cNvSpPr>
              <p:nvPr/>
            </p:nvSpPr>
            <p:spPr bwMode="auto">
              <a:xfrm>
                <a:off x="1248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590" name="Line 9"/>
              <p:cNvSpPr>
                <a:spLocks noChangeShapeType="1"/>
              </p:cNvSpPr>
              <p:nvPr/>
            </p:nvSpPr>
            <p:spPr bwMode="auto">
              <a:xfrm>
                <a:off x="1440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591" name="Line 10"/>
              <p:cNvSpPr>
                <a:spLocks noChangeShapeType="1"/>
              </p:cNvSpPr>
              <p:nvPr/>
            </p:nvSpPr>
            <p:spPr bwMode="auto">
              <a:xfrm>
                <a:off x="1632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592" name="Line 11"/>
              <p:cNvSpPr>
                <a:spLocks noChangeShapeType="1"/>
              </p:cNvSpPr>
              <p:nvPr/>
            </p:nvSpPr>
            <p:spPr bwMode="auto">
              <a:xfrm>
                <a:off x="1824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593" name="Line 12"/>
              <p:cNvSpPr>
                <a:spLocks noChangeShapeType="1"/>
              </p:cNvSpPr>
              <p:nvPr/>
            </p:nvSpPr>
            <p:spPr bwMode="auto">
              <a:xfrm>
                <a:off x="2016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594" name="Line 13"/>
              <p:cNvSpPr>
                <a:spLocks noChangeShapeType="1"/>
              </p:cNvSpPr>
              <p:nvPr/>
            </p:nvSpPr>
            <p:spPr bwMode="auto">
              <a:xfrm>
                <a:off x="2208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595" name="Line 14"/>
              <p:cNvSpPr>
                <a:spLocks noChangeShapeType="1"/>
              </p:cNvSpPr>
              <p:nvPr/>
            </p:nvSpPr>
            <p:spPr bwMode="auto">
              <a:xfrm>
                <a:off x="2400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596" name="Line 15"/>
              <p:cNvSpPr>
                <a:spLocks noChangeShapeType="1"/>
              </p:cNvSpPr>
              <p:nvPr/>
            </p:nvSpPr>
            <p:spPr bwMode="auto">
              <a:xfrm>
                <a:off x="2592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597" name="Line 16"/>
              <p:cNvSpPr>
                <a:spLocks noChangeShapeType="1"/>
              </p:cNvSpPr>
              <p:nvPr/>
            </p:nvSpPr>
            <p:spPr bwMode="auto">
              <a:xfrm>
                <a:off x="1008" y="3552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598" name="Line 17"/>
              <p:cNvSpPr>
                <a:spLocks noChangeShapeType="1"/>
              </p:cNvSpPr>
              <p:nvPr/>
            </p:nvSpPr>
            <p:spPr bwMode="auto">
              <a:xfrm>
                <a:off x="1008" y="3360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599" name="Line 18"/>
              <p:cNvSpPr>
                <a:spLocks noChangeShapeType="1"/>
              </p:cNvSpPr>
              <p:nvPr/>
            </p:nvSpPr>
            <p:spPr bwMode="auto">
              <a:xfrm>
                <a:off x="1008" y="3168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600" name="Line 19"/>
              <p:cNvSpPr>
                <a:spLocks noChangeShapeType="1"/>
              </p:cNvSpPr>
              <p:nvPr/>
            </p:nvSpPr>
            <p:spPr bwMode="auto">
              <a:xfrm>
                <a:off x="1008" y="2976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601" name="Line 20"/>
              <p:cNvSpPr>
                <a:spLocks noChangeShapeType="1"/>
              </p:cNvSpPr>
              <p:nvPr/>
            </p:nvSpPr>
            <p:spPr bwMode="auto">
              <a:xfrm>
                <a:off x="1008" y="2784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602" name="Line 21"/>
              <p:cNvSpPr>
                <a:spLocks noChangeShapeType="1"/>
              </p:cNvSpPr>
              <p:nvPr/>
            </p:nvSpPr>
            <p:spPr bwMode="auto">
              <a:xfrm>
                <a:off x="1008" y="2592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603" name="Line 22"/>
              <p:cNvSpPr>
                <a:spLocks noChangeShapeType="1"/>
              </p:cNvSpPr>
              <p:nvPr/>
            </p:nvSpPr>
            <p:spPr bwMode="auto">
              <a:xfrm>
                <a:off x="1008" y="2400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604" name="Line 23"/>
              <p:cNvSpPr>
                <a:spLocks noChangeShapeType="1"/>
              </p:cNvSpPr>
              <p:nvPr/>
            </p:nvSpPr>
            <p:spPr bwMode="auto">
              <a:xfrm>
                <a:off x="1008" y="2208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4" name="Group 24"/>
            <p:cNvGrpSpPr>
              <a:grpSpLocks/>
            </p:cNvGrpSpPr>
            <p:nvPr/>
          </p:nvGrpSpPr>
          <p:grpSpPr bwMode="auto">
            <a:xfrm>
              <a:off x="1008" y="2256"/>
              <a:ext cx="576" cy="672"/>
              <a:chOff x="1440" y="2928"/>
              <a:chExt cx="576" cy="672"/>
            </a:xfrm>
          </p:grpSpPr>
          <p:sp>
            <p:nvSpPr>
              <p:cNvPr id="23584" name="Freeform 25" descr="Horizontal brick"/>
              <p:cNvSpPr>
                <a:spLocks/>
              </p:cNvSpPr>
              <p:nvPr/>
            </p:nvSpPr>
            <p:spPr bwMode="auto">
              <a:xfrm>
                <a:off x="1536" y="2928"/>
                <a:ext cx="96" cy="144"/>
              </a:xfrm>
              <a:custGeom>
                <a:avLst/>
                <a:gdLst>
                  <a:gd name="T0" fmla="*/ 0 w 96"/>
                  <a:gd name="T1" fmla="*/ 144 h 144"/>
                  <a:gd name="T2" fmla="*/ 0 w 96"/>
                  <a:gd name="T3" fmla="*/ 0 h 144"/>
                  <a:gd name="T4" fmla="*/ 96 w 96"/>
                  <a:gd name="T5" fmla="*/ 0 h 144"/>
                  <a:gd name="T6" fmla="*/ 96 w 96"/>
                  <a:gd name="T7" fmla="*/ 96 h 144"/>
                  <a:gd name="T8" fmla="*/ 0 w 96"/>
                  <a:gd name="T9" fmla="*/ 144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6"/>
                  <a:gd name="T16" fmla="*/ 0 h 144"/>
                  <a:gd name="T17" fmla="*/ 96 w 96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6" h="144">
                    <a:moveTo>
                      <a:pt x="0" y="144"/>
                    </a:moveTo>
                    <a:lnTo>
                      <a:pt x="0" y="0"/>
                    </a:lnTo>
                    <a:lnTo>
                      <a:pt x="96" y="0"/>
                    </a:lnTo>
                    <a:lnTo>
                      <a:pt x="96" y="96"/>
                    </a:lnTo>
                    <a:lnTo>
                      <a:pt x="0" y="144"/>
                    </a:lnTo>
                    <a:close/>
                  </a:path>
                </a:pathLst>
              </a:custGeom>
              <a:pattFill prst="horzBrick">
                <a:fgClr>
                  <a:srgbClr val="032389"/>
                </a:fgClr>
                <a:bgClr>
                  <a:srgbClr val="FFFFFF"/>
                </a:bgClr>
              </a:pattFill>
              <a:ln w="38100" cap="flat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585" name="Rectangle 26"/>
              <p:cNvSpPr>
                <a:spLocks noChangeArrowheads="1"/>
              </p:cNvSpPr>
              <p:nvPr/>
            </p:nvSpPr>
            <p:spPr bwMode="auto">
              <a:xfrm>
                <a:off x="1440" y="3168"/>
                <a:ext cx="576" cy="432"/>
              </a:xfrm>
              <a:prstGeom prst="rect">
                <a:avLst/>
              </a:prstGeom>
              <a:solidFill>
                <a:srgbClr val="FFFFFF"/>
              </a:solidFill>
              <a:ln w="38100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586" name="Freeform 27"/>
              <p:cNvSpPr>
                <a:spLocks/>
              </p:cNvSpPr>
              <p:nvPr/>
            </p:nvSpPr>
            <p:spPr bwMode="auto">
              <a:xfrm>
                <a:off x="1440" y="2976"/>
                <a:ext cx="576" cy="192"/>
              </a:xfrm>
              <a:custGeom>
                <a:avLst/>
                <a:gdLst>
                  <a:gd name="T0" fmla="*/ 0 w 576"/>
                  <a:gd name="T1" fmla="*/ 192 h 192"/>
                  <a:gd name="T2" fmla="*/ 240 w 576"/>
                  <a:gd name="T3" fmla="*/ 0 h 192"/>
                  <a:gd name="T4" fmla="*/ 336 w 576"/>
                  <a:gd name="T5" fmla="*/ 0 h 192"/>
                  <a:gd name="T6" fmla="*/ 576 w 576"/>
                  <a:gd name="T7" fmla="*/ 192 h 192"/>
                  <a:gd name="T8" fmla="*/ 0 w 576"/>
                  <a:gd name="T9" fmla="*/ 192 h 1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76"/>
                  <a:gd name="T16" fmla="*/ 0 h 192"/>
                  <a:gd name="T17" fmla="*/ 576 w 576"/>
                  <a:gd name="T18" fmla="*/ 192 h 1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76" h="192">
                    <a:moveTo>
                      <a:pt x="0" y="192"/>
                    </a:moveTo>
                    <a:lnTo>
                      <a:pt x="240" y="0"/>
                    </a:lnTo>
                    <a:lnTo>
                      <a:pt x="336" y="0"/>
                    </a:lnTo>
                    <a:lnTo>
                      <a:pt x="576" y="192"/>
                    </a:lnTo>
                    <a:lnTo>
                      <a:pt x="0" y="192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flat" cmpd="sng">
                <a:solidFill>
                  <a:schemeClr val="hlink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5" name="Group 28"/>
            <p:cNvGrpSpPr>
              <a:grpSpLocks/>
            </p:cNvGrpSpPr>
            <p:nvPr/>
          </p:nvGrpSpPr>
          <p:grpSpPr bwMode="auto">
            <a:xfrm>
              <a:off x="3264" y="1584"/>
              <a:ext cx="1920" cy="1728"/>
              <a:chOff x="816" y="2208"/>
              <a:chExt cx="1920" cy="1728"/>
            </a:xfrm>
          </p:grpSpPr>
          <p:sp>
            <p:nvSpPr>
              <p:cNvPr id="23566" name="Line 29"/>
              <p:cNvSpPr>
                <a:spLocks noChangeShapeType="1"/>
              </p:cNvSpPr>
              <p:nvPr/>
            </p:nvSpPr>
            <p:spPr bwMode="auto">
              <a:xfrm>
                <a:off x="1056" y="2208"/>
                <a:ext cx="0" cy="172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567" name="Line 30"/>
              <p:cNvSpPr>
                <a:spLocks noChangeShapeType="1"/>
              </p:cNvSpPr>
              <p:nvPr/>
            </p:nvSpPr>
            <p:spPr bwMode="auto">
              <a:xfrm>
                <a:off x="816" y="3744"/>
                <a:ext cx="192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568" name="Line 31"/>
              <p:cNvSpPr>
                <a:spLocks noChangeShapeType="1"/>
              </p:cNvSpPr>
              <p:nvPr/>
            </p:nvSpPr>
            <p:spPr bwMode="auto">
              <a:xfrm>
                <a:off x="1248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569" name="Line 32"/>
              <p:cNvSpPr>
                <a:spLocks noChangeShapeType="1"/>
              </p:cNvSpPr>
              <p:nvPr/>
            </p:nvSpPr>
            <p:spPr bwMode="auto">
              <a:xfrm>
                <a:off x="1440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570" name="Line 33"/>
              <p:cNvSpPr>
                <a:spLocks noChangeShapeType="1"/>
              </p:cNvSpPr>
              <p:nvPr/>
            </p:nvSpPr>
            <p:spPr bwMode="auto">
              <a:xfrm>
                <a:off x="1632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571" name="Line 34"/>
              <p:cNvSpPr>
                <a:spLocks noChangeShapeType="1"/>
              </p:cNvSpPr>
              <p:nvPr/>
            </p:nvSpPr>
            <p:spPr bwMode="auto">
              <a:xfrm>
                <a:off x="1824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572" name="Line 35"/>
              <p:cNvSpPr>
                <a:spLocks noChangeShapeType="1"/>
              </p:cNvSpPr>
              <p:nvPr/>
            </p:nvSpPr>
            <p:spPr bwMode="auto">
              <a:xfrm>
                <a:off x="2016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573" name="Line 36"/>
              <p:cNvSpPr>
                <a:spLocks noChangeShapeType="1"/>
              </p:cNvSpPr>
              <p:nvPr/>
            </p:nvSpPr>
            <p:spPr bwMode="auto">
              <a:xfrm>
                <a:off x="2208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574" name="Line 37"/>
              <p:cNvSpPr>
                <a:spLocks noChangeShapeType="1"/>
              </p:cNvSpPr>
              <p:nvPr/>
            </p:nvSpPr>
            <p:spPr bwMode="auto">
              <a:xfrm>
                <a:off x="2400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575" name="Line 38"/>
              <p:cNvSpPr>
                <a:spLocks noChangeShapeType="1"/>
              </p:cNvSpPr>
              <p:nvPr/>
            </p:nvSpPr>
            <p:spPr bwMode="auto">
              <a:xfrm>
                <a:off x="2592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576" name="Line 39"/>
              <p:cNvSpPr>
                <a:spLocks noChangeShapeType="1"/>
              </p:cNvSpPr>
              <p:nvPr/>
            </p:nvSpPr>
            <p:spPr bwMode="auto">
              <a:xfrm>
                <a:off x="1008" y="3552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577" name="Line 40"/>
              <p:cNvSpPr>
                <a:spLocks noChangeShapeType="1"/>
              </p:cNvSpPr>
              <p:nvPr/>
            </p:nvSpPr>
            <p:spPr bwMode="auto">
              <a:xfrm>
                <a:off x="1008" y="3360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578" name="Line 41"/>
              <p:cNvSpPr>
                <a:spLocks noChangeShapeType="1"/>
              </p:cNvSpPr>
              <p:nvPr/>
            </p:nvSpPr>
            <p:spPr bwMode="auto">
              <a:xfrm>
                <a:off x="1008" y="3168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579" name="Line 42"/>
              <p:cNvSpPr>
                <a:spLocks noChangeShapeType="1"/>
              </p:cNvSpPr>
              <p:nvPr/>
            </p:nvSpPr>
            <p:spPr bwMode="auto">
              <a:xfrm>
                <a:off x="1008" y="2976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580" name="Line 43"/>
              <p:cNvSpPr>
                <a:spLocks noChangeShapeType="1"/>
              </p:cNvSpPr>
              <p:nvPr/>
            </p:nvSpPr>
            <p:spPr bwMode="auto">
              <a:xfrm>
                <a:off x="1008" y="2784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581" name="Line 44"/>
              <p:cNvSpPr>
                <a:spLocks noChangeShapeType="1"/>
              </p:cNvSpPr>
              <p:nvPr/>
            </p:nvSpPr>
            <p:spPr bwMode="auto">
              <a:xfrm>
                <a:off x="1008" y="2592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582" name="Line 45"/>
              <p:cNvSpPr>
                <a:spLocks noChangeShapeType="1"/>
              </p:cNvSpPr>
              <p:nvPr/>
            </p:nvSpPr>
            <p:spPr bwMode="auto">
              <a:xfrm>
                <a:off x="1008" y="2400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583" name="Line 46"/>
              <p:cNvSpPr>
                <a:spLocks noChangeShapeType="1"/>
              </p:cNvSpPr>
              <p:nvPr/>
            </p:nvSpPr>
            <p:spPr bwMode="auto">
              <a:xfrm>
                <a:off x="1008" y="2208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6" name="Group 47"/>
            <p:cNvGrpSpPr>
              <a:grpSpLocks/>
            </p:cNvGrpSpPr>
            <p:nvPr/>
          </p:nvGrpSpPr>
          <p:grpSpPr bwMode="auto">
            <a:xfrm>
              <a:off x="4272" y="2690"/>
              <a:ext cx="1152" cy="334"/>
              <a:chOff x="1440" y="2928"/>
              <a:chExt cx="576" cy="672"/>
            </a:xfrm>
          </p:grpSpPr>
          <p:sp>
            <p:nvSpPr>
              <p:cNvPr id="23563" name="Freeform 48" descr="Horizontal brick"/>
              <p:cNvSpPr>
                <a:spLocks/>
              </p:cNvSpPr>
              <p:nvPr/>
            </p:nvSpPr>
            <p:spPr bwMode="auto">
              <a:xfrm>
                <a:off x="1536" y="2928"/>
                <a:ext cx="96" cy="144"/>
              </a:xfrm>
              <a:custGeom>
                <a:avLst/>
                <a:gdLst>
                  <a:gd name="T0" fmla="*/ 0 w 96"/>
                  <a:gd name="T1" fmla="*/ 144 h 144"/>
                  <a:gd name="T2" fmla="*/ 0 w 96"/>
                  <a:gd name="T3" fmla="*/ 0 h 144"/>
                  <a:gd name="T4" fmla="*/ 96 w 96"/>
                  <a:gd name="T5" fmla="*/ 0 h 144"/>
                  <a:gd name="T6" fmla="*/ 96 w 96"/>
                  <a:gd name="T7" fmla="*/ 96 h 144"/>
                  <a:gd name="T8" fmla="*/ 0 w 96"/>
                  <a:gd name="T9" fmla="*/ 144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6"/>
                  <a:gd name="T16" fmla="*/ 0 h 144"/>
                  <a:gd name="T17" fmla="*/ 96 w 96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6" h="144">
                    <a:moveTo>
                      <a:pt x="0" y="144"/>
                    </a:moveTo>
                    <a:lnTo>
                      <a:pt x="0" y="0"/>
                    </a:lnTo>
                    <a:lnTo>
                      <a:pt x="96" y="0"/>
                    </a:lnTo>
                    <a:lnTo>
                      <a:pt x="96" y="96"/>
                    </a:lnTo>
                    <a:lnTo>
                      <a:pt x="0" y="144"/>
                    </a:lnTo>
                    <a:close/>
                  </a:path>
                </a:pathLst>
              </a:custGeom>
              <a:pattFill prst="horzBrick">
                <a:fgClr>
                  <a:srgbClr val="032389"/>
                </a:fgClr>
                <a:bgClr>
                  <a:srgbClr val="FFFFFF"/>
                </a:bgClr>
              </a:pattFill>
              <a:ln w="38100" cap="flat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564" name="Rectangle 49"/>
              <p:cNvSpPr>
                <a:spLocks noChangeArrowheads="1"/>
              </p:cNvSpPr>
              <p:nvPr/>
            </p:nvSpPr>
            <p:spPr bwMode="auto">
              <a:xfrm>
                <a:off x="1440" y="3168"/>
                <a:ext cx="576" cy="432"/>
              </a:xfrm>
              <a:prstGeom prst="rect">
                <a:avLst/>
              </a:prstGeom>
              <a:solidFill>
                <a:srgbClr val="FFFFFF"/>
              </a:solidFill>
              <a:ln w="38100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565" name="Freeform 50"/>
              <p:cNvSpPr>
                <a:spLocks/>
              </p:cNvSpPr>
              <p:nvPr/>
            </p:nvSpPr>
            <p:spPr bwMode="auto">
              <a:xfrm>
                <a:off x="1440" y="2976"/>
                <a:ext cx="576" cy="192"/>
              </a:xfrm>
              <a:custGeom>
                <a:avLst/>
                <a:gdLst>
                  <a:gd name="T0" fmla="*/ 0 w 576"/>
                  <a:gd name="T1" fmla="*/ 192 h 192"/>
                  <a:gd name="T2" fmla="*/ 240 w 576"/>
                  <a:gd name="T3" fmla="*/ 0 h 192"/>
                  <a:gd name="T4" fmla="*/ 336 w 576"/>
                  <a:gd name="T5" fmla="*/ 0 h 192"/>
                  <a:gd name="T6" fmla="*/ 576 w 576"/>
                  <a:gd name="T7" fmla="*/ 192 h 192"/>
                  <a:gd name="T8" fmla="*/ 0 w 576"/>
                  <a:gd name="T9" fmla="*/ 192 h 1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76"/>
                  <a:gd name="T16" fmla="*/ 0 h 192"/>
                  <a:gd name="T17" fmla="*/ 576 w 576"/>
                  <a:gd name="T18" fmla="*/ 192 h 1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76" h="192">
                    <a:moveTo>
                      <a:pt x="0" y="192"/>
                    </a:moveTo>
                    <a:lnTo>
                      <a:pt x="240" y="0"/>
                    </a:lnTo>
                    <a:lnTo>
                      <a:pt x="336" y="0"/>
                    </a:lnTo>
                    <a:lnTo>
                      <a:pt x="576" y="192"/>
                    </a:lnTo>
                    <a:lnTo>
                      <a:pt x="0" y="192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flat" cmpd="sng">
                <a:solidFill>
                  <a:schemeClr val="hlink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3561" name="AutoShape 51"/>
            <p:cNvSpPr>
              <a:spLocks noChangeArrowheads="1"/>
            </p:cNvSpPr>
            <p:nvPr/>
          </p:nvSpPr>
          <p:spPr bwMode="auto">
            <a:xfrm>
              <a:off x="2496" y="2352"/>
              <a:ext cx="480" cy="24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FF00"/>
            </a:solidFill>
            <a:ln w="28575">
              <a:solidFill>
                <a:schemeClr val="accent1"/>
              </a:solidFill>
              <a:miter lim="800000"/>
              <a:headEnd/>
              <a:tailEnd type="none" w="sm" len="sm"/>
            </a:ln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1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62" name="Text Box 52"/>
            <p:cNvSpPr txBox="1">
              <a:spLocks noChangeArrowheads="1"/>
            </p:cNvSpPr>
            <p:nvPr/>
          </p:nvSpPr>
          <p:spPr bwMode="auto">
            <a:xfrm>
              <a:off x="2436" y="2592"/>
              <a:ext cx="618" cy="518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Symbol" pitchFamily="18" charset="2"/>
                </a:rPr>
                <a:t>X 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2,</a:t>
              </a:r>
              <a:b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</a:b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Y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Symbol" pitchFamily="18" charset="2"/>
                </a:rPr>
                <a:t>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0.5</a:t>
              </a:r>
            </a:p>
          </p:txBody>
        </p:sp>
      </p:grpSp>
      <p:sp>
        <p:nvSpPr>
          <p:cNvPr id="53" name="TextBox 52"/>
          <p:cNvSpPr txBox="1"/>
          <p:nvPr/>
        </p:nvSpPr>
        <p:spPr>
          <a:xfrm>
            <a:off x="-1" y="6609979"/>
            <a:ext cx="30907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Adapted from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Alyosha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Efros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603195" y="4380886"/>
            <a:ext cx="5437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(2, 1)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6781799" y="4535780"/>
            <a:ext cx="6719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(4, 0.5)</a:t>
            </a:r>
          </a:p>
        </p:txBody>
      </p:sp>
    </p:spTree>
    <p:extLst>
      <p:ext uri="{BB962C8B-B14F-4D97-AF65-F5344CB8AC3E}">
        <p14:creationId xmlns:p14="http://schemas.microsoft.com/office/powerpoint/2010/main" val="936119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2"/>
          <p:cNvSpPr>
            <a:spLocks noGrp="1" noChangeArrowheads="1"/>
          </p:cNvSpPr>
          <p:nvPr>
            <p:ph type="title"/>
          </p:nvPr>
        </p:nvSpPr>
        <p:spPr>
          <a:xfrm>
            <a:off x="687388" y="76200"/>
            <a:ext cx="7770812" cy="838200"/>
          </a:xfrm>
        </p:spPr>
        <p:txBody>
          <a:bodyPr/>
          <a:lstStyle/>
          <a:p>
            <a:r>
              <a:rPr lang="en-US"/>
              <a:t>Scaling</a:t>
            </a:r>
          </a:p>
        </p:txBody>
      </p:sp>
      <p:sp>
        <p:nvSpPr>
          <p:cNvPr id="307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403350"/>
            <a:ext cx="7772400" cy="4114800"/>
          </a:xfrm>
        </p:spPr>
        <p:txBody>
          <a:bodyPr/>
          <a:lstStyle/>
          <a:p>
            <a:r>
              <a:rPr lang="en-US"/>
              <a:t>Scaling operation: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Or, in matrix form:</a:t>
            </a:r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4837113" y="1384300"/>
          <a:ext cx="1328737" cy="1292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444240" imgH="431640" progId="Equation.3">
                  <p:embed/>
                </p:oleObj>
              </mc:Choice>
              <mc:Fallback>
                <p:oleObj name="Equation" r:id="rId2" imgW="444240" imgH="431640" progId="Equation.3">
                  <p:embed/>
                  <p:pic>
                    <p:nvPicPr>
                      <p:cNvPr id="307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37113" y="1384300"/>
                        <a:ext cx="1328737" cy="1292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829" name="Object 3"/>
          <p:cNvGraphicFramePr>
            <a:graphicFrameLocks noChangeAspect="1"/>
          </p:cNvGraphicFramePr>
          <p:nvPr/>
        </p:nvGraphicFramePr>
        <p:xfrm>
          <a:off x="2878931" y="3458791"/>
          <a:ext cx="3387725" cy="1370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130040" imgH="457200" progId="Equation.3">
                  <p:embed/>
                </p:oleObj>
              </mc:Choice>
              <mc:Fallback>
                <p:oleObj name="Equation" r:id="rId4" imgW="1130040" imgH="457200" progId="Equation.3">
                  <p:embed/>
                  <p:pic>
                    <p:nvPicPr>
                      <p:cNvPr id="71782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78931" y="3458791"/>
                        <a:ext cx="3387725" cy="1370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"/>
          <p:cNvGrpSpPr/>
          <p:nvPr/>
        </p:nvGrpSpPr>
        <p:grpSpPr>
          <a:xfrm>
            <a:off x="3668713" y="4851400"/>
            <a:ext cx="2336800" cy="685800"/>
            <a:chOff x="4767263" y="4908550"/>
            <a:chExt cx="2336800" cy="685800"/>
          </a:xfrm>
        </p:grpSpPr>
        <p:sp>
          <p:nvSpPr>
            <p:cNvPr id="717830" name="AutoShape 6"/>
            <p:cNvSpPr>
              <a:spLocks/>
            </p:cNvSpPr>
            <p:nvPr/>
          </p:nvSpPr>
          <p:spPr bwMode="auto">
            <a:xfrm rot="16200000">
              <a:off x="5811838" y="4413250"/>
              <a:ext cx="228600" cy="1219200"/>
            </a:xfrm>
            <a:prstGeom prst="leftBrace">
              <a:avLst>
                <a:gd name="adj1" fmla="val 44444"/>
                <a:gd name="adj2" fmla="val 50000"/>
              </a:avLst>
            </a:prstGeom>
            <a:noFill/>
            <a:ln w="38100">
              <a:solidFill>
                <a:schemeClr val="tx2"/>
              </a:solidFill>
              <a:round/>
              <a:headEnd/>
              <a:tailEnd/>
            </a:ln>
          </p:spPr>
          <p:txBody>
            <a:bodyPr vert="eaVert"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17831" name="Text Box 7"/>
            <p:cNvSpPr txBox="1">
              <a:spLocks noChangeArrowheads="1"/>
            </p:cNvSpPr>
            <p:nvPr/>
          </p:nvSpPr>
          <p:spPr bwMode="auto">
            <a:xfrm>
              <a:off x="4767263" y="5137150"/>
              <a:ext cx="2336800" cy="457200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scaling matrix S</a:t>
              </a: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-1" y="6609979"/>
            <a:ext cx="30907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Adapted from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Alyosha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Efros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17" name="Object 3"/>
          <p:cNvGraphicFramePr>
            <a:graphicFrameLocks noChangeAspect="1"/>
          </p:cNvGraphicFramePr>
          <p:nvPr/>
        </p:nvGraphicFramePr>
        <p:xfrm>
          <a:off x="2882194" y="3423527"/>
          <a:ext cx="3367659" cy="1408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091880" imgH="469800" progId="Equation.3">
                  <p:embed/>
                </p:oleObj>
              </mc:Choice>
              <mc:Fallback>
                <p:oleObj name="Equation" r:id="rId6" imgW="1091880" imgH="469800" progId="Equation.3">
                  <p:embed/>
                  <p:pic>
                    <p:nvPicPr>
                      <p:cNvPr id="1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82194" y="3423527"/>
                        <a:ext cx="3367659" cy="140811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97184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687388" y="76200"/>
            <a:ext cx="7770812" cy="838200"/>
          </a:xfrm>
        </p:spPr>
        <p:txBody>
          <a:bodyPr/>
          <a:lstStyle/>
          <a:p>
            <a:r>
              <a:rPr lang="en-US" dirty="0"/>
              <a:t>2D Linear transformations</a:t>
            </a:r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388" y="2443163"/>
            <a:ext cx="7770812" cy="4787900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Only linear 2D transformations can be represented with a 2x2 matrix.</a:t>
            </a:r>
            <a:endParaRPr lang="en-US" dirty="0"/>
          </a:p>
          <a:p>
            <a:pPr>
              <a:lnSpc>
                <a:spcPct val="90000"/>
              </a:lnSpc>
            </a:pPr>
            <a:r>
              <a:rPr lang="en-US" dirty="0"/>
              <a:t>Linear transformations are combinations of …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Scale,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Rotation,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Shear, and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Mirror</a:t>
            </a:r>
          </a:p>
        </p:txBody>
      </p:sp>
      <p:graphicFrame>
        <p:nvGraphicFramePr>
          <p:cNvPr id="6146" name="Object 2"/>
          <p:cNvGraphicFramePr>
            <a:graphicFrameLocks noChangeAspect="1"/>
          </p:cNvGraphicFramePr>
          <p:nvPr/>
        </p:nvGraphicFramePr>
        <p:xfrm>
          <a:off x="3074988" y="1092200"/>
          <a:ext cx="2773362" cy="1131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117440" imgH="457200" progId="Equation.3">
                  <p:embed/>
                </p:oleObj>
              </mc:Choice>
              <mc:Fallback>
                <p:oleObj name="Equation" r:id="rId3" imgW="1117440" imgH="457200" progId="Equation.3">
                  <p:embed/>
                  <p:pic>
                    <p:nvPicPr>
                      <p:cNvPr id="614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4988" y="1092200"/>
                        <a:ext cx="2773362" cy="11318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-1" y="6609979"/>
            <a:ext cx="30907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Alyosha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Efros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9647473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5" name="Text Box 4"/>
          <p:cNvSpPr txBox="1">
            <a:spLocks noChangeArrowheads="1"/>
          </p:cNvSpPr>
          <p:nvPr/>
        </p:nvSpPr>
        <p:spPr bwMode="auto">
          <a:xfrm>
            <a:off x="838200" y="3055938"/>
            <a:ext cx="660469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2D Rotate around (0,0)? (see next slide)</a:t>
            </a:r>
          </a:p>
        </p:txBody>
      </p:sp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1143000" y="3649663"/>
          <a:ext cx="3224213" cy="782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459866" imgH="355446" progId="Equation.3">
                  <p:embed/>
                </p:oleObj>
              </mc:Choice>
              <mc:Fallback>
                <p:oleObj name="Equation" r:id="rId4" imgW="1459866" imgH="355446" progId="Equation.3">
                  <p:embed/>
                  <p:pic>
                    <p:nvPicPr>
                      <p:cNvPr id="409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3649663"/>
                        <a:ext cx="3224213" cy="7826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6022" name="Object 3"/>
          <p:cNvGraphicFramePr>
            <a:graphicFrameLocks noChangeAspect="1"/>
          </p:cNvGraphicFramePr>
          <p:nvPr/>
        </p:nvGraphicFramePr>
        <p:xfrm>
          <a:off x="5016500" y="3594100"/>
          <a:ext cx="3454400" cy="930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701800" imgH="457200" progId="Equation.3">
                  <p:embed/>
                </p:oleObj>
              </mc:Choice>
              <mc:Fallback>
                <p:oleObj name="Equation" r:id="rId6" imgW="1701800" imgH="457200" progId="Equation.3">
                  <p:embed/>
                  <p:pic>
                    <p:nvPicPr>
                      <p:cNvPr id="726022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16500" y="3594100"/>
                        <a:ext cx="3454400" cy="930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6" name="Text Box 7"/>
          <p:cNvSpPr txBox="1">
            <a:spLocks noChangeArrowheads="1"/>
          </p:cNvSpPr>
          <p:nvPr/>
        </p:nvSpPr>
        <p:spPr bwMode="auto">
          <a:xfrm>
            <a:off x="838200" y="4721225"/>
            <a:ext cx="16779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2D Shear?</a:t>
            </a:r>
          </a:p>
        </p:txBody>
      </p:sp>
      <p:graphicFrame>
        <p:nvGraphicFramePr>
          <p:cNvPr id="4100" name="Object 4"/>
          <p:cNvGraphicFramePr>
            <a:graphicFrameLocks noChangeAspect="1"/>
          </p:cNvGraphicFramePr>
          <p:nvPr/>
        </p:nvGraphicFramePr>
        <p:xfrm>
          <a:off x="1101725" y="5311775"/>
          <a:ext cx="2101850" cy="1006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952500" imgH="457200" progId="Equation.3">
                  <p:embed/>
                </p:oleObj>
              </mc:Choice>
              <mc:Fallback>
                <p:oleObj name="Equation" r:id="rId8" imgW="952500" imgH="457200" progId="Equation.3">
                  <p:embed/>
                  <p:pic>
                    <p:nvPicPr>
                      <p:cNvPr id="410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1725" y="5311775"/>
                        <a:ext cx="2101850" cy="1006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6025" name="Object 5"/>
          <p:cNvGraphicFramePr>
            <a:graphicFrameLocks noChangeAspect="1"/>
          </p:cNvGraphicFramePr>
          <p:nvPr/>
        </p:nvGraphicFramePr>
        <p:xfrm>
          <a:off x="5046663" y="5241925"/>
          <a:ext cx="3249612" cy="1133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384300" imgH="482600" progId="Equation.3">
                  <p:embed/>
                </p:oleObj>
              </mc:Choice>
              <mc:Fallback>
                <p:oleObj name="Equation" r:id="rId10" imgW="1384300" imgH="482600" progId="Equation.3">
                  <p:embed/>
                  <p:pic>
                    <p:nvPicPr>
                      <p:cNvPr id="726025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46663" y="5241925"/>
                        <a:ext cx="3249612" cy="1133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8" name="Text Box 7"/>
          <p:cNvSpPr txBox="1">
            <a:spLocks noChangeArrowheads="1"/>
          </p:cNvSpPr>
          <p:nvPr/>
        </p:nvSpPr>
        <p:spPr bwMode="auto">
          <a:xfrm>
            <a:off x="841248" y="1165225"/>
            <a:ext cx="21240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2D Scaling?</a:t>
            </a:r>
          </a:p>
        </p:txBody>
      </p:sp>
      <p:graphicFrame>
        <p:nvGraphicFramePr>
          <p:cNvPr id="4102" name="Object 4"/>
          <p:cNvGraphicFramePr>
            <a:graphicFrameLocks noChangeAspect="1"/>
          </p:cNvGraphicFramePr>
          <p:nvPr/>
        </p:nvGraphicFramePr>
        <p:xfrm>
          <a:off x="1220788" y="1616075"/>
          <a:ext cx="1631950" cy="1212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647419" imgH="482391" progId="Equation.3">
                  <p:embed/>
                </p:oleObj>
              </mc:Choice>
              <mc:Fallback>
                <p:oleObj name="Equation" r:id="rId12" imgW="647419" imgH="482391" progId="Equation.3">
                  <p:embed/>
                  <p:pic>
                    <p:nvPicPr>
                      <p:cNvPr id="410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0788" y="1616075"/>
                        <a:ext cx="1631950" cy="1212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5001" name="Object 5"/>
          <p:cNvGraphicFramePr>
            <a:graphicFrameLocks noChangeAspect="1"/>
          </p:cNvGraphicFramePr>
          <p:nvPr/>
        </p:nvGraphicFramePr>
        <p:xfrm>
          <a:off x="4973638" y="1566863"/>
          <a:ext cx="2847975" cy="1116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1231366" imgH="482391" progId="Equation.3">
                  <p:embed/>
                </p:oleObj>
              </mc:Choice>
              <mc:Fallback>
                <p:oleObj name="Equation" r:id="rId14" imgW="1231366" imgH="482391" progId="Equation.3">
                  <p:embed/>
                  <p:pic>
                    <p:nvPicPr>
                      <p:cNvPr id="725001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73638" y="1566863"/>
                        <a:ext cx="2847975" cy="11160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-1" y="6609979"/>
            <a:ext cx="30907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Modified from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Alyosha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Efros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0543" name="Picture 63" descr="https://www.siggraph.org/education/materials/HyperGraph/modeling/mod_tran/2dshear1.gif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1663" y="4831879"/>
            <a:ext cx="1959525" cy="376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96509" y="6611779"/>
            <a:ext cx="583685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Fig. from https://www.siggraph.org/education/materials/HyperGraph/modeling/mod_tran/2dshear.htm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5800" y="76200"/>
            <a:ext cx="8316884" cy="838200"/>
          </a:xfrm>
        </p:spPr>
        <p:txBody>
          <a:bodyPr/>
          <a:lstStyle/>
          <a:p>
            <a:r>
              <a:rPr lang="en-US" sz="3200" dirty="0"/>
              <a:t>What transforms can we write w/ 2x2 matrix?</a:t>
            </a:r>
          </a:p>
        </p:txBody>
      </p:sp>
    </p:spTree>
    <p:extLst>
      <p:ext uri="{BB962C8B-B14F-4D97-AF65-F5344CB8AC3E}">
        <p14:creationId xmlns:p14="http://schemas.microsoft.com/office/powerpoint/2010/main" val="39679569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5" grpId="0"/>
      <p:bldP spid="4106" grpId="0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47DE3-8E8B-4577-8DB6-9C4C65237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2D Rotation: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E2C21D-51D8-46B6-8D9F-53B5F9BF75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Θ</a:t>
            </a:r>
            <a:r>
              <a:rPr lang="es-ES" dirty="0"/>
              <a:t> = 90 </a:t>
            </a:r>
            <a:r>
              <a:rPr lang="es-ES" dirty="0">
                <a:sym typeface="Wingdings" panose="05000000000000000000" pitchFamily="2" charset="2"/>
              </a:rPr>
              <a:t> M = </a:t>
            </a:r>
            <a:r>
              <a:rPr lang="es-ES" dirty="0"/>
              <a:t>[0 -1; 1 0], i.e. x' = -y, y' = x</a:t>
            </a:r>
          </a:p>
        </p:txBody>
      </p:sp>
      <p:grpSp>
        <p:nvGrpSpPr>
          <p:cNvPr id="11" name="Group 5">
            <a:extLst>
              <a:ext uri="{FF2B5EF4-FFF2-40B4-BE49-F238E27FC236}">
                <a16:creationId xmlns:a16="http://schemas.microsoft.com/office/drawing/2014/main" id="{3DB0CBBA-B9E6-4B3B-BDC4-3410A4B56BD2}"/>
              </a:ext>
            </a:extLst>
          </p:cNvPr>
          <p:cNvGrpSpPr>
            <a:grpSpLocks/>
          </p:cNvGrpSpPr>
          <p:nvPr/>
        </p:nvGrpSpPr>
        <p:grpSpPr bwMode="auto">
          <a:xfrm>
            <a:off x="609600" y="1837265"/>
            <a:ext cx="3048000" cy="4343401"/>
            <a:chOff x="816" y="2208"/>
            <a:chExt cx="1920" cy="2736"/>
          </a:xfrm>
        </p:grpSpPr>
        <p:sp>
          <p:nvSpPr>
            <p:cNvPr id="41" name="Line 6">
              <a:extLst>
                <a:ext uri="{FF2B5EF4-FFF2-40B4-BE49-F238E27FC236}">
                  <a16:creationId xmlns:a16="http://schemas.microsoft.com/office/drawing/2014/main" id="{AD03B293-FA05-4E4A-9B30-601AC6B1B70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6" y="2208"/>
              <a:ext cx="0" cy="27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Line 7">
              <a:extLst>
                <a:ext uri="{FF2B5EF4-FFF2-40B4-BE49-F238E27FC236}">
                  <a16:creationId xmlns:a16="http://schemas.microsoft.com/office/drawing/2014/main" id="{0E6A617C-2B67-4F55-A91C-39A6544FB5C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3744"/>
              <a:ext cx="192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Line 8">
              <a:extLst>
                <a:ext uri="{FF2B5EF4-FFF2-40B4-BE49-F238E27FC236}">
                  <a16:creationId xmlns:a16="http://schemas.microsoft.com/office/drawing/2014/main" id="{36DD6192-DFE1-4F3D-9BDA-15CAD7185B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" name="Line 9">
              <a:extLst>
                <a:ext uri="{FF2B5EF4-FFF2-40B4-BE49-F238E27FC236}">
                  <a16:creationId xmlns:a16="http://schemas.microsoft.com/office/drawing/2014/main" id="{D9F4002F-F81E-40CD-90EF-4635C419E4A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Line 10">
              <a:extLst>
                <a:ext uri="{FF2B5EF4-FFF2-40B4-BE49-F238E27FC236}">
                  <a16:creationId xmlns:a16="http://schemas.microsoft.com/office/drawing/2014/main" id="{E6816348-8CB0-4AC0-BB28-A6EA4B34738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Line 11">
              <a:extLst>
                <a:ext uri="{FF2B5EF4-FFF2-40B4-BE49-F238E27FC236}">
                  <a16:creationId xmlns:a16="http://schemas.microsoft.com/office/drawing/2014/main" id="{B5A829B5-DA10-446C-B5E7-DAB74F5C9A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4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Line 12">
              <a:extLst>
                <a:ext uri="{FF2B5EF4-FFF2-40B4-BE49-F238E27FC236}">
                  <a16:creationId xmlns:a16="http://schemas.microsoft.com/office/drawing/2014/main" id="{C1E16638-DD21-4CBA-858D-16B67A0E601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16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" name="Line 13">
              <a:extLst>
                <a:ext uri="{FF2B5EF4-FFF2-40B4-BE49-F238E27FC236}">
                  <a16:creationId xmlns:a16="http://schemas.microsoft.com/office/drawing/2014/main" id="{4A1B8517-C7A2-4311-AB8D-98CFCDD5942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" name="Line 14">
              <a:extLst>
                <a:ext uri="{FF2B5EF4-FFF2-40B4-BE49-F238E27FC236}">
                  <a16:creationId xmlns:a16="http://schemas.microsoft.com/office/drawing/2014/main" id="{F44A4FE0-131A-4CCC-A3C9-C30BB929881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" name="Line 15">
              <a:extLst>
                <a:ext uri="{FF2B5EF4-FFF2-40B4-BE49-F238E27FC236}">
                  <a16:creationId xmlns:a16="http://schemas.microsoft.com/office/drawing/2014/main" id="{5D2F2AE3-0DE8-477C-AA6F-641C4E0B519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Line 16">
              <a:extLst>
                <a:ext uri="{FF2B5EF4-FFF2-40B4-BE49-F238E27FC236}">
                  <a16:creationId xmlns:a16="http://schemas.microsoft.com/office/drawing/2014/main" id="{207F5359-9F32-4D31-A662-3E818786D20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55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" name="Line 17">
              <a:extLst>
                <a:ext uri="{FF2B5EF4-FFF2-40B4-BE49-F238E27FC236}">
                  <a16:creationId xmlns:a16="http://schemas.microsoft.com/office/drawing/2014/main" id="{61B49E1B-2C3E-4B36-BEEB-DA1A5A4673B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36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" name="Line 18">
              <a:extLst>
                <a:ext uri="{FF2B5EF4-FFF2-40B4-BE49-F238E27FC236}">
                  <a16:creationId xmlns:a16="http://schemas.microsoft.com/office/drawing/2014/main" id="{02CE1DDC-686A-4769-BAA9-1B12D29D359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16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" name="Line 19">
              <a:extLst>
                <a:ext uri="{FF2B5EF4-FFF2-40B4-BE49-F238E27FC236}">
                  <a16:creationId xmlns:a16="http://schemas.microsoft.com/office/drawing/2014/main" id="{5C65475E-9E97-4F3D-BDC5-FC86724BD50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976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" name="Line 20">
              <a:extLst>
                <a:ext uri="{FF2B5EF4-FFF2-40B4-BE49-F238E27FC236}">
                  <a16:creationId xmlns:a16="http://schemas.microsoft.com/office/drawing/2014/main" id="{27A6837E-816E-4D89-AFC9-FA33FF738A0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784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" name="Line 21">
              <a:extLst>
                <a:ext uri="{FF2B5EF4-FFF2-40B4-BE49-F238E27FC236}">
                  <a16:creationId xmlns:a16="http://schemas.microsoft.com/office/drawing/2014/main" id="{3BE53BE6-FCCF-42AC-89A9-F5C508EFBDF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59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" name="Line 22">
              <a:extLst>
                <a:ext uri="{FF2B5EF4-FFF2-40B4-BE49-F238E27FC236}">
                  <a16:creationId xmlns:a16="http://schemas.microsoft.com/office/drawing/2014/main" id="{042FEA8C-FCD5-4657-A54D-BC2A4C7CB88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40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" name="Line 23">
              <a:extLst>
                <a:ext uri="{FF2B5EF4-FFF2-40B4-BE49-F238E27FC236}">
                  <a16:creationId xmlns:a16="http://schemas.microsoft.com/office/drawing/2014/main" id="{BA7F3A59-B0B2-4313-9EEE-0C9DE4EA557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20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" name="Group 24">
            <a:extLst>
              <a:ext uri="{FF2B5EF4-FFF2-40B4-BE49-F238E27FC236}">
                <a16:creationId xmlns:a16="http://schemas.microsoft.com/office/drawing/2014/main" id="{1999AC91-EA22-46CA-9B72-8A709BC0D05B}"/>
              </a:ext>
            </a:extLst>
          </p:cNvPr>
          <p:cNvGrpSpPr>
            <a:grpSpLocks/>
          </p:cNvGrpSpPr>
          <p:nvPr/>
        </p:nvGrpSpPr>
        <p:grpSpPr bwMode="auto">
          <a:xfrm>
            <a:off x="1609445" y="4497104"/>
            <a:ext cx="914400" cy="981075"/>
            <a:chOff x="1440" y="2982"/>
            <a:chExt cx="576" cy="618"/>
          </a:xfrm>
        </p:grpSpPr>
        <p:sp>
          <p:nvSpPr>
            <p:cNvPr id="38" name="Freeform 25" descr="Horizontal brick">
              <a:extLst>
                <a:ext uri="{FF2B5EF4-FFF2-40B4-BE49-F238E27FC236}">
                  <a16:creationId xmlns:a16="http://schemas.microsoft.com/office/drawing/2014/main" id="{6248EDFA-F304-4E94-9C32-68F2488B1DC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6" y="2982"/>
              <a:ext cx="96" cy="144"/>
            </a:xfrm>
            <a:custGeom>
              <a:avLst/>
              <a:gdLst>
                <a:gd name="T0" fmla="*/ 0 w 96"/>
                <a:gd name="T1" fmla="*/ 144 h 144"/>
                <a:gd name="T2" fmla="*/ 0 w 96"/>
                <a:gd name="T3" fmla="*/ 0 h 144"/>
                <a:gd name="T4" fmla="*/ 96 w 96"/>
                <a:gd name="T5" fmla="*/ 0 h 144"/>
                <a:gd name="T6" fmla="*/ 96 w 96"/>
                <a:gd name="T7" fmla="*/ 96 h 144"/>
                <a:gd name="T8" fmla="*/ 0 w 96"/>
                <a:gd name="T9" fmla="*/ 144 h 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6"/>
                <a:gd name="T16" fmla="*/ 0 h 144"/>
                <a:gd name="T17" fmla="*/ 96 w 96"/>
                <a:gd name="T18" fmla="*/ 144 h 1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6" h="144">
                  <a:moveTo>
                    <a:pt x="0" y="144"/>
                  </a:moveTo>
                  <a:lnTo>
                    <a:pt x="0" y="0"/>
                  </a:lnTo>
                  <a:lnTo>
                    <a:pt x="96" y="0"/>
                  </a:lnTo>
                  <a:lnTo>
                    <a:pt x="96" y="96"/>
                  </a:lnTo>
                  <a:lnTo>
                    <a:pt x="0" y="144"/>
                  </a:lnTo>
                  <a:close/>
                </a:path>
              </a:pathLst>
            </a:custGeom>
            <a:pattFill prst="horzBrick">
              <a:fgClr>
                <a:srgbClr val="032389"/>
              </a:fgClr>
              <a:bgClr>
                <a:srgbClr val="FFFFFF"/>
              </a:bgClr>
            </a:pattFill>
            <a:ln w="38100" cap="flat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Rectangle 26">
              <a:extLst>
                <a:ext uri="{FF2B5EF4-FFF2-40B4-BE49-F238E27FC236}">
                  <a16:creationId xmlns:a16="http://schemas.microsoft.com/office/drawing/2014/main" id="{2BCD81F9-58A4-4120-B90A-72F9393820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3211"/>
              <a:ext cx="576" cy="389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Freeform 27">
              <a:extLst>
                <a:ext uri="{FF2B5EF4-FFF2-40B4-BE49-F238E27FC236}">
                  <a16:creationId xmlns:a16="http://schemas.microsoft.com/office/drawing/2014/main" id="{65C3DA62-ED89-44A7-820A-1D0A2B0F8CB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0" y="3024"/>
              <a:ext cx="576" cy="192"/>
            </a:xfrm>
            <a:custGeom>
              <a:avLst/>
              <a:gdLst>
                <a:gd name="T0" fmla="*/ 0 w 576"/>
                <a:gd name="T1" fmla="*/ 192 h 192"/>
                <a:gd name="T2" fmla="*/ 240 w 576"/>
                <a:gd name="T3" fmla="*/ 0 h 192"/>
                <a:gd name="T4" fmla="*/ 336 w 576"/>
                <a:gd name="T5" fmla="*/ 0 h 192"/>
                <a:gd name="T6" fmla="*/ 576 w 576"/>
                <a:gd name="T7" fmla="*/ 192 h 192"/>
                <a:gd name="T8" fmla="*/ 0 w 576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6"/>
                <a:gd name="T16" fmla="*/ 0 h 192"/>
                <a:gd name="T17" fmla="*/ 576 w 576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6" h="192">
                  <a:moveTo>
                    <a:pt x="0" y="192"/>
                  </a:moveTo>
                  <a:lnTo>
                    <a:pt x="240" y="0"/>
                  </a:lnTo>
                  <a:lnTo>
                    <a:pt x="336" y="0"/>
                  </a:lnTo>
                  <a:lnTo>
                    <a:pt x="576" y="192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FFFFFF"/>
            </a:solidFill>
            <a:ln w="38100" cap="flat" cmpd="sng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3" name="Group 28">
            <a:extLst>
              <a:ext uri="{FF2B5EF4-FFF2-40B4-BE49-F238E27FC236}">
                <a16:creationId xmlns:a16="http://schemas.microsoft.com/office/drawing/2014/main" id="{06AA8945-B283-4DA7-B4C2-67B743F350E3}"/>
              </a:ext>
            </a:extLst>
          </p:cNvPr>
          <p:cNvGrpSpPr>
            <a:grpSpLocks/>
          </p:cNvGrpSpPr>
          <p:nvPr/>
        </p:nvGrpSpPr>
        <p:grpSpPr bwMode="auto">
          <a:xfrm>
            <a:off x="5181600" y="1837265"/>
            <a:ext cx="3048000" cy="4343401"/>
            <a:chOff x="816" y="2208"/>
            <a:chExt cx="1920" cy="2736"/>
          </a:xfrm>
        </p:grpSpPr>
        <p:sp>
          <p:nvSpPr>
            <p:cNvPr id="20" name="Line 29">
              <a:extLst>
                <a:ext uri="{FF2B5EF4-FFF2-40B4-BE49-F238E27FC236}">
                  <a16:creationId xmlns:a16="http://schemas.microsoft.com/office/drawing/2014/main" id="{78BC7421-DE53-4630-A7BF-88ED4E2B589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6" y="2208"/>
              <a:ext cx="0" cy="27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" name="Line 30">
              <a:extLst>
                <a:ext uri="{FF2B5EF4-FFF2-40B4-BE49-F238E27FC236}">
                  <a16:creationId xmlns:a16="http://schemas.microsoft.com/office/drawing/2014/main" id="{B3E3BD03-AC4B-4737-85E0-DD4555C3F5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3744"/>
              <a:ext cx="192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Line 31">
              <a:extLst>
                <a:ext uri="{FF2B5EF4-FFF2-40B4-BE49-F238E27FC236}">
                  <a16:creationId xmlns:a16="http://schemas.microsoft.com/office/drawing/2014/main" id="{B81B843F-2B79-43F1-9EDE-F36EC9FC80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Line 32">
              <a:extLst>
                <a:ext uri="{FF2B5EF4-FFF2-40B4-BE49-F238E27FC236}">
                  <a16:creationId xmlns:a16="http://schemas.microsoft.com/office/drawing/2014/main" id="{366636FC-A71C-47F3-AB03-ED4C53F622D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Line 33">
              <a:extLst>
                <a:ext uri="{FF2B5EF4-FFF2-40B4-BE49-F238E27FC236}">
                  <a16:creationId xmlns:a16="http://schemas.microsoft.com/office/drawing/2014/main" id="{8BACD173-B4B1-4D5B-A86A-D2F468172B8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" name="Line 34">
              <a:extLst>
                <a:ext uri="{FF2B5EF4-FFF2-40B4-BE49-F238E27FC236}">
                  <a16:creationId xmlns:a16="http://schemas.microsoft.com/office/drawing/2014/main" id="{B9DE9CCE-EAF1-434A-BF6A-2B2B585B293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4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Line 35">
              <a:extLst>
                <a:ext uri="{FF2B5EF4-FFF2-40B4-BE49-F238E27FC236}">
                  <a16:creationId xmlns:a16="http://schemas.microsoft.com/office/drawing/2014/main" id="{125BCAAF-34E3-46FF-868D-C191642DA35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16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" name="Line 36">
              <a:extLst>
                <a:ext uri="{FF2B5EF4-FFF2-40B4-BE49-F238E27FC236}">
                  <a16:creationId xmlns:a16="http://schemas.microsoft.com/office/drawing/2014/main" id="{3A4FC611-627E-44A3-89EC-002BC9F2637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Line 37">
              <a:extLst>
                <a:ext uri="{FF2B5EF4-FFF2-40B4-BE49-F238E27FC236}">
                  <a16:creationId xmlns:a16="http://schemas.microsoft.com/office/drawing/2014/main" id="{286EE824-BAC7-4E35-90FB-777DE20C31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Line 38">
              <a:extLst>
                <a:ext uri="{FF2B5EF4-FFF2-40B4-BE49-F238E27FC236}">
                  <a16:creationId xmlns:a16="http://schemas.microsoft.com/office/drawing/2014/main" id="{B6C11C90-7D46-4D62-AFD2-8B04E5B9CAF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" name="Line 39">
              <a:extLst>
                <a:ext uri="{FF2B5EF4-FFF2-40B4-BE49-F238E27FC236}">
                  <a16:creationId xmlns:a16="http://schemas.microsoft.com/office/drawing/2014/main" id="{9E4CB8C8-B016-4693-B850-3D00D9ACBE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55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" name="Line 40">
              <a:extLst>
                <a:ext uri="{FF2B5EF4-FFF2-40B4-BE49-F238E27FC236}">
                  <a16:creationId xmlns:a16="http://schemas.microsoft.com/office/drawing/2014/main" id="{CADEA31C-B418-456A-8C96-C575F4A7B43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36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Line 41">
              <a:extLst>
                <a:ext uri="{FF2B5EF4-FFF2-40B4-BE49-F238E27FC236}">
                  <a16:creationId xmlns:a16="http://schemas.microsoft.com/office/drawing/2014/main" id="{05C74519-2939-4D0A-836A-E4CF91F85C9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16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" name="Line 42">
              <a:extLst>
                <a:ext uri="{FF2B5EF4-FFF2-40B4-BE49-F238E27FC236}">
                  <a16:creationId xmlns:a16="http://schemas.microsoft.com/office/drawing/2014/main" id="{36FCD535-FD8B-410D-94D5-34F0303313E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976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" name="Line 43">
              <a:extLst>
                <a:ext uri="{FF2B5EF4-FFF2-40B4-BE49-F238E27FC236}">
                  <a16:creationId xmlns:a16="http://schemas.microsoft.com/office/drawing/2014/main" id="{EB37BD54-C8C6-4A3B-9C1D-60541D3A0B1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784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Line 44">
              <a:extLst>
                <a:ext uri="{FF2B5EF4-FFF2-40B4-BE49-F238E27FC236}">
                  <a16:creationId xmlns:a16="http://schemas.microsoft.com/office/drawing/2014/main" id="{313B3492-ADD0-46C7-949B-2AB893695E5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59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Line 45">
              <a:extLst>
                <a:ext uri="{FF2B5EF4-FFF2-40B4-BE49-F238E27FC236}">
                  <a16:creationId xmlns:a16="http://schemas.microsoft.com/office/drawing/2014/main" id="{4783E339-E19A-4451-B6CB-F9E80100DB4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40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Line 46">
              <a:extLst>
                <a:ext uri="{FF2B5EF4-FFF2-40B4-BE49-F238E27FC236}">
                  <a16:creationId xmlns:a16="http://schemas.microsoft.com/office/drawing/2014/main" id="{380A5C2B-F48E-4BCD-891D-4DCEBE1D3A9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20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5" name="AutoShape 51">
            <a:extLst>
              <a:ext uri="{FF2B5EF4-FFF2-40B4-BE49-F238E27FC236}">
                <a16:creationId xmlns:a16="http://schemas.microsoft.com/office/drawing/2014/main" id="{E7C353D8-E213-47F7-86F9-55FA10676B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3056465"/>
            <a:ext cx="762000" cy="381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28575">
            <a:solidFill>
              <a:schemeClr val="accent1"/>
            </a:solidFill>
            <a:miter lim="800000"/>
            <a:headEnd/>
            <a:tailEnd type="none" w="sm" len="sm"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1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Text Box 52">
            <a:extLst>
              <a:ext uri="{FF2B5EF4-FFF2-40B4-BE49-F238E27FC236}">
                <a16:creationId xmlns:a16="http://schemas.microsoft.com/office/drawing/2014/main" id="{590F7422-AB7F-4038-A009-7C5880E4EC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8436" y="4760538"/>
            <a:ext cx="909929" cy="64633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itchFamily="18" charset="2"/>
              </a:rPr>
              <a:t>X’ = -Y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Y’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itchFamily="18" charset="2"/>
              </a:rPr>
              <a:t>= X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Line 18">
            <a:extLst>
              <a:ext uri="{FF2B5EF4-FFF2-40B4-BE49-F238E27FC236}">
                <a16:creationId xmlns:a16="http://schemas.microsoft.com/office/drawing/2014/main" id="{8649C3E1-57E6-4211-BC9C-0F812C0C78DF}"/>
              </a:ext>
            </a:extLst>
          </p:cNvPr>
          <p:cNvSpPr>
            <a:spLocks noChangeShapeType="1"/>
          </p:cNvSpPr>
          <p:nvPr/>
        </p:nvSpPr>
        <p:spPr bwMode="auto">
          <a:xfrm>
            <a:off x="912180" y="6079312"/>
            <a:ext cx="15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Line 19">
            <a:extLst>
              <a:ext uri="{FF2B5EF4-FFF2-40B4-BE49-F238E27FC236}">
                <a16:creationId xmlns:a16="http://schemas.microsoft.com/office/drawing/2014/main" id="{8A93E50F-BBDA-4C16-821A-7BCF0631C0F3}"/>
              </a:ext>
            </a:extLst>
          </p:cNvPr>
          <p:cNvSpPr>
            <a:spLocks noChangeShapeType="1"/>
          </p:cNvSpPr>
          <p:nvPr/>
        </p:nvSpPr>
        <p:spPr bwMode="auto">
          <a:xfrm>
            <a:off x="912180" y="5774512"/>
            <a:ext cx="15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Line 20">
            <a:extLst>
              <a:ext uri="{FF2B5EF4-FFF2-40B4-BE49-F238E27FC236}">
                <a16:creationId xmlns:a16="http://schemas.microsoft.com/office/drawing/2014/main" id="{ACBEDF6C-2FD8-45E3-9204-E55AEB6A8299}"/>
              </a:ext>
            </a:extLst>
          </p:cNvPr>
          <p:cNvSpPr>
            <a:spLocks noChangeShapeType="1"/>
          </p:cNvSpPr>
          <p:nvPr/>
        </p:nvSpPr>
        <p:spPr bwMode="auto">
          <a:xfrm>
            <a:off x="912180" y="5469712"/>
            <a:ext cx="15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Line 21">
            <a:extLst>
              <a:ext uri="{FF2B5EF4-FFF2-40B4-BE49-F238E27FC236}">
                <a16:creationId xmlns:a16="http://schemas.microsoft.com/office/drawing/2014/main" id="{369F3E6F-834F-47FD-842B-D7010ED707E0}"/>
              </a:ext>
            </a:extLst>
          </p:cNvPr>
          <p:cNvSpPr>
            <a:spLocks noChangeShapeType="1"/>
          </p:cNvSpPr>
          <p:nvPr/>
        </p:nvSpPr>
        <p:spPr bwMode="auto">
          <a:xfrm>
            <a:off x="912180" y="5164912"/>
            <a:ext cx="15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Line 22">
            <a:extLst>
              <a:ext uri="{FF2B5EF4-FFF2-40B4-BE49-F238E27FC236}">
                <a16:creationId xmlns:a16="http://schemas.microsoft.com/office/drawing/2014/main" id="{23A59D8B-DE44-4E27-8588-DE6DF35720E0}"/>
              </a:ext>
            </a:extLst>
          </p:cNvPr>
          <p:cNvSpPr>
            <a:spLocks noChangeShapeType="1"/>
          </p:cNvSpPr>
          <p:nvPr/>
        </p:nvSpPr>
        <p:spPr bwMode="auto">
          <a:xfrm>
            <a:off x="912180" y="4860112"/>
            <a:ext cx="15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Line 23">
            <a:extLst>
              <a:ext uri="{FF2B5EF4-FFF2-40B4-BE49-F238E27FC236}">
                <a16:creationId xmlns:a16="http://schemas.microsoft.com/office/drawing/2014/main" id="{134C7463-1394-46DD-B83F-18517F4E02A0}"/>
              </a:ext>
            </a:extLst>
          </p:cNvPr>
          <p:cNvSpPr>
            <a:spLocks noChangeShapeType="1"/>
          </p:cNvSpPr>
          <p:nvPr/>
        </p:nvSpPr>
        <p:spPr bwMode="auto">
          <a:xfrm>
            <a:off x="912180" y="4555312"/>
            <a:ext cx="15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Line 18">
            <a:extLst>
              <a:ext uri="{FF2B5EF4-FFF2-40B4-BE49-F238E27FC236}">
                <a16:creationId xmlns:a16="http://schemas.microsoft.com/office/drawing/2014/main" id="{3A0BAB52-C77B-4998-A665-EC86E9A24385}"/>
              </a:ext>
            </a:extLst>
          </p:cNvPr>
          <p:cNvSpPr>
            <a:spLocks noChangeShapeType="1"/>
          </p:cNvSpPr>
          <p:nvPr/>
        </p:nvSpPr>
        <p:spPr bwMode="auto">
          <a:xfrm>
            <a:off x="5493058" y="6070434"/>
            <a:ext cx="15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Line 19">
            <a:extLst>
              <a:ext uri="{FF2B5EF4-FFF2-40B4-BE49-F238E27FC236}">
                <a16:creationId xmlns:a16="http://schemas.microsoft.com/office/drawing/2014/main" id="{17AE4F55-9E82-4DAC-93D6-CD5C42E1F9E8}"/>
              </a:ext>
            </a:extLst>
          </p:cNvPr>
          <p:cNvSpPr>
            <a:spLocks noChangeShapeType="1"/>
          </p:cNvSpPr>
          <p:nvPr/>
        </p:nvSpPr>
        <p:spPr bwMode="auto">
          <a:xfrm>
            <a:off x="5493058" y="5765634"/>
            <a:ext cx="15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Line 20">
            <a:extLst>
              <a:ext uri="{FF2B5EF4-FFF2-40B4-BE49-F238E27FC236}">
                <a16:creationId xmlns:a16="http://schemas.microsoft.com/office/drawing/2014/main" id="{5AF658D9-F9EC-4F08-A3B1-5F3AE9109375}"/>
              </a:ext>
            </a:extLst>
          </p:cNvPr>
          <p:cNvSpPr>
            <a:spLocks noChangeShapeType="1"/>
          </p:cNvSpPr>
          <p:nvPr/>
        </p:nvSpPr>
        <p:spPr bwMode="auto">
          <a:xfrm>
            <a:off x="5493058" y="5460834"/>
            <a:ext cx="15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Line 21">
            <a:extLst>
              <a:ext uri="{FF2B5EF4-FFF2-40B4-BE49-F238E27FC236}">
                <a16:creationId xmlns:a16="http://schemas.microsoft.com/office/drawing/2014/main" id="{89DE7520-FFC7-43B0-A839-50BD0D71C4FC}"/>
              </a:ext>
            </a:extLst>
          </p:cNvPr>
          <p:cNvSpPr>
            <a:spLocks noChangeShapeType="1"/>
          </p:cNvSpPr>
          <p:nvPr/>
        </p:nvSpPr>
        <p:spPr bwMode="auto">
          <a:xfrm>
            <a:off x="5493058" y="5156034"/>
            <a:ext cx="15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Line 22">
            <a:extLst>
              <a:ext uri="{FF2B5EF4-FFF2-40B4-BE49-F238E27FC236}">
                <a16:creationId xmlns:a16="http://schemas.microsoft.com/office/drawing/2014/main" id="{057F956E-B1CA-4F48-A692-73860DD8E4A7}"/>
              </a:ext>
            </a:extLst>
          </p:cNvPr>
          <p:cNvSpPr>
            <a:spLocks noChangeShapeType="1"/>
          </p:cNvSpPr>
          <p:nvPr/>
        </p:nvSpPr>
        <p:spPr bwMode="auto">
          <a:xfrm>
            <a:off x="5493058" y="4851234"/>
            <a:ext cx="15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Line 23">
            <a:extLst>
              <a:ext uri="{FF2B5EF4-FFF2-40B4-BE49-F238E27FC236}">
                <a16:creationId xmlns:a16="http://schemas.microsoft.com/office/drawing/2014/main" id="{E76B6A2B-3F6E-44A8-BB85-13E4482B876C}"/>
              </a:ext>
            </a:extLst>
          </p:cNvPr>
          <p:cNvSpPr>
            <a:spLocks noChangeShapeType="1"/>
          </p:cNvSpPr>
          <p:nvPr/>
        </p:nvSpPr>
        <p:spPr bwMode="auto">
          <a:xfrm>
            <a:off x="5493058" y="4546434"/>
            <a:ext cx="15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DA46BBCA-B0F8-4F73-AE43-B04D72340B32}"/>
              </a:ext>
            </a:extLst>
          </p:cNvPr>
          <p:cNvGrpSpPr/>
          <p:nvPr/>
        </p:nvGrpSpPr>
        <p:grpSpPr>
          <a:xfrm>
            <a:off x="1009545" y="3678747"/>
            <a:ext cx="1193435" cy="1799184"/>
            <a:chOff x="1009545" y="4356082"/>
            <a:chExt cx="1193435" cy="1799184"/>
          </a:xfrm>
        </p:grpSpPr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5E9C7BFD-0354-4DD9-A05C-06220F2BE1C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009545" y="4961591"/>
              <a:ext cx="573721" cy="1193675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96" name="Straight Arrow Connector 95">
              <a:extLst>
                <a:ext uri="{FF2B5EF4-FFF2-40B4-BE49-F238E27FC236}">
                  <a16:creationId xmlns:a16="http://schemas.microsoft.com/office/drawing/2014/main" id="{6A44F896-702E-4C79-9AA1-35850F6B1C37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016900" y="4356082"/>
              <a:ext cx="1186080" cy="5887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triangle"/>
            </a:ln>
            <a:effectLst/>
          </p:spPr>
        </p:cxnSp>
      </p:grp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C8E5305C-7A23-4A17-A399-99EB1676D4C2}"/>
              </a:ext>
            </a:extLst>
          </p:cNvPr>
          <p:cNvCxnSpPr>
            <a:cxnSpLocks/>
          </p:cNvCxnSpPr>
          <p:nvPr/>
        </p:nvCxnSpPr>
        <p:spPr bwMode="auto">
          <a:xfrm>
            <a:off x="5564814" y="4282024"/>
            <a:ext cx="573721" cy="119367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triangle"/>
          </a:ln>
          <a:effectLst/>
        </p:spPr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C1F2B1E5-81F9-4FEB-9CDF-821D19E24542}"/>
              </a:ext>
            </a:extLst>
          </p:cNvPr>
          <p:cNvCxnSpPr>
            <a:cxnSpLocks/>
          </p:cNvCxnSpPr>
          <p:nvPr/>
        </p:nvCxnSpPr>
        <p:spPr bwMode="auto">
          <a:xfrm flipV="1">
            <a:off x="5555235" y="3684982"/>
            <a:ext cx="1186080" cy="5887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triangle"/>
          </a:ln>
          <a:effectLst/>
        </p:spPr>
      </p:cxnSp>
      <p:sp>
        <p:nvSpPr>
          <p:cNvPr id="105" name="TextBox 104">
            <a:extLst>
              <a:ext uri="{FF2B5EF4-FFF2-40B4-BE49-F238E27FC236}">
                <a16:creationId xmlns:a16="http://schemas.microsoft.com/office/drawing/2014/main" id="{45DA204D-F25C-4517-8487-9587735CC55C}"/>
              </a:ext>
            </a:extLst>
          </p:cNvPr>
          <p:cNvSpPr txBox="1"/>
          <p:nvPr/>
        </p:nvSpPr>
        <p:spPr>
          <a:xfrm>
            <a:off x="1592809" y="5199653"/>
            <a:ext cx="5950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(2, -4)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042A14A0-52D5-4B4B-8051-2D52B6ABD1BD}"/>
              </a:ext>
            </a:extLst>
          </p:cNvPr>
          <p:cNvSpPr txBox="1"/>
          <p:nvPr/>
        </p:nvSpPr>
        <p:spPr>
          <a:xfrm>
            <a:off x="6738531" y="3414215"/>
            <a:ext cx="5437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(4, 2)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10E1095B-594D-475F-B1C3-9AC88EF347CC}"/>
              </a:ext>
            </a:extLst>
          </p:cNvPr>
          <p:cNvSpPr txBox="1"/>
          <p:nvPr/>
        </p:nvSpPr>
        <p:spPr>
          <a:xfrm>
            <a:off x="2505699" y="4708674"/>
            <a:ext cx="5950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(5, -2)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D22002A6-43A7-4F21-8604-8EA0F91761E1}"/>
              </a:ext>
            </a:extLst>
          </p:cNvPr>
          <p:cNvSpPr txBox="1"/>
          <p:nvPr/>
        </p:nvSpPr>
        <p:spPr>
          <a:xfrm>
            <a:off x="5843159" y="2438400"/>
            <a:ext cx="5437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(2, 5)</a:t>
            </a:r>
          </a:p>
        </p:txBody>
      </p:sp>
      <p:graphicFrame>
        <p:nvGraphicFramePr>
          <p:cNvPr id="75" name="Object 3">
            <a:extLst>
              <a:ext uri="{FF2B5EF4-FFF2-40B4-BE49-F238E27FC236}">
                <a16:creationId xmlns:a16="http://schemas.microsoft.com/office/drawing/2014/main" id="{8DD836D3-F62E-4DDF-BADC-E5F077C4FBE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74578" y="1395822"/>
          <a:ext cx="2819396" cy="7592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701800" imgH="457200" progId="Equation.3">
                  <p:embed/>
                </p:oleObj>
              </mc:Choice>
              <mc:Fallback>
                <p:oleObj name="Equation" r:id="rId2" imgW="1701800" imgH="457200" progId="Equation.3">
                  <p:embed/>
                  <p:pic>
                    <p:nvPicPr>
                      <p:cNvPr id="75" name="Object 3">
                        <a:extLst>
                          <a:ext uri="{FF2B5EF4-FFF2-40B4-BE49-F238E27FC236}">
                            <a16:creationId xmlns:a16="http://schemas.microsoft.com/office/drawing/2014/main" id="{8DD836D3-F62E-4DDF-BADC-E5F077C4FBE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74578" y="1395822"/>
                        <a:ext cx="2819396" cy="75926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7" name="Group 24">
            <a:extLst>
              <a:ext uri="{FF2B5EF4-FFF2-40B4-BE49-F238E27FC236}">
                <a16:creationId xmlns:a16="http://schemas.microsoft.com/office/drawing/2014/main" id="{EC6B398B-B8D5-4BA6-90BC-139FEDA6317F}"/>
              </a:ext>
            </a:extLst>
          </p:cNvPr>
          <p:cNvGrpSpPr>
            <a:grpSpLocks/>
          </p:cNvGrpSpPr>
          <p:nvPr/>
        </p:nvGrpSpPr>
        <p:grpSpPr bwMode="auto">
          <a:xfrm rot="16200000">
            <a:off x="5809821" y="2724951"/>
            <a:ext cx="914400" cy="981075"/>
            <a:chOff x="1440" y="2982"/>
            <a:chExt cx="576" cy="618"/>
          </a:xfrm>
        </p:grpSpPr>
        <p:sp>
          <p:nvSpPr>
            <p:cNvPr id="78" name="Freeform 25" descr="Horizontal brick">
              <a:extLst>
                <a:ext uri="{FF2B5EF4-FFF2-40B4-BE49-F238E27FC236}">
                  <a16:creationId xmlns:a16="http://schemas.microsoft.com/office/drawing/2014/main" id="{2C993637-B167-41A7-98AF-7514A6704A4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6" y="2982"/>
              <a:ext cx="96" cy="144"/>
            </a:xfrm>
            <a:custGeom>
              <a:avLst/>
              <a:gdLst>
                <a:gd name="T0" fmla="*/ 0 w 96"/>
                <a:gd name="T1" fmla="*/ 144 h 144"/>
                <a:gd name="T2" fmla="*/ 0 w 96"/>
                <a:gd name="T3" fmla="*/ 0 h 144"/>
                <a:gd name="T4" fmla="*/ 96 w 96"/>
                <a:gd name="T5" fmla="*/ 0 h 144"/>
                <a:gd name="T6" fmla="*/ 96 w 96"/>
                <a:gd name="T7" fmla="*/ 96 h 144"/>
                <a:gd name="T8" fmla="*/ 0 w 96"/>
                <a:gd name="T9" fmla="*/ 144 h 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6"/>
                <a:gd name="T16" fmla="*/ 0 h 144"/>
                <a:gd name="T17" fmla="*/ 96 w 96"/>
                <a:gd name="T18" fmla="*/ 144 h 1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6" h="144">
                  <a:moveTo>
                    <a:pt x="0" y="144"/>
                  </a:moveTo>
                  <a:lnTo>
                    <a:pt x="0" y="0"/>
                  </a:lnTo>
                  <a:lnTo>
                    <a:pt x="96" y="0"/>
                  </a:lnTo>
                  <a:lnTo>
                    <a:pt x="96" y="96"/>
                  </a:lnTo>
                  <a:lnTo>
                    <a:pt x="0" y="144"/>
                  </a:lnTo>
                  <a:close/>
                </a:path>
              </a:pathLst>
            </a:custGeom>
            <a:pattFill prst="horzBrick">
              <a:fgClr>
                <a:srgbClr val="032389"/>
              </a:fgClr>
              <a:bgClr>
                <a:srgbClr val="FFFFFF"/>
              </a:bgClr>
            </a:pattFill>
            <a:ln w="38100" cap="flat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" name="Rectangle 26">
              <a:extLst>
                <a:ext uri="{FF2B5EF4-FFF2-40B4-BE49-F238E27FC236}">
                  <a16:creationId xmlns:a16="http://schemas.microsoft.com/office/drawing/2014/main" id="{F3E0085D-E011-4990-8842-DAEBB1AD90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3211"/>
              <a:ext cx="576" cy="389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" name="Freeform 27">
              <a:extLst>
                <a:ext uri="{FF2B5EF4-FFF2-40B4-BE49-F238E27FC236}">
                  <a16:creationId xmlns:a16="http://schemas.microsoft.com/office/drawing/2014/main" id="{A25B6C54-012D-4F59-A766-8376FF0F7C9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0" y="3024"/>
              <a:ext cx="576" cy="192"/>
            </a:xfrm>
            <a:custGeom>
              <a:avLst/>
              <a:gdLst>
                <a:gd name="T0" fmla="*/ 0 w 576"/>
                <a:gd name="T1" fmla="*/ 192 h 192"/>
                <a:gd name="T2" fmla="*/ 240 w 576"/>
                <a:gd name="T3" fmla="*/ 0 h 192"/>
                <a:gd name="T4" fmla="*/ 336 w 576"/>
                <a:gd name="T5" fmla="*/ 0 h 192"/>
                <a:gd name="T6" fmla="*/ 576 w 576"/>
                <a:gd name="T7" fmla="*/ 192 h 192"/>
                <a:gd name="T8" fmla="*/ 0 w 576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6"/>
                <a:gd name="T16" fmla="*/ 0 h 192"/>
                <a:gd name="T17" fmla="*/ 576 w 576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6" h="192">
                  <a:moveTo>
                    <a:pt x="0" y="192"/>
                  </a:moveTo>
                  <a:lnTo>
                    <a:pt x="240" y="0"/>
                  </a:lnTo>
                  <a:lnTo>
                    <a:pt x="336" y="0"/>
                  </a:lnTo>
                  <a:lnTo>
                    <a:pt x="576" y="192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FFFFFF"/>
            </a:solidFill>
            <a:ln w="38100" cap="flat" cmpd="sng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4691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4503738" y="1360132"/>
            <a:ext cx="3683444" cy="4801314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Polar coordinates…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 = r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  <a:sym typeface="Symbol" pitchFamily="18" charset="2"/>
              </a:rPr>
              <a:t>f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 = r sin (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  <a:sym typeface="Symbol" pitchFamily="18" charset="2"/>
              </a:rPr>
              <a:t>f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x’ = r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  <a:sym typeface="Symbol" pitchFamily="18" charset="2"/>
              </a:rPr>
              <a:t>f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+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itchFamily="18" charset="2"/>
              </a:rPr>
              <a:t>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y’ = r sin (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  <a:sym typeface="Symbol" pitchFamily="18" charset="2"/>
              </a:rPr>
              <a:t>f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+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itchFamily="18" charset="2"/>
              </a:rPr>
              <a:t>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Trig Identity…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x’ = r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  <a:sym typeface="Symbol" pitchFamily="18" charset="2"/>
              </a:rPr>
              <a:t>f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itchFamily="18" charset="2"/>
              </a:rPr>
              <a:t>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 – r sin(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  <a:sym typeface="Symbol" pitchFamily="18" charset="2"/>
              </a:rPr>
              <a:t>f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 sin(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itchFamily="18" charset="2"/>
              </a:rPr>
              <a:t>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y’ = r sin(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  <a:sym typeface="Symbol" pitchFamily="18" charset="2"/>
              </a:rPr>
              <a:t>f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itchFamily="18" charset="2"/>
              </a:rPr>
              <a:t>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 + r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  <a:sym typeface="Symbol" pitchFamily="18" charset="2"/>
              </a:rPr>
              <a:t>f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 sin(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itchFamily="18" charset="2"/>
              </a:rPr>
              <a:t>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Substitute…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x’ = x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itchFamily="18" charset="2"/>
              </a:rPr>
              <a:t>) - y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itchFamily="18" charset="2"/>
              </a:rPr>
              <a:t>sin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itchFamily="18" charset="2"/>
              </a:rPr>
              <a:t>()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itchFamily="18" charset="2"/>
              </a:rPr>
              <a:t>y’ = x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itchFamily="18" charset="2"/>
              </a:rPr>
              <a:t>sin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itchFamily="18" charset="2"/>
              </a:rPr>
              <a:t>() + y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itchFamily="18" charset="2"/>
              </a:rPr>
              <a:t>cos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itchFamily="18" charset="2"/>
              </a:rPr>
              <a:t>()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BB4D62D-57BE-4034-8F28-53E4FD1F558B}"/>
              </a:ext>
            </a:extLst>
          </p:cNvPr>
          <p:cNvGrpSpPr/>
          <p:nvPr/>
        </p:nvGrpSpPr>
        <p:grpSpPr>
          <a:xfrm>
            <a:off x="0" y="2921389"/>
            <a:ext cx="3714750" cy="2812639"/>
            <a:chOff x="0" y="2921389"/>
            <a:chExt cx="3714750" cy="2812639"/>
          </a:xfrm>
        </p:grpSpPr>
        <p:grpSp>
          <p:nvGrpSpPr>
            <p:cNvPr id="2" name="Group 4"/>
            <p:cNvGrpSpPr>
              <a:grpSpLocks/>
            </p:cNvGrpSpPr>
            <p:nvPr/>
          </p:nvGrpSpPr>
          <p:grpSpPr bwMode="auto">
            <a:xfrm>
              <a:off x="0" y="2921389"/>
              <a:ext cx="3714750" cy="2771386"/>
              <a:chOff x="128" y="1008"/>
              <a:chExt cx="4138" cy="2784"/>
            </a:xfrm>
          </p:grpSpPr>
          <p:sp>
            <p:nvSpPr>
              <p:cNvPr id="25608" name="Oval 5"/>
              <p:cNvSpPr>
                <a:spLocks noChangeArrowheads="1"/>
              </p:cNvSpPr>
              <p:nvPr/>
            </p:nvSpPr>
            <p:spPr bwMode="auto">
              <a:xfrm>
                <a:off x="1512" y="1248"/>
                <a:ext cx="108" cy="96"/>
              </a:xfrm>
              <a:prstGeom prst="ellipse">
                <a:avLst/>
              </a:prstGeom>
              <a:solidFill>
                <a:schemeClr val="accent2"/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609" name="Line 6"/>
              <p:cNvSpPr>
                <a:spLocks noChangeShapeType="1"/>
              </p:cNvSpPr>
              <p:nvPr/>
            </p:nvSpPr>
            <p:spPr bwMode="auto">
              <a:xfrm>
                <a:off x="810" y="1008"/>
                <a:ext cx="0" cy="2784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 type="triangle" w="med" len="med"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610" name="Line 7"/>
              <p:cNvSpPr>
                <a:spLocks noChangeShapeType="1"/>
              </p:cNvSpPr>
              <p:nvPr/>
            </p:nvSpPr>
            <p:spPr bwMode="auto">
              <a:xfrm>
                <a:off x="810" y="3792"/>
                <a:ext cx="345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611" name="Oval 8"/>
              <p:cNvSpPr>
                <a:spLocks noChangeArrowheads="1"/>
              </p:cNvSpPr>
              <p:nvPr/>
            </p:nvSpPr>
            <p:spPr bwMode="auto">
              <a:xfrm>
                <a:off x="2908" y="2264"/>
                <a:ext cx="108" cy="96"/>
              </a:xfrm>
              <a:prstGeom prst="ellipse">
                <a:avLst/>
              </a:prstGeom>
              <a:solidFill>
                <a:schemeClr val="hlink"/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612" name="Line 9"/>
              <p:cNvSpPr>
                <a:spLocks noChangeShapeType="1"/>
              </p:cNvSpPr>
              <p:nvPr/>
            </p:nvSpPr>
            <p:spPr bwMode="auto">
              <a:xfrm flipV="1">
                <a:off x="810" y="2352"/>
                <a:ext cx="2106" cy="144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613" name="Line 10"/>
              <p:cNvSpPr>
                <a:spLocks noChangeShapeType="1"/>
              </p:cNvSpPr>
              <p:nvPr/>
            </p:nvSpPr>
            <p:spPr bwMode="auto">
              <a:xfrm rot="19268048" flipV="1">
                <a:off x="128" y="1832"/>
                <a:ext cx="2106" cy="144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614" name="Text Box 11"/>
              <p:cNvSpPr txBox="1">
                <a:spLocks noChangeArrowheads="1"/>
              </p:cNvSpPr>
              <p:nvPr/>
            </p:nvSpPr>
            <p:spPr bwMode="auto">
              <a:xfrm>
                <a:off x="943" y="3004"/>
                <a:ext cx="415" cy="526"/>
              </a:xfrm>
              <a:prstGeom prst="rect">
                <a:avLst/>
              </a:prstGeom>
              <a:noFill/>
              <a:ln w="38100">
                <a:noFill/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Symbol" pitchFamily="18" charset="2"/>
                  </a:rPr>
                  <a:t>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615" name="Text Box 12"/>
              <p:cNvSpPr txBox="1">
                <a:spLocks noChangeArrowheads="1"/>
              </p:cNvSpPr>
              <p:nvPr/>
            </p:nvSpPr>
            <p:spPr bwMode="auto">
              <a:xfrm>
                <a:off x="2800" y="2352"/>
                <a:ext cx="1095" cy="526"/>
              </a:xfrm>
              <a:prstGeom prst="rect">
                <a:avLst/>
              </a:prstGeom>
              <a:noFill/>
              <a:ln w="38100">
                <a:noFill/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(x, y)</a:t>
                </a:r>
              </a:p>
            </p:txBody>
          </p:sp>
          <p:sp>
            <p:nvSpPr>
              <p:cNvPr id="25616" name="Text Box 13"/>
              <p:cNvSpPr txBox="1">
                <a:spLocks noChangeArrowheads="1"/>
              </p:cNvSpPr>
              <p:nvPr/>
            </p:nvSpPr>
            <p:spPr bwMode="auto">
              <a:xfrm>
                <a:off x="1475" y="1334"/>
                <a:ext cx="1274" cy="526"/>
              </a:xfrm>
              <a:prstGeom prst="rect">
                <a:avLst/>
              </a:prstGeom>
              <a:noFill/>
              <a:ln w="38100">
                <a:noFill/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(x’, y’)</a:t>
                </a:r>
              </a:p>
            </p:txBody>
          </p:sp>
        </p:grpSp>
        <p:sp>
          <p:nvSpPr>
            <p:cNvPr id="25605" name="Rectangle 14"/>
            <p:cNvSpPr>
              <a:spLocks noChangeArrowheads="1"/>
            </p:cNvSpPr>
            <p:nvPr/>
          </p:nvSpPr>
          <p:spPr bwMode="auto">
            <a:xfrm>
              <a:off x="930013" y="5210808"/>
              <a:ext cx="604838" cy="523220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  <a:sym typeface="Symbol" pitchFamily="18" charset="2"/>
                </a:rPr>
                <a:t>f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-1" y="6609979"/>
            <a:ext cx="66316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Adapted from Derek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Hoiem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reference: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3"/>
              </a:rPr>
              <a:t>https://www2.clarku.edu/faculty/djoyce/trig/identities.html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5800" y="76200"/>
            <a:ext cx="8015514" cy="838200"/>
          </a:xfrm>
        </p:spPr>
        <p:txBody>
          <a:bodyPr/>
          <a:lstStyle/>
          <a:p>
            <a:r>
              <a:rPr lang="en-US" dirty="0"/>
              <a:t>2D Rotation: How to write </a:t>
            </a: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25632703-0048-460C-A584-A0C38227A8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048114"/>
            <a:ext cx="3161868" cy="981086"/>
          </a:xfrm>
          <a:prstGeom prst="rect">
            <a:avLst/>
          </a:prstGeom>
        </p:spPr>
      </p:pic>
      <p:graphicFrame>
        <p:nvGraphicFramePr>
          <p:cNvPr id="18" name="Object 3">
            <a:extLst>
              <a:ext uri="{FF2B5EF4-FFF2-40B4-BE49-F238E27FC236}">
                <a16:creationId xmlns:a16="http://schemas.microsoft.com/office/drawing/2014/main" id="{6FE30EC4-8631-4ADF-8484-E7FBD5ECFC0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24399" y="1417601"/>
          <a:ext cx="3454400" cy="930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701800" imgH="457200" progId="Equation.3">
                  <p:embed/>
                </p:oleObj>
              </mc:Choice>
              <mc:Fallback>
                <p:oleObj name="Equation" r:id="rId5" imgW="1701800" imgH="457200" progId="Equation.3">
                  <p:embed/>
                  <p:pic>
                    <p:nvPicPr>
                      <p:cNvPr id="18" name="Object 3">
                        <a:extLst>
                          <a:ext uri="{FF2B5EF4-FFF2-40B4-BE49-F238E27FC236}">
                            <a16:creationId xmlns:a16="http://schemas.microsoft.com/office/drawing/2014/main" id="{6FE30EC4-8631-4ADF-8484-E7FBD5ECFC0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4399" y="1417601"/>
                        <a:ext cx="3454400" cy="930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Arrow: Curved Up 10">
            <a:extLst>
              <a:ext uri="{FF2B5EF4-FFF2-40B4-BE49-F238E27FC236}">
                <a16:creationId xmlns:a16="http://schemas.microsoft.com/office/drawing/2014/main" id="{0AC7B71B-8103-4CE7-A6B1-64CFA3BF9C89}"/>
              </a:ext>
            </a:extLst>
          </p:cNvPr>
          <p:cNvSpPr/>
          <p:nvPr/>
        </p:nvSpPr>
        <p:spPr bwMode="auto">
          <a:xfrm rot="13088544">
            <a:off x="1250534" y="2961315"/>
            <a:ext cx="1948806" cy="733198"/>
          </a:xfrm>
          <a:prstGeom prst="curved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90578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9" name="Text Box 4"/>
          <p:cNvSpPr txBox="1">
            <a:spLocks noChangeArrowheads="1"/>
          </p:cNvSpPr>
          <p:nvPr/>
        </p:nvSpPr>
        <p:spPr bwMode="auto">
          <a:xfrm>
            <a:off x="841248" y="1161288"/>
            <a:ext cx="34893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2D Mirror about Y axis?</a:t>
            </a:r>
          </a:p>
        </p:txBody>
      </p:sp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1219200" y="1819044"/>
          <a:ext cx="1009650" cy="782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457002" imgH="355446" progId="Equation.3">
                  <p:embed/>
                </p:oleObj>
              </mc:Choice>
              <mc:Fallback>
                <p:oleObj name="Equation" r:id="rId3" imgW="457002" imgH="355446" progId="Equation.3">
                  <p:embed/>
                  <p:pic>
                    <p:nvPicPr>
                      <p:cNvPr id="512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1819044"/>
                        <a:ext cx="1009650" cy="7826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3"/>
          <p:cNvGraphicFramePr>
            <a:graphicFrameLocks noChangeAspect="1"/>
          </p:cNvGraphicFramePr>
          <p:nvPr/>
        </p:nvGraphicFramePr>
        <p:xfrm>
          <a:off x="4572000" y="1687282"/>
          <a:ext cx="2971800" cy="968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168400" imgH="381000" progId="Equation.3">
                  <p:embed/>
                </p:oleObj>
              </mc:Choice>
              <mc:Fallback>
                <p:oleObj name="Equation" r:id="rId5" imgW="1168400" imgH="381000" progId="Equation.3">
                  <p:embed/>
                  <p:pic>
                    <p:nvPicPr>
                      <p:cNvPr id="18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1687282"/>
                        <a:ext cx="2971800" cy="968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30" name="Text Box 7"/>
          <p:cNvSpPr txBox="1">
            <a:spLocks noChangeArrowheads="1"/>
          </p:cNvSpPr>
          <p:nvPr/>
        </p:nvSpPr>
        <p:spPr bwMode="auto">
          <a:xfrm>
            <a:off x="838200" y="3054096"/>
            <a:ext cx="3105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2D Mirror over (0,0)?</a:t>
            </a:r>
          </a:p>
        </p:txBody>
      </p:sp>
      <p:graphicFrame>
        <p:nvGraphicFramePr>
          <p:cNvPr id="5124" name="Object 4"/>
          <p:cNvGraphicFramePr>
            <a:graphicFrameLocks noChangeAspect="1"/>
          </p:cNvGraphicFramePr>
          <p:nvPr/>
        </p:nvGraphicFramePr>
        <p:xfrm>
          <a:off x="1295400" y="3800244"/>
          <a:ext cx="1036638" cy="782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469696" imgH="355446" progId="Equation.3">
                  <p:embed/>
                </p:oleObj>
              </mc:Choice>
              <mc:Fallback>
                <p:oleObj name="Equation" r:id="rId7" imgW="469696" imgH="355446" progId="Equation.3">
                  <p:embed/>
                  <p:pic>
                    <p:nvPicPr>
                      <p:cNvPr id="512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3800244"/>
                        <a:ext cx="1036638" cy="7826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5"/>
          <p:cNvGraphicFramePr>
            <a:graphicFrameLocks noChangeAspect="1"/>
          </p:cNvGraphicFramePr>
          <p:nvPr/>
        </p:nvGraphicFramePr>
        <p:xfrm>
          <a:off x="4575175" y="3690707"/>
          <a:ext cx="3197225" cy="968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257300" imgH="381000" progId="Equation.3">
                  <p:embed/>
                </p:oleObj>
              </mc:Choice>
              <mc:Fallback>
                <p:oleObj name="Equation" r:id="rId9" imgW="1257300" imgH="381000" progId="Equation.3">
                  <p:embed/>
                  <p:pic>
                    <p:nvPicPr>
                      <p:cNvPr id="21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5175" y="3690707"/>
                        <a:ext cx="3197225" cy="968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31" name="Text Box 4"/>
          <p:cNvSpPr txBox="1">
            <a:spLocks noChangeArrowheads="1"/>
          </p:cNvSpPr>
          <p:nvPr/>
        </p:nvSpPr>
        <p:spPr bwMode="auto">
          <a:xfrm>
            <a:off x="841248" y="4718304"/>
            <a:ext cx="24003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2D Translation?</a:t>
            </a:r>
          </a:p>
        </p:txBody>
      </p:sp>
      <p:graphicFrame>
        <p:nvGraphicFramePr>
          <p:cNvPr id="5126" name="Object 2"/>
          <p:cNvGraphicFramePr>
            <a:graphicFrameLocks noChangeAspect="1"/>
          </p:cNvGraphicFramePr>
          <p:nvPr/>
        </p:nvGraphicFramePr>
        <p:xfrm>
          <a:off x="1427163" y="5432194"/>
          <a:ext cx="1425575" cy="1006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647700" imgH="457200" progId="Equation.3">
                  <p:embed/>
                </p:oleObj>
              </mc:Choice>
              <mc:Fallback>
                <p:oleObj name="Equation" r:id="rId11" imgW="647700" imgH="457200" progId="Equation.3">
                  <p:embed/>
                  <p:pic>
                    <p:nvPicPr>
                      <p:cNvPr id="512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7163" y="5432194"/>
                        <a:ext cx="1425575" cy="1006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ext Box 7"/>
          <p:cNvSpPr txBox="1">
            <a:spLocks noChangeArrowheads="1"/>
          </p:cNvSpPr>
          <p:nvPr/>
        </p:nvSpPr>
        <p:spPr bwMode="auto">
          <a:xfrm>
            <a:off x="4735513" y="5640157"/>
            <a:ext cx="177484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CAN’T DO!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1" y="6609979"/>
            <a:ext cx="30907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Alyosha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Efros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itle 2"/>
          <p:cNvSpPr>
            <a:spLocks noGrp="1"/>
          </p:cNvSpPr>
          <p:nvPr>
            <p:ph type="title"/>
          </p:nvPr>
        </p:nvSpPr>
        <p:spPr>
          <a:xfrm>
            <a:off x="685799" y="76200"/>
            <a:ext cx="8291945" cy="838200"/>
          </a:xfrm>
        </p:spPr>
        <p:txBody>
          <a:bodyPr/>
          <a:lstStyle/>
          <a:p>
            <a:r>
              <a:rPr lang="en-US" sz="3200" dirty="0"/>
              <a:t>What transforms can we write w/ 2x2 matrix?</a:t>
            </a:r>
          </a:p>
        </p:txBody>
      </p:sp>
    </p:spTree>
    <p:extLst>
      <p:ext uri="{BB962C8B-B14F-4D97-AF65-F5344CB8AC3E}">
        <p14:creationId xmlns:p14="http://schemas.microsoft.com/office/powerpoint/2010/main" val="14948556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0" grpId="0"/>
      <p:bldP spid="5131" grpId="0"/>
      <p:bldP spid="24" grpId="0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3325926" y="3184525"/>
            <a:ext cx="26257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homogeneous image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coordinates</a:t>
            </a:r>
          </a:p>
        </p:txBody>
      </p:sp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752588" y="4191000"/>
            <a:ext cx="7772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Converting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from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homogeneous coordinates</a:t>
            </a:r>
          </a:p>
        </p:txBody>
      </p:sp>
      <p:pic>
        <p:nvPicPr>
          <p:cNvPr id="20" name="Picture 8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139" y="2033588"/>
            <a:ext cx="1843087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9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139" y="4800600"/>
            <a:ext cx="2622550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904988" y="1295400"/>
            <a:ext cx="7772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 convert to homogeneous coordinates: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1" y="6609979"/>
            <a:ext cx="30907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Kristen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Grauman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Homogeneous coordinates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01891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8" name="Object 2"/>
          <p:cNvGraphicFramePr>
            <a:graphicFrameLocks noChangeAspect="1"/>
          </p:cNvGraphicFramePr>
          <p:nvPr/>
        </p:nvGraphicFramePr>
        <p:xfrm>
          <a:off x="2792290" y="1977904"/>
          <a:ext cx="3649663" cy="1411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904760" imgH="736560" progId="Equation.3">
                  <p:embed/>
                </p:oleObj>
              </mc:Choice>
              <mc:Fallback>
                <p:oleObj name="Equation" r:id="rId2" imgW="1904760" imgH="736560" progId="Equation.3">
                  <p:embed/>
                  <p:pic>
                    <p:nvPicPr>
                      <p:cNvPr id="58" name="Object 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92290" y="1977904"/>
                        <a:ext cx="3649663" cy="14112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Translation</a:t>
            </a:r>
          </a:p>
        </p:txBody>
      </p:sp>
      <p:graphicFrame>
        <p:nvGraphicFramePr>
          <p:cNvPr id="9218" name="Object 2"/>
          <p:cNvGraphicFramePr>
            <a:graphicFrameLocks noGrp="1" noChangeAspect="1"/>
          </p:cNvGraphicFramePr>
          <p:nvPr>
            <p:ph sz="half" idx="2"/>
          </p:nvPr>
        </p:nvGraphicFramePr>
        <p:xfrm>
          <a:off x="2747963" y="1981200"/>
          <a:ext cx="3722687" cy="1411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943100" imgH="736600" progId="Equation.3">
                  <p:embed/>
                </p:oleObj>
              </mc:Choice>
              <mc:Fallback>
                <p:oleObj name="Equation" r:id="rId4" imgW="1943100" imgH="736600" progId="Equation.3">
                  <p:embed/>
                  <p:pic>
                    <p:nvPicPr>
                      <p:cNvPr id="9218" name="Object 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7963" y="1981200"/>
                        <a:ext cx="3722687" cy="14112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03363" y="3830638"/>
            <a:ext cx="2541587" cy="2287587"/>
            <a:chOff x="816" y="2208"/>
            <a:chExt cx="1920" cy="1728"/>
          </a:xfrm>
        </p:grpSpPr>
        <p:sp>
          <p:nvSpPr>
            <p:cNvPr id="9255" name="Line 6"/>
            <p:cNvSpPr>
              <a:spLocks noChangeShapeType="1"/>
            </p:cNvSpPr>
            <p:nvPr/>
          </p:nvSpPr>
          <p:spPr bwMode="auto">
            <a:xfrm>
              <a:off x="1056" y="2208"/>
              <a:ext cx="0" cy="17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56" name="Line 7"/>
            <p:cNvSpPr>
              <a:spLocks noChangeShapeType="1"/>
            </p:cNvSpPr>
            <p:nvPr/>
          </p:nvSpPr>
          <p:spPr bwMode="auto">
            <a:xfrm>
              <a:off x="816" y="3744"/>
              <a:ext cx="192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57" name="Line 8"/>
            <p:cNvSpPr>
              <a:spLocks noChangeShapeType="1"/>
            </p:cNvSpPr>
            <p:nvPr/>
          </p:nvSpPr>
          <p:spPr bwMode="auto">
            <a:xfrm>
              <a:off x="124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58" name="Line 9"/>
            <p:cNvSpPr>
              <a:spLocks noChangeShapeType="1"/>
            </p:cNvSpPr>
            <p:nvPr/>
          </p:nvSpPr>
          <p:spPr bwMode="auto">
            <a:xfrm>
              <a:off x="144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59" name="Line 10"/>
            <p:cNvSpPr>
              <a:spLocks noChangeShapeType="1"/>
            </p:cNvSpPr>
            <p:nvPr/>
          </p:nvSpPr>
          <p:spPr bwMode="auto">
            <a:xfrm>
              <a:off x="163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60" name="Line 11"/>
            <p:cNvSpPr>
              <a:spLocks noChangeShapeType="1"/>
            </p:cNvSpPr>
            <p:nvPr/>
          </p:nvSpPr>
          <p:spPr bwMode="auto">
            <a:xfrm>
              <a:off x="1824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61" name="Line 12"/>
            <p:cNvSpPr>
              <a:spLocks noChangeShapeType="1"/>
            </p:cNvSpPr>
            <p:nvPr/>
          </p:nvSpPr>
          <p:spPr bwMode="auto">
            <a:xfrm>
              <a:off x="2016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62" name="Line 13"/>
            <p:cNvSpPr>
              <a:spLocks noChangeShapeType="1"/>
            </p:cNvSpPr>
            <p:nvPr/>
          </p:nvSpPr>
          <p:spPr bwMode="auto">
            <a:xfrm>
              <a:off x="220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63" name="Line 14"/>
            <p:cNvSpPr>
              <a:spLocks noChangeShapeType="1"/>
            </p:cNvSpPr>
            <p:nvPr/>
          </p:nvSpPr>
          <p:spPr bwMode="auto">
            <a:xfrm>
              <a:off x="240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64" name="Line 15"/>
            <p:cNvSpPr>
              <a:spLocks noChangeShapeType="1"/>
            </p:cNvSpPr>
            <p:nvPr/>
          </p:nvSpPr>
          <p:spPr bwMode="auto">
            <a:xfrm>
              <a:off x="259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65" name="Line 16"/>
            <p:cNvSpPr>
              <a:spLocks noChangeShapeType="1"/>
            </p:cNvSpPr>
            <p:nvPr/>
          </p:nvSpPr>
          <p:spPr bwMode="auto">
            <a:xfrm>
              <a:off x="1008" y="355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66" name="Line 17"/>
            <p:cNvSpPr>
              <a:spLocks noChangeShapeType="1"/>
            </p:cNvSpPr>
            <p:nvPr/>
          </p:nvSpPr>
          <p:spPr bwMode="auto">
            <a:xfrm>
              <a:off x="1008" y="336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67" name="Line 18"/>
            <p:cNvSpPr>
              <a:spLocks noChangeShapeType="1"/>
            </p:cNvSpPr>
            <p:nvPr/>
          </p:nvSpPr>
          <p:spPr bwMode="auto">
            <a:xfrm>
              <a:off x="1008" y="316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68" name="Line 19"/>
            <p:cNvSpPr>
              <a:spLocks noChangeShapeType="1"/>
            </p:cNvSpPr>
            <p:nvPr/>
          </p:nvSpPr>
          <p:spPr bwMode="auto">
            <a:xfrm>
              <a:off x="1008" y="2976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69" name="Line 20"/>
            <p:cNvSpPr>
              <a:spLocks noChangeShapeType="1"/>
            </p:cNvSpPr>
            <p:nvPr/>
          </p:nvSpPr>
          <p:spPr bwMode="auto">
            <a:xfrm>
              <a:off x="1008" y="2784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70" name="Line 21"/>
            <p:cNvSpPr>
              <a:spLocks noChangeShapeType="1"/>
            </p:cNvSpPr>
            <p:nvPr/>
          </p:nvSpPr>
          <p:spPr bwMode="auto">
            <a:xfrm>
              <a:off x="1008" y="259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71" name="Line 22"/>
            <p:cNvSpPr>
              <a:spLocks noChangeShapeType="1"/>
            </p:cNvSpPr>
            <p:nvPr/>
          </p:nvSpPr>
          <p:spPr bwMode="auto">
            <a:xfrm>
              <a:off x="1008" y="240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72" name="Line 23"/>
            <p:cNvSpPr>
              <a:spLocks noChangeShapeType="1"/>
            </p:cNvSpPr>
            <p:nvPr/>
          </p:nvSpPr>
          <p:spPr bwMode="auto">
            <a:xfrm>
              <a:off x="1008" y="220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" name="Group 24"/>
          <p:cNvGrpSpPr>
            <a:grpSpLocks/>
          </p:cNvGrpSpPr>
          <p:nvPr/>
        </p:nvGrpSpPr>
        <p:grpSpPr bwMode="auto">
          <a:xfrm>
            <a:off x="2328863" y="4719638"/>
            <a:ext cx="763587" cy="890587"/>
            <a:chOff x="1440" y="2928"/>
            <a:chExt cx="576" cy="672"/>
          </a:xfrm>
        </p:grpSpPr>
        <p:sp>
          <p:nvSpPr>
            <p:cNvPr id="9252" name="Freeform 25" descr="Horizontal brick"/>
            <p:cNvSpPr>
              <a:spLocks/>
            </p:cNvSpPr>
            <p:nvPr/>
          </p:nvSpPr>
          <p:spPr bwMode="auto">
            <a:xfrm>
              <a:off x="1536" y="2928"/>
              <a:ext cx="96" cy="144"/>
            </a:xfrm>
            <a:custGeom>
              <a:avLst/>
              <a:gdLst>
                <a:gd name="T0" fmla="*/ 0 w 96"/>
                <a:gd name="T1" fmla="*/ 144 h 144"/>
                <a:gd name="T2" fmla="*/ 0 w 96"/>
                <a:gd name="T3" fmla="*/ 0 h 144"/>
                <a:gd name="T4" fmla="*/ 96 w 96"/>
                <a:gd name="T5" fmla="*/ 0 h 144"/>
                <a:gd name="T6" fmla="*/ 96 w 96"/>
                <a:gd name="T7" fmla="*/ 96 h 144"/>
                <a:gd name="T8" fmla="*/ 0 w 96"/>
                <a:gd name="T9" fmla="*/ 144 h 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6"/>
                <a:gd name="T16" fmla="*/ 0 h 144"/>
                <a:gd name="T17" fmla="*/ 96 w 96"/>
                <a:gd name="T18" fmla="*/ 144 h 1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6" h="144">
                  <a:moveTo>
                    <a:pt x="0" y="144"/>
                  </a:moveTo>
                  <a:lnTo>
                    <a:pt x="0" y="0"/>
                  </a:lnTo>
                  <a:lnTo>
                    <a:pt x="96" y="0"/>
                  </a:lnTo>
                  <a:lnTo>
                    <a:pt x="96" y="96"/>
                  </a:lnTo>
                  <a:lnTo>
                    <a:pt x="0" y="144"/>
                  </a:lnTo>
                  <a:close/>
                </a:path>
              </a:pathLst>
            </a:custGeom>
            <a:pattFill prst="horzBrick">
              <a:fgClr>
                <a:srgbClr val="032389"/>
              </a:fgClr>
              <a:bgClr>
                <a:srgbClr val="FFFFFF"/>
              </a:bgClr>
            </a:pattFill>
            <a:ln w="381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9253" name="Rectangle 26"/>
            <p:cNvSpPr>
              <a:spLocks noChangeArrowheads="1"/>
            </p:cNvSpPr>
            <p:nvPr/>
          </p:nvSpPr>
          <p:spPr bwMode="auto">
            <a:xfrm>
              <a:off x="1440" y="3168"/>
              <a:ext cx="576" cy="432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9254" name="Freeform 27"/>
            <p:cNvSpPr>
              <a:spLocks/>
            </p:cNvSpPr>
            <p:nvPr/>
          </p:nvSpPr>
          <p:spPr bwMode="auto">
            <a:xfrm>
              <a:off x="1440" y="2976"/>
              <a:ext cx="576" cy="192"/>
            </a:xfrm>
            <a:custGeom>
              <a:avLst/>
              <a:gdLst>
                <a:gd name="T0" fmla="*/ 0 w 576"/>
                <a:gd name="T1" fmla="*/ 192 h 192"/>
                <a:gd name="T2" fmla="*/ 240 w 576"/>
                <a:gd name="T3" fmla="*/ 0 h 192"/>
                <a:gd name="T4" fmla="*/ 336 w 576"/>
                <a:gd name="T5" fmla="*/ 0 h 192"/>
                <a:gd name="T6" fmla="*/ 576 w 576"/>
                <a:gd name="T7" fmla="*/ 192 h 192"/>
                <a:gd name="T8" fmla="*/ 0 w 576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6"/>
                <a:gd name="T16" fmla="*/ 0 h 192"/>
                <a:gd name="T17" fmla="*/ 576 w 576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6" h="192">
                  <a:moveTo>
                    <a:pt x="0" y="192"/>
                  </a:moveTo>
                  <a:lnTo>
                    <a:pt x="240" y="0"/>
                  </a:lnTo>
                  <a:lnTo>
                    <a:pt x="336" y="0"/>
                  </a:lnTo>
                  <a:lnTo>
                    <a:pt x="576" y="192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FFFFFF"/>
            </a:solidFill>
            <a:ln w="381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4" name="Group 28"/>
          <p:cNvGrpSpPr>
            <a:grpSpLocks/>
          </p:cNvGrpSpPr>
          <p:nvPr/>
        </p:nvGrpSpPr>
        <p:grpSpPr bwMode="auto">
          <a:xfrm>
            <a:off x="5316538" y="3830638"/>
            <a:ext cx="2541587" cy="2287587"/>
            <a:chOff x="816" y="2208"/>
            <a:chExt cx="1920" cy="1728"/>
          </a:xfrm>
        </p:grpSpPr>
        <p:sp>
          <p:nvSpPr>
            <p:cNvPr id="9234" name="Line 29"/>
            <p:cNvSpPr>
              <a:spLocks noChangeShapeType="1"/>
            </p:cNvSpPr>
            <p:nvPr/>
          </p:nvSpPr>
          <p:spPr bwMode="auto">
            <a:xfrm>
              <a:off x="1056" y="2208"/>
              <a:ext cx="0" cy="17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35" name="Line 30"/>
            <p:cNvSpPr>
              <a:spLocks noChangeShapeType="1"/>
            </p:cNvSpPr>
            <p:nvPr/>
          </p:nvSpPr>
          <p:spPr bwMode="auto">
            <a:xfrm>
              <a:off x="816" y="3744"/>
              <a:ext cx="192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36" name="Line 31"/>
            <p:cNvSpPr>
              <a:spLocks noChangeShapeType="1"/>
            </p:cNvSpPr>
            <p:nvPr/>
          </p:nvSpPr>
          <p:spPr bwMode="auto">
            <a:xfrm>
              <a:off x="124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37" name="Line 32"/>
            <p:cNvSpPr>
              <a:spLocks noChangeShapeType="1"/>
            </p:cNvSpPr>
            <p:nvPr/>
          </p:nvSpPr>
          <p:spPr bwMode="auto">
            <a:xfrm>
              <a:off x="144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38" name="Line 33"/>
            <p:cNvSpPr>
              <a:spLocks noChangeShapeType="1"/>
            </p:cNvSpPr>
            <p:nvPr/>
          </p:nvSpPr>
          <p:spPr bwMode="auto">
            <a:xfrm>
              <a:off x="163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39" name="Line 34"/>
            <p:cNvSpPr>
              <a:spLocks noChangeShapeType="1"/>
            </p:cNvSpPr>
            <p:nvPr/>
          </p:nvSpPr>
          <p:spPr bwMode="auto">
            <a:xfrm>
              <a:off x="1824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40" name="Line 35"/>
            <p:cNvSpPr>
              <a:spLocks noChangeShapeType="1"/>
            </p:cNvSpPr>
            <p:nvPr/>
          </p:nvSpPr>
          <p:spPr bwMode="auto">
            <a:xfrm>
              <a:off x="2016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41" name="Line 36"/>
            <p:cNvSpPr>
              <a:spLocks noChangeShapeType="1"/>
            </p:cNvSpPr>
            <p:nvPr/>
          </p:nvSpPr>
          <p:spPr bwMode="auto">
            <a:xfrm>
              <a:off x="220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42" name="Line 37"/>
            <p:cNvSpPr>
              <a:spLocks noChangeShapeType="1"/>
            </p:cNvSpPr>
            <p:nvPr/>
          </p:nvSpPr>
          <p:spPr bwMode="auto">
            <a:xfrm>
              <a:off x="240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43" name="Line 38"/>
            <p:cNvSpPr>
              <a:spLocks noChangeShapeType="1"/>
            </p:cNvSpPr>
            <p:nvPr/>
          </p:nvSpPr>
          <p:spPr bwMode="auto">
            <a:xfrm>
              <a:off x="259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44" name="Line 39"/>
            <p:cNvSpPr>
              <a:spLocks noChangeShapeType="1"/>
            </p:cNvSpPr>
            <p:nvPr/>
          </p:nvSpPr>
          <p:spPr bwMode="auto">
            <a:xfrm>
              <a:off x="1008" y="355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45" name="Line 40"/>
            <p:cNvSpPr>
              <a:spLocks noChangeShapeType="1"/>
            </p:cNvSpPr>
            <p:nvPr/>
          </p:nvSpPr>
          <p:spPr bwMode="auto">
            <a:xfrm>
              <a:off x="1008" y="336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46" name="Line 41"/>
            <p:cNvSpPr>
              <a:spLocks noChangeShapeType="1"/>
            </p:cNvSpPr>
            <p:nvPr/>
          </p:nvSpPr>
          <p:spPr bwMode="auto">
            <a:xfrm>
              <a:off x="1008" y="316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47" name="Line 42"/>
            <p:cNvSpPr>
              <a:spLocks noChangeShapeType="1"/>
            </p:cNvSpPr>
            <p:nvPr/>
          </p:nvSpPr>
          <p:spPr bwMode="auto">
            <a:xfrm>
              <a:off x="1008" y="2976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48" name="Line 43"/>
            <p:cNvSpPr>
              <a:spLocks noChangeShapeType="1"/>
            </p:cNvSpPr>
            <p:nvPr/>
          </p:nvSpPr>
          <p:spPr bwMode="auto">
            <a:xfrm>
              <a:off x="1008" y="2784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49" name="Line 44"/>
            <p:cNvSpPr>
              <a:spLocks noChangeShapeType="1"/>
            </p:cNvSpPr>
            <p:nvPr/>
          </p:nvSpPr>
          <p:spPr bwMode="auto">
            <a:xfrm>
              <a:off x="1008" y="259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50" name="Line 45"/>
            <p:cNvSpPr>
              <a:spLocks noChangeShapeType="1"/>
            </p:cNvSpPr>
            <p:nvPr/>
          </p:nvSpPr>
          <p:spPr bwMode="auto">
            <a:xfrm>
              <a:off x="1008" y="240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51" name="Line 46"/>
            <p:cNvSpPr>
              <a:spLocks noChangeShapeType="1"/>
            </p:cNvSpPr>
            <p:nvPr/>
          </p:nvSpPr>
          <p:spPr bwMode="auto">
            <a:xfrm>
              <a:off x="1008" y="220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223" name="AutoShape 47"/>
          <p:cNvSpPr>
            <a:spLocks noChangeArrowheads="1"/>
          </p:cNvSpPr>
          <p:nvPr/>
        </p:nvSpPr>
        <p:spPr bwMode="auto">
          <a:xfrm>
            <a:off x="4298950" y="4846638"/>
            <a:ext cx="636588" cy="319087"/>
          </a:xfrm>
          <a:prstGeom prst="rightArrow">
            <a:avLst>
              <a:gd name="adj1" fmla="val 50000"/>
              <a:gd name="adj2" fmla="val 49876"/>
            </a:avLst>
          </a:prstGeom>
          <a:solidFill>
            <a:srgbClr val="FFFF00"/>
          </a:solidFill>
          <a:ln w="28575">
            <a:solidFill>
              <a:schemeClr val="accent1"/>
            </a:solidFill>
            <a:miter lim="800000"/>
            <a:headEnd/>
            <a:tailEnd type="none" w="sm" len="sm"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1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24" name="Text Box 48"/>
          <p:cNvSpPr txBox="1">
            <a:spLocks noChangeArrowheads="1"/>
          </p:cNvSpPr>
          <p:nvPr/>
        </p:nvSpPr>
        <p:spPr bwMode="auto">
          <a:xfrm>
            <a:off x="4252913" y="5097463"/>
            <a:ext cx="750887" cy="82232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Symbol" pitchFamily="18" charset="2"/>
              </a:rPr>
              <a:t>t</a:t>
            </a:r>
            <a:r>
              <a:rPr kumimoji="0" lang="en-US" sz="2400" b="0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Symbol" pitchFamily="18" charset="2"/>
              </a:rPr>
              <a:t>x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Symbol" pitchFamily="18" charset="2"/>
              </a:rPr>
              <a:t> = 2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</a:t>
            </a:r>
            <a:r>
              <a:rPr kumimoji="0" lang="en-US" sz="2400" b="0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y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Symbol" pitchFamily="18" charset="2"/>
              </a:rPr>
              <a:t>= 1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grpSp>
        <p:nvGrpSpPr>
          <p:cNvPr id="5" name="Group 49"/>
          <p:cNvGrpSpPr>
            <a:grpSpLocks/>
          </p:cNvGrpSpPr>
          <p:nvPr/>
        </p:nvGrpSpPr>
        <p:grpSpPr bwMode="auto">
          <a:xfrm>
            <a:off x="6651625" y="4516438"/>
            <a:ext cx="763588" cy="890587"/>
            <a:chOff x="1440" y="2928"/>
            <a:chExt cx="576" cy="672"/>
          </a:xfrm>
        </p:grpSpPr>
        <p:sp>
          <p:nvSpPr>
            <p:cNvPr id="9231" name="Freeform 50" descr="Horizontal brick"/>
            <p:cNvSpPr>
              <a:spLocks/>
            </p:cNvSpPr>
            <p:nvPr/>
          </p:nvSpPr>
          <p:spPr bwMode="auto">
            <a:xfrm>
              <a:off x="1536" y="2928"/>
              <a:ext cx="96" cy="144"/>
            </a:xfrm>
            <a:custGeom>
              <a:avLst/>
              <a:gdLst>
                <a:gd name="T0" fmla="*/ 0 w 96"/>
                <a:gd name="T1" fmla="*/ 144 h 144"/>
                <a:gd name="T2" fmla="*/ 0 w 96"/>
                <a:gd name="T3" fmla="*/ 0 h 144"/>
                <a:gd name="T4" fmla="*/ 96 w 96"/>
                <a:gd name="T5" fmla="*/ 0 h 144"/>
                <a:gd name="T6" fmla="*/ 96 w 96"/>
                <a:gd name="T7" fmla="*/ 96 h 144"/>
                <a:gd name="T8" fmla="*/ 0 w 96"/>
                <a:gd name="T9" fmla="*/ 144 h 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6"/>
                <a:gd name="T16" fmla="*/ 0 h 144"/>
                <a:gd name="T17" fmla="*/ 96 w 96"/>
                <a:gd name="T18" fmla="*/ 144 h 1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6" h="144">
                  <a:moveTo>
                    <a:pt x="0" y="144"/>
                  </a:moveTo>
                  <a:lnTo>
                    <a:pt x="0" y="0"/>
                  </a:lnTo>
                  <a:lnTo>
                    <a:pt x="96" y="0"/>
                  </a:lnTo>
                  <a:lnTo>
                    <a:pt x="96" y="96"/>
                  </a:lnTo>
                  <a:lnTo>
                    <a:pt x="0" y="144"/>
                  </a:lnTo>
                  <a:close/>
                </a:path>
              </a:pathLst>
            </a:custGeom>
            <a:pattFill prst="horzBrick">
              <a:fgClr>
                <a:srgbClr val="032389"/>
              </a:fgClr>
              <a:bgClr>
                <a:srgbClr val="FFFFFF"/>
              </a:bgClr>
            </a:pattFill>
            <a:ln w="381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9232" name="Rectangle 51"/>
            <p:cNvSpPr>
              <a:spLocks noChangeArrowheads="1"/>
            </p:cNvSpPr>
            <p:nvPr/>
          </p:nvSpPr>
          <p:spPr bwMode="auto">
            <a:xfrm>
              <a:off x="1440" y="3168"/>
              <a:ext cx="576" cy="432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9233" name="Freeform 52"/>
            <p:cNvSpPr>
              <a:spLocks/>
            </p:cNvSpPr>
            <p:nvPr/>
          </p:nvSpPr>
          <p:spPr bwMode="auto">
            <a:xfrm>
              <a:off x="1440" y="2976"/>
              <a:ext cx="576" cy="192"/>
            </a:xfrm>
            <a:custGeom>
              <a:avLst/>
              <a:gdLst>
                <a:gd name="T0" fmla="*/ 0 w 576"/>
                <a:gd name="T1" fmla="*/ 192 h 192"/>
                <a:gd name="T2" fmla="*/ 240 w 576"/>
                <a:gd name="T3" fmla="*/ 0 h 192"/>
                <a:gd name="T4" fmla="*/ 336 w 576"/>
                <a:gd name="T5" fmla="*/ 0 h 192"/>
                <a:gd name="T6" fmla="*/ 576 w 576"/>
                <a:gd name="T7" fmla="*/ 192 h 192"/>
                <a:gd name="T8" fmla="*/ 0 w 576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6"/>
                <a:gd name="T16" fmla="*/ 0 h 192"/>
                <a:gd name="T17" fmla="*/ 576 w 576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6" h="192">
                  <a:moveTo>
                    <a:pt x="0" y="192"/>
                  </a:moveTo>
                  <a:lnTo>
                    <a:pt x="240" y="0"/>
                  </a:lnTo>
                  <a:lnTo>
                    <a:pt x="336" y="0"/>
                  </a:lnTo>
                  <a:lnTo>
                    <a:pt x="576" y="192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FFFFFF"/>
            </a:solidFill>
            <a:ln w="381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sp>
        <p:nvSpPr>
          <p:cNvPr id="9226" name="AutoShape 53"/>
          <p:cNvSpPr>
            <a:spLocks noChangeArrowheads="1"/>
          </p:cNvSpPr>
          <p:nvPr/>
        </p:nvSpPr>
        <p:spPr bwMode="auto">
          <a:xfrm>
            <a:off x="5776913" y="1603375"/>
            <a:ext cx="381000" cy="333375"/>
          </a:xfrm>
          <a:prstGeom prst="downArrow">
            <a:avLst>
              <a:gd name="adj1" fmla="val 46870"/>
              <a:gd name="adj2" fmla="val 47023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27" name="AutoShape 54"/>
          <p:cNvSpPr>
            <a:spLocks noChangeArrowheads="1"/>
          </p:cNvSpPr>
          <p:nvPr/>
        </p:nvSpPr>
        <p:spPr bwMode="auto">
          <a:xfrm>
            <a:off x="4791075" y="1566863"/>
            <a:ext cx="381000" cy="333375"/>
          </a:xfrm>
          <a:prstGeom prst="downArrow">
            <a:avLst>
              <a:gd name="adj1" fmla="val 46870"/>
              <a:gd name="adj2" fmla="val 47023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28" name="AutoShape 55"/>
          <p:cNvSpPr>
            <a:spLocks noChangeArrowheads="1"/>
          </p:cNvSpPr>
          <p:nvPr/>
        </p:nvSpPr>
        <p:spPr bwMode="auto">
          <a:xfrm>
            <a:off x="2855913" y="1566863"/>
            <a:ext cx="381000" cy="333375"/>
          </a:xfrm>
          <a:prstGeom prst="downArrow">
            <a:avLst>
              <a:gd name="adj1" fmla="val 46870"/>
              <a:gd name="adj2" fmla="val 47023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29" name="Rectangle 57"/>
          <p:cNvSpPr>
            <a:spLocks noChangeArrowheads="1"/>
          </p:cNvSpPr>
          <p:nvPr/>
        </p:nvSpPr>
        <p:spPr bwMode="auto">
          <a:xfrm>
            <a:off x="2381250" y="982663"/>
            <a:ext cx="3900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Homogeneous Coordinates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-1" y="6609979"/>
            <a:ext cx="30907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Adapted from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Alyosha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Efros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2332675" y="5332873"/>
            <a:ext cx="5437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(2, 1)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6665385" y="5118614"/>
            <a:ext cx="5437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(4, 2)</a:t>
            </a:r>
          </a:p>
        </p:txBody>
      </p:sp>
    </p:spTree>
    <p:extLst>
      <p:ext uri="{BB962C8B-B14F-4D97-AF65-F5344CB8AC3E}">
        <p14:creationId xmlns:p14="http://schemas.microsoft.com/office/powerpoint/2010/main" val="411162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>
          <a:xfrm>
            <a:off x="687388" y="76200"/>
            <a:ext cx="7770812" cy="838200"/>
          </a:xfrm>
        </p:spPr>
        <p:txBody>
          <a:bodyPr/>
          <a:lstStyle/>
          <a:p>
            <a:r>
              <a:rPr lang="en-US" dirty="0"/>
              <a:t>2D affine transformations</a:t>
            </a:r>
          </a:p>
        </p:txBody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0375" y="3173413"/>
            <a:ext cx="8566150" cy="4940300"/>
          </a:xfrm>
        </p:spPr>
        <p:txBody>
          <a:bodyPr/>
          <a:lstStyle/>
          <a:p>
            <a:r>
              <a:rPr lang="en-US" dirty="0"/>
              <a:t>Affine transformations are combinations of …</a:t>
            </a:r>
          </a:p>
          <a:p>
            <a:pPr lvl="1"/>
            <a:r>
              <a:rPr lang="en-US" sz="2400" dirty="0"/>
              <a:t>Linear transformations, and</a:t>
            </a:r>
          </a:p>
          <a:p>
            <a:pPr lvl="1"/>
            <a:r>
              <a:rPr lang="en-US" sz="2400" dirty="0"/>
              <a:t>Translations</a:t>
            </a:r>
          </a:p>
          <a:p>
            <a:endParaRPr lang="en-US" sz="1200" dirty="0"/>
          </a:p>
          <a:p>
            <a:r>
              <a:rPr lang="en-US" dirty="0"/>
              <a:t>Maps lines to lines, parallel lines remain parallel</a:t>
            </a:r>
          </a:p>
          <a:p>
            <a:pPr lvl="1"/>
            <a:endParaRPr lang="en-US" sz="1800" dirty="0"/>
          </a:p>
        </p:txBody>
      </p:sp>
      <p:graphicFrame>
        <p:nvGraphicFramePr>
          <p:cNvPr id="11266" name="Object 2"/>
          <p:cNvGraphicFramePr>
            <a:graphicFrameLocks noChangeAspect="1"/>
          </p:cNvGraphicFramePr>
          <p:nvPr/>
        </p:nvGraphicFramePr>
        <p:xfrm>
          <a:off x="2989263" y="1328738"/>
          <a:ext cx="2808287" cy="144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384300" imgH="711200" progId="Equation.3">
                  <p:embed/>
                </p:oleObj>
              </mc:Choice>
              <mc:Fallback>
                <p:oleObj name="Equation" r:id="rId3" imgW="1384300" imgH="711200" progId="Equation.3">
                  <p:embed/>
                  <p:pic>
                    <p:nvPicPr>
                      <p:cNvPr id="1126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9263" y="1328738"/>
                        <a:ext cx="2808287" cy="1441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3299984" y="5607408"/>
            <a:ext cx="457200" cy="381000"/>
          </a:xfrm>
          <a:prstGeom prst="rect">
            <a:avLst/>
          </a:prstGeom>
          <a:solidFill>
            <a:srgbClr val="0033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AutoShape 10"/>
          <p:cNvSpPr>
            <a:spLocks noChangeArrowheads="1"/>
          </p:cNvSpPr>
          <p:nvPr/>
        </p:nvSpPr>
        <p:spPr bwMode="auto">
          <a:xfrm rot="-1318191">
            <a:off x="4311222" y="5455008"/>
            <a:ext cx="1143000" cy="457200"/>
          </a:xfrm>
          <a:prstGeom prst="parallelogram">
            <a:avLst>
              <a:gd name="adj" fmla="val 62500"/>
            </a:avLst>
          </a:prstGeom>
          <a:solidFill>
            <a:srgbClr val="0033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AutoShape 13"/>
          <p:cNvSpPr>
            <a:spLocks noChangeArrowheads="1"/>
          </p:cNvSpPr>
          <p:nvPr/>
        </p:nvSpPr>
        <p:spPr bwMode="auto">
          <a:xfrm>
            <a:off x="3909584" y="5683608"/>
            <a:ext cx="304800" cy="2286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" y="6609979"/>
            <a:ext cx="30907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Adapted from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Alyosha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Efros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47180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Derivative theorem of convolution</a:t>
            </a:r>
          </a:p>
        </p:txBody>
      </p:sp>
      <p:sp>
        <p:nvSpPr>
          <p:cNvPr id="7174" name="Rectangle 4"/>
          <p:cNvSpPr>
            <a:spLocks noGrp="1" noChangeArrowheads="1"/>
          </p:cNvSpPr>
          <p:nvPr>
            <p:ph idx="1"/>
          </p:nvPr>
        </p:nvSpPr>
        <p:spPr>
          <a:xfrm>
            <a:off x="457200" y="1311966"/>
            <a:ext cx="8229600" cy="4814198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800" dirty="0"/>
              <a:t>Differentiation is convolution, and convolution is associative:</a:t>
            </a:r>
            <a:br>
              <a:rPr lang="en-US" sz="2800" dirty="0"/>
            </a:br>
            <a:endParaRPr lang="en-US" sz="2800" dirty="0"/>
          </a:p>
          <a:p>
            <a:pPr>
              <a:buFontTx/>
              <a:buChar char="•"/>
            </a:pPr>
            <a:r>
              <a:rPr lang="en-US" sz="2800" dirty="0"/>
              <a:t>This saves us one operation:</a:t>
            </a:r>
            <a:endParaRPr lang="en-US" sz="2800" i="1" dirty="0"/>
          </a:p>
        </p:txBody>
      </p:sp>
      <p:graphicFrame>
        <p:nvGraphicFramePr>
          <p:cNvPr id="717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9505911"/>
              </p:ext>
            </p:extLst>
          </p:nvPr>
        </p:nvGraphicFramePr>
        <p:xfrm>
          <a:off x="3581400" y="1719469"/>
          <a:ext cx="2667000" cy="944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320227" imgH="393529" progId="Equation.3">
                  <p:embed/>
                </p:oleObj>
              </mc:Choice>
              <mc:Fallback>
                <p:oleObj name="Equation" r:id="rId4" imgW="1320227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400" y="1719469"/>
                        <a:ext cx="2667000" cy="9445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176" name="Group 7"/>
          <p:cNvGrpSpPr>
            <a:grpSpLocks/>
          </p:cNvGrpSpPr>
          <p:nvPr/>
        </p:nvGrpSpPr>
        <p:grpSpPr bwMode="auto">
          <a:xfrm>
            <a:off x="1295400" y="3092312"/>
            <a:ext cx="5781261" cy="3613288"/>
            <a:chOff x="720" y="1317"/>
            <a:chExt cx="4474" cy="2907"/>
          </a:xfrm>
        </p:grpSpPr>
        <p:graphicFrame>
          <p:nvGraphicFramePr>
            <p:cNvPr id="7171" name="Object 8"/>
            <p:cNvGraphicFramePr>
              <a:graphicFrameLocks noChangeAspect="1"/>
            </p:cNvGraphicFramePr>
            <p:nvPr/>
          </p:nvGraphicFramePr>
          <p:xfrm>
            <a:off x="1595" y="1317"/>
            <a:ext cx="3599" cy="290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 Editor Photo" r:id="rId6" imgW="6001588" imgH="4847619" progId="">
                    <p:embed/>
                  </p:oleObj>
                </mc:Choice>
                <mc:Fallback>
                  <p:oleObj name="Photo Editor Photo" r:id="rId6" imgW="6001588" imgH="4847619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95" y="1317"/>
                          <a:ext cx="3599" cy="290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172" name="Object 9"/>
            <p:cNvGraphicFramePr>
              <a:graphicFrameLocks noChangeAspect="1"/>
            </p:cNvGraphicFramePr>
            <p:nvPr/>
          </p:nvGraphicFramePr>
          <p:xfrm>
            <a:off x="720" y="3408"/>
            <a:ext cx="720" cy="50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8" imgW="558558" imgH="393529" progId="Equation.3">
                    <p:embed/>
                  </p:oleObj>
                </mc:Choice>
                <mc:Fallback>
                  <p:oleObj name="Equation" r:id="rId8" imgW="558558" imgH="393529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20" y="3408"/>
                          <a:ext cx="720" cy="50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178" name="Text Box 10"/>
            <p:cNvSpPr txBox="1">
              <a:spLocks noChangeArrowheads="1"/>
            </p:cNvSpPr>
            <p:nvPr/>
          </p:nvSpPr>
          <p:spPr bwMode="auto">
            <a:xfrm>
              <a:off x="1079" y="1680"/>
              <a:ext cx="197" cy="3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i="1">
                  <a:solidFill>
                    <a:prstClr val="black"/>
                  </a:solidFill>
                  <a:latin typeface="Times New Roman" pitchFamily="18" charset="0"/>
                </a:rPr>
                <a:t>f</a:t>
              </a:r>
            </a:p>
          </p:txBody>
        </p:sp>
        <p:graphicFrame>
          <p:nvGraphicFramePr>
            <p:cNvPr id="7173" name="Object 11"/>
            <p:cNvGraphicFramePr>
              <a:graphicFrameLocks noChangeAspect="1"/>
            </p:cNvGraphicFramePr>
            <p:nvPr/>
          </p:nvGraphicFramePr>
          <p:xfrm>
            <a:off x="997" y="2496"/>
            <a:ext cx="443" cy="5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0" imgW="330057" imgH="393529" progId="Equation.3">
                    <p:embed/>
                  </p:oleObj>
                </mc:Choice>
                <mc:Fallback>
                  <p:oleObj name="Equation" r:id="rId10" imgW="330057" imgH="393529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97" y="2496"/>
                          <a:ext cx="443" cy="52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7462684" y="6579267"/>
            <a:ext cx="168131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</a:rPr>
              <a:t>Source: S. Seitz</a:t>
            </a: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7538884" y="3453042"/>
            <a:ext cx="111601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kern="0" dirty="0">
                <a:solidFill>
                  <a:srgbClr val="000000"/>
                </a:solidFill>
                <a:cs typeface="Arial" pitchFamily="34" charset="0"/>
              </a:rPr>
              <a:t>Image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kern="0" dirty="0">
                <a:solidFill>
                  <a:srgbClr val="000000"/>
                </a:solidFill>
                <a:cs typeface="Arial" pitchFamily="34" charset="0"/>
              </a:rPr>
              <a:t>with edge</a:t>
            </a:r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7519834" y="4613584"/>
            <a:ext cx="1403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kern="0" dirty="0">
                <a:solidFill>
                  <a:srgbClr val="000000"/>
                </a:solidFill>
                <a:cs typeface="Arial" pitchFamily="34" charset="0"/>
              </a:rPr>
              <a:t>Derivative</a:t>
            </a:r>
            <a:br>
              <a:rPr lang="en-US" kern="0" dirty="0">
                <a:solidFill>
                  <a:srgbClr val="000000"/>
                </a:solidFill>
                <a:cs typeface="Arial" pitchFamily="34" charset="0"/>
              </a:rPr>
            </a:br>
            <a:r>
              <a:rPr lang="en-US" kern="0" dirty="0">
                <a:solidFill>
                  <a:srgbClr val="000000"/>
                </a:solidFill>
                <a:cs typeface="Arial" pitchFamily="34" charset="0"/>
              </a:rPr>
              <a:t>of Gaussian</a:t>
            </a: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7462684" y="5688744"/>
            <a:ext cx="147348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kern="0" dirty="0">
                <a:solidFill>
                  <a:srgbClr val="000000"/>
                </a:solidFill>
                <a:cs typeface="Arial" pitchFamily="34" charset="0"/>
              </a:rPr>
              <a:t>Edge = max</a:t>
            </a:r>
            <a:br>
              <a:rPr lang="en-US" kern="0" dirty="0">
                <a:solidFill>
                  <a:srgbClr val="000000"/>
                </a:solidFill>
                <a:cs typeface="Arial" pitchFamily="34" charset="0"/>
              </a:rPr>
            </a:br>
            <a:r>
              <a:rPr lang="en-US" kern="0" dirty="0">
                <a:solidFill>
                  <a:srgbClr val="000000"/>
                </a:solidFill>
                <a:cs typeface="Arial" pitchFamily="34" charset="0"/>
              </a:rPr>
              <a:t>of derivative</a:t>
            </a:r>
          </a:p>
        </p:txBody>
      </p:sp>
    </p:spTree>
    <p:extLst>
      <p:ext uri="{BB962C8B-B14F-4D97-AF65-F5344CB8AC3E}">
        <p14:creationId xmlns:p14="http://schemas.microsoft.com/office/powerpoint/2010/main" val="19431082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914400"/>
          </a:xfrm>
        </p:spPr>
        <p:txBody>
          <a:bodyPr>
            <a:noAutofit/>
          </a:bodyPr>
          <a:lstStyle/>
          <a:p>
            <a:r>
              <a:rPr lang="en-US" dirty="0"/>
              <a:t>Detour: </a:t>
            </a:r>
            <a:r>
              <a:rPr lang="en-US" dirty="0" err="1"/>
              <a:t>Keypoint</a:t>
            </a:r>
            <a:r>
              <a:rPr lang="en-US" dirty="0"/>
              <a:t> matching for search</a:t>
            </a:r>
          </a:p>
        </p:txBody>
      </p:sp>
      <p:sp>
        <p:nvSpPr>
          <p:cNvPr id="103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26406" y="6356350"/>
            <a:ext cx="415269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Adapted from K. Grauman, B. Leibe</a:t>
            </a:r>
          </a:p>
        </p:txBody>
      </p:sp>
      <p:pic>
        <p:nvPicPr>
          <p:cNvPr id="45" name="Picture 4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10818" y="4573588"/>
            <a:ext cx="8636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3631" y="4573588"/>
            <a:ext cx="933450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" name="AutoShape 83"/>
          <p:cNvSpPr>
            <a:spLocks noChangeArrowheads="1"/>
          </p:cNvSpPr>
          <p:nvPr/>
        </p:nvSpPr>
        <p:spPr bwMode="auto">
          <a:xfrm>
            <a:off x="2908993" y="4860925"/>
            <a:ext cx="612775" cy="252413"/>
          </a:xfrm>
          <a:prstGeom prst="leftRightArrow">
            <a:avLst>
              <a:gd name="adj1" fmla="val 50000"/>
              <a:gd name="adj2" fmla="val 48553"/>
            </a:avLst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2" name="Group 105"/>
          <p:cNvGrpSpPr>
            <a:grpSpLocks/>
          </p:cNvGrpSpPr>
          <p:nvPr/>
        </p:nvGrpSpPr>
        <p:grpSpPr bwMode="auto">
          <a:xfrm>
            <a:off x="1756468" y="4213225"/>
            <a:ext cx="828675" cy="1020763"/>
            <a:chOff x="2771775" y="4797425"/>
            <a:chExt cx="828675" cy="1020657"/>
          </a:xfrm>
        </p:grpSpPr>
        <p:grpSp>
          <p:nvGrpSpPr>
            <p:cNvPr id="16467" name="Group 52"/>
            <p:cNvGrpSpPr>
              <a:grpSpLocks/>
            </p:cNvGrpSpPr>
            <p:nvPr/>
          </p:nvGrpSpPr>
          <p:grpSpPr bwMode="auto">
            <a:xfrm>
              <a:off x="2771775" y="5265735"/>
              <a:ext cx="828675" cy="552347"/>
              <a:chOff x="1859" y="3339"/>
              <a:chExt cx="363" cy="301"/>
            </a:xfrm>
          </p:grpSpPr>
          <p:sp>
            <p:nvSpPr>
              <p:cNvPr id="16469" name="Line 53"/>
              <p:cNvSpPr>
                <a:spLocks noChangeShapeType="1"/>
              </p:cNvSpPr>
              <p:nvPr/>
            </p:nvSpPr>
            <p:spPr bwMode="auto">
              <a:xfrm>
                <a:off x="1859" y="3362"/>
                <a:ext cx="0" cy="272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triangle" w="sm" len="sm"/>
                <a:tailEnd type="none" w="sm" len="sm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16470" name="Line 54"/>
              <p:cNvSpPr>
                <a:spLocks noChangeShapeType="1"/>
              </p:cNvSpPr>
              <p:nvPr/>
            </p:nvSpPr>
            <p:spPr bwMode="auto">
              <a:xfrm>
                <a:off x="1859" y="3640"/>
                <a:ext cx="363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triangle" w="sm" len="sm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16471" name="Rectangle 55"/>
              <p:cNvSpPr>
                <a:spLocks noChangeArrowheads="1"/>
              </p:cNvSpPr>
              <p:nvPr/>
            </p:nvSpPr>
            <p:spPr bwMode="auto">
              <a:xfrm>
                <a:off x="1882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CH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16472" name="Rectangle 56"/>
              <p:cNvSpPr>
                <a:spLocks noChangeArrowheads="1"/>
              </p:cNvSpPr>
              <p:nvPr/>
            </p:nvSpPr>
            <p:spPr bwMode="auto">
              <a:xfrm>
                <a:off x="1904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CH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16473" name="Rectangle 57"/>
              <p:cNvSpPr>
                <a:spLocks noChangeArrowheads="1"/>
              </p:cNvSpPr>
              <p:nvPr/>
            </p:nvSpPr>
            <p:spPr bwMode="auto">
              <a:xfrm>
                <a:off x="1927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CH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16474" name="Rectangle 58"/>
              <p:cNvSpPr>
                <a:spLocks noChangeArrowheads="1"/>
              </p:cNvSpPr>
              <p:nvPr/>
            </p:nvSpPr>
            <p:spPr bwMode="auto">
              <a:xfrm>
                <a:off x="1950" y="3430"/>
                <a:ext cx="23" cy="204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CH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16475" name="Rectangle 59"/>
              <p:cNvSpPr>
                <a:spLocks noChangeArrowheads="1"/>
              </p:cNvSpPr>
              <p:nvPr/>
            </p:nvSpPr>
            <p:spPr bwMode="auto">
              <a:xfrm>
                <a:off x="1972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CH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16476" name="Rectangle 60"/>
              <p:cNvSpPr>
                <a:spLocks noChangeArrowheads="1"/>
              </p:cNvSpPr>
              <p:nvPr/>
            </p:nvSpPr>
            <p:spPr bwMode="auto">
              <a:xfrm>
                <a:off x="1995" y="3385"/>
                <a:ext cx="23" cy="249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CH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16477" name="Rectangle 61"/>
              <p:cNvSpPr>
                <a:spLocks noChangeArrowheads="1"/>
              </p:cNvSpPr>
              <p:nvPr/>
            </p:nvSpPr>
            <p:spPr bwMode="auto">
              <a:xfrm>
                <a:off x="2018" y="3362"/>
                <a:ext cx="22" cy="272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CH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16478" name="Rectangle 62"/>
              <p:cNvSpPr>
                <a:spLocks noChangeArrowheads="1"/>
              </p:cNvSpPr>
              <p:nvPr/>
            </p:nvSpPr>
            <p:spPr bwMode="auto">
              <a:xfrm>
                <a:off x="2040" y="3339"/>
                <a:ext cx="23" cy="295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CH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16479" name="Rectangle 63"/>
              <p:cNvSpPr>
                <a:spLocks noChangeArrowheads="1"/>
              </p:cNvSpPr>
              <p:nvPr/>
            </p:nvSpPr>
            <p:spPr bwMode="auto">
              <a:xfrm>
                <a:off x="2063" y="3339"/>
                <a:ext cx="23" cy="295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CH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16480" name="Rectangle 64"/>
              <p:cNvSpPr>
                <a:spLocks noChangeArrowheads="1"/>
              </p:cNvSpPr>
              <p:nvPr/>
            </p:nvSpPr>
            <p:spPr bwMode="auto">
              <a:xfrm>
                <a:off x="2086" y="3362"/>
                <a:ext cx="23" cy="272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CH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16481" name="Rectangle 65"/>
              <p:cNvSpPr>
                <a:spLocks noChangeArrowheads="1"/>
              </p:cNvSpPr>
              <p:nvPr/>
            </p:nvSpPr>
            <p:spPr bwMode="auto">
              <a:xfrm>
                <a:off x="2108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CH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16482" name="Rectangle 66"/>
              <p:cNvSpPr>
                <a:spLocks noChangeArrowheads="1"/>
              </p:cNvSpPr>
              <p:nvPr/>
            </p:nvSpPr>
            <p:spPr bwMode="auto">
              <a:xfrm>
                <a:off x="2131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CH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p:grpSp>
        <p:graphicFrame>
          <p:nvGraphicFramePr>
            <p:cNvPr id="16468" name="Object 2"/>
            <p:cNvGraphicFramePr>
              <a:graphicFrameLocks noChangeAspect="1"/>
            </p:cNvGraphicFramePr>
            <p:nvPr/>
          </p:nvGraphicFramePr>
          <p:xfrm>
            <a:off x="2951163" y="4797425"/>
            <a:ext cx="349250" cy="3952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190335" imgH="215713" progId="Equation.3">
                    <p:embed/>
                  </p:oleObj>
                </mc:Choice>
                <mc:Fallback>
                  <p:oleObj name="Equation" r:id="rId5" imgW="190335" imgH="215713" progId="Equation.3">
                    <p:embed/>
                    <p:pic>
                      <p:nvPicPr>
                        <p:cNvPr id="16468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51163" y="4797425"/>
                          <a:ext cx="349250" cy="39528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" name="Group 106"/>
          <p:cNvGrpSpPr>
            <a:grpSpLocks/>
          </p:cNvGrpSpPr>
          <p:nvPr/>
        </p:nvGrpSpPr>
        <p:grpSpPr bwMode="auto">
          <a:xfrm>
            <a:off x="3945631" y="4249738"/>
            <a:ext cx="757237" cy="982662"/>
            <a:chOff x="4967288" y="4833938"/>
            <a:chExt cx="757237" cy="982688"/>
          </a:xfrm>
        </p:grpSpPr>
        <p:grpSp>
          <p:nvGrpSpPr>
            <p:cNvPr id="16451" name="Group 67"/>
            <p:cNvGrpSpPr>
              <a:grpSpLocks/>
            </p:cNvGrpSpPr>
            <p:nvPr/>
          </p:nvGrpSpPr>
          <p:grpSpPr bwMode="auto">
            <a:xfrm>
              <a:off x="4967288" y="5300665"/>
              <a:ext cx="757237" cy="515961"/>
              <a:chOff x="3515" y="3498"/>
              <a:chExt cx="363" cy="278"/>
            </a:xfrm>
          </p:grpSpPr>
          <p:sp>
            <p:nvSpPr>
              <p:cNvPr id="16453" name="Line 68"/>
              <p:cNvSpPr>
                <a:spLocks noChangeShapeType="1"/>
              </p:cNvSpPr>
              <p:nvPr/>
            </p:nvSpPr>
            <p:spPr bwMode="auto">
              <a:xfrm>
                <a:off x="3515" y="3498"/>
                <a:ext cx="0" cy="272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triangle" w="sm" len="sm"/>
                <a:tailEnd type="none" w="sm" len="sm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16454" name="Line 69"/>
              <p:cNvSpPr>
                <a:spLocks noChangeShapeType="1"/>
              </p:cNvSpPr>
              <p:nvPr/>
            </p:nvSpPr>
            <p:spPr bwMode="auto">
              <a:xfrm>
                <a:off x="3515" y="3776"/>
                <a:ext cx="363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triangle" w="sm" len="sm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16455" name="Rectangle 70"/>
              <p:cNvSpPr>
                <a:spLocks noChangeArrowheads="1"/>
              </p:cNvSpPr>
              <p:nvPr/>
            </p:nvSpPr>
            <p:spPr bwMode="auto">
              <a:xfrm>
                <a:off x="3538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CH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16456" name="Rectangle 71"/>
              <p:cNvSpPr>
                <a:spLocks noChangeArrowheads="1"/>
              </p:cNvSpPr>
              <p:nvPr/>
            </p:nvSpPr>
            <p:spPr bwMode="auto">
              <a:xfrm>
                <a:off x="3560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CH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16457" name="Rectangle 72"/>
              <p:cNvSpPr>
                <a:spLocks noChangeArrowheads="1"/>
              </p:cNvSpPr>
              <p:nvPr/>
            </p:nvSpPr>
            <p:spPr bwMode="auto">
              <a:xfrm>
                <a:off x="3583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CH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16458" name="Rectangle 73"/>
              <p:cNvSpPr>
                <a:spLocks noChangeArrowheads="1"/>
              </p:cNvSpPr>
              <p:nvPr/>
            </p:nvSpPr>
            <p:spPr bwMode="auto">
              <a:xfrm>
                <a:off x="3606" y="3566"/>
                <a:ext cx="23" cy="204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CH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16459" name="Rectangle 74"/>
              <p:cNvSpPr>
                <a:spLocks noChangeArrowheads="1"/>
              </p:cNvSpPr>
              <p:nvPr/>
            </p:nvSpPr>
            <p:spPr bwMode="auto">
              <a:xfrm>
                <a:off x="3628" y="3543"/>
                <a:ext cx="23" cy="227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CH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16460" name="Rectangle 75"/>
              <p:cNvSpPr>
                <a:spLocks noChangeArrowheads="1"/>
              </p:cNvSpPr>
              <p:nvPr/>
            </p:nvSpPr>
            <p:spPr bwMode="auto">
              <a:xfrm>
                <a:off x="3651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CH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16461" name="Rectangle 76"/>
              <p:cNvSpPr>
                <a:spLocks noChangeArrowheads="1"/>
              </p:cNvSpPr>
              <p:nvPr/>
            </p:nvSpPr>
            <p:spPr bwMode="auto">
              <a:xfrm>
                <a:off x="3674" y="3498"/>
                <a:ext cx="22" cy="272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CH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16462" name="Rectangle 77"/>
              <p:cNvSpPr>
                <a:spLocks noChangeArrowheads="1"/>
              </p:cNvSpPr>
              <p:nvPr/>
            </p:nvSpPr>
            <p:spPr bwMode="auto">
              <a:xfrm>
                <a:off x="3696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CH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16463" name="Rectangle 78"/>
              <p:cNvSpPr>
                <a:spLocks noChangeArrowheads="1"/>
              </p:cNvSpPr>
              <p:nvPr/>
            </p:nvSpPr>
            <p:spPr bwMode="auto">
              <a:xfrm>
                <a:off x="3719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CH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16464" name="Rectangle 79"/>
              <p:cNvSpPr>
                <a:spLocks noChangeArrowheads="1"/>
              </p:cNvSpPr>
              <p:nvPr/>
            </p:nvSpPr>
            <p:spPr bwMode="auto">
              <a:xfrm>
                <a:off x="3742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CH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16465" name="Rectangle 80"/>
              <p:cNvSpPr>
                <a:spLocks noChangeArrowheads="1"/>
              </p:cNvSpPr>
              <p:nvPr/>
            </p:nvSpPr>
            <p:spPr bwMode="auto">
              <a:xfrm>
                <a:off x="3764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CH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16466" name="Rectangle 81"/>
              <p:cNvSpPr>
                <a:spLocks noChangeArrowheads="1"/>
              </p:cNvSpPr>
              <p:nvPr/>
            </p:nvSpPr>
            <p:spPr bwMode="auto">
              <a:xfrm>
                <a:off x="3787" y="3543"/>
                <a:ext cx="23" cy="227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CH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p:grpSp>
        <p:graphicFrame>
          <p:nvGraphicFramePr>
            <p:cNvPr id="16452" name="Object 3"/>
            <p:cNvGraphicFramePr>
              <a:graphicFrameLocks noChangeAspect="1"/>
            </p:cNvGraphicFramePr>
            <p:nvPr/>
          </p:nvGraphicFramePr>
          <p:xfrm>
            <a:off x="5111750" y="4833938"/>
            <a:ext cx="349250" cy="3952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7" imgW="190335" imgH="215713" progId="Equation.3">
                    <p:embed/>
                  </p:oleObj>
                </mc:Choice>
                <mc:Fallback>
                  <p:oleObj name="Equation" r:id="rId7" imgW="190335" imgH="215713" progId="Equation.3">
                    <p:embed/>
                    <p:pic>
                      <p:nvPicPr>
                        <p:cNvPr id="16452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11750" y="4833938"/>
                          <a:ext cx="349250" cy="39528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6393" name="Picture 25" descr="obj14__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0580961">
            <a:off x="3432868" y="1530350"/>
            <a:ext cx="2376488" cy="250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Rectangle 42"/>
          <p:cNvSpPr>
            <a:spLocks noChangeArrowheads="1"/>
          </p:cNvSpPr>
          <p:nvPr/>
        </p:nvSpPr>
        <p:spPr bwMode="auto">
          <a:xfrm rot="15180961">
            <a:off x="4665562" y="3150394"/>
            <a:ext cx="519113" cy="492125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6" name="Group 107"/>
          <p:cNvGrpSpPr>
            <a:grpSpLocks/>
          </p:cNvGrpSpPr>
          <p:nvPr/>
        </p:nvGrpSpPr>
        <p:grpSpPr bwMode="auto">
          <a:xfrm rot="20580961">
            <a:off x="3793231" y="2078038"/>
            <a:ext cx="1560512" cy="1771650"/>
            <a:chOff x="5087938" y="2849563"/>
            <a:chExt cx="1333500" cy="1511678"/>
          </a:xfrm>
        </p:grpSpPr>
        <p:grpSp>
          <p:nvGrpSpPr>
            <p:cNvPr id="16429" name="Group 35"/>
            <p:cNvGrpSpPr>
              <a:grpSpLocks/>
            </p:cNvGrpSpPr>
            <p:nvPr/>
          </p:nvGrpSpPr>
          <p:grpSpPr bwMode="auto">
            <a:xfrm rot="-5400000">
              <a:off x="6348413" y="3101975"/>
              <a:ext cx="73025" cy="73025"/>
              <a:chOff x="1292" y="2205"/>
              <a:chExt cx="46" cy="46"/>
            </a:xfrm>
          </p:grpSpPr>
          <p:sp>
            <p:nvSpPr>
              <p:cNvPr id="16449" name="Line 36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16450" name="Line 37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6430" name="Group 101"/>
            <p:cNvGrpSpPr>
              <a:grpSpLocks/>
            </p:cNvGrpSpPr>
            <p:nvPr/>
          </p:nvGrpSpPr>
          <p:grpSpPr bwMode="auto">
            <a:xfrm>
              <a:off x="5087938" y="2849563"/>
              <a:ext cx="1320665" cy="1511678"/>
              <a:chOff x="5087938" y="2849563"/>
              <a:chExt cx="1320665" cy="1511678"/>
            </a:xfrm>
          </p:grpSpPr>
          <p:grpSp>
            <p:nvGrpSpPr>
              <p:cNvPr id="16431" name="Group 26"/>
              <p:cNvGrpSpPr>
                <a:grpSpLocks/>
              </p:cNvGrpSpPr>
              <p:nvPr/>
            </p:nvGrpSpPr>
            <p:grpSpPr bwMode="auto">
              <a:xfrm rot="-5400000">
                <a:off x="5124450" y="4000500"/>
                <a:ext cx="73025" cy="73025"/>
                <a:chOff x="1292" y="2205"/>
                <a:chExt cx="46" cy="46"/>
              </a:xfrm>
            </p:grpSpPr>
            <p:sp>
              <p:nvSpPr>
                <p:cNvPr id="16447" name="Line 27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448" name="Line 28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6432" name="Group 29"/>
              <p:cNvGrpSpPr>
                <a:grpSpLocks/>
              </p:cNvGrpSpPr>
              <p:nvPr/>
            </p:nvGrpSpPr>
            <p:grpSpPr bwMode="auto">
              <a:xfrm rot="-5400000">
                <a:off x="5411788" y="3713163"/>
                <a:ext cx="73025" cy="73025"/>
                <a:chOff x="1292" y="2205"/>
                <a:chExt cx="46" cy="46"/>
              </a:xfrm>
            </p:grpSpPr>
            <p:sp>
              <p:nvSpPr>
                <p:cNvPr id="16445" name="Line 30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446" name="Line 31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6433" name="Group 32"/>
              <p:cNvGrpSpPr>
                <a:grpSpLocks/>
              </p:cNvGrpSpPr>
              <p:nvPr/>
            </p:nvGrpSpPr>
            <p:grpSpPr bwMode="auto">
              <a:xfrm rot="-5400000">
                <a:off x="5986463" y="2849563"/>
                <a:ext cx="73025" cy="73025"/>
                <a:chOff x="1292" y="2205"/>
                <a:chExt cx="46" cy="46"/>
              </a:xfrm>
            </p:grpSpPr>
            <p:sp>
              <p:nvSpPr>
                <p:cNvPr id="16443" name="Line 33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444" name="Line 34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6434" name="Group 38"/>
              <p:cNvGrpSpPr>
                <a:grpSpLocks/>
              </p:cNvGrpSpPr>
              <p:nvPr/>
            </p:nvGrpSpPr>
            <p:grpSpPr bwMode="auto">
              <a:xfrm rot="-5400000">
                <a:off x="5087938" y="2957513"/>
                <a:ext cx="73025" cy="73025"/>
                <a:chOff x="1292" y="2205"/>
                <a:chExt cx="46" cy="46"/>
              </a:xfrm>
            </p:grpSpPr>
            <p:sp>
              <p:nvSpPr>
                <p:cNvPr id="16441" name="Line 39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442" name="Line 40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6435" name="Group 43"/>
              <p:cNvGrpSpPr>
                <a:grpSpLocks/>
              </p:cNvGrpSpPr>
              <p:nvPr/>
            </p:nvGrpSpPr>
            <p:grpSpPr bwMode="auto">
              <a:xfrm rot="-5400000">
                <a:off x="5916613" y="4005263"/>
                <a:ext cx="73025" cy="73025"/>
                <a:chOff x="1292" y="2205"/>
                <a:chExt cx="46" cy="46"/>
              </a:xfrm>
            </p:grpSpPr>
            <p:sp>
              <p:nvSpPr>
                <p:cNvPr id="16439" name="Line 44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440" name="Line 45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436" name="Rectangle 88"/>
              <p:cNvSpPr>
                <a:spLocks noChangeArrowheads="1"/>
              </p:cNvSpPr>
              <p:nvPr/>
            </p:nvSpPr>
            <p:spPr bwMode="auto">
              <a:xfrm>
                <a:off x="5219834" y="4046158"/>
                <a:ext cx="361681" cy="315083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B</a:t>
                </a:r>
                <a:r>
                  <a:rPr kumimoji="0" lang="pl-PL" sz="1800" b="0" i="0" u="none" strike="noStrike" kern="0" cap="none" spc="0" normalizeH="0" baseline="-2500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1</a:t>
                </a: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16437" name="Rectangle 89"/>
              <p:cNvSpPr>
                <a:spLocks noChangeArrowheads="1"/>
              </p:cNvSpPr>
              <p:nvPr/>
            </p:nvSpPr>
            <p:spPr bwMode="auto">
              <a:xfrm>
                <a:off x="6011997" y="4009647"/>
                <a:ext cx="361681" cy="315084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B</a:t>
                </a:r>
                <a:r>
                  <a:rPr kumimoji="0" lang="pl-PL" sz="1800" b="0" i="0" u="none" strike="noStrike" kern="0" cap="none" spc="0" normalizeH="0" baseline="-2500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2</a:t>
                </a: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16438" name="Rectangle 90"/>
              <p:cNvSpPr>
                <a:spLocks noChangeArrowheads="1"/>
              </p:cNvSpPr>
              <p:nvPr/>
            </p:nvSpPr>
            <p:spPr bwMode="auto">
              <a:xfrm>
                <a:off x="6046922" y="2857122"/>
                <a:ext cx="361681" cy="315084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B</a:t>
                </a:r>
                <a:r>
                  <a:rPr kumimoji="0" lang="pl-PL" sz="1800" b="0" i="0" u="none" strike="noStrike" kern="0" cap="none" spc="0" normalizeH="0" baseline="-2500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3</a:t>
                </a: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6396" name="Picture 5" descr="obj14__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3943" y="1824038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857943" y="2722563"/>
            <a:ext cx="442913" cy="420687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15" name="Group 100"/>
          <p:cNvGrpSpPr>
            <a:grpSpLocks/>
          </p:cNvGrpSpPr>
          <p:nvPr/>
        </p:nvGrpSpPr>
        <p:grpSpPr bwMode="auto">
          <a:xfrm>
            <a:off x="1035743" y="2016125"/>
            <a:ext cx="1612900" cy="1406525"/>
            <a:chOff x="2051050" y="2600325"/>
            <a:chExt cx="1612552" cy="1406525"/>
          </a:xfrm>
        </p:grpSpPr>
        <p:grpSp>
          <p:nvGrpSpPr>
            <p:cNvPr id="16408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16427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16428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6409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16425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16426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6410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16423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16424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6411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16421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16422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6412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16419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16420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6413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16417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16418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6414" name="Rectangle 91"/>
            <p:cNvSpPr>
              <a:spLocks noChangeArrowheads="1"/>
            </p:cNvSpPr>
            <p:nvPr/>
          </p:nvSpPr>
          <p:spPr bwMode="auto">
            <a:xfrm>
              <a:off x="2124075" y="2600325"/>
              <a:ext cx="42351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800" b="0" i="0" u="none" strike="noStrike" kern="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A</a:t>
              </a:r>
              <a:r>
                <a:rPr kumimoji="0" lang="pl-PL" sz="1800" b="0" i="0" u="none" strike="noStrike" kern="0" cap="none" spc="0" normalizeH="0" baseline="-2500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1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6415" name="Rectangle 92"/>
            <p:cNvSpPr>
              <a:spLocks noChangeArrowheads="1"/>
            </p:cNvSpPr>
            <p:nvPr/>
          </p:nvSpPr>
          <p:spPr bwMode="auto">
            <a:xfrm>
              <a:off x="2051050" y="3429000"/>
              <a:ext cx="42351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800" b="0" i="0" u="none" strike="noStrike" kern="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A</a:t>
              </a:r>
              <a:r>
                <a:rPr kumimoji="0" lang="pl-PL" sz="1800" b="0" i="0" u="none" strike="noStrike" kern="0" cap="none" spc="0" normalizeH="0" baseline="-2500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2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6416" name="Rectangle 93"/>
            <p:cNvSpPr>
              <a:spLocks noChangeArrowheads="1"/>
            </p:cNvSpPr>
            <p:nvPr/>
          </p:nvSpPr>
          <p:spPr bwMode="auto">
            <a:xfrm>
              <a:off x="3240088" y="3500438"/>
              <a:ext cx="42351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800" b="0" i="0" u="none" strike="noStrike" kern="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A</a:t>
              </a:r>
              <a:r>
                <a:rPr kumimoji="0" lang="pl-PL" sz="1800" b="0" i="0" u="none" strike="noStrike" kern="0" cap="none" spc="0" normalizeH="0" baseline="-2500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3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graphicFrame>
        <p:nvGraphicFramePr>
          <p:cNvPr id="99" name="Object 5"/>
          <p:cNvGraphicFramePr>
            <a:graphicFrameLocks noChangeAspect="1"/>
          </p:cNvGraphicFramePr>
          <p:nvPr/>
        </p:nvGraphicFramePr>
        <p:xfrm>
          <a:off x="2526406" y="5508625"/>
          <a:ext cx="1449387" cy="36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863225" imgH="215806" progId="Equation.3">
                  <p:embed/>
                </p:oleObj>
              </mc:Choice>
              <mc:Fallback>
                <p:oleObj name="Equation" r:id="rId11" imgW="863225" imgH="215806" progId="Equation.3">
                  <p:embed/>
                  <p:pic>
                    <p:nvPicPr>
                      <p:cNvPr id="99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26406" y="5508625"/>
                        <a:ext cx="1449387" cy="361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0" name="Line 96"/>
          <p:cNvSpPr>
            <a:spLocks noChangeShapeType="1"/>
          </p:cNvSpPr>
          <p:nvPr/>
        </p:nvSpPr>
        <p:spPr bwMode="auto">
          <a:xfrm>
            <a:off x="1292918" y="2954338"/>
            <a:ext cx="3395663" cy="511175"/>
          </a:xfrm>
          <a:prstGeom prst="line">
            <a:avLst/>
          </a:prstGeom>
          <a:noFill/>
          <a:ln w="19050" cap="sq">
            <a:solidFill>
              <a:srgbClr val="FFFF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0" name="Line 46"/>
          <p:cNvSpPr>
            <a:spLocks noChangeShapeType="1"/>
          </p:cNvSpPr>
          <p:nvPr/>
        </p:nvSpPr>
        <p:spPr bwMode="auto">
          <a:xfrm>
            <a:off x="1072256" y="3205163"/>
            <a:ext cx="36512" cy="1260475"/>
          </a:xfrm>
          <a:prstGeom prst="line">
            <a:avLst/>
          </a:prstGeom>
          <a:noFill/>
          <a:ln w="25400" cap="sq">
            <a:solidFill>
              <a:srgbClr val="FFFF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13" name="Line 46"/>
          <p:cNvSpPr>
            <a:spLocks noChangeShapeType="1"/>
          </p:cNvSpPr>
          <p:nvPr/>
        </p:nvSpPr>
        <p:spPr bwMode="auto">
          <a:xfrm>
            <a:off x="5053706" y="3684588"/>
            <a:ext cx="182562" cy="895350"/>
          </a:xfrm>
          <a:prstGeom prst="line">
            <a:avLst/>
          </a:prstGeom>
          <a:noFill/>
          <a:ln w="25400" cap="sq">
            <a:solidFill>
              <a:srgbClr val="FFFF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17" name="Text Box 26"/>
          <p:cNvSpPr txBox="1">
            <a:spLocks noChangeArrowheads="1"/>
          </p:cNvSpPr>
          <p:nvPr/>
        </p:nvSpPr>
        <p:spPr bwMode="auto">
          <a:xfrm>
            <a:off x="6288088" y="1138443"/>
            <a:ext cx="3505200" cy="10636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1. Find a set of   </a:t>
            </a:r>
            <a:b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distinctive key-</a:t>
            </a:r>
            <a:b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points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19" name="Text Box 26"/>
          <p:cNvSpPr txBox="1">
            <a:spLocks noChangeArrowheads="1"/>
          </p:cNvSpPr>
          <p:nvPr/>
        </p:nvSpPr>
        <p:spPr bwMode="auto">
          <a:xfrm>
            <a:off x="6288088" y="2355089"/>
            <a:ext cx="3111500" cy="10636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2. Define a region </a:t>
            </a:r>
            <a:b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around each </a:t>
            </a:r>
            <a:b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keypoint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(window)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20" name="Text Box 26"/>
          <p:cNvSpPr txBox="1">
            <a:spLocks noChangeArrowheads="1"/>
          </p:cNvSpPr>
          <p:nvPr/>
        </p:nvSpPr>
        <p:spPr bwMode="auto">
          <a:xfrm>
            <a:off x="6288088" y="3633232"/>
            <a:ext cx="3001962" cy="106401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3. Compute a local </a:t>
            </a:r>
            <a:b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descriptor from the </a:t>
            </a:r>
            <a:b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region</a:t>
            </a:r>
          </a:p>
        </p:txBody>
      </p:sp>
      <p:sp>
        <p:nvSpPr>
          <p:cNvPr id="121" name="Text Box 26"/>
          <p:cNvSpPr txBox="1">
            <a:spLocks noChangeArrowheads="1"/>
          </p:cNvSpPr>
          <p:nvPr/>
        </p:nvSpPr>
        <p:spPr bwMode="auto">
          <a:xfrm>
            <a:off x="6288088" y="4876796"/>
            <a:ext cx="3001962" cy="74084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4. Match descriptors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76534" y="1305100"/>
            <a:ext cx="762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Query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3350574" y="1077565"/>
            <a:ext cx="1269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database</a:t>
            </a:r>
          </a:p>
        </p:txBody>
      </p:sp>
    </p:spTree>
    <p:extLst>
      <p:ext uri="{BB962C8B-B14F-4D97-AF65-F5344CB8AC3E}">
        <p14:creationId xmlns:p14="http://schemas.microsoft.com/office/powerpoint/2010/main" val="41608948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/>
          <p:cNvSpPr/>
          <p:nvPr/>
        </p:nvSpPr>
        <p:spPr>
          <a:xfrm>
            <a:off x="685800" y="1447800"/>
            <a:ext cx="3429000" cy="3352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Detour: solving for translation with outliers</a:t>
            </a:r>
          </a:p>
        </p:txBody>
      </p:sp>
      <p:pic>
        <p:nvPicPr>
          <p:cNvPr id="29" name="Picture 5" descr="obj14__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5975" y="1824038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100"/>
          <p:cNvGrpSpPr>
            <a:grpSpLocks/>
          </p:cNvGrpSpPr>
          <p:nvPr/>
        </p:nvGrpSpPr>
        <p:grpSpPr bwMode="auto">
          <a:xfrm>
            <a:off x="1247775" y="2016125"/>
            <a:ext cx="1625633" cy="1406525"/>
            <a:chOff x="2051050" y="2600325"/>
            <a:chExt cx="1625282" cy="1406525"/>
          </a:xfrm>
        </p:grpSpPr>
        <p:grpSp>
          <p:nvGrpSpPr>
            <p:cNvPr id="4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51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52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5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49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50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6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47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8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45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6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8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43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4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41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2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8" name="Rectangle 91"/>
            <p:cNvSpPr>
              <a:spLocks noChangeArrowheads="1"/>
            </p:cNvSpPr>
            <p:nvPr/>
          </p:nvSpPr>
          <p:spPr bwMode="auto">
            <a:xfrm>
              <a:off x="2124075" y="2600325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A</a:t>
              </a:r>
              <a:r>
                <a:rPr kumimoji="0" lang="pl-PL" sz="1800" b="1" i="0" u="none" strike="noStrike" kern="0" cap="none" spc="0" normalizeH="0" baseline="-2500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1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9" name="Rectangle 92"/>
            <p:cNvSpPr>
              <a:spLocks noChangeArrowheads="1"/>
            </p:cNvSpPr>
            <p:nvPr/>
          </p:nvSpPr>
          <p:spPr bwMode="auto">
            <a:xfrm>
              <a:off x="2051050" y="3429000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800" b="1" i="0" u="none" strike="noStrike" kern="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A</a:t>
              </a:r>
              <a:r>
                <a:rPr kumimoji="0" lang="pl-PL" sz="1800" b="1" i="0" u="none" strike="noStrike" kern="0" cap="none" spc="0" normalizeH="0" baseline="-2500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2</a:t>
              </a:r>
              <a:endPara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0" name="Rectangle 93"/>
            <p:cNvSpPr>
              <a:spLocks noChangeArrowheads="1"/>
            </p:cNvSpPr>
            <p:nvPr/>
          </p:nvSpPr>
          <p:spPr bwMode="auto">
            <a:xfrm>
              <a:off x="3240088" y="3500438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800" b="1" i="0" u="none" strike="noStrike" kern="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A</a:t>
              </a:r>
              <a:r>
                <a:rPr kumimoji="0" lang="pl-PL" sz="1800" b="1" i="0" u="none" strike="noStrike" kern="0" cap="none" spc="0" normalizeH="0" baseline="-2500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3</a:t>
              </a:r>
              <a:endPara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55" name="Rectangle 54"/>
          <p:cNvSpPr/>
          <p:nvPr/>
        </p:nvSpPr>
        <p:spPr>
          <a:xfrm>
            <a:off x="5181600" y="1447800"/>
            <a:ext cx="3429000" cy="3352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6" name="Picture 5" descr="obj14__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8062" y="2619375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100"/>
          <p:cNvGrpSpPr>
            <a:grpSpLocks/>
          </p:cNvGrpSpPr>
          <p:nvPr/>
        </p:nvGrpSpPr>
        <p:grpSpPr bwMode="auto">
          <a:xfrm>
            <a:off x="6519862" y="2811462"/>
            <a:ext cx="1625633" cy="1406525"/>
            <a:chOff x="2051050" y="2600325"/>
            <a:chExt cx="1625282" cy="1406525"/>
          </a:xfrm>
        </p:grpSpPr>
        <p:grpSp>
          <p:nvGrpSpPr>
            <p:cNvPr id="11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77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78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75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76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73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74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71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72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69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70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6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67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68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4" name="Rectangle 91"/>
            <p:cNvSpPr>
              <a:spLocks noChangeArrowheads="1"/>
            </p:cNvSpPr>
            <p:nvPr/>
          </p:nvSpPr>
          <p:spPr bwMode="auto">
            <a:xfrm>
              <a:off x="2124075" y="2600325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B</a:t>
              </a:r>
              <a:r>
                <a:rPr kumimoji="0" lang="pl-PL" sz="1800" b="1" i="0" u="none" strike="noStrike" kern="0" cap="none" spc="0" normalizeH="0" baseline="-2500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1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5" name="Rectangle 92"/>
            <p:cNvSpPr>
              <a:spLocks noChangeArrowheads="1"/>
            </p:cNvSpPr>
            <p:nvPr/>
          </p:nvSpPr>
          <p:spPr bwMode="auto">
            <a:xfrm>
              <a:off x="2051050" y="3429000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B</a:t>
              </a:r>
              <a:r>
                <a:rPr kumimoji="0" lang="pl-PL" sz="1800" b="1" i="0" u="none" strike="noStrike" kern="0" cap="none" spc="0" normalizeH="0" baseline="-2500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2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6" name="Rectangle 93"/>
            <p:cNvSpPr>
              <a:spLocks noChangeArrowheads="1"/>
            </p:cNvSpPr>
            <p:nvPr/>
          </p:nvSpPr>
          <p:spPr bwMode="auto">
            <a:xfrm>
              <a:off x="3240088" y="3500438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B</a:t>
              </a:r>
              <a:r>
                <a:rPr kumimoji="0" lang="pl-PL" sz="1800" b="1" i="0" u="none" strike="noStrike" kern="0" cap="none" spc="0" normalizeH="0" baseline="-2500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3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79" name="TextBox 78"/>
          <p:cNvSpPr txBox="1"/>
          <p:nvPr/>
        </p:nvSpPr>
        <p:spPr>
          <a:xfrm>
            <a:off x="457200" y="5105400"/>
            <a:ext cx="85106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Given matched points in {A} and {B}, estimate the translation of the object</a:t>
            </a:r>
          </a:p>
        </p:txBody>
      </p:sp>
      <p:graphicFrame>
        <p:nvGraphicFramePr>
          <p:cNvPr id="80" name="Object 79"/>
          <p:cNvGraphicFramePr>
            <a:graphicFrameLocks noChangeAspect="1"/>
          </p:cNvGraphicFramePr>
          <p:nvPr/>
        </p:nvGraphicFramePr>
        <p:xfrm>
          <a:off x="3352800" y="5562600"/>
          <a:ext cx="247650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206360" imgH="482400" progId="Equation.3">
                  <p:embed/>
                </p:oleObj>
              </mc:Choice>
              <mc:Fallback>
                <p:oleObj name="Equation" r:id="rId3" imgW="1206360" imgH="482400" progId="Equation.3">
                  <p:embed/>
                  <p:pic>
                    <p:nvPicPr>
                      <p:cNvPr id="80" name="Object 7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5562600"/>
                        <a:ext cx="2476500" cy="990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" name="TextBox 52"/>
          <p:cNvSpPr txBox="1"/>
          <p:nvPr/>
        </p:nvSpPr>
        <p:spPr>
          <a:xfrm>
            <a:off x="-1" y="6609979"/>
            <a:ext cx="30907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Derek </a:t>
            </a:r>
            <a:r>
              <a:rPr kumimoji="0" lang="en-US" sz="1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Hoiem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2784051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/>
          <p:cNvSpPr/>
          <p:nvPr/>
        </p:nvSpPr>
        <p:spPr>
          <a:xfrm>
            <a:off x="685800" y="838200"/>
            <a:ext cx="3429000" cy="3352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Detour: solving for translation with outliers</a:t>
            </a:r>
          </a:p>
        </p:txBody>
      </p:sp>
      <p:pic>
        <p:nvPicPr>
          <p:cNvPr id="29" name="Picture 5" descr="obj14__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5975" y="1214438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100"/>
          <p:cNvGrpSpPr>
            <a:grpSpLocks/>
          </p:cNvGrpSpPr>
          <p:nvPr/>
        </p:nvGrpSpPr>
        <p:grpSpPr bwMode="auto">
          <a:xfrm>
            <a:off x="1247775" y="1406525"/>
            <a:ext cx="1625633" cy="1406525"/>
            <a:chOff x="2051050" y="2600325"/>
            <a:chExt cx="1625282" cy="1406525"/>
          </a:xfrm>
        </p:grpSpPr>
        <p:grpSp>
          <p:nvGrpSpPr>
            <p:cNvPr id="4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51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52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5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49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50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6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47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8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45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6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8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43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4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41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2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8" name="Rectangle 91"/>
            <p:cNvSpPr>
              <a:spLocks noChangeArrowheads="1"/>
            </p:cNvSpPr>
            <p:nvPr/>
          </p:nvSpPr>
          <p:spPr bwMode="auto">
            <a:xfrm>
              <a:off x="2124075" y="2600325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A</a:t>
              </a:r>
              <a:r>
                <a:rPr kumimoji="0" lang="pl-PL" sz="1800" b="1" i="0" u="none" strike="noStrike" kern="0" cap="none" spc="0" normalizeH="0" baseline="-2500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1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9" name="Rectangle 92"/>
            <p:cNvSpPr>
              <a:spLocks noChangeArrowheads="1"/>
            </p:cNvSpPr>
            <p:nvPr/>
          </p:nvSpPr>
          <p:spPr bwMode="auto">
            <a:xfrm>
              <a:off x="2051050" y="3429000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800" b="1" i="0" u="none" strike="noStrike" kern="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A</a:t>
              </a:r>
              <a:r>
                <a:rPr kumimoji="0" lang="pl-PL" sz="1800" b="1" i="0" u="none" strike="noStrike" kern="0" cap="none" spc="0" normalizeH="0" baseline="-2500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2</a:t>
              </a:r>
              <a:endPara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0" name="Rectangle 93"/>
            <p:cNvSpPr>
              <a:spLocks noChangeArrowheads="1"/>
            </p:cNvSpPr>
            <p:nvPr/>
          </p:nvSpPr>
          <p:spPr bwMode="auto">
            <a:xfrm>
              <a:off x="3240088" y="3500438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800" b="1" i="0" u="none" strike="noStrike" kern="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A</a:t>
              </a:r>
              <a:r>
                <a:rPr kumimoji="0" lang="pl-PL" sz="1800" b="1" i="0" u="none" strike="noStrike" kern="0" cap="none" spc="0" normalizeH="0" baseline="-2500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3</a:t>
              </a:r>
              <a:endPara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55" name="Rectangle 54"/>
          <p:cNvSpPr/>
          <p:nvPr/>
        </p:nvSpPr>
        <p:spPr>
          <a:xfrm>
            <a:off x="5181600" y="838200"/>
            <a:ext cx="3429000" cy="3352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6" name="Picture 5" descr="obj14__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8062" y="2009775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100"/>
          <p:cNvGrpSpPr>
            <a:grpSpLocks/>
          </p:cNvGrpSpPr>
          <p:nvPr/>
        </p:nvGrpSpPr>
        <p:grpSpPr bwMode="auto">
          <a:xfrm>
            <a:off x="6519862" y="2201862"/>
            <a:ext cx="1625633" cy="1406525"/>
            <a:chOff x="2051050" y="2600325"/>
            <a:chExt cx="1625282" cy="1406525"/>
          </a:xfrm>
        </p:grpSpPr>
        <p:grpSp>
          <p:nvGrpSpPr>
            <p:cNvPr id="11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77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78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75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76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73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74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71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72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69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70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6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67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68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4" name="Rectangle 91"/>
            <p:cNvSpPr>
              <a:spLocks noChangeArrowheads="1"/>
            </p:cNvSpPr>
            <p:nvPr/>
          </p:nvSpPr>
          <p:spPr bwMode="auto">
            <a:xfrm>
              <a:off x="2124075" y="2600325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B</a:t>
              </a:r>
              <a:r>
                <a:rPr kumimoji="0" lang="pl-PL" sz="1800" b="1" i="0" u="none" strike="noStrike" kern="0" cap="none" spc="0" normalizeH="0" baseline="-2500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1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5" name="Rectangle 92"/>
            <p:cNvSpPr>
              <a:spLocks noChangeArrowheads="1"/>
            </p:cNvSpPr>
            <p:nvPr/>
          </p:nvSpPr>
          <p:spPr bwMode="auto">
            <a:xfrm>
              <a:off x="2051050" y="3429000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B</a:t>
              </a:r>
              <a:r>
                <a:rPr kumimoji="0" lang="pl-PL" sz="1800" b="1" i="0" u="none" strike="noStrike" kern="0" cap="none" spc="0" normalizeH="0" baseline="-2500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2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6" name="Rectangle 93"/>
            <p:cNvSpPr>
              <a:spLocks noChangeArrowheads="1"/>
            </p:cNvSpPr>
            <p:nvPr/>
          </p:nvSpPr>
          <p:spPr bwMode="auto">
            <a:xfrm>
              <a:off x="3240088" y="3500438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B</a:t>
              </a:r>
              <a:r>
                <a:rPr kumimoji="0" lang="pl-PL" sz="1800" b="1" i="0" u="none" strike="noStrike" kern="0" cap="none" spc="0" normalizeH="0" baseline="-2500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3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79" name="TextBox 78"/>
          <p:cNvSpPr txBox="1"/>
          <p:nvPr/>
        </p:nvSpPr>
        <p:spPr>
          <a:xfrm>
            <a:off x="685800" y="4724400"/>
            <a:ext cx="39597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Hough transform solution</a:t>
            </a:r>
          </a:p>
        </p:txBody>
      </p:sp>
      <p:sp>
        <p:nvSpPr>
          <p:cNvPr id="81" name="Right Arrow 80"/>
          <p:cNvSpPr/>
          <p:nvPr/>
        </p:nvSpPr>
        <p:spPr>
          <a:xfrm>
            <a:off x="4343400" y="2743200"/>
            <a:ext cx="6096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4277265" y="2286000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(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</a:t>
            </a:r>
            <a:r>
              <a:rPr kumimoji="0" lang="en-US" sz="1800" b="0" i="0" u="none" strike="noStrike" kern="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x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</a:t>
            </a:r>
            <a:r>
              <a:rPr kumimoji="0" lang="en-US" sz="1800" b="0" i="0" u="none" strike="noStrike" kern="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)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761999" y="5122653"/>
            <a:ext cx="61548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Initialize a grid of parameter values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Each matched pair casts a vote for consistent values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Find the parameters with the most votes</a:t>
            </a:r>
          </a:p>
        </p:txBody>
      </p:sp>
      <p:grpSp>
        <p:nvGrpSpPr>
          <p:cNvPr id="101" name="Group 100"/>
          <p:cNvGrpSpPr>
            <a:grpSpLocks noChangeAspect="1"/>
          </p:cNvGrpSpPr>
          <p:nvPr/>
        </p:nvGrpSpPr>
        <p:grpSpPr>
          <a:xfrm>
            <a:off x="2895600" y="2971800"/>
            <a:ext cx="1246886" cy="1014413"/>
            <a:chOff x="1905000" y="1905000"/>
            <a:chExt cx="2493772" cy="2028825"/>
          </a:xfrm>
        </p:grpSpPr>
        <p:pic>
          <p:nvPicPr>
            <p:cNvPr id="58" name="Picture 5" descr="obj14__0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905000" y="1905000"/>
              <a:ext cx="2141538" cy="2028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9" name="Group 100"/>
            <p:cNvGrpSpPr>
              <a:grpSpLocks/>
            </p:cNvGrpSpPr>
            <p:nvPr/>
          </p:nvGrpSpPr>
          <p:grpSpPr bwMode="auto">
            <a:xfrm>
              <a:off x="2336800" y="2097087"/>
              <a:ext cx="2061972" cy="1638778"/>
              <a:chOff x="2051050" y="2600325"/>
              <a:chExt cx="2061527" cy="1638778"/>
            </a:xfrm>
          </p:grpSpPr>
          <p:grpSp>
            <p:nvGrpSpPr>
              <p:cNvPr id="60" name="Group 7"/>
              <p:cNvGrpSpPr>
                <a:grpSpLocks/>
              </p:cNvGrpSpPr>
              <p:nvPr/>
            </p:nvGrpSpPr>
            <p:grpSpPr bwMode="auto">
              <a:xfrm>
                <a:off x="2051050" y="3500438"/>
                <a:ext cx="73025" cy="73025"/>
                <a:chOff x="1292" y="2205"/>
                <a:chExt cx="46" cy="46"/>
              </a:xfrm>
            </p:grpSpPr>
            <p:sp>
              <p:nvSpPr>
                <p:cNvPr id="99" name="Line 8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0" name="Line 9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1" name="Group 10"/>
              <p:cNvGrpSpPr>
                <a:grpSpLocks/>
              </p:cNvGrpSpPr>
              <p:nvPr/>
            </p:nvGrpSpPr>
            <p:grpSpPr bwMode="auto">
              <a:xfrm>
                <a:off x="2087563" y="2708275"/>
                <a:ext cx="73025" cy="73025"/>
                <a:chOff x="1292" y="2205"/>
                <a:chExt cx="46" cy="46"/>
              </a:xfrm>
            </p:grpSpPr>
            <p:sp>
              <p:nvSpPr>
                <p:cNvPr id="97" name="Line 11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8" name="Line 12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2" name="Group 13"/>
              <p:cNvGrpSpPr>
                <a:grpSpLocks/>
              </p:cNvGrpSpPr>
              <p:nvPr/>
            </p:nvGrpSpPr>
            <p:grpSpPr bwMode="auto">
              <a:xfrm>
                <a:off x="2374900" y="2995613"/>
                <a:ext cx="73025" cy="73025"/>
                <a:chOff x="1292" y="2205"/>
                <a:chExt cx="46" cy="46"/>
              </a:xfrm>
            </p:grpSpPr>
            <p:sp>
              <p:nvSpPr>
                <p:cNvPr id="95" name="Line 14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6" name="Line 15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3" name="Group 16"/>
              <p:cNvGrpSpPr>
                <a:grpSpLocks/>
              </p:cNvGrpSpPr>
              <p:nvPr/>
            </p:nvGrpSpPr>
            <p:grpSpPr bwMode="auto">
              <a:xfrm>
                <a:off x="3238500" y="3571875"/>
                <a:ext cx="73025" cy="73025"/>
                <a:chOff x="1292" y="2205"/>
                <a:chExt cx="46" cy="46"/>
              </a:xfrm>
            </p:grpSpPr>
            <p:sp>
              <p:nvSpPr>
                <p:cNvPr id="93" name="Line 17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4" name="Line 18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4" name="Group 19"/>
              <p:cNvGrpSpPr>
                <a:grpSpLocks/>
              </p:cNvGrpSpPr>
              <p:nvPr/>
            </p:nvGrpSpPr>
            <p:grpSpPr bwMode="auto">
              <a:xfrm>
                <a:off x="2986088" y="3933825"/>
                <a:ext cx="73025" cy="73025"/>
                <a:chOff x="1292" y="2205"/>
                <a:chExt cx="46" cy="46"/>
              </a:xfrm>
            </p:grpSpPr>
            <p:sp>
              <p:nvSpPr>
                <p:cNvPr id="91" name="Line 20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2" name="Line 21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5" name="Group 22"/>
              <p:cNvGrpSpPr>
                <a:grpSpLocks/>
              </p:cNvGrpSpPr>
              <p:nvPr/>
            </p:nvGrpSpPr>
            <p:grpSpPr bwMode="auto">
              <a:xfrm>
                <a:off x="3130550" y="2673350"/>
                <a:ext cx="73025" cy="73025"/>
                <a:chOff x="1292" y="2205"/>
                <a:chExt cx="46" cy="46"/>
              </a:xfrm>
            </p:grpSpPr>
            <p:sp>
              <p:nvSpPr>
                <p:cNvPr id="89" name="Line 23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0" name="Line 24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86" name="Rectangle 91"/>
              <p:cNvSpPr>
                <a:spLocks noChangeArrowheads="1"/>
              </p:cNvSpPr>
              <p:nvPr/>
            </p:nvSpPr>
            <p:spPr bwMode="auto">
              <a:xfrm>
                <a:off x="2124074" y="2600325"/>
                <a:ext cx="872487" cy="738663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A</a:t>
                </a:r>
                <a:r>
                  <a:rPr kumimoji="0" lang="en-US" sz="1800" b="1" i="0" u="none" strike="noStrike" kern="0" cap="none" spc="0" normalizeH="0" baseline="-2500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4</a:t>
                </a: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87" name="Rectangle 92"/>
              <p:cNvSpPr>
                <a:spLocks noChangeArrowheads="1"/>
              </p:cNvSpPr>
              <p:nvPr/>
            </p:nvSpPr>
            <p:spPr bwMode="auto">
              <a:xfrm>
                <a:off x="2051050" y="3429001"/>
                <a:ext cx="872487" cy="738664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A</a:t>
                </a:r>
                <a:r>
                  <a:rPr kumimoji="0" lang="en-US" sz="1800" b="1" i="0" u="none" strike="noStrike" kern="0" cap="none" spc="0" normalizeH="0" baseline="-2500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5</a:t>
                </a: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88" name="Rectangle 93"/>
              <p:cNvSpPr>
                <a:spLocks noChangeArrowheads="1"/>
              </p:cNvSpPr>
              <p:nvPr/>
            </p:nvSpPr>
            <p:spPr bwMode="auto">
              <a:xfrm>
                <a:off x="3240089" y="3500439"/>
                <a:ext cx="872488" cy="738664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A</a:t>
                </a:r>
                <a:r>
                  <a:rPr kumimoji="0" lang="en-US" sz="1800" b="1" i="0" u="none" strike="noStrike" kern="0" cap="none" spc="0" normalizeH="0" baseline="-2500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6</a:t>
                </a: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25" name="Group 124"/>
          <p:cNvGrpSpPr>
            <a:grpSpLocks noChangeAspect="1"/>
          </p:cNvGrpSpPr>
          <p:nvPr/>
        </p:nvGrpSpPr>
        <p:grpSpPr>
          <a:xfrm>
            <a:off x="5334001" y="990600"/>
            <a:ext cx="1246886" cy="1014413"/>
            <a:chOff x="6400800" y="304800"/>
            <a:chExt cx="2493771" cy="2028825"/>
          </a:xfrm>
        </p:grpSpPr>
        <p:pic>
          <p:nvPicPr>
            <p:cNvPr id="102" name="Picture 5" descr="obj14__0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400800" y="304800"/>
              <a:ext cx="2141538" cy="2028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03" name="Group 100"/>
            <p:cNvGrpSpPr>
              <a:grpSpLocks/>
            </p:cNvGrpSpPr>
            <p:nvPr/>
          </p:nvGrpSpPr>
          <p:grpSpPr bwMode="auto">
            <a:xfrm>
              <a:off x="6832600" y="496887"/>
              <a:ext cx="2061971" cy="1638778"/>
              <a:chOff x="2051050" y="2600325"/>
              <a:chExt cx="2061526" cy="1638778"/>
            </a:xfrm>
          </p:grpSpPr>
          <p:grpSp>
            <p:nvGrpSpPr>
              <p:cNvPr id="104" name="Group 7"/>
              <p:cNvGrpSpPr>
                <a:grpSpLocks/>
              </p:cNvGrpSpPr>
              <p:nvPr/>
            </p:nvGrpSpPr>
            <p:grpSpPr bwMode="auto">
              <a:xfrm>
                <a:off x="2051050" y="3500438"/>
                <a:ext cx="73025" cy="73025"/>
                <a:chOff x="1292" y="2205"/>
                <a:chExt cx="46" cy="46"/>
              </a:xfrm>
            </p:grpSpPr>
            <p:sp>
              <p:nvSpPr>
                <p:cNvPr id="123" name="Line 8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24" name="Line 9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05" name="Group 10"/>
              <p:cNvGrpSpPr>
                <a:grpSpLocks/>
              </p:cNvGrpSpPr>
              <p:nvPr/>
            </p:nvGrpSpPr>
            <p:grpSpPr bwMode="auto">
              <a:xfrm>
                <a:off x="2087563" y="2708275"/>
                <a:ext cx="73025" cy="73025"/>
                <a:chOff x="1292" y="2205"/>
                <a:chExt cx="46" cy="46"/>
              </a:xfrm>
            </p:grpSpPr>
            <p:sp>
              <p:nvSpPr>
                <p:cNvPr id="121" name="Line 11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22" name="Line 12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06" name="Group 13"/>
              <p:cNvGrpSpPr>
                <a:grpSpLocks/>
              </p:cNvGrpSpPr>
              <p:nvPr/>
            </p:nvGrpSpPr>
            <p:grpSpPr bwMode="auto">
              <a:xfrm>
                <a:off x="2374900" y="2995613"/>
                <a:ext cx="73025" cy="73025"/>
                <a:chOff x="1292" y="2205"/>
                <a:chExt cx="46" cy="46"/>
              </a:xfrm>
            </p:grpSpPr>
            <p:sp>
              <p:nvSpPr>
                <p:cNvPr id="119" name="Line 14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20" name="Line 15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07" name="Group 16"/>
              <p:cNvGrpSpPr>
                <a:grpSpLocks/>
              </p:cNvGrpSpPr>
              <p:nvPr/>
            </p:nvGrpSpPr>
            <p:grpSpPr bwMode="auto">
              <a:xfrm>
                <a:off x="3238500" y="3571875"/>
                <a:ext cx="73025" cy="73025"/>
                <a:chOff x="1292" y="2205"/>
                <a:chExt cx="46" cy="46"/>
              </a:xfrm>
            </p:grpSpPr>
            <p:sp>
              <p:nvSpPr>
                <p:cNvPr id="117" name="Line 17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18" name="Line 18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08" name="Group 19"/>
              <p:cNvGrpSpPr>
                <a:grpSpLocks/>
              </p:cNvGrpSpPr>
              <p:nvPr/>
            </p:nvGrpSpPr>
            <p:grpSpPr bwMode="auto">
              <a:xfrm>
                <a:off x="2986088" y="3933825"/>
                <a:ext cx="73025" cy="73025"/>
                <a:chOff x="1292" y="2205"/>
                <a:chExt cx="46" cy="46"/>
              </a:xfrm>
            </p:grpSpPr>
            <p:sp>
              <p:nvSpPr>
                <p:cNvPr id="115" name="Line 20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16" name="Line 21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09" name="Group 22"/>
              <p:cNvGrpSpPr>
                <a:grpSpLocks/>
              </p:cNvGrpSpPr>
              <p:nvPr/>
            </p:nvGrpSpPr>
            <p:grpSpPr bwMode="auto">
              <a:xfrm>
                <a:off x="3130550" y="2673350"/>
                <a:ext cx="73025" cy="73025"/>
                <a:chOff x="1292" y="2205"/>
                <a:chExt cx="46" cy="46"/>
              </a:xfrm>
            </p:grpSpPr>
            <p:sp>
              <p:nvSpPr>
                <p:cNvPr id="113" name="Line 23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14" name="Line 24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0" name="Rectangle 91"/>
              <p:cNvSpPr>
                <a:spLocks noChangeArrowheads="1"/>
              </p:cNvSpPr>
              <p:nvPr/>
            </p:nvSpPr>
            <p:spPr bwMode="auto">
              <a:xfrm>
                <a:off x="2124074" y="2600325"/>
                <a:ext cx="872487" cy="738663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B</a:t>
                </a:r>
                <a:r>
                  <a:rPr kumimoji="0" lang="en-US" sz="1800" b="1" i="0" u="none" strike="noStrike" kern="0" cap="none" spc="0" normalizeH="0" baseline="-2500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4</a:t>
                </a: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111" name="Rectangle 92"/>
              <p:cNvSpPr>
                <a:spLocks noChangeArrowheads="1"/>
              </p:cNvSpPr>
              <p:nvPr/>
            </p:nvSpPr>
            <p:spPr bwMode="auto">
              <a:xfrm>
                <a:off x="2051050" y="3429001"/>
                <a:ext cx="872488" cy="738664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B</a:t>
                </a:r>
                <a:r>
                  <a:rPr lang="en-US" b="1" kern="0" baseline="-25000" dirty="0">
                    <a:solidFill>
                      <a:srgbClr val="FFFF00"/>
                    </a:solidFill>
                    <a:latin typeface="Arial" charset="0"/>
                  </a:rPr>
                  <a:t>6</a:t>
                </a: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112" name="Rectangle 93"/>
              <p:cNvSpPr>
                <a:spLocks noChangeArrowheads="1"/>
              </p:cNvSpPr>
              <p:nvPr/>
            </p:nvSpPr>
            <p:spPr bwMode="auto">
              <a:xfrm>
                <a:off x="3240089" y="3500439"/>
                <a:ext cx="872487" cy="738664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B</a:t>
                </a:r>
                <a:r>
                  <a:rPr kumimoji="0" lang="en-US" sz="1800" b="1" i="0" u="none" strike="noStrike" kern="0" cap="none" spc="0" normalizeH="0" baseline="-2500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5</a:t>
                </a: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127" name="TextBox 126"/>
          <p:cNvSpPr txBox="1"/>
          <p:nvPr/>
        </p:nvSpPr>
        <p:spPr>
          <a:xfrm>
            <a:off x="2508522" y="4270248"/>
            <a:ext cx="4047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Problem: outliers, multiple objects</a:t>
            </a:r>
          </a:p>
        </p:txBody>
      </p:sp>
      <p:sp>
        <p:nvSpPr>
          <p:cNvPr id="126" name="TextBox 125"/>
          <p:cNvSpPr txBox="1"/>
          <p:nvPr/>
        </p:nvSpPr>
        <p:spPr>
          <a:xfrm>
            <a:off x="-1" y="6609979"/>
            <a:ext cx="30907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Adapted from Derek </a:t>
            </a:r>
            <a:r>
              <a:rPr kumimoji="0" lang="en-US" sz="1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Hoiem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4449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  <p:bldP spid="83" grpId="0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687388" y="76200"/>
            <a:ext cx="7770812" cy="838200"/>
          </a:xfrm>
        </p:spPr>
        <p:txBody>
          <a:bodyPr/>
          <a:lstStyle/>
          <a:p>
            <a:r>
              <a:rPr lang="en-US" dirty="0"/>
              <a:t>Projective transformations</a:t>
            </a:r>
          </a:p>
        </p:txBody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7850" y="2516188"/>
            <a:ext cx="8566150" cy="4940300"/>
          </a:xfrm>
        </p:spPr>
        <p:txBody>
          <a:bodyPr/>
          <a:lstStyle/>
          <a:p>
            <a:r>
              <a:rPr lang="en-US"/>
              <a:t>Projective transformations:</a:t>
            </a:r>
          </a:p>
          <a:p>
            <a:pPr lvl="1"/>
            <a:r>
              <a:rPr lang="en-US" sz="2400"/>
              <a:t>Affine transformations, and</a:t>
            </a:r>
          </a:p>
          <a:p>
            <a:pPr lvl="1"/>
            <a:r>
              <a:rPr lang="en-US" sz="2400"/>
              <a:t>Projective warps</a:t>
            </a:r>
          </a:p>
          <a:p>
            <a:endParaRPr lang="en-US" sz="1200"/>
          </a:p>
          <a:p>
            <a:r>
              <a:rPr lang="en-US"/>
              <a:t>Parallel lines do not necessarily remain parallel</a:t>
            </a:r>
          </a:p>
        </p:txBody>
      </p:sp>
      <p:graphicFrame>
        <p:nvGraphicFramePr>
          <p:cNvPr id="12290" name="Object 2"/>
          <p:cNvGraphicFramePr>
            <a:graphicFrameLocks noChangeAspect="1"/>
          </p:cNvGraphicFramePr>
          <p:nvPr/>
        </p:nvGraphicFramePr>
        <p:xfrm>
          <a:off x="3001963" y="1165225"/>
          <a:ext cx="2811462" cy="118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384300" imgH="584200" progId="">
                  <p:embed/>
                </p:oleObj>
              </mc:Choice>
              <mc:Fallback>
                <p:oleObj name="Equation" r:id="rId3" imgW="1384300" imgH="584200" progId="">
                  <p:embed/>
                  <p:pic>
                    <p:nvPicPr>
                      <p:cNvPr id="1229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1963" y="1165225"/>
                        <a:ext cx="2811462" cy="1184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17"/>
          <p:cNvSpPr>
            <a:spLocks noChangeArrowheads="1"/>
          </p:cNvSpPr>
          <p:nvPr/>
        </p:nvSpPr>
        <p:spPr bwMode="auto">
          <a:xfrm>
            <a:off x="3352800" y="5105400"/>
            <a:ext cx="457200" cy="381000"/>
          </a:xfrm>
          <a:prstGeom prst="rect">
            <a:avLst/>
          </a:prstGeom>
          <a:solidFill>
            <a:srgbClr val="0033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" name="AutoShape 19"/>
          <p:cNvSpPr>
            <a:spLocks noChangeArrowheads="1"/>
          </p:cNvSpPr>
          <p:nvPr/>
        </p:nvSpPr>
        <p:spPr bwMode="auto">
          <a:xfrm>
            <a:off x="3962400" y="5181600"/>
            <a:ext cx="304800" cy="2286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" name="Freeform 20"/>
          <p:cNvSpPr>
            <a:spLocks/>
          </p:cNvSpPr>
          <p:nvPr/>
        </p:nvSpPr>
        <p:spPr bwMode="auto">
          <a:xfrm>
            <a:off x="4495800" y="4953000"/>
            <a:ext cx="914400" cy="685800"/>
          </a:xfrm>
          <a:custGeom>
            <a:avLst/>
            <a:gdLst/>
            <a:ahLst/>
            <a:cxnLst>
              <a:cxn ang="0">
                <a:pos x="0" y="384"/>
              </a:cxn>
              <a:cxn ang="0">
                <a:pos x="96" y="96"/>
              </a:cxn>
              <a:cxn ang="0">
                <a:pos x="528" y="0"/>
              </a:cxn>
              <a:cxn ang="0">
                <a:pos x="576" y="432"/>
              </a:cxn>
              <a:cxn ang="0">
                <a:pos x="0" y="384"/>
              </a:cxn>
            </a:cxnLst>
            <a:rect l="0" t="0" r="r" b="b"/>
            <a:pathLst>
              <a:path w="576" h="432">
                <a:moveTo>
                  <a:pt x="0" y="384"/>
                </a:moveTo>
                <a:lnTo>
                  <a:pt x="96" y="96"/>
                </a:lnTo>
                <a:lnTo>
                  <a:pt x="528" y="0"/>
                </a:lnTo>
                <a:lnTo>
                  <a:pt x="576" y="432"/>
                </a:lnTo>
                <a:lnTo>
                  <a:pt x="0" y="384"/>
                </a:lnTo>
                <a:close/>
              </a:path>
            </a:pathLst>
          </a:cu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" name="Text Box 90"/>
          <p:cNvSpPr txBox="1">
            <a:spLocks noChangeArrowheads="1"/>
          </p:cNvSpPr>
          <p:nvPr/>
        </p:nvSpPr>
        <p:spPr bwMode="auto">
          <a:xfrm>
            <a:off x="5670" y="6609930"/>
            <a:ext cx="158273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Kristen </a:t>
            </a:r>
            <a:r>
              <a:rPr kumimoji="0" lang="en-US" sz="1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Grauman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5584104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11188" y="5711825"/>
            <a:ext cx="8305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Obtain a wider angle view by combining multiple images.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8852" name="Picture 5" descr="MCj04316170000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2514600"/>
            <a:ext cx="22098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Line 7"/>
          <p:cNvSpPr>
            <a:spLocks noChangeShapeType="1"/>
          </p:cNvSpPr>
          <p:nvPr/>
        </p:nvSpPr>
        <p:spPr bwMode="auto">
          <a:xfrm flipH="1">
            <a:off x="762000" y="3962400"/>
            <a:ext cx="838200" cy="9144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Line 8"/>
          <p:cNvSpPr>
            <a:spLocks noChangeShapeType="1"/>
          </p:cNvSpPr>
          <p:nvPr/>
        </p:nvSpPr>
        <p:spPr bwMode="auto">
          <a:xfrm flipH="1">
            <a:off x="1066800" y="3962400"/>
            <a:ext cx="533400" cy="10668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auto">
          <a:xfrm flipH="1">
            <a:off x="1371600" y="3962400"/>
            <a:ext cx="228600" cy="11430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Line 12"/>
          <p:cNvSpPr>
            <a:spLocks noChangeShapeType="1"/>
          </p:cNvSpPr>
          <p:nvPr/>
        </p:nvSpPr>
        <p:spPr bwMode="auto">
          <a:xfrm>
            <a:off x="1600200" y="3962400"/>
            <a:ext cx="152400" cy="12192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Line 13"/>
          <p:cNvSpPr>
            <a:spLocks noChangeShapeType="1"/>
          </p:cNvSpPr>
          <p:nvPr/>
        </p:nvSpPr>
        <p:spPr bwMode="auto">
          <a:xfrm>
            <a:off x="1600200" y="3962400"/>
            <a:ext cx="609600" cy="11430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Line 14"/>
          <p:cNvSpPr>
            <a:spLocks noChangeShapeType="1"/>
          </p:cNvSpPr>
          <p:nvPr/>
        </p:nvSpPr>
        <p:spPr bwMode="auto">
          <a:xfrm>
            <a:off x="1600200" y="3962400"/>
            <a:ext cx="914400" cy="9144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Line 15"/>
          <p:cNvSpPr>
            <a:spLocks noChangeShapeType="1"/>
          </p:cNvSpPr>
          <p:nvPr/>
        </p:nvSpPr>
        <p:spPr bwMode="auto">
          <a:xfrm>
            <a:off x="1600200" y="3962400"/>
            <a:ext cx="1066800" cy="5334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2" name="Picture 4" descr="fig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566863"/>
            <a:ext cx="2552700" cy="127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3" descr="wall.jpg"/>
          <p:cNvPicPr>
            <a:picLocks noChangeAspect="1"/>
          </p:cNvPicPr>
          <p:nvPr/>
        </p:nvPicPr>
        <p:blipFill>
          <a:blip r:embed="rId5" cstate="print"/>
          <a:srcRect l="3477" r="73260" b="47403"/>
          <a:stretch>
            <a:fillRect/>
          </a:stretch>
        </p:blipFill>
        <p:spPr bwMode="auto">
          <a:xfrm>
            <a:off x="2344738" y="1027113"/>
            <a:ext cx="1460500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2351088" y="3392488"/>
            <a:ext cx="6529387" cy="2043112"/>
            <a:chOff x="1584960" y="3648078"/>
            <a:chExt cx="6528801" cy="2042538"/>
          </a:xfrm>
        </p:grpSpPr>
        <p:sp>
          <p:nvSpPr>
            <p:cNvPr id="78867" name="TextBox 21"/>
            <p:cNvSpPr txBox="1">
              <a:spLocks noChangeArrowheads="1"/>
            </p:cNvSpPr>
            <p:nvPr/>
          </p:nvSpPr>
          <p:spPr bwMode="auto">
            <a:xfrm rot="5400000">
              <a:off x="7109681" y="4579187"/>
              <a:ext cx="1716056" cy="292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image from S. Seitz</a:t>
              </a:r>
            </a:p>
          </p:txBody>
        </p:sp>
        <p:pic>
          <p:nvPicPr>
            <p:cNvPr id="78868" name="Picture 24" descr="wall.jpg"/>
            <p:cNvPicPr>
              <a:picLocks noChangeAspect="1"/>
            </p:cNvPicPr>
            <p:nvPr/>
          </p:nvPicPr>
          <p:blipFill>
            <a:blip r:embed="rId5" cstate="print"/>
            <a:srcRect t="51581"/>
            <a:stretch>
              <a:fillRect/>
            </a:stretch>
          </p:blipFill>
          <p:spPr bwMode="auto">
            <a:xfrm>
              <a:off x="1584960" y="3648078"/>
              <a:ext cx="6278880" cy="2042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6" name="Picture 25" descr="wall.jpg"/>
          <p:cNvPicPr>
            <a:picLocks noChangeAspect="1"/>
          </p:cNvPicPr>
          <p:nvPr/>
        </p:nvPicPr>
        <p:blipFill>
          <a:blip r:embed="rId5" cstate="print"/>
          <a:srcRect l="71997" r="4642" b="47403"/>
          <a:stretch>
            <a:fillRect/>
          </a:stretch>
        </p:blipFill>
        <p:spPr bwMode="auto">
          <a:xfrm>
            <a:off x="7127875" y="1027113"/>
            <a:ext cx="1466850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6" descr="wall.jpg"/>
          <p:cNvPicPr>
            <a:picLocks noChangeAspect="1"/>
          </p:cNvPicPr>
          <p:nvPr/>
        </p:nvPicPr>
        <p:blipFill>
          <a:blip r:embed="rId5" cstate="print"/>
          <a:srcRect l="49899" r="28003" b="47403"/>
          <a:stretch>
            <a:fillRect/>
          </a:stretch>
        </p:blipFill>
        <p:spPr bwMode="auto">
          <a:xfrm>
            <a:off x="5630863" y="1027113"/>
            <a:ext cx="1387475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7" descr="wall.jpg"/>
          <p:cNvPicPr>
            <a:picLocks noChangeAspect="1"/>
          </p:cNvPicPr>
          <p:nvPr/>
        </p:nvPicPr>
        <p:blipFill rotWithShape="1">
          <a:blip r:embed="rId5" cstate="print"/>
          <a:srcRect l="27221" r="50445" b="47403"/>
          <a:stretch/>
        </p:blipFill>
        <p:spPr bwMode="auto">
          <a:xfrm>
            <a:off x="3987800" y="1019175"/>
            <a:ext cx="1402347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8515350" y="2005013"/>
            <a:ext cx="10223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. 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6604084"/>
            <a:ext cx="463850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Kristen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Grauman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mosaics: Goals</a:t>
            </a:r>
          </a:p>
        </p:txBody>
      </p:sp>
    </p:spTree>
    <p:extLst>
      <p:ext uri="{BB962C8B-B14F-4D97-AF65-F5344CB8AC3E}">
        <p14:creationId xmlns:p14="http://schemas.microsoft.com/office/powerpoint/2010/main" val="42463573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mosaics: Camera setup</a:t>
            </a:r>
          </a:p>
        </p:txBody>
      </p:sp>
      <p:sp>
        <p:nvSpPr>
          <p:cNvPr id="20483" name="Content Placeholder 36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059363"/>
          </a:xfrm>
        </p:spPr>
        <p:txBody>
          <a:bodyPr/>
          <a:lstStyle/>
          <a:p>
            <a:r>
              <a:rPr lang="en-US" sz="2400" dirty="0"/>
              <a:t>Two images with camera rotation but no translation</a:t>
            </a:r>
          </a:p>
          <a:p>
            <a:endParaRPr lang="en-US" sz="2800" dirty="0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 rot="19877824">
            <a:off x="2897773" y="4693921"/>
            <a:ext cx="2667000" cy="1524000"/>
            <a:chOff x="2064" y="2736"/>
            <a:chExt cx="1680" cy="960"/>
          </a:xfrm>
        </p:grpSpPr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2064" y="2736"/>
              <a:ext cx="1680" cy="960"/>
              <a:chOff x="1776" y="2928"/>
              <a:chExt cx="768" cy="624"/>
            </a:xfrm>
          </p:grpSpPr>
          <p:sp>
            <p:nvSpPr>
              <p:cNvPr id="20516" name="Line 5"/>
              <p:cNvSpPr>
                <a:spLocks noChangeShapeType="1"/>
              </p:cNvSpPr>
              <p:nvPr/>
            </p:nvSpPr>
            <p:spPr bwMode="auto">
              <a:xfrm>
                <a:off x="1776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rgbClr val="00B0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17" name="Line 6"/>
              <p:cNvSpPr>
                <a:spLocks noChangeShapeType="1"/>
              </p:cNvSpPr>
              <p:nvPr/>
            </p:nvSpPr>
            <p:spPr bwMode="auto">
              <a:xfrm flipV="1">
                <a:off x="2160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rgbClr val="00B0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0515" name="Line 7"/>
            <p:cNvSpPr>
              <a:spLocks noChangeShapeType="1"/>
            </p:cNvSpPr>
            <p:nvPr/>
          </p:nvSpPr>
          <p:spPr bwMode="auto">
            <a:xfrm>
              <a:off x="2064" y="2742"/>
              <a:ext cx="1680" cy="0"/>
            </a:xfrm>
            <a:prstGeom prst="line">
              <a:avLst/>
            </a:prstGeom>
            <a:noFill/>
            <a:ln w="25400">
              <a:solidFill>
                <a:srgbClr val="00B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76200" y="4602480"/>
            <a:ext cx="9067800" cy="1524000"/>
            <a:chOff x="48" y="2736"/>
            <a:chExt cx="5712" cy="960"/>
          </a:xfrm>
        </p:grpSpPr>
        <p:grpSp>
          <p:nvGrpSpPr>
            <p:cNvPr id="5" name="Group 9"/>
            <p:cNvGrpSpPr>
              <a:grpSpLocks/>
            </p:cNvGrpSpPr>
            <p:nvPr/>
          </p:nvGrpSpPr>
          <p:grpSpPr bwMode="auto">
            <a:xfrm>
              <a:off x="48" y="2736"/>
              <a:ext cx="5712" cy="960"/>
              <a:chOff x="1776" y="2928"/>
              <a:chExt cx="768" cy="624"/>
            </a:xfrm>
          </p:grpSpPr>
          <p:sp>
            <p:nvSpPr>
              <p:cNvPr id="20512" name="Line 10"/>
              <p:cNvSpPr>
                <a:spLocks noChangeShapeType="1"/>
              </p:cNvSpPr>
              <p:nvPr/>
            </p:nvSpPr>
            <p:spPr bwMode="auto">
              <a:xfrm>
                <a:off x="1776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chemeClr val="tx2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13" name="Line 11"/>
              <p:cNvSpPr>
                <a:spLocks noChangeShapeType="1"/>
              </p:cNvSpPr>
              <p:nvPr/>
            </p:nvSpPr>
            <p:spPr bwMode="auto">
              <a:xfrm flipV="1">
                <a:off x="2160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chemeClr val="tx2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0511" name="Line 12"/>
            <p:cNvSpPr>
              <a:spLocks noChangeShapeType="1"/>
            </p:cNvSpPr>
            <p:nvPr/>
          </p:nvSpPr>
          <p:spPr bwMode="auto">
            <a:xfrm>
              <a:off x="48" y="2742"/>
              <a:ext cx="5664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6" name="Group 13"/>
          <p:cNvGrpSpPr>
            <a:grpSpLocks/>
          </p:cNvGrpSpPr>
          <p:nvPr/>
        </p:nvGrpSpPr>
        <p:grpSpPr bwMode="auto">
          <a:xfrm rot="1988904">
            <a:off x="3667125" y="4723856"/>
            <a:ext cx="2667000" cy="1524000"/>
            <a:chOff x="2064" y="2736"/>
            <a:chExt cx="1680" cy="960"/>
          </a:xfrm>
        </p:grpSpPr>
        <p:grpSp>
          <p:nvGrpSpPr>
            <p:cNvPr id="7" name="Group 14"/>
            <p:cNvGrpSpPr>
              <a:grpSpLocks/>
            </p:cNvGrpSpPr>
            <p:nvPr/>
          </p:nvGrpSpPr>
          <p:grpSpPr bwMode="auto">
            <a:xfrm>
              <a:off x="2064" y="2736"/>
              <a:ext cx="1680" cy="960"/>
              <a:chOff x="1776" y="2928"/>
              <a:chExt cx="768" cy="624"/>
            </a:xfrm>
          </p:grpSpPr>
          <p:sp>
            <p:nvSpPr>
              <p:cNvPr id="20508" name="Line 15"/>
              <p:cNvSpPr>
                <a:spLocks noChangeShapeType="1"/>
              </p:cNvSpPr>
              <p:nvPr/>
            </p:nvSpPr>
            <p:spPr bwMode="auto">
              <a:xfrm>
                <a:off x="1776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rgbClr val="7030A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09" name="Line 16"/>
              <p:cNvSpPr>
                <a:spLocks noChangeShapeType="1"/>
              </p:cNvSpPr>
              <p:nvPr/>
            </p:nvSpPr>
            <p:spPr bwMode="auto">
              <a:xfrm flipV="1">
                <a:off x="2160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rgbClr val="7030A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0507" name="Line 17"/>
            <p:cNvSpPr>
              <a:spLocks noChangeShapeType="1"/>
            </p:cNvSpPr>
            <p:nvPr/>
          </p:nvSpPr>
          <p:spPr bwMode="auto">
            <a:xfrm>
              <a:off x="2064" y="2742"/>
              <a:ext cx="1680" cy="0"/>
            </a:xfrm>
            <a:prstGeom prst="line">
              <a:avLst/>
            </a:prstGeom>
            <a:noFill/>
            <a:ln w="25400">
              <a:solidFill>
                <a:srgbClr val="7030A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0487" name="Text Box 21"/>
          <p:cNvSpPr txBox="1">
            <a:spLocks noChangeArrowheads="1"/>
          </p:cNvSpPr>
          <p:nvPr/>
        </p:nvSpPr>
        <p:spPr bwMode="auto">
          <a:xfrm>
            <a:off x="2895600" y="6431280"/>
            <a:ext cx="3429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Camera Center</a:t>
            </a:r>
          </a:p>
        </p:txBody>
      </p:sp>
      <p:sp>
        <p:nvSpPr>
          <p:cNvPr id="20488" name="Line 22"/>
          <p:cNvSpPr>
            <a:spLocks noChangeShapeType="1"/>
          </p:cNvSpPr>
          <p:nvPr/>
        </p:nvSpPr>
        <p:spPr bwMode="auto">
          <a:xfrm flipV="1">
            <a:off x="4343400" y="620268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73128" name="Picture 40" descr="small-P101000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935480"/>
            <a:ext cx="3254375" cy="244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3129" name="Picture 41" descr="small-P101000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935480"/>
            <a:ext cx="3254375" cy="244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53"/>
          <p:cNvGrpSpPr>
            <a:grpSpLocks/>
          </p:cNvGrpSpPr>
          <p:nvPr/>
        </p:nvGrpSpPr>
        <p:grpSpPr bwMode="auto">
          <a:xfrm>
            <a:off x="3124200" y="3110230"/>
            <a:ext cx="2535238" cy="196850"/>
            <a:chOff x="1968" y="1796"/>
            <a:chExt cx="1597" cy="124"/>
          </a:xfrm>
        </p:grpSpPr>
        <p:sp>
          <p:nvSpPr>
            <p:cNvPr id="20498" name="Oval 51"/>
            <p:cNvSpPr>
              <a:spLocks noChangeAspect="1" noChangeArrowheads="1"/>
            </p:cNvSpPr>
            <p:nvPr/>
          </p:nvSpPr>
          <p:spPr bwMode="auto">
            <a:xfrm>
              <a:off x="1968" y="1851"/>
              <a:ext cx="69" cy="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99" name="Oval 52"/>
            <p:cNvSpPr>
              <a:spLocks noChangeAspect="1" noChangeArrowheads="1"/>
            </p:cNvSpPr>
            <p:nvPr/>
          </p:nvSpPr>
          <p:spPr bwMode="auto">
            <a:xfrm>
              <a:off x="3496" y="1796"/>
              <a:ext cx="69" cy="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0" y="6597627"/>
            <a:ext cx="189186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Adapted from Derek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Hoiem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9" name="Group 45"/>
          <p:cNvGrpSpPr>
            <a:grpSpLocks/>
          </p:cNvGrpSpPr>
          <p:nvPr/>
        </p:nvGrpSpPr>
        <p:grpSpPr bwMode="auto">
          <a:xfrm rot="20912172">
            <a:off x="4321558" y="3325460"/>
            <a:ext cx="1556178" cy="2679512"/>
            <a:chOff x="2898" y="2031"/>
            <a:chExt cx="967" cy="1665"/>
          </a:xfrm>
        </p:grpSpPr>
        <p:sp>
          <p:nvSpPr>
            <p:cNvPr id="20500" name="Line 24"/>
            <p:cNvSpPr>
              <a:spLocks noChangeShapeType="1"/>
            </p:cNvSpPr>
            <p:nvPr/>
          </p:nvSpPr>
          <p:spPr bwMode="auto">
            <a:xfrm flipV="1">
              <a:off x="2898" y="2031"/>
              <a:ext cx="967" cy="1665"/>
            </a:xfrm>
            <a:prstGeom prst="line">
              <a:avLst/>
            </a:prstGeom>
            <a:noFill/>
            <a:ln w="38100">
              <a:solidFill>
                <a:srgbClr val="FFC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02" name="Oval 33"/>
            <p:cNvSpPr>
              <a:spLocks noChangeAspect="1" noChangeArrowheads="1"/>
            </p:cNvSpPr>
            <p:nvPr/>
          </p:nvSpPr>
          <p:spPr bwMode="auto">
            <a:xfrm>
              <a:off x="3361" y="2806"/>
              <a:ext cx="69" cy="69"/>
            </a:xfrm>
            <a:prstGeom prst="ellipse">
              <a:avLst/>
            </a:prstGeom>
            <a:solidFill>
              <a:srgbClr val="7030A0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1" name="Group 45"/>
          <p:cNvGrpSpPr>
            <a:grpSpLocks/>
          </p:cNvGrpSpPr>
          <p:nvPr/>
        </p:nvGrpSpPr>
        <p:grpSpPr bwMode="auto">
          <a:xfrm rot="18251543">
            <a:off x="3143231" y="3339890"/>
            <a:ext cx="1535113" cy="2733701"/>
            <a:chOff x="2898" y="2031"/>
            <a:chExt cx="967" cy="1665"/>
          </a:xfrm>
        </p:grpSpPr>
        <p:sp>
          <p:nvSpPr>
            <p:cNvPr id="42" name="Line 24"/>
            <p:cNvSpPr>
              <a:spLocks noChangeShapeType="1"/>
            </p:cNvSpPr>
            <p:nvPr/>
          </p:nvSpPr>
          <p:spPr bwMode="auto">
            <a:xfrm flipV="1">
              <a:off x="2898" y="2031"/>
              <a:ext cx="967" cy="1665"/>
            </a:xfrm>
            <a:prstGeom prst="line">
              <a:avLst/>
            </a:prstGeom>
            <a:noFill/>
            <a:ln w="38100">
              <a:solidFill>
                <a:srgbClr val="FFC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Oval 33"/>
            <p:cNvSpPr>
              <a:spLocks noChangeAspect="1" noChangeArrowheads="1"/>
            </p:cNvSpPr>
            <p:nvPr/>
          </p:nvSpPr>
          <p:spPr bwMode="auto">
            <a:xfrm>
              <a:off x="3325" y="2869"/>
              <a:ext cx="69" cy="69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4" name="Oval 50"/>
          <p:cNvSpPr>
            <a:spLocks noChangeAspect="1" noChangeArrowheads="1"/>
          </p:cNvSpPr>
          <p:nvPr/>
        </p:nvSpPr>
        <p:spPr bwMode="auto">
          <a:xfrm>
            <a:off x="7535779" y="2729607"/>
            <a:ext cx="109538" cy="109538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Line 24"/>
          <p:cNvSpPr>
            <a:spLocks noChangeShapeType="1"/>
          </p:cNvSpPr>
          <p:nvPr/>
        </p:nvSpPr>
        <p:spPr bwMode="auto">
          <a:xfrm flipV="1">
            <a:off x="4609194" y="2823103"/>
            <a:ext cx="2953681" cy="3286660"/>
          </a:xfrm>
          <a:prstGeom prst="line">
            <a:avLst/>
          </a:prstGeom>
          <a:noFill/>
          <a:ln w="38100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Oval 33"/>
          <p:cNvSpPr>
            <a:spLocks noChangeAspect="1" noChangeArrowheads="1"/>
          </p:cNvSpPr>
          <p:nvPr/>
        </p:nvSpPr>
        <p:spPr bwMode="auto">
          <a:xfrm rot="20912172">
            <a:off x="5577624" y="4945737"/>
            <a:ext cx="109538" cy="109538"/>
          </a:xfrm>
          <a:prstGeom prst="ellipse">
            <a:avLst/>
          </a:prstGeom>
          <a:solidFill>
            <a:srgbClr val="7030A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1112" y="1925355"/>
            <a:ext cx="72327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(0, 0)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093786" y="1925355"/>
            <a:ext cx="72327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(0, 0)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906801" y="2682433"/>
            <a:ext cx="97975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(50, 70)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353991" y="2682433"/>
            <a:ext cx="97975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(50, 20)</a:t>
            </a:r>
          </a:p>
        </p:txBody>
      </p:sp>
    </p:spTree>
    <p:extLst>
      <p:ext uri="{BB962C8B-B14F-4D97-AF65-F5344CB8AC3E}">
        <p14:creationId xmlns:p14="http://schemas.microsoft.com/office/powerpoint/2010/main" val="42147232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181600" y="990600"/>
            <a:ext cx="2349500" cy="3992563"/>
            <a:chOff x="3264" y="624"/>
            <a:chExt cx="1480" cy="2515"/>
          </a:xfrm>
        </p:grpSpPr>
        <p:sp>
          <p:nvSpPr>
            <p:cNvPr id="81964" name="Line 3"/>
            <p:cNvSpPr>
              <a:spLocks noChangeShapeType="1"/>
            </p:cNvSpPr>
            <p:nvPr/>
          </p:nvSpPr>
          <p:spPr bwMode="auto">
            <a:xfrm>
              <a:off x="3264" y="624"/>
              <a:ext cx="0" cy="244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965" name="Text Box 4"/>
            <p:cNvSpPr txBox="1">
              <a:spLocks noChangeArrowheads="1"/>
            </p:cNvSpPr>
            <p:nvPr/>
          </p:nvSpPr>
          <p:spPr bwMode="auto">
            <a:xfrm>
              <a:off x="3631" y="2887"/>
              <a:ext cx="1113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mosaic plane </a:t>
              </a:r>
            </a:p>
          </p:txBody>
        </p:sp>
        <p:sp>
          <p:nvSpPr>
            <p:cNvPr id="81966" name="Line 5"/>
            <p:cNvSpPr>
              <a:spLocks noChangeShapeType="1"/>
            </p:cNvSpPr>
            <p:nvPr/>
          </p:nvSpPr>
          <p:spPr bwMode="auto">
            <a:xfrm flipH="1" flipV="1">
              <a:off x="3312" y="2832"/>
              <a:ext cx="336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3244850" y="1828800"/>
            <a:ext cx="946150" cy="1143000"/>
            <a:chOff x="1180" y="816"/>
            <a:chExt cx="596" cy="720"/>
          </a:xfrm>
        </p:grpSpPr>
        <p:sp>
          <p:nvSpPr>
            <p:cNvPr id="81957" name="Line 7"/>
            <p:cNvSpPr>
              <a:spLocks noChangeShapeType="1"/>
            </p:cNvSpPr>
            <p:nvPr/>
          </p:nvSpPr>
          <p:spPr bwMode="auto">
            <a:xfrm>
              <a:off x="1392" y="816"/>
              <a:ext cx="384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4" name="Group 8"/>
            <p:cNvGrpSpPr>
              <a:grpSpLocks/>
            </p:cNvGrpSpPr>
            <p:nvPr/>
          </p:nvGrpSpPr>
          <p:grpSpPr bwMode="auto">
            <a:xfrm rot="2180804">
              <a:off x="1180" y="1128"/>
              <a:ext cx="260" cy="408"/>
              <a:chOff x="3979" y="3269"/>
              <a:chExt cx="260" cy="408"/>
            </a:xfrm>
          </p:grpSpPr>
          <p:sp>
            <p:nvSpPr>
              <p:cNvPr id="81959" name="Freeform 9"/>
              <p:cNvSpPr>
                <a:spLocks/>
              </p:cNvSpPr>
              <p:nvPr/>
            </p:nvSpPr>
            <p:spPr bwMode="auto">
              <a:xfrm>
                <a:off x="3984" y="3371"/>
                <a:ext cx="180" cy="306"/>
              </a:xfrm>
              <a:custGeom>
                <a:avLst/>
                <a:gdLst>
                  <a:gd name="T0" fmla="*/ 12 w 202"/>
                  <a:gd name="T1" fmla="*/ 305 h 306"/>
                  <a:gd name="T2" fmla="*/ 0 w 202"/>
                  <a:gd name="T3" fmla="*/ 22 h 306"/>
                  <a:gd name="T4" fmla="*/ 7 w 202"/>
                  <a:gd name="T5" fmla="*/ 13 h 306"/>
                  <a:gd name="T6" fmla="*/ 12 w 202"/>
                  <a:gd name="T7" fmla="*/ 14 h 306"/>
                  <a:gd name="T8" fmla="*/ 17 w 202"/>
                  <a:gd name="T9" fmla="*/ 13 h 306"/>
                  <a:gd name="T10" fmla="*/ 18 w 202"/>
                  <a:gd name="T11" fmla="*/ 10 h 306"/>
                  <a:gd name="T12" fmla="*/ 21 w 202"/>
                  <a:gd name="T13" fmla="*/ 11 h 306"/>
                  <a:gd name="T14" fmla="*/ 25 w 202"/>
                  <a:gd name="T15" fmla="*/ 7 h 306"/>
                  <a:gd name="T16" fmla="*/ 29 w 202"/>
                  <a:gd name="T17" fmla="*/ 9 h 306"/>
                  <a:gd name="T18" fmla="*/ 33 w 202"/>
                  <a:gd name="T19" fmla="*/ 6 h 306"/>
                  <a:gd name="T20" fmla="*/ 37 w 202"/>
                  <a:gd name="T21" fmla="*/ 5 h 306"/>
                  <a:gd name="T22" fmla="*/ 41 w 202"/>
                  <a:gd name="T23" fmla="*/ 3 h 306"/>
                  <a:gd name="T24" fmla="*/ 45 w 202"/>
                  <a:gd name="T25" fmla="*/ 4 h 306"/>
                  <a:gd name="T26" fmla="*/ 49 w 202"/>
                  <a:gd name="T27" fmla="*/ 3 h 306"/>
                  <a:gd name="T28" fmla="*/ 53 w 202"/>
                  <a:gd name="T29" fmla="*/ 0 h 306"/>
                  <a:gd name="T30" fmla="*/ 59 w 202"/>
                  <a:gd name="T31" fmla="*/ 0 h 306"/>
                  <a:gd name="T32" fmla="*/ 63 w 202"/>
                  <a:gd name="T33" fmla="*/ 1 h 306"/>
                  <a:gd name="T34" fmla="*/ 66 w 202"/>
                  <a:gd name="T35" fmla="*/ 1 h 306"/>
                  <a:gd name="T36" fmla="*/ 69 w 202"/>
                  <a:gd name="T37" fmla="*/ 3 h 306"/>
                  <a:gd name="T38" fmla="*/ 73 w 202"/>
                  <a:gd name="T39" fmla="*/ 4 h 306"/>
                  <a:gd name="T40" fmla="*/ 78 w 202"/>
                  <a:gd name="T41" fmla="*/ 7 h 306"/>
                  <a:gd name="T42" fmla="*/ 82 w 202"/>
                  <a:gd name="T43" fmla="*/ 7 h 306"/>
                  <a:gd name="T44" fmla="*/ 88 w 202"/>
                  <a:gd name="T45" fmla="*/ 10 h 306"/>
                  <a:gd name="T46" fmla="*/ 91 w 202"/>
                  <a:gd name="T47" fmla="*/ 12 h 306"/>
                  <a:gd name="T48" fmla="*/ 96 w 202"/>
                  <a:gd name="T49" fmla="*/ 11 h 306"/>
                  <a:gd name="T50" fmla="*/ 99 w 202"/>
                  <a:gd name="T51" fmla="*/ 16 h 306"/>
                  <a:gd name="T52" fmla="*/ 104 w 202"/>
                  <a:gd name="T53" fmla="*/ 17 h 306"/>
                  <a:gd name="T54" fmla="*/ 107 w 202"/>
                  <a:gd name="T55" fmla="*/ 19 h 306"/>
                  <a:gd name="T56" fmla="*/ 111 w 202"/>
                  <a:gd name="T57" fmla="*/ 21 h 306"/>
                  <a:gd name="T58" fmla="*/ 113 w 202"/>
                  <a:gd name="T59" fmla="*/ 24 h 306"/>
                  <a:gd name="T60" fmla="*/ 116 w 202"/>
                  <a:gd name="T61" fmla="*/ 27 h 306"/>
                  <a:gd name="T62" fmla="*/ 120 w 202"/>
                  <a:gd name="T63" fmla="*/ 31 h 306"/>
                  <a:gd name="T64" fmla="*/ 121 w 202"/>
                  <a:gd name="T65" fmla="*/ 35 h 306"/>
                  <a:gd name="T66" fmla="*/ 124 w 202"/>
                  <a:gd name="T67" fmla="*/ 36 h 306"/>
                  <a:gd name="T68" fmla="*/ 127 w 202"/>
                  <a:gd name="T69" fmla="*/ 41 h 306"/>
                  <a:gd name="T70" fmla="*/ 129 w 202"/>
                  <a:gd name="T71" fmla="*/ 44 h 306"/>
                  <a:gd name="T72" fmla="*/ 134 w 202"/>
                  <a:gd name="T73" fmla="*/ 46 h 306"/>
                  <a:gd name="T74" fmla="*/ 136 w 202"/>
                  <a:gd name="T75" fmla="*/ 50 h 306"/>
                  <a:gd name="T76" fmla="*/ 140 w 202"/>
                  <a:gd name="T77" fmla="*/ 53 h 306"/>
                  <a:gd name="T78" fmla="*/ 142 w 202"/>
                  <a:gd name="T79" fmla="*/ 55 h 306"/>
                  <a:gd name="T80" fmla="*/ 144 w 202"/>
                  <a:gd name="T81" fmla="*/ 59 h 306"/>
                  <a:gd name="T82" fmla="*/ 147 w 202"/>
                  <a:gd name="T83" fmla="*/ 62 h 306"/>
                  <a:gd name="T84" fmla="*/ 148 w 202"/>
                  <a:gd name="T85" fmla="*/ 67 h 306"/>
                  <a:gd name="T86" fmla="*/ 150 w 202"/>
                  <a:gd name="T87" fmla="*/ 73 h 306"/>
                  <a:gd name="T88" fmla="*/ 152 w 202"/>
                  <a:gd name="T89" fmla="*/ 76 h 306"/>
                  <a:gd name="T90" fmla="*/ 156 w 202"/>
                  <a:gd name="T91" fmla="*/ 80 h 306"/>
                  <a:gd name="T92" fmla="*/ 157 w 202"/>
                  <a:gd name="T93" fmla="*/ 84 h 306"/>
                  <a:gd name="T94" fmla="*/ 159 w 202"/>
                  <a:gd name="T95" fmla="*/ 90 h 306"/>
                  <a:gd name="T96" fmla="*/ 160 w 202"/>
                  <a:gd name="T97" fmla="*/ 99 h 306"/>
                  <a:gd name="T98" fmla="*/ 12 w 202"/>
                  <a:gd name="T99" fmla="*/ 305 h 30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02"/>
                  <a:gd name="T151" fmla="*/ 0 h 306"/>
                  <a:gd name="T152" fmla="*/ 202 w 202"/>
                  <a:gd name="T153" fmla="*/ 306 h 30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02" h="306">
                    <a:moveTo>
                      <a:pt x="16" y="305"/>
                    </a:moveTo>
                    <a:lnTo>
                      <a:pt x="0" y="22"/>
                    </a:lnTo>
                    <a:lnTo>
                      <a:pt x="9" y="13"/>
                    </a:lnTo>
                    <a:lnTo>
                      <a:pt x="15" y="14"/>
                    </a:lnTo>
                    <a:lnTo>
                      <a:pt x="21" y="13"/>
                    </a:lnTo>
                    <a:lnTo>
                      <a:pt x="22" y="10"/>
                    </a:lnTo>
                    <a:lnTo>
                      <a:pt x="27" y="11"/>
                    </a:lnTo>
                    <a:lnTo>
                      <a:pt x="31" y="7"/>
                    </a:lnTo>
                    <a:lnTo>
                      <a:pt x="37" y="9"/>
                    </a:lnTo>
                    <a:lnTo>
                      <a:pt x="41" y="6"/>
                    </a:lnTo>
                    <a:lnTo>
                      <a:pt x="46" y="5"/>
                    </a:lnTo>
                    <a:lnTo>
                      <a:pt x="52" y="3"/>
                    </a:lnTo>
                    <a:lnTo>
                      <a:pt x="57" y="4"/>
                    </a:lnTo>
                    <a:lnTo>
                      <a:pt x="62" y="3"/>
                    </a:lnTo>
                    <a:lnTo>
                      <a:pt x="66" y="0"/>
                    </a:lnTo>
                    <a:lnTo>
                      <a:pt x="74" y="0"/>
                    </a:lnTo>
                    <a:lnTo>
                      <a:pt x="80" y="1"/>
                    </a:lnTo>
                    <a:lnTo>
                      <a:pt x="83" y="1"/>
                    </a:lnTo>
                    <a:lnTo>
                      <a:pt x="86" y="3"/>
                    </a:lnTo>
                    <a:lnTo>
                      <a:pt x="92" y="4"/>
                    </a:lnTo>
                    <a:lnTo>
                      <a:pt x="98" y="7"/>
                    </a:lnTo>
                    <a:lnTo>
                      <a:pt x="103" y="7"/>
                    </a:lnTo>
                    <a:lnTo>
                      <a:pt x="111" y="10"/>
                    </a:lnTo>
                    <a:lnTo>
                      <a:pt x="115" y="12"/>
                    </a:lnTo>
                    <a:lnTo>
                      <a:pt x="121" y="11"/>
                    </a:lnTo>
                    <a:lnTo>
                      <a:pt x="125" y="16"/>
                    </a:lnTo>
                    <a:lnTo>
                      <a:pt x="131" y="17"/>
                    </a:lnTo>
                    <a:lnTo>
                      <a:pt x="135" y="19"/>
                    </a:lnTo>
                    <a:lnTo>
                      <a:pt x="140" y="21"/>
                    </a:lnTo>
                    <a:lnTo>
                      <a:pt x="142" y="24"/>
                    </a:lnTo>
                    <a:lnTo>
                      <a:pt x="146" y="27"/>
                    </a:lnTo>
                    <a:lnTo>
                      <a:pt x="151" y="31"/>
                    </a:lnTo>
                    <a:lnTo>
                      <a:pt x="153" y="35"/>
                    </a:lnTo>
                    <a:lnTo>
                      <a:pt x="156" y="36"/>
                    </a:lnTo>
                    <a:lnTo>
                      <a:pt x="160" y="41"/>
                    </a:lnTo>
                    <a:lnTo>
                      <a:pt x="163" y="44"/>
                    </a:lnTo>
                    <a:lnTo>
                      <a:pt x="168" y="46"/>
                    </a:lnTo>
                    <a:lnTo>
                      <a:pt x="172" y="50"/>
                    </a:lnTo>
                    <a:lnTo>
                      <a:pt x="176" y="53"/>
                    </a:lnTo>
                    <a:lnTo>
                      <a:pt x="178" y="55"/>
                    </a:lnTo>
                    <a:lnTo>
                      <a:pt x="182" y="59"/>
                    </a:lnTo>
                    <a:lnTo>
                      <a:pt x="185" y="62"/>
                    </a:lnTo>
                    <a:lnTo>
                      <a:pt x="186" y="67"/>
                    </a:lnTo>
                    <a:lnTo>
                      <a:pt x="189" y="73"/>
                    </a:lnTo>
                    <a:lnTo>
                      <a:pt x="192" y="76"/>
                    </a:lnTo>
                    <a:lnTo>
                      <a:pt x="196" y="80"/>
                    </a:lnTo>
                    <a:lnTo>
                      <a:pt x="198" y="84"/>
                    </a:lnTo>
                    <a:lnTo>
                      <a:pt x="200" y="90"/>
                    </a:lnTo>
                    <a:lnTo>
                      <a:pt x="201" y="99"/>
                    </a:lnTo>
                    <a:lnTo>
                      <a:pt x="16" y="305"/>
                    </a:lnTo>
                  </a:path>
                </a:pathLst>
              </a:custGeom>
              <a:solidFill>
                <a:schemeClr val="bg1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81960" name="Arc 10"/>
              <p:cNvSpPr>
                <a:spLocks/>
              </p:cNvSpPr>
              <p:nvPr/>
            </p:nvSpPr>
            <p:spPr bwMode="auto">
              <a:xfrm rot="-1380000">
                <a:off x="4011" y="3348"/>
                <a:ext cx="132" cy="149"/>
              </a:xfrm>
              <a:custGeom>
                <a:avLst/>
                <a:gdLst>
                  <a:gd name="T0" fmla="*/ 0 w 21745"/>
                  <a:gd name="T1" fmla="*/ 0 h 21600"/>
                  <a:gd name="T2" fmla="*/ 0 w 21745"/>
                  <a:gd name="T3" fmla="*/ 0 h 21600"/>
                  <a:gd name="T4" fmla="*/ 0 w 21745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solidFill>
                <a:schemeClr val="bg1"/>
              </a:solidFill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81961" name="Line 11"/>
              <p:cNvSpPr>
                <a:spLocks noChangeShapeType="1"/>
              </p:cNvSpPr>
              <p:nvPr/>
            </p:nvSpPr>
            <p:spPr bwMode="auto">
              <a:xfrm>
                <a:off x="3979" y="3269"/>
                <a:ext cx="20" cy="40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1962" name="Oval 12"/>
              <p:cNvSpPr>
                <a:spLocks noChangeArrowheads="1"/>
              </p:cNvSpPr>
              <p:nvPr/>
            </p:nvSpPr>
            <p:spPr bwMode="auto">
              <a:xfrm rot="-3960000">
                <a:off x="4047" y="3351"/>
                <a:ext cx="71" cy="111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81963" name="Line 13"/>
              <p:cNvSpPr>
                <a:spLocks noChangeShapeType="1"/>
              </p:cNvSpPr>
              <p:nvPr/>
            </p:nvSpPr>
            <p:spPr bwMode="auto">
              <a:xfrm flipV="1">
                <a:off x="3999" y="3376"/>
                <a:ext cx="240" cy="3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sp>
        <p:nvSpPr>
          <p:cNvPr id="81924" name="Rectangle 14"/>
          <p:cNvSpPr>
            <a:spLocks noGrp="1" noChangeArrowheads="1"/>
          </p:cNvSpPr>
          <p:nvPr>
            <p:ph type="title"/>
          </p:nvPr>
        </p:nvSpPr>
        <p:spPr>
          <a:xfrm>
            <a:off x="685799" y="76200"/>
            <a:ext cx="8458201" cy="838200"/>
          </a:xfrm>
        </p:spPr>
        <p:txBody>
          <a:bodyPr/>
          <a:lstStyle/>
          <a:p>
            <a:r>
              <a:rPr lang="en-US" sz="2800" dirty="0">
                <a:solidFill>
                  <a:schemeClr val="tx1"/>
                </a:solidFill>
              </a:rPr>
              <a:t>Image mosaics: Many 2D views, one 3D object</a:t>
            </a:r>
          </a:p>
        </p:txBody>
      </p:sp>
      <p:sp>
        <p:nvSpPr>
          <p:cNvPr id="81925" name="Rectangle 15"/>
          <p:cNvSpPr>
            <a:spLocks noGrp="1" noChangeArrowheads="1"/>
          </p:cNvSpPr>
          <p:nvPr>
            <p:ph idx="1"/>
          </p:nvPr>
        </p:nvSpPr>
        <p:spPr>
          <a:xfrm>
            <a:off x="685800" y="5181600"/>
            <a:ext cx="7772400" cy="15240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/>
              <a:t>The mosaic has a natural interpretation in 3D</a:t>
            </a:r>
          </a:p>
          <a:p>
            <a:pPr lvl="1">
              <a:lnSpc>
                <a:spcPct val="90000"/>
              </a:lnSpc>
            </a:pPr>
            <a:r>
              <a:rPr lang="en-US"/>
              <a:t>The images are reprojected onto a common plane</a:t>
            </a:r>
          </a:p>
          <a:p>
            <a:pPr lvl="1">
              <a:lnSpc>
                <a:spcPct val="90000"/>
              </a:lnSpc>
            </a:pPr>
            <a:r>
              <a:rPr lang="en-US"/>
              <a:t>The mosaic is formed on this plane</a:t>
            </a:r>
          </a:p>
          <a:p>
            <a:pPr lvl="1">
              <a:lnSpc>
                <a:spcPct val="90000"/>
              </a:lnSpc>
            </a:pPr>
            <a:r>
              <a:rPr lang="en-US"/>
              <a:t>Mosaic is a </a:t>
            </a:r>
            <a:r>
              <a:rPr lang="en-US" i="1"/>
              <a:t>synthetic wide-angle camera</a:t>
            </a:r>
          </a:p>
        </p:txBody>
      </p:sp>
      <p:grpSp>
        <p:nvGrpSpPr>
          <p:cNvPr id="5" name="Group 16"/>
          <p:cNvGrpSpPr>
            <a:grpSpLocks/>
          </p:cNvGrpSpPr>
          <p:nvPr/>
        </p:nvGrpSpPr>
        <p:grpSpPr bwMode="auto">
          <a:xfrm>
            <a:off x="3124200" y="2286000"/>
            <a:ext cx="990600" cy="914400"/>
            <a:chOff x="1104" y="1104"/>
            <a:chExt cx="624" cy="576"/>
          </a:xfrm>
        </p:grpSpPr>
        <p:grpSp>
          <p:nvGrpSpPr>
            <p:cNvPr id="6" name="Group 17"/>
            <p:cNvGrpSpPr>
              <a:grpSpLocks/>
            </p:cNvGrpSpPr>
            <p:nvPr/>
          </p:nvGrpSpPr>
          <p:grpSpPr bwMode="auto">
            <a:xfrm rot="4164331">
              <a:off x="1178" y="1270"/>
              <a:ext cx="260" cy="408"/>
              <a:chOff x="3979" y="3269"/>
              <a:chExt cx="260" cy="408"/>
            </a:xfrm>
          </p:grpSpPr>
          <p:sp>
            <p:nvSpPr>
              <p:cNvPr id="81952" name="Freeform 18"/>
              <p:cNvSpPr>
                <a:spLocks/>
              </p:cNvSpPr>
              <p:nvPr/>
            </p:nvSpPr>
            <p:spPr bwMode="auto">
              <a:xfrm>
                <a:off x="3984" y="3371"/>
                <a:ext cx="180" cy="306"/>
              </a:xfrm>
              <a:custGeom>
                <a:avLst/>
                <a:gdLst>
                  <a:gd name="T0" fmla="*/ 12 w 202"/>
                  <a:gd name="T1" fmla="*/ 305 h 306"/>
                  <a:gd name="T2" fmla="*/ 0 w 202"/>
                  <a:gd name="T3" fmla="*/ 22 h 306"/>
                  <a:gd name="T4" fmla="*/ 7 w 202"/>
                  <a:gd name="T5" fmla="*/ 13 h 306"/>
                  <a:gd name="T6" fmla="*/ 12 w 202"/>
                  <a:gd name="T7" fmla="*/ 14 h 306"/>
                  <a:gd name="T8" fmla="*/ 17 w 202"/>
                  <a:gd name="T9" fmla="*/ 13 h 306"/>
                  <a:gd name="T10" fmla="*/ 18 w 202"/>
                  <a:gd name="T11" fmla="*/ 10 h 306"/>
                  <a:gd name="T12" fmla="*/ 21 w 202"/>
                  <a:gd name="T13" fmla="*/ 11 h 306"/>
                  <a:gd name="T14" fmla="*/ 25 w 202"/>
                  <a:gd name="T15" fmla="*/ 7 h 306"/>
                  <a:gd name="T16" fmla="*/ 29 w 202"/>
                  <a:gd name="T17" fmla="*/ 9 h 306"/>
                  <a:gd name="T18" fmla="*/ 33 w 202"/>
                  <a:gd name="T19" fmla="*/ 6 h 306"/>
                  <a:gd name="T20" fmla="*/ 37 w 202"/>
                  <a:gd name="T21" fmla="*/ 5 h 306"/>
                  <a:gd name="T22" fmla="*/ 41 w 202"/>
                  <a:gd name="T23" fmla="*/ 3 h 306"/>
                  <a:gd name="T24" fmla="*/ 45 w 202"/>
                  <a:gd name="T25" fmla="*/ 4 h 306"/>
                  <a:gd name="T26" fmla="*/ 49 w 202"/>
                  <a:gd name="T27" fmla="*/ 3 h 306"/>
                  <a:gd name="T28" fmla="*/ 53 w 202"/>
                  <a:gd name="T29" fmla="*/ 0 h 306"/>
                  <a:gd name="T30" fmla="*/ 59 w 202"/>
                  <a:gd name="T31" fmla="*/ 0 h 306"/>
                  <a:gd name="T32" fmla="*/ 63 w 202"/>
                  <a:gd name="T33" fmla="*/ 1 h 306"/>
                  <a:gd name="T34" fmla="*/ 66 w 202"/>
                  <a:gd name="T35" fmla="*/ 1 h 306"/>
                  <a:gd name="T36" fmla="*/ 69 w 202"/>
                  <a:gd name="T37" fmla="*/ 3 h 306"/>
                  <a:gd name="T38" fmla="*/ 73 w 202"/>
                  <a:gd name="T39" fmla="*/ 4 h 306"/>
                  <a:gd name="T40" fmla="*/ 78 w 202"/>
                  <a:gd name="T41" fmla="*/ 7 h 306"/>
                  <a:gd name="T42" fmla="*/ 82 w 202"/>
                  <a:gd name="T43" fmla="*/ 7 h 306"/>
                  <a:gd name="T44" fmla="*/ 88 w 202"/>
                  <a:gd name="T45" fmla="*/ 10 h 306"/>
                  <a:gd name="T46" fmla="*/ 91 w 202"/>
                  <a:gd name="T47" fmla="*/ 12 h 306"/>
                  <a:gd name="T48" fmla="*/ 96 w 202"/>
                  <a:gd name="T49" fmla="*/ 11 h 306"/>
                  <a:gd name="T50" fmla="*/ 99 w 202"/>
                  <a:gd name="T51" fmla="*/ 16 h 306"/>
                  <a:gd name="T52" fmla="*/ 104 w 202"/>
                  <a:gd name="T53" fmla="*/ 17 h 306"/>
                  <a:gd name="T54" fmla="*/ 107 w 202"/>
                  <a:gd name="T55" fmla="*/ 19 h 306"/>
                  <a:gd name="T56" fmla="*/ 111 w 202"/>
                  <a:gd name="T57" fmla="*/ 21 h 306"/>
                  <a:gd name="T58" fmla="*/ 113 w 202"/>
                  <a:gd name="T59" fmla="*/ 24 h 306"/>
                  <a:gd name="T60" fmla="*/ 116 w 202"/>
                  <a:gd name="T61" fmla="*/ 27 h 306"/>
                  <a:gd name="T62" fmla="*/ 120 w 202"/>
                  <a:gd name="T63" fmla="*/ 31 h 306"/>
                  <a:gd name="T64" fmla="*/ 121 w 202"/>
                  <a:gd name="T65" fmla="*/ 35 h 306"/>
                  <a:gd name="T66" fmla="*/ 124 w 202"/>
                  <a:gd name="T67" fmla="*/ 36 h 306"/>
                  <a:gd name="T68" fmla="*/ 127 w 202"/>
                  <a:gd name="T69" fmla="*/ 41 h 306"/>
                  <a:gd name="T70" fmla="*/ 129 w 202"/>
                  <a:gd name="T71" fmla="*/ 44 h 306"/>
                  <a:gd name="T72" fmla="*/ 134 w 202"/>
                  <a:gd name="T73" fmla="*/ 46 h 306"/>
                  <a:gd name="T74" fmla="*/ 136 w 202"/>
                  <a:gd name="T75" fmla="*/ 50 h 306"/>
                  <a:gd name="T76" fmla="*/ 140 w 202"/>
                  <a:gd name="T77" fmla="*/ 53 h 306"/>
                  <a:gd name="T78" fmla="*/ 142 w 202"/>
                  <a:gd name="T79" fmla="*/ 55 h 306"/>
                  <a:gd name="T80" fmla="*/ 144 w 202"/>
                  <a:gd name="T81" fmla="*/ 59 h 306"/>
                  <a:gd name="T82" fmla="*/ 147 w 202"/>
                  <a:gd name="T83" fmla="*/ 62 h 306"/>
                  <a:gd name="T84" fmla="*/ 148 w 202"/>
                  <a:gd name="T85" fmla="*/ 67 h 306"/>
                  <a:gd name="T86" fmla="*/ 150 w 202"/>
                  <a:gd name="T87" fmla="*/ 73 h 306"/>
                  <a:gd name="T88" fmla="*/ 152 w 202"/>
                  <a:gd name="T89" fmla="*/ 76 h 306"/>
                  <a:gd name="T90" fmla="*/ 156 w 202"/>
                  <a:gd name="T91" fmla="*/ 80 h 306"/>
                  <a:gd name="T92" fmla="*/ 157 w 202"/>
                  <a:gd name="T93" fmla="*/ 84 h 306"/>
                  <a:gd name="T94" fmla="*/ 159 w 202"/>
                  <a:gd name="T95" fmla="*/ 90 h 306"/>
                  <a:gd name="T96" fmla="*/ 160 w 202"/>
                  <a:gd name="T97" fmla="*/ 99 h 306"/>
                  <a:gd name="T98" fmla="*/ 12 w 202"/>
                  <a:gd name="T99" fmla="*/ 305 h 30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02"/>
                  <a:gd name="T151" fmla="*/ 0 h 306"/>
                  <a:gd name="T152" fmla="*/ 202 w 202"/>
                  <a:gd name="T153" fmla="*/ 306 h 30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02" h="306">
                    <a:moveTo>
                      <a:pt x="16" y="305"/>
                    </a:moveTo>
                    <a:lnTo>
                      <a:pt x="0" y="22"/>
                    </a:lnTo>
                    <a:lnTo>
                      <a:pt x="9" y="13"/>
                    </a:lnTo>
                    <a:lnTo>
                      <a:pt x="15" y="14"/>
                    </a:lnTo>
                    <a:lnTo>
                      <a:pt x="21" y="13"/>
                    </a:lnTo>
                    <a:lnTo>
                      <a:pt x="22" y="10"/>
                    </a:lnTo>
                    <a:lnTo>
                      <a:pt x="27" y="11"/>
                    </a:lnTo>
                    <a:lnTo>
                      <a:pt x="31" y="7"/>
                    </a:lnTo>
                    <a:lnTo>
                      <a:pt x="37" y="9"/>
                    </a:lnTo>
                    <a:lnTo>
                      <a:pt x="41" y="6"/>
                    </a:lnTo>
                    <a:lnTo>
                      <a:pt x="46" y="5"/>
                    </a:lnTo>
                    <a:lnTo>
                      <a:pt x="52" y="3"/>
                    </a:lnTo>
                    <a:lnTo>
                      <a:pt x="57" y="4"/>
                    </a:lnTo>
                    <a:lnTo>
                      <a:pt x="62" y="3"/>
                    </a:lnTo>
                    <a:lnTo>
                      <a:pt x="66" y="0"/>
                    </a:lnTo>
                    <a:lnTo>
                      <a:pt x="74" y="0"/>
                    </a:lnTo>
                    <a:lnTo>
                      <a:pt x="80" y="1"/>
                    </a:lnTo>
                    <a:lnTo>
                      <a:pt x="83" y="1"/>
                    </a:lnTo>
                    <a:lnTo>
                      <a:pt x="86" y="3"/>
                    </a:lnTo>
                    <a:lnTo>
                      <a:pt x="92" y="4"/>
                    </a:lnTo>
                    <a:lnTo>
                      <a:pt x="98" y="7"/>
                    </a:lnTo>
                    <a:lnTo>
                      <a:pt x="103" y="7"/>
                    </a:lnTo>
                    <a:lnTo>
                      <a:pt x="111" y="10"/>
                    </a:lnTo>
                    <a:lnTo>
                      <a:pt x="115" y="12"/>
                    </a:lnTo>
                    <a:lnTo>
                      <a:pt x="121" y="11"/>
                    </a:lnTo>
                    <a:lnTo>
                      <a:pt x="125" y="16"/>
                    </a:lnTo>
                    <a:lnTo>
                      <a:pt x="131" y="17"/>
                    </a:lnTo>
                    <a:lnTo>
                      <a:pt x="135" y="19"/>
                    </a:lnTo>
                    <a:lnTo>
                      <a:pt x="140" y="21"/>
                    </a:lnTo>
                    <a:lnTo>
                      <a:pt x="142" y="24"/>
                    </a:lnTo>
                    <a:lnTo>
                      <a:pt x="146" y="27"/>
                    </a:lnTo>
                    <a:lnTo>
                      <a:pt x="151" y="31"/>
                    </a:lnTo>
                    <a:lnTo>
                      <a:pt x="153" y="35"/>
                    </a:lnTo>
                    <a:lnTo>
                      <a:pt x="156" y="36"/>
                    </a:lnTo>
                    <a:lnTo>
                      <a:pt x="160" y="41"/>
                    </a:lnTo>
                    <a:lnTo>
                      <a:pt x="163" y="44"/>
                    </a:lnTo>
                    <a:lnTo>
                      <a:pt x="168" y="46"/>
                    </a:lnTo>
                    <a:lnTo>
                      <a:pt x="172" y="50"/>
                    </a:lnTo>
                    <a:lnTo>
                      <a:pt x="176" y="53"/>
                    </a:lnTo>
                    <a:lnTo>
                      <a:pt x="178" y="55"/>
                    </a:lnTo>
                    <a:lnTo>
                      <a:pt x="182" y="59"/>
                    </a:lnTo>
                    <a:lnTo>
                      <a:pt x="185" y="62"/>
                    </a:lnTo>
                    <a:lnTo>
                      <a:pt x="186" y="67"/>
                    </a:lnTo>
                    <a:lnTo>
                      <a:pt x="189" y="73"/>
                    </a:lnTo>
                    <a:lnTo>
                      <a:pt x="192" y="76"/>
                    </a:lnTo>
                    <a:lnTo>
                      <a:pt x="196" y="80"/>
                    </a:lnTo>
                    <a:lnTo>
                      <a:pt x="198" y="84"/>
                    </a:lnTo>
                    <a:lnTo>
                      <a:pt x="200" y="90"/>
                    </a:lnTo>
                    <a:lnTo>
                      <a:pt x="201" y="99"/>
                    </a:lnTo>
                    <a:lnTo>
                      <a:pt x="16" y="305"/>
                    </a:lnTo>
                  </a:path>
                </a:pathLst>
              </a:custGeom>
              <a:solidFill>
                <a:schemeClr val="bg1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81953" name="Arc 19"/>
              <p:cNvSpPr>
                <a:spLocks/>
              </p:cNvSpPr>
              <p:nvPr/>
            </p:nvSpPr>
            <p:spPr bwMode="auto">
              <a:xfrm rot="-1380000">
                <a:off x="4011" y="3348"/>
                <a:ext cx="132" cy="149"/>
              </a:xfrm>
              <a:custGeom>
                <a:avLst/>
                <a:gdLst>
                  <a:gd name="T0" fmla="*/ 0 w 21745"/>
                  <a:gd name="T1" fmla="*/ 0 h 21600"/>
                  <a:gd name="T2" fmla="*/ 0 w 21745"/>
                  <a:gd name="T3" fmla="*/ 0 h 21600"/>
                  <a:gd name="T4" fmla="*/ 0 w 21745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solidFill>
                <a:schemeClr val="bg1"/>
              </a:solidFill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81954" name="Line 20"/>
              <p:cNvSpPr>
                <a:spLocks noChangeShapeType="1"/>
              </p:cNvSpPr>
              <p:nvPr/>
            </p:nvSpPr>
            <p:spPr bwMode="auto">
              <a:xfrm>
                <a:off x="3979" y="3269"/>
                <a:ext cx="20" cy="40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1955" name="Oval 21"/>
              <p:cNvSpPr>
                <a:spLocks noChangeArrowheads="1"/>
              </p:cNvSpPr>
              <p:nvPr/>
            </p:nvSpPr>
            <p:spPr bwMode="auto">
              <a:xfrm rot="-3960000">
                <a:off x="4047" y="3351"/>
                <a:ext cx="71" cy="111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81956" name="Line 22"/>
              <p:cNvSpPr>
                <a:spLocks noChangeShapeType="1"/>
              </p:cNvSpPr>
              <p:nvPr/>
            </p:nvSpPr>
            <p:spPr bwMode="auto">
              <a:xfrm flipV="1">
                <a:off x="3999" y="3376"/>
                <a:ext cx="240" cy="3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81951" name="Line 23"/>
            <p:cNvSpPr>
              <a:spLocks noChangeShapeType="1"/>
            </p:cNvSpPr>
            <p:nvPr/>
          </p:nvSpPr>
          <p:spPr bwMode="auto">
            <a:xfrm>
              <a:off x="1680" y="1104"/>
              <a:ext cx="48" cy="57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7" name="Group 24"/>
          <p:cNvGrpSpPr>
            <a:grpSpLocks/>
          </p:cNvGrpSpPr>
          <p:nvPr/>
        </p:nvGrpSpPr>
        <p:grpSpPr bwMode="auto">
          <a:xfrm rot="20250102" flipV="1">
            <a:off x="3321050" y="2393950"/>
            <a:ext cx="946150" cy="1143000"/>
            <a:chOff x="1180" y="816"/>
            <a:chExt cx="596" cy="720"/>
          </a:xfrm>
        </p:grpSpPr>
        <p:sp>
          <p:nvSpPr>
            <p:cNvPr id="81943" name="Line 25"/>
            <p:cNvSpPr>
              <a:spLocks noChangeShapeType="1"/>
            </p:cNvSpPr>
            <p:nvPr/>
          </p:nvSpPr>
          <p:spPr bwMode="auto">
            <a:xfrm>
              <a:off x="1392" y="816"/>
              <a:ext cx="384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8" name="Group 26"/>
            <p:cNvGrpSpPr>
              <a:grpSpLocks/>
            </p:cNvGrpSpPr>
            <p:nvPr/>
          </p:nvGrpSpPr>
          <p:grpSpPr bwMode="auto">
            <a:xfrm rot="2180804">
              <a:off x="1180" y="1128"/>
              <a:ext cx="260" cy="408"/>
              <a:chOff x="3979" y="3269"/>
              <a:chExt cx="260" cy="408"/>
            </a:xfrm>
          </p:grpSpPr>
          <p:sp>
            <p:nvSpPr>
              <p:cNvPr id="81945" name="Freeform 27"/>
              <p:cNvSpPr>
                <a:spLocks/>
              </p:cNvSpPr>
              <p:nvPr/>
            </p:nvSpPr>
            <p:spPr bwMode="auto">
              <a:xfrm>
                <a:off x="3984" y="3371"/>
                <a:ext cx="180" cy="306"/>
              </a:xfrm>
              <a:custGeom>
                <a:avLst/>
                <a:gdLst>
                  <a:gd name="T0" fmla="*/ 12 w 202"/>
                  <a:gd name="T1" fmla="*/ 305 h 306"/>
                  <a:gd name="T2" fmla="*/ 0 w 202"/>
                  <a:gd name="T3" fmla="*/ 22 h 306"/>
                  <a:gd name="T4" fmla="*/ 7 w 202"/>
                  <a:gd name="T5" fmla="*/ 13 h 306"/>
                  <a:gd name="T6" fmla="*/ 12 w 202"/>
                  <a:gd name="T7" fmla="*/ 14 h 306"/>
                  <a:gd name="T8" fmla="*/ 17 w 202"/>
                  <a:gd name="T9" fmla="*/ 13 h 306"/>
                  <a:gd name="T10" fmla="*/ 18 w 202"/>
                  <a:gd name="T11" fmla="*/ 10 h 306"/>
                  <a:gd name="T12" fmla="*/ 21 w 202"/>
                  <a:gd name="T13" fmla="*/ 11 h 306"/>
                  <a:gd name="T14" fmla="*/ 25 w 202"/>
                  <a:gd name="T15" fmla="*/ 7 h 306"/>
                  <a:gd name="T16" fmla="*/ 29 w 202"/>
                  <a:gd name="T17" fmla="*/ 9 h 306"/>
                  <a:gd name="T18" fmla="*/ 33 w 202"/>
                  <a:gd name="T19" fmla="*/ 6 h 306"/>
                  <a:gd name="T20" fmla="*/ 37 w 202"/>
                  <a:gd name="T21" fmla="*/ 5 h 306"/>
                  <a:gd name="T22" fmla="*/ 41 w 202"/>
                  <a:gd name="T23" fmla="*/ 3 h 306"/>
                  <a:gd name="T24" fmla="*/ 45 w 202"/>
                  <a:gd name="T25" fmla="*/ 4 h 306"/>
                  <a:gd name="T26" fmla="*/ 49 w 202"/>
                  <a:gd name="T27" fmla="*/ 3 h 306"/>
                  <a:gd name="T28" fmla="*/ 53 w 202"/>
                  <a:gd name="T29" fmla="*/ 0 h 306"/>
                  <a:gd name="T30" fmla="*/ 59 w 202"/>
                  <a:gd name="T31" fmla="*/ 0 h 306"/>
                  <a:gd name="T32" fmla="*/ 63 w 202"/>
                  <a:gd name="T33" fmla="*/ 1 h 306"/>
                  <a:gd name="T34" fmla="*/ 66 w 202"/>
                  <a:gd name="T35" fmla="*/ 1 h 306"/>
                  <a:gd name="T36" fmla="*/ 69 w 202"/>
                  <a:gd name="T37" fmla="*/ 3 h 306"/>
                  <a:gd name="T38" fmla="*/ 73 w 202"/>
                  <a:gd name="T39" fmla="*/ 4 h 306"/>
                  <a:gd name="T40" fmla="*/ 78 w 202"/>
                  <a:gd name="T41" fmla="*/ 7 h 306"/>
                  <a:gd name="T42" fmla="*/ 82 w 202"/>
                  <a:gd name="T43" fmla="*/ 7 h 306"/>
                  <a:gd name="T44" fmla="*/ 88 w 202"/>
                  <a:gd name="T45" fmla="*/ 10 h 306"/>
                  <a:gd name="T46" fmla="*/ 91 w 202"/>
                  <a:gd name="T47" fmla="*/ 12 h 306"/>
                  <a:gd name="T48" fmla="*/ 96 w 202"/>
                  <a:gd name="T49" fmla="*/ 11 h 306"/>
                  <a:gd name="T50" fmla="*/ 99 w 202"/>
                  <a:gd name="T51" fmla="*/ 16 h 306"/>
                  <a:gd name="T52" fmla="*/ 104 w 202"/>
                  <a:gd name="T53" fmla="*/ 17 h 306"/>
                  <a:gd name="T54" fmla="*/ 107 w 202"/>
                  <a:gd name="T55" fmla="*/ 19 h 306"/>
                  <a:gd name="T56" fmla="*/ 111 w 202"/>
                  <a:gd name="T57" fmla="*/ 21 h 306"/>
                  <a:gd name="T58" fmla="*/ 113 w 202"/>
                  <a:gd name="T59" fmla="*/ 24 h 306"/>
                  <a:gd name="T60" fmla="*/ 116 w 202"/>
                  <a:gd name="T61" fmla="*/ 27 h 306"/>
                  <a:gd name="T62" fmla="*/ 120 w 202"/>
                  <a:gd name="T63" fmla="*/ 31 h 306"/>
                  <a:gd name="T64" fmla="*/ 121 w 202"/>
                  <a:gd name="T65" fmla="*/ 35 h 306"/>
                  <a:gd name="T66" fmla="*/ 124 w 202"/>
                  <a:gd name="T67" fmla="*/ 36 h 306"/>
                  <a:gd name="T68" fmla="*/ 127 w 202"/>
                  <a:gd name="T69" fmla="*/ 41 h 306"/>
                  <a:gd name="T70" fmla="*/ 129 w 202"/>
                  <a:gd name="T71" fmla="*/ 44 h 306"/>
                  <a:gd name="T72" fmla="*/ 134 w 202"/>
                  <a:gd name="T73" fmla="*/ 46 h 306"/>
                  <a:gd name="T74" fmla="*/ 136 w 202"/>
                  <a:gd name="T75" fmla="*/ 50 h 306"/>
                  <a:gd name="T76" fmla="*/ 140 w 202"/>
                  <a:gd name="T77" fmla="*/ 53 h 306"/>
                  <a:gd name="T78" fmla="*/ 142 w 202"/>
                  <a:gd name="T79" fmla="*/ 55 h 306"/>
                  <a:gd name="T80" fmla="*/ 144 w 202"/>
                  <a:gd name="T81" fmla="*/ 59 h 306"/>
                  <a:gd name="T82" fmla="*/ 147 w 202"/>
                  <a:gd name="T83" fmla="*/ 62 h 306"/>
                  <a:gd name="T84" fmla="*/ 148 w 202"/>
                  <a:gd name="T85" fmla="*/ 67 h 306"/>
                  <a:gd name="T86" fmla="*/ 150 w 202"/>
                  <a:gd name="T87" fmla="*/ 73 h 306"/>
                  <a:gd name="T88" fmla="*/ 152 w 202"/>
                  <a:gd name="T89" fmla="*/ 76 h 306"/>
                  <a:gd name="T90" fmla="*/ 156 w 202"/>
                  <a:gd name="T91" fmla="*/ 80 h 306"/>
                  <a:gd name="T92" fmla="*/ 157 w 202"/>
                  <a:gd name="T93" fmla="*/ 84 h 306"/>
                  <a:gd name="T94" fmla="*/ 159 w 202"/>
                  <a:gd name="T95" fmla="*/ 90 h 306"/>
                  <a:gd name="T96" fmla="*/ 160 w 202"/>
                  <a:gd name="T97" fmla="*/ 99 h 306"/>
                  <a:gd name="T98" fmla="*/ 12 w 202"/>
                  <a:gd name="T99" fmla="*/ 305 h 30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02"/>
                  <a:gd name="T151" fmla="*/ 0 h 306"/>
                  <a:gd name="T152" fmla="*/ 202 w 202"/>
                  <a:gd name="T153" fmla="*/ 306 h 30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02" h="306">
                    <a:moveTo>
                      <a:pt x="16" y="305"/>
                    </a:moveTo>
                    <a:lnTo>
                      <a:pt x="0" y="22"/>
                    </a:lnTo>
                    <a:lnTo>
                      <a:pt x="9" y="13"/>
                    </a:lnTo>
                    <a:lnTo>
                      <a:pt x="15" y="14"/>
                    </a:lnTo>
                    <a:lnTo>
                      <a:pt x="21" y="13"/>
                    </a:lnTo>
                    <a:lnTo>
                      <a:pt x="22" y="10"/>
                    </a:lnTo>
                    <a:lnTo>
                      <a:pt x="27" y="11"/>
                    </a:lnTo>
                    <a:lnTo>
                      <a:pt x="31" y="7"/>
                    </a:lnTo>
                    <a:lnTo>
                      <a:pt x="37" y="9"/>
                    </a:lnTo>
                    <a:lnTo>
                      <a:pt x="41" y="6"/>
                    </a:lnTo>
                    <a:lnTo>
                      <a:pt x="46" y="5"/>
                    </a:lnTo>
                    <a:lnTo>
                      <a:pt x="52" y="3"/>
                    </a:lnTo>
                    <a:lnTo>
                      <a:pt x="57" y="4"/>
                    </a:lnTo>
                    <a:lnTo>
                      <a:pt x="62" y="3"/>
                    </a:lnTo>
                    <a:lnTo>
                      <a:pt x="66" y="0"/>
                    </a:lnTo>
                    <a:lnTo>
                      <a:pt x="74" y="0"/>
                    </a:lnTo>
                    <a:lnTo>
                      <a:pt x="80" y="1"/>
                    </a:lnTo>
                    <a:lnTo>
                      <a:pt x="83" y="1"/>
                    </a:lnTo>
                    <a:lnTo>
                      <a:pt x="86" y="3"/>
                    </a:lnTo>
                    <a:lnTo>
                      <a:pt x="92" y="4"/>
                    </a:lnTo>
                    <a:lnTo>
                      <a:pt x="98" y="7"/>
                    </a:lnTo>
                    <a:lnTo>
                      <a:pt x="103" y="7"/>
                    </a:lnTo>
                    <a:lnTo>
                      <a:pt x="111" y="10"/>
                    </a:lnTo>
                    <a:lnTo>
                      <a:pt x="115" y="12"/>
                    </a:lnTo>
                    <a:lnTo>
                      <a:pt x="121" y="11"/>
                    </a:lnTo>
                    <a:lnTo>
                      <a:pt x="125" y="16"/>
                    </a:lnTo>
                    <a:lnTo>
                      <a:pt x="131" y="17"/>
                    </a:lnTo>
                    <a:lnTo>
                      <a:pt x="135" y="19"/>
                    </a:lnTo>
                    <a:lnTo>
                      <a:pt x="140" y="21"/>
                    </a:lnTo>
                    <a:lnTo>
                      <a:pt x="142" y="24"/>
                    </a:lnTo>
                    <a:lnTo>
                      <a:pt x="146" y="27"/>
                    </a:lnTo>
                    <a:lnTo>
                      <a:pt x="151" y="31"/>
                    </a:lnTo>
                    <a:lnTo>
                      <a:pt x="153" y="35"/>
                    </a:lnTo>
                    <a:lnTo>
                      <a:pt x="156" y="36"/>
                    </a:lnTo>
                    <a:lnTo>
                      <a:pt x="160" y="41"/>
                    </a:lnTo>
                    <a:lnTo>
                      <a:pt x="163" y="44"/>
                    </a:lnTo>
                    <a:lnTo>
                      <a:pt x="168" y="46"/>
                    </a:lnTo>
                    <a:lnTo>
                      <a:pt x="172" y="50"/>
                    </a:lnTo>
                    <a:lnTo>
                      <a:pt x="176" y="53"/>
                    </a:lnTo>
                    <a:lnTo>
                      <a:pt x="178" y="55"/>
                    </a:lnTo>
                    <a:lnTo>
                      <a:pt x="182" y="59"/>
                    </a:lnTo>
                    <a:lnTo>
                      <a:pt x="185" y="62"/>
                    </a:lnTo>
                    <a:lnTo>
                      <a:pt x="186" y="67"/>
                    </a:lnTo>
                    <a:lnTo>
                      <a:pt x="189" y="73"/>
                    </a:lnTo>
                    <a:lnTo>
                      <a:pt x="192" y="76"/>
                    </a:lnTo>
                    <a:lnTo>
                      <a:pt x="196" y="80"/>
                    </a:lnTo>
                    <a:lnTo>
                      <a:pt x="198" y="84"/>
                    </a:lnTo>
                    <a:lnTo>
                      <a:pt x="200" y="90"/>
                    </a:lnTo>
                    <a:lnTo>
                      <a:pt x="201" y="99"/>
                    </a:lnTo>
                    <a:lnTo>
                      <a:pt x="16" y="305"/>
                    </a:lnTo>
                  </a:path>
                </a:pathLst>
              </a:custGeom>
              <a:solidFill>
                <a:schemeClr val="bg1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81946" name="Arc 28"/>
              <p:cNvSpPr>
                <a:spLocks/>
              </p:cNvSpPr>
              <p:nvPr/>
            </p:nvSpPr>
            <p:spPr bwMode="auto">
              <a:xfrm rot="-1380000">
                <a:off x="4011" y="3348"/>
                <a:ext cx="132" cy="149"/>
              </a:xfrm>
              <a:custGeom>
                <a:avLst/>
                <a:gdLst>
                  <a:gd name="T0" fmla="*/ 0 w 21745"/>
                  <a:gd name="T1" fmla="*/ 0 h 21600"/>
                  <a:gd name="T2" fmla="*/ 0 w 21745"/>
                  <a:gd name="T3" fmla="*/ 0 h 21600"/>
                  <a:gd name="T4" fmla="*/ 0 w 21745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solidFill>
                <a:schemeClr val="bg1"/>
              </a:solidFill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81947" name="Line 29"/>
              <p:cNvSpPr>
                <a:spLocks noChangeShapeType="1"/>
              </p:cNvSpPr>
              <p:nvPr/>
            </p:nvSpPr>
            <p:spPr bwMode="auto">
              <a:xfrm>
                <a:off x="3979" y="3269"/>
                <a:ext cx="20" cy="40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1948" name="Oval 30"/>
              <p:cNvSpPr>
                <a:spLocks noChangeArrowheads="1"/>
              </p:cNvSpPr>
              <p:nvPr/>
            </p:nvSpPr>
            <p:spPr bwMode="auto">
              <a:xfrm rot="-3960000">
                <a:off x="4047" y="3351"/>
                <a:ext cx="71" cy="111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81949" name="Line 31"/>
              <p:cNvSpPr>
                <a:spLocks noChangeShapeType="1"/>
              </p:cNvSpPr>
              <p:nvPr/>
            </p:nvSpPr>
            <p:spPr bwMode="auto">
              <a:xfrm flipV="1">
                <a:off x="3999" y="3376"/>
                <a:ext cx="240" cy="3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9" name="Group 32"/>
          <p:cNvGrpSpPr>
            <a:grpSpLocks/>
          </p:cNvGrpSpPr>
          <p:nvPr/>
        </p:nvGrpSpPr>
        <p:grpSpPr bwMode="auto">
          <a:xfrm>
            <a:off x="3124200" y="1676400"/>
            <a:ext cx="2057400" cy="1905000"/>
            <a:chOff x="1968" y="1056"/>
            <a:chExt cx="1296" cy="1200"/>
          </a:xfrm>
        </p:grpSpPr>
        <p:sp>
          <p:nvSpPr>
            <p:cNvPr id="81940" name="Line 33"/>
            <p:cNvSpPr>
              <a:spLocks noChangeShapeType="1"/>
            </p:cNvSpPr>
            <p:nvPr/>
          </p:nvSpPr>
          <p:spPr bwMode="auto">
            <a:xfrm flipV="1">
              <a:off x="1968" y="1056"/>
              <a:ext cx="1296" cy="720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941" name="Line 34"/>
            <p:cNvSpPr>
              <a:spLocks noChangeShapeType="1"/>
            </p:cNvSpPr>
            <p:nvPr/>
          </p:nvSpPr>
          <p:spPr bwMode="auto">
            <a:xfrm>
              <a:off x="1968" y="1776"/>
              <a:ext cx="1296" cy="480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942" name="Line 35"/>
            <p:cNvSpPr>
              <a:spLocks noChangeShapeType="1"/>
            </p:cNvSpPr>
            <p:nvPr/>
          </p:nvSpPr>
          <p:spPr bwMode="auto">
            <a:xfrm>
              <a:off x="3236" y="1056"/>
              <a:ext cx="0" cy="1200"/>
            </a:xfrm>
            <a:prstGeom prst="line">
              <a:avLst/>
            </a:prstGeom>
            <a:noFill/>
            <a:ln w="38100">
              <a:solidFill>
                <a:schemeClr val="folHlink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" name="Group 36"/>
          <p:cNvGrpSpPr>
            <a:grpSpLocks/>
          </p:cNvGrpSpPr>
          <p:nvPr/>
        </p:nvGrpSpPr>
        <p:grpSpPr bwMode="auto">
          <a:xfrm>
            <a:off x="3124200" y="990600"/>
            <a:ext cx="2057400" cy="1828800"/>
            <a:chOff x="1968" y="624"/>
            <a:chExt cx="1296" cy="1152"/>
          </a:xfrm>
        </p:grpSpPr>
        <p:sp>
          <p:nvSpPr>
            <p:cNvPr id="81937" name="Line 37"/>
            <p:cNvSpPr>
              <a:spLocks noChangeShapeType="1"/>
            </p:cNvSpPr>
            <p:nvPr/>
          </p:nvSpPr>
          <p:spPr bwMode="auto">
            <a:xfrm flipV="1">
              <a:off x="1968" y="1488"/>
              <a:ext cx="1296" cy="288"/>
            </a:xfrm>
            <a:prstGeom prst="line">
              <a:avLst/>
            </a:prstGeom>
            <a:noFill/>
            <a:ln w="12700">
              <a:solidFill>
                <a:srgbClr val="33CC33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938" name="Line 38"/>
            <p:cNvSpPr>
              <a:spLocks noChangeShapeType="1"/>
            </p:cNvSpPr>
            <p:nvPr/>
          </p:nvSpPr>
          <p:spPr bwMode="auto">
            <a:xfrm flipV="1">
              <a:off x="1968" y="624"/>
              <a:ext cx="1296" cy="1152"/>
            </a:xfrm>
            <a:prstGeom prst="line">
              <a:avLst/>
            </a:prstGeom>
            <a:noFill/>
            <a:ln w="12700">
              <a:solidFill>
                <a:srgbClr val="33CC33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939" name="Line 39"/>
            <p:cNvSpPr>
              <a:spLocks noChangeShapeType="1"/>
            </p:cNvSpPr>
            <p:nvPr/>
          </p:nvSpPr>
          <p:spPr bwMode="auto">
            <a:xfrm>
              <a:off x="3264" y="624"/>
              <a:ext cx="0" cy="864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" name="Group 40"/>
          <p:cNvGrpSpPr>
            <a:grpSpLocks/>
          </p:cNvGrpSpPr>
          <p:nvPr/>
        </p:nvGrpSpPr>
        <p:grpSpPr bwMode="auto">
          <a:xfrm>
            <a:off x="3124200" y="2438400"/>
            <a:ext cx="2057400" cy="2362200"/>
            <a:chOff x="1968" y="1536"/>
            <a:chExt cx="1296" cy="1488"/>
          </a:xfrm>
        </p:grpSpPr>
        <p:grpSp>
          <p:nvGrpSpPr>
            <p:cNvPr id="12" name="Group 41"/>
            <p:cNvGrpSpPr>
              <a:grpSpLocks/>
            </p:cNvGrpSpPr>
            <p:nvPr/>
          </p:nvGrpSpPr>
          <p:grpSpPr bwMode="auto">
            <a:xfrm>
              <a:off x="1968" y="1536"/>
              <a:ext cx="1296" cy="1488"/>
              <a:chOff x="1968" y="1536"/>
              <a:chExt cx="1296" cy="1488"/>
            </a:xfrm>
          </p:grpSpPr>
          <p:sp>
            <p:nvSpPr>
              <p:cNvPr id="81934" name="Line 42"/>
              <p:cNvSpPr>
                <a:spLocks noChangeShapeType="1"/>
              </p:cNvSpPr>
              <p:nvPr/>
            </p:nvSpPr>
            <p:spPr bwMode="auto">
              <a:xfrm flipV="1">
                <a:off x="1968" y="1536"/>
                <a:ext cx="1296" cy="24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1935" name="Line 43"/>
              <p:cNvSpPr>
                <a:spLocks noChangeShapeType="1"/>
              </p:cNvSpPr>
              <p:nvPr/>
            </p:nvSpPr>
            <p:spPr bwMode="auto">
              <a:xfrm>
                <a:off x="1968" y="1776"/>
                <a:ext cx="1296" cy="1248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1936" name="Line 44"/>
              <p:cNvSpPr>
                <a:spLocks noChangeShapeType="1"/>
              </p:cNvSpPr>
              <p:nvPr/>
            </p:nvSpPr>
            <p:spPr bwMode="auto">
              <a:xfrm>
                <a:off x="3264" y="1536"/>
                <a:ext cx="0" cy="148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81933" name="Line 45"/>
            <p:cNvSpPr>
              <a:spLocks noChangeShapeType="1"/>
            </p:cNvSpPr>
            <p:nvPr/>
          </p:nvSpPr>
          <p:spPr bwMode="auto">
            <a:xfrm>
              <a:off x="2640" y="1968"/>
              <a:ext cx="480" cy="144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TextBox 29"/>
          <p:cNvSpPr txBox="1">
            <a:spLocks noChangeArrowheads="1"/>
          </p:cNvSpPr>
          <p:nvPr/>
        </p:nvSpPr>
        <p:spPr bwMode="auto">
          <a:xfrm>
            <a:off x="0" y="6586423"/>
            <a:ext cx="255587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Steve Seitz</a:t>
            </a:r>
          </a:p>
        </p:txBody>
      </p:sp>
    </p:spTree>
    <p:extLst>
      <p:ext uri="{BB962C8B-B14F-4D97-AF65-F5344CB8AC3E}">
        <p14:creationId xmlns:p14="http://schemas.microsoft.com/office/powerpoint/2010/main" val="21488926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8134004" cy="838200"/>
          </a:xfrm>
        </p:spPr>
        <p:txBody>
          <a:bodyPr/>
          <a:lstStyle/>
          <a:p>
            <a:r>
              <a:rPr lang="en-US" sz="3200" dirty="0"/>
              <a:t>How to stitch together panorama (mosaic)?</a:t>
            </a:r>
          </a:p>
        </p:txBody>
      </p:sp>
      <p:sp>
        <p:nvSpPr>
          <p:cNvPr id="644099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914400"/>
            <a:ext cx="7924190" cy="5257800"/>
          </a:xfrm>
        </p:spPr>
        <p:txBody>
          <a:bodyPr/>
          <a:lstStyle/>
          <a:p>
            <a:r>
              <a:rPr lang="en-US" sz="2800" dirty="0"/>
              <a:t>Basic Procedure</a:t>
            </a:r>
          </a:p>
          <a:p>
            <a:pPr lvl="1"/>
            <a:r>
              <a:rPr lang="en-US" sz="2400" dirty="0"/>
              <a:t>Take a sequence of images from the same position</a:t>
            </a:r>
          </a:p>
          <a:p>
            <a:pPr lvl="2"/>
            <a:r>
              <a:rPr lang="en-US" sz="2000" dirty="0"/>
              <a:t>Rotate the camera about its optical center</a:t>
            </a:r>
          </a:p>
          <a:p>
            <a:pPr lvl="1"/>
            <a:r>
              <a:rPr lang="en-US" sz="2400" b="1" dirty="0">
                <a:solidFill>
                  <a:srgbClr val="0070C0"/>
                </a:solidFill>
              </a:rPr>
              <a:t>Compute the </a:t>
            </a:r>
            <a:r>
              <a:rPr lang="en-US" sz="2400" b="1" dirty="0" err="1">
                <a:solidFill>
                  <a:srgbClr val="0070C0"/>
                </a:solidFill>
              </a:rPr>
              <a:t>homography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/>
              <a:t>(transformation) between first and second image</a:t>
            </a:r>
          </a:p>
          <a:p>
            <a:pPr lvl="1"/>
            <a:r>
              <a:rPr lang="en-US" sz="2400" b="1" dirty="0">
                <a:solidFill>
                  <a:srgbClr val="00B050"/>
                </a:solidFill>
              </a:rPr>
              <a:t>Combine images </a:t>
            </a:r>
            <a:r>
              <a:rPr lang="en-US" sz="2400" b="1" dirty="0"/>
              <a:t>(draw first image onto second’s canvas)</a:t>
            </a:r>
          </a:p>
          <a:p>
            <a:pPr lvl="1"/>
            <a:r>
              <a:rPr lang="en-US" sz="2400" dirty="0"/>
              <a:t>Blend the two together to create a mosaic (post-process)</a:t>
            </a:r>
          </a:p>
          <a:p>
            <a:pPr lvl="1"/>
            <a:r>
              <a:rPr lang="en-US" sz="2400" dirty="0"/>
              <a:t>(If there are more images, repeat)</a:t>
            </a:r>
          </a:p>
          <a:p>
            <a:pPr lvl="1">
              <a:buNone/>
            </a:pPr>
            <a:endParaRPr lang="en-US" sz="2400" dirty="0"/>
          </a:p>
        </p:txBody>
      </p:sp>
      <p:sp>
        <p:nvSpPr>
          <p:cNvPr id="79876" name="TextBox 3"/>
          <p:cNvSpPr txBox="1">
            <a:spLocks noChangeArrowheads="1"/>
          </p:cNvSpPr>
          <p:nvPr/>
        </p:nvSpPr>
        <p:spPr bwMode="auto">
          <a:xfrm>
            <a:off x="0" y="6596390"/>
            <a:ext cx="255587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Adapted from Steve Seitz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685800" y="2252749"/>
            <a:ext cx="7801495" cy="764770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62253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4099" grpId="0" build="p" bldLvl="2" autoUpdateAnimBg="0"/>
      <p:bldP spid="3" grpId="0" animBg="1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5" name="Picture 15" descr="wall.jpg"/>
          <p:cNvPicPr>
            <a:picLocks noChangeAspect="1"/>
          </p:cNvPicPr>
          <p:nvPr/>
        </p:nvPicPr>
        <p:blipFill>
          <a:blip r:embed="rId4" cstate="print"/>
          <a:srcRect l="49899" r="28003" b="47403"/>
          <a:stretch>
            <a:fillRect/>
          </a:stretch>
        </p:blipFill>
        <p:spPr bwMode="auto">
          <a:xfrm>
            <a:off x="4243388" y="1019175"/>
            <a:ext cx="2409825" cy="385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6" name="Picture 16" descr="wall.jpg"/>
          <p:cNvPicPr>
            <a:picLocks noChangeAspect="1"/>
          </p:cNvPicPr>
          <p:nvPr/>
        </p:nvPicPr>
        <p:blipFill>
          <a:blip r:embed="rId4" cstate="print"/>
          <a:srcRect l="27220" r="50101" b="47403"/>
          <a:stretch>
            <a:fillRect/>
          </a:stretch>
        </p:blipFill>
        <p:spPr bwMode="auto">
          <a:xfrm>
            <a:off x="1687513" y="1019175"/>
            <a:ext cx="2473325" cy="385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185738" y="1092200"/>
            <a:ext cx="3300412" cy="885825"/>
            <a:chOff x="185738" y="1092200"/>
            <a:chExt cx="3300205" cy="885613"/>
          </a:xfrm>
        </p:grpSpPr>
        <p:sp>
          <p:nvSpPr>
            <p:cNvPr id="19" name="Oval 18"/>
            <p:cNvSpPr/>
            <p:nvPr/>
          </p:nvSpPr>
          <p:spPr>
            <a:xfrm>
              <a:off x="3366888" y="1858779"/>
              <a:ext cx="119055" cy="119034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aphicFrame>
          <p:nvGraphicFramePr>
            <p:cNvPr id="19459" name="Object 5"/>
            <p:cNvGraphicFramePr>
              <a:graphicFrameLocks noChangeAspect="1"/>
            </p:cNvGraphicFramePr>
            <p:nvPr/>
          </p:nvGraphicFramePr>
          <p:xfrm>
            <a:off x="185738" y="1092200"/>
            <a:ext cx="1504950" cy="730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444114" imgH="215713" progId="Equation.3">
                    <p:embed/>
                  </p:oleObj>
                </mc:Choice>
                <mc:Fallback>
                  <p:oleObj name="Equation" r:id="rId5" imgW="444114" imgH="215713" progId="Equation.3">
                    <p:embed/>
                    <p:pic>
                      <p:nvPicPr>
                        <p:cNvPr id="19459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5738" y="1092200"/>
                          <a:ext cx="1504950" cy="7302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27" name="Straight Arrow Connector 26"/>
            <p:cNvCxnSpPr>
              <a:endCxn id="19" idx="1"/>
            </p:cNvCxnSpPr>
            <p:nvPr/>
          </p:nvCxnSpPr>
          <p:spPr>
            <a:xfrm>
              <a:off x="1504867" y="1530245"/>
              <a:ext cx="1879482" cy="345992"/>
            </a:xfrm>
            <a:prstGeom prst="straightConnector1">
              <a:avLst/>
            </a:prstGeom>
            <a:ln w="38100">
              <a:solidFill>
                <a:srgbClr val="C00000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5083175" y="1055688"/>
            <a:ext cx="3246438" cy="958850"/>
            <a:chOff x="5083182" y="1055688"/>
            <a:chExt cx="3246431" cy="958638"/>
          </a:xfrm>
        </p:grpSpPr>
        <p:sp>
          <p:nvSpPr>
            <p:cNvPr id="20" name="Oval 19"/>
            <p:cNvSpPr/>
            <p:nvPr/>
          </p:nvSpPr>
          <p:spPr>
            <a:xfrm>
              <a:off x="5083182" y="1895289"/>
              <a:ext cx="119063" cy="119037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aphicFrame>
          <p:nvGraphicFramePr>
            <p:cNvPr id="19458" name="Object 4"/>
            <p:cNvGraphicFramePr>
              <a:graphicFrameLocks noChangeAspect="1"/>
            </p:cNvGraphicFramePr>
            <p:nvPr/>
          </p:nvGraphicFramePr>
          <p:xfrm>
            <a:off x="7054850" y="1055688"/>
            <a:ext cx="1274763" cy="6191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7" imgW="444114" imgH="215713" progId="Equation.3">
                    <p:embed/>
                  </p:oleObj>
                </mc:Choice>
                <mc:Fallback>
                  <p:oleObj name="Equation" r:id="rId7" imgW="444114" imgH="215713" progId="Equation.3">
                    <p:embed/>
                    <p:pic>
                      <p:nvPicPr>
                        <p:cNvPr id="19458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054850" y="1055688"/>
                          <a:ext cx="1274763" cy="6191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31" name="Straight Arrow Connector 30"/>
            <p:cNvCxnSpPr>
              <a:endCxn id="20" idx="5"/>
            </p:cNvCxnSpPr>
            <p:nvPr/>
          </p:nvCxnSpPr>
          <p:spPr>
            <a:xfrm rot="10800000" flipV="1">
              <a:off x="5184782" y="1347723"/>
              <a:ext cx="1906584" cy="649143"/>
            </a:xfrm>
            <a:prstGeom prst="straightConnector1">
              <a:avLst/>
            </a:prstGeom>
            <a:ln w="38100">
              <a:solidFill>
                <a:srgbClr val="C00000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469" name="Rectangle 23"/>
          <p:cNvSpPr>
            <a:spLocks noChangeArrowheads="1"/>
          </p:cNvSpPr>
          <p:nvPr/>
        </p:nvSpPr>
        <p:spPr bwMode="auto">
          <a:xfrm>
            <a:off x="600075" y="4926013"/>
            <a:ext cx="8543925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compute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homography given pairs of corresponding points in the images, we need to set up an equation where the parameters of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are the unknowns…</a:t>
            </a:r>
          </a:p>
        </p:txBody>
      </p:sp>
      <p:sp>
        <p:nvSpPr>
          <p:cNvPr id="26" name="Oval 25"/>
          <p:cNvSpPr/>
          <p:nvPr/>
        </p:nvSpPr>
        <p:spPr>
          <a:xfrm>
            <a:off x="5338763" y="2041525"/>
            <a:ext cx="119062" cy="119063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19460" name="Object 6"/>
          <p:cNvGraphicFramePr>
            <a:graphicFrameLocks noChangeAspect="1"/>
          </p:cNvGraphicFramePr>
          <p:nvPr/>
        </p:nvGraphicFramePr>
        <p:xfrm>
          <a:off x="7237413" y="1968500"/>
          <a:ext cx="1346200" cy="61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469696" imgH="215806" progId="Equation.3">
                  <p:embed/>
                </p:oleObj>
              </mc:Choice>
              <mc:Fallback>
                <p:oleObj name="Equation" r:id="rId9" imgW="469696" imgH="215806" progId="Equation.3">
                  <p:embed/>
                  <p:pic>
                    <p:nvPicPr>
                      <p:cNvPr id="1946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7413" y="1968500"/>
                        <a:ext cx="1346200" cy="619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9" name="Straight Arrow Connector 28"/>
          <p:cNvCxnSpPr>
            <a:endCxn id="26" idx="5"/>
          </p:cNvCxnSpPr>
          <p:nvPr/>
        </p:nvCxnSpPr>
        <p:spPr>
          <a:xfrm rot="10800000">
            <a:off x="5440363" y="2143125"/>
            <a:ext cx="1797050" cy="190500"/>
          </a:xfrm>
          <a:prstGeom prst="straightConnector1">
            <a:avLst/>
          </a:prstGeom>
          <a:ln w="38100">
            <a:solidFill>
              <a:srgbClr val="00206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9461" name="Object 7"/>
          <p:cNvGraphicFramePr>
            <a:graphicFrameLocks noChangeAspect="1"/>
          </p:cNvGraphicFramePr>
          <p:nvPr/>
        </p:nvGraphicFramePr>
        <p:xfrm>
          <a:off x="122238" y="2189163"/>
          <a:ext cx="1346200" cy="61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469696" imgH="215806" progId="Equation.3">
                  <p:embed/>
                </p:oleObj>
              </mc:Choice>
              <mc:Fallback>
                <p:oleObj name="Equation" r:id="rId11" imgW="469696" imgH="215806" progId="Equation.3">
                  <p:embed/>
                  <p:pic>
                    <p:nvPicPr>
                      <p:cNvPr id="19461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238" y="2189163"/>
                        <a:ext cx="1346200" cy="619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Oval 34"/>
          <p:cNvSpPr/>
          <p:nvPr/>
        </p:nvSpPr>
        <p:spPr>
          <a:xfrm>
            <a:off x="3686175" y="1958975"/>
            <a:ext cx="119063" cy="119063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 flipV="1">
            <a:off x="1468438" y="2151063"/>
            <a:ext cx="2300287" cy="373062"/>
          </a:xfrm>
          <a:prstGeom prst="straightConnector1">
            <a:avLst/>
          </a:prstGeom>
          <a:ln w="38100">
            <a:solidFill>
              <a:srgbClr val="00206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74" name="TextBox 41"/>
          <p:cNvSpPr txBox="1">
            <a:spLocks noChangeArrowheads="1"/>
          </p:cNvSpPr>
          <p:nvPr/>
        </p:nvSpPr>
        <p:spPr bwMode="auto">
          <a:xfrm rot="5400000">
            <a:off x="667544" y="3024981"/>
            <a:ext cx="584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…</a:t>
            </a:r>
          </a:p>
        </p:txBody>
      </p:sp>
      <p:sp>
        <p:nvSpPr>
          <p:cNvPr id="19475" name="TextBox 42"/>
          <p:cNvSpPr txBox="1">
            <a:spLocks noChangeArrowheads="1"/>
          </p:cNvSpPr>
          <p:nvPr/>
        </p:nvSpPr>
        <p:spPr bwMode="auto">
          <a:xfrm rot="5400000">
            <a:off x="7600157" y="2842419"/>
            <a:ext cx="5842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…</a:t>
            </a:r>
          </a:p>
        </p:txBody>
      </p:sp>
      <p:graphicFrame>
        <p:nvGraphicFramePr>
          <p:cNvPr id="19462" name="Object 8"/>
          <p:cNvGraphicFramePr>
            <a:graphicFrameLocks noChangeAspect="1"/>
          </p:cNvGraphicFramePr>
          <p:nvPr/>
        </p:nvGraphicFramePr>
        <p:xfrm>
          <a:off x="153988" y="3667125"/>
          <a:ext cx="1382712" cy="654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482391" imgH="228501" progId="Equation.3">
                  <p:embed/>
                </p:oleObj>
              </mc:Choice>
              <mc:Fallback>
                <p:oleObj name="Equation" r:id="rId13" imgW="482391" imgH="228501" progId="Equation.3">
                  <p:embed/>
                  <p:pic>
                    <p:nvPicPr>
                      <p:cNvPr id="19462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3988" y="3667125"/>
                        <a:ext cx="1382712" cy="654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63" name="Object 9"/>
          <p:cNvGraphicFramePr>
            <a:graphicFrameLocks noChangeAspect="1"/>
          </p:cNvGraphicFramePr>
          <p:nvPr/>
        </p:nvGraphicFramePr>
        <p:xfrm>
          <a:off x="7273925" y="3648075"/>
          <a:ext cx="1382713" cy="654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482391" imgH="228501" progId="Equation.3">
                  <p:embed/>
                </p:oleObj>
              </mc:Choice>
              <mc:Fallback>
                <p:oleObj name="Equation" r:id="rId15" imgW="482391" imgH="228501" progId="Equation.3">
                  <p:embed/>
                  <p:pic>
                    <p:nvPicPr>
                      <p:cNvPr id="19463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73925" y="3648075"/>
                        <a:ext cx="1382713" cy="654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Oval 43"/>
          <p:cNvSpPr/>
          <p:nvPr/>
        </p:nvSpPr>
        <p:spPr>
          <a:xfrm>
            <a:off x="2928938" y="3684588"/>
            <a:ext cx="119062" cy="119062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Oval 44"/>
          <p:cNvSpPr/>
          <p:nvPr/>
        </p:nvSpPr>
        <p:spPr>
          <a:xfrm>
            <a:off x="4562475" y="3757613"/>
            <a:ext cx="119063" cy="119062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47" name="Straight Arrow Connector 46"/>
          <p:cNvCxnSpPr>
            <a:endCxn id="44" idx="2"/>
          </p:cNvCxnSpPr>
          <p:nvPr/>
        </p:nvCxnSpPr>
        <p:spPr>
          <a:xfrm flipV="1">
            <a:off x="1504950" y="3743325"/>
            <a:ext cx="1423988" cy="233363"/>
          </a:xfrm>
          <a:prstGeom prst="straightConnector1">
            <a:avLst/>
          </a:prstGeom>
          <a:ln w="38100">
            <a:solidFill>
              <a:srgbClr val="FFC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rot="10800000">
            <a:off x="4791075" y="3830638"/>
            <a:ext cx="2300288" cy="50800"/>
          </a:xfrm>
          <a:prstGeom prst="straightConnector1">
            <a:avLst/>
          </a:prstGeom>
          <a:ln w="38100">
            <a:solidFill>
              <a:srgbClr val="FFC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0" y="6604084"/>
            <a:ext cx="110639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Kristen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Grauman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Computing the </a:t>
            </a:r>
            <a:r>
              <a:rPr lang="en-US" dirty="0" err="1">
                <a:solidFill>
                  <a:srgbClr val="0070C0"/>
                </a:solidFill>
              </a:rPr>
              <a:t>homography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3353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Computing the </a:t>
            </a:r>
            <a:r>
              <a:rPr lang="en-US" dirty="0" err="1">
                <a:solidFill>
                  <a:srgbClr val="0070C0"/>
                </a:solidFill>
              </a:rPr>
              <a:t>homography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066800"/>
            <a:ext cx="8001000" cy="947737"/>
          </a:xfrm>
        </p:spPr>
        <p:txBody>
          <a:bodyPr/>
          <a:lstStyle/>
          <a:p>
            <a:pPr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dirty="0"/>
              <a:t>Assume we have four matched points:                     How do we compute </a:t>
            </a:r>
            <a:r>
              <a:rPr lang="en-US" dirty="0" err="1"/>
              <a:t>homography</a:t>
            </a:r>
            <a:r>
              <a:rPr lang="en-US" dirty="0"/>
              <a:t> </a:t>
            </a:r>
            <a:r>
              <a:rPr lang="en-US" b="1" dirty="0"/>
              <a:t>H</a:t>
            </a:r>
            <a:r>
              <a:rPr lang="en-US" dirty="0"/>
              <a:t>?</a:t>
            </a:r>
          </a:p>
          <a:p>
            <a:pPr>
              <a:buFont typeface="Arial" charset="0"/>
              <a:buNone/>
              <a:defRPr/>
            </a:pPr>
            <a:endParaRPr lang="en-US" dirty="0"/>
          </a:p>
          <a:p>
            <a:pPr>
              <a:buFont typeface="Arial" charset="0"/>
              <a:buNone/>
              <a:defRPr/>
            </a:pPr>
            <a:endParaRPr lang="en-US" dirty="0"/>
          </a:p>
          <a:p>
            <a:pPr>
              <a:buFont typeface="Arial" charset="0"/>
              <a:buNone/>
              <a:defRPr/>
            </a:pPr>
            <a:endParaRPr lang="en-US" dirty="0"/>
          </a:p>
          <a:p>
            <a:pPr marL="514350" indent="-514350">
              <a:buFont typeface="Arial" charset="0"/>
              <a:buNone/>
              <a:defRPr/>
            </a:pPr>
            <a:endParaRPr lang="en-US" dirty="0"/>
          </a:p>
          <a:p>
            <a:pPr marL="514350" indent="-514350">
              <a:buFont typeface="+mj-lt"/>
              <a:buAutoNum type="arabicPeriod"/>
              <a:defRPr/>
            </a:pPr>
            <a:endParaRPr lang="en-US" dirty="0"/>
          </a:p>
          <a:p>
            <a:pPr marL="914400" lvl="1" indent="-514350">
              <a:buFont typeface="Calibri" pitchFamily="34" charset="0"/>
              <a:buChar char="–"/>
              <a:defRPr/>
            </a:pPr>
            <a:endParaRPr lang="en-US" dirty="0"/>
          </a:p>
        </p:txBody>
      </p:sp>
      <p:graphicFrame>
        <p:nvGraphicFramePr>
          <p:cNvPr id="1028" name="Object 4"/>
          <p:cNvGraphicFramePr>
            <a:graphicFrameLocks noChangeAspect="1"/>
          </p:cNvGraphicFramePr>
          <p:nvPr/>
        </p:nvGraphicFramePr>
        <p:xfrm>
          <a:off x="2735263" y="2032461"/>
          <a:ext cx="970882" cy="10862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634680" imgH="711000" progId="Equation.3">
                  <p:embed/>
                </p:oleObj>
              </mc:Choice>
              <mc:Fallback>
                <p:oleObj name="Equation" r:id="rId4" imgW="634680" imgH="711000" progId="Equation.3">
                  <p:embed/>
                  <p:pic>
                    <p:nvPicPr>
                      <p:cNvPr id="102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35263" y="2032461"/>
                        <a:ext cx="970882" cy="108625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5"/>
          <p:cNvGraphicFramePr>
            <a:graphicFrameLocks noChangeAspect="1"/>
          </p:cNvGraphicFramePr>
          <p:nvPr/>
        </p:nvGraphicFramePr>
        <p:xfrm>
          <a:off x="3895667" y="2031163"/>
          <a:ext cx="1740470" cy="10960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129810" imgH="710891" progId="Equation.3">
                  <p:embed/>
                </p:oleObj>
              </mc:Choice>
              <mc:Fallback>
                <p:oleObj name="Equation" r:id="rId6" imgW="1129810" imgH="710891" progId="Equation.3">
                  <p:embed/>
                  <p:pic>
                    <p:nvPicPr>
                      <p:cNvPr id="4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95667" y="2031163"/>
                        <a:ext cx="1740470" cy="109607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6"/>
          <p:cNvGraphicFramePr>
            <a:graphicFrameLocks noChangeAspect="1"/>
          </p:cNvGraphicFramePr>
          <p:nvPr/>
        </p:nvGraphicFramePr>
        <p:xfrm>
          <a:off x="7428676" y="1096973"/>
          <a:ext cx="800909" cy="2987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558800" imgH="2082800" progId="Equation.3">
                  <p:embed/>
                </p:oleObj>
              </mc:Choice>
              <mc:Fallback>
                <p:oleObj name="Equation" r:id="rId8" imgW="558800" imgH="2082800" progId="Equation.3">
                  <p:embed/>
                  <p:pic>
                    <p:nvPicPr>
                      <p:cNvPr id="5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28676" y="1096973"/>
                        <a:ext cx="800909" cy="29871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0" y="6595515"/>
            <a:ext cx="291297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Adapted from Derek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Hoiem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Kristen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Grauman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63265" y="2377165"/>
            <a:ext cx="13814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p’=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044357" y="5089422"/>
            <a:ext cx="5134264" cy="1248430"/>
            <a:chOff x="393700" y="4894262"/>
            <a:chExt cx="6640513" cy="1614684"/>
          </a:xfrm>
        </p:grpSpPr>
        <p:graphicFrame>
          <p:nvGraphicFramePr>
            <p:cNvPr id="1027" name="Object 3"/>
            <p:cNvGraphicFramePr>
              <a:graphicFrameLocks noChangeAspect="1"/>
            </p:cNvGraphicFramePr>
            <p:nvPr/>
          </p:nvGraphicFramePr>
          <p:xfrm>
            <a:off x="393700" y="5551688"/>
            <a:ext cx="6640513" cy="95725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0" imgW="3174840" imgH="457200" progId="Equation.3">
                    <p:embed/>
                  </p:oleObj>
                </mc:Choice>
                <mc:Fallback>
                  <p:oleObj name="Equation" r:id="rId10" imgW="3174840" imgH="457200" progId="Equation.3">
                    <p:embed/>
                    <p:pic>
                      <p:nvPicPr>
                        <p:cNvPr id="1027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3700" y="5551688"/>
                          <a:ext cx="6640513" cy="95725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" name="TextBox 6"/>
            <p:cNvSpPr txBox="1"/>
            <p:nvPr/>
          </p:nvSpPr>
          <p:spPr>
            <a:xfrm>
              <a:off x="455610" y="4894262"/>
              <a:ext cx="4026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</a:t>
              </a:r>
              <a:endPara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>
              <a:off x="656946" y="5441868"/>
              <a:ext cx="346405" cy="9763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/>
          <p:cNvGrpSpPr/>
          <p:nvPr/>
        </p:nvGrpSpPr>
        <p:grpSpPr>
          <a:xfrm>
            <a:off x="3103563" y="3122612"/>
            <a:ext cx="2519362" cy="1146175"/>
            <a:chOff x="3211664" y="3570984"/>
            <a:chExt cx="3258473" cy="1482430"/>
          </a:xfrm>
        </p:grpSpPr>
        <p:graphicFrame>
          <p:nvGraphicFramePr>
            <p:cNvPr id="12" name="Object 2"/>
            <p:cNvGraphicFramePr>
              <a:graphicFrameLocks noChangeAspect="1"/>
            </p:cNvGraphicFramePr>
            <p:nvPr/>
          </p:nvGraphicFramePr>
          <p:xfrm>
            <a:off x="3211664" y="3570984"/>
            <a:ext cx="3258473" cy="148243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2" imgW="1536700" imgH="698500" progId="Equation.3">
                    <p:embed/>
                  </p:oleObj>
                </mc:Choice>
                <mc:Fallback>
                  <p:oleObj name="Equation" r:id="rId12" imgW="1536700" imgH="698500" progId="Equation.3">
                    <p:embed/>
                    <p:pic>
                      <p:nvPicPr>
                        <p:cNvPr id="12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11664" y="3570984"/>
                          <a:ext cx="3258473" cy="148243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" name="Object 5"/>
            <p:cNvGraphicFramePr>
              <a:graphicFrameLocks noChangeAspect="1"/>
            </p:cNvGraphicFramePr>
            <p:nvPr/>
          </p:nvGraphicFramePr>
          <p:xfrm>
            <a:off x="4221135" y="3605127"/>
            <a:ext cx="1719263" cy="14176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4" imgW="863280" imgH="711000" progId="Equation.3">
                    <p:embed/>
                  </p:oleObj>
                </mc:Choice>
                <mc:Fallback>
                  <p:oleObj name="Equation" r:id="rId14" imgW="863280" imgH="711000" progId="Equation.3">
                    <p:embed/>
                    <p:pic>
                      <p:nvPicPr>
                        <p:cNvPr id="13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21135" y="3605127"/>
                          <a:ext cx="1719263" cy="1417637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8" name="TextBox 7"/>
          <p:cNvSpPr txBox="1"/>
          <p:nvPr/>
        </p:nvSpPr>
        <p:spPr>
          <a:xfrm>
            <a:off x="4425697" y="6601146"/>
            <a:ext cx="471830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Derivation: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16"/>
              </a:rPr>
              <a:t>http://www.cse.psu.edu/~rtc12/CSE486/lecture16.pdf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(pp. 25-36)  </a:t>
            </a:r>
          </a:p>
        </p:txBody>
      </p:sp>
      <p:cxnSp>
        <p:nvCxnSpPr>
          <p:cNvPr id="18" name="Straight Connector 17"/>
          <p:cNvCxnSpPr/>
          <p:nvPr/>
        </p:nvCxnSpPr>
        <p:spPr bwMode="auto">
          <a:xfrm>
            <a:off x="385629" y="4328220"/>
            <a:ext cx="840923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3847944" y="4438962"/>
            <a:ext cx="48654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Can set scale factor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</a:t>
            </a:r>
            <a:r>
              <a:rPr kumimoji="0" lang="en-US" sz="1800" b="0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= 1.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So, there are 8 unknowns.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Need at least 8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eqs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but the more the better…</a:t>
            </a:r>
          </a:p>
        </p:txBody>
      </p:sp>
      <p:graphicFrame>
        <p:nvGraphicFramePr>
          <p:cNvPr id="26" name="Object 2"/>
          <p:cNvGraphicFramePr>
            <a:graphicFrameLocks noChangeAspect="1"/>
          </p:cNvGraphicFramePr>
          <p:nvPr/>
        </p:nvGraphicFramePr>
        <p:xfrm>
          <a:off x="5812447" y="1985168"/>
          <a:ext cx="769937" cy="1166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469800" imgH="711000" progId="Equation.3">
                  <p:embed/>
                </p:oleObj>
              </mc:Choice>
              <mc:Fallback>
                <p:oleObj name="Equation" r:id="rId17" imgW="469800" imgH="711000" progId="Equation.3">
                  <p:embed/>
                  <p:pic>
                    <p:nvPicPr>
                      <p:cNvPr id="2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12447" y="1985168"/>
                        <a:ext cx="769937" cy="11668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779043A9-ADEB-4D22-AD60-54B256E6691B}"/>
              </a:ext>
            </a:extLst>
          </p:cNvPr>
          <p:cNvSpPr txBox="1"/>
          <p:nvPr/>
        </p:nvSpPr>
        <p:spPr>
          <a:xfrm>
            <a:off x="3254572" y="5228394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…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9F7F2AA-C175-4E4B-967D-F28D92D7B849}"/>
              </a:ext>
            </a:extLst>
          </p:cNvPr>
          <p:cNvSpPr txBox="1"/>
          <p:nvPr/>
        </p:nvSpPr>
        <p:spPr>
          <a:xfrm>
            <a:off x="3254572" y="621414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9866760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21" grpId="0"/>
      <p:bldP spid="15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>
          <a:xfrm>
            <a:off x="701675" y="0"/>
            <a:ext cx="7772400" cy="1143000"/>
          </a:xfrm>
        </p:spPr>
        <p:txBody>
          <a:bodyPr/>
          <a:lstStyle/>
          <a:p>
            <a:r>
              <a:rPr lang="en-US"/>
              <a:t>Canny edge detector</a:t>
            </a:r>
          </a:p>
        </p:txBody>
      </p:sp>
      <p:sp>
        <p:nvSpPr>
          <p:cNvPr id="124931" name="Rectangle 3"/>
          <p:cNvSpPr>
            <a:spLocks noGrp="1" noChangeArrowheads="1"/>
          </p:cNvSpPr>
          <p:nvPr>
            <p:ph idx="1"/>
          </p:nvPr>
        </p:nvSpPr>
        <p:spPr>
          <a:xfrm>
            <a:off x="665163" y="1165224"/>
            <a:ext cx="7772400" cy="5076549"/>
          </a:xfrm>
        </p:spPr>
        <p:txBody>
          <a:bodyPr>
            <a:noAutofit/>
          </a:bodyPr>
          <a:lstStyle/>
          <a:p>
            <a:pPr marL="533400" indent="-533400">
              <a:spcBef>
                <a:spcPts val="1200"/>
              </a:spcBef>
            </a:pPr>
            <a:r>
              <a:rPr lang="en-US" sz="2400" dirty="0"/>
              <a:t>Filter image with derivative of Gaussian </a:t>
            </a:r>
          </a:p>
          <a:p>
            <a:pPr marL="533400" indent="-533400">
              <a:spcBef>
                <a:spcPts val="1200"/>
              </a:spcBef>
            </a:pPr>
            <a:r>
              <a:rPr lang="en-US" sz="2400" dirty="0"/>
              <a:t>Find magnitude and orientation of gradient</a:t>
            </a:r>
          </a:p>
          <a:p>
            <a:pPr marL="533400" indent="-533400">
              <a:spcBef>
                <a:spcPts val="1200"/>
              </a:spcBef>
            </a:pPr>
            <a:r>
              <a:rPr lang="en-US" sz="2400" dirty="0"/>
              <a:t>Threshold: Determine which local maxima from filter output are actually edges</a:t>
            </a:r>
          </a:p>
          <a:p>
            <a:pPr marL="533400" indent="-533400">
              <a:spcBef>
                <a:spcPts val="1200"/>
              </a:spcBef>
            </a:pPr>
            <a:r>
              <a:rPr lang="en-US" sz="2400" b="1" dirty="0"/>
              <a:t>Non-maximum suppression</a:t>
            </a:r>
            <a:r>
              <a:rPr lang="en-US" sz="2400" dirty="0"/>
              <a:t>:</a:t>
            </a:r>
          </a:p>
          <a:p>
            <a:pPr marL="838200" lvl="1" indent="-381000">
              <a:spcBef>
                <a:spcPts val="1200"/>
              </a:spcBef>
            </a:pPr>
            <a:r>
              <a:rPr lang="en-US" sz="2400" dirty="0"/>
              <a:t>Thin wide “ridges” down to single pixel width</a:t>
            </a:r>
          </a:p>
          <a:p>
            <a:pPr marL="533400" indent="-533400">
              <a:spcBef>
                <a:spcPts val="1200"/>
              </a:spcBef>
            </a:pPr>
            <a:r>
              <a:rPr lang="en-US" sz="2400" b="1" dirty="0"/>
              <a:t>Linking and </a:t>
            </a:r>
            <a:r>
              <a:rPr lang="en-US" sz="2400" b="1" dirty="0" err="1"/>
              <a:t>thresholding</a:t>
            </a:r>
            <a:r>
              <a:rPr lang="en-US" sz="2400" b="1" dirty="0"/>
              <a:t> </a:t>
            </a:r>
            <a:r>
              <a:rPr lang="en-US" sz="2400" dirty="0"/>
              <a:t>(</a:t>
            </a:r>
            <a:r>
              <a:rPr lang="en-US" sz="2400" b="1" dirty="0"/>
              <a:t>hysteresis</a:t>
            </a:r>
            <a:r>
              <a:rPr lang="en-US" sz="2400" dirty="0"/>
              <a:t>):</a:t>
            </a:r>
          </a:p>
          <a:p>
            <a:pPr marL="838200" lvl="1" indent="-381000">
              <a:spcBef>
                <a:spcPts val="1200"/>
              </a:spcBef>
            </a:pPr>
            <a:r>
              <a:rPr lang="en-US" sz="2400" dirty="0"/>
              <a:t>Define two thresholds: low and high</a:t>
            </a:r>
          </a:p>
          <a:p>
            <a:pPr marL="838200" lvl="1" indent="-381000">
              <a:spcBef>
                <a:spcPts val="1200"/>
              </a:spcBef>
            </a:pPr>
            <a:r>
              <a:rPr lang="en-US" sz="2400" dirty="0"/>
              <a:t>Use the high threshold to start edge curves and the low threshold to continue them</a:t>
            </a:r>
            <a:endParaRPr lang="en-US" sz="2400" b="1" dirty="0"/>
          </a:p>
        </p:txBody>
      </p:sp>
      <p:sp>
        <p:nvSpPr>
          <p:cNvPr id="124932" name="Text Box 4"/>
          <p:cNvSpPr txBox="1">
            <a:spLocks noChangeArrowheads="1"/>
          </p:cNvSpPr>
          <p:nvPr/>
        </p:nvSpPr>
        <p:spPr bwMode="auto">
          <a:xfrm>
            <a:off x="5512904" y="6579327"/>
            <a:ext cx="3630575" cy="278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Adapted from K. </a:t>
            </a:r>
            <a:r>
              <a:rPr lang="en-US" sz="1200" dirty="0" err="1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Grauman</a:t>
            </a: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, D. Lowe, L. </a:t>
            </a:r>
            <a:r>
              <a:rPr lang="en-US" sz="1200" dirty="0" err="1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Fei-Fei</a:t>
            </a:r>
            <a:endParaRPr lang="en-US" sz="1200" dirty="0">
              <a:solidFill>
                <a:srgbClr val="000000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81183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931" grpId="0" build="p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5799" y="76200"/>
            <a:ext cx="8125691" cy="838200"/>
          </a:xfrm>
        </p:spPr>
        <p:txBody>
          <a:bodyPr/>
          <a:lstStyle/>
          <a:p>
            <a:r>
              <a:rPr lang="en-US" sz="3200" dirty="0"/>
              <a:t>How to stitch together panorama (mosaic)?</a:t>
            </a:r>
          </a:p>
        </p:txBody>
      </p:sp>
      <p:sp>
        <p:nvSpPr>
          <p:cNvPr id="644099" name="Rectangle 3"/>
          <p:cNvSpPr>
            <a:spLocks noGrp="1" noChangeArrowheads="1"/>
          </p:cNvSpPr>
          <p:nvPr>
            <p:ph idx="1"/>
          </p:nvPr>
        </p:nvSpPr>
        <p:spPr>
          <a:xfrm>
            <a:off x="685799" y="914400"/>
            <a:ext cx="7953452" cy="5257800"/>
          </a:xfrm>
        </p:spPr>
        <p:txBody>
          <a:bodyPr/>
          <a:lstStyle/>
          <a:p>
            <a:r>
              <a:rPr lang="en-US" sz="2800" dirty="0"/>
              <a:t>Basic Procedure</a:t>
            </a:r>
          </a:p>
          <a:p>
            <a:pPr lvl="1"/>
            <a:r>
              <a:rPr lang="en-US" sz="2400" dirty="0"/>
              <a:t>Take a sequence of images from the same position</a:t>
            </a:r>
          </a:p>
          <a:p>
            <a:pPr lvl="2"/>
            <a:r>
              <a:rPr lang="en-US" sz="2000" dirty="0"/>
              <a:t>Rotate the camera about its optical center</a:t>
            </a:r>
          </a:p>
          <a:p>
            <a:pPr lvl="1"/>
            <a:r>
              <a:rPr lang="en-US" sz="2400" b="1" dirty="0">
                <a:solidFill>
                  <a:srgbClr val="0070C0"/>
                </a:solidFill>
              </a:rPr>
              <a:t>Compute the </a:t>
            </a:r>
            <a:r>
              <a:rPr lang="en-US" sz="2400" b="1" dirty="0" err="1">
                <a:solidFill>
                  <a:srgbClr val="0070C0"/>
                </a:solidFill>
              </a:rPr>
              <a:t>homography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/>
              <a:t>(transformation) between first and second image</a:t>
            </a:r>
          </a:p>
          <a:p>
            <a:pPr lvl="1"/>
            <a:r>
              <a:rPr lang="en-US" sz="2400" b="1" dirty="0">
                <a:solidFill>
                  <a:srgbClr val="00B050"/>
                </a:solidFill>
              </a:rPr>
              <a:t>Combine images </a:t>
            </a:r>
            <a:r>
              <a:rPr lang="en-US" sz="2400" b="1" dirty="0"/>
              <a:t>(draw first image onto second’s canvas)</a:t>
            </a:r>
          </a:p>
          <a:p>
            <a:pPr lvl="1"/>
            <a:r>
              <a:rPr lang="en-US" sz="2400" dirty="0"/>
              <a:t>Blend the two together to create a mosaic (post-process)</a:t>
            </a:r>
          </a:p>
          <a:p>
            <a:pPr lvl="1"/>
            <a:r>
              <a:rPr lang="en-US" sz="2400" dirty="0"/>
              <a:t>(If there are more images, repeat)</a:t>
            </a:r>
          </a:p>
          <a:p>
            <a:pPr lvl="1">
              <a:buNone/>
            </a:pPr>
            <a:endParaRPr lang="en-US" sz="2400" dirty="0"/>
          </a:p>
        </p:txBody>
      </p:sp>
      <p:sp>
        <p:nvSpPr>
          <p:cNvPr id="79876" name="TextBox 3"/>
          <p:cNvSpPr txBox="1">
            <a:spLocks noChangeArrowheads="1"/>
          </p:cNvSpPr>
          <p:nvPr/>
        </p:nvSpPr>
        <p:spPr bwMode="auto">
          <a:xfrm>
            <a:off x="0" y="6596390"/>
            <a:ext cx="255587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Adapted from Steve Seitz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685800" y="3067395"/>
            <a:ext cx="7801495" cy="764770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96556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5776913" y="4926013"/>
            <a:ext cx="3321050" cy="2300287"/>
            <a:chOff x="482544" y="1603350"/>
            <a:chExt cx="3321204" cy="2300319"/>
          </a:xfrm>
        </p:grpSpPr>
        <p:graphicFrame>
          <p:nvGraphicFramePr>
            <p:cNvPr id="18434" name="Object 2"/>
            <p:cNvGraphicFramePr>
              <a:graphicFrameLocks noChangeAspect="1"/>
            </p:cNvGraphicFramePr>
            <p:nvPr/>
          </p:nvGraphicFramePr>
          <p:xfrm>
            <a:off x="482544" y="1603350"/>
            <a:ext cx="3209265" cy="161801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1485255" imgH="583947" progId="Equation.3">
                    <p:embed/>
                  </p:oleObj>
                </mc:Choice>
                <mc:Fallback>
                  <p:oleObj name="Equation" r:id="rId4" imgW="1485255" imgH="583947" progId="Equation.3">
                    <p:embed/>
                    <p:pic>
                      <p:nvPicPr>
                        <p:cNvPr id="18434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2544" y="1603350"/>
                          <a:ext cx="3209265" cy="1618019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8447" name="Text Box 20"/>
            <p:cNvSpPr txBox="1">
              <a:spLocks noChangeArrowheads="1"/>
            </p:cNvSpPr>
            <p:nvPr/>
          </p:nvSpPr>
          <p:spPr bwMode="auto">
            <a:xfrm>
              <a:off x="2236647" y="3117852"/>
              <a:ext cx="582729" cy="7858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H</a:t>
              </a:r>
            </a:p>
          </p:txBody>
        </p:sp>
        <p:sp>
          <p:nvSpPr>
            <p:cNvPr id="18448" name="Text Box 21"/>
            <p:cNvSpPr txBox="1">
              <a:spLocks noChangeArrowheads="1"/>
            </p:cNvSpPr>
            <p:nvPr/>
          </p:nvSpPr>
          <p:spPr bwMode="auto">
            <a:xfrm>
              <a:off x="3221019" y="3044826"/>
              <a:ext cx="582729" cy="7858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p</a:t>
              </a:r>
            </a:p>
          </p:txBody>
        </p:sp>
        <p:sp>
          <p:nvSpPr>
            <p:cNvPr id="18449" name="Text Box 22"/>
            <p:cNvSpPr txBox="1">
              <a:spLocks noChangeArrowheads="1"/>
            </p:cNvSpPr>
            <p:nvPr/>
          </p:nvSpPr>
          <p:spPr bwMode="auto">
            <a:xfrm>
              <a:off x="680065" y="3100383"/>
              <a:ext cx="642278" cy="7858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p’</a:t>
              </a: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 </a:t>
              </a:r>
            </a:p>
          </p:txBody>
        </p:sp>
      </p:grpSp>
      <p:pic>
        <p:nvPicPr>
          <p:cNvPr id="18440" name="Picture 15" descr="wall.jpg"/>
          <p:cNvPicPr>
            <a:picLocks noChangeAspect="1"/>
          </p:cNvPicPr>
          <p:nvPr/>
        </p:nvPicPr>
        <p:blipFill>
          <a:blip r:embed="rId6" cstate="print"/>
          <a:srcRect l="49899" r="28003" b="47403"/>
          <a:stretch>
            <a:fillRect/>
          </a:stretch>
        </p:blipFill>
        <p:spPr bwMode="auto">
          <a:xfrm>
            <a:off x="4243388" y="1019175"/>
            <a:ext cx="2409825" cy="385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1" name="Picture 16" descr="wall.jpg"/>
          <p:cNvPicPr>
            <a:picLocks noChangeAspect="1"/>
          </p:cNvPicPr>
          <p:nvPr/>
        </p:nvPicPr>
        <p:blipFill>
          <a:blip r:embed="rId6" cstate="print"/>
          <a:srcRect l="27220" r="50101" b="47403"/>
          <a:stretch>
            <a:fillRect/>
          </a:stretch>
        </p:blipFill>
        <p:spPr bwMode="auto">
          <a:xfrm>
            <a:off x="1687513" y="1019175"/>
            <a:ext cx="2473325" cy="385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Oval 18"/>
          <p:cNvSpPr/>
          <p:nvPr/>
        </p:nvSpPr>
        <p:spPr>
          <a:xfrm>
            <a:off x="3367088" y="1858963"/>
            <a:ext cx="119062" cy="11906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5083175" y="1895475"/>
            <a:ext cx="119063" cy="119063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22" name="Object 4"/>
          <p:cNvGraphicFramePr>
            <a:graphicFrameLocks noChangeAspect="1"/>
          </p:cNvGraphicFramePr>
          <p:nvPr/>
        </p:nvGraphicFramePr>
        <p:xfrm>
          <a:off x="6872288" y="1055688"/>
          <a:ext cx="1928812" cy="803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914400" imgH="381000" progId="Equation.3">
                  <p:embed/>
                </p:oleObj>
              </mc:Choice>
              <mc:Fallback>
                <p:oleObj name="Equation" r:id="rId7" imgW="914400" imgH="381000" progId="Equation.3">
                  <p:embed/>
                  <p:pic>
                    <p:nvPicPr>
                      <p:cNvPr id="2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72288" y="1055688"/>
                        <a:ext cx="1928812" cy="803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5"/>
          <p:cNvGraphicFramePr>
            <a:graphicFrameLocks noChangeAspect="1"/>
          </p:cNvGraphicFramePr>
          <p:nvPr/>
        </p:nvGraphicFramePr>
        <p:xfrm>
          <a:off x="7091363" y="2043113"/>
          <a:ext cx="1565275" cy="61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545626" imgH="215713" progId="Equation.3">
                  <p:embed/>
                </p:oleObj>
              </mc:Choice>
              <mc:Fallback>
                <p:oleObj name="Equation" r:id="rId9" imgW="545626" imgH="215713" progId="Equation.3">
                  <p:embed/>
                  <p:pic>
                    <p:nvPicPr>
                      <p:cNvPr id="23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91363" y="2043113"/>
                        <a:ext cx="1565275" cy="619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7"/>
          <p:cNvGraphicFramePr>
            <a:graphicFrameLocks noChangeAspect="1"/>
          </p:cNvGraphicFramePr>
          <p:nvPr/>
        </p:nvGraphicFramePr>
        <p:xfrm>
          <a:off x="336550" y="1092200"/>
          <a:ext cx="1203325" cy="730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355292" imgH="215713" progId="Equation.3">
                  <p:embed/>
                </p:oleObj>
              </mc:Choice>
              <mc:Fallback>
                <p:oleObj name="Equation" r:id="rId11" imgW="355292" imgH="215713" progId="Equation.3">
                  <p:embed/>
                  <p:pic>
                    <p:nvPicPr>
                      <p:cNvPr id="25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6550" y="1092200"/>
                        <a:ext cx="1203325" cy="730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7" name="Straight Arrow Connector 26"/>
          <p:cNvCxnSpPr>
            <a:endCxn id="19" idx="1"/>
          </p:cNvCxnSpPr>
          <p:nvPr/>
        </p:nvCxnSpPr>
        <p:spPr>
          <a:xfrm>
            <a:off x="1504950" y="1530350"/>
            <a:ext cx="1879600" cy="346075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rot="10800000" flipV="1">
            <a:off x="5302250" y="1420813"/>
            <a:ext cx="1570038" cy="511175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23"/>
          <p:cNvSpPr>
            <a:spLocks noChangeArrowheads="1"/>
          </p:cNvSpPr>
          <p:nvPr/>
        </p:nvSpPr>
        <p:spPr bwMode="auto">
          <a:xfrm>
            <a:off x="319458" y="5008563"/>
            <a:ext cx="5411788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apply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 given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homography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Compute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p’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=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(regular matrix multiply)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Convert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p’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from homogeneous to image coordinates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0" y="6604084"/>
            <a:ext cx="193033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Modified from Kristen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Grauman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B050"/>
                </a:solidFill>
              </a:rPr>
              <a:t>Combining images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473686" y="839827"/>
            <a:ext cx="189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Image 2 canvas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442274" y="834509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Image 1</a:t>
            </a:r>
          </a:p>
        </p:txBody>
      </p:sp>
    </p:spTree>
    <p:extLst>
      <p:ext uri="{BB962C8B-B14F-4D97-AF65-F5344CB8AC3E}">
        <p14:creationId xmlns:p14="http://schemas.microsoft.com/office/powerpoint/2010/main" val="5952921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32" grpId="0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2"/>
          <p:cNvSpPr txBox="1">
            <a:spLocks noChangeArrowheads="1"/>
          </p:cNvSpPr>
          <p:nvPr/>
        </p:nvSpPr>
        <p:spPr bwMode="auto">
          <a:xfrm>
            <a:off x="2438400" y="3429000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f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(</a:t>
            </a: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x,y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)</a:t>
            </a:r>
          </a:p>
        </p:txBody>
      </p:sp>
      <p:sp>
        <p:nvSpPr>
          <p:cNvPr id="69635" name="Text Box 3"/>
          <p:cNvSpPr txBox="1">
            <a:spLocks noChangeArrowheads="1"/>
          </p:cNvSpPr>
          <p:nvPr/>
        </p:nvSpPr>
        <p:spPr bwMode="auto">
          <a:xfrm>
            <a:off x="5943600" y="34290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g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(</a:t>
            </a: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x’,y’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)</a:t>
            </a:r>
          </a:p>
        </p:txBody>
      </p:sp>
      <p:sp>
        <p:nvSpPr>
          <p:cNvPr id="696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B050"/>
                </a:solidFill>
              </a:rPr>
              <a:t>Combining images </a:t>
            </a:r>
            <a:endParaRPr lang="en-US" dirty="0"/>
          </a:p>
        </p:txBody>
      </p:sp>
      <p:sp>
        <p:nvSpPr>
          <p:cNvPr id="69637" name="Rectangle 5"/>
          <p:cNvSpPr>
            <a:spLocks noGrp="1" noChangeArrowheads="1"/>
          </p:cNvSpPr>
          <p:nvPr>
            <p:ph idx="1"/>
          </p:nvPr>
        </p:nvSpPr>
        <p:spPr>
          <a:xfrm>
            <a:off x="685800" y="4075611"/>
            <a:ext cx="7772400" cy="2031274"/>
          </a:xfrm>
        </p:spPr>
        <p:txBody>
          <a:bodyPr/>
          <a:lstStyle/>
          <a:p>
            <a:r>
              <a:rPr lang="en-US" b="1" dirty="0"/>
              <a:t>Forward warping: </a:t>
            </a:r>
          </a:p>
          <a:p>
            <a:r>
              <a:rPr lang="en-US" dirty="0"/>
              <a:t>Send each pixel </a:t>
            </a:r>
            <a:r>
              <a:rPr lang="en-US" i="1" dirty="0"/>
              <a:t>f</a:t>
            </a:r>
            <a:r>
              <a:rPr lang="en-US" dirty="0"/>
              <a:t>(</a:t>
            </a:r>
            <a:r>
              <a:rPr lang="en-US" i="1" dirty="0" err="1"/>
              <a:t>x,y</a:t>
            </a:r>
            <a:r>
              <a:rPr lang="en-US" dirty="0"/>
              <a:t>) to its corresponding location </a:t>
            </a:r>
          </a:p>
          <a:p>
            <a:r>
              <a:rPr lang="en-US" dirty="0"/>
              <a:t>           (</a:t>
            </a:r>
            <a:r>
              <a:rPr lang="en-US" i="1" dirty="0" err="1"/>
              <a:t>x’,y</a:t>
            </a:r>
            <a:r>
              <a:rPr lang="en-US" i="1" dirty="0"/>
              <a:t>’)</a:t>
            </a:r>
            <a:r>
              <a:rPr lang="en-US" b="1" dirty="0"/>
              <a:t> </a:t>
            </a:r>
            <a:r>
              <a:rPr lang="en-US" dirty="0"/>
              <a:t>=</a:t>
            </a:r>
            <a:r>
              <a:rPr lang="en-US" b="1" dirty="0"/>
              <a:t> </a:t>
            </a:r>
            <a:r>
              <a:rPr lang="en-US" i="1" dirty="0"/>
              <a:t>H</a:t>
            </a:r>
            <a:r>
              <a:rPr lang="en-US" dirty="0"/>
              <a:t>(</a:t>
            </a:r>
            <a:r>
              <a:rPr lang="en-US" i="1" dirty="0" err="1"/>
              <a:t>x,y</a:t>
            </a:r>
            <a:r>
              <a:rPr lang="en-US" dirty="0"/>
              <a:t>) in the right image</a:t>
            </a:r>
          </a:p>
        </p:txBody>
      </p:sp>
      <p:pic>
        <p:nvPicPr>
          <p:cNvPr id="69638" name="Picture 6" descr="HHHIMG_116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1600200"/>
            <a:ext cx="2193925" cy="164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9" name="Picture 7" descr="rotate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8925" y="1447800"/>
            <a:ext cx="2632075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69654" name="Line 9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655" name="Line 10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5257800" y="2971800"/>
            <a:ext cx="381000" cy="381000"/>
            <a:chOff x="1104" y="3312"/>
            <a:chExt cx="240" cy="240"/>
          </a:xfrm>
        </p:grpSpPr>
        <p:sp>
          <p:nvSpPr>
            <p:cNvPr id="69652" name="Line 12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653" name="Line 13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9642" name="Text Box 14"/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x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9643" name="Text Box 15"/>
          <p:cNvSpPr txBox="1">
            <a:spLocks noChangeArrowheads="1"/>
          </p:cNvSpPr>
          <p:nvPr/>
        </p:nvSpPr>
        <p:spPr bwMode="auto">
          <a:xfrm>
            <a:off x="52578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x’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07600" name="Freeform 16"/>
          <p:cNvSpPr>
            <a:spLocks/>
          </p:cNvSpPr>
          <p:nvPr/>
        </p:nvSpPr>
        <p:spPr bwMode="auto">
          <a:xfrm>
            <a:off x="2422525" y="2438400"/>
            <a:ext cx="3352800" cy="381000"/>
          </a:xfrm>
          <a:custGeom>
            <a:avLst/>
            <a:gdLst>
              <a:gd name="T0" fmla="*/ 0 w 2160"/>
              <a:gd name="T1" fmla="*/ 504031202 h 288"/>
              <a:gd name="T2" fmla="*/ 2147483647 w 2160"/>
              <a:gd name="T3" fmla="*/ 0 h 288"/>
              <a:gd name="T4" fmla="*/ 2147483647 w 2160"/>
              <a:gd name="T5" fmla="*/ 504031202 h 288"/>
              <a:gd name="T6" fmla="*/ 0 60000 65536"/>
              <a:gd name="T7" fmla="*/ 0 60000 65536"/>
              <a:gd name="T8" fmla="*/ 0 60000 65536"/>
              <a:gd name="T9" fmla="*/ 0 w 2160"/>
              <a:gd name="T10" fmla="*/ 0 h 288"/>
              <a:gd name="T11" fmla="*/ 2160 w 2160"/>
              <a:gd name="T12" fmla="*/ 288 h 2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" h="288">
                <a:moveTo>
                  <a:pt x="0" y="288"/>
                </a:moveTo>
                <a:cubicBezTo>
                  <a:pt x="396" y="144"/>
                  <a:pt x="792" y="0"/>
                  <a:pt x="1152" y="0"/>
                </a:cubicBezTo>
                <a:cubicBezTo>
                  <a:pt x="1512" y="0"/>
                  <a:pt x="1836" y="144"/>
                  <a:pt x="2160" y="288"/>
                </a:cubicBezTo>
              </a:path>
            </a:pathLst>
          </a:custGeom>
          <a:noFill/>
          <a:ln w="25400">
            <a:solidFill>
              <a:schemeClr val="accent1"/>
            </a:solidFill>
            <a:round/>
            <a:headEnd type="none" w="lg" len="lg"/>
            <a:tailEnd type="stealth" w="lg" len="lg"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9645" name="Text Box 17"/>
          <p:cNvSpPr txBox="1">
            <a:spLocks noChangeArrowheads="1"/>
          </p:cNvSpPr>
          <p:nvPr/>
        </p:nvSpPr>
        <p:spPr bwMode="auto">
          <a:xfrm>
            <a:off x="4038600" y="2438400"/>
            <a:ext cx="114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(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x,y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)</a:t>
            </a:r>
          </a:p>
        </p:txBody>
      </p:sp>
      <p:sp>
        <p:nvSpPr>
          <p:cNvPr id="69647" name="Oval 19"/>
          <p:cNvSpPr>
            <a:spLocks noChangeArrowheads="1"/>
          </p:cNvSpPr>
          <p:nvPr/>
        </p:nvSpPr>
        <p:spPr bwMode="auto">
          <a:xfrm>
            <a:off x="2320925" y="27813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07604" name="Oval 20"/>
          <p:cNvSpPr>
            <a:spLocks noChangeArrowheads="1"/>
          </p:cNvSpPr>
          <p:nvPr/>
        </p:nvSpPr>
        <p:spPr bwMode="auto">
          <a:xfrm>
            <a:off x="5768975" y="280828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9649" name="Text Box 21"/>
          <p:cNvSpPr txBox="1">
            <a:spLocks noChangeArrowheads="1"/>
          </p:cNvSpPr>
          <p:nvPr/>
        </p:nvSpPr>
        <p:spPr bwMode="auto">
          <a:xfrm>
            <a:off x="1219200" y="2819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y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9650" name="Text Box 22"/>
          <p:cNvSpPr txBox="1">
            <a:spLocks noChangeArrowheads="1"/>
          </p:cNvSpPr>
          <p:nvPr/>
        </p:nvSpPr>
        <p:spPr bwMode="auto">
          <a:xfrm>
            <a:off x="4724400" y="2819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y’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4" name="Text Box 23"/>
          <p:cNvSpPr txBox="1">
            <a:spLocks noChangeArrowheads="1"/>
          </p:cNvSpPr>
          <p:nvPr/>
        </p:nvSpPr>
        <p:spPr bwMode="auto">
          <a:xfrm>
            <a:off x="0" y="6596390"/>
            <a:ext cx="2449513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Modified from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Alyosha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Efros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877151" y="1129771"/>
            <a:ext cx="189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Image 2 canvas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461324" y="1124453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Image 1</a:t>
            </a:r>
          </a:p>
        </p:txBody>
      </p:sp>
    </p:spTree>
    <p:extLst>
      <p:ext uri="{BB962C8B-B14F-4D97-AF65-F5344CB8AC3E}">
        <p14:creationId xmlns:p14="http://schemas.microsoft.com/office/powerpoint/2010/main" val="3161648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7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7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7600" grpId="0" animBg="1"/>
      <p:bldP spid="707604" grpId="0" animBg="1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981200" y="2590800"/>
            <a:ext cx="609600" cy="609600"/>
            <a:chOff x="1248" y="3072"/>
            <a:chExt cx="384" cy="384"/>
          </a:xfrm>
        </p:grpSpPr>
        <p:sp>
          <p:nvSpPr>
            <p:cNvPr id="70685" name="Line 3"/>
            <p:cNvSpPr>
              <a:spLocks noChangeShapeType="1"/>
            </p:cNvSpPr>
            <p:nvPr/>
          </p:nvSpPr>
          <p:spPr bwMode="auto">
            <a:xfrm>
              <a:off x="1392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686" name="Line 4"/>
            <p:cNvSpPr>
              <a:spLocks noChangeShapeType="1"/>
            </p:cNvSpPr>
            <p:nvPr/>
          </p:nvSpPr>
          <p:spPr bwMode="auto">
            <a:xfrm>
              <a:off x="1488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687" name="Line 5"/>
            <p:cNvSpPr>
              <a:spLocks noChangeShapeType="1"/>
            </p:cNvSpPr>
            <p:nvPr/>
          </p:nvSpPr>
          <p:spPr bwMode="auto">
            <a:xfrm flipV="1">
              <a:off x="1248" y="3216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688" name="Line 6"/>
            <p:cNvSpPr>
              <a:spLocks noChangeShapeType="1"/>
            </p:cNvSpPr>
            <p:nvPr/>
          </p:nvSpPr>
          <p:spPr bwMode="auto">
            <a:xfrm flipV="1">
              <a:off x="1248" y="3312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70659" name="Text Box 7"/>
          <p:cNvSpPr txBox="1">
            <a:spLocks noChangeArrowheads="1"/>
          </p:cNvSpPr>
          <p:nvPr/>
        </p:nvSpPr>
        <p:spPr bwMode="auto">
          <a:xfrm>
            <a:off x="2438400" y="3429000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f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(</a:t>
            </a:r>
            <a:r>
              <a:rPr kumimoji="0" lang="en-US" sz="24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x,y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)</a:t>
            </a:r>
          </a:p>
        </p:txBody>
      </p:sp>
      <p:sp>
        <p:nvSpPr>
          <p:cNvPr id="70660" name="Text Box 8"/>
          <p:cNvSpPr txBox="1">
            <a:spLocks noChangeArrowheads="1"/>
          </p:cNvSpPr>
          <p:nvPr/>
        </p:nvSpPr>
        <p:spPr bwMode="auto">
          <a:xfrm>
            <a:off x="5943600" y="34290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g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(</a:t>
            </a:r>
            <a:r>
              <a:rPr kumimoji="0" lang="en-US" sz="24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x’,y’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)</a:t>
            </a:r>
          </a:p>
        </p:txBody>
      </p:sp>
      <p:sp>
        <p:nvSpPr>
          <p:cNvPr id="70661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B050"/>
                </a:solidFill>
              </a:rPr>
              <a:t>Combining images </a:t>
            </a:r>
            <a:endParaRPr lang="en-US" dirty="0"/>
          </a:p>
        </p:txBody>
      </p: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70683" name="Line 12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684" name="Line 13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5257800" y="2971800"/>
            <a:ext cx="381000" cy="381000"/>
            <a:chOff x="1104" y="3312"/>
            <a:chExt cx="240" cy="240"/>
          </a:xfrm>
        </p:grpSpPr>
        <p:sp>
          <p:nvSpPr>
            <p:cNvPr id="70681" name="Line 15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682" name="Line 16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70665" name="Text Box 17"/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x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0666" name="Text Box 18"/>
          <p:cNvSpPr txBox="1">
            <a:spLocks noChangeArrowheads="1"/>
          </p:cNvSpPr>
          <p:nvPr/>
        </p:nvSpPr>
        <p:spPr bwMode="auto">
          <a:xfrm>
            <a:off x="52578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x’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0667" name="Freeform 19"/>
          <p:cNvSpPr>
            <a:spLocks/>
          </p:cNvSpPr>
          <p:nvPr/>
        </p:nvSpPr>
        <p:spPr bwMode="auto">
          <a:xfrm>
            <a:off x="2422525" y="2438400"/>
            <a:ext cx="3352800" cy="381000"/>
          </a:xfrm>
          <a:custGeom>
            <a:avLst/>
            <a:gdLst>
              <a:gd name="T0" fmla="*/ 0 w 2160"/>
              <a:gd name="T1" fmla="*/ 504031202 h 288"/>
              <a:gd name="T2" fmla="*/ 2147483647 w 2160"/>
              <a:gd name="T3" fmla="*/ 0 h 288"/>
              <a:gd name="T4" fmla="*/ 2147483647 w 2160"/>
              <a:gd name="T5" fmla="*/ 504031202 h 288"/>
              <a:gd name="T6" fmla="*/ 0 60000 65536"/>
              <a:gd name="T7" fmla="*/ 0 60000 65536"/>
              <a:gd name="T8" fmla="*/ 0 60000 65536"/>
              <a:gd name="T9" fmla="*/ 0 w 2160"/>
              <a:gd name="T10" fmla="*/ 0 h 288"/>
              <a:gd name="T11" fmla="*/ 2160 w 2160"/>
              <a:gd name="T12" fmla="*/ 288 h 2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" h="288">
                <a:moveTo>
                  <a:pt x="0" y="288"/>
                </a:moveTo>
                <a:cubicBezTo>
                  <a:pt x="396" y="144"/>
                  <a:pt x="792" y="0"/>
                  <a:pt x="1152" y="0"/>
                </a:cubicBezTo>
                <a:cubicBezTo>
                  <a:pt x="1512" y="0"/>
                  <a:pt x="1836" y="144"/>
                  <a:pt x="2160" y="288"/>
                </a:cubicBezTo>
              </a:path>
            </a:pathLst>
          </a:custGeom>
          <a:noFill/>
          <a:ln w="25400">
            <a:solidFill>
              <a:schemeClr val="accent1"/>
            </a:solidFill>
            <a:round/>
            <a:headEnd type="none" w="lg" len="lg"/>
            <a:tailEnd type="stealth" w="lg" len="lg"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0668" name="Text Box 20"/>
          <p:cNvSpPr txBox="1">
            <a:spLocks noChangeArrowheads="1"/>
          </p:cNvSpPr>
          <p:nvPr/>
        </p:nvSpPr>
        <p:spPr bwMode="auto">
          <a:xfrm>
            <a:off x="4038600" y="2438400"/>
            <a:ext cx="114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(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x,y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)</a:t>
            </a:r>
          </a:p>
        </p:txBody>
      </p:sp>
      <p:sp>
        <p:nvSpPr>
          <p:cNvPr id="70669" name="Rectangle 21"/>
          <p:cNvSpPr>
            <a:spLocks noChangeArrowheads="1"/>
          </p:cNvSpPr>
          <p:nvPr/>
        </p:nvSpPr>
        <p:spPr bwMode="auto">
          <a:xfrm>
            <a:off x="685800" y="5460999"/>
            <a:ext cx="7772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Q:  what if pixel lands “between” two pixels?</a:t>
            </a:r>
          </a:p>
        </p:txBody>
      </p:sp>
      <p:sp>
        <p:nvSpPr>
          <p:cNvPr id="70670" name="Oval 22"/>
          <p:cNvSpPr>
            <a:spLocks noChangeArrowheads="1"/>
          </p:cNvSpPr>
          <p:nvPr/>
        </p:nvSpPr>
        <p:spPr bwMode="auto">
          <a:xfrm>
            <a:off x="2320925" y="27813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0671" name="Oval 23"/>
          <p:cNvSpPr>
            <a:spLocks noChangeArrowheads="1"/>
          </p:cNvSpPr>
          <p:nvPr/>
        </p:nvSpPr>
        <p:spPr bwMode="auto">
          <a:xfrm>
            <a:off x="5768975" y="280828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0672" name="Text Box 24"/>
          <p:cNvSpPr txBox="1">
            <a:spLocks noChangeArrowheads="1"/>
          </p:cNvSpPr>
          <p:nvPr/>
        </p:nvSpPr>
        <p:spPr bwMode="auto">
          <a:xfrm>
            <a:off x="1219200" y="2819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y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0673" name="Text Box 25"/>
          <p:cNvSpPr txBox="1">
            <a:spLocks noChangeArrowheads="1"/>
          </p:cNvSpPr>
          <p:nvPr/>
        </p:nvSpPr>
        <p:spPr bwMode="auto">
          <a:xfrm>
            <a:off x="4724400" y="2819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y’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grpSp>
        <p:nvGrpSpPr>
          <p:cNvPr id="5" name="Group 26"/>
          <p:cNvGrpSpPr>
            <a:grpSpLocks/>
          </p:cNvGrpSpPr>
          <p:nvPr/>
        </p:nvGrpSpPr>
        <p:grpSpPr bwMode="auto">
          <a:xfrm>
            <a:off x="5486400" y="2514600"/>
            <a:ext cx="609600" cy="609600"/>
            <a:chOff x="1248" y="3072"/>
            <a:chExt cx="384" cy="384"/>
          </a:xfrm>
        </p:grpSpPr>
        <p:sp>
          <p:nvSpPr>
            <p:cNvPr id="70677" name="Line 27"/>
            <p:cNvSpPr>
              <a:spLocks noChangeShapeType="1"/>
            </p:cNvSpPr>
            <p:nvPr/>
          </p:nvSpPr>
          <p:spPr bwMode="auto">
            <a:xfrm>
              <a:off x="1392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678" name="Line 28"/>
            <p:cNvSpPr>
              <a:spLocks noChangeShapeType="1"/>
            </p:cNvSpPr>
            <p:nvPr/>
          </p:nvSpPr>
          <p:spPr bwMode="auto">
            <a:xfrm>
              <a:off x="1488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679" name="Line 29"/>
            <p:cNvSpPr>
              <a:spLocks noChangeShapeType="1"/>
            </p:cNvSpPr>
            <p:nvPr/>
          </p:nvSpPr>
          <p:spPr bwMode="auto">
            <a:xfrm flipV="1">
              <a:off x="1248" y="3216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680" name="Line 30"/>
            <p:cNvSpPr>
              <a:spLocks noChangeShapeType="1"/>
            </p:cNvSpPr>
            <p:nvPr/>
          </p:nvSpPr>
          <p:spPr bwMode="auto">
            <a:xfrm flipV="1">
              <a:off x="1248" y="3312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708639" name="Rectangle 31"/>
          <p:cNvSpPr>
            <a:spLocks noChangeArrowheads="1"/>
          </p:cNvSpPr>
          <p:nvPr/>
        </p:nvSpPr>
        <p:spPr bwMode="auto">
          <a:xfrm>
            <a:off x="685800" y="5918199"/>
            <a:ext cx="8458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A: 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round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values of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x’,y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’)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or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distribute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color among neighbors</a:t>
            </a:r>
          </a:p>
        </p:txBody>
      </p:sp>
      <p:sp>
        <p:nvSpPr>
          <p:cNvPr id="33" name="Text Box 23"/>
          <p:cNvSpPr txBox="1">
            <a:spLocks noChangeArrowheads="1"/>
          </p:cNvSpPr>
          <p:nvPr/>
        </p:nvSpPr>
        <p:spPr bwMode="auto">
          <a:xfrm>
            <a:off x="0" y="6596390"/>
            <a:ext cx="2449513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Adapted from A</a:t>
            </a:r>
            <a:r>
              <a:rPr kumimoji="0" lang="en-US" sz="105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lyosha</a:t>
            </a: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05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Efros</a:t>
            </a: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" name="Rectangle 5"/>
          <p:cNvSpPr>
            <a:spLocks noGrp="1" noChangeArrowheads="1"/>
          </p:cNvSpPr>
          <p:nvPr>
            <p:ph idx="1"/>
          </p:nvPr>
        </p:nvSpPr>
        <p:spPr>
          <a:xfrm>
            <a:off x="685800" y="4078224"/>
            <a:ext cx="7772400" cy="1420875"/>
          </a:xfrm>
        </p:spPr>
        <p:txBody>
          <a:bodyPr/>
          <a:lstStyle/>
          <a:p>
            <a:r>
              <a:rPr lang="en-US" b="1" dirty="0"/>
              <a:t>Forward warping: </a:t>
            </a:r>
          </a:p>
          <a:p>
            <a:r>
              <a:rPr lang="en-US" dirty="0"/>
              <a:t>Send each pixel </a:t>
            </a:r>
            <a:r>
              <a:rPr lang="en-US" i="1" dirty="0"/>
              <a:t>f</a:t>
            </a:r>
            <a:r>
              <a:rPr lang="en-US" dirty="0"/>
              <a:t>(</a:t>
            </a:r>
            <a:r>
              <a:rPr lang="en-US" i="1" dirty="0" err="1"/>
              <a:t>x,y</a:t>
            </a:r>
            <a:r>
              <a:rPr lang="en-US" dirty="0"/>
              <a:t>) to its corresponding location </a:t>
            </a:r>
          </a:p>
          <a:p>
            <a:r>
              <a:rPr lang="en-US" dirty="0"/>
              <a:t>           (</a:t>
            </a:r>
            <a:r>
              <a:rPr lang="en-US" i="1" dirty="0" err="1"/>
              <a:t>x’,y</a:t>
            </a:r>
            <a:r>
              <a:rPr lang="en-US" i="1" dirty="0"/>
              <a:t>’)</a:t>
            </a:r>
            <a:r>
              <a:rPr lang="en-US" b="1" dirty="0"/>
              <a:t> </a:t>
            </a:r>
            <a:r>
              <a:rPr lang="en-US" dirty="0"/>
              <a:t>=</a:t>
            </a:r>
            <a:r>
              <a:rPr lang="en-US" b="1" dirty="0"/>
              <a:t> </a:t>
            </a:r>
            <a:r>
              <a:rPr lang="en-US" i="1" dirty="0"/>
              <a:t>H</a:t>
            </a:r>
            <a:r>
              <a:rPr lang="en-US" dirty="0"/>
              <a:t>(</a:t>
            </a:r>
            <a:r>
              <a:rPr lang="en-US" i="1" dirty="0" err="1"/>
              <a:t>x,y</a:t>
            </a:r>
            <a:r>
              <a:rPr lang="en-US" dirty="0"/>
              <a:t>) in the right image</a:t>
            </a:r>
          </a:p>
        </p:txBody>
      </p:sp>
    </p:spTree>
    <p:extLst>
      <p:ext uri="{BB962C8B-B14F-4D97-AF65-F5344CB8AC3E}">
        <p14:creationId xmlns:p14="http://schemas.microsoft.com/office/powerpoint/2010/main" val="168220647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8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8639" grpId="0" autoUpdateAnimBg="0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 Box 2"/>
          <p:cNvSpPr txBox="1">
            <a:spLocks noChangeArrowheads="1"/>
          </p:cNvSpPr>
          <p:nvPr/>
        </p:nvSpPr>
        <p:spPr bwMode="auto">
          <a:xfrm>
            <a:off x="2438400" y="3429000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f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(</a:t>
            </a: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x,y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)</a:t>
            </a:r>
          </a:p>
        </p:txBody>
      </p:sp>
      <p:sp>
        <p:nvSpPr>
          <p:cNvPr id="71683" name="Text Box 3"/>
          <p:cNvSpPr txBox="1">
            <a:spLocks noChangeArrowheads="1"/>
          </p:cNvSpPr>
          <p:nvPr/>
        </p:nvSpPr>
        <p:spPr bwMode="auto">
          <a:xfrm>
            <a:off x="5943600" y="34290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g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(</a:t>
            </a: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x’,y’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)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71707" name="Line 5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708" name="Line 6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71685" name="Text Box 7"/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x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1686" name="Text Box 8"/>
          <p:cNvSpPr txBox="1">
            <a:spLocks noChangeArrowheads="1"/>
          </p:cNvSpPr>
          <p:nvPr/>
        </p:nvSpPr>
        <p:spPr bwMode="auto">
          <a:xfrm>
            <a:off x="1219200" y="2819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y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1687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rgbClr val="00B050"/>
                </a:solidFill>
              </a:rPr>
              <a:t>Combining images </a:t>
            </a:r>
            <a:endParaRPr lang="en-US" dirty="0"/>
          </a:p>
        </p:txBody>
      </p:sp>
      <p:sp>
        <p:nvSpPr>
          <p:cNvPr id="71688" name="Rectangle 10"/>
          <p:cNvSpPr>
            <a:spLocks noGrp="1" noChangeArrowheads="1"/>
          </p:cNvSpPr>
          <p:nvPr>
            <p:ph idx="1"/>
          </p:nvPr>
        </p:nvSpPr>
        <p:spPr>
          <a:xfrm>
            <a:off x="685800" y="4075611"/>
            <a:ext cx="7772400" cy="2172789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b="1" dirty="0"/>
              <a:t>Inverse warping: </a:t>
            </a:r>
          </a:p>
          <a:p>
            <a:pPr eaLnBrk="1" hangingPunct="1">
              <a:buFontTx/>
              <a:buNone/>
            </a:pPr>
            <a:r>
              <a:rPr lang="en-US" dirty="0"/>
              <a:t>Get each pixel </a:t>
            </a:r>
            <a:r>
              <a:rPr lang="en-US" i="1" dirty="0"/>
              <a:t>g</a:t>
            </a:r>
            <a:r>
              <a:rPr lang="en-US" dirty="0"/>
              <a:t>(</a:t>
            </a:r>
            <a:r>
              <a:rPr lang="en-US" i="1" dirty="0" err="1"/>
              <a:t>x’,y</a:t>
            </a:r>
            <a:r>
              <a:rPr lang="en-US" i="1" dirty="0"/>
              <a:t>’</a:t>
            </a:r>
            <a:r>
              <a:rPr lang="en-US" dirty="0"/>
              <a:t>) from its corresponding location </a:t>
            </a:r>
          </a:p>
          <a:p>
            <a:pPr eaLnBrk="1" hangingPunct="1">
              <a:buFontTx/>
              <a:buNone/>
            </a:pPr>
            <a:r>
              <a:rPr lang="en-US" dirty="0"/>
              <a:t>           (</a:t>
            </a:r>
            <a:r>
              <a:rPr lang="en-US" i="1" dirty="0" err="1"/>
              <a:t>x,y</a:t>
            </a:r>
            <a:r>
              <a:rPr lang="en-US" dirty="0"/>
              <a:t>)</a:t>
            </a:r>
            <a:r>
              <a:rPr lang="en-US" b="1" dirty="0"/>
              <a:t> </a:t>
            </a:r>
            <a:r>
              <a:rPr lang="en-US" dirty="0"/>
              <a:t>=</a:t>
            </a:r>
            <a:r>
              <a:rPr lang="en-US" b="1" dirty="0"/>
              <a:t> </a:t>
            </a:r>
            <a:r>
              <a:rPr lang="en-US" i="1" dirty="0"/>
              <a:t>H</a:t>
            </a:r>
            <a:r>
              <a:rPr lang="en-US" i="1" baseline="30000" dirty="0"/>
              <a:t>-1</a:t>
            </a:r>
            <a:r>
              <a:rPr lang="en-US" dirty="0"/>
              <a:t>(</a:t>
            </a:r>
            <a:r>
              <a:rPr lang="en-US" i="1" dirty="0" err="1"/>
              <a:t>x’,y</a:t>
            </a:r>
            <a:r>
              <a:rPr lang="en-US" i="1" dirty="0"/>
              <a:t>’</a:t>
            </a:r>
            <a:r>
              <a:rPr lang="en-US" dirty="0"/>
              <a:t>) in the left image</a:t>
            </a:r>
          </a:p>
        </p:txBody>
      </p:sp>
      <p:pic>
        <p:nvPicPr>
          <p:cNvPr id="71689" name="Picture 11" descr="HHHIMG_116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5000" y="1600200"/>
            <a:ext cx="2193925" cy="164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90" name="Picture 12" descr="rotate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8925" y="1447800"/>
            <a:ext cx="2632075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71705" name="Line 14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706" name="Line 15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5257800" y="2971800"/>
            <a:ext cx="381000" cy="381000"/>
            <a:chOff x="1104" y="3312"/>
            <a:chExt cx="240" cy="240"/>
          </a:xfrm>
        </p:grpSpPr>
        <p:sp>
          <p:nvSpPr>
            <p:cNvPr id="71703" name="Line 17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704" name="Line 18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71693" name="Text Box 19"/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x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1694" name="Text Box 20"/>
          <p:cNvSpPr txBox="1">
            <a:spLocks noChangeArrowheads="1"/>
          </p:cNvSpPr>
          <p:nvPr/>
        </p:nvSpPr>
        <p:spPr bwMode="auto">
          <a:xfrm>
            <a:off x="52578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x’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1696" name="Text Box 22"/>
          <p:cNvSpPr txBox="1">
            <a:spLocks noChangeArrowheads="1"/>
          </p:cNvSpPr>
          <p:nvPr/>
        </p:nvSpPr>
        <p:spPr bwMode="auto">
          <a:xfrm>
            <a:off x="4724400" y="2819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y’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grpSp>
        <p:nvGrpSpPr>
          <p:cNvPr id="5" name="Group 23"/>
          <p:cNvGrpSpPr>
            <a:grpSpLocks/>
          </p:cNvGrpSpPr>
          <p:nvPr/>
        </p:nvGrpSpPr>
        <p:grpSpPr bwMode="auto">
          <a:xfrm>
            <a:off x="2422525" y="2482850"/>
            <a:ext cx="3352800" cy="457200"/>
            <a:chOff x="1526" y="1536"/>
            <a:chExt cx="2112" cy="288"/>
          </a:xfrm>
        </p:grpSpPr>
        <p:sp>
          <p:nvSpPr>
            <p:cNvPr id="71701" name="Text Box 24"/>
            <p:cNvSpPr txBox="1">
              <a:spLocks noChangeArrowheads="1"/>
            </p:cNvSpPr>
            <p:nvPr/>
          </p:nvSpPr>
          <p:spPr bwMode="auto">
            <a:xfrm>
              <a:off x="2544" y="1536"/>
              <a:ext cx="72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H</a:t>
              </a:r>
              <a:r>
                <a:rPr kumimoji="0" lang="en-US" sz="2400" b="0" i="1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-1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(</a:t>
              </a:r>
              <a:r>
                <a:rPr kumimoji="0" lang="en-US" sz="24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x,y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71702" name="Freeform 25"/>
            <p:cNvSpPr>
              <a:spLocks/>
            </p:cNvSpPr>
            <p:nvPr/>
          </p:nvSpPr>
          <p:spPr bwMode="auto">
            <a:xfrm>
              <a:off x="1526" y="1536"/>
              <a:ext cx="2112" cy="240"/>
            </a:xfrm>
            <a:custGeom>
              <a:avLst/>
              <a:gdLst>
                <a:gd name="T0" fmla="*/ 0 w 2160"/>
                <a:gd name="T1" fmla="*/ 116 h 288"/>
                <a:gd name="T2" fmla="*/ 1030 w 2160"/>
                <a:gd name="T3" fmla="*/ 0 h 288"/>
                <a:gd name="T4" fmla="*/ 1930 w 2160"/>
                <a:gd name="T5" fmla="*/ 116 h 288"/>
                <a:gd name="T6" fmla="*/ 0 60000 65536"/>
                <a:gd name="T7" fmla="*/ 0 60000 65536"/>
                <a:gd name="T8" fmla="*/ 0 60000 65536"/>
                <a:gd name="T9" fmla="*/ 0 w 2160"/>
                <a:gd name="T10" fmla="*/ 0 h 288"/>
                <a:gd name="T11" fmla="*/ 2160 w 2160"/>
                <a:gd name="T12" fmla="*/ 288 h 2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" h="288">
                  <a:moveTo>
                    <a:pt x="0" y="288"/>
                  </a:moveTo>
                  <a:cubicBezTo>
                    <a:pt x="396" y="144"/>
                    <a:pt x="792" y="0"/>
                    <a:pt x="1152" y="0"/>
                  </a:cubicBezTo>
                  <a:cubicBezTo>
                    <a:pt x="1512" y="0"/>
                    <a:pt x="1836" y="144"/>
                    <a:pt x="2160" y="288"/>
                  </a:cubicBezTo>
                </a:path>
              </a:pathLst>
            </a:custGeom>
            <a:noFill/>
            <a:ln w="25400">
              <a:solidFill>
                <a:schemeClr val="accent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30106" name="Oval 26"/>
          <p:cNvSpPr>
            <a:spLocks noChangeArrowheads="1"/>
          </p:cNvSpPr>
          <p:nvPr/>
        </p:nvSpPr>
        <p:spPr bwMode="auto">
          <a:xfrm>
            <a:off x="5824538" y="2862263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0107" name="Oval 27"/>
          <p:cNvSpPr>
            <a:spLocks noChangeArrowheads="1"/>
          </p:cNvSpPr>
          <p:nvPr/>
        </p:nvSpPr>
        <p:spPr bwMode="auto">
          <a:xfrm>
            <a:off x="2265363" y="2847975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0" y="6596390"/>
            <a:ext cx="2449513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Modified from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Alyosha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Efros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877151" y="1129771"/>
            <a:ext cx="189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Image 2 canvas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461324" y="1124453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Image 1</a:t>
            </a:r>
          </a:p>
        </p:txBody>
      </p:sp>
    </p:spTree>
    <p:extLst>
      <p:ext uri="{BB962C8B-B14F-4D97-AF65-F5344CB8AC3E}">
        <p14:creationId xmlns:p14="http://schemas.microsoft.com/office/powerpoint/2010/main" val="15999889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06" grpId="0" animBg="1"/>
      <p:bldP spid="430107" grpId="0" animBg="1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981200" y="2590800"/>
            <a:ext cx="609600" cy="609600"/>
            <a:chOff x="1248" y="3072"/>
            <a:chExt cx="384" cy="384"/>
          </a:xfrm>
        </p:grpSpPr>
        <p:sp>
          <p:nvSpPr>
            <p:cNvPr id="72739" name="Line 3"/>
            <p:cNvSpPr>
              <a:spLocks noChangeShapeType="1"/>
            </p:cNvSpPr>
            <p:nvPr/>
          </p:nvSpPr>
          <p:spPr bwMode="auto">
            <a:xfrm>
              <a:off x="1392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740" name="Line 4"/>
            <p:cNvSpPr>
              <a:spLocks noChangeShapeType="1"/>
            </p:cNvSpPr>
            <p:nvPr/>
          </p:nvSpPr>
          <p:spPr bwMode="auto">
            <a:xfrm>
              <a:off x="1488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741" name="Line 5"/>
            <p:cNvSpPr>
              <a:spLocks noChangeShapeType="1"/>
            </p:cNvSpPr>
            <p:nvPr/>
          </p:nvSpPr>
          <p:spPr bwMode="auto">
            <a:xfrm flipV="1">
              <a:off x="1248" y="3216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742" name="Line 6"/>
            <p:cNvSpPr>
              <a:spLocks noChangeShapeType="1"/>
            </p:cNvSpPr>
            <p:nvPr/>
          </p:nvSpPr>
          <p:spPr bwMode="auto">
            <a:xfrm flipV="1">
              <a:off x="1248" y="3312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5486400" y="2514600"/>
            <a:ext cx="609600" cy="609600"/>
            <a:chOff x="1248" y="3072"/>
            <a:chExt cx="384" cy="384"/>
          </a:xfrm>
        </p:grpSpPr>
        <p:sp>
          <p:nvSpPr>
            <p:cNvPr id="72735" name="Line 8"/>
            <p:cNvSpPr>
              <a:spLocks noChangeShapeType="1"/>
            </p:cNvSpPr>
            <p:nvPr/>
          </p:nvSpPr>
          <p:spPr bwMode="auto">
            <a:xfrm>
              <a:off x="1392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736" name="Line 9"/>
            <p:cNvSpPr>
              <a:spLocks noChangeShapeType="1"/>
            </p:cNvSpPr>
            <p:nvPr/>
          </p:nvSpPr>
          <p:spPr bwMode="auto">
            <a:xfrm>
              <a:off x="1488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737" name="Line 10"/>
            <p:cNvSpPr>
              <a:spLocks noChangeShapeType="1"/>
            </p:cNvSpPr>
            <p:nvPr/>
          </p:nvSpPr>
          <p:spPr bwMode="auto">
            <a:xfrm flipV="1">
              <a:off x="1248" y="3216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738" name="Line 11"/>
            <p:cNvSpPr>
              <a:spLocks noChangeShapeType="1"/>
            </p:cNvSpPr>
            <p:nvPr/>
          </p:nvSpPr>
          <p:spPr bwMode="auto">
            <a:xfrm flipV="1">
              <a:off x="1248" y="3312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72708" name="Text Box 12"/>
          <p:cNvSpPr txBox="1">
            <a:spLocks noChangeArrowheads="1"/>
          </p:cNvSpPr>
          <p:nvPr/>
        </p:nvSpPr>
        <p:spPr bwMode="auto">
          <a:xfrm>
            <a:off x="2438400" y="3429000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f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(</a:t>
            </a:r>
            <a:r>
              <a:rPr kumimoji="0" lang="en-US" sz="24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x,y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)</a:t>
            </a:r>
          </a:p>
        </p:txBody>
      </p:sp>
      <p:sp>
        <p:nvSpPr>
          <p:cNvPr id="72709" name="Text Box 13"/>
          <p:cNvSpPr txBox="1">
            <a:spLocks noChangeArrowheads="1"/>
          </p:cNvSpPr>
          <p:nvPr/>
        </p:nvSpPr>
        <p:spPr bwMode="auto">
          <a:xfrm>
            <a:off x="5943600" y="34290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g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(</a:t>
            </a:r>
            <a:r>
              <a:rPr kumimoji="0" lang="en-US" sz="24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x’,y’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)</a:t>
            </a:r>
          </a:p>
        </p:txBody>
      </p: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72733" name="Line 15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734" name="Line 16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72711" name="Text Box 17"/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x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2712" name="Text Box 18"/>
          <p:cNvSpPr txBox="1">
            <a:spLocks noChangeArrowheads="1"/>
          </p:cNvSpPr>
          <p:nvPr/>
        </p:nvSpPr>
        <p:spPr bwMode="auto">
          <a:xfrm>
            <a:off x="1219200" y="2819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y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2713" name="Rectangle 1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rgbClr val="00B050"/>
                </a:solidFill>
              </a:rPr>
              <a:t>Combining images </a:t>
            </a:r>
            <a:endParaRPr lang="en-US" dirty="0"/>
          </a:p>
        </p:txBody>
      </p:sp>
      <p:grpSp>
        <p:nvGrpSpPr>
          <p:cNvPr id="5" name="Group 21"/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72731" name="Line 22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732" name="Line 23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6" name="Group 24"/>
          <p:cNvGrpSpPr>
            <a:grpSpLocks/>
          </p:cNvGrpSpPr>
          <p:nvPr/>
        </p:nvGrpSpPr>
        <p:grpSpPr bwMode="auto">
          <a:xfrm>
            <a:off x="5257800" y="2971800"/>
            <a:ext cx="381000" cy="381000"/>
            <a:chOff x="1104" y="3312"/>
            <a:chExt cx="240" cy="240"/>
          </a:xfrm>
        </p:grpSpPr>
        <p:sp>
          <p:nvSpPr>
            <p:cNvPr id="72729" name="Line 25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730" name="Line 26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72717" name="Text Box 27"/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x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2718" name="Text Box 28"/>
          <p:cNvSpPr txBox="1">
            <a:spLocks noChangeArrowheads="1"/>
          </p:cNvSpPr>
          <p:nvPr/>
        </p:nvSpPr>
        <p:spPr bwMode="auto">
          <a:xfrm>
            <a:off x="52578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x’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grpSp>
        <p:nvGrpSpPr>
          <p:cNvPr id="7" name="Group 29"/>
          <p:cNvGrpSpPr>
            <a:grpSpLocks/>
          </p:cNvGrpSpPr>
          <p:nvPr/>
        </p:nvGrpSpPr>
        <p:grpSpPr bwMode="auto">
          <a:xfrm>
            <a:off x="2422525" y="2482850"/>
            <a:ext cx="3352800" cy="457200"/>
            <a:chOff x="1526" y="1536"/>
            <a:chExt cx="2112" cy="288"/>
          </a:xfrm>
        </p:grpSpPr>
        <p:sp>
          <p:nvSpPr>
            <p:cNvPr id="72727" name="Text Box 30"/>
            <p:cNvSpPr txBox="1">
              <a:spLocks noChangeArrowheads="1"/>
            </p:cNvSpPr>
            <p:nvPr/>
          </p:nvSpPr>
          <p:spPr bwMode="auto">
            <a:xfrm>
              <a:off x="2544" y="1536"/>
              <a:ext cx="72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H</a:t>
              </a:r>
              <a:r>
                <a:rPr kumimoji="0" lang="en-US" sz="2400" b="0" i="1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-1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(</a:t>
              </a:r>
              <a:r>
                <a:rPr kumimoji="0" lang="en-US" sz="24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x,y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72728" name="Freeform 31"/>
            <p:cNvSpPr>
              <a:spLocks/>
            </p:cNvSpPr>
            <p:nvPr/>
          </p:nvSpPr>
          <p:spPr bwMode="auto">
            <a:xfrm>
              <a:off x="1526" y="1536"/>
              <a:ext cx="2112" cy="240"/>
            </a:xfrm>
            <a:custGeom>
              <a:avLst/>
              <a:gdLst>
                <a:gd name="T0" fmla="*/ 0 w 2160"/>
                <a:gd name="T1" fmla="*/ 116 h 288"/>
                <a:gd name="T2" fmla="*/ 1030 w 2160"/>
                <a:gd name="T3" fmla="*/ 0 h 288"/>
                <a:gd name="T4" fmla="*/ 1930 w 2160"/>
                <a:gd name="T5" fmla="*/ 116 h 288"/>
                <a:gd name="T6" fmla="*/ 0 60000 65536"/>
                <a:gd name="T7" fmla="*/ 0 60000 65536"/>
                <a:gd name="T8" fmla="*/ 0 60000 65536"/>
                <a:gd name="T9" fmla="*/ 0 w 2160"/>
                <a:gd name="T10" fmla="*/ 0 h 288"/>
                <a:gd name="T11" fmla="*/ 2160 w 2160"/>
                <a:gd name="T12" fmla="*/ 288 h 2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" h="288">
                  <a:moveTo>
                    <a:pt x="0" y="288"/>
                  </a:moveTo>
                  <a:cubicBezTo>
                    <a:pt x="396" y="144"/>
                    <a:pt x="792" y="0"/>
                    <a:pt x="1152" y="0"/>
                  </a:cubicBezTo>
                  <a:cubicBezTo>
                    <a:pt x="1512" y="0"/>
                    <a:pt x="1836" y="144"/>
                    <a:pt x="2160" y="288"/>
                  </a:cubicBezTo>
                </a:path>
              </a:pathLst>
            </a:custGeom>
            <a:noFill/>
            <a:ln w="25400">
              <a:solidFill>
                <a:schemeClr val="accent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72720" name="Rectangle 32"/>
          <p:cNvSpPr>
            <a:spLocks noChangeArrowheads="1"/>
          </p:cNvSpPr>
          <p:nvPr/>
        </p:nvSpPr>
        <p:spPr bwMode="auto">
          <a:xfrm>
            <a:off x="685800" y="5444064"/>
            <a:ext cx="8001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Q:  what if pixel comes from “between” two pixels?</a:t>
            </a:r>
          </a:p>
        </p:txBody>
      </p:sp>
      <p:sp>
        <p:nvSpPr>
          <p:cNvPr id="72721" name="Text Box 33"/>
          <p:cNvSpPr txBox="1">
            <a:spLocks noChangeArrowheads="1"/>
          </p:cNvSpPr>
          <p:nvPr/>
        </p:nvSpPr>
        <p:spPr bwMode="auto">
          <a:xfrm>
            <a:off x="4724400" y="2819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y’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2722" name="Oval 34"/>
          <p:cNvSpPr>
            <a:spLocks noChangeArrowheads="1"/>
          </p:cNvSpPr>
          <p:nvPr/>
        </p:nvSpPr>
        <p:spPr bwMode="auto">
          <a:xfrm>
            <a:off x="5824538" y="2862263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723" name="Oval 35"/>
          <p:cNvSpPr>
            <a:spLocks noChangeArrowheads="1"/>
          </p:cNvSpPr>
          <p:nvPr/>
        </p:nvSpPr>
        <p:spPr bwMode="auto">
          <a:xfrm>
            <a:off x="2265363" y="2847975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2164" name="Rectangle 36"/>
          <p:cNvSpPr>
            <a:spLocks noChangeArrowheads="1"/>
          </p:cNvSpPr>
          <p:nvPr/>
        </p:nvSpPr>
        <p:spPr bwMode="auto">
          <a:xfrm>
            <a:off x="685800" y="5901264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A: 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nterpolate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color value from neighbors</a:t>
            </a:r>
          </a:p>
        </p:txBody>
      </p:sp>
      <p:sp>
        <p:nvSpPr>
          <p:cNvPr id="39" name="Text Box 23"/>
          <p:cNvSpPr txBox="1">
            <a:spLocks noChangeArrowheads="1"/>
          </p:cNvSpPr>
          <p:nvPr/>
        </p:nvSpPr>
        <p:spPr bwMode="auto">
          <a:xfrm>
            <a:off x="0" y="6596390"/>
            <a:ext cx="2449513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Alyosha</a:t>
            </a: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05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Efros</a:t>
            </a: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Rectangle 10"/>
          <p:cNvSpPr txBox="1">
            <a:spLocks noChangeArrowheads="1"/>
          </p:cNvSpPr>
          <p:nvPr/>
        </p:nvSpPr>
        <p:spPr bwMode="auto">
          <a:xfrm>
            <a:off x="685800" y="4075611"/>
            <a:ext cx="7772400" cy="1410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Inverse warping: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Get each pixel </a:t>
            </a:r>
            <a:r>
              <a:rPr kumimoji="0" lang="en-US" sz="24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</a:t>
            </a:r>
            <a:r>
              <a:rPr kumimoji="0" lang="en-US" sz="24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x’,y’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 from its corresponding location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  (</a:t>
            </a:r>
            <a:r>
              <a:rPr kumimoji="0" lang="en-US" sz="24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x,y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=</a:t>
            </a: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</a:t>
            </a:r>
            <a:r>
              <a:rPr kumimoji="0" lang="en-US" sz="2400" b="0" i="1" u="none" strike="noStrike" kern="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-1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</a:t>
            </a:r>
            <a:r>
              <a:rPr kumimoji="0" lang="en-US" sz="24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x’,y’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 in the left image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42081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2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2164" grpId="0" autoUpdateAnimBg="0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Next: Stereo vision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89620" cy="4869180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/>
              <a:t>Homography</a:t>
            </a:r>
            <a:r>
              <a:rPr lang="en-US" dirty="0"/>
              <a:t>: Same camera center, but camera rotates</a:t>
            </a:r>
          </a:p>
          <a:p>
            <a:r>
              <a:rPr lang="en-US" dirty="0"/>
              <a:t>Stereo vision: Camera center is not the same (we have multiple cameras)</a:t>
            </a:r>
          </a:p>
          <a:p>
            <a:endParaRPr lang="en-US" dirty="0"/>
          </a:p>
          <a:p>
            <a:pPr>
              <a:defRPr/>
            </a:pPr>
            <a:r>
              <a:rPr lang="en-US" dirty="0" err="1"/>
              <a:t>Epipolar</a:t>
            </a:r>
            <a:r>
              <a:rPr lang="en-US" dirty="0"/>
              <a:t> geometry</a:t>
            </a:r>
          </a:p>
          <a:p>
            <a:pPr lvl="1">
              <a:defRPr/>
            </a:pPr>
            <a:r>
              <a:rPr lang="en-US" dirty="0"/>
              <a:t>Relates cameras from two positions/cameras</a:t>
            </a:r>
          </a:p>
          <a:p>
            <a:pPr lvl="1"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Stereo depth estimation</a:t>
            </a:r>
          </a:p>
          <a:p>
            <a:pPr lvl="1">
              <a:defRPr/>
            </a:pPr>
            <a:r>
              <a:rPr lang="en-US" dirty="0"/>
              <a:t>Recover depth from disparities between two images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3855" y="6604084"/>
            <a:ext cx="16930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Adapted from Derek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Hoiem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2046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Title 1"/>
          <p:cNvSpPr>
            <a:spLocks noGrp="1"/>
          </p:cNvSpPr>
          <p:nvPr>
            <p:ph type="title" idx="4294967295"/>
          </p:nvPr>
        </p:nvSpPr>
        <p:spPr>
          <a:xfrm>
            <a:off x="0" y="69804"/>
            <a:ext cx="9144000" cy="1143000"/>
          </a:xfrm>
        </p:spPr>
        <p:txBody>
          <a:bodyPr/>
          <a:lstStyle/>
          <a:p>
            <a:r>
              <a:rPr lang="en-US" sz="4000" dirty="0"/>
              <a:t>Stereo photography and stereo viewers</a:t>
            </a:r>
          </a:p>
        </p:txBody>
      </p:sp>
      <p:pic>
        <p:nvPicPr>
          <p:cNvPr id="145412" name="Picture 3" descr="CurvStereoPicVwr035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13544" y="2263766"/>
            <a:ext cx="2336800" cy="197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viewmast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6011" y="2241541"/>
            <a:ext cx="2480715" cy="1989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5776686" y="4240316"/>
            <a:ext cx="32766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Image from fisher-price.com</a:t>
            </a:r>
          </a:p>
        </p:txBody>
      </p:sp>
      <p:sp>
        <p:nvSpPr>
          <p:cNvPr id="145415" name="TextBox 6"/>
          <p:cNvSpPr txBox="1">
            <a:spLocks noChangeArrowheads="1"/>
          </p:cNvSpPr>
          <p:nvPr/>
        </p:nvSpPr>
        <p:spPr bwMode="auto">
          <a:xfrm>
            <a:off x="380999" y="1274733"/>
            <a:ext cx="8334829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Take two pictures of the same subject from two slightly different viewpoints and display so that each eye sees only one of the images.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3855" y="6604084"/>
            <a:ext cx="120417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Kristen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Grauman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8556" y="4237954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Invented by Sir Charles Wheatstone, 1838</a:t>
            </a: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 cstate="print"/>
          <a:srcRect l="25000" t="15929" r="25000" b="56815"/>
          <a:stretch>
            <a:fillRect/>
          </a:stretch>
        </p:blipFill>
        <p:spPr bwMode="auto">
          <a:xfrm>
            <a:off x="3167268" y="4819781"/>
            <a:ext cx="5548560" cy="1849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6" cstate="print"/>
          <a:srcRect t="15013" b="9920"/>
          <a:stretch>
            <a:fillRect/>
          </a:stretch>
        </p:blipFill>
        <p:spPr bwMode="auto">
          <a:xfrm>
            <a:off x="3253631" y="4858695"/>
            <a:ext cx="1618330" cy="1618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50046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rk_country_1_2008-05-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1447800"/>
            <a:ext cx="4318000" cy="3238500"/>
          </a:xfrm>
          <a:prstGeom prst="rect">
            <a:avLst/>
          </a:prstGeom>
        </p:spPr>
      </p:pic>
      <p:pic>
        <p:nvPicPr>
          <p:cNvPr id="3" name="Picture 2" descr="robot_camer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24400" y="1447799"/>
            <a:ext cx="4267200" cy="32041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200" y="4800600"/>
            <a:ext cx="457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Two cameras, simultaneous views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0" y="4800600"/>
            <a:ext cx="457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Single moving camera and static scene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3855" y="6604084"/>
            <a:ext cx="120417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Kristen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Grauman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0" y="69804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Depth from stereo for computers</a:t>
            </a:r>
          </a:p>
        </p:txBody>
      </p:sp>
    </p:spTree>
    <p:extLst>
      <p:ext uri="{BB962C8B-B14F-4D97-AF65-F5344CB8AC3E}">
        <p14:creationId xmlns:p14="http://schemas.microsoft.com/office/powerpoint/2010/main" val="22651484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47"/>
          <p:cNvGrpSpPr>
            <a:grpSpLocks noChangeAspect="1"/>
          </p:cNvGrpSpPr>
          <p:nvPr/>
        </p:nvGrpSpPr>
        <p:grpSpPr bwMode="auto">
          <a:xfrm>
            <a:off x="4648200" y="2684426"/>
            <a:ext cx="3823231" cy="3487774"/>
            <a:chOff x="432" y="1264"/>
            <a:chExt cx="2296" cy="2065"/>
          </a:xfrm>
        </p:grpSpPr>
        <p:sp>
          <p:nvSpPr>
            <p:cNvPr id="25" name="Oval 5"/>
            <p:cNvSpPr>
              <a:spLocks noChangeArrowheads="1"/>
            </p:cNvSpPr>
            <p:nvPr/>
          </p:nvSpPr>
          <p:spPr bwMode="auto">
            <a:xfrm>
              <a:off x="720" y="2880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Oval 6"/>
            <p:cNvSpPr>
              <a:spLocks noChangeArrowheads="1"/>
            </p:cNvSpPr>
            <p:nvPr/>
          </p:nvSpPr>
          <p:spPr bwMode="auto">
            <a:xfrm>
              <a:off x="2016" y="2880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" name="Line 7"/>
            <p:cNvSpPr>
              <a:spLocks noChangeShapeType="1"/>
            </p:cNvSpPr>
            <p:nvPr/>
          </p:nvSpPr>
          <p:spPr bwMode="auto">
            <a:xfrm>
              <a:off x="432" y="2544"/>
              <a:ext cx="62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Line 8"/>
            <p:cNvSpPr>
              <a:spLocks noChangeShapeType="1"/>
            </p:cNvSpPr>
            <p:nvPr/>
          </p:nvSpPr>
          <p:spPr bwMode="auto">
            <a:xfrm>
              <a:off x="1728" y="2544"/>
              <a:ext cx="62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Oval 9"/>
            <p:cNvSpPr>
              <a:spLocks noChangeArrowheads="1"/>
            </p:cNvSpPr>
            <p:nvPr/>
          </p:nvSpPr>
          <p:spPr bwMode="auto">
            <a:xfrm>
              <a:off x="1324" y="1515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" name="Line 10"/>
            <p:cNvSpPr>
              <a:spLocks noChangeShapeType="1"/>
            </p:cNvSpPr>
            <p:nvPr/>
          </p:nvSpPr>
          <p:spPr bwMode="auto">
            <a:xfrm flipV="1">
              <a:off x="768" y="1536"/>
              <a:ext cx="576" cy="13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" name="Line 11"/>
            <p:cNvSpPr>
              <a:spLocks noChangeShapeType="1"/>
            </p:cNvSpPr>
            <p:nvPr/>
          </p:nvSpPr>
          <p:spPr bwMode="auto">
            <a:xfrm flipH="1" flipV="1">
              <a:off x="1344" y="1536"/>
              <a:ext cx="720" cy="13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Line 12"/>
            <p:cNvSpPr>
              <a:spLocks noChangeShapeType="1"/>
            </p:cNvSpPr>
            <p:nvPr/>
          </p:nvSpPr>
          <p:spPr bwMode="auto">
            <a:xfrm flipV="1">
              <a:off x="748" y="2544"/>
              <a:ext cx="0" cy="3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" name="Text Box 13"/>
            <p:cNvSpPr txBox="1">
              <a:spLocks noChangeArrowheads="1"/>
            </p:cNvSpPr>
            <p:nvPr/>
          </p:nvSpPr>
          <p:spPr bwMode="auto">
            <a:xfrm>
              <a:off x="609" y="2607"/>
              <a:ext cx="153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f</a:t>
              </a:r>
            </a:p>
          </p:txBody>
        </p:sp>
        <p:sp>
          <p:nvSpPr>
            <p:cNvPr id="34" name="Oval 14"/>
            <p:cNvSpPr>
              <a:spLocks noChangeArrowheads="1"/>
            </p:cNvSpPr>
            <p:nvPr/>
          </p:nvSpPr>
          <p:spPr bwMode="auto">
            <a:xfrm>
              <a:off x="892" y="2517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Oval 15"/>
            <p:cNvSpPr>
              <a:spLocks noChangeArrowheads="1"/>
            </p:cNvSpPr>
            <p:nvPr/>
          </p:nvSpPr>
          <p:spPr bwMode="auto">
            <a:xfrm>
              <a:off x="1845" y="2517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Line 16"/>
            <p:cNvSpPr>
              <a:spLocks noChangeShapeType="1"/>
            </p:cNvSpPr>
            <p:nvPr/>
          </p:nvSpPr>
          <p:spPr bwMode="auto">
            <a:xfrm flipV="1">
              <a:off x="2043" y="2544"/>
              <a:ext cx="0" cy="3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Line 17"/>
            <p:cNvSpPr>
              <a:spLocks noChangeShapeType="1"/>
            </p:cNvSpPr>
            <p:nvPr/>
          </p:nvSpPr>
          <p:spPr bwMode="auto">
            <a:xfrm>
              <a:off x="720" y="2496"/>
              <a:ext cx="19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med" len="sm"/>
              <a:tailEnd type="arrow" w="med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Text Box 18"/>
            <p:cNvSpPr txBox="1">
              <a:spLocks noChangeArrowheads="1"/>
            </p:cNvSpPr>
            <p:nvPr/>
          </p:nvSpPr>
          <p:spPr bwMode="auto">
            <a:xfrm>
              <a:off x="736" y="2272"/>
              <a:ext cx="188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x</a:t>
              </a:r>
            </a:p>
          </p:txBody>
        </p:sp>
        <p:sp>
          <p:nvSpPr>
            <p:cNvPr id="39" name="Line 19"/>
            <p:cNvSpPr>
              <a:spLocks noChangeShapeType="1"/>
            </p:cNvSpPr>
            <p:nvPr/>
          </p:nvSpPr>
          <p:spPr bwMode="auto">
            <a:xfrm>
              <a:off x="1872" y="2496"/>
              <a:ext cx="17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arrow" w="med" len="sm"/>
              <a:tailEnd type="none" w="med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Text Box 20"/>
            <p:cNvSpPr txBox="1">
              <a:spLocks noChangeArrowheads="1"/>
            </p:cNvSpPr>
            <p:nvPr/>
          </p:nvSpPr>
          <p:spPr bwMode="auto">
            <a:xfrm>
              <a:off x="1851" y="2272"/>
              <a:ext cx="223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x’</a:t>
              </a:r>
            </a:p>
          </p:txBody>
        </p:sp>
        <p:sp>
          <p:nvSpPr>
            <p:cNvPr id="41" name="Text Box 21"/>
            <p:cNvSpPr txBox="1">
              <a:spLocks noChangeArrowheads="1"/>
            </p:cNvSpPr>
            <p:nvPr/>
          </p:nvSpPr>
          <p:spPr bwMode="auto">
            <a:xfrm>
              <a:off x="1036" y="2910"/>
              <a:ext cx="703" cy="41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Baseline</a:t>
              </a:r>
              <a:b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</a:b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</a:t>
              </a:r>
            </a:p>
          </p:txBody>
        </p:sp>
        <p:sp>
          <p:nvSpPr>
            <p:cNvPr id="42" name="Line 22"/>
            <p:cNvSpPr>
              <a:spLocks noChangeShapeType="1"/>
            </p:cNvSpPr>
            <p:nvPr/>
          </p:nvSpPr>
          <p:spPr bwMode="auto">
            <a:xfrm flipV="1">
              <a:off x="2496" y="1536"/>
              <a:ext cx="0" cy="13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Text Box 23"/>
            <p:cNvSpPr txBox="1">
              <a:spLocks noChangeArrowheads="1"/>
            </p:cNvSpPr>
            <p:nvPr/>
          </p:nvSpPr>
          <p:spPr bwMode="auto">
            <a:xfrm>
              <a:off x="2540" y="2031"/>
              <a:ext cx="188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z</a:t>
              </a:r>
            </a:p>
          </p:txBody>
        </p:sp>
        <p:sp>
          <p:nvSpPr>
            <p:cNvPr id="44" name="Text Box 24"/>
            <p:cNvSpPr txBox="1">
              <a:spLocks noChangeArrowheads="1"/>
            </p:cNvSpPr>
            <p:nvPr/>
          </p:nvSpPr>
          <p:spPr bwMode="auto">
            <a:xfrm>
              <a:off x="508" y="2915"/>
              <a:ext cx="486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</a:t>
              </a:r>
              <a:endPara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Text Box 25"/>
            <p:cNvSpPr txBox="1">
              <a:spLocks noChangeArrowheads="1"/>
            </p:cNvSpPr>
            <p:nvPr/>
          </p:nvSpPr>
          <p:spPr bwMode="auto">
            <a:xfrm>
              <a:off x="1824" y="2915"/>
              <a:ext cx="486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C’</a:t>
              </a:r>
              <a:endPara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Text Box 26"/>
            <p:cNvSpPr txBox="1">
              <a:spLocks noChangeArrowheads="1"/>
            </p:cNvSpPr>
            <p:nvPr/>
          </p:nvSpPr>
          <p:spPr bwMode="auto">
            <a:xfrm>
              <a:off x="1104" y="1264"/>
              <a:ext cx="486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X</a:t>
              </a:r>
              <a:endPara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Line 27"/>
            <p:cNvSpPr>
              <a:spLocks noChangeShapeType="1"/>
            </p:cNvSpPr>
            <p:nvPr/>
          </p:nvSpPr>
          <p:spPr bwMode="auto">
            <a:xfrm>
              <a:off x="796" y="2901"/>
              <a:ext cx="12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" name="Text Box 28"/>
            <p:cNvSpPr txBox="1">
              <a:spLocks noChangeArrowheads="1"/>
            </p:cNvSpPr>
            <p:nvPr/>
          </p:nvSpPr>
          <p:spPr bwMode="auto">
            <a:xfrm>
              <a:off x="2022" y="2608"/>
              <a:ext cx="153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f</a:t>
              </a:r>
            </a:p>
          </p:txBody>
        </p:sp>
      </p:grpSp>
      <p:grpSp>
        <p:nvGrpSpPr>
          <p:cNvPr id="54" name="Group 53"/>
          <p:cNvGrpSpPr>
            <a:grpSpLocks noChangeAspect="1"/>
          </p:cNvGrpSpPr>
          <p:nvPr/>
        </p:nvGrpSpPr>
        <p:grpSpPr>
          <a:xfrm>
            <a:off x="1105828" y="2362200"/>
            <a:ext cx="2856572" cy="3795508"/>
            <a:chOff x="609600" y="753824"/>
            <a:chExt cx="3905925" cy="5189776"/>
          </a:xfrm>
        </p:grpSpPr>
        <p:grpSp>
          <p:nvGrpSpPr>
            <p:cNvPr id="49" name="Group 48"/>
            <p:cNvGrpSpPr>
              <a:grpSpLocks noChangeAspect="1"/>
            </p:cNvGrpSpPr>
            <p:nvPr/>
          </p:nvGrpSpPr>
          <p:grpSpPr>
            <a:xfrm>
              <a:off x="609600" y="1143000"/>
              <a:ext cx="3905925" cy="4800600"/>
              <a:chOff x="533400" y="957263"/>
              <a:chExt cx="4491038" cy="5519737"/>
            </a:xfrm>
          </p:grpSpPr>
          <p:sp>
            <p:nvSpPr>
              <p:cNvPr id="4" name="Freeform 4"/>
              <p:cNvSpPr>
                <a:spLocks/>
              </p:cNvSpPr>
              <p:nvPr/>
            </p:nvSpPr>
            <p:spPr bwMode="auto">
              <a:xfrm>
                <a:off x="3481388" y="957263"/>
                <a:ext cx="1220787" cy="839787"/>
              </a:xfrm>
              <a:custGeom>
                <a:avLst/>
                <a:gdLst>
                  <a:gd name="T0" fmla="*/ 2147483647 w 865"/>
                  <a:gd name="T1" fmla="*/ 0 h 529"/>
                  <a:gd name="T2" fmla="*/ 2147483647 w 865"/>
                  <a:gd name="T3" fmla="*/ 2147483647 h 529"/>
                  <a:gd name="T4" fmla="*/ 2147483647 w 865"/>
                  <a:gd name="T5" fmla="*/ 2147483647 h 529"/>
                  <a:gd name="T6" fmla="*/ 2147483647 w 865"/>
                  <a:gd name="T7" fmla="*/ 2147483647 h 529"/>
                  <a:gd name="T8" fmla="*/ 2147483647 w 865"/>
                  <a:gd name="T9" fmla="*/ 2147483647 h 529"/>
                  <a:gd name="T10" fmla="*/ 2147483647 w 865"/>
                  <a:gd name="T11" fmla="*/ 2147483647 h 529"/>
                  <a:gd name="T12" fmla="*/ 2147483647 w 865"/>
                  <a:gd name="T13" fmla="*/ 2147483647 h 529"/>
                  <a:gd name="T14" fmla="*/ 2147483647 w 865"/>
                  <a:gd name="T15" fmla="*/ 2147483647 h 529"/>
                  <a:gd name="T16" fmla="*/ 2147483647 w 865"/>
                  <a:gd name="T17" fmla="*/ 2147483647 h 529"/>
                  <a:gd name="T18" fmla="*/ 0 w 865"/>
                  <a:gd name="T19" fmla="*/ 2147483647 h 529"/>
                  <a:gd name="T20" fmla="*/ 0 w 865"/>
                  <a:gd name="T21" fmla="*/ 2147483647 h 529"/>
                  <a:gd name="T22" fmla="*/ 0 w 865"/>
                  <a:gd name="T23" fmla="*/ 2147483647 h 529"/>
                  <a:gd name="T24" fmla="*/ 2147483647 w 865"/>
                  <a:gd name="T25" fmla="*/ 2147483647 h 529"/>
                  <a:gd name="T26" fmla="*/ 2147483647 w 865"/>
                  <a:gd name="T27" fmla="*/ 2147483647 h 529"/>
                  <a:gd name="T28" fmla="*/ 2147483647 w 865"/>
                  <a:gd name="T29" fmla="*/ 2147483647 h 529"/>
                  <a:gd name="T30" fmla="*/ 2147483647 w 865"/>
                  <a:gd name="T31" fmla="*/ 2147483647 h 529"/>
                  <a:gd name="T32" fmla="*/ 2147483647 w 865"/>
                  <a:gd name="T33" fmla="*/ 2147483647 h 529"/>
                  <a:gd name="T34" fmla="*/ 2147483647 w 865"/>
                  <a:gd name="T35" fmla="*/ 2147483647 h 529"/>
                  <a:gd name="T36" fmla="*/ 2147483647 w 865"/>
                  <a:gd name="T37" fmla="*/ 2147483647 h 529"/>
                  <a:gd name="T38" fmla="*/ 2147483647 w 865"/>
                  <a:gd name="T39" fmla="*/ 2147483647 h 529"/>
                  <a:gd name="T40" fmla="*/ 2147483647 w 865"/>
                  <a:gd name="T41" fmla="*/ 2147483647 h 529"/>
                  <a:gd name="T42" fmla="*/ 2147483647 w 865"/>
                  <a:gd name="T43" fmla="*/ 2147483647 h 529"/>
                  <a:gd name="T44" fmla="*/ 2147483647 w 865"/>
                  <a:gd name="T45" fmla="*/ 2147483647 h 529"/>
                  <a:gd name="T46" fmla="*/ 2147483647 w 865"/>
                  <a:gd name="T47" fmla="*/ 2147483647 h 529"/>
                  <a:gd name="T48" fmla="*/ 2147483647 w 865"/>
                  <a:gd name="T49" fmla="*/ 2147483647 h 529"/>
                  <a:gd name="T50" fmla="*/ 2147483647 w 865"/>
                  <a:gd name="T51" fmla="*/ 2147483647 h 529"/>
                  <a:gd name="T52" fmla="*/ 2147483647 w 865"/>
                  <a:gd name="T53" fmla="*/ 2147483647 h 529"/>
                  <a:gd name="T54" fmla="*/ 2147483647 w 865"/>
                  <a:gd name="T55" fmla="*/ 2147483647 h 529"/>
                  <a:gd name="T56" fmla="*/ 2147483647 w 865"/>
                  <a:gd name="T57" fmla="*/ 2147483647 h 529"/>
                  <a:gd name="T58" fmla="*/ 2147483647 w 865"/>
                  <a:gd name="T59" fmla="*/ 2147483647 h 529"/>
                  <a:gd name="T60" fmla="*/ 2147483647 w 865"/>
                  <a:gd name="T61" fmla="*/ 2147483647 h 529"/>
                  <a:gd name="T62" fmla="*/ 2147483647 w 865"/>
                  <a:gd name="T63" fmla="*/ 2147483647 h 529"/>
                  <a:gd name="T64" fmla="*/ 2147483647 w 865"/>
                  <a:gd name="T65" fmla="*/ 2147483647 h 529"/>
                  <a:gd name="T66" fmla="*/ 2147483647 w 865"/>
                  <a:gd name="T67" fmla="*/ 2147483647 h 529"/>
                  <a:gd name="T68" fmla="*/ 2147483647 w 865"/>
                  <a:gd name="T69" fmla="*/ 2147483647 h 529"/>
                  <a:gd name="T70" fmla="*/ 2147483647 w 865"/>
                  <a:gd name="T71" fmla="*/ 2147483647 h 529"/>
                  <a:gd name="T72" fmla="*/ 2147483647 w 865"/>
                  <a:gd name="T73" fmla="*/ 2147483647 h 529"/>
                  <a:gd name="T74" fmla="*/ 2147483647 w 865"/>
                  <a:gd name="T75" fmla="*/ 2147483647 h 529"/>
                  <a:gd name="T76" fmla="*/ 2147483647 w 865"/>
                  <a:gd name="T77" fmla="*/ 2147483647 h 529"/>
                  <a:gd name="T78" fmla="*/ 2147483647 w 865"/>
                  <a:gd name="T79" fmla="*/ 0 h 529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865"/>
                  <a:gd name="T121" fmla="*/ 0 h 529"/>
                  <a:gd name="T122" fmla="*/ 865 w 865"/>
                  <a:gd name="T123" fmla="*/ 529 h 529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865" h="529">
                    <a:moveTo>
                      <a:pt x="84" y="0"/>
                    </a:moveTo>
                    <a:lnTo>
                      <a:pt x="72" y="24"/>
                    </a:lnTo>
                    <a:lnTo>
                      <a:pt x="72" y="48"/>
                    </a:lnTo>
                    <a:lnTo>
                      <a:pt x="48" y="72"/>
                    </a:lnTo>
                    <a:lnTo>
                      <a:pt x="36" y="96"/>
                    </a:lnTo>
                    <a:lnTo>
                      <a:pt x="36" y="120"/>
                    </a:lnTo>
                    <a:lnTo>
                      <a:pt x="36" y="144"/>
                    </a:lnTo>
                    <a:lnTo>
                      <a:pt x="24" y="168"/>
                    </a:lnTo>
                    <a:lnTo>
                      <a:pt x="12" y="192"/>
                    </a:lnTo>
                    <a:lnTo>
                      <a:pt x="0" y="216"/>
                    </a:lnTo>
                    <a:lnTo>
                      <a:pt x="0" y="240"/>
                    </a:lnTo>
                    <a:lnTo>
                      <a:pt x="0" y="264"/>
                    </a:lnTo>
                    <a:lnTo>
                      <a:pt x="12" y="288"/>
                    </a:lnTo>
                    <a:lnTo>
                      <a:pt x="12" y="312"/>
                    </a:lnTo>
                    <a:lnTo>
                      <a:pt x="24" y="336"/>
                    </a:lnTo>
                    <a:lnTo>
                      <a:pt x="24" y="360"/>
                    </a:lnTo>
                    <a:lnTo>
                      <a:pt x="36" y="384"/>
                    </a:lnTo>
                    <a:lnTo>
                      <a:pt x="36" y="408"/>
                    </a:lnTo>
                    <a:lnTo>
                      <a:pt x="48" y="432"/>
                    </a:lnTo>
                    <a:lnTo>
                      <a:pt x="60" y="456"/>
                    </a:lnTo>
                    <a:lnTo>
                      <a:pt x="852" y="528"/>
                    </a:lnTo>
                    <a:lnTo>
                      <a:pt x="804" y="480"/>
                    </a:lnTo>
                    <a:lnTo>
                      <a:pt x="792" y="456"/>
                    </a:lnTo>
                    <a:lnTo>
                      <a:pt x="780" y="420"/>
                    </a:lnTo>
                    <a:lnTo>
                      <a:pt x="768" y="396"/>
                    </a:lnTo>
                    <a:lnTo>
                      <a:pt x="756" y="372"/>
                    </a:lnTo>
                    <a:lnTo>
                      <a:pt x="744" y="348"/>
                    </a:lnTo>
                    <a:lnTo>
                      <a:pt x="744" y="324"/>
                    </a:lnTo>
                    <a:lnTo>
                      <a:pt x="744" y="288"/>
                    </a:lnTo>
                    <a:lnTo>
                      <a:pt x="744" y="264"/>
                    </a:lnTo>
                    <a:lnTo>
                      <a:pt x="744" y="240"/>
                    </a:lnTo>
                    <a:lnTo>
                      <a:pt x="768" y="216"/>
                    </a:lnTo>
                    <a:lnTo>
                      <a:pt x="768" y="192"/>
                    </a:lnTo>
                    <a:lnTo>
                      <a:pt x="780" y="168"/>
                    </a:lnTo>
                    <a:lnTo>
                      <a:pt x="804" y="156"/>
                    </a:lnTo>
                    <a:lnTo>
                      <a:pt x="804" y="132"/>
                    </a:lnTo>
                    <a:lnTo>
                      <a:pt x="828" y="108"/>
                    </a:lnTo>
                    <a:lnTo>
                      <a:pt x="852" y="96"/>
                    </a:lnTo>
                    <a:lnTo>
                      <a:pt x="864" y="72"/>
                    </a:lnTo>
                    <a:lnTo>
                      <a:pt x="84" y="0"/>
                    </a:lnTo>
                  </a:path>
                </a:pathLst>
              </a:custGeom>
              <a:gradFill rotWithShape="0">
                <a:gsLst>
                  <a:gs pos="0">
                    <a:srgbClr val="012501"/>
                  </a:gs>
                  <a:gs pos="100000">
                    <a:srgbClr val="037C03"/>
                  </a:gs>
                </a:gsLst>
                <a:lin ang="18900000" scaled="1"/>
              </a:gra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" name="Line 5"/>
              <p:cNvSpPr>
                <a:spLocks noChangeShapeType="1"/>
              </p:cNvSpPr>
              <p:nvPr/>
            </p:nvSpPr>
            <p:spPr bwMode="auto">
              <a:xfrm>
                <a:off x="890588" y="4310063"/>
                <a:ext cx="3251200" cy="182880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" name="Freeform 9"/>
              <p:cNvSpPr>
                <a:spLocks/>
              </p:cNvSpPr>
              <p:nvPr/>
            </p:nvSpPr>
            <p:spPr bwMode="auto">
              <a:xfrm>
                <a:off x="1533525" y="1219200"/>
                <a:ext cx="2471738" cy="2462213"/>
              </a:xfrm>
              <a:custGeom>
                <a:avLst/>
                <a:gdLst>
                  <a:gd name="T0" fmla="*/ 0 w 1557"/>
                  <a:gd name="T1" fmla="*/ 2147483647 h 1551"/>
                  <a:gd name="T2" fmla="*/ 2147483647 w 1557"/>
                  <a:gd name="T3" fmla="*/ 0 h 1551"/>
                  <a:gd name="T4" fmla="*/ 0 60000 65536"/>
                  <a:gd name="T5" fmla="*/ 0 60000 65536"/>
                  <a:gd name="T6" fmla="*/ 0 w 1557"/>
                  <a:gd name="T7" fmla="*/ 0 h 1551"/>
                  <a:gd name="T8" fmla="*/ 1557 w 1557"/>
                  <a:gd name="T9" fmla="*/ 1551 h 155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557" h="1551">
                    <a:moveTo>
                      <a:pt x="0" y="1551"/>
                    </a:moveTo>
                    <a:lnTo>
                      <a:pt x="1557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" name="Freeform 10"/>
              <p:cNvSpPr>
                <a:spLocks/>
              </p:cNvSpPr>
              <p:nvPr/>
            </p:nvSpPr>
            <p:spPr bwMode="auto">
              <a:xfrm>
                <a:off x="687388" y="2490788"/>
                <a:ext cx="1220787" cy="2001837"/>
              </a:xfrm>
              <a:custGeom>
                <a:avLst/>
                <a:gdLst>
                  <a:gd name="T0" fmla="*/ 0 w 865"/>
                  <a:gd name="T1" fmla="*/ 2147483647 h 1261"/>
                  <a:gd name="T2" fmla="*/ 2147483647 w 865"/>
                  <a:gd name="T3" fmla="*/ 2147483647 h 1261"/>
                  <a:gd name="T4" fmla="*/ 2147483647 w 865"/>
                  <a:gd name="T5" fmla="*/ 2147483647 h 1261"/>
                  <a:gd name="T6" fmla="*/ 0 w 865"/>
                  <a:gd name="T7" fmla="*/ 0 h 1261"/>
                  <a:gd name="T8" fmla="*/ 0 w 865"/>
                  <a:gd name="T9" fmla="*/ 2147483647 h 12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5"/>
                  <a:gd name="T16" fmla="*/ 0 h 1261"/>
                  <a:gd name="T17" fmla="*/ 865 w 865"/>
                  <a:gd name="T18" fmla="*/ 1261 h 12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5" h="1261">
                    <a:moveTo>
                      <a:pt x="0" y="828"/>
                    </a:moveTo>
                    <a:lnTo>
                      <a:pt x="864" y="1260"/>
                    </a:lnTo>
                    <a:lnTo>
                      <a:pt x="864" y="414"/>
                    </a:lnTo>
                    <a:lnTo>
                      <a:pt x="0" y="0"/>
                    </a:lnTo>
                    <a:lnTo>
                      <a:pt x="0" y="828"/>
                    </a:lnTo>
                  </a:path>
                </a:pathLst>
              </a:custGeom>
              <a:solidFill>
                <a:srgbClr val="FEBF02"/>
              </a:solidFill>
              <a:ln w="12700" cap="rnd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" name="Freeform 12"/>
              <p:cNvSpPr>
                <a:spLocks/>
              </p:cNvSpPr>
              <p:nvPr/>
            </p:nvSpPr>
            <p:spPr bwMode="auto">
              <a:xfrm>
                <a:off x="3990975" y="1219200"/>
                <a:ext cx="117475" cy="3910013"/>
              </a:xfrm>
              <a:custGeom>
                <a:avLst/>
                <a:gdLst>
                  <a:gd name="T0" fmla="*/ 2147483647 w 74"/>
                  <a:gd name="T1" fmla="*/ 2147483647 h 2463"/>
                  <a:gd name="T2" fmla="*/ 0 w 74"/>
                  <a:gd name="T3" fmla="*/ 0 h 2463"/>
                  <a:gd name="T4" fmla="*/ 0 60000 65536"/>
                  <a:gd name="T5" fmla="*/ 0 60000 65536"/>
                  <a:gd name="T6" fmla="*/ 0 w 74"/>
                  <a:gd name="T7" fmla="*/ 0 h 2463"/>
                  <a:gd name="T8" fmla="*/ 74 w 74"/>
                  <a:gd name="T9" fmla="*/ 2463 h 246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4" h="2463">
                    <a:moveTo>
                      <a:pt x="74" y="2463"/>
                    </a:move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" name="Freeform 13"/>
              <p:cNvSpPr>
                <a:spLocks/>
              </p:cNvSpPr>
              <p:nvPr/>
            </p:nvSpPr>
            <p:spPr bwMode="auto">
              <a:xfrm>
                <a:off x="3803650" y="4208463"/>
                <a:ext cx="1220788" cy="2001837"/>
              </a:xfrm>
              <a:custGeom>
                <a:avLst/>
                <a:gdLst>
                  <a:gd name="T0" fmla="*/ 0 w 865"/>
                  <a:gd name="T1" fmla="*/ 2147483647 h 1261"/>
                  <a:gd name="T2" fmla="*/ 2147483647 w 865"/>
                  <a:gd name="T3" fmla="*/ 2147483647 h 1261"/>
                  <a:gd name="T4" fmla="*/ 2147483647 w 865"/>
                  <a:gd name="T5" fmla="*/ 2147483647 h 1261"/>
                  <a:gd name="T6" fmla="*/ 0 w 865"/>
                  <a:gd name="T7" fmla="*/ 0 h 1261"/>
                  <a:gd name="T8" fmla="*/ 0 w 865"/>
                  <a:gd name="T9" fmla="*/ 2147483647 h 12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5"/>
                  <a:gd name="T16" fmla="*/ 0 h 1261"/>
                  <a:gd name="T17" fmla="*/ 865 w 865"/>
                  <a:gd name="T18" fmla="*/ 1261 h 12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5" h="1261">
                    <a:moveTo>
                      <a:pt x="0" y="828"/>
                    </a:moveTo>
                    <a:lnTo>
                      <a:pt x="864" y="1260"/>
                    </a:lnTo>
                    <a:lnTo>
                      <a:pt x="864" y="414"/>
                    </a:lnTo>
                    <a:lnTo>
                      <a:pt x="0" y="0"/>
                    </a:lnTo>
                    <a:lnTo>
                      <a:pt x="0" y="828"/>
                    </a:lnTo>
                  </a:path>
                </a:pathLst>
              </a:custGeom>
              <a:solidFill>
                <a:srgbClr val="FEBF02"/>
              </a:solidFill>
              <a:ln w="12700" cap="rnd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" name="Line 14"/>
              <p:cNvSpPr>
                <a:spLocks noChangeShapeType="1"/>
              </p:cNvSpPr>
              <p:nvPr/>
            </p:nvSpPr>
            <p:spPr bwMode="auto">
              <a:xfrm flipV="1">
                <a:off x="890588" y="3681413"/>
                <a:ext cx="642937" cy="6286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" name="Line 15"/>
              <p:cNvSpPr>
                <a:spLocks noChangeShapeType="1"/>
              </p:cNvSpPr>
              <p:nvPr/>
            </p:nvSpPr>
            <p:spPr bwMode="auto">
              <a:xfrm flipH="1" flipV="1">
                <a:off x="4108450" y="5129213"/>
                <a:ext cx="33338" cy="10096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" name="Freeform 18"/>
              <p:cNvSpPr>
                <a:spLocks/>
              </p:cNvSpPr>
              <p:nvPr/>
            </p:nvSpPr>
            <p:spPr bwMode="auto">
              <a:xfrm>
                <a:off x="533400" y="4260850"/>
                <a:ext cx="393700" cy="387350"/>
              </a:xfrm>
              <a:custGeom>
                <a:avLst/>
                <a:gdLst>
                  <a:gd name="T0" fmla="*/ 0 w 279"/>
                  <a:gd name="T1" fmla="*/ 2147483647 h 244"/>
                  <a:gd name="T2" fmla="*/ 2147483647 w 279"/>
                  <a:gd name="T3" fmla="*/ 2147483647 h 244"/>
                  <a:gd name="T4" fmla="*/ 2147483647 w 279"/>
                  <a:gd name="T5" fmla="*/ 0 h 244"/>
                  <a:gd name="T6" fmla="*/ 2147483647 w 279"/>
                  <a:gd name="T7" fmla="*/ 2147483647 h 244"/>
                  <a:gd name="T8" fmla="*/ 2147483647 w 279"/>
                  <a:gd name="T9" fmla="*/ 2147483647 h 244"/>
                  <a:gd name="T10" fmla="*/ 2147483647 w 279"/>
                  <a:gd name="T11" fmla="*/ 2147483647 h 244"/>
                  <a:gd name="T12" fmla="*/ 2147483647 w 279"/>
                  <a:gd name="T13" fmla="*/ 2147483647 h 244"/>
                  <a:gd name="T14" fmla="*/ 2147483647 w 279"/>
                  <a:gd name="T15" fmla="*/ 2147483647 h 244"/>
                  <a:gd name="T16" fmla="*/ 2147483647 w 279"/>
                  <a:gd name="T17" fmla="*/ 2147483647 h 244"/>
                  <a:gd name="T18" fmla="*/ 2147483647 w 279"/>
                  <a:gd name="T19" fmla="*/ 2147483647 h 244"/>
                  <a:gd name="T20" fmla="*/ 2147483647 w 279"/>
                  <a:gd name="T21" fmla="*/ 2147483647 h 244"/>
                  <a:gd name="T22" fmla="*/ 2147483647 w 279"/>
                  <a:gd name="T23" fmla="*/ 2147483647 h 244"/>
                  <a:gd name="T24" fmla="*/ 2147483647 w 279"/>
                  <a:gd name="T25" fmla="*/ 2147483647 h 244"/>
                  <a:gd name="T26" fmla="*/ 2147483647 w 279"/>
                  <a:gd name="T27" fmla="*/ 2147483647 h 244"/>
                  <a:gd name="T28" fmla="*/ 2147483647 w 279"/>
                  <a:gd name="T29" fmla="*/ 2147483647 h 244"/>
                  <a:gd name="T30" fmla="*/ 2147483647 w 279"/>
                  <a:gd name="T31" fmla="*/ 2147483647 h 244"/>
                  <a:gd name="T32" fmla="*/ 2147483647 w 279"/>
                  <a:gd name="T33" fmla="*/ 2147483647 h 244"/>
                  <a:gd name="T34" fmla="*/ 2147483647 w 279"/>
                  <a:gd name="T35" fmla="*/ 2147483647 h 244"/>
                  <a:gd name="T36" fmla="*/ 2147483647 w 279"/>
                  <a:gd name="T37" fmla="*/ 2147483647 h 244"/>
                  <a:gd name="T38" fmla="*/ 2147483647 w 279"/>
                  <a:gd name="T39" fmla="*/ 2147483647 h 244"/>
                  <a:gd name="T40" fmla="*/ 2147483647 w 279"/>
                  <a:gd name="T41" fmla="*/ 2147483647 h 244"/>
                  <a:gd name="T42" fmla="*/ 2147483647 w 279"/>
                  <a:gd name="T43" fmla="*/ 2147483647 h 244"/>
                  <a:gd name="T44" fmla="*/ 2147483647 w 279"/>
                  <a:gd name="T45" fmla="*/ 2147483647 h 244"/>
                  <a:gd name="T46" fmla="*/ 2147483647 w 279"/>
                  <a:gd name="T47" fmla="*/ 2147483647 h 244"/>
                  <a:gd name="T48" fmla="*/ 2147483647 w 279"/>
                  <a:gd name="T49" fmla="*/ 2147483647 h 244"/>
                  <a:gd name="T50" fmla="*/ 2147483647 w 279"/>
                  <a:gd name="T51" fmla="*/ 2147483647 h 244"/>
                  <a:gd name="T52" fmla="*/ 2147483647 w 279"/>
                  <a:gd name="T53" fmla="*/ 2147483647 h 244"/>
                  <a:gd name="T54" fmla="*/ 2147483647 w 279"/>
                  <a:gd name="T55" fmla="*/ 2147483647 h 244"/>
                  <a:gd name="T56" fmla="*/ 2147483647 w 279"/>
                  <a:gd name="T57" fmla="*/ 2147483647 h 244"/>
                  <a:gd name="T58" fmla="*/ 2147483647 w 279"/>
                  <a:gd name="T59" fmla="*/ 2147483647 h 244"/>
                  <a:gd name="T60" fmla="*/ 2147483647 w 279"/>
                  <a:gd name="T61" fmla="*/ 2147483647 h 244"/>
                  <a:gd name="T62" fmla="*/ 2147483647 w 279"/>
                  <a:gd name="T63" fmla="*/ 2147483647 h 244"/>
                  <a:gd name="T64" fmla="*/ 2147483647 w 279"/>
                  <a:gd name="T65" fmla="*/ 2147483647 h 244"/>
                  <a:gd name="T66" fmla="*/ 2147483647 w 279"/>
                  <a:gd name="T67" fmla="*/ 2147483647 h 244"/>
                  <a:gd name="T68" fmla="*/ 2147483647 w 279"/>
                  <a:gd name="T69" fmla="*/ 2147483647 h 244"/>
                  <a:gd name="T70" fmla="*/ 2147483647 w 279"/>
                  <a:gd name="T71" fmla="*/ 2147483647 h 244"/>
                  <a:gd name="T72" fmla="*/ 2147483647 w 279"/>
                  <a:gd name="T73" fmla="*/ 2147483647 h 244"/>
                  <a:gd name="T74" fmla="*/ 2147483647 w 279"/>
                  <a:gd name="T75" fmla="*/ 2147483647 h 244"/>
                  <a:gd name="T76" fmla="*/ 2147483647 w 279"/>
                  <a:gd name="T77" fmla="*/ 2147483647 h 244"/>
                  <a:gd name="T78" fmla="*/ 2147483647 w 279"/>
                  <a:gd name="T79" fmla="*/ 2147483647 h 244"/>
                  <a:gd name="T80" fmla="*/ 2147483647 w 279"/>
                  <a:gd name="T81" fmla="*/ 2147483647 h 244"/>
                  <a:gd name="T82" fmla="*/ 2147483647 w 279"/>
                  <a:gd name="T83" fmla="*/ 2147483647 h 244"/>
                  <a:gd name="T84" fmla="*/ 2147483647 w 279"/>
                  <a:gd name="T85" fmla="*/ 2147483647 h 244"/>
                  <a:gd name="T86" fmla="*/ 2147483647 w 279"/>
                  <a:gd name="T87" fmla="*/ 2147483647 h 244"/>
                  <a:gd name="T88" fmla="*/ 2147483647 w 279"/>
                  <a:gd name="T89" fmla="*/ 2147483647 h 244"/>
                  <a:gd name="T90" fmla="*/ 2147483647 w 279"/>
                  <a:gd name="T91" fmla="*/ 2147483647 h 244"/>
                  <a:gd name="T92" fmla="*/ 2147483647 w 279"/>
                  <a:gd name="T93" fmla="*/ 2147483647 h 244"/>
                  <a:gd name="T94" fmla="*/ 2147483647 w 279"/>
                  <a:gd name="T95" fmla="*/ 2147483647 h 244"/>
                  <a:gd name="T96" fmla="*/ 2147483647 w 279"/>
                  <a:gd name="T97" fmla="*/ 2147483647 h 244"/>
                  <a:gd name="T98" fmla="*/ 0 w 279"/>
                  <a:gd name="T99" fmla="*/ 2147483647 h 24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79"/>
                  <a:gd name="T151" fmla="*/ 0 h 244"/>
                  <a:gd name="T152" fmla="*/ 279 w 279"/>
                  <a:gd name="T153" fmla="*/ 244 h 244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79" h="244">
                    <a:moveTo>
                      <a:pt x="0" y="243"/>
                    </a:moveTo>
                    <a:lnTo>
                      <a:pt x="148" y="1"/>
                    </a:lnTo>
                    <a:lnTo>
                      <a:pt x="160" y="0"/>
                    </a:lnTo>
                    <a:lnTo>
                      <a:pt x="167" y="3"/>
                    </a:lnTo>
                    <a:lnTo>
                      <a:pt x="168" y="6"/>
                    </a:lnTo>
                    <a:lnTo>
                      <a:pt x="173" y="5"/>
                    </a:lnTo>
                    <a:lnTo>
                      <a:pt x="177" y="9"/>
                    </a:lnTo>
                    <a:lnTo>
                      <a:pt x="182" y="7"/>
                    </a:lnTo>
                    <a:lnTo>
                      <a:pt x="184" y="12"/>
                    </a:lnTo>
                    <a:lnTo>
                      <a:pt x="190" y="13"/>
                    </a:lnTo>
                    <a:lnTo>
                      <a:pt x="196" y="14"/>
                    </a:lnTo>
                    <a:lnTo>
                      <a:pt x="201" y="15"/>
                    </a:lnTo>
                    <a:lnTo>
                      <a:pt x="205" y="19"/>
                    </a:lnTo>
                    <a:lnTo>
                      <a:pt x="210" y="20"/>
                    </a:lnTo>
                    <a:lnTo>
                      <a:pt x="215" y="23"/>
                    </a:lnTo>
                    <a:lnTo>
                      <a:pt x="222" y="25"/>
                    </a:lnTo>
                    <a:lnTo>
                      <a:pt x="226" y="29"/>
                    </a:lnTo>
                    <a:lnTo>
                      <a:pt x="229" y="32"/>
                    </a:lnTo>
                    <a:lnTo>
                      <a:pt x="231" y="36"/>
                    </a:lnTo>
                    <a:lnTo>
                      <a:pt x="235" y="39"/>
                    </a:lnTo>
                    <a:lnTo>
                      <a:pt x="238" y="45"/>
                    </a:lnTo>
                    <a:lnTo>
                      <a:pt x="242" y="46"/>
                    </a:lnTo>
                    <a:lnTo>
                      <a:pt x="248" y="55"/>
                    </a:lnTo>
                    <a:lnTo>
                      <a:pt x="249" y="58"/>
                    </a:lnTo>
                    <a:lnTo>
                      <a:pt x="255" y="63"/>
                    </a:lnTo>
                    <a:lnTo>
                      <a:pt x="256" y="67"/>
                    </a:lnTo>
                    <a:lnTo>
                      <a:pt x="261" y="71"/>
                    </a:lnTo>
                    <a:lnTo>
                      <a:pt x="261" y="75"/>
                    </a:lnTo>
                    <a:lnTo>
                      <a:pt x="264" y="81"/>
                    </a:lnTo>
                    <a:lnTo>
                      <a:pt x="264" y="86"/>
                    </a:lnTo>
                    <a:lnTo>
                      <a:pt x="266" y="90"/>
                    </a:lnTo>
                    <a:lnTo>
                      <a:pt x="266" y="95"/>
                    </a:lnTo>
                    <a:lnTo>
                      <a:pt x="268" y="99"/>
                    </a:lnTo>
                    <a:lnTo>
                      <a:pt x="267" y="103"/>
                    </a:lnTo>
                    <a:lnTo>
                      <a:pt x="268" y="109"/>
                    </a:lnTo>
                    <a:lnTo>
                      <a:pt x="269" y="113"/>
                    </a:lnTo>
                    <a:lnTo>
                      <a:pt x="273" y="119"/>
                    </a:lnTo>
                    <a:lnTo>
                      <a:pt x="274" y="124"/>
                    </a:lnTo>
                    <a:lnTo>
                      <a:pt x="275" y="128"/>
                    </a:lnTo>
                    <a:lnTo>
                      <a:pt x="276" y="134"/>
                    </a:lnTo>
                    <a:lnTo>
                      <a:pt x="277" y="138"/>
                    </a:lnTo>
                    <a:lnTo>
                      <a:pt x="277" y="143"/>
                    </a:lnTo>
                    <a:lnTo>
                      <a:pt x="277" y="147"/>
                    </a:lnTo>
                    <a:lnTo>
                      <a:pt x="274" y="153"/>
                    </a:lnTo>
                    <a:lnTo>
                      <a:pt x="276" y="156"/>
                    </a:lnTo>
                    <a:lnTo>
                      <a:pt x="277" y="162"/>
                    </a:lnTo>
                    <a:lnTo>
                      <a:pt x="278" y="167"/>
                    </a:lnTo>
                    <a:lnTo>
                      <a:pt x="275" y="172"/>
                    </a:lnTo>
                    <a:lnTo>
                      <a:pt x="271" y="181"/>
                    </a:lnTo>
                    <a:lnTo>
                      <a:pt x="0" y="243"/>
                    </a:lnTo>
                  </a:path>
                </a:pathLst>
              </a:custGeom>
              <a:noFill/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" name="Arc 19"/>
              <p:cNvSpPr>
                <a:spLocks/>
              </p:cNvSpPr>
              <p:nvPr/>
            </p:nvSpPr>
            <p:spPr bwMode="auto">
              <a:xfrm rot="720000">
                <a:off x="733425" y="4276725"/>
                <a:ext cx="211138" cy="236538"/>
              </a:xfrm>
              <a:custGeom>
                <a:avLst/>
                <a:gdLst>
                  <a:gd name="T0" fmla="*/ 0 w 21745"/>
                  <a:gd name="T1" fmla="*/ 0 h 21600"/>
                  <a:gd name="T2" fmla="*/ 2147483647 w 21745"/>
                  <a:gd name="T3" fmla="*/ 2147483647 h 21600"/>
                  <a:gd name="T4" fmla="*/ 1179876122 w 21745"/>
                  <a:gd name="T5" fmla="*/ 2147483647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" name="Line 20"/>
              <p:cNvSpPr>
                <a:spLocks noChangeShapeType="1"/>
              </p:cNvSpPr>
              <p:nvPr/>
            </p:nvSpPr>
            <p:spPr bwMode="auto">
              <a:xfrm flipH="1">
                <a:off x="533400" y="4095750"/>
                <a:ext cx="303213" cy="5508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" name="Oval 21"/>
              <p:cNvSpPr>
                <a:spLocks noChangeArrowheads="1"/>
              </p:cNvSpPr>
              <p:nvPr/>
            </p:nvSpPr>
            <p:spPr bwMode="auto">
              <a:xfrm rot="19740000">
                <a:off x="811213" y="4281488"/>
                <a:ext cx="100012" cy="19843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" name="Line 22"/>
              <p:cNvSpPr>
                <a:spLocks noChangeShapeType="1"/>
              </p:cNvSpPr>
              <p:nvPr/>
            </p:nvSpPr>
            <p:spPr bwMode="auto">
              <a:xfrm flipV="1">
                <a:off x="533400" y="4502150"/>
                <a:ext cx="555625" cy="1444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" name="Freeform 23"/>
              <p:cNvSpPr>
                <a:spLocks/>
              </p:cNvSpPr>
              <p:nvPr/>
            </p:nvSpPr>
            <p:spPr bwMode="auto">
              <a:xfrm>
                <a:off x="3784600" y="6089650"/>
                <a:ext cx="393700" cy="387350"/>
              </a:xfrm>
              <a:custGeom>
                <a:avLst/>
                <a:gdLst>
                  <a:gd name="T0" fmla="*/ 0 w 279"/>
                  <a:gd name="T1" fmla="*/ 2147483647 h 244"/>
                  <a:gd name="T2" fmla="*/ 2147483647 w 279"/>
                  <a:gd name="T3" fmla="*/ 2147483647 h 244"/>
                  <a:gd name="T4" fmla="*/ 2147483647 w 279"/>
                  <a:gd name="T5" fmla="*/ 0 h 244"/>
                  <a:gd name="T6" fmla="*/ 2147483647 w 279"/>
                  <a:gd name="T7" fmla="*/ 2147483647 h 244"/>
                  <a:gd name="T8" fmla="*/ 2147483647 w 279"/>
                  <a:gd name="T9" fmla="*/ 2147483647 h 244"/>
                  <a:gd name="T10" fmla="*/ 2147483647 w 279"/>
                  <a:gd name="T11" fmla="*/ 2147483647 h 244"/>
                  <a:gd name="T12" fmla="*/ 2147483647 w 279"/>
                  <a:gd name="T13" fmla="*/ 2147483647 h 244"/>
                  <a:gd name="T14" fmla="*/ 2147483647 w 279"/>
                  <a:gd name="T15" fmla="*/ 2147483647 h 244"/>
                  <a:gd name="T16" fmla="*/ 2147483647 w 279"/>
                  <a:gd name="T17" fmla="*/ 2147483647 h 244"/>
                  <a:gd name="T18" fmla="*/ 2147483647 w 279"/>
                  <a:gd name="T19" fmla="*/ 2147483647 h 244"/>
                  <a:gd name="T20" fmla="*/ 2147483647 w 279"/>
                  <a:gd name="T21" fmla="*/ 2147483647 h 244"/>
                  <a:gd name="T22" fmla="*/ 2147483647 w 279"/>
                  <a:gd name="T23" fmla="*/ 2147483647 h 244"/>
                  <a:gd name="T24" fmla="*/ 2147483647 w 279"/>
                  <a:gd name="T25" fmla="*/ 2147483647 h 244"/>
                  <a:gd name="T26" fmla="*/ 2147483647 w 279"/>
                  <a:gd name="T27" fmla="*/ 2147483647 h 244"/>
                  <a:gd name="T28" fmla="*/ 2147483647 w 279"/>
                  <a:gd name="T29" fmla="*/ 2147483647 h 244"/>
                  <a:gd name="T30" fmla="*/ 2147483647 w 279"/>
                  <a:gd name="T31" fmla="*/ 2147483647 h 244"/>
                  <a:gd name="T32" fmla="*/ 2147483647 w 279"/>
                  <a:gd name="T33" fmla="*/ 2147483647 h 244"/>
                  <a:gd name="T34" fmla="*/ 2147483647 w 279"/>
                  <a:gd name="T35" fmla="*/ 2147483647 h 244"/>
                  <a:gd name="T36" fmla="*/ 2147483647 w 279"/>
                  <a:gd name="T37" fmla="*/ 2147483647 h 244"/>
                  <a:gd name="T38" fmla="*/ 2147483647 w 279"/>
                  <a:gd name="T39" fmla="*/ 2147483647 h 244"/>
                  <a:gd name="T40" fmla="*/ 2147483647 w 279"/>
                  <a:gd name="T41" fmla="*/ 2147483647 h 244"/>
                  <a:gd name="T42" fmla="*/ 2147483647 w 279"/>
                  <a:gd name="T43" fmla="*/ 2147483647 h 244"/>
                  <a:gd name="T44" fmla="*/ 2147483647 w 279"/>
                  <a:gd name="T45" fmla="*/ 2147483647 h 244"/>
                  <a:gd name="T46" fmla="*/ 2147483647 w 279"/>
                  <a:gd name="T47" fmla="*/ 2147483647 h 244"/>
                  <a:gd name="T48" fmla="*/ 2147483647 w 279"/>
                  <a:gd name="T49" fmla="*/ 2147483647 h 244"/>
                  <a:gd name="T50" fmla="*/ 2147483647 w 279"/>
                  <a:gd name="T51" fmla="*/ 2147483647 h 244"/>
                  <a:gd name="T52" fmla="*/ 2147483647 w 279"/>
                  <a:gd name="T53" fmla="*/ 2147483647 h 244"/>
                  <a:gd name="T54" fmla="*/ 2147483647 w 279"/>
                  <a:gd name="T55" fmla="*/ 2147483647 h 244"/>
                  <a:gd name="T56" fmla="*/ 2147483647 w 279"/>
                  <a:gd name="T57" fmla="*/ 2147483647 h 244"/>
                  <a:gd name="T58" fmla="*/ 2147483647 w 279"/>
                  <a:gd name="T59" fmla="*/ 2147483647 h 244"/>
                  <a:gd name="T60" fmla="*/ 2147483647 w 279"/>
                  <a:gd name="T61" fmla="*/ 2147483647 h 244"/>
                  <a:gd name="T62" fmla="*/ 2147483647 w 279"/>
                  <a:gd name="T63" fmla="*/ 2147483647 h 244"/>
                  <a:gd name="T64" fmla="*/ 2147483647 w 279"/>
                  <a:gd name="T65" fmla="*/ 2147483647 h 244"/>
                  <a:gd name="T66" fmla="*/ 2147483647 w 279"/>
                  <a:gd name="T67" fmla="*/ 2147483647 h 244"/>
                  <a:gd name="T68" fmla="*/ 2147483647 w 279"/>
                  <a:gd name="T69" fmla="*/ 2147483647 h 244"/>
                  <a:gd name="T70" fmla="*/ 2147483647 w 279"/>
                  <a:gd name="T71" fmla="*/ 2147483647 h 244"/>
                  <a:gd name="T72" fmla="*/ 2147483647 w 279"/>
                  <a:gd name="T73" fmla="*/ 2147483647 h 244"/>
                  <a:gd name="T74" fmla="*/ 2147483647 w 279"/>
                  <a:gd name="T75" fmla="*/ 2147483647 h 244"/>
                  <a:gd name="T76" fmla="*/ 2147483647 w 279"/>
                  <a:gd name="T77" fmla="*/ 2147483647 h 244"/>
                  <a:gd name="T78" fmla="*/ 2147483647 w 279"/>
                  <a:gd name="T79" fmla="*/ 2147483647 h 244"/>
                  <a:gd name="T80" fmla="*/ 2147483647 w 279"/>
                  <a:gd name="T81" fmla="*/ 2147483647 h 244"/>
                  <a:gd name="T82" fmla="*/ 2147483647 w 279"/>
                  <a:gd name="T83" fmla="*/ 2147483647 h 244"/>
                  <a:gd name="T84" fmla="*/ 2147483647 w 279"/>
                  <a:gd name="T85" fmla="*/ 2147483647 h 244"/>
                  <a:gd name="T86" fmla="*/ 2147483647 w 279"/>
                  <a:gd name="T87" fmla="*/ 2147483647 h 244"/>
                  <a:gd name="T88" fmla="*/ 2147483647 w 279"/>
                  <a:gd name="T89" fmla="*/ 2147483647 h 244"/>
                  <a:gd name="T90" fmla="*/ 2147483647 w 279"/>
                  <a:gd name="T91" fmla="*/ 2147483647 h 244"/>
                  <a:gd name="T92" fmla="*/ 2147483647 w 279"/>
                  <a:gd name="T93" fmla="*/ 2147483647 h 244"/>
                  <a:gd name="T94" fmla="*/ 2147483647 w 279"/>
                  <a:gd name="T95" fmla="*/ 2147483647 h 244"/>
                  <a:gd name="T96" fmla="*/ 2147483647 w 279"/>
                  <a:gd name="T97" fmla="*/ 2147483647 h 244"/>
                  <a:gd name="T98" fmla="*/ 0 w 279"/>
                  <a:gd name="T99" fmla="*/ 2147483647 h 24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79"/>
                  <a:gd name="T151" fmla="*/ 0 h 244"/>
                  <a:gd name="T152" fmla="*/ 279 w 279"/>
                  <a:gd name="T153" fmla="*/ 244 h 244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79" h="244">
                    <a:moveTo>
                      <a:pt x="0" y="243"/>
                    </a:moveTo>
                    <a:lnTo>
                      <a:pt x="148" y="1"/>
                    </a:lnTo>
                    <a:lnTo>
                      <a:pt x="160" y="0"/>
                    </a:lnTo>
                    <a:lnTo>
                      <a:pt x="167" y="3"/>
                    </a:lnTo>
                    <a:lnTo>
                      <a:pt x="168" y="6"/>
                    </a:lnTo>
                    <a:lnTo>
                      <a:pt x="173" y="5"/>
                    </a:lnTo>
                    <a:lnTo>
                      <a:pt x="177" y="9"/>
                    </a:lnTo>
                    <a:lnTo>
                      <a:pt x="182" y="7"/>
                    </a:lnTo>
                    <a:lnTo>
                      <a:pt x="184" y="12"/>
                    </a:lnTo>
                    <a:lnTo>
                      <a:pt x="190" y="13"/>
                    </a:lnTo>
                    <a:lnTo>
                      <a:pt x="196" y="14"/>
                    </a:lnTo>
                    <a:lnTo>
                      <a:pt x="201" y="15"/>
                    </a:lnTo>
                    <a:lnTo>
                      <a:pt x="205" y="19"/>
                    </a:lnTo>
                    <a:lnTo>
                      <a:pt x="210" y="20"/>
                    </a:lnTo>
                    <a:lnTo>
                      <a:pt x="215" y="23"/>
                    </a:lnTo>
                    <a:lnTo>
                      <a:pt x="222" y="25"/>
                    </a:lnTo>
                    <a:lnTo>
                      <a:pt x="226" y="29"/>
                    </a:lnTo>
                    <a:lnTo>
                      <a:pt x="229" y="32"/>
                    </a:lnTo>
                    <a:lnTo>
                      <a:pt x="231" y="36"/>
                    </a:lnTo>
                    <a:lnTo>
                      <a:pt x="235" y="39"/>
                    </a:lnTo>
                    <a:lnTo>
                      <a:pt x="238" y="45"/>
                    </a:lnTo>
                    <a:lnTo>
                      <a:pt x="242" y="46"/>
                    </a:lnTo>
                    <a:lnTo>
                      <a:pt x="248" y="55"/>
                    </a:lnTo>
                    <a:lnTo>
                      <a:pt x="249" y="58"/>
                    </a:lnTo>
                    <a:lnTo>
                      <a:pt x="255" y="63"/>
                    </a:lnTo>
                    <a:lnTo>
                      <a:pt x="256" y="67"/>
                    </a:lnTo>
                    <a:lnTo>
                      <a:pt x="261" y="71"/>
                    </a:lnTo>
                    <a:lnTo>
                      <a:pt x="261" y="75"/>
                    </a:lnTo>
                    <a:lnTo>
                      <a:pt x="264" y="81"/>
                    </a:lnTo>
                    <a:lnTo>
                      <a:pt x="264" y="86"/>
                    </a:lnTo>
                    <a:lnTo>
                      <a:pt x="266" y="90"/>
                    </a:lnTo>
                    <a:lnTo>
                      <a:pt x="266" y="95"/>
                    </a:lnTo>
                    <a:lnTo>
                      <a:pt x="268" y="99"/>
                    </a:lnTo>
                    <a:lnTo>
                      <a:pt x="267" y="103"/>
                    </a:lnTo>
                    <a:lnTo>
                      <a:pt x="268" y="109"/>
                    </a:lnTo>
                    <a:lnTo>
                      <a:pt x="269" y="113"/>
                    </a:lnTo>
                    <a:lnTo>
                      <a:pt x="273" y="119"/>
                    </a:lnTo>
                    <a:lnTo>
                      <a:pt x="274" y="124"/>
                    </a:lnTo>
                    <a:lnTo>
                      <a:pt x="275" y="128"/>
                    </a:lnTo>
                    <a:lnTo>
                      <a:pt x="276" y="134"/>
                    </a:lnTo>
                    <a:lnTo>
                      <a:pt x="277" y="138"/>
                    </a:lnTo>
                    <a:lnTo>
                      <a:pt x="277" y="143"/>
                    </a:lnTo>
                    <a:lnTo>
                      <a:pt x="277" y="147"/>
                    </a:lnTo>
                    <a:lnTo>
                      <a:pt x="274" y="153"/>
                    </a:lnTo>
                    <a:lnTo>
                      <a:pt x="276" y="156"/>
                    </a:lnTo>
                    <a:lnTo>
                      <a:pt x="277" y="162"/>
                    </a:lnTo>
                    <a:lnTo>
                      <a:pt x="278" y="167"/>
                    </a:lnTo>
                    <a:lnTo>
                      <a:pt x="275" y="172"/>
                    </a:lnTo>
                    <a:lnTo>
                      <a:pt x="271" y="181"/>
                    </a:lnTo>
                    <a:lnTo>
                      <a:pt x="0" y="243"/>
                    </a:lnTo>
                  </a:path>
                </a:pathLst>
              </a:custGeom>
              <a:noFill/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" name="Arc 24"/>
              <p:cNvSpPr>
                <a:spLocks/>
              </p:cNvSpPr>
              <p:nvPr/>
            </p:nvSpPr>
            <p:spPr bwMode="auto">
              <a:xfrm rot="720000">
                <a:off x="3984625" y="6105525"/>
                <a:ext cx="211138" cy="236538"/>
              </a:xfrm>
              <a:custGeom>
                <a:avLst/>
                <a:gdLst>
                  <a:gd name="T0" fmla="*/ 0 w 21745"/>
                  <a:gd name="T1" fmla="*/ 0 h 21600"/>
                  <a:gd name="T2" fmla="*/ 2147483647 w 21745"/>
                  <a:gd name="T3" fmla="*/ 2147483647 h 21600"/>
                  <a:gd name="T4" fmla="*/ 1179876122 w 21745"/>
                  <a:gd name="T5" fmla="*/ 2147483647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Line 25"/>
              <p:cNvSpPr>
                <a:spLocks noChangeShapeType="1"/>
              </p:cNvSpPr>
              <p:nvPr/>
            </p:nvSpPr>
            <p:spPr bwMode="auto">
              <a:xfrm flipH="1">
                <a:off x="3784600" y="5924550"/>
                <a:ext cx="303213" cy="5508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" name="Oval 26"/>
              <p:cNvSpPr>
                <a:spLocks noChangeArrowheads="1"/>
              </p:cNvSpPr>
              <p:nvPr/>
            </p:nvSpPr>
            <p:spPr bwMode="auto">
              <a:xfrm rot="19740000">
                <a:off x="4062413" y="6110288"/>
                <a:ext cx="100012" cy="19843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Line 27"/>
              <p:cNvSpPr>
                <a:spLocks noChangeShapeType="1"/>
              </p:cNvSpPr>
              <p:nvPr/>
            </p:nvSpPr>
            <p:spPr bwMode="auto">
              <a:xfrm flipV="1">
                <a:off x="3784600" y="6330950"/>
                <a:ext cx="555625" cy="1444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" name="Oval 33"/>
              <p:cNvSpPr>
                <a:spLocks noChangeArrowheads="1"/>
              </p:cNvSpPr>
              <p:nvPr/>
            </p:nvSpPr>
            <p:spPr bwMode="auto">
              <a:xfrm>
                <a:off x="4079875" y="5081588"/>
                <a:ext cx="57150" cy="63500"/>
              </a:xfrm>
              <a:prstGeom prst="ellipse">
                <a:avLst/>
              </a:prstGeom>
              <a:solidFill>
                <a:srgbClr val="037C03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Oval 34"/>
              <p:cNvSpPr>
                <a:spLocks noChangeArrowheads="1"/>
              </p:cNvSpPr>
              <p:nvPr/>
            </p:nvSpPr>
            <p:spPr bwMode="auto">
              <a:xfrm>
                <a:off x="1504950" y="3649663"/>
                <a:ext cx="57150" cy="63500"/>
              </a:xfrm>
              <a:prstGeom prst="ellipse">
                <a:avLst/>
              </a:prstGeom>
              <a:solidFill>
                <a:srgbClr val="037C03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50" name="Text Box 26"/>
            <p:cNvSpPr txBox="1">
              <a:spLocks noChangeArrowheads="1"/>
            </p:cNvSpPr>
            <p:nvPr/>
          </p:nvSpPr>
          <p:spPr bwMode="auto">
            <a:xfrm>
              <a:off x="3657600" y="753824"/>
              <a:ext cx="809272" cy="5470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X</a:t>
              </a:r>
              <a:endPara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Text Box 26"/>
            <p:cNvSpPr txBox="1">
              <a:spLocks noChangeArrowheads="1"/>
            </p:cNvSpPr>
            <p:nvPr/>
          </p:nvSpPr>
          <p:spPr bwMode="auto">
            <a:xfrm>
              <a:off x="867127" y="3092412"/>
              <a:ext cx="809272" cy="5470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x</a:t>
              </a:r>
              <a:endPara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" name="Text Box 26"/>
            <p:cNvSpPr txBox="1">
              <a:spLocks noChangeArrowheads="1"/>
            </p:cNvSpPr>
            <p:nvPr/>
          </p:nvSpPr>
          <p:spPr bwMode="auto">
            <a:xfrm>
              <a:off x="3520189" y="4479002"/>
              <a:ext cx="809272" cy="5470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x'</a:t>
              </a:r>
              <a:endPara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0" y="6604084"/>
            <a:ext cx="89960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Derek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Hoiem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Title 1"/>
          <p:cNvSpPr txBox="1">
            <a:spLocks/>
          </p:cNvSpPr>
          <p:nvPr/>
        </p:nvSpPr>
        <p:spPr bwMode="auto">
          <a:xfrm>
            <a:off x="0" y="69804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Depth from stereo</a:t>
            </a:r>
          </a:p>
        </p:txBody>
      </p:sp>
      <p:sp>
        <p:nvSpPr>
          <p:cNvPr id="58" name="Content Placeholder 52"/>
          <p:cNvSpPr>
            <a:spLocks noGrp="1"/>
          </p:cNvSpPr>
          <p:nvPr>
            <p:ph idx="1"/>
          </p:nvPr>
        </p:nvSpPr>
        <p:spPr>
          <a:xfrm>
            <a:off x="457200" y="990601"/>
            <a:ext cx="8229600" cy="2667000"/>
          </a:xfrm>
        </p:spPr>
        <p:txBody>
          <a:bodyPr>
            <a:normAutofit/>
          </a:bodyPr>
          <a:lstStyle/>
          <a:p>
            <a:r>
              <a:rPr lang="en-US" sz="2600" dirty="0"/>
              <a:t>Goal: recover depth by finding image coordinate x’ that corresponds to x, then measuring discrepancy between x and x’</a:t>
            </a:r>
          </a:p>
        </p:txBody>
      </p:sp>
    </p:spTree>
    <p:extLst>
      <p:ext uri="{BB962C8B-B14F-4D97-AF65-F5344CB8AC3E}">
        <p14:creationId xmlns:p14="http://schemas.microsoft.com/office/powerpoint/2010/main" val="11379851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5791200"/>
            <a:ext cx="7772400" cy="609600"/>
          </a:xfrm>
        </p:spPr>
        <p:txBody>
          <a:bodyPr/>
          <a:lstStyle/>
          <a:p>
            <a:pPr algn="ctr">
              <a:buFont typeface="Arial" charset="0"/>
              <a:buNone/>
            </a:pPr>
            <a:r>
              <a:rPr lang="en-US" dirty="0"/>
              <a:t>input image (“Lena”)</a:t>
            </a:r>
          </a:p>
        </p:txBody>
      </p:sp>
      <p:pic>
        <p:nvPicPr>
          <p:cNvPr id="25604" name="Picture 4" descr="len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4600" y="1250950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38188" y="0"/>
            <a:ext cx="7772400" cy="1143000"/>
          </a:xfrm>
        </p:spPr>
        <p:txBody>
          <a:bodyPr/>
          <a:lstStyle/>
          <a:p>
            <a:r>
              <a:rPr lang="en-US" dirty="0"/>
              <a:t>Example</a:t>
            </a:r>
          </a:p>
        </p:txBody>
      </p:sp>
    </p:spTree>
    <p:extLst>
      <p:ext uri="{BB962C8B-B14F-4D97-AF65-F5344CB8AC3E}">
        <p14:creationId xmlns:p14="http://schemas.microsoft.com/office/powerpoint/2010/main" val="22912976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Content Placeholder 2"/>
          <p:cNvSpPr>
            <a:spLocks noGrp="1"/>
          </p:cNvSpPr>
          <p:nvPr>
            <p:ph idx="4294967295"/>
          </p:nvPr>
        </p:nvSpPr>
        <p:spPr>
          <a:xfrm>
            <a:off x="457200" y="1201707"/>
            <a:ext cx="8229600" cy="4525963"/>
          </a:xfrm>
        </p:spPr>
        <p:txBody>
          <a:bodyPr/>
          <a:lstStyle/>
          <a:p>
            <a:r>
              <a:rPr lang="en-US" sz="2400" dirty="0"/>
              <a:t>Assume parallel optical axes, known camera parameters (i.e., calibrated cameras).  </a:t>
            </a:r>
            <a:r>
              <a:rPr lang="en-US" sz="2400" b="1" dirty="0"/>
              <a:t>What is expression for Z?</a:t>
            </a:r>
          </a:p>
        </p:txBody>
      </p:sp>
      <p:grpSp>
        <p:nvGrpSpPr>
          <p:cNvPr id="171011" name="Group 5"/>
          <p:cNvGrpSpPr>
            <a:grpSpLocks/>
          </p:cNvGrpSpPr>
          <p:nvPr/>
        </p:nvGrpSpPr>
        <p:grpSpPr bwMode="auto">
          <a:xfrm>
            <a:off x="0" y="2078019"/>
            <a:ext cx="4751388" cy="3652838"/>
            <a:chOff x="0" y="2895600"/>
            <a:chExt cx="4751989" cy="3652838"/>
          </a:xfrm>
        </p:grpSpPr>
        <p:pic>
          <p:nvPicPr>
            <p:cNvPr id="171012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 l="16959" t="14497" r="15958" b="4240"/>
            <a:stretch>
              <a:fillRect/>
            </a:stretch>
          </p:blipFill>
          <p:spPr bwMode="auto">
            <a:xfrm>
              <a:off x="0" y="2895600"/>
              <a:ext cx="4751989" cy="36528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1013" name="Rectangle 4"/>
            <p:cNvSpPr>
              <a:spLocks noChangeArrowheads="1"/>
            </p:cNvSpPr>
            <p:nvPr/>
          </p:nvSpPr>
          <p:spPr bwMode="auto">
            <a:xfrm>
              <a:off x="228600" y="3065092"/>
              <a:ext cx="1600200" cy="533400"/>
            </a:xfrm>
            <a:prstGeom prst="rect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800600" y="2203460"/>
            <a:ext cx="43434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Similar triangles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(p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P, p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(O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P, O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304800" y="33291"/>
            <a:ext cx="8534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Geometry for a simple stereo system</a:t>
            </a: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5484825" y="3173409"/>
          <a:ext cx="2884526" cy="12362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977900" imgH="419100" progId="Equation.3">
                  <p:embed/>
                </p:oleObj>
              </mc:Choice>
              <mc:Fallback>
                <p:oleObj name="Equation" r:id="rId4" imgW="977900" imgH="419100" progId="Equation.3">
                  <p:embed/>
                  <p:pic>
                    <p:nvPicPr>
                      <p:cNvPr id="12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4825" y="3173409"/>
                        <a:ext cx="2884526" cy="123622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Isosceles Triangle 12"/>
          <p:cNvSpPr/>
          <p:nvPr/>
        </p:nvSpPr>
        <p:spPr bwMode="auto">
          <a:xfrm>
            <a:off x="1504908" y="2532217"/>
            <a:ext cx="1928103" cy="1893460"/>
          </a:xfrm>
          <a:prstGeom prst="triangle">
            <a:avLst>
              <a:gd name="adj" fmla="val 58710"/>
            </a:avLst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Isosceles Triangle 13"/>
          <p:cNvSpPr/>
          <p:nvPr/>
        </p:nvSpPr>
        <p:spPr bwMode="auto">
          <a:xfrm>
            <a:off x="1212804" y="2516175"/>
            <a:ext cx="2373345" cy="2336832"/>
          </a:xfrm>
          <a:prstGeom prst="triangle">
            <a:avLst>
              <a:gd name="adj" fmla="val 59402"/>
            </a:avLst>
          </a:prstGeom>
          <a:noFill/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6361137" y="4889520"/>
          <a:ext cx="2338979" cy="12049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837836" imgH="431613" progId="Equation.3">
                  <p:embed/>
                </p:oleObj>
              </mc:Choice>
              <mc:Fallback>
                <p:oleObj name="Equation" r:id="rId6" imgW="837836" imgH="431613" progId="Equation.3">
                  <p:embed/>
                  <p:pic>
                    <p:nvPicPr>
                      <p:cNvPr id="15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61137" y="4889520"/>
                        <a:ext cx="2338979" cy="120492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Oval 15"/>
          <p:cNvSpPr/>
          <p:nvPr/>
        </p:nvSpPr>
        <p:spPr bwMode="auto">
          <a:xfrm>
            <a:off x="7310475" y="5510241"/>
            <a:ext cx="1533546" cy="657234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73643" y="5875371"/>
            <a:ext cx="22638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disparity</a:t>
            </a:r>
          </a:p>
        </p:txBody>
      </p:sp>
      <p:cxnSp>
        <p:nvCxnSpPr>
          <p:cNvPr id="19" name="Straight Arrow Connector 18"/>
          <p:cNvCxnSpPr>
            <a:endCxn id="16" idx="2"/>
          </p:cNvCxnSpPr>
          <p:nvPr/>
        </p:nvCxnSpPr>
        <p:spPr bwMode="auto">
          <a:xfrm flipV="1">
            <a:off x="6142059" y="5838858"/>
            <a:ext cx="1168416" cy="21907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-3855" y="6604084"/>
            <a:ext cx="205056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Adapted from Kristen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Grauman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900617" y="4596341"/>
            <a:ext cx="22638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depth</a:t>
            </a:r>
          </a:p>
        </p:txBody>
      </p:sp>
      <p:cxnSp>
        <p:nvCxnSpPr>
          <p:cNvPr id="21" name="Straight Arrow Connector 20"/>
          <p:cNvCxnSpPr>
            <a:endCxn id="22" idx="1"/>
          </p:cNvCxnSpPr>
          <p:nvPr/>
        </p:nvCxnSpPr>
        <p:spPr bwMode="auto">
          <a:xfrm>
            <a:off x="5725886" y="4816494"/>
            <a:ext cx="629282" cy="39992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2" name="Oval 21"/>
          <p:cNvSpPr/>
          <p:nvPr/>
        </p:nvSpPr>
        <p:spPr bwMode="auto">
          <a:xfrm>
            <a:off x="6274687" y="5129637"/>
            <a:ext cx="549560" cy="592549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Text Box 48"/>
          <p:cNvSpPr txBox="1">
            <a:spLocks noChangeArrowheads="1"/>
          </p:cNvSpPr>
          <p:nvPr/>
        </p:nvSpPr>
        <p:spPr bwMode="auto">
          <a:xfrm>
            <a:off x="140400" y="5890945"/>
            <a:ext cx="451489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Depth is inversely proportional to disparity.</a:t>
            </a:r>
          </a:p>
        </p:txBody>
      </p:sp>
    </p:spTree>
    <p:extLst>
      <p:ext uri="{BB962C8B-B14F-4D97-AF65-F5344CB8AC3E}">
        <p14:creationId xmlns:p14="http://schemas.microsoft.com/office/powerpoint/2010/main" val="3264975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  <p:bldP spid="17" grpId="0"/>
      <p:bldP spid="20" grpId="0"/>
      <p:bldP spid="22" grpId="0" animBg="1"/>
      <p:bldP spid="24" grpId="0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260"/>
            <a:ext cx="8229600" cy="1143000"/>
          </a:xfrm>
        </p:spPr>
        <p:txBody>
          <a:bodyPr/>
          <a:lstStyle/>
          <a:p>
            <a:r>
              <a:rPr lang="en-US" dirty="0"/>
              <a:t>Depth from disparity</a:t>
            </a:r>
          </a:p>
        </p:txBody>
      </p:sp>
      <p:sp>
        <p:nvSpPr>
          <p:cNvPr id="302083" name="Text Box 3"/>
          <p:cNvSpPr txBox="1">
            <a:spLocks noChangeArrowheads="1"/>
          </p:cNvSpPr>
          <p:nvPr/>
        </p:nvSpPr>
        <p:spPr bwMode="auto">
          <a:xfrm>
            <a:off x="809625" y="3623270"/>
            <a:ext cx="1377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image I(x,y)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2084" name="Text Box 4"/>
          <p:cNvSpPr txBox="1">
            <a:spLocks noChangeArrowheads="1"/>
          </p:cNvSpPr>
          <p:nvPr/>
        </p:nvSpPr>
        <p:spPr bwMode="auto">
          <a:xfrm>
            <a:off x="6851650" y="3586758"/>
            <a:ext cx="1606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image I´(x´,y´)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2085" name="Text Box 5"/>
          <p:cNvSpPr txBox="1">
            <a:spLocks noChangeArrowheads="1"/>
          </p:cNvSpPr>
          <p:nvPr/>
        </p:nvSpPr>
        <p:spPr bwMode="auto">
          <a:xfrm>
            <a:off x="3408363" y="3632795"/>
            <a:ext cx="2254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Disparity map D(x,y)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02087" name="Picture 7" descr="rect_006_007_lef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8763" y="4179530"/>
            <a:ext cx="2741612" cy="2012950"/>
          </a:xfrm>
          <a:prstGeom prst="rect">
            <a:avLst/>
          </a:prstGeom>
          <a:noFill/>
        </p:spPr>
      </p:pic>
      <p:pic>
        <p:nvPicPr>
          <p:cNvPr id="302088" name="Picture 8" descr="rect_006_007_righ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89663" y="4168418"/>
            <a:ext cx="2749550" cy="2012950"/>
          </a:xfrm>
          <a:prstGeom prst="rect">
            <a:avLst/>
          </a:prstGeom>
          <a:noFill/>
        </p:spPr>
      </p:pic>
      <p:pic>
        <p:nvPicPr>
          <p:cNvPr id="302089" name="Picture 9" descr="disparity_006_007_l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95638" y="4171593"/>
            <a:ext cx="2749550" cy="2012950"/>
          </a:xfrm>
          <a:prstGeom prst="rect">
            <a:avLst/>
          </a:prstGeom>
          <a:noFill/>
        </p:spPr>
      </p:pic>
      <p:sp>
        <p:nvSpPr>
          <p:cNvPr id="302090" name="Oval 10"/>
          <p:cNvSpPr>
            <a:spLocks noChangeArrowheads="1"/>
          </p:cNvSpPr>
          <p:nvPr/>
        </p:nvSpPr>
        <p:spPr bwMode="auto">
          <a:xfrm>
            <a:off x="1169988" y="5176480"/>
            <a:ext cx="36512" cy="365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2091" name="Oval 11"/>
          <p:cNvSpPr>
            <a:spLocks noChangeArrowheads="1"/>
          </p:cNvSpPr>
          <p:nvPr/>
        </p:nvSpPr>
        <p:spPr bwMode="auto">
          <a:xfrm>
            <a:off x="4129088" y="5139968"/>
            <a:ext cx="36512" cy="36512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2092" name="Oval 12"/>
          <p:cNvSpPr>
            <a:spLocks noChangeArrowheads="1"/>
          </p:cNvSpPr>
          <p:nvPr/>
        </p:nvSpPr>
        <p:spPr bwMode="auto">
          <a:xfrm>
            <a:off x="6937375" y="5159018"/>
            <a:ext cx="36513" cy="36512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2093" name="Freeform 13"/>
          <p:cNvSpPr>
            <a:spLocks/>
          </p:cNvSpPr>
          <p:nvPr/>
        </p:nvSpPr>
        <p:spPr bwMode="auto">
          <a:xfrm>
            <a:off x="6945313" y="5174893"/>
            <a:ext cx="166687" cy="4286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31" y="0"/>
              </a:cxn>
            </a:cxnLst>
            <a:rect l="0" t="0" r="r" b="b"/>
            <a:pathLst>
              <a:path w="131" h="1">
                <a:moveTo>
                  <a:pt x="0" y="0"/>
                </a:moveTo>
                <a:lnTo>
                  <a:pt x="131" y="0"/>
                </a:lnTo>
              </a:path>
            </a:pathLst>
          </a:cu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triangle" w="sm" len="sm"/>
          </a:ln>
          <a:effectLst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3855" y="6604084"/>
            <a:ext cx="120417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Kristen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Grauman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8762" y="1128628"/>
            <a:ext cx="858769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We have two images from different cameras.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First, find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corresponding points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 two images</a:t>
            </a:r>
            <a:endParaRPr lang="en-US" sz="2400" dirty="0">
              <a:solidFill>
                <a:srgbClr val="000000"/>
              </a:solidFill>
              <a:latin typeface="Arial"/>
            </a:endParaRP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How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to do this efficiently?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baseline="0" dirty="0">
                <a:solidFill>
                  <a:srgbClr val="000000"/>
                </a:solidFill>
                <a:latin typeface="Arial"/>
              </a:rPr>
              <a:t>Second,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estimate relative depth</a:t>
            </a:r>
            <a:r>
              <a:rPr lang="en-US" sz="2400" dirty="0">
                <a:solidFill>
                  <a:srgbClr val="000000"/>
                </a:solidFill>
                <a:latin typeface="Arial"/>
              </a:rPr>
              <a:t> from correspondences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1295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2085" grpId="0"/>
      <p:bldP spid="302091" grpId="0" animBg="1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8" name="Picture 2"/>
          <p:cNvPicPr>
            <a:picLocks noChangeAspect="1" noChangeArrowheads="1"/>
          </p:cNvPicPr>
          <p:nvPr/>
        </p:nvPicPr>
        <p:blipFill>
          <a:blip r:embed="rId3" cstate="print"/>
          <a:srcRect l="42084" t="65640" r="21667" b="9061"/>
          <a:stretch>
            <a:fillRect/>
          </a:stretch>
        </p:blipFill>
        <p:spPr bwMode="auto">
          <a:xfrm>
            <a:off x="1219200" y="2181186"/>
            <a:ext cx="6629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914400" y="5122824"/>
            <a:ext cx="7308900" cy="1125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Given p in left image, where can corresponding point p’ be?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117414" y="76200"/>
            <a:ext cx="8880534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Stereo correspondence constraints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-3855" y="6604084"/>
            <a:ext cx="120417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Kristen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Grauman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4462308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Epipolar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constraint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832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0437" y="1011260"/>
            <a:ext cx="7662863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0485" name="Text Box 5"/>
          <p:cNvSpPr txBox="1">
            <a:spLocks noChangeArrowheads="1"/>
          </p:cNvSpPr>
          <p:nvPr/>
        </p:nvSpPr>
        <p:spPr bwMode="auto">
          <a:xfrm>
            <a:off x="665109" y="4195773"/>
            <a:ext cx="8142399" cy="216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Geometry of two views constrains where the corresponding pixel for some image point in the first view must occur in the second view.</a:t>
            </a: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It must be on the line where (1) the plane connecting the world point and optical centers, and (2) the image plane, intersect. </a:t>
            </a: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Potential matches for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have to lie on the corresponding line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l’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Potential matches for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p’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have to lie on the corresponding line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0486" name="Oval 6"/>
          <p:cNvSpPr>
            <a:spLocks noChangeArrowheads="1"/>
          </p:cNvSpPr>
          <p:nvPr/>
        </p:nvSpPr>
        <p:spPr bwMode="auto">
          <a:xfrm>
            <a:off x="2649587" y="251621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0487" name="Line 7"/>
          <p:cNvSpPr>
            <a:spLocks noChangeShapeType="1"/>
          </p:cNvSpPr>
          <p:nvPr/>
        </p:nvSpPr>
        <p:spPr bwMode="auto">
          <a:xfrm flipH="1">
            <a:off x="5849987" y="2440010"/>
            <a:ext cx="254000" cy="158115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0488" name="Oval 8"/>
          <p:cNvSpPr>
            <a:spLocks noChangeArrowheads="1"/>
          </p:cNvSpPr>
          <p:nvPr/>
        </p:nvSpPr>
        <p:spPr bwMode="auto">
          <a:xfrm>
            <a:off x="6040487" y="2516210"/>
            <a:ext cx="76200" cy="76200"/>
          </a:xfrm>
          <a:prstGeom prst="ellipse">
            <a:avLst/>
          </a:prstGeom>
          <a:solidFill>
            <a:srgbClr val="CC3300"/>
          </a:solidFill>
          <a:ln w="9525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0489" name="Line 9"/>
          <p:cNvSpPr>
            <a:spLocks noChangeShapeType="1"/>
          </p:cNvSpPr>
          <p:nvPr/>
        </p:nvSpPr>
        <p:spPr bwMode="auto">
          <a:xfrm flipH="1" flipV="1">
            <a:off x="2674987" y="2420960"/>
            <a:ext cx="241300" cy="1562100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3855" y="6604084"/>
            <a:ext cx="291297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Adapted from Kristen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Grauman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Derek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Hoiem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86851" y="1033031"/>
            <a:ext cx="9252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world point</a:t>
            </a:r>
          </a:p>
        </p:txBody>
      </p:sp>
      <p:sp>
        <p:nvSpPr>
          <p:cNvPr id="17" name="TextBox 16"/>
          <p:cNvSpPr txBox="1"/>
          <p:nvPr/>
        </p:nvSpPr>
        <p:spPr>
          <a:xfrm rot="1167191">
            <a:off x="673843" y="1441596"/>
            <a:ext cx="13099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first image plane</a:t>
            </a:r>
          </a:p>
        </p:txBody>
      </p:sp>
      <p:sp>
        <p:nvSpPr>
          <p:cNvPr id="18" name="TextBox 17"/>
          <p:cNvSpPr txBox="1"/>
          <p:nvPr/>
        </p:nvSpPr>
        <p:spPr>
          <a:xfrm rot="20228727">
            <a:off x="6419455" y="1462679"/>
            <a:ext cx="15552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second image plane</a:t>
            </a:r>
          </a:p>
        </p:txBody>
      </p:sp>
    </p:spTree>
    <p:extLst>
      <p:ext uri="{BB962C8B-B14F-4D97-AF65-F5344CB8AC3E}">
        <p14:creationId xmlns:p14="http://schemas.microsoft.com/office/powerpoint/2010/main" val="2647419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4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4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4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4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0486" grpId="0" animBg="1"/>
      <p:bldP spid="660487" grpId="0" animBg="1"/>
      <p:bldP spid="660488" grpId="0" animBg="1" autoUpdateAnimBg="0"/>
      <p:bldP spid="660489" grpId="0" animBg="1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877888"/>
            <a:ext cx="7696200" cy="32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Line 4"/>
          <p:cNvSpPr>
            <a:spLocks noChangeShapeType="1"/>
          </p:cNvSpPr>
          <p:nvPr/>
        </p:nvSpPr>
        <p:spPr bwMode="auto">
          <a:xfrm flipV="1">
            <a:off x="1073150" y="3741738"/>
            <a:ext cx="2098675" cy="127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64" name="Line 5"/>
          <p:cNvSpPr>
            <a:spLocks noChangeShapeType="1"/>
          </p:cNvSpPr>
          <p:nvPr/>
        </p:nvSpPr>
        <p:spPr bwMode="auto">
          <a:xfrm>
            <a:off x="3524250" y="3748088"/>
            <a:ext cx="231140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65" name="Line 6"/>
          <p:cNvSpPr>
            <a:spLocks noChangeShapeType="1"/>
          </p:cNvSpPr>
          <p:nvPr/>
        </p:nvSpPr>
        <p:spPr bwMode="auto">
          <a:xfrm>
            <a:off x="6210300" y="3748088"/>
            <a:ext cx="209550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66" name="Line 7"/>
          <p:cNvSpPr>
            <a:spLocks noChangeShapeType="1"/>
          </p:cNvSpPr>
          <p:nvPr/>
        </p:nvSpPr>
        <p:spPr bwMode="auto">
          <a:xfrm>
            <a:off x="6419850" y="2452688"/>
            <a:ext cx="1885950" cy="128905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67" name="Line 8"/>
          <p:cNvSpPr>
            <a:spLocks noChangeShapeType="1"/>
          </p:cNvSpPr>
          <p:nvPr/>
        </p:nvSpPr>
        <p:spPr bwMode="auto">
          <a:xfrm>
            <a:off x="4724400" y="1284288"/>
            <a:ext cx="1466850" cy="10033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68" name="Line 9"/>
          <p:cNvSpPr>
            <a:spLocks noChangeShapeType="1"/>
          </p:cNvSpPr>
          <p:nvPr/>
        </p:nvSpPr>
        <p:spPr bwMode="auto">
          <a:xfrm flipV="1">
            <a:off x="3187700" y="1271588"/>
            <a:ext cx="1473200" cy="100965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69" name="Line 10"/>
          <p:cNvSpPr>
            <a:spLocks noChangeShapeType="1"/>
          </p:cNvSpPr>
          <p:nvPr/>
        </p:nvSpPr>
        <p:spPr bwMode="auto">
          <a:xfrm flipV="1">
            <a:off x="1060450" y="2446338"/>
            <a:ext cx="1892300" cy="12827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71" name="Oval 12"/>
          <p:cNvSpPr>
            <a:spLocks noChangeArrowheads="1"/>
          </p:cNvSpPr>
          <p:nvPr/>
        </p:nvSpPr>
        <p:spPr bwMode="auto">
          <a:xfrm>
            <a:off x="3105150" y="365918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72" name="Oval 13"/>
          <p:cNvSpPr>
            <a:spLocks noChangeArrowheads="1"/>
          </p:cNvSpPr>
          <p:nvPr/>
        </p:nvSpPr>
        <p:spPr bwMode="auto">
          <a:xfrm>
            <a:off x="6102350" y="369093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2952750" y="2300288"/>
            <a:ext cx="3460750" cy="1600200"/>
            <a:chOff x="2952750" y="2300288"/>
            <a:chExt cx="3460750" cy="1600200"/>
          </a:xfrm>
        </p:grpSpPr>
        <p:sp>
          <p:nvSpPr>
            <p:cNvPr id="591887" name="Line 15"/>
            <p:cNvSpPr>
              <a:spLocks noChangeShapeType="1"/>
            </p:cNvSpPr>
            <p:nvPr/>
          </p:nvSpPr>
          <p:spPr bwMode="auto">
            <a:xfrm flipH="1" flipV="1">
              <a:off x="2952750" y="2300288"/>
              <a:ext cx="260350" cy="1581150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91888" name="Line 16"/>
            <p:cNvSpPr>
              <a:spLocks noChangeShapeType="1"/>
            </p:cNvSpPr>
            <p:nvPr/>
          </p:nvSpPr>
          <p:spPr bwMode="auto">
            <a:xfrm flipV="1">
              <a:off x="6159500" y="2312988"/>
              <a:ext cx="254000" cy="1587500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591889" name="Text Box 17"/>
          <p:cNvSpPr txBox="1">
            <a:spLocks noChangeArrowheads="1"/>
          </p:cNvSpPr>
          <p:nvPr/>
        </p:nvSpPr>
        <p:spPr bwMode="auto">
          <a:xfrm>
            <a:off x="914400" y="5804848"/>
            <a:ext cx="7467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Epipolar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Lines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- intersections of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epipolar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plane with image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planes (always come in corresponding pairs)</a:t>
            </a:r>
          </a:p>
        </p:txBody>
      </p:sp>
      <p:sp>
        <p:nvSpPr>
          <p:cNvPr id="15378" name="Line 19"/>
          <p:cNvSpPr>
            <a:spLocks noChangeShapeType="1"/>
          </p:cNvSpPr>
          <p:nvPr/>
        </p:nvSpPr>
        <p:spPr bwMode="auto">
          <a:xfrm>
            <a:off x="1066800" y="3773488"/>
            <a:ext cx="20574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79" name="Line 20"/>
          <p:cNvSpPr>
            <a:spLocks noChangeShapeType="1"/>
          </p:cNvSpPr>
          <p:nvPr/>
        </p:nvSpPr>
        <p:spPr bwMode="auto">
          <a:xfrm>
            <a:off x="3505200" y="3773488"/>
            <a:ext cx="23622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80" name="Line 21"/>
          <p:cNvSpPr>
            <a:spLocks noChangeShapeType="1"/>
          </p:cNvSpPr>
          <p:nvPr/>
        </p:nvSpPr>
        <p:spPr bwMode="auto">
          <a:xfrm>
            <a:off x="6248400" y="3773488"/>
            <a:ext cx="20574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81" name="Rectangle 2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Epipolar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geometry: notation</a:t>
            </a:r>
          </a:p>
        </p:txBody>
      </p:sp>
      <p:sp>
        <p:nvSpPr>
          <p:cNvPr id="15382" name="Rectangle 24"/>
          <p:cNvSpPr>
            <a:spLocks noChangeArrowheads="1"/>
          </p:cNvSpPr>
          <p:nvPr/>
        </p:nvSpPr>
        <p:spPr bwMode="auto">
          <a:xfrm>
            <a:off x="914400" y="1552575"/>
            <a:ext cx="2286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83" name="Rectangle 25"/>
          <p:cNvSpPr>
            <a:spLocks noChangeArrowheads="1"/>
          </p:cNvSpPr>
          <p:nvPr/>
        </p:nvSpPr>
        <p:spPr bwMode="auto">
          <a:xfrm>
            <a:off x="8170863" y="1562100"/>
            <a:ext cx="322262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84" name="Text Box 26"/>
          <p:cNvSpPr txBox="1">
            <a:spLocks noChangeArrowheads="1"/>
          </p:cNvSpPr>
          <p:nvPr/>
        </p:nvSpPr>
        <p:spPr bwMode="auto">
          <a:xfrm>
            <a:off x="4572000" y="892175"/>
            <a:ext cx="293670" cy="3077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P</a:t>
            </a:r>
          </a:p>
        </p:txBody>
      </p:sp>
      <p:sp>
        <p:nvSpPr>
          <p:cNvPr id="15385" name="Freeform 29"/>
          <p:cNvSpPr>
            <a:spLocks/>
          </p:cNvSpPr>
          <p:nvPr/>
        </p:nvSpPr>
        <p:spPr bwMode="auto">
          <a:xfrm>
            <a:off x="2667000" y="2286000"/>
            <a:ext cx="228600" cy="228600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86" name="Text Box 27"/>
          <p:cNvSpPr txBox="1">
            <a:spLocks noChangeArrowheads="1"/>
          </p:cNvSpPr>
          <p:nvPr/>
        </p:nvSpPr>
        <p:spPr bwMode="auto">
          <a:xfrm>
            <a:off x="2667000" y="2209800"/>
            <a:ext cx="209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p</a:t>
            </a:r>
          </a:p>
        </p:txBody>
      </p:sp>
      <p:sp>
        <p:nvSpPr>
          <p:cNvPr id="15387" name="Freeform 30"/>
          <p:cNvSpPr>
            <a:spLocks/>
          </p:cNvSpPr>
          <p:nvPr/>
        </p:nvSpPr>
        <p:spPr bwMode="auto">
          <a:xfrm>
            <a:off x="6477000" y="2286000"/>
            <a:ext cx="228600" cy="228600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88" name="Text Box 31"/>
          <p:cNvSpPr txBox="1">
            <a:spLocks noChangeArrowheads="1"/>
          </p:cNvSpPr>
          <p:nvPr/>
        </p:nvSpPr>
        <p:spPr bwMode="auto">
          <a:xfrm>
            <a:off x="6400800" y="22098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p’</a:t>
            </a:r>
          </a:p>
        </p:txBody>
      </p:sp>
      <p:sp>
        <p:nvSpPr>
          <p:cNvPr id="31" name="Text Box 11"/>
          <p:cNvSpPr txBox="1">
            <a:spLocks noChangeArrowheads="1"/>
          </p:cNvSpPr>
          <p:nvPr/>
        </p:nvSpPr>
        <p:spPr bwMode="auto">
          <a:xfrm>
            <a:off x="925776" y="5470525"/>
            <a:ext cx="530626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Epipolar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Plane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– plane containing baseline</a:t>
            </a:r>
          </a:p>
        </p:txBody>
      </p:sp>
      <p:sp>
        <p:nvSpPr>
          <p:cNvPr id="32" name="Text Box 14"/>
          <p:cNvSpPr txBox="1">
            <a:spLocks noChangeArrowheads="1"/>
          </p:cNvSpPr>
          <p:nvPr/>
        </p:nvSpPr>
        <p:spPr bwMode="auto">
          <a:xfrm>
            <a:off x="920088" y="4419600"/>
            <a:ext cx="5349541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Epipoles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= intersections of baseline with image planes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= projections of the other camera center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339966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" name="Text Box 18"/>
          <p:cNvSpPr txBox="1">
            <a:spLocks noChangeArrowheads="1"/>
          </p:cNvSpPr>
          <p:nvPr/>
        </p:nvSpPr>
        <p:spPr bwMode="auto">
          <a:xfrm>
            <a:off x="914400" y="4010025"/>
            <a:ext cx="6069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Baseline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– line connecting the two camera centers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0" y="6604084"/>
            <a:ext cx="16930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Adapted from Derek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Hoiem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2188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1889" grpId="0"/>
      <p:bldP spid="31" grpId="0"/>
      <p:bldP spid="32" grpId="0"/>
      <p:bldP spid="33" grpId="0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5986" name="Picture 2"/>
          <p:cNvPicPr>
            <a:picLocks noChangeAspect="1" noChangeArrowheads="1"/>
          </p:cNvPicPr>
          <p:nvPr/>
        </p:nvPicPr>
        <p:blipFill>
          <a:blip r:embed="rId2" cstate="print"/>
          <a:srcRect l="9065" t="37152" r="6250" b="30817"/>
          <a:stretch>
            <a:fillRect/>
          </a:stretch>
        </p:blipFill>
        <p:spPr bwMode="auto">
          <a:xfrm>
            <a:off x="519057" y="1639863"/>
            <a:ext cx="8259813" cy="2263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Epipolar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constraint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598958" y="4305312"/>
            <a:ext cx="6100011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epipolar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constraint is useful because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it reduces the correspondence problem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 a 1D search along 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epipolar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line.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400" dirty="0">
              <a:solidFill>
                <a:srgbClr val="000000"/>
              </a:solidFill>
              <a:latin typeface="Arial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000000"/>
                </a:solidFill>
                <a:latin typeface="Arial"/>
              </a:rPr>
              <a:t>See hidden slides for details.</a:t>
            </a:r>
            <a:endParaRPr kumimoji="0" lang="en-US" sz="24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3855" y="6604084"/>
            <a:ext cx="311495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Kristen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Grauman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image from Andrew Zisserman</a:t>
            </a:r>
          </a:p>
        </p:txBody>
      </p:sp>
    </p:spTree>
    <p:extLst>
      <p:ext uri="{BB962C8B-B14F-4D97-AF65-F5344CB8AC3E}">
        <p14:creationId xmlns:p14="http://schemas.microsoft.com/office/powerpoint/2010/main" val="1730368779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Title 1"/>
          <p:cNvSpPr>
            <a:spLocks noGrp="1"/>
          </p:cNvSpPr>
          <p:nvPr>
            <p:ph type="title" idx="4294967295"/>
          </p:nvPr>
        </p:nvSpPr>
        <p:spPr>
          <a:xfrm>
            <a:off x="-457200" y="0"/>
            <a:ext cx="10210800" cy="1143000"/>
          </a:xfrm>
        </p:spPr>
        <p:txBody>
          <a:bodyPr/>
          <a:lstStyle/>
          <a:p>
            <a:r>
              <a:rPr lang="en-US" sz="3600"/>
              <a:t>Stereo geometry, with calibrated cameras</a:t>
            </a:r>
          </a:p>
        </p:txBody>
      </p:sp>
      <p:pic>
        <p:nvPicPr>
          <p:cNvPr id="279555" name="Picture 2"/>
          <p:cNvPicPr>
            <a:picLocks noChangeAspect="1" noChangeArrowheads="1"/>
          </p:cNvPicPr>
          <p:nvPr/>
        </p:nvPicPr>
        <p:blipFill>
          <a:blip r:embed="rId3" cstate="print"/>
          <a:srcRect l="26593" t="30609" r="6039" b="8174"/>
          <a:stretch>
            <a:fillRect/>
          </a:stretch>
        </p:blipFill>
        <p:spPr bwMode="auto">
          <a:xfrm>
            <a:off x="1652815" y="909603"/>
            <a:ext cx="5838371" cy="3379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457200" y="4296481"/>
            <a:ext cx="811348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If the stereo rig is calibrated, we know how to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rotate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and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translate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camera reference frame 1 to get to camera reference frame 2</a:t>
            </a:r>
          </a:p>
          <a:p>
            <a:pPr marL="800100" marR="0" lvl="1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Rotation: 3x3 matrix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; translation: 3x1 vector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401510" y="2999574"/>
            <a:ext cx="5869537" cy="432267"/>
            <a:chOff x="1401510" y="2999574"/>
            <a:chExt cx="5869537" cy="432267"/>
          </a:xfrm>
        </p:grpSpPr>
        <p:sp>
          <p:nvSpPr>
            <p:cNvPr id="2" name="Rectangle 1"/>
            <p:cNvSpPr/>
            <p:nvPr/>
          </p:nvSpPr>
          <p:spPr bwMode="auto">
            <a:xfrm>
              <a:off x="1401510" y="2999574"/>
              <a:ext cx="350378" cy="37601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6920669" y="3055826"/>
              <a:ext cx="350378" cy="37601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aphicFrame>
        <p:nvGraphicFramePr>
          <p:cNvPr id="9" name="Object 2"/>
          <p:cNvGraphicFramePr>
            <a:graphicFrameLocks noChangeAspect="1"/>
          </p:cNvGraphicFramePr>
          <p:nvPr/>
        </p:nvGraphicFramePr>
        <p:xfrm>
          <a:off x="2461306" y="5282657"/>
          <a:ext cx="2576512" cy="688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901440" imgH="241200" progId="Equation.3">
                  <p:embed/>
                </p:oleObj>
              </mc:Choice>
              <mc:Fallback>
                <p:oleObj name="Equation" r:id="rId4" imgW="901440" imgH="241200" progId="Equation.3">
                  <p:embed/>
                  <p:pic>
                    <p:nvPicPr>
                      <p:cNvPr id="9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61306" y="5282657"/>
                        <a:ext cx="2576512" cy="688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-3855" y="6604084"/>
            <a:ext cx="205056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Adapted from Kristen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Grauman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61306" y="6017416"/>
            <a:ext cx="5468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(See hidden slides for how we get to the next slide.)</a:t>
            </a:r>
          </a:p>
        </p:txBody>
      </p:sp>
    </p:spTree>
    <p:extLst>
      <p:ext uri="{BB962C8B-B14F-4D97-AF65-F5344CB8AC3E}">
        <p14:creationId xmlns:p14="http://schemas.microsoft.com/office/powerpoint/2010/main" val="700257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Title 1"/>
          <p:cNvSpPr>
            <a:spLocks noGrp="1"/>
          </p:cNvSpPr>
          <p:nvPr>
            <p:ph type="title" idx="4294967295"/>
          </p:nvPr>
        </p:nvSpPr>
        <p:spPr>
          <a:xfrm>
            <a:off x="457200" y="106317"/>
            <a:ext cx="8229600" cy="1143000"/>
          </a:xfrm>
        </p:spPr>
        <p:txBody>
          <a:bodyPr/>
          <a:lstStyle/>
          <a:p>
            <a:r>
              <a:rPr lang="en-US" sz="4000" dirty="0"/>
              <a:t>An aside: cross product</a:t>
            </a:r>
          </a:p>
        </p:txBody>
      </p:sp>
      <p:pic>
        <p:nvPicPr>
          <p:cNvPr id="281603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53789" t="33878" r="42252" b="52470"/>
          <a:stretch/>
        </p:blipFill>
        <p:spPr bwMode="auto">
          <a:xfrm>
            <a:off x="3352800" y="1502229"/>
            <a:ext cx="685800" cy="1440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1605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21667" t="33810" r="65572" b="52470"/>
          <a:stretch/>
        </p:blipFill>
        <p:spPr bwMode="auto">
          <a:xfrm>
            <a:off x="1371600" y="1494971"/>
            <a:ext cx="2209800" cy="1447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1606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57309" t="31747" r="31250" b="52470"/>
          <a:stretch/>
        </p:blipFill>
        <p:spPr bwMode="auto">
          <a:xfrm>
            <a:off x="5105400" y="1277257"/>
            <a:ext cx="1981200" cy="1665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-3855" y="6604084"/>
            <a:ext cx="120417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Kristen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Grauman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1604" name="TextBox 6"/>
          <p:cNvSpPr txBox="1">
            <a:spLocks noChangeArrowheads="1"/>
          </p:cNvSpPr>
          <p:nvPr/>
        </p:nvSpPr>
        <p:spPr bwMode="auto">
          <a:xfrm>
            <a:off x="609600" y="2348599"/>
            <a:ext cx="7953829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Vector cross product takes two vectors and returns a third vector that’s perpendicular to both inputs.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 here, c is perpendicular to both a and b, which means the dot product = 0.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Can be expressed as a matrix multiplication.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49829" t="51621" r="31250" b="32993"/>
          <a:stretch/>
        </p:blipFill>
        <p:spPr bwMode="auto">
          <a:xfrm>
            <a:off x="5181600" y="4470400"/>
            <a:ext cx="3276600" cy="162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Object 2"/>
          <p:cNvGraphicFramePr>
            <a:graphicFrameLocks noChangeAspect="1"/>
          </p:cNvGraphicFramePr>
          <p:nvPr/>
        </p:nvGraphicFramePr>
        <p:xfrm>
          <a:off x="665109" y="4451364"/>
          <a:ext cx="4276726" cy="1962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548728" imgH="710891" progId="Equation.3">
                  <p:embed/>
                </p:oleObj>
              </mc:Choice>
              <mc:Fallback>
                <p:oleObj name="Equation" r:id="rId4" imgW="1548728" imgH="710891" progId="Equation.3">
                  <p:embed/>
                  <p:pic>
                    <p:nvPicPr>
                      <p:cNvPr id="1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5109" y="4451364"/>
                        <a:ext cx="4276726" cy="1962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57756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Title 1"/>
          <p:cNvSpPr>
            <a:spLocks noGrp="1"/>
          </p:cNvSpPr>
          <p:nvPr>
            <p:ph type="title" idx="4294967295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sz="4000" dirty="0"/>
              <a:t>From geometry to algebra</a:t>
            </a:r>
          </a:p>
        </p:txBody>
      </p:sp>
      <p:pic>
        <p:nvPicPr>
          <p:cNvPr id="283652" name="Picture 2"/>
          <p:cNvPicPr>
            <a:picLocks noChangeAspect="1" noChangeArrowheads="1"/>
          </p:cNvPicPr>
          <p:nvPr/>
        </p:nvPicPr>
        <p:blipFill>
          <a:blip r:embed="rId3" cstate="print"/>
          <a:srcRect l="26593" t="30609" r="6039" b="8174"/>
          <a:stretch>
            <a:fillRect/>
          </a:stretch>
        </p:blipFill>
        <p:spPr bwMode="auto">
          <a:xfrm>
            <a:off x="693805" y="838200"/>
            <a:ext cx="7467600" cy="432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Arrow Connector 5"/>
          <p:cNvCxnSpPr>
            <a:cxnSpLocks noChangeShapeType="1"/>
          </p:cNvCxnSpPr>
          <p:nvPr/>
        </p:nvCxnSpPr>
        <p:spPr bwMode="auto">
          <a:xfrm>
            <a:off x="1303405" y="3733800"/>
            <a:ext cx="5867400" cy="1588"/>
          </a:xfrm>
          <a:prstGeom prst="straightConnector1">
            <a:avLst/>
          </a:prstGeom>
          <a:noFill/>
          <a:ln w="57150" algn="ctr">
            <a:solidFill>
              <a:srgbClr val="C00000"/>
            </a:solidFill>
            <a:round/>
            <a:headEnd type="none" w="med" len="med"/>
            <a:tailEnd type="none" w="med" len="med"/>
          </a:ln>
        </p:spPr>
      </p:cxnSp>
      <p:cxnSp>
        <p:nvCxnSpPr>
          <p:cNvPr id="8" name="Straight Arrow Connector 7"/>
          <p:cNvCxnSpPr>
            <a:cxnSpLocks noChangeShapeType="1"/>
          </p:cNvCxnSpPr>
          <p:nvPr/>
        </p:nvCxnSpPr>
        <p:spPr bwMode="auto">
          <a:xfrm flipV="1">
            <a:off x="1303405" y="2954331"/>
            <a:ext cx="931763" cy="779469"/>
          </a:xfrm>
          <a:prstGeom prst="straightConnector1">
            <a:avLst/>
          </a:prstGeom>
          <a:noFill/>
          <a:ln w="57150" algn="ctr">
            <a:solidFill>
              <a:srgbClr val="00B050"/>
            </a:solidFill>
            <a:round/>
            <a:headEnd type="none" w="med" len="med"/>
            <a:tailEnd type="arrow" w="med" len="med"/>
          </a:ln>
        </p:spPr>
      </p:cxnSp>
      <p:cxnSp>
        <p:nvCxnSpPr>
          <p:cNvPr id="9" name="Straight Arrow Connector 8"/>
          <p:cNvCxnSpPr>
            <a:cxnSpLocks noChangeShapeType="1"/>
          </p:cNvCxnSpPr>
          <p:nvPr/>
        </p:nvCxnSpPr>
        <p:spPr bwMode="auto">
          <a:xfrm rot="10800000">
            <a:off x="6142059" y="2917818"/>
            <a:ext cx="1028746" cy="815982"/>
          </a:xfrm>
          <a:prstGeom prst="straightConnector1">
            <a:avLst/>
          </a:prstGeom>
          <a:noFill/>
          <a:ln w="57150" algn="ctr">
            <a:solidFill>
              <a:srgbClr val="FFC000"/>
            </a:solidFill>
            <a:round/>
            <a:headEnd type="none" w="med" len="med"/>
            <a:tailEnd type="arrow" w="med" len="med"/>
          </a:ln>
        </p:spPr>
      </p:cxnSp>
      <p:sp>
        <p:nvSpPr>
          <p:cNvPr id="33" name="Rectangle 32"/>
          <p:cNvSpPr/>
          <p:nvPr/>
        </p:nvSpPr>
        <p:spPr bwMode="auto">
          <a:xfrm>
            <a:off x="2370205" y="4267200"/>
            <a:ext cx="3581400" cy="914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28" name="Object 27"/>
          <p:cNvGraphicFramePr>
            <a:graphicFrameLocks noChangeAspect="1"/>
          </p:cNvGraphicFramePr>
          <p:nvPr/>
        </p:nvGraphicFramePr>
        <p:xfrm>
          <a:off x="862509" y="4965720"/>
          <a:ext cx="1847362" cy="38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787058" imgH="165028" progId="Equation.3">
                  <p:embed/>
                </p:oleObj>
              </mc:Choice>
              <mc:Fallback>
                <p:oleObj name="Equation" r:id="rId4" imgW="787058" imgH="165028" progId="Equation.3">
                  <p:embed/>
                  <p:pic>
                    <p:nvPicPr>
                      <p:cNvPr id="28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2509" y="4965720"/>
                        <a:ext cx="1847362" cy="387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8"/>
          <p:cNvGraphicFramePr>
            <a:graphicFrameLocks noChangeAspect="1"/>
          </p:cNvGraphicFramePr>
          <p:nvPr/>
        </p:nvGraphicFramePr>
        <p:xfrm>
          <a:off x="804871" y="5526108"/>
          <a:ext cx="3810000" cy="430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459866" imgH="165028" progId="Equation.3">
                  <p:embed/>
                </p:oleObj>
              </mc:Choice>
              <mc:Fallback>
                <p:oleObj name="Equation" r:id="rId6" imgW="1459866" imgH="165028" progId="Equation.3">
                  <p:embed/>
                  <p:pic>
                    <p:nvPicPr>
                      <p:cNvPr id="29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4871" y="5526108"/>
                        <a:ext cx="3810000" cy="4302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Rectangle 29"/>
          <p:cNvSpPr/>
          <p:nvPr/>
        </p:nvSpPr>
        <p:spPr bwMode="auto">
          <a:xfrm>
            <a:off x="2328871" y="4889520"/>
            <a:ext cx="380976" cy="533400"/>
          </a:xfrm>
          <a:prstGeom prst="rect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1795471" y="4889520"/>
            <a:ext cx="304800" cy="533400"/>
          </a:xfrm>
          <a:prstGeom prst="rect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" name="Rectangle 31"/>
          <p:cNvSpPr/>
          <p:nvPr/>
        </p:nvSpPr>
        <p:spPr bwMode="auto">
          <a:xfrm>
            <a:off x="804871" y="4889520"/>
            <a:ext cx="457200" cy="533400"/>
          </a:xfrm>
          <a:prstGeom prst="rect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865284" name="Object 4"/>
          <p:cNvGraphicFramePr>
            <a:graphicFrameLocks noChangeAspect="1"/>
          </p:cNvGraphicFramePr>
          <p:nvPr/>
        </p:nvGraphicFramePr>
        <p:xfrm>
          <a:off x="1885935" y="6257990"/>
          <a:ext cx="1590675" cy="430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609336" imgH="165028" progId="Equation.3">
                  <p:embed/>
                </p:oleObj>
              </mc:Choice>
              <mc:Fallback>
                <p:oleObj name="Equation" r:id="rId8" imgW="609336" imgH="165028" progId="Equation.3">
                  <p:embed/>
                  <p:pic>
                    <p:nvPicPr>
                      <p:cNvPr id="86528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85935" y="6257990"/>
                        <a:ext cx="1590675" cy="4302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65285" name="Object 5"/>
          <p:cNvGraphicFramePr>
            <a:graphicFrameLocks noChangeAspect="1"/>
          </p:cNvGraphicFramePr>
          <p:nvPr/>
        </p:nvGraphicFramePr>
        <p:xfrm>
          <a:off x="4791078" y="4948238"/>
          <a:ext cx="4241800" cy="56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624895" imgH="215806" progId="Equation.3">
                  <p:embed/>
                </p:oleObj>
              </mc:Choice>
              <mc:Fallback>
                <p:oleObj name="Equation" r:id="rId10" imgW="1624895" imgH="215806" progId="Equation.3">
                  <p:embed/>
                  <p:pic>
                    <p:nvPicPr>
                      <p:cNvPr id="865285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91078" y="4948238"/>
                        <a:ext cx="4241800" cy="561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34"/>
          <p:cNvGraphicFramePr>
            <a:graphicFrameLocks noChangeAspect="1"/>
          </p:cNvGraphicFramePr>
          <p:nvPr/>
        </p:nvGraphicFramePr>
        <p:xfrm>
          <a:off x="6580215" y="5583267"/>
          <a:ext cx="719828" cy="5303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241091" imgH="177646" progId="Equation.3">
                  <p:embed/>
                </p:oleObj>
              </mc:Choice>
              <mc:Fallback>
                <p:oleObj name="Equation" r:id="rId12" imgW="241091" imgH="177646" progId="Equation.3">
                  <p:embed/>
                  <p:pic>
                    <p:nvPicPr>
                      <p:cNvPr id="35" name="Object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0215" y="5583267"/>
                        <a:ext cx="719828" cy="53039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39"/>
          <p:cNvGrpSpPr/>
          <p:nvPr/>
        </p:nvGrpSpPr>
        <p:grpSpPr>
          <a:xfrm>
            <a:off x="519057" y="5921430"/>
            <a:ext cx="1935189" cy="417316"/>
            <a:chOff x="373005" y="5984910"/>
            <a:chExt cx="1935189" cy="417316"/>
          </a:xfrm>
        </p:grpSpPr>
        <p:sp>
          <p:nvSpPr>
            <p:cNvPr id="36" name="TextBox 35"/>
            <p:cNvSpPr txBox="1"/>
            <p:nvPr/>
          </p:nvSpPr>
          <p:spPr>
            <a:xfrm>
              <a:off x="373005" y="6094449"/>
              <a:ext cx="193518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Normal  to the plane</a:t>
              </a:r>
            </a:p>
          </p:txBody>
        </p:sp>
        <p:sp>
          <p:nvSpPr>
            <p:cNvPr id="39" name="Right Brace 38"/>
            <p:cNvSpPr/>
            <p:nvPr/>
          </p:nvSpPr>
          <p:spPr bwMode="auto">
            <a:xfrm rot="5400000">
              <a:off x="1085009" y="5565010"/>
              <a:ext cx="219078" cy="1058878"/>
            </a:xfrm>
            <a:prstGeom prst="rightBrac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1" name="Rectangle 40"/>
          <p:cNvSpPr/>
          <p:nvPr/>
        </p:nvSpPr>
        <p:spPr bwMode="auto">
          <a:xfrm>
            <a:off x="2125629" y="5546754"/>
            <a:ext cx="2628936" cy="54769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-3855" y="6604084"/>
            <a:ext cx="120417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Kristen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Grauman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340600" y="2900585"/>
            <a:ext cx="5774718" cy="429761"/>
            <a:chOff x="1340600" y="2900585"/>
            <a:chExt cx="5774718" cy="429761"/>
          </a:xfrm>
        </p:grpSpPr>
        <p:sp>
          <p:nvSpPr>
            <p:cNvPr id="22" name="Rectangle 21"/>
            <p:cNvSpPr/>
            <p:nvPr/>
          </p:nvSpPr>
          <p:spPr bwMode="auto">
            <a:xfrm>
              <a:off x="1340600" y="2900585"/>
              <a:ext cx="350378" cy="37601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6764940" y="2954331"/>
              <a:ext cx="350378" cy="37601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3668185" y="6238408"/>
            <a:ext cx="18373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Cross-product of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vector with itself is 0.</a:t>
            </a:r>
          </a:p>
        </p:txBody>
      </p:sp>
      <p:sp>
        <p:nvSpPr>
          <p:cNvPr id="25" name="Rectangle 24"/>
          <p:cNvSpPr/>
          <p:nvPr/>
        </p:nvSpPr>
        <p:spPr bwMode="auto">
          <a:xfrm>
            <a:off x="6635918" y="4779981"/>
            <a:ext cx="2447922" cy="1497033"/>
          </a:xfrm>
          <a:prstGeom prst="rect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487463" y="6279538"/>
            <a:ext cx="27448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 x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’ normal to plane in which X’ lies, i.e. dot product is 0.</a:t>
            </a:r>
          </a:p>
        </p:txBody>
      </p:sp>
    </p:spTree>
    <p:extLst>
      <p:ext uri="{BB962C8B-B14F-4D97-AF65-F5344CB8AC3E}">
        <p14:creationId xmlns:p14="http://schemas.microsoft.com/office/powerpoint/2010/main" val="27302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5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5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41" grpId="0" animBg="1"/>
      <p:bldP spid="3" grpId="0"/>
      <p:bldP spid="25" grpId="0" animBg="1"/>
      <p:bldP spid="26" grpId="0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Title 1"/>
          <p:cNvSpPr>
            <a:spLocks noGrp="1"/>
          </p:cNvSpPr>
          <p:nvPr>
            <p:ph type="title" idx="4294967295"/>
          </p:nvPr>
        </p:nvSpPr>
        <p:spPr>
          <a:xfrm>
            <a:off x="2277687" y="0"/>
            <a:ext cx="6397944" cy="1143000"/>
          </a:xfrm>
        </p:spPr>
        <p:txBody>
          <a:bodyPr/>
          <a:lstStyle/>
          <a:p>
            <a:r>
              <a:rPr lang="en-US" sz="4000" dirty="0"/>
              <a:t>Essential matrix</a:t>
            </a:r>
          </a:p>
        </p:txBody>
      </p:sp>
      <p:graphicFrame>
        <p:nvGraphicFramePr>
          <p:cNvPr id="289795" name="Object 2"/>
          <p:cNvGraphicFramePr>
            <a:graphicFrameLocks noChangeAspect="1"/>
          </p:cNvGraphicFramePr>
          <p:nvPr/>
        </p:nvGraphicFramePr>
        <p:xfrm>
          <a:off x="600236" y="1347759"/>
          <a:ext cx="25400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028254" imgH="215806" progId="Equation.3">
                  <p:embed/>
                </p:oleObj>
              </mc:Choice>
              <mc:Fallback>
                <p:oleObj name="Equation" r:id="rId3" imgW="1028254" imgH="215806" progId="Equation.3">
                  <p:embed/>
                  <p:pic>
                    <p:nvPicPr>
                      <p:cNvPr id="289795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0236" y="1347759"/>
                        <a:ext cx="2540000" cy="53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9796" name="Object 3"/>
          <p:cNvGraphicFramePr>
            <a:graphicFrameLocks noChangeAspect="1"/>
          </p:cNvGraphicFramePr>
          <p:nvPr/>
        </p:nvGraphicFramePr>
        <p:xfrm>
          <a:off x="600236" y="2066925"/>
          <a:ext cx="2570162" cy="565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041120" imgH="228600" progId="Equation.3">
                  <p:embed/>
                </p:oleObj>
              </mc:Choice>
              <mc:Fallback>
                <p:oleObj name="Equation" r:id="rId5" imgW="1041120" imgH="228600" progId="Equation.3">
                  <p:embed/>
                  <p:pic>
                    <p:nvPicPr>
                      <p:cNvPr id="289796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0236" y="2066925"/>
                        <a:ext cx="2570162" cy="565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92083" y="4219082"/>
            <a:ext cx="8423580" cy="2154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is called the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essential matrix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and it relates corresponding image points between both cameras, given the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rotation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and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translation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Before we said: If we observe a point in one image, its position in other image is constrained to lie on line defined by above. It turns out that: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</a:t>
            </a:r>
            <a:r>
              <a:rPr kumimoji="0" lang="en-US" sz="1800" b="0" i="0" u="none" strike="noStrike" kern="1200" cap="none" spc="0" normalizeH="0" baseline="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is the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epipolar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line l’ through x’ in the second image, corresponding to x.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Ex’ is the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epipolar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line l through x in the first image, corresponding to x’.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 cstate="print"/>
          <a:srcRect l="26593" t="30609" r="6039" b="8174"/>
          <a:stretch>
            <a:fillRect/>
          </a:stretch>
        </p:blipFill>
        <p:spPr bwMode="auto">
          <a:xfrm>
            <a:off x="4374346" y="1165194"/>
            <a:ext cx="4541054" cy="2628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9803" name="Text Box 11"/>
          <p:cNvSpPr txBox="1">
            <a:spLocks noChangeArrowheads="1"/>
          </p:cNvSpPr>
          <p:nvPr/>
        </p:nvSpPr>
        <p:spPr bwMode="auto">
          <a:xfrm>
            <a:off x="529834" y="2954331"/>
            <a:ext cx="72072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Let</a:t>
            </a:r>
          </a:p>
        </p:txBody>
      </p:sp>
      <p:graphicFrame>
        <p:nvGraphicFramePr>
          <p:cNvPr id="289804" name="Object 3"/>
          <p:cNvGraphicFramePr>
            <a:graphicFrameLocks noChangeAspect="1"/>
          </p:cNvGraphicFramePr>
          <p:nvPr/>
        </p:nvGraphicFramePr>
        <p:xfrm>
          <a:off x="1225873" y="2907632"/>
          <a:ext cx="1792288" cy="541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672808" imgH="203112" progId="Equation.3">
                  <p:embed/>
                </p:oleObj>
              </mc:Choice>
              <mc:Fallback>
                <p:oleObj name="Equation" r:id="rId8" imgW="672808" imgH="203112" progId="Equation.3">
                  <p:embed/>
                  <p:pic>
                    <p:nvPicPr>
                      <p:cNvPr id="28980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5873" y="2907632"/>
                        <a:ext cx="1792288" cy="5413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9805" name="Object 3"/>
          <p:cNvGraphicFramePr>
            <a:graphicFrameLocks noChangeAspect="1"/>
          </p:cNvGraphicFramePr>
          <p:nvPr/>
        </p:nvGraphicFramePr>
        <p:xfrm>
          <a:off x="600236" y="3502025"/>
          <a:ext cx="3586163" cy="569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282680" imgH="203040" progId="Equation.3">
                  <p:embed/>
                </p:oleObj>
              </mc:Choice>
              <mc:Fallback>
                <p:oleObj name="Equation" r:id="rId10" imgW="1282680" imgH="203040" progId="Equation.3">
                  <p:embed/>
                  <p:pic>
                    <p:nvPicPr>
                      <p:cNvPr id="28980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0236" y="3502025"/>
                        <a:ext cx="3586163" cy="5699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18"/>
          <p:cNvSpPr/>
          <p:nvPr/>
        </p:nvSpPr>
        <p:spPr bwMode="auto">
          <a:xfrm>
            <a:off x="463921" y="1284779"/>
            <a:ext cx="2738475" cy="635015"/>
          </a:xfrm>
          <a:prstGeom prst="rect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3855" y="6604084"/>
            <a:ext cx="291297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Adapted from Kristen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Grauman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Derek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Hoiem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560831" y="2302099"/>
            <a:ext cx="3860460" cy="376015"/>
            <a:chOff x="1340600" y="2900585"/>
            <a:chExt cx="3860460" cy="376015"/>
          </a:xfrm>
        </p:grpSpPr>
        <p:sp>
          <p:nvSpPr>
            <p:cNvPr id="15" name="Rectangle 14"/>
            <p:cNvSpPr/>
            <p:nvPr/>
          </p:nvSpPr>
          <p:spPr bwMode="auto">
            <a:xfrm>
              <a:off x="1340600" y="2900585"/>
              <a:ext cx="350378" cy="37601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4850682" y="2900585"/>
              <a:ext cx="350378" cy="37601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604557" y="1591992"/>
            <a:ext cx="3816733" cy="160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2109F0B-40FE-48AC-A2BA-5F774B2507F9}"/>
              </a:ext>
            </a:extLst>
          </p:cNvPr>
          <p:cNvSpPr/>
          <p:nvPr/>
        </p:nvSpPr>
        <p:spPr>
          <a:xfrm>
            <a:off x="-338634" y="10136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</a:rPr>
              <a:t>Rigs related by: 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</a:rPr>
              <a:t>Rotation: 3x3 matrix </a:t>
            </a:r>
            <a:r>
              <a:rPr lang="en-US" b="1" dirty="0">
                <a:solidFill>
                  <a:srgbClr val="000000"/>
                </a:solidFill>
              </a:rPr>
              <a:t>R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</a:rPr>
              <a:t>Translation: 3x1 vector </a:t>
            </a:r>
            <a:r>
              <a:rPr lang="en-US" b="1" dirty="0">
                <a:solidFill>
                  <a:srgbClr val="000000"/>
                </a:solidFill>
              </a:rPr>
              <a:t>T</a:t>
            </a:r>
            <a:r>
              <a:rPr lang="en-US" dirty="0">
                <a:solidFill>
                  <a:srgbClr val="0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0478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980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Derivative of Gaussian filter</a:t>
            </a:r>
          </a:p>
        </p:txBody>
      </p:sp>
      <p:pic>
        <p:nvPicPr>
          <p:cNvPr id="2662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7400" y="4512362"/>
            <a:ext cx="1752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86400" y="4512362"/>
            <a:ext cx="1752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19200" y="1404037"/>
            <a:ext cx="3429000" cy="270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1388162"/>
            <a:ext cx="3363913" cy="275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1" name="Text Box 8"/>
          <p:cNvSpPr txBox="1">
            <a:spLocks noChangeArrowheads="1"/>
          </p:cNvSpPr>
          <p:nvPr/>
        </p:nvSpPr>
        <p:spPr bwMode="auto">
          <a:xfrm>
            <a:off x="2117725" y="3942450"/>
            <a:ext cx="15922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prstClr val="black"/>
                </a:solidFill>
                <a:latin typeface="Arial" charset="0"/>
              </a:rPr>
              <a:t>x</a:t>
            </a:r>
            <a:r>
              <a:rPr lang="en-US">
                <a:solidFill>
                  <a:prstClr val="black"/>
                </a:solidFill>
                <a:latin typeface="Arial" charset="0"/>
              </a:rPr>
              <a:t>-direction</a:t>
            </a:r>
          </a:p>
        </p:txBody>
      </p:sp>
      <p:sp>
        <p:nvSpPr>
          <p:cNvPr id="26632" name="Text Box 9"/>
          <p:cNvSpPr txBox="1">
            <a:spLocks noChangeArrowheads="1"/>
          </p:cNvSpPr>
          <p:nvPr/>
        </p:nvSpPr>
        <p:spPr bwMode="auto">
          <a:xfrm>
            <a:off x="5570538" y="3902762"/>
            <a:ext cx="15922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prstClr val="black"/>
                </a:solidFill>
                <a:latin typeface="Arial" charset="0"/>
              </a:rPr>
              <a:t>y</a:t>
            </a:r>
            <a:r>
              <a:rPr lang="en-US">
                <a:solidFill>
                  <a:prstClr val="black"/>
                </a:solidFill>
                <a:latin typeface="Arial" charset="0"/>
              </a:rPr>
              <a:t>-direction</a:t>
            </a:r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7462684" y="6579267"/>
            <a:ext cx="168131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</a:rPr>
              <a:t>Source: L. </a:t>
            </a:r>
            <a:r>
              <a:rPr lang="en-US" sz="1200" dirty="0" err="1">
                <a:solidFill>
                  <a:prstClr val="black"/>
                </a:solidFill>
              </a:rPr>
              <a:t>Lazebnik</a:t>
            </a:r>
            <a:endParaRPr lang="en-US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309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7986" name="Group 5"/>
          <p:cNvGrpSpPr>
            <a:grpSpLocks noChangeAspect="1"/>
          </p:cNvGrpSpPr>
          <p:nvPr/>
        </p:nvGrpSpPr>
        <p:grpSpPr bwMode="auto">
          <a:xfrm>
            <a:off x="609600" y="1143000"/>
            <a:ext cx="2057400" cy="1465434"/>
            <a:chOff x="0" y="2895600"/>
            <a:chExt cx="4751989" cy="3652838"/>
          </a:xfrm>
        </p:grpSpPr>
        <p:pic>
          <p:nvPicPr>
            <p:cNvPr id="297987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 l="16959" t="14497" r="15958" b="4240"/>
            <a:stretch>
              <a:fillRect/>
            </a:stretch>
          </p:blipFill>
          <p:spPr bwMode="auto">
            <a:xfrm>
              <a:off x="0" y="2895600"/>
              <a:ext cx="4751989" cy="36528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7988" name="Rectangle 4"/>
            <p:cNvSpPr>
              <a:spLocks noChangeArrowheads="1"/>
            </p:cNvSpPr>
            <p:nvPr/>
          </p:nvSpPr>
          <p:spPr bwMode="auto">
            <a:xfrm>
              <a:off x="228600" y="3048000"/>
              <a:ext cx="1600200" cy="533400"/>
            </a:xfrm>
            <a:prstGeom prst="rect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aphicFrame>
        <p:nvGraphicFramePr>
          <p:cNvPr id="297989" name="Object 2"/>
          <p:cNvGraphicFramePr>
            <a:graphicFrameLocks noChangeAspect="1"/>
          </p:cNvGraphicFramePr>
          <p:nvPr/>
        </p:nvGraphicFramePr>
        <p:xfrm>
          <a:off x="3597275" y="1208055"/>
          <a:ext cx="2184400" cy="1703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863225" imgH="672808" progId="Equation.3">
                  <p:embed/>
                </p:oleObj>
              </mc:Choice>
              <mc:Fallback>
                <p:oleObj name="Equation" r:id="rId4" imgW="863225" imgH="672808" progId="Equation.3">
                  <p:embed/>
                  <p:pic>
                    <p:nvPicPr>
                      <p:cNvPr id="297989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97275" y="1208055"/>
                        <a:ext cx="2184400" cy="1703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990" name="TextBox 7"/>
          <p:cNvSpPr txBox="1">
            <a:spLocks noChangeArrowheads="1"/>
          </p:cNvSpPr>
          <p:nvPr/>
        </p:nvSpPr>
        <p:spPr bwMode="auto">
          <a:xfrm>
            <a:off x="5486400" y="2274855"/>
            <a:ext cx="1905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0   0  0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0   0 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 –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0</a:t>
            </a:r>
          </a:p>
        </p:txBody>
      </p:sp>
      <p:sp>
        <p:nvSpPr>
          <p:cNvPr id="297991" name="Double Bracket 8"/>
          <p:cNvSpPr>
            <a:spLocks noChangeArrowheads="1"/>
          </p:cNvSpPr>
          <p:nvPr/>
        </p:nvSpPr>
        <p:spPr bwMode="auto">
          <a:xfrm>
            <a:off x="5486400" y="2274855"/>
            <a:ext cx="914400" cy="914400"/>
          </a:xfrm>
          <a:prstGeom prst="bracketPair">
            <a:avLst>
              <a:gd name="adj" fmla="val 16667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352260" name="Object 4"/>
          <p:cNvGraphicFramePr>
            <a:graphicFrameLocks noChangeAspect="1"/>
          </p:cNvGraphicFramePr>
          <p:nvPr/>
        </p:nvGraphicFramePr>
        <p:xfrm>
          <a:off x="519057" y="3465513"/>
          <a:ext cx="1598613" cy="565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647700" imgH="228600" progId="Equation.3">
                  <p:embed/>
                </p:oleObj>
              </mc:Choice>
              <mc:Fallback>
                <p:oleObj name="Equation" r:id="rId6" imgW="647700" imgH="228600" progId="Equation.3">
                  <p:embed/>
                  <p:pic>
                    <p:nvPicPr>
                      <p:cNvPr id="35226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9057" y="3465513"/>
                        <a:ext cx="1598613" cy="565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97995" name="Picture 3"/>
          <p:cNvPicPr>
            <a:picLocks noChangeAspect="1" noChangeArrowheads="1"/>
          </p:cNvPicPr>
          <p:nvPr/>
        </p:nvPicPr>
        <p:blipFill>
          <a:blip r:embed="rId8" cstate="print"/>
          <a:srcRect l="31911" t="21565" r="18892" b="23479"/>
          <a:stretch>
            <a:fillRect/>
          </a:stretch>
        </p:blipFill>
        <p:spPr bwMode="auto">
          <a:xfrm>
            <a:off x="2667000" y="3487734"/>
            <a:ext cx="3948113" cy="280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itle 1"/>
          <p:cNvSpPr txBox="1">
            <a:spLocks/>
          </p:cNvSpPr>
          <p:nvPr/>
        </p:nvSpPr>
        <p:spPr bwMode="auto">
          <a:xfrm>
            <a:off x="0" y="-3222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Essential matrix example: parallel cameras</a:t>
            </a: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73026" y="5245679"/>
            <a:ext cx="333055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 the parallel cameras, image of any point must lie on same horizontal line in each image plane.</a:t>
            </a:r>
          </a:p>
        </p:txBody>
      </p:sp>
      <p:sp>
        <p:nvSpPr>
          <p:cNvPr id="298008" name="Rectangle 24"/>
          <p:cNvSpPr>
            <a:spLocks noChangeArrowheads="1"/>
          </p:cNvSpPr>
          <p:nvPr/>
        </p:nvSpPr>
        <p:spPr bwMode="auto">
          <a:xfrm>
            <a:off x="5040313" y="5838858"/>
            <a:ext cx="1655762" cy="431800"/>
          </a:xfrm>
          <a:prstGeom prst="rect">
            <a:avLst/>
          </a:prstGeom>
          <a:noFill/>
          <a:ln w="28575">
            <a:solidFill>
              <a:srgbClr val="99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4243383" y="1201707"/>
            <a:ext cx="693747" cy="43815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4206870" y="1785915"/>
            <a:ext cx="1935189" cy="51118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5448312" y="2187558"/>
            <a:ext cx="2154267" cy="109538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" name="Rectangle 37"/>
          <p:cNvSpPr/>
          <p:nvPr/>
        </p:nvSpPr>
        <p:spPr bwMode="auto">
          <a:xfrm>
            <a:off x="2709837" y="3502026"/>
            <a:ext cx="4272021" cy="109538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" name="Rectangle 38"/>
          <p:cNvSpPr/>
          <p:nvPr/>
        </p:nvSpPr>
        <p:spPr bwMode="auto">
          <a:xfrm>
            <a:off x="3294045" y="4779982"/>
            <a:ext cx="4272021" cy="109538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Rectangle 39"/>
          <p:cNvSpPr/>
          <p:nvPr/>
        </p:nvSpPr>
        <p:spPr bwMode="auto">
          <a:xfrm>
            <a:off x="4316409" y="5826826"/>
            <a:ext cx="4272021" cy="87308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/>
        </p:nvGraphicFramePr>
        <p:xfrm>
          <a:off x="7051662" y="1241399"/>
          <a:ext cx="2008396" cy="10191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850680" imgH="431640" progId="Equation.3">
                  <p:embed/>
                </p:oleObj>
              </mc:Choice>
              <mc:Fallback>
                <p:oleObj name="Equation" r:id="rId9" imgW="850680" imgH="431640" progId="Equation.3">
                  <p:embed/>
                  <p:pic>
                    <p:nvPicPr>
                      <p:cNvPr id="19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51662" y="1241399"/>
                        <a:ext cx="2008396" cy="101918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-3855" y="6604084"/>
            <a:ext cx="120417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Kristen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Grauman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4535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8" grpId="0" animBg="1"/>
      <p:bldP spid="29" grpId="0" animBg="1"/>
      <p:bldP spid="31" grpId="0" animBg="1"/>
      <p:bldP spid="38" grpId="0" animBg="1"/>
      <p:bldP spid="39" grpId="0" animBg="1"/>
      <p:bldP spid="40" grpId="0" animBg="1"/>
    </p:bld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3" name="Text Box 3"/>
          <p:cNvSpPr txBox="1">
            <a:spLocks noChangeArrowheads="1"/>
          </p:cNvSpPr>
          <p:nvPr/>
        </p:nvSpPr>
        <p:spPr bwMode="auto">
          <a:xfrm>
            <a:off x="809625" y="1785914"/>
            <a:ext cx="1377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image I(x,y)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2084" name="Text Box 4"/>
          <p:cNvSpPr txBox="1">
            <a:spLocks noChangeArrowheads="1"/>
          </p:cNvSpPr>
          <p:nvPr/>
        </p:nvSpPr>
        <p:spPr bwMode="auto">
          <a:xfrm>
            <a:off x="6851650" y="1749402"/>
            <a:ext cx="1606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image I´(x´,y´)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2085" name="Text Box 5"/>
          <p:cNvSpPr txBox="1">
            <a:spLocks noChangeArrowheads="1"/>
          </p:cNvSpPr>
          <p:nvPr/>
        </p:nvSpPr>
        <p:spPr bwMode="auto">
          <a:xfrm>
            <a:off x="3408363" y="1795439"/>
            <a:ext cx="2254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Disparity map D(x,y)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2086" name="Text Box 6"/>
          <p:cNvSpPr txBox="1">
            <a:spLocks noChangeArrowheads="1"/>
          </p:cNvSpPr>
          <p:nvPr/>
        </p:nvSpPr>
        <p:spPr bwMode="auto">
          <a:xfrm>
            <a:off x="3179763" y="4679927"/>
            <a:ext cx="2740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(x´,y´)=(x+D(x,y),y)</a:t>
            </a: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02087" name="Picture 7" descr="rect_006_007_lef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8763" y="2433614"/>
            <a:ext cx="2741612" cy="2012950"/>
          </a:xfrm>
          <a:prstGeom prst="rect">
            <a:avLst/>
          </a:prstGeom>
          <a:noFill/>
        </p:spPr>
      </p:pic>
      <p:pic>
        <p:nvPicPr>
          <p:cNvPr id="302088" name="Picture 8" descr="rect_006_007_righ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89663" y="2422502"/>
            <a:ext cx="2749550" cy="2012950"/>
          </a:xfrm>
          <a:prstGeom prst="rect">
            <a:avLst/>
          </a:prstGeom>
          <a:noFill/>
        </p:spPr>
      </p:pic>
      <p:pic>
        <p:nvPicPr>
          <p:cNvPr id="302089" name="Picture 9" descr="disparity_006_007_l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95638" y="2425677"/>
            <a:ext cx="2749550" cy="2012950"/>
          </a:xfrm>
          <a:prstGeom prst="rect">
            <a:avLst/>
          </a:prstGeom>
          <a:noFill/>
        </p:spPr>
      </p:pic>
      <p:sp>
        <p:nvSpPr>
          <p:cNvPr id="302090" name="Oval 10"/>
          <p:cNvSpPr>
            <a:spLocks noChangeArrowheads="1"/>
          </p:cNvSpPr>
          <p:nvPr/>
        </p:nvSpPr>
        <p:spPr bwMode="auto">
          <a:xfrm>
            <a:off x="1169988" y="3430564"/>
            <a:ext cx="36512" cy="365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2091" name="Oval 11"/>
          <p:cNvSpPr>
            <a:spLocks noChangeArrowheads="1"/>
          </p:cNvSpPr>
          <p:nvPr/>
        </p:nvSpPr>
        <p:spPr bwMode="auto">
          <a:xfrm>
            <a:off x="4129088" y="3394052"/>
            <a:ext cx="36512" cy="36512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2092" name="Oval 12"/>
          <p:cNvSpPr>
            <a:spLocks noChangeArrowheads="1"/>
          </p:cNvSpPr>
          <p:nvPr/>
        </p:nvSpPr>
        <p:spPr bwMode="auto">
          <a:xfrm>
            <a:off x="6937375" y="3413102"/>
            <a:ext cx="36513" cy="36512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2093" name="Freeform 13"/>
          <p:cNvSpPr>
            <a:spLocks/>
          </p:cNvSpPr>
          <p:nvPr/>
        </p:nvSpPr>
        <p:spPr bwMode="auto">
          <a:xfrm>
            <a:off x="6945313" y="3428977"/>
            <a:ext cx="166687" cy="4286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31" y="0"/>
              </a:cxn>
            </a:cxnLst>
            <a:rect l="0" t="0" r="r" b="b"/>
            <a:pathLst>
              <a:path w="131" h="1">
                <a:moveTo>
                  <a:pt x="0" y="0"/>
                </a:moveTo>
                <a:lnTo>
                  <a:pt x="131" y="0"/>
                </a:lnTo>
              </a:path>
            </a:pathLst>
          </a:cu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triangle" w="sm" len="sm"/>
          </a:ln>
          <a:effectLst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5375286" y="4706955"/>
            <a:ext cx="438156" cy="438156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3586149" y="4670442"/>
            <a:ext cx="438156" cy="438156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-3855" y="6604084"/>
            <a:ext cx="205056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Adapted from Kristen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Grauman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3106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Basic stereo matching algorithm</a:t>
            </a:r>
          </a:p>
        </p:txBody>
      </p:sp>
      <p:pic>
        <p:nvPicPr>
          <p:cNvPr id="39939" name="Picture 3" descr="lincoln_fu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946485"/>
            <a:ext cx="5029200" cy="289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5270" name="Line 6"/>
          <p:cNvSpPr>
            <a:spLocks noChangeShapeType="1"/>
          </p:cNvSpPr>
          <p:nvPr/>
        </p:nvSpPr>
        <p:spPr bwMode="auto">
          <a:xfrm>
            <a:off x="4572000" y="3003885"/>
            <a:ext cx="2514600" cy="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3352800" y="2851485"/>
            <a:ext cx="304800" cy="304800"/>
            <a:chOff x="2112" y="1872"/>
            <a:chExt cx="192" cy="192"/>
          </a:xfrm>
        </p:grpSpPr>
        <p:sp>
          <p:nvSpPr>
            <p:cNvPr id="39952" name="Oval 9"/>
            <p:cNvSpPr>
              <a:spLocks noChangeArrowheads="1"/>
            </p:cNvSpPr>
            <p:nvPr/>
          </p:nvSpPr>
          <p:spPr bwMode="auto">
            <a:xfrm>
              <a:off x="2174" y="1941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9953" name="Rectangle 16"/>
            <p:cNvSpPr>
              <a:spLocks noChangeArrowheads="1"/>
            </p:cNvSpPr>
            <p:nvPr/>
          </p:nvSpPr>
          <p:spPr bwMode="auto">
            <a:xfrm>
              <a:off x="2112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5257800" y="2851485"/>
            <a:ext cx="304800" cy="304800"/>
            <a:chOff x="3600" y="1872"/>
            <a:chExt cx="192" cy="192"/>
          </a:xfrm>
        </p:grpSpPr>
        <p:sp>
          <p:nvSpPr>
            <p:cNvPr id="39950" name="Oval 7"/>
            <p:cNvSpPr>
              <a:spLocks noChangeArrowheads="1"/>
            </p:cNvSpPr>
            <p:nvPr/>
          </p:nvSpPr>
          <p:spPr bwMode="auto">
            <a:xfrm>
              <a:off x="3675" y="1947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9951" name="Rectangle 17"/>
            <p:cNvSpPr>
              <a:spLocks noChangeArrowheads="1"/>
            </p:cNvSpPr>
            <p:nvPr/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396301" name="Rectangle 13"/>
          <p:cNvSpPr>
            <a:spLocks noGrp="1" noChangeArrowheads="1"/>
          </p:cNvSpPr>
          <p:nvPr>
            <p:ph type="body" idx="1"/>
          </p:nvPr>
        </p:nvSpPr>
        <p:spPr>
          <a:xfrm>
            <a:off x="304800" y="4379493"/>
            <a:ext cx="8686800" cy="201405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Tx/>
              <a:buChar char="•"/>
              <a:defRPr/>
            </a:pPr>
            <a:r>
              <a:rPr lang="en-US" dirty="0"/>
              <a:t>For each pixel in the first image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000" dirty="0"/>
              <a:t>Find corresponding </a:t>
            </a:r>
            <a:r>
              <a:rPr lang="en-US" sz="2000" dirty="0" err="1"/>
              <a:t>epipolar</a:t>
            </a:r>
            <a:r>
              <a:rPr lang="en-US" sz="2000" dirty="0"/>
              <a:t> scanline in the right image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000" dirty="0"/>
              <a:t>Search along </a:t>
            </a:r>
            <a:r>
              <a:rPr lang="en-US" sz="2000" dirty="0" err="1"/>
              <a:t>epipolar</a:t>
            </a:r>
            <a:r>
              <a:rPr lang="en-US" sz="2000" dirty="0"/>
              <a:t> line and pick the best match x’ (e.g. smallest Euclidean distance between SIFT in patch)</a:t>
            </a:r>
          </a:p>
          <a:p>
            <a:pPr lvl="1">
              <a:defRPr/>
            </a:pPr>
            <a:r>
              <a:rPr lang="en-US" sz="2000" dirty="0"/>
              <a:t>Compute disparity x-x’ and set depth(x) = f*T/(x-x’)</a:t>
            </a:r>
          </a:p>
          <a:p>
            <a:pPr marL="457200" lvl="1" indent="0">
              <a:lnSpc>
                <a:spcPct val="90000"/>
              </a:lnSpc>
              <a:buNone/>
              <a:defRPr/>
            </a:pPr>
            <a:endParaRPr lang="en-US" dirty="0"/>
          </a:p>
          <a:p>
            <a:pPr>
              <a:lnSpc>
                <a:spcPct val="90000"/>
              </a:lnSpc>
              <a:buFontTx/>
              <a:buChar char="•"/>
              <a:defRPr/>
            </a:pPr>
            <a:endParaRPr lang="en-US" dirty="0"/>
          </a:p>
        </p:txBody>
      </p: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4800600" y="2851485"/>
            <a:ext cx="304800" cy="304800"/>
            <a:chOff x="3600" y="1872"/>
            <a:chExt cx="192" cy="192"/>
          </a:xfrm>
        </p:grpSpPr>
        <p:sp>
          <p:nvSpPr>
            <p:cNvPr id="39948" name="Oval 17"/>
            <p:cNvSpPr>
              <a:spLocks noChangeArrowheads="1"/>
            </p:cNvSpPr>
            <p:nvPr/>
          </p:nvSpPr>
          <p:spPr bwMode="auto">
            <a:xfrm>
              <a:off x="3675" y="1947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9949" name="Rectangle 18"/>
            <p:cNvSpPr>
              <a:spLocks noChangeArrowheads="1"/>
            </p:cNvSpPr>
            <p:nvPr/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5715000" y="2851485"/>
            <a:ext cx="304800" cy="304800"/>
            <a:chOff x="3600" y="1872"/>
            <a:chExt cx="192" cy="192"/>
          </a:xfrm>
        </p:grpSpPr>
        <p:sp>
          <p:nvSpPr>
            <p:cNvPr id="39946" name="Oval 20"/>
            <p:cNvSpPr>
              <a:spLocks noChangeArrowheads="1"/>
            </p:cNvSpPr>
            <p:nvPr/>
          </p:nvSpPr>
          <p:spPr bwMode="auto">
            <a:xfrm>
              <a:off x="3675" y="1947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9947" name="Rectangle 21"/>
            <p:cNvSpPr>
              <a:spLocks noChangeArrowheads="1"/>
            </p:cNvSpPr>
            <p:nvPr/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0" y="6604084"/>
            <a:ext cx="16930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Adapted from Derek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Hoiem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4636167" y="3909428"/>
            <a:ext cx="3128212" cy="477838"/>
            <a:chOff x="4636167" y="3909428"/>
            <a:chExt cx="3128212" cy="477838"/>
          </a:xfrm>
        </p:grpSpPr>
        <p:grpSp>
          <p:nvGrpSpPr>
            <p:cNvPr id="7" name="Group 6"/>
            <p:cNvGrpSpPr/>
            <p:nvPr/>
          </p:nvGrpSpPr>
          <p:grpSpPr>
            <a:xfrm>
              <a:off x="4636167" y="3909428"/>
              <a:ext cx="3056022" cy="477838"/>
              <a:chOff x="4952205" y="3965575"/>
              <a:chExt cx="2440606" cy="477838"/>
            </a:xfrm>
          </p:grpSpPr>
          <p:sp>
            <p:nvSpPr>
              <p:cNvPr id="21" name="Freeform 5"/>
              <p:cNvSpPr>
                <a:spLocks/>
              </p:cNvSpPr>
              <p:nvPr/>
            </p:nvSpPr>
            <p:spPr bwMode="auto">
              <a:xfrm>
                <a:off x="4952205" y="4103688"/>
                <a:ext cx="2440606" cy="314325"/>
              </a:xfrm>
              <a:custGeom>
                <a:avLst/>
                <a:gdLst>
                  <a:gd name="T0" fmla="*/ 0 w 1468"/>
                  <a:gd name="T1" fmla="*/ 2147483647 h 252"/>
                  <a:gd name="T2" fmla="*/ 2147483647 w 1468"/>
                  <a:gd name="T3" fmla="*/ 2147483647 h 252"/>
                  <a:gd name="T4" fmla="*/ 2147483647 w 1468"/>
                  <a:gd name="T5" fmla="*/ 2147483647 h 252"/>
                  <a:gd name="T6" fmla="*/ 2147483647 w 1468"/>
                  <a:gd name="T7" fmla="*/ 2147483647 h 252"/>
                  <a:gd name="T8" fmla="*/ 2147483647 w 1468"/>
                  <a:gd name="T9" fmla="*/ 2147483647 h 252"/>
                  <a:gd name="T10" fmla="*/ 2147483647 w 1468"/>
                  <a:gd name="T11" fmla="*/ 0 h 252"/>
                  <a:gd name="T12" fmla="*/ 2147483647 w 1468"/>
                  <a:gd name="T13" fmla="*/ 2147483647 h 252"/>
                  <a:gd name="T14" fmla="*/ 2147483647 w 1468"/>
                  <a:gd name="T15" fmla="*/ 2147483647 h 252"/>
                  <a:gd name="T16" fmla="*/ 2147483647 w 1468"/>
                  <a:gd name="T17" fmla="*/ 2147483647 h 252"/>
                  <a:gd name="T18" fmla="*/ 2147483647 w 1468"/>
                  <a:gd name="T19" fmla="*/ 2147483647 h 252"/>
                  <a:gd name="T20" fmla="*/ 2147483647 w 1468"/>
                  <a:gd name="T21" fmla="*/ 2147483647 h 252"/>
                  <a:gd name="T22" fmla="*/ 2147483647 w 1468"/>
                  <a:gd name="T23" fmla="*/ 2147483647 h 252"/>
                  <a:gd name="T24" fmla="*/ 2147483647 w 1468"/>
                  <a:gd name="T25" fmla="*/ 2147483647 h 252"/>
                  <a:gd name="T26" fmla="*/ 2147483647 w 1468"/>
                  <a:gd name="T27" fmla="*/ 2147483647 h 252"/>
                  <a:gd name="T28" fmla="*/ 2147483647 w 1468"/>
                  <a:gd name="T29" fmla="*/ 2147483647 h 252"/>
                  <a:gd name="T30" fmla="*/ 2147483647 w 1468"/>
                  <a:gd name="T31" fmla="*/ 2147483647 h 252"/>
                  <a:gd name="T32" fmla="*/ 2147483647 w 1468"/>
                  <a:gd name="T33" fmla="*/ 2147483647 h 252"/>
                  <a:gd name="T34" fmla="*/ 2147483647 w 1468"/>
                  <a:gd name="T35" fmla="*/ 2147483647 h 252"/>
                  <a:gd name="T36" fmla="*/ 2147483647 w 1468"/>
                  <a:gd name="T37" fmla="*/ 2147483647 h 252"/>
                  <a:gd name="T38" fmla="*/ 2147483647 w 1468"/>
                  <a:gd name="T39" fmla="*/ 2147483647 h 252"/>
                  <a:gd name="T40" fmla="*/ 2147483647 w 1468"/>
                  <a:gd name="T41" fmla="*/ 2147483647 h 252"/>
                  <a:gd name="T42" fmla="*/ 2147483647 w 1468"/>
                  <a:gd name="T43" fmla="*/ 2147483647 h 252"/>
                  <a:gd name="T44" fmla="*/ 2147483647 w 1468"/>
                  <a:gd name="T45" fmla="*/ 2147483647 h 252"/>
                  <a:gd name="T46" fmla="*/ 2147483647 w 1468"/>
                  <a:gd name="T47" fmla="*/ 2147483647 h 252"/>
                  <a:gd name="T48" fmla="*/ 2147483647 w 1468"/>
                  <a:gd name="T49" fmla="*/ 2147483647 h 252"/>
                  <a:gd name="T50" fmla="*/ 2147483647 w 1468"/>
                  <a:gd name="T51" fmla="*/ 2147483647 h 252"/>
                  <a:gd name="T52" fmla="*/ 2147483647 w 1468"/>
                  <a:gd name="T53" fmla="*/ 2147483647 h 252"/>
                  <a:gd name="T54" fmla="*/ 2147483647 w 1468"/>
                  <a:gd name="T55" fmla="*/ 2147483647 h 252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468"/>
                  <a:gd name="T85" fmla="*/ 0 h 252"/>
                  <a:gd name="T86" fmla="*/ 1468 w 1468"/>
                  <a:gd name="T87" fmla="*/ 252 h 252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468" h="252">
                    <a:moveTo>
                      <a:pt x="0" y="5"/>
                    </a:moveTo>
                    <a:cubicBezTo>
                      <a:pt x="22" y="20"/>
                      <a:pt x="30" y="32"/>
                      <a:pt x="56" y="41"/>
                    </a:cubicBezTo>
                    <a:cubicBezTo>
                      <a:pt x="61" y="39"/>
                      <a:pt x="67" y="39"/>
                      <a:pt x="71" y="36"/>
                    </a:cubicBezTo>
                    <a:cubicBezTo>
                      <a:pt x="75" y="33"/>
                      <a:pt x="77" y="27"/>
                      <a:pt x="81" y="25"/>
                    </a:cubicBezTo>
                    <a:cubicBezTo>
                      <a:pt x="95" y="18"/>
                      <a:pt x="112" y="15"/>
                      <a:pt x="127" y="10"/>
                    </a:cubicBezTo>
                    <a:cubicBezTo>
                      <a:pt x="137" y="7"/>
                      <a:pt x="157" y="0"/>
                      <a:pt x="157" y="0"/>
                    </a:cubicBezTo>
                    <a:cubicBezTo>
                      <a:pt x="196" y="13"/>
                      <a:pt x="233" y="31"/>
                      <a:pt x="273" y="41"/>
                    </a:cubicBezTo>
                    <a:cubicBezTo>
                      <a:pt x="283" y="40"/>
                      <a:pt x="353" y="26"/>
                      <a:pt x="369" y="30"/>
                    </a:cubicBezTo>
                    <a:cubicBezTo>
                      <a:pt x="390" y="54"/>
                      <a:pt x="366" y="30"/>
                      <a:pt x="395" y="46"/>
                    </a:cubicBezTo>
                    <a:cubicBezTo>
                      <a:pt x="406" y="52"/>
                      <a:pt x="450" y="137"/>
                      <a:pt x="455" y="121"/>
                    </a:cubicBezTo>
                    <a:cubicBezTo>
                      <a:pt x="486" y="168"/>
                      <a:pt x="519" y="233"/>
                      <a:pt x="576" y="252"/>
                    </a:cubicBezTo>
                    <a:cubicBezTo>
                      <a:pt x="603" y="245"/>
                      <a:pt x="593" y="186"/>
                      <a:pt x="615" y="171"/>
                    </a:cubicBezTo>
                    <a:cubicBezTo>
                      <a:pt x="618" y="161"/>
                      <a:pt x="624" y="139"/>
                      <a:pt x="627" y="129"/>
                    </a:cubicBezTo>
                    <a:cubicBezTo>
                      <a:pt x="629" y="124"/>
                      <a:pt x="646" y="102"/>
                      <a:pt x="651" y="99"/>
                    </a:cubicBezTo>
                    <a:cubicBezTo>
                      <a:pt x="661" y="92"/>
                      <a:pt x="681" y="78"/>
                      <a:pt x="681" y="78"/>
                    </a:cubicBezTo>
                    <a:cubicBezTo>
                      <a:pt x="694" y="59"/>
                      <a:pt x="724" y="71"/>
                      <a:pt x="747" y="78"/>
                    </a:cubicBezTo>
                    <a:cubicBezTo>
                      <a:pt x="768" y="86"/>
                      <a:pt x="791" y="116"/>
                      <a:pt x="809" y="126"/>
                    </a:cubicBezTo>
                    <a:cubicBezTo>
                      <a:pt x="824" y="127"/>
                      <a:pt x="854" y="137"/>
                      <a:pt x="854" y="137"/>
                    </a:cubicBezTo>
                    <a:cubicBezTo>
                      <a:pt x="919" y="131"/>
                      <a:pt x="895" y="133"/>
                      <a:pt x="935" y="106"/>
                    </a:cubicBezTo>
                    <a:cubicBezTo>
                      <a:pt x="954" y="94"/>
                      <a:pt x="979" y="98"/>
                      <a:pt x="1001" y="96"/>
                    </a:cubicBezTo>
                    <a:cubicBezTo>
                      <a:pt x="1020" y="83"/>
                      <a:pt x="1042" y="78"/>
                      <a:pt x="1062" y="66"/>
                    </a:cubicBezTo>
                    <a:cubicBezTo>
                      <a:pt x="1096" y="71"/>
                      <a:pt x="1169" y="82"/>
                      <a:pt x="1198" y="101"/>
                    </a:cubicBezTo>
                    <a:cubicBezTo>
                      <a:pt x="1221" y="117"/>
                      <a:pt x="1247" y="133"/>
                      <a:pt x="1274" y="142"/>
                    </a:cubicBezTo>
                    <a:cubicBezTo>
                      <a:pt x="1291" y="159"/>
                      <a:pt x="1312" y="170"/>
                      <a:pt x="1334" y="177"/>
                    </a:cubicBezTo>
                    <a:cubicBezTo>
                      <a:pt x="1370" y="173"/>
                      <a:pt x="1383" y="175"/>
                      <a:pt x="1410" y="157"/>
                    </a:cubicBezTo>
                    <a:cubicBezTo>
                      <a:pt x="1417" y="135"/>
                      <a:pt x="1429" y="117"/>
                      <a:pt x="1446" y="101"/>
                    </a:cubicBezTo>
                    <a:cubicBezTo>
                      <a:pt x="1448" y="96"/>
                      <a:pt x="1447" y="90"/>
                      <a:pt x="1451" y="86"/>
                    </a:cubicBezTo>
                    <a:cubicBezTo>
                      <a:pt x="1468" y="69"/>
                      <a:pt x="1466" y="90"/>
                      <a:pt x="1466" y="7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22" name="Group 6"/>
              <p:cNvGrpSpPr>
                <a:grpSpLocks/>
              </p:cNvGrpSpPr>
              <p:nvPr/>
            </p:nvGrpSpPr>
            <p:grpSpPr bwMode="auto">
              <a:xfrm>
                <a:off x="4955381" y="3965575"/>
                <a:ext cx="1909763" cy="477838"/>
                <a:chOff x="2064" y="2160"/>
                <a:chExt cx="1488" cy="384"/>
              </a:xfrm>
            </p:grpSpPr>
            <p:sp>
              <p:nvSpPr>
                <p:cNvPr id="23" name="Line 7"/>
                <p:cNvSpPr>
                  <a:spLocks noChangeShapeType="1"/>
                </p:cNvSpPr>
                <p:nvPr/>
              </p:nvSpPr>
              <p:spPr bwMode="auto">
                <a:xfrm flipV="1">
                  <a:off x="2064" y="2160"/>
                  <a:ext cx="0" cy="38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Line 8"/>
                <p:cNvSpPr>
                  <a:spLocks noChangeShapeType="1"/>
                </p:cNvSpPr>
                <p:nvPr/>
              </p:nvSpPr>
              <p:spPr bwMode="auto">
                <a:xfrm>
                  <a:off x="2064" y="2544"/>
                  <a:ext cx="148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8" name="Rectangle 7"/>
            <p:cNvSpPr/>
            <p:nvPr/>
          </p:nvSpPr>
          <p:spPr>
            <a:xfrm>
              <a:off x="6978316" y="4026568"/>
              <a:ext cx="786063" cy="2887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11" name="Straight Connector 10"/>
          <p:cNvCxnSpPr/>
          <p:nvPr/>
        </p:nvCxnSpPr>
        <p:spPr>
          <a:xfrm flipH="1">
            <a:off x="5858126" y="3043610"/>
            <a:ext cx="11159" cy="1351677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503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5270" grpId="0" uiExpand="1" animBg="1"/>
      <p:bldP spid="396301" grpId="0" uiExpand="1" build="p" bldLvl="2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Results with window search</a:t>
            </a:r>
          </a:p>
        </p:txBody>
      </p:sp>
      <p:graphicFrame>
        <p:nvGraphicFramePr>
          <p:cNvPr id="14338" name="Object 3"/>
          <p:cNvGraphicFramePr>
            <a:graphicFrameLocks noChangeAspect="1"/>
          </p:cNvGraphicFramePr>
          <p:nvPr/>
        </p:nvGraphicFramePr>
        <p:xfrm>
          <a:off x="4691856" y="4219074"/>
          <a:ext cx="3276600" cy="2373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3" imgW="4422167" imgH="3202259" progId="">
                  <p:embed/>
                </p:oleObj>
              </mc:Choice>
              <mc:Fallback>
                <p:oleObj name="Image" r:id="rId3" imgW="4422167" imgH="3202259" progId="">
                  <p:embed/>
                  <p:pic>
                    <p:nvPicPr>
                      <p:cNvPr id="14338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91856" y="4219074"/>
                        <a:ext cx="3276600" cy="23733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39" name="Object 5"/>
          <p:cNvGraphicFramePr>
            <a:graphicFrameLocks noChangeAspect="1"/>
          </p:cNvGraphicFramePr>
          <p:nvPr/>
        </p:nvGraphicFramePr>
        <p:xfrm>
          <a:off x="914400" y="4219074"/>
          <a:ext cx="3276600" cy="2373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5" imgW="4422167" imgH="3202259" progId="">
                  <p:embed/>
                </p:oleObj>
              </mc:Choice>
              <mc:Fallback>
                <p:oleObj name="Image" r:id="rId5" imgW="4422167" imgH="3202259" progId="">
                  <p:embed/>
                  <p:pic>
                    <p:nvPicPr>
                      <p:cNvPr id="14339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4219074"/>
                        <a:ext cx="3276600" cy="23733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4" name="Text Box 6"/>
          <p:cNvSpPr txBox="1">
            <a:spLocks noChangeArrowheads="1"/>
          </p:cNvSpPr>
          <p:nvPr/>
        </p:nvSpPr>
        <p:spPr bwMode="auto">
          <a:xfrm>
            <a:off x="4010819" y="844079"/>
            <a:ext cx="828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Data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85800" y="1190184"/>
            <a:ext cx="7478713" cy="2514600"/>
            <a:chOff x="685800" y="1770744"/>
            <a:chExt cx="7478713" cy="2514600"/>
          </a:xfrm>
        </p:grpSpPr>
        <p:sp>
          <p:nvSpPr>
            <p:cNvPr id="14341" name="Text Box 4"/>
            <p:cNvSpPr txBox="1">
              <a:spLocks noChangeArrowheads="1"/>
            </p:cNvSpPr>
            <p:nvPr/>
          </p:nvSpPr>
          <p:spPr bwMode="auto">
            <a:xfrm>
              <a:off x="817563" y="3810000"/>
              <a:ext cx="3525837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Window-based matching</a:t>
              </a:r>
            </a:p>
          </p:txBody>
        </p:sp>
        <p:sp>
          <p:nvSpPr>
            <p:cNvPr id="14342" name="Text Box 6"/>
            <p:cNvSpPr txBox="1">
              <a:spLocks noChangeArrowheads="1"/>
            </p:cNvSpPr>
            <p:nvPr/>
          </p:nvSpPr>
          <p:spPr bwMode="auto">
            <a:xfrm>
              <a:off x="5964238" y="3810000"/>
              <a:ext cx="1895475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Ground truth</a:t>
              </a:r>
            </a:p>
          </p:txBody>
        </p:sp>
        <p:graphicFrame>
          <p:nvGraphicFramePr>
            <p:cNvPr id="10" name="Object 3"/>
            <p:cNvGraphicFramePr>
              <a:graphicFrameLocks noChangeAspect="1"/>
            </p:cNvGraphicFramePr>
            <p:nvPr/>
          </p:nvGraphicFramePr>
          <p:xfrm>
            <a:off x="685800" y="1770744"/>
            <a:ext cx="3668713" cy="2514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Image File" r:id="rId7" imgW="3562350" imgH="2667000" progId="">
                    <p:embed/>
                  </p:oleObj>
                </mc:Choice>
                <mc:Fallback>
                  <p:oleObj name="Image File" r:id="rId7" imgW="3562350" imgH="2667000" progId="">
                    <p:embed/>
                    <p:pic>
                      <p:nvPicPr>
                        <p:cNvPr id="1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85800" y="1770744"/>
                          <a:ext cx="3668713" cy="2514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" name="Text Box 7"/>
            <p:cNvSpPr txBox="1">
              <a:spLocks noChangeArrowheads="1"/>
            </p:cNvSpPr>
            <p:nvPr/>
          </p:nvSpPr>
          <p:spPr bwMode="auto">
            <a:xfrm>
              <a:off x="1842072" y="1905359"/>
              <a:ext cx="1130795" cy="3374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rPr>
                <a:t>Left image</a:t>
              </a:r>
            </a:p>
          </p:txBody>
        </p:sp>
        <p:graphicFrame>
          <p:nvGraphicFramePr>
            <p:cNvPr id="13" name="Object 2"/>
            <p:cNvGraphicFramePr>
              <a:graphicFrameLocks noChangeAspect="1"/>
            </p:cNvGraphicFramePr>
            <p:nvPr/>
          </p:nvGraphicFramePr>
          <p:xfrm>
            <a:off x="4495800" y="1770744"/>
            <a:ext cx="3668713" cy="2514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Image File" r:id="rId9" imgW="3562350" imgH="2667000" progId="">
                    <p:embed/>
                  </p:oleObj>
                </mc:Choice>
                <mc:Fallback>
                  <p:oleObj name="Image File" r:id="rId9" imgW="3562350" imgH="2667000" progId="">
                    <p:embed/>
                    <p:pic>
                      <p:nvPicPr>
                        <p:cNvPr id="13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95800" y="1770744"/>
                          <a:ext cx="3668713" cy="2514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" name="Text Box 12"/>
            <p:cNvSpPr txBox="1">
              <a:spLocks noChangeArrowheads="1"/>
            </p:cNvSpPr>
            <p:nvPr/>
          </p:nvSpPr>
          <p:spPr bwMode="auto">
            <a:xfrm>
              <a:off x="5665790" y="1905359"/>
              <a:ext cx="1256221" cy="3374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rPr>
                <a:t>Right image</a:t>
              </a:r>
            </a:p>
          </p:txBody>
        </p:sp>
      </p:grp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1735604" y="3810000"/>
            <a:ext cx="16897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Predicted depth</a:t>
            </a:r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5382418" y="3810000"/>
            <a:ext cx="1895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Ground truth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0" y="6604084"/>
            <a:ext cx="89960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Derek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Hoiem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061028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Projective structure from motion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229600" cy="1752600"/>
          </a:xfrm>
        </p:spPr>
        <p:txBody>
          <a:bodyPr>
            <a:normAutofit fontScale="77500" lnSpcReduction="20000"/>
          </a:bodyPr>
          <a:lstStyle/>
          <a:p>
            <a:pPr>
              <a:buFontTx/>
              <a:buChar char="•"/>
              <a:defRPr/>
            </a:pPr>
            <a:r>
              <a:rPr lang="en-US" dirty="0"/>
              <a:t>Given: </a:t>
            </a:r>
            <a:r>
              <a:rPr lang="en-US" i="1" dirty="0"/>
              <a:t>m</a:t>
            </a:r>
            <a:r>
              <a:rPr lang="en-US" dirty="0"/>
              <a:t> images of </a:t>
            </a:r>
            <a:r>
              <a:rPr lang="en-US" i="1" dirty="0"/>
              <a:t>n</a:t>
            </a:r>
            <a:r>
              <a:rPr lang="en-US" dirty="0"/>
              <a:t> fixed 3D points </a:t>
            </a:r>
            <a:br>
              <a:rPr lang="en-US" dirty="0"/>
            </a:br>
            <a:endParaRPr lang="en-US" sz="800" dirty="0"/>
          </a:p>
          <a:p>
            <a:pPr marL="0" indent="0" algn="ctr">
              <a:buNone/>
              <a:defRPr/>
            </a:pPr>
            <a:r>
              <a:rPr lang="en-US" b="1" dirty="0" err="1">
                <a:latin typeface="Times New Roman" pitchFamily="18" charset="0"/>
              </a:rPr>
              <a:t>x</a:t>
            </a:r>
            <a:r>
              <a:rPr lang="en-US" i="1" baseline="-25000" dirty="0" err="1">
                <a:latin typeface="Times New Roman" pitchFamily="18" charset="0"/>
              </a:rPr>
              <a:t>ij</a:t>
            </a:r>
            <a:r>
              <a:rPr lang="en-US" i="1" dirty="0">
                <a:latin typeface="Times New Roman" pitchFamily="18" charset="0"/>
              </a:rPr>
              <a:t> = </a:t>
            </a:r>
            <a:r>
              <a:rPr lang="en-US" b="1" dirty="0">
                <a:latin typeface="Times New Roman" pitchFamily="18" charset="0"/>
              </a:rPr>
              <a:t>P</a:t>
            </a:r>
            <a:r>
              <a:rPr lang="en-US" i="1" baseline="-25000" dirty="0">
                <a:latin typeface="Times New Roman" pitchFamily="18" charset="0"/>
              </a:rPr>
              <a:t>i </a:t>
            </a:r>
            <a:r>
              <a:rPr lang="en-US" b="1" dirty="0" err="1">
                <a:latin typeface="Times New Roman" pitchFamily="18" charset="0"/>
              </a:rPr>
              <a:t>X</a:t>
            </a:r>
            <a:r>
              <a:rPr lang="en-US" i="1" baseline="-25000" dirty="0" err="1">
                <a:latin typeface="Times New Roman" pitchFamily="18" charset="0"/>
              </a:rPr>
              <a:t>j</a:t>
            </a:r>
            <a:r>
              <a:rPr lang="en-US" i="1" baseline="-25000" dirty="0">
                <a:latin typeface="Times New Roman" pitchFamily="18" charset="0"/>
              </a:rPr>
              <a:t> </a:t>
            </a:r>
            <a:r>
              <a:rPr lang="en-US" i="1" dirty="0">
                <a:latin typeface="Times New Roman" pitchFamily="18" charset="0"/>
              </a:rPr>
              <a:t>, 	</a:t>
            </a:r>
            <a:r>
              <a:rPr lang="en-US" i="1" dirty="0" err="1">
                <a:latin typeface="Times New Roman" pitchFamily="18" charset="0"/>
              </a:rPr>
              <a:t>i</a:t>
            </a:r>
            <a:r>
              <a:rPr lang="en-US" i="1" dirty="0">
                <a:latin typeface="Times New Roman" pitchFamily="18" charset="0"/>
              </a:rPr>
              <a:t> = </a:t>
            </a:r>
            <a:r>
              <a:rPr lang="en-US" dirty="0">
                <a:latin typeface="Times New Roman" pitchFamily="18" charset="0"/>
              </a:rPr>
              <a:t>1</a:t>
            </a:r>
            <a:r>
              <a:rPr lang="en-US" i="1" dirty="0">
                <a:latin typeface="Times New Roman" pitchFamily="18" charset="0"/>
              </a:rPr>
              <a:t>,… , m,    j = </a:t>
            </a:r>
            <a:r>
              <a:rPr lang="en-US" dirty="0">
                <a:latin typeface="Times New Roman" pitchFamily="18" charset="0"/>
              </a:rPr>
              <a:t>1</a:t>
            </a:r>
            <a:r>
              <a:rPr lang="en-US" i="1" dirty="0">
                <a:latin typeface="Times New Roman" pitchFamily="18" charset="0"/>
              </a:rPr>
              <a:t>, … , n</a:t>
            </a:r>
            <a:r>
              <a:rPr lang="en-US" i="1" dirty="0"/>
              <a:t>  </a:t>
            </a:r>
          </a:p>
          <a:p>
            <a:pPr>
              <a:buFontTx/>
              <a:buChar char="•"/>
              <a:defRPr/>
            </a:pPr>
            <a:endParaRPr lang="en-US" sz="800" dirty="0"/>
          </a:p>
          <a:p>
            <a:pPr>
              <a:buFontTx/>
              <a:buChar char="•"/>
              <a:defRPr/>
            </a:pPr>
            <a:r>
              <a:rPr lang="en-US" dirty="0"/>
              <a:t>Problem: estimate </a:t>
            </a:r>
            <a:r>
              <a:rPr lang="en-US" i="1" dirty="0"/>
              <a:t>m</a:t>
            </a:r>
            <a:r>
              <a:rPr lang="en-US" dirty="0"/>
              <a:t> projection matrices </a:t>
            </a:r>
            <a:r>
              <a:rPr lang="en-US" b="1" dirty="0"/>
              <a:t>P</a:t>
            </a:r>
            <a:r>
              <a:rPr lang="en-US" i="1" baseline="-25000" dirty="0"/>
              <a:t>i</a:t>
            </a:r>
            <a:r>
              <a:rPr lang="en-US" dirty="0"/>
              <a:t> and </a:t>
            </a:r>
            <a:r>
              <a:rPr lang="en-US" i="1" dirty="0"/>
              <a:t>n</a:t>
            </a:r>
            <a:r>
              <a:rPr lang="en-US" dirty="0"/>
              <a:t> 3D points </a:t>
            </a:r>
            <a:r>
              <a:rPr lang="en-US" b="1" dirty="0" err="1"/>
              <a:t>X</a:t>
            </a:r>
            <a:r>
              <a:rPr lang="en-US" i="1" baseline="-25000" dirty="0" err="1"/>
              <a:t>j</a:t>
            </a:r>
            <a:r>
              <a:rPr lang="en-US" dirty="0"/>
              <a:t> from the </a:t>
            </a:r>
            <a:r>
              <a:rPr lang="en-US" i="1" dirty="0" err="1"/>
              <a:t>mn</a:t>
            </a:r>
            <a:r>
              <a:rPr lang="en-US" dirty="0"/>
              <a:t> corresponding 2D points </a:t>
            </a:r>
            <a:r>
              <a:rPr lang="en-US" b="1" dirty="0" err="1"/>
              <a:t>x</a:t>
            </a:r>
            <a:r>
              <a:rPr lang="en-US" i="1" baseline="-25000" dirty="0" err="1"/>
              <a:t>ij</a:t>
            </a:r>
            <a:endParaRPr lang="en-US" i="1" baseline="-25000" dirty="0"/>
          </a:p>
          <a:p>
            <a:pPr>
              <a:defRPr/>
            </a:pPr>
            <a:endParaRPr lang="en-US" dirty="0"/>
          </a:p>
        </p:txBody>
      </p:sp>
      <p:grpSp>
        <p:nvGrpSpPr>
          <p:cNvPr id="29700" name="Group 4"/>
          <p:cNvGrpSpPr>
            <a:grpSpLocks/>
          </p:cNvGrpSpPr>
          <p:nvPr/>
        </p:nvGrpSpPr>
        <p:grpSpPr bwMode="auto">
          <a:xfrm>
            <a:off x="2057400" y="2895600"/>
            <a:ext cx="5060950" cy="3927475"/>
            <a:chOff x="1296" y="1824"/>
            <a:chExt cx="3188" cy="2474"/>
          </a:xfrm>
        </p:grpSpPr>
        <p:sp>
          <p:nvSpPr>
            <p:cNvPr id="29702" name="Line 5"/>
            <p:cNvSpPr>
              <a:spLocks noChangeShapeType="1"/>
            </p:cNvSpPr>
            <p:nvPr/>
          </p:nvSpPr>
          <p:spPr bwMode="auto">
            <a:xfrm flipH="1" flipV="1">
              <a:off x="2814" y="2886"/>
              <a:ext cx="1341" cy="97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703" name="Line 6"/>
            <p:cNvSpPr>
              <a:spLocks noChangeShapeType="1"/>
            </p:cNvSpPr>
            <p:nvPr/>
          </p:nvSpPr>
          <p:spPr bwMode="auto">
            <a:xfrm flipV="1">
              <a:off x="2765" y="2886"/>
              <a:ext cx="57" cy="121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704" name="Line 7"/>
            <p:cNvSpPr>
              <a:spLocks noChangeShapeType="1"/>
            </p:cNvSpPr>
            <p:nvPr/>
          </p:nvSpPr>
          <p:spPr bwMode="auto">
            <a:xfrm flipV="1">
              <a:off x="1473" y="2877"/>
              <a:ext cx="1333" cy="6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705" name="Line 8"/>
            <p:cNvSpPr>
              <a:spLocks noChangeShapeType="1"/>
            </p:cNvSpPr>
            <p:nvPr/>
          </p:nvSpPr>
          <p:spPr bwMode="auto">
            <a:xfrm flipV="1">
              <a:off x="1481" y="2096"/>
              <a:ext cx="1079" cy="144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706" name="Line 9"/>
            <p:cNvSpPr>
              <a:spLocks noChangeShapeType="1"/>
            </p:cNvSpPr>
            <p:nvPr/>
          </p:nvSpPr>
          <p:spPr bwMode="auto">
            <a:xfrm flipV="1">
              <a:off x="1481" y="2508"/>
              <a:ext cx="1079" cy="10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707" name="Line 10"/>
            <p:cNvSpPr>
              <a:spLocks noChangeShapeType="1"/>
            </p:cNvSpPr>
            <p:nvPr/>
          </p:nvSpPr>
          <p:spPr bwMode="auto">
            <a:xfrm flipV="1">
              <a:off x="1481" y="2199"/>
              <a:ext cx="1668" cy="13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708" name="Line 11"/>
            <p:cNvSpPr>
              <a:spLocks noChangeShapeType="1"/>
            </p:cNvSpPr>
            <p:nvPr/>
          </p:nvSpPr>
          <p:spPr bwMode="auto">
            <a:xfrm flipV="1">
              <a:off x="1481" y="2611"/>
              <a:ext cx="1472" cy="9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709" name="Line 12"/>
            <p:cNvSpPr>
              <a:spLocks noChangeShapeType="1"/>
            </p:cNvSpPr>
            <p:nvPr/>
          </p:nvSpPr>
          <p:spPr bwMode="auto">
            <a:xfrm flipV="1">
              <a:off x="1481" y="3126"/>
              <a:ext cx="1668" cy="4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710" name="Line 13"/>
            <p:cNvSpPr>
              <a:spLocks noChangeShapeType="1"/>
            </p:cNvSpPr>
            <p:nvPr/>
          </p:nvSpPr>
          <p:spPr bwMode="auto">
            <a:xfrm flipH="1" flipV="1">
              <a:off x="2560" y="2508"/>
              <a:ext cx="197" cy="160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711" name="Line 14"/>
            <p:cNvSpPr>
              <a:spLocks noChangeShapeType="1"/>
            </p:cNvSpPr>
            <p:nvPr/>
          </p:nvSpPr>
          <p:spPr bwMode="auto">
            <a:xfrm flipV="1">
              <a:off x="2757" y="2199"/>
              <a:ext cx="392" cy="19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712" name="Line 15"/>
            <p:cNvSpPr>
              <a:spLocks noChangeShapeType="1"/>
            </p:cNvSpPr>
            <p:nvPr/>
          </p:nvSpPr>
          <p:spPr bwMode="auto">
            <a:xfrm flipH="1" flipV="1">
              <a:off x="2560" y="2096"/>
              <a:ext cx="197" cy="20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713" name="Line 16"/>
            <p:cNvSpPr>
              <a:spLocks noChangeShapeType="1"/>
            </p:cNvSpPr>
            <p:nvPr/>
          </p:nvSpPr>
          <p:spPr bwMode="auto">
            <a:xfrm flipV="1">
              <a:off x="2757" y="2611"/>
              <a:ext cx="196" cy="15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714" name="Line 17"/>
            <p:cNvSpPr>
              <a:spLocks noChangeShapeType="1"/>
            </p:cNvSpPr>
            <p:nvPr/>
          </p:nvSpPr>
          <p:spPr bwMode="auto">
            <a:xfrm flipV="1">
              <a:off x="2757" y="3126"/>
              <a:ext cx="392" cy="98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715" name="Line 18"/>
            <p:cNvSpPr>
              <a:spLocks noChangeShapeType="1"/>
            </p:cNvSpPr>
            <p:nvPr/>
          </p:nvSpPr>
          <p:spPr bwMode="auto">
            <a:xfrm flipH="1" flipV="1">
              <a:off x="2560" y="2508"/>
              <a:ext cx="1570" cy="13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716" name="Line 19"/>
            <p:cNvSpPr>
              <a:spLocks noChangeShapeType="1"/>
            </p:cNvSpPr>
            <p:nvPr/>
          </p:nvSpPr>
          <p:spPr bwMode="auto">
            <a:xfrm flipH="1" flipV="1">
              <a:off x="2560" y="2096"/>
              <a:ext cx="1570" cy="17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717" name="Line 20"/>
            <p:cNvSpPr>
              <a:spLocks noChangeShapeType="1"/>
            </p:cNvSpPr>
            <p:nvPr/>
          </p:nvSpPr>
          <p:spPr bwMode="auto">
            <a:xfrm flipH="1" flipV="1">
              <a:off x="3149" y="2199"/>
              <a:ext cx="981" cy="164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718" name="Line 21"/>
            <p:cNvSpPr>
              <a:spLocks noChangeShapeType="1"/>
            </p:cNvSpPr>
            <p:nvPr/>
          </p:nvSpPr>
          <p:spPr bwMode="auto">
            <a:xfrm flipH="1" flipV="1">
              <a:off x="2953" y="2611"/>
              <a:ext cx="1177" cy="12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719" name="Line 22"/>
            <p:cNvSpPr>
              <a:spLocks noChangeShapeType="1"/>
            </p:cNvSpPr>
            <p:nvPr/>
          </p:nvSpPr>
          <p:spPr bwMode="auto">
            <a:xfrm flipH="1" flipV="1">
              <a:off x="3149" y="3126"/>
              <a:ext cx="981" cy="72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720" name="Rectangle 23"/>
            <p:cNvSpPr>
              <a:spLocks noChangeArrowheads="1"/>
            </p:cNvSpPr>
            <p:nvPr/>
          </p:nvSpPr>
          <p:spPr bwMode="auto">
            <a:xfrm>
              <a:off x="2400" y="3435"/>
              <a:ext cx="720" cy="50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721" name="AutoShape 24"/>
            <p:cNvSpPr>
              <a:spLocks noChangeArrowheads="1"/>
            </p:cNvSpPr>
            <p:nvPr/>
          </p:nvSpPr>
          <p:spPr bwMode="auto">
            <a:xfrm rot="-5400000">
              <a:off x="1466" y="2935"/>
              <a:ext cx="619" cy="589"/>
            </a:xfrm>
            <a:prstGeom prst="parallelogram">
              <a:avLst>
                <a:gd name="adj" fmla="val 26273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722" name="AutoShape 25"/>
            <p:cNvSpPr>
              <a:spLocks noChangeArrowheads="1"/>
            </p:cNvSpPr>
            <p:nvPr/>
          </p:nvSpPr>
          <p:spPr bwMode="auto">
            <a:xfrm rot="5400000" flipH="1">
              <a:off x="3428" y="3141"/>
              <a:ext cx="619" cy="589"/>
            </a:xfrm>
            <a:prstGeom prst="parallelogram">
              <a:avLst>
                <a:gd name="adj" fmla="val 26273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723" name="Oval 26"/>
            <p:cNvSpPr>
              <a:spLocks noChangeAspect="1" noChangeArrowheads="1"/>
            </p:cNvSpPr>
            <p:nvPr/>
          </p:nvSpPr>
          <p:spPr bwMode="auto">
            <a:xfrm>
              <a:off x="1465" y="3515"/>
              <a:ext cx="47" cy="4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724" name="Oval 27"/>
            <p:cNvSpPr>
              <a:spLocks noChangeAspect="1" noChangeArrowheads="1"/>
            </p:cNvSpPr>
            <p:nvPr/>
          </p:nvSpPr>
          <p:spPr bwMode="auto">
            <a:xfrm>
              <a:off x="2740" y="4082"/>
              <a:ext cx="47" cy="4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725" name="Oval 28"/>
            <p:cNvSpPr>
              <a:spLocks noChangeAspect="1" noChangeArrowheads="1"/>
            </p:cNvSpPr>
            <p:nvPr/>
          </p:nvSpPr>
          <p:spPr bwMode="auto">
            <a:xfrm>
              <a:off x="4122" y="3833"/>
              <a:ext cx="47" cy="4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726" name="Oval 29"/>
            <p:cNvSpPr>
              <a:spLocks noChangeAspect="1" noChangeArrowheads="1"/>
            </p:cNvSpPr>
            <p:nvPr/>
          </p:nvSpPr>
          <p:spPr bwMode="auto">
            <a:xfrm>
              <a:off x="2528" y="2098"/>
              <a:ext cx="47" cy="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727" name="Oval 30"/>
            <p:cNvSpPr>
              <a:spLocks noChangeAspect="1" noChangeArrowheads="1"/>
            </p:cNvSpPr>
            <p:nvPr/>
          </p:nvSpPr>
          <p:spPr bwMode="auto">
            <a:xfrm>
              <a:off x="3133" y="2184"/>
              <a:ext cx="47" cy="4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728" name="Oval 31"/>
            <p:cNvSpPr>
              <a:spLocks noChangeAspect="1" noChangeArrowheads="1"/>
            </p:cNvSpPr>
            <p:nvPr/>
          </p:nvSpPr>
          <p:spPr bwMode="auto">
            <a:xfrm>
              <a:off x="2544" y="2476"/>
              <a:ext cx="47" cy="4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729" name="Oval 32"/>
            <p:cNvSpPr>
              <a:spLocks noChangeAspect="1" noChangeArrowheads="1"/>
            </p:cNvSpPr>
            <p:nvPr/>
          </p:nvSpPr>
          <p:spPr bwMode="auto">
            <a:xfrm>
              <a:off x="2928" y="2596"/>
              <a:ext cx="47" cy="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730" name="Oval 33"/>
            <p:cNvSpPr>
              <a:spLocks noChangeAspect="1" noChangeArrowheads="1"/>
            </p:cNvSpPr>
            <p:nvPr/>
          </p:nvSpPr>
          <p:spPr bwMode="auto">
            <a:xfrm>
              <a:off x="3133" y="3111"/>
              <a:ext cx="47" cy="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731" name="Oval 34"/>
            <p:cNvSpPr>
              <a:spLocks noChangeAspect="1" noChangeArrowheads="1"/>
            </p:cNvSpPr>
            <p:nvPr/>
          </p:nvSpPr>
          <p:spPr bwMode="auto">
            <a:xfrm>
              <a:off x="2798" y="2845"/>
              <a:ext cx="47" cy="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732" name="Oval 35"/>
            <p:cNvSpPr>
              <a:spLocks noChangeAspect="1" noChangeArrowheads="1"/>
            </p:cNvSpPr>
            <p:nvPr/>
          </p:nvSpPr>
          <p:spPr bwMode="auto">
            <a:xfrm>
              <a:off x="1718" y="3163"/>
              <a:ext cx="47" cy="49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733" name="Oval 36"/>
            <p:cNvSpPr>
              <a:spLocks noChangeAspect="1" noChangeArrowheads="1"/>
            </p:cNvSpPr>
            <p:nvPr/>
          </p:nvSpPr>
          <p:spPr bwMode="auto">
            <a:xfrm>
              <a:off x="1849" y="3137"/>
              <a:ext cx="47" cy="49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734" name="Oval 37"/>
            <p:cNvSpPr>
              <a:spLocks noChangeAspect="1" noChangeArrowheads="1"/>
            </p:cNvSpPr>
            <p:nvPr/>
          </p:nvSpPr>
          <p:spPr bwMode="auto">
            <a:xfrm>
              <a:off x="1808" y="3274"/>
              <a:ext cx="47" cy="50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735" name="Oval 38"/>
            <p:cNvSpPr>
              <a:spLocks noChangeAspect="1" noChangeArrowheads="1"/>
            </p:cNvSpPr>
            <p:nvPr/>
          </p:nvSpPr>
          <p:spPr bwMode="auto">
            <a:xfrm>
              <a:off x="1906" y="3292"/>
              <a:ext cx="47" cy="49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736" name="Oval 39"/>
            <p:cNvSpPr>
              <a:spLocks noChangeAspect="1" noChangeArrowheads="1"/>
            </p:cNvSpPr>
            <p:nvPr/>
          </p:nvSpPr>
          <p:spPr bwMode="auto">
            <a:xfrm>
              <a:off x="1956" y="3403"/>
              <a:ext cx="47" cy="50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737" name="Oval 40"/>
            <p:cNvSpPr>
              <a:spLocks noChangeAspect="1" noChangeArrowheads="1"/>
            </p:cNvSpPr>
            <p:nvPr/>
          </p:nvSpPr>
          <p:spPr bwMode="auto">
            <a:xfrm>
              <a:off x="1735" y="3292"/>
              <a:ext cx="47" cy="49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738" name="Oval 41"/>
            <p:cNvSpPr>
              <a:spLocks noChangeAspect="1" noChangeArrowheads="1"/>
            </p:cNvSpPr>
            <p:nvPr/>
          </p:nvSpPr>
          <p:spPr bwMode="auto">
            <a:xfrm>
              <a:off x="2659" y="3515"/>
              <a:ext cx="47" cy="49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739" name="Oval 42"/>
            <p:cNvSpPr>
              <a:spLocks noChangeAspect="1" noChangeArrowheads="1"/>
            </p:cNvSpPr>
            <p:nvPr/>
          </p:nvSpPr>
          <p:spPr bwMode="auto">
            <a:xfrm>
              <a:off x="2749" y="3678"/>
              <a:ext cx="47" cy="49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740" name="Oval 43"/>
            <p:cNvSpPr>
              <a:spLocks noChangeAspect="1" noChangeArrowheads="1"/>
            </p:cNvSpPr>
            <p:nvPr/>
          </p:nvSpPr>
          <p:spPr bwMode="auto">
            <a:xfrm>
              <a:off x="2847" y="3506"/>
              <a:ext cx="47" cy="50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741" name="Oval 44"/>
            <p:cNvSpPr>
              <a:spLocks noChangeAspect="1" noChangeArrowheads="1"/>
            </p:cNvSpPr>
            <p:nvPr/>
          </p:nvSpPr>
          <p:spPr bwMode="auto">
            <a:xfrm>
              <a:off x="2798" y="3627"/>
              <a:ext cx="47" cy="49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742" name="Oval 45"/>
            <p:cNvSpPr>
              <a:spLocks noChangeAspect="1" noChangeArrowheads="1"/>
            </p:cNvSpPr>
            <p:nvPr/>
          </p:nvSpPr>
          <p:spPr bwMode="auto">
            <a:xfrm>
              <a:off x="2879" y="3738"/>
              <a:ext cx="47" cy="50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743" name="Oval 46"/>
            <p:cNvSpPr>
              <a:spLocks noChangeAspect="1" noChangeArrowheads="1"/>
            </p:cNvSpPr>
            <p:nvPr/>
          </p:nvSpPr>
          <p:spPr bwMode="auto">
            <a:xfrm>
              <a:off x="2691" y="3687"/>
              <a:ext cx="47" cy="49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744" name="Oval 47"/>
            <p:cNvSpPr>
              <a:spLocks noChangeAspect="1" noChangeArrowheads="1"/>
            </p:cNvSpPr>
            <p:nvPr/>
          </p:nvSpPr>
          <p:spPr bwMode="auto">
            <a:xfrm>
              <a:off x="3664" y="3326"/>
              <a:ext cx="47" cy="49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745" name="Oval 48"/>
            <p:cNvSpPr>
              <a:spLocks noChangeAspect="1" noChangeArrowheads="1"/>
            </p:cNvSpPr>
            <p:nvPr/>
          </p:nvSpPr>
          <p:spPr bwMode="auto">
            <a:xfrm>
              <a:off x="3795" y="3292"/>
              <a:ext cx="47" cy="49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746" name="Oval 49"/>
            <p:cNvSpPr>
              <a:spLocks noChangeAspect="1" noChangeArrowheads="1"/>
            </p:cNvSpPr>
            <p:nvPr/>
          </p:nvSpPr>
          <p:spPr bwMode="auto">
            <a:xfrm>
              <a:off x="3738" y="3438"/>
              <a:ext cx="47" cy="49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747" name="Oval 50"/>
            <p:cNvSpPr>
              <a:spLocks noChangeAspect="1" noChangeArrowheads="1"/>
            </p:cNvSpPr>
            <p:nvPr/>
          </p:nvSpPr>
          <p:spPr bwMode="auto">
            <a:xfrm>
              <a:off x="3681" y="3455"/>
              <a:ext cx="47" cy="49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748" name="Oval 51"/>
            <p:cNvSpPr>
              <a:spLocks noChangeAspect="1" noChangeArrowheads="1"/>
            </p:cNvSpPr>
            <p:nvPr/>
          </p:nvSpPr>
          <p:spPr bwMode="auto">
            <a:xfrm>
              <a:off x="3754" y="3575"/>
              <a:ext cx="47" cy="49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749" name="Oval 52"/>
            <p:cNvSpPr>
              <a:spLocks noChangeAspect="1" noChangeArrowheads="1"/>
            </p:cNvSpPr>
            <p:nvPr/>
          </p:nvSpPr>
          <p:spPr bwMode="auto">
            <a:xfrm>
              <a:off x="3599" y="3446"/>
              <a:ext cx="47" cy="50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750" name="Rectangle 53"/>
            <p:cNvSpPr>
              <a:spLocks noChangeArrowheads="1"/>
            </p:cNvSpPr>
            <p:nvPr/>
          </p:nvSpPr>
          <p:spPr bwMode="auto">
            <a:xfrm>
              <a:off x="1440" y="2951"/>
              <a:ext cx="31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x</a:t>
              </a:r>
              <a:r>
                <a:rPr kumimoji="0" lang="en-US" sz="1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1</a:t>
              </a:r>
              <a:r>
                <a:rPr kumimoji="0" lang="en-US" sz="1800" b="0" i="1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j</a:t>
              </a:r>
            </a:p>
          </p:txBody>
        </p:sp>
        <p:sp>
          <p:nvSpPr>
            <p:cNvPr id="29751" name="Rectangle 54"/>
            <p:cNvSpPr>
              <a:spLocks noChangeArrowheads="1"/>
            </p:cNvSpPr>
            <p:nvPr/>
          </p:nvSpPr>
          <p:spPr bwMode="auto">
            <a:xfrm>
              <a:off x="2377" y="3439"/>
              <a:ext cx="31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x</a:t>
              </a:r>
              <a:r>
                <a:rPr kumimoji="0" lang="en-US" sz="1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2</a:t>
              </a:r>
              <a:r>
                <a:rPr kumimoji="0" lang="en-US" sz="1800" b="0" i="1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j</a:t>
              </a:r>
            </a:p>
          </p:txBody>
        </p:sp>
        <p:sp>
          <p:nvSpPr>
            <p:cNvPr id="29752" name="Rectangle 55"/>
            <p:cNvSpPr>
              <a:spLocks noChangeArrowheads="1"/>
            </p:cNvSpPr>
            <p:nvPr/>
          </p:nvSpPr>
          <p:spPr bwMode="auto">
            <a:xfrm>
              <a:off x="4107" y="3236"/>
              <a:ext cx="31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x</a:t>
              </a:r>
              <a:r>
                <a:rPr kumimoji="0" lang="en-US" sz="1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3</a:t>
              </a:r>
              <a:r>
                <a:rPr kumimoji="0" lang="en-US" sz="1800" b="0" i="1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j</a:t>
              </a:r>
            </a:p>
          </p:txBody>
        </p:sp>
        <p:sp>
          <p:nvSpPr>
            <p:cNvPr id="29753" name="Rectangle 56"/>
            <p:cNvSpPr>
              <a:spLocks noChangeArrowheads="1"/>
            </p:cNvSpPr>
            <p:nvPr/>
          </p:nvSpPr>
          <p:spPr bwMode="auto">
            <a:xfrm>
              <a:off x="2511" y="1824"/>
              <a:ext cx="27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X</a:t>
              </a:r>
              <a:r>
                <a:rPr kumimoji="0" lang="en-US" sz="1800" b="0" i="1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j</a:t>
              </a:r>
            </a:p>
          </p:txBody>
        </p:sp>
        <p:sp>
          <p:nvSpPr>
            <p:cNvPr id="29754" name="Rectangle 57"/>
            <p:cNvSpPr>
              <a:spLocks noChangeArrowheads="1"/>
            </p:cNvSpPr>
            <p:nvPr/>
          </p:nvSpPr>
          <p:spPr bwMode="auto">
            <a:xfrm>
              <a:off x="1296" y="3562"/>
              <a:ext cx="31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P</a:t>
              </a:r>
              <a:r>
                <a:rPr kumimoji="0" lang="en-US" sz="1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1</a:t>
              </a:r>
              <a:endParaRPr kumimoji="0" lang="en-US" sz="1800" b="0" i="1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755" name="Rectangle 58"/>
            <p:cNvSpPr>
              <a:spLocks noChangeArrowheads="1"/>
            </p:cNvSpPr>
            <p:nvPr/>
          </p:nvSpPr>
          <p:spPr bwMode="auto">
            <a:xfrm>
              <a:off x="2793" y="4009"/>
              <a:ext cx="315" cy="2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P</a:t>
              </a:r>
              <a:r>
                <a:rPr kumimoji="0" lang="en-US" sz="1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2</a:t>
              </a:r>
              <a:endParaRPr kumimoji="0" lang="en-US" sz="1800" b="0" i="1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756" name="Rectangle 59"/>
            <p:cNvSpPr>
              <a:spLocks noChangeArrowheads="1"/>
            </p:cNvSpPr>
            <p:nvPr/>
          </p:nvSpPr>
          <p:spPr bwMode="auto">
            <a:xfrm>
              <a:off x="4169" y="3765"/>
              <a:ext cx="315" cy="2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P</a:t>
              </a:r>
              <a:r>
                <a:rPr kumimoji="0" lang="en-US" sz="1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3</a:t>
              </a:r>
              <a:endParaRPr kumimoji="0" lang="en-US" sz="1800" b="0" i="1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757" name="Line 60"/>
            <p:cNvSpPr>
              <a:spLocks noChangeShapeType="1"/>
            </p:cNvSpPr>
            <p:nvPr/>
          </p:nvSpPr>
          <p:spPr bwMode="auto">
            <a:xfrm flipH="1" flipV="1">
              <a:off x="3726" y="3354"/>
              <a:ext cx="405" cy="4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62" name="TextBox 61"/>
          <p:cNvSpPr txBox="1"/>
          <p:nvPr/>
        </p:nvSpPr>
        <p:spPr>
          <a:xfrm>
            <a:off x="0" y="6604084"/>
            <a:ext cx="115288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Svetlana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Lazebnik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5057917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5"/>
          <p:cNvSpPr txBox="1">
            <a:spLocks noChangeArrowheads="1"/>
          </p:cNvSpPr>
          <p:nvPr/>
        </p:nvSpPr>
        <p:spPr bwMode="auto">
          <a:xfrm>
            <a:off x="2896702" y="228600"/>
            <a:ext cx="3350597" cy="70788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Photo tourism</a:t>
            </a: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304800" y="1308100"/>
            <a:ext cx="7772400" cy="6477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Noah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Snavely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 Steven M. Seitz, Richard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Szeliski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 "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2"/>
              </a:rPr>
              <a:t>Photo tourism: Exploring photo collections in 3D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," SIGGRAPH 2006</a:t>
            </a:r>
          </a:p>
        </p:txBody>
      </p:sp>
      <p:pic>
        <p:nvPicPr>
          <p:cNvPr id="560130" name="Picture 2" descr="Photo Tourism, Exploring photo collections in 3D, University of Washington, Computer Science and Engineering, UWCSE, GRAIL, Microsoft Research, Kevin Chiu, Andy Hou, Noah Snavely, Steve Seitz, Richard Szeliski, Siggraph 20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45727"/>
            <a:ext cx="8422105" cy="3558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24860" y="6093784"/>
            <a:ext cx="3694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4"/>
              </a:rPr>
              <a:t>http://phototour.cs.washington.edu/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46222357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304800" y="1308784"/>
            <a:ext cx="7772400" cy="64633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Sameer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Agarwala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Noah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Snavely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Ian Simon, Steven M. Seitz, Richard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Szeliski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"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6"/>
              </a:rPr>
              <a:t>Building Rome in a Day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," ICCV 2009</a:t>
            </a:r>
          </a:p>
        </p:txBody>
      </p:sp>
      <p:pic>
        <p:nvPicPr>
          <p:cNvPr id="8" name="colosseum">
            <a:hlinkClick r:id="" action="ppaction://media"/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rcRect/>
          <a:stretch>
            <a:fillRect/>
          </a:stretch>
        </p:blipFill>
        <p:spPr>
          <a:xfrm>
            <a:off x="533400" y="1945773"/>
            <a:ext cx="7910513" cy="4570413"/>
          </a:xfrm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712884" y="228600"/>
            <a:ext cx="5718232" cy="70788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3D from multiple images</a:t>
            </a:r>
          </a:p>
        </p:txBody>
      </p:sp>
    </p:spTree>
    <p:extLst>
      <p:ext uri="{BB962C8B-B14F-4D97-AF65-F5344CB8AC3E}">
        <p14:creationId xmlns:p14="http://schemas.microsoft.com/office/powerpoint/2010/main" val="21589325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Summary of multiple views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418746"/>
          </a:xfrm>
        </p:spPr>
        <p:txBody>
          <a:bodyPr>
            <a:noAutofit/>
          </a:bodyPr>
          <a:lstStyle/>
          <a:p>
            <a:pPr marL="342900" lvl="1" indent="-342900" eaLnBrk="1" hangingPunct="1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/>
              <a:t>Write </a:t>
            </a:r>
            <a:r>
              <a:rPr lang="en-US" sz="2400" b="1" dirty="0"/>
              <a:t>2d transformations </a:t>
            </a:r>
            <a:r>
              <a:rPr lang="en-US" sz="2400" dirty="0"/>
              <a:t>as matrix-vector multiplication </a:t>
            </a:r>
          </a:p>
          <a:p>
            <a:pPr marL="342900" lvl="1" indent="-342900" eaLnBrk="1" hangingPunct="1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b="1" dirty="0"/>
              <a:t>Fitting transformations</a:t>
            </a:r>
            <a:r>
              <a:rPr lang="en-US" sz="2400" dirty="0"/>
              <a:t>: Solve for unknown parameters given corresponding points from two views – linear, affine, projective (</a:t>
            </a:r>
            <a:r>
              <a:rPr lang="en-US" sz="2400" dirty="0" err="1"/>
              <a:t>homography</a:t>
            </a:r>
            <a:r>
              <a:rPr lang="en-US" sz="2400" dirty="0"/>
              <a:t>)</a:t>
            </a:r>
          </a:p>
          <a:p>
            <a:pPr marL="342900" lvl="1" indent="-342900" eaLnBrk="1" hangingPunct="1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b="1" dirty="0"/>
              <a:t>Mosaics</a:t>
            </a:r>
            <a:r>
              <a:rPr lang="en-US" sz="2400" dirty="0"/>
              <a:t>: Uses </a:t>
            </a:r>
            <a:r>
              <a:rPr lang="en-US" sz="2400" dirty="0" err="1"/>
              <a:t>homography</a:t>
            </a:r>
            <a:r>
              <a:rPr lang="en-US" sz="2400" dirty="0"/>
              <a:t> and image warping to merge views taken from same center of projection</a:t>
            </a:r>
          </a:p>
          <a:p>
            <a:pPr>
              <a:defRPr/>
            </a:pPr>
            <a:r>
              <a:rPr lang="en-US" sz="2400" b="1" dirty="0"/>
              <a:t>Stereo depth estimation: </a:t>
            </a:r>
            <a:r>
              <a:rPr lang="en-US" altLang="en-US" sz="2400" dirty="0"/>
              <a:t>Find corresponding points along </a:t>
            </a:r>
            <a:r>
              <a:rPr lang="en-US" altLang="en-US" sz="2400" dirty="0" err="1"/>
              <a:t>epipolar</a:t>
            </a:r>
            <a:r>
              <a:rPr lang="en-US" altLang="en-US" sz="2400" dirty="0"/>
              <a:t> scanline, then measure</a:t>
            </a:r>
            <a:r>
              <a:rPr lang="en-US" sz="2400" dirty="0"/>
              <a:t> disparity (as inverse to depth)</a:t>
            </a:r>
          </a:p>
          <a:p>
            <a:pPr>
              <a:defRPr/>
            </a:pPr>
            <a:r>
              <a:rPr lang="en-US" sz="2400" b="1" dirty="0" err="1"/>
              <a:t>Epipolar</a:t>
            </a:r>
            <a:r>
              <a:rPr lang="en-US" sz="2400" b="1" dirty="0"/>
              <a:t> geometry: </a:t>
            </a:r>
            <a:r>
              <a:rPr lang="en-US" sz="2400" dirty="0"/>
              <a:t>Matching point in second image is on a line passing through its </a:t>
            </a:r>
            <a:r>
              <a:rPr lang="en-US" sz="2400" dirty="0" err="1"/>
              <a:t>epipole</a:t>
            </a:r>
            <a:r>
              <a:rPr lang="en-US" sz="2400" dirty="0"/>
              <a:t>; makes search for correspondences quicker</a:t>
            </a:r>
          </a:p>
          <a:p>
            <a:pPr marL="457200" lvl="1" indent="0">
              <a:buNone/>
              <a:defRPr/>
            </a:pPr>
            <a:endParaRPr lang="en-US" sz="2400" dirty="0"/>
          </a:p>
          <a:p>
            <a:pPr lvl="1">
              <a:defRPr/>
            </a:pPr>
            <a:endParaRPr lang="en-US" altLang="en-US" sz="2400" dirty="0"/>
          </a:p>
          <a:p>
            <a:pPr lvl="1">
              <a:defRPr/>
            </a:pPr>
            <a:endParaRPr lang="en-US" sz="2400" dirty="0"/>
          </a:p>
          <a:p>
            <a:pPr>
              <a:defRPr/>
            </a:pP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-3855" y="6604084"/>
            <a:ext cx="291137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Adapted from Kristen </a:t>
            </a:r>
            <a:r>
              <a:rPr kumimoji="0" lang="en-US" sz="105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Grauman</a:t>
            </a: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and Derek </a:t>
            </a:r>
            <a:r>
              <a:rPr kumimoji="0" lang="en-US" sz="105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Hoiem</a:t>
            </a: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07116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Compute Gradients </a:t>
            </a:r>
          </a:p>
        </p:txBody>
      </p:sp>
      <p:pic>
        <p:nvPicPr>
          <p:cNvPr id="27651" name="Picture 4" descr="C:\Documents and Settings\Derek Hoiem\My Documents\Classes\Spring10 - Computer Vision\figs\7\lena_gma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1981200"/>
            <a:ext cx="2925763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5" descr="C:\Documents and Settings\Derek Hoiem\My Documents\Classes\Spring10 - Computer Vision\figs\7\lena_gmag_x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981200"/>
            <a:ext cx="2925763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6" descr="C:\Documents and Settings\Derek Hoiem\My Documents\Classes\Spring10 - Computer Vision\figs\7\lena_gmag_y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24200" y="1981200"/>
            <a:ext cx="2925763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4" name="TextBox 6"/>
          <p:cNvSpPr txBox="1">
            <a:spLocks noChangeArrowheads="1"/>
          </p:cNvSpPr>
          <p:nvPr/>
        </p:nvSpPr>
        <p:spPr bwMode="auto">
          <a:xfrm>
            <a:off x="0" y="4876800"/>
            <a:ext cx="3124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  <a:latin typeface="Arial" charset="0"/>
              </a:rPr>
              <a:t>X-Derivative of Gaussian</a:t>
            </a:r>
          </a:p>
        </p:txBody>
      </p:sp>
      <p:sp>
        <p:nvSpPr>
          <p:cNvPr id="27655" name="TextBox 7"/>
          <p:cNvSpPr txBox="1">
            <a:spLocks noChangeArrowheads="1"/>
          </p:cNvSpPr>
          <p:nvPr/>
        </p:nvSpPr>
        <p:spPr bwMode="auto">
          <a:xfrm>
            <a:off x="2971800" y="4876800"/>
            <a:ext cx="3124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  <a:latin typeface="Arial" charset="0"/>
              </a:rPr>
              <a:t>Y-Derivative of Gaussian</a:t>
            </a:r>
          </a:p>
        </p:txBody>
      </p:sp>
      <p:sp>
        <p:nvSpPr>
          <p:cNvPr id="27656" name="TextBox 8"/>
          <p:cNvSpPr txBox="1">
            <a:spLocks noChangeArrowheads="1"/>
          </p:cNvSpPr>
          <p:nvPr/>
        </p:nvSpPr>
        <p:spPr bwMode="auto">
          <a:xfrm>
            <a:off x="6096000" y="4876800"/>
            <a:ext cx="3124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  <a:latin typeface="Arial" charset="0"/>
              </a:rPr>
              <a:t>Gradient Magnitude</a:t>
            </a:r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7462684" y="6579267"/>
            <a:ext cx="168131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</a:rPr>
              <a:t>Source: D. </a:t>
            </a:r>
            <a:r>
              <a:rPr lang="en-US" sz="1200" dirty="0" err="1">
                <a:solidFill>
                  <a:prstClr val="black"/>
                </a:solidFill>
              </a:rPr>
              <a:t>Hoiem</a:t>
            </a:r>
            <a:endParaRPr lang="en-US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0513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Title 1"/>
          <p:cNvSpPr>
            <a:spLocks noGrp="1"/>
          </p:cNvSpPr>
          <p:nvPr>
            <p:ph type="title"/>
          </p:nvPr>
        </p:nvSpPr>
        <p:spPr>
          <a:xfrm>
            <a:off x="738188" y="0"/>
            <a:ext cx="7772400" cy="1143000"/>
          </a:xfrm>
        </p:spPr>
        <p:txBody>
          <a:bodyPr/>
          <a:lstStyle/>
          <a:p>
            <a:r>
              <a:rPr lang="en-US" dirty="0"/>
              <a:t>Thresholding</a:t>
            </a:r>
          </a:p>
        </p:txBody>
      </p:sp>
      <p:sp>
        <p:nvSpPr>
          <p:cNvPr id="119811" name="Content Placeholder 3"/>
          <p:cNvSpPr>
            <a:spLocks noGrp="1"/>
          </p:cNvSpPr>
          <p:nvPr>
            <p:ph idx="1"/>
          </p:nvPr>
        </p:nvSpPr>
        <p:spPr>
          <a:xfrm>
            <a:off x="685800" y="1347788"/>
            <a:ext cx="8085138" cy="4748212"/>
          </a:xfrm>
        </p:spPr>
        <p:txBody>
          <a:bodyPr/>
          <a:lstStyle/>
          <a:p>
            <a:r>
              <a:rPr lang="en-US" sz="2800" dirty="0"/>
              <a:t>Choose a threshold value t</a:t>
            </a:r>
          </a:p>
          <a:p>
            <a:r>
              <a:rPr lang="en-US" sz="2800" dirty="0"/>
              <a:t>Set any pixels less than t to 0 (off)</a:t>
            </a:r>
          </a:p>
          <a:p>
            <a:r>
              <a:rPr lang="en-US" sz="2800" dirty="0"/>
              <a:t>Set any pixels greater than or equal to t to 1 (on)</a:t>
            </a:r>
          </a:p>
          <a:p>
            <a:pPr>
              <a:buFontTx/>
              <a:buNone/>
            </a:pPr>
            <a:endParaRPr lang="en-US" dirty="0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7462684" y="6579267"/>
            <a:ext cx="168131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</a:rPr>
              <a:t>Source: K. </a:t>
            </a:r>
            <a:r>
              <a:rPr lang="en-US" sz="1200" dirty="0" err="1">
                <a:solidFill>
                  <a:srgbClr val="000000"/>
                </a:solidFill>
                <a:latin typeface="Calibri" panose="020F0502020204030204" pitchFamily="34" charset="0"/>
              </a:rPr>
              <a:t>Grauman</a:t>
            </a:r>
            <a:endParaRPr lang="en-US" sz="12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33424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6200"/>
            <a:ext cx="9144000" cy="838200"/>
          </a:xfrm>
        </p:spPr>
        <p:txBody>
          <a:bodyPr/>
          <a:lstStyle/>
          <a:p>
            <a:r>
              <a:rPr lang="en-US" dirty="0"/>
              <a:t>The Canny edge detector</a:t>
            </a:r>
          </a:p>
        </p:txBody>
      </p:sp>
      <p:pic>
        <p:nvPicPr>
          <p:cNvPr id="126979" name="Picture 5" descr="canny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11680" y="1280160"/>
            <a:ext cx="4572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6980" name="Rectangle 9"/>
          <p:cNvSpPr>
            <a:spLocks noChangeArrowheads="1"/>
          </p:cNvSpPr>
          <p:nvPr/>
        </p:nvSpPr>
        <p:spPr bwMode="auto">
          <a:xfrm>
            <a:off x="685800" y="5852160"/>
            <a:ext cx="7772400" cy="548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norm of the gradient (magnitude)</a:t>
            </a:r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7462684" y="6579267"/>
            <a:ext cx="168131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</a:rPr>
              <a:t>Source: K. </a:t>
            </a:r>
            <a:r>
              <a:rPr lang="en-US" sz="1200" dirty="0" err="1">
                <a:solidFill>
                  <a:srgbClr val="000000"/>
                </a:solidFill>
                <a:latin typeface="Calibri" panose="020F0502020204030204" pitchFamily="34" charset="0"/>
              </a:rPr>
              <a:t>Grauman</a:t>
            </a:r>
            <a:endParaRPr lang="en-US" sz="12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26721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6200"/>
            <a:ext cx="9144000" cy="838200"/>
          </a:xfrm>
        </p:spPr>
        <p:txBody>
          <a:bodyPr/>
          <a:lstStyle/>
          <a:p>
            <a:r>
              <a:rPr lang="en-US" dirty="0"/>
              <a:t>The Canny edge detector</a:t>
            </a:r>
          </a:p>
        </p:txBody>
      </p:sp>
      <p:pic>
        <p:nvPicPr>
          <p:cNvPr id="128003" name="Picture 5" descr="canny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11680" y="1280160"/>
            <a:ext cx="4572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8004" name="Rectangle 7"/>
          <p:cNvSpPr>
            <a:spLocks noChangeArrowheads="1"/>
          </p:cNvSpPr>
          <p:nvPr/>
        </p:nvSpPr>
        <p:spPr bwMode="auto">
          <a:xfrm>
            <a:off x="685800" y="5852160"/>
            <a:ext cx="7772400" cy="548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dirty="0" err="1">
                <a:solidFill>
                  <a:srgbClr val="000000"/>
                </a:solidFill>
              </a:rPr>
              <a:t>thresholding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7462684" y="6579267"/>
            <a:ext cx="168131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</a:rPr>
              <a:t>Source: K. </a:t>
            </a:r>
            <a:r>
              <a:rPr lang="en-US" sz="1200" dirty="0" err="1">
                <a:solidFill>
                  <a:srgbClr val="000000"/>
                </a:solidFill>
                <a:latin typeface="Calibri" panose="020F0502020204030204" pitchFamily="34" charset="0"/>
              </a:rPr>
              <a:t>Grauman</a:t>
            </a:r>
            <a:endParaRPr lang="en-US" sz="12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43582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0380F-8AC3-4179-B5BD-46E8248B8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for this lecture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3D7716-E2C9-40A5-909F-FAF0D60227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Group pixels into: </a:t>
            </a:r>
          </a:p>
          <a:p>
            <a:pPr lvl="1"/>
            <a:r>
              <a:rPr lang="en-US" dirty="0"/>
              <a:t>Edges: Extract gradients and threshold</a:t>
            </a:r>
          </a:p>
          <a:p>
            <a:pPr lvl="1"/>
            <a:r>
              <a:rPr lang="en-US" dirty="0"/>
              <a:t>Lines: Find which edge points are collinear or belong to another shape</a:t>
            </a:r>
          </a:p>
          <a:p>
            <a:pPr lvl="1"/>
            <a:r>
              <a:rPr lang="en-US" dirty="0"/>
              <a:t>Segments: Find which pixels form a consistent region, e.g. via clustering</a:t>
            </a:r>
          </a:p>
          <a:p>
            <a:r>
              <a:rPr lang="en-US" dirty="0"/>
              <a:t>Transform pixels:</a:t>
            </a:r>
          </a:p>
          <a:p>
            <a:pPr lvl="1"/>
            <a:r>
              <a:rPr lang="en-US" dirty="0"/>
              <a:t>Find relationships between multiple views of the same world point</a:t>
            </a:r>
          </a:p>
          <a:p>
            <a:pPr lvl="1"/>
            <a:r>
              <a:rPr lang="en-US" i="1" dirty="0"/>
              <a:t>Both parts rely on finding geometric relationships between pixels</a:t>
            </a:r>
          </a:p>
          <a:p>
            <a:pPr lvl="1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0F9C007-856D-4176-9841-6C1A8C0A3E24}"/>
              </a:ext>
            </a:extLst>
          </p:cNvPr>
          <p:cNvSpPr/>
          <p:nvPr/>
        </p:nvSpPr>
        <p:spPr>
          <a:xfrm>
            <a:off x="457200" y="1600200"/>
            <a:ext cx="8229600" cy="18288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233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1213" y="760413"/>
            <a:ext cx="7621587" cy="609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59" name="Picture 6" descr="butterfly_gradient.jpg"/>
          <p:cNvPicPr>
            <a:picLocks noChangeAspect="1"/>
          </p:cNvPicPr>
          <p:nvPr/>
        </p:nvPicPr>
        <p:blipFill>
          <a:blip r:embed="rId5" cstate="print"/>
          <a:srcRect l="13873" t="7559" r="9860" b="10982"/>
          <a:stretch>
            <a:fillRect/>
          </a:stretch>
        </p:blipFill>
        <p:spPr bwMode="auto">
          <a:xfrm>
            <a:off x="701675" y="727075"/>
            <a:ext cx="7831138" cy="613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1860" name="Title 2"/>
          <p:cNvSpPr txBox="1">
            <a:spLocks/>
          </p:cNvSpPr>
          <p:nvPr/>
        </p:nvSpPr>
        <p:spPr bwMode="auto">
          <a:xfrm>
            <a:off x="0" y="-3175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>
                <a:solidFill>
                  <a:srgbClr val="000000"/>
                </a:solidFill>
              </a:rPr>
              <a:t>Another example: Gradient magnitudes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462684" y="6579267"/>
            <a:ext cx="168131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</a:rPr>
              <a:t>Source: K. </a:t>
            </a:r>
            <a:r>
              <a:rPr lang="en-US" sz="1200" dirty="0" err="1">
                <a:solidFill>
                  <a:srgbClr val="000000"/>
                </a:solidFill>
                <a:latin typeface="Calibri" panose="020F0502020204030204" pitchFamily="34" charset="0"/>
              </a:rPr>
              <a:t>Grauman</a:t>
            </a:r>
            <a:endParaRPr lang="en-US" sz="12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66255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1213" y="760413"/>
            <a:ext cx="7621587" cy="609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883" name="Title 2"/>
          <p:cNvSpPr>
            <a:spLocks noGrp="1"/>
          </p:cNvSpPr>
          <p:nvPr>
            <p:ph type="title"/>
          </p:nvPr>
        </p:nvSpPr>
        <p:spPr>
          <a:xfrm>
            <a:off x="153988" y="0"/>
            <a:ext cx="8990012" cy="838200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3600" dirty="0"/>
              <a:t>Thresholding gradient with a lower threshold</a:t>
            </a:r>
          </a:p>
        </p:txBody>
      </p:sp>
      <p:pic>
        <p:nvPicPr>
          <p:cNvPr id="12288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0738" y="760413"/>
            <a:ext cx="7621587" cy="609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462684" y="6579267"/>
            <a:ext cx="168131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</a:rPr>
              <a:t>Source: K. </a:t>
            </a:r>
            <a:r>
              <a:rPr lang="en-US" sz="1200" dirty="0" err="1">
                <a:solidFill>
                  <a:srgbClr val="000000"/>
                </a:solidFill>
                <a:latin typeface="Calibri" panose="020F0502020204030204" pitchFamily="34" charset="0"/>
              </a:rPr>
              <a:t>Grauman</a:t>
            </a:r>
            <a:endParaRPr lang="en-US" sz="12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3065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1213" y="760413"/>
            <a:ext cx="7621587" cy="609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907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3600" dirty="0"/>
              <a:t>Thresholding gradient with a higher threshold</a:t>
            </a:r>
          </a:p>
        </p:txBody>
      </p:sp>
      <p:pic>
        <p:nvPicPr>
          <p:cNvPr id="12390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0738" y="760413"/>
            <a:ext cx="7621587" cy="609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462684" y="6579267"/>
            <a:ext cx="168131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</a:rPr>
              <a:t>Source: K. </a:t>
            </a:r>
            <a:r>
              <a:rPr lang="en-US" sz="1200" dirty="0" err="1">
                <a:solidFill>
                  <a:srgbClr val="000000"/>
                </a:solidFill>
                <a:latin typeface="Calibri" panose="020F0502020204030204" pitchFamily="34" charset="0"/>
              </a:rPr>
              <a:t>Grauman</a:t>
            </a:r>
            <a:endParaRPr lang="en-US" sz="12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19800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6200"/>
            <a:ext cx="9144000" cy="838200"/>
          </a:xfrm>
        </p:spPr>
        <p:txBody>
          <a:bodyPr/>
          <a:lstStyle/>
          <a:p>
            <a:r>
              <a:rPr lang="en-US" dirty="0"/>
              <a:t>The Canny edge detector</a:t>
            </a:r>
          </a:p>
        </p:txBody>
      </p:sp>
      <p:pic>
        <p:nvPicPr>
          <p:cNvPr id="129027" name="Picture 5" descr="canny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4600" y="1219200"/>
            <a:ext cx="4360863" cy="436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9028" name="Rectangle 7"/>
          <p:cNvSpPr>
            <a:spLocks noChangeArrowheads="1"/>
          </p:cNvSpPr>
          <p:nvPr/>
        </p:nvSpPr>
        <p:spPr bwMode="auto">
          <a:xfrm>
            <a:off x="685800" y="57912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thresholding</a:t>
            </a:r>
          </a:p>
        </p:txBody>
      </p:sp>
      <p:sp>
        <p:nvSpPr>
          <p:cNvPr id="5" name="Rectangle 4"/>
          <p:cNvSpPr/>
          <p:nvPr/>
        </p:nvSpPr>
        <p:spPr>
          <a:xfrm>
            <a:off x="4827588" y="3830638"/>
            <a:ext cx="949325" cy="138747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srgbClr val="FFFFFF"/>
              </a:solidFill>
            </a:endParaRPr>
          </a:p>
        </p:txBody>
      </p:sp>
      <p:pic>
        <p:nvPicPr>
          <p:cNvPr id="6" name="Picture 5" descr="canny4"/>
          <p:cNvPicPr>
            <a:picLocks noChangeAspect="1" noChangeArrowheads="1"/>
          </p:cNvPicPr>
          <p:nvPr/>
        </p:nvPicPr>
        <p:blipFill>
          <a:blip r:embed="rId4" cstate="print"/>
          <a:srcRect l="52202" t="59885" r="19633" b="7004"/>
          <a:stretch>
            <a:fillRect/>
          </a:stretch>
        </p:blipFill>
        <p:spPr bwMode="auto">
          <a:xfrm>
            <a:off x="2490788" y="1019175"/>
            <a:ext cx="4381500" cy="5151438"/>
          </a:xfrm>
          <a:prstGeom prst="rect">
            <a:avLst/>
          </a:prstGeom>
          <a:noFill/>
          <a:ln w="50800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129031" name="TextBox 6"/>
          <p:cNvSpPr txBox="1">
            <a:spLocks noChangeArrowheads="1"/>
          </p:cNvSpPr>
          <p:nvPr/>
        </p:nvSpPr>
        <p:spPr bwMode="auto">
          <a:xfrm>
            <a:off x="7239000" y="1646238"/>
            <a:ext cx="1825625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How to turn these thick regions of the gradient into curves?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rot="10800000" flipV="1">
            <a:off x="5229225" y="2552700"/>
            <a:ext cx="1971675" cy="1679575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9033" name="Picture 10" descr="http://www.owlnet.rice.edu/~elec539/Projects97/morphjrks/fig1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0500" y="1895475"/>
            <a:ext cx="1895475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034" name="Picture 12" descr="http://www.owlnet.rice.edu/~elec539/Projects97/morphjrks/fig2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3988" y="3538538"/>
            <a:ext cx="210502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7462684" y="6579267"/>
            <a:ext cx="168131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</a:rPr>
              <a:t>Source: K. </a:t>
            </a:r>
            <a:r>
              <a:rPr lang="en-US" sz="1200" dirty="0" err="1">
                <a:solidFill>
                  <a:srgbClr val="000000"/>
                </a:solidFill>
                <a:latin typeface="Calibri" panose="020F0502020204030204" pitchFamily="34" charset="0"/>
              </a:rPr>
              <a:t>Grauman</a:t>
            </a:r>
            <a:endParaRPr lang="en-US" sz="12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51234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6200"/>
            <a:ext cx="9144000" cy="838200"/>
          </a:xfrm>
        </p:spPr>
        <p:txBody>
          <a:bodyPr/>
          <a:lstStyle/>
          <a:p>
            <a:r>
              <a:rPr lang="en-US" dirty="0"/>
              <a:t>Non-maximum suppression</a:t>
            </a:r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22515" y="5029199"/>
            <a:ext cx="8420518" cy="1550067"/>
          </a:xfrm>
        </p:spPr>
        <p:txBody>
          <a:bodyPr>
            <a:normAutofit fontScale="70000" lnSpcReduction="20000"/>
          </a:bodyPr>
          <a:lstStyle/>
          <a:p>
            <a:pPr lvl="1"/>
            <a:r>
              <a:rPr lang="en-US" dirty="0"/>
              <a:t>Check if pixel is local maximum along gradient direction</a:t>
            </a:r>
          </a:p>
          <a:p>
            <a:pPr lvl="1"/>
            <a:r>
              <a:rPr lang="en-US" dirty="0"/>
              <a:t>Compare to pixels immediately neighboring on both sides</a:t>
            </a:r>
          </a:p>
          <a:p>
            <a:pPr lvl="2"/>
            <a:r>
              <a:rPr lang="en-US" dirty="0"/>
              <a:t>i.e. compare </a:t>
            </a:r>
            <a:r>
              <a:rPr lang="en-US" b="1" dirty="0"/>
              <a:t>q</a:t>
            </a:r>
            <a:r>
              <a:rPr lang="en-US" dirty="0"/>
              <a:t> to </a:t>
            </a:r>
            <a:r>
              <a:rPr lang="en-US" b="1" dirty="0"/>
              <a:t>p</a:t>
            </a:r>
            <a:r>
              <a:rPr lang="en-US" dirty="0"/>
              <a:t> and </a:t>
            </a:r>
            <a:r>
              <a:rPr lang="en-US" b="1" dirty="0"/>
              <a:t>r</a:t>
            </a:r>
          </a:p>
          <a:p>
            <a:pPr lvl="1"/>
            <a:r>
              <a:rPr lang="en-US" dirty="0"/>
              <a:t>Requires checking interpolated “pixels” p and r (at non-integer locations, so no intensity information) – </a:t>
            </a:r>
            <a:r>
              <a:rPr lang="en-US" i="1" dirty="0"/>
              <a:t>bilinear interpolation</a:t>
            </a:r>
            <a:endParaRPr lang="en-US" dirty="0"/>
          </a:p>
        </p:txBody>
      </p:sp>
      <p:pic>
        <p:nvPicPr>
          <p:cNvPr id="130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6800" y="1295400"/>
            <a:ext cx="32004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0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1295400"/>
            <a:ext cx="32004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6835892" y="6579267"/>
            <a:ext cx="2308108" cy="278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</a:rPr>
              <a:t>Adapted from K. </a:t>
            </a:r>
            <a:r>
              <a:rPr lang="en-US" sz="1200" dirty="0" err="1">
                <a:solidFill>
                  <a:srgbClr val="000000"/>
                </a:solidFill>
                <a:latin typeface="Calibri" panose="020F0502020204030204" pitchFamily="34" charset="0"/>
              </a:rPr>
              <a:t>Grauman</a:t>
            </a:r>
            <a:endParaRPr lang="en-US" sz="12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BF0E17-C8E1-4049-A829-B242EA788DA8}"/>
              </a:ext>
            </a:extLst>
          </p:cNvPr>
          <p:cNvSpPr txBox="1"/>
          <p:nvPr/>
        </p:nvSpPr>
        <p:spPr>
          <a:xfrm rot="19446832">
            <a:off x="6425376" y="902210"/>
            <a:ext cx="742122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I(1, 3) = 50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7C94DC-910E-4EF7-B8F7-7A85FDC4D938}"/>
              </a:ext>
            </a:extLst>
          </p:cNvPr>
          <p:cNvSpPr txBox="1"/>
          <p:nvPr/>
        </p:nvSpPr>
        <p:spPr>
          <a:xfrm rot="19130477">
            <a:off x="7561220" y="1381540"/>
            <a:ext cx="742122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I(1, 4) = 60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F264F0-23CF-4351-854B-1F5541045295}"/>
              </a:ext>
            </a:extLst>
          </p:cNvPr>
          <p:cNvSpPr txBox="1"/>
          <p:nvPr/>
        </p:nvSpPr>
        <p:spPr>
          <a:xfrm rot="20536952">
            <a:off x="5293008" y="3423668"/>
            <a:ext cx="742122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I(3, 2) = 70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43B718-75C8-4AE3-8E84-CBD51816CD14}"/>
              </a:ext>
            </a:extLst>
          </p:cNvPr>
          <p:cNvSpPr txBox="1"/>
          <p:nvPr/>
        </p:nvSpPr>
        <p:spPr>
          <a:xfrm rot="907492">
            <a:off x="6567652" y="3423668"/>
            <a:ext cx="742122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I(3, 3) = 50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7E45912-430A-4725-B46D-FA66CB2074D4}"/>
              </a:ext>
            </a:extLst>
          </p:cNvPr>
          <p:cNvSpPr txBox="1"/>
          <p:nvPr/>
        </p:nvSpPr>
        <p:spPr>
          <a:xfrm rot="907492">
            <a:off x="6022302" y="1815781"/>
            <a:ext cx="742122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I(2, 3) = 50</a:t>
            </a:r>
          </a:p>
        </p:txBody>
      </p:sp>
    </p:spTree>
    <p:extLst>
      <p:ext uri="{BB962C8B-B14F-4D97-AF65-F5344CB8AC3E}">
        <p14:creationId xmlns:p14="http://schemas.microsoft.com/office/powerpoint/2010/main" val="36661603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6164" name="Picture 4" descr="http://upload.wikimedia.org/wikipedia/commons/thumb/e/e7/Bilinear_interpolation.png/220px-Bilinear_interpolation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2133600"/>
            <a:ext cx="3505200" cy="3345874"/>
          </a:xfrm>
          <a:prstGeom prst="rect">
            <a:avLst/>
          </a:prstGeom>
          <a:noFill/>
        </p:spPr>
      </p:pic>
      <p:pic>
        <p:nvPicPr>
          <p:cNvPr id="476166" name="Picture 6" descr=" f(x,y) \approx \begin{bmatrix}&#10;1-x &amp; x \end{bmatrix} \begin{bmatrix}&#10;f(0,0) &amp; f(0,1) \\&#10;f(1,0) &amp; f(1,1) \end{bmatrix} \begin{bmatrix}&#10;1-y \\&#10;y \end{bmatrix}.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76400" y="1143000"/>
            <a:ext cx="5817565" cy="762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047733" y="6488668"/>
            <a:ext cx="5096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 charset="0"/>
                <a:hlinkClick r:id="rId6"/>
              </a:rPr>
              <a:t>http://en.wikipedia.org/wiki/Bilinear_interpolation</a:t>
            </a:r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16386" name="Picture 2" descr="Bilinear interpolatio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861" y="2155371"/>
            <a:ext cx="3341882" cy="3357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6200"/>
            <a:ext cx="9144000" cy="838200"/>
          </a:xfrm>
        </p:spPr>
        <p:txBody>
          <a:bodyPr/>
          <a:lstStyle/>
          <a:p>
            <a:r>
              <a:rPr lang="en-US" dirty="0"/>
              <a:t>Bilinear interpolation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54092B-BE47-4614-B0DB-C5E23421E39F}"/>
              </a:ext>
            </a:extLst>
          </p:cNvPr>
          <p:cNvSpPr txBox="1"/>
          <p:nvPr/>
        </p:nvSpPr>
        <p:spPr>
          <a:xfrm>
            <a:off x="1577009" y="1987257"/>
            <a:ext cx="67037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(0, 1)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CEE951-E950-426E-A2A2-7E5F17AB140D}"/>
              </a:ext>
            </a:extLst>
          </p:cNvPr>
          <p:cNvSpPr txBox="1"/>
          <p:nvPr/>
        </p:nvSpPr>
        <p:spPr>
          <a:xfrm>
            <a:off x="3972946" y="1987257"/>
            <a:ext cx="67037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(1, 1)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2B7DDE-D5F0-471E-84BE-740E66B0D282}"/>
              </a:ext>
            </a:extLst>
          </p:cNvPr>
          <p:cNvSpPr txBox="1"/>
          <p:nvPr/>
        </p:nvSpPr>
        <p:spPr>
          <a:xfrm>
            <a:off x="1575796" y="4403915"/>
            <a:ext cx="67037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(0, 0)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468112-2555-463B-8B1D-6F4DC353DA3C}"/>
              </a:ext>
            </a:extLst>
          </p:cNvPr>
          <p:cNvSpPr txBox="1"/>
          <p:nvPr/>
        </p:nvSpPr>
        <p:spPr>
          <a:xfrm>
            <a:off x="3971733" y="4403915"/>
            <a:ext cx="67037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(1, 0)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C13769A-8985-452C-AEC4-0FE136C5057B}"/>
              </a:ext>
            </a:extLst>
          </p:cNvPr>
          <p:cNvSpPr txBox="1"/>
          <p:nvPr/>
        </p:nvSpPr>
        <p:spPr>
          <a:xfrm>
            <a:off x="2498035" y="2652236"/>
            <a:ext cx="63991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(x, y)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502950-AAA6-4CB9-84E0-33EAF4FAF7B9}"/>
              </a:ext>
            </a:extLst>
          </p:cNvPr>
          <p:cNvSpPr txBox="1"/>
          <p:nvPr/>
        </p:nvSpPr>
        <p:spPr>
          <a:xfrm>
            <a:off x="2564296" y="1983938"/>
            <a:ext cx="71846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(x, y</a:t>
            </a:r>
            <a:r>
              <a:rPr lang="en-US" baseline="-25000" dirty="0"/>
              <a:t>2</a:t>
            </a:r>
            <a:r>
              <a:rPr lang="en-US" dirty="0"/>
              <a:t>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67BCEFF-8707-43F0-9506-EDAEFBA00633}"/>
              </a:ext>
            </a:extLst>
          </p:cNvPr>
          <p:cNvSpPr txBox="1"/>
          <p:nvPr/>
        </p:nvSpPr>
        <p:spPr>
          <a:xfrm>
            <a:off x="2564296" y="4390663"/>
            <a:ext cx="71846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(x, y</a:t>
            </a:r>
            <a:r>
              <a:rPr lang="en-US" baseline="-25000" dirty="0"/>
              <a:t>1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13947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Related: Line detection (fitting)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031" y="1201707"/>
            <a:ext cx="8229600" cy="6096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2400" dirty="0"/>
              <a:t>Why fit lines?  </a:t>
            </a:r>
          </a:p>
          <a:p>
            <a:pPr>
              <a:spcBef>
                <a:spcPts val="0"/>
              </a:spcBef>
              <a:buNone/>
            </a:pPr>
            <a:r>
              <a:rPr lang="en-US" sz="2400" dirty="0"/>
              <a:t>	Many objects characterized by presence of straight lines</a:t>
            </a:r>
          </a:p>
        </p:txBody>
      </p:sp>
      <p:pic>
        <p:nvPicPr>
          <p:cNvPr id="219138" name="Picture 2" descr="http://www.talonmorris.com/Photos/Memories/07%20UT%20Tow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9755" y="2187558"/>
            <a:ext cx="2686050" cy="3581400"/>
          </a:xfrm>
          <a:prstGeom prst="rect">
            <a:avLst/>
          </a:prstGeom>
          <a:noFill/>
        </p:spPr>
      </p:pic>
      <p:cxnSp>
        <p:nvCxnSpPr>
          <p:cNvPr id="6" name="Straight Connector 5"/>
          <p:cNvCxnSpPr/>
          <p:nvPr/>
        </p:nvCxnSpPr>
        <p:spPr bwMode="auto">
          <a:xfrm>
            <a:off x="592155" y="4321158"/>
            <a:ext cx="2362200" cy="158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/>
          <p:cNvCxnSpPr/>
          <p:nvPr/>
        </p:nvCxnSpPr>
        <p:spPr bwMode="auto">
          <a:xfrm>
            <a:off x="1125555" y="4016358"/>
            <a:ext cx="1752600" cy="158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 rot="5400000" flipH="1" flipV="1">
            <a:off x="1239855" y="3521058"/>
            <a:ext cx="838200" cy="158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 rot="5400000" flipH="1" flipV="1">
            <a:off x="1774049" y="3596464"/>
            <a:ext cx="838200" cy="158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>
            <a:off x="1354155" y="4778358"/>
            <a:ext cx="914400" cy="158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533400" y="5948397"/>
            <a:ext cx="8610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Why aren’t we done just by running edge detection?</a:t>
            </a:r>
          </a:p>
        </p:txBody>
      </p:sp>
      <p:pic>
        <p:nvPicPr>
          <p:cNvPr id="219140" name="Picture 4" descr="http://www.segger.com/jpg/EvalBoards/Explorer_16_Microchip_600x46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35355" y="2720958"/>
            <a:ext cx="2246923" cy="1752600"/>
          </a:xfrm>
          <a:prstGeom prst="rect">
            <a:avLst/>
          </a:prstGeom>
          <a:noFill/>
        </p:spPr>
      </p:pic>
      <p:cxnSp>
        <p:nvCxnSpPr>
          <p:cNvPr id="16" name="Straight Connector 15"/>
          <p:cNvCxnSpPr/>
          <p:nvPr/>
        </p:nvCxnSpPr>
        <p:spPr bwMode="auto">
          <a:xfrm>
            <a:off x="3868755" y="3101958"/>
            <a:ext cx="990600" cy="158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>
            <a:off x="4021155" y="2797158"/>
            <a:ext cx="713232" cy="130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>
            <a:off x="4097355" y="3482958"/>
            <a:ext cx="609600" cy="158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19142" name="Picture 6" descr="http://www.apwa.net/Images/Publications/Reporter/Sidewalk%20-%20Enlarged%20Tree%20Wel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49955" y="2416158"/>
            <a:ext cx="2682240" cy="2514600"/>
          </a:xfrm>
          <a:prstGeom prst="rect">
            <a:avLst/>
          </a:prstGeom>
          <a:noFill/>
        </p:spPr>
      </p:pic>
      <p:cxnSp>
        <p:nvCxnSpPr>
          <p:cNvPr id="41" name="Straight Connector 40"/>
          <p:cNvCxnSpPr/>
          <p:nvPr/>
        </p:nvCxnSpPr>
        <p:spPr bwMode="auto">
          <a:xfrm rot="16200000" flipV="1">
            <a:off x="6460349" y="4169552"/>
            <a:ext cx="1143000" cy="22701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3" name="Straight Connector 42"/>
          <p:cNvCxnSpPr/>
          <p:nvPr/>
        </p:nvCxnSpPr>
        <p:spPr bwMode="auto">
          <a:xfrm rot="5400000" flipH="1" flipV="1">
            <a:off x="5468161" y="3482164"/>
            <a:ext cx="1600200" cy="83978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" name="Straight Connector 44"/>
          <p:cNvCxnSpPr/>
          <p:nvPr/>
        </p:nvCxnSpPr>
        <p:spPr bwMode="auto">
          <a:xfrm>
            <a:off x="6916755" y="3711558"/>
            <a:ext cx="685800" cy="158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0" y="6609979"/>
            <a:ext cx="1828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Kristen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Grauman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7041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ower_edg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6719" y="1502688"/>
            <a:ext cx="3804710" cy="50672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194629" y="1502688"/>
            <a:ext cx="4675005" cy="5001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1775" marR="0" lvl="0" indent="-2317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Noise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in measured edge points, orientations:</a:t>
            </a:r>
          </a:p>
          <a:p>
            <a:pPr marL="688975" marR="0" lvl="1" indent="-2317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e.g. edges not collinear where they should be </a:t>
            </a:r>
          </a:p>
          <a:p>
            <a:pPr marL="688975" marR="0" lvl="1" indent="-2317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how to detect true underlying parameters?</a:t>
            </a:r>
          </a:p>
          <a:p>
            <a:pPr marL="231775" marR="0" lvl="0" indent="-2317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Extra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edge points (clutter):</a:t>
            </a:r>
          </a:p>
          <a:p>
            <a:pPr marL="688975" marR="0" lvl="1" indent="-2317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which points go with which line, if any?</a:t>
            </a:r>
          </a:p>
          <a:p>
            <a:pPr marL="231775" marR="0" lvl="0" indent="-2317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Only some parts of each line detected, and some parts are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missing: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688975" marR="0" lvl="1" indent="-2317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how to find a line that bridges missing evidence?</a:t>
            </a:r>
          </a:p>
          <a:p>
            <a:pPr marL="231775" marR="0" lvl="0" indent="-2317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28638" y="325395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Difficulty of line fitting</a:t>
            </a:r>
          </a:p>
        </p:txBody>
      </p:sp>
      <p:grpSp>
        <p:nvGrpSpPr>
          <p:cNvPr id="2" name="Group 5"/>
          <p:cNvGrpSpPr>
            <a:grpSpLocks noChangeAspect="1"/>
          </p:cNvGrpSpPr>
          <p:nvPr/>
        </p:nvGrpSpPr>
        <p:grpSpPr bwMode="auto">
          <a:xfrm>
            <a:off x="7018371" y="179343"/>
            <a:ext cx="1851263" cy="1128681"/>
            <a:chOff x="96" y="1104"/>
            <a:chExt cx="5040" cy="3072"/>
          </a:xfrm>
        </p:grpSpPr>
        <p:sp>
          <p:nvSpPr>
            <p:cNvPr id="11" name="Oval 6"/>
            <p:cNvSpPr>
              <a:spLocks noChangeAspect="1" noChangeArrowheads="1"/>
            </p:cNvSpPr>
            <p:nvPr/>
          </p:nvSpPr>
          <p:spPr bwMode="auto">
            <a:xfrm>
              <a:off x="1248" y="2880"/>
              <a:ext cx="144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Oval 7"/>
            <p:cNvSpPr>
              <a:spLocks noChangeAspect="1" noChangeArrowheads="1"/>
            </p:cNvSpPr>
            <p:nvPr/>
          </p:nvSpPr>
          <p:spPr bwMode="auto">
            <a:xfrm>
              <a:off x="1776" y="2544"/>
              <a:ext cx="144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Oval 8"/>
            <p:cNvSpPr>
              <a:spLocks noChangeAspect="1" noChangeArrowheads="1"/>
            </p:cNvSpPr>
            <p:nvPr/>
          </p:nvSpPr>
          <p:spPr bwMode="auto">
            <a:xfrm>
              <a:off x="2112" y="2016"/>
              <a:ext cx="144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Oval 9"/>
            <p:cNvSpPr>
              <a:spLocks noChangeAspect="1" noChangeArrowheads="1"/>
            </p:cNvSpPr>
            <p:nvPr/>
          </p:nvSpPr>
          <p:spPr bwMode="auto">
            <a:xfrm>
              <a:off x="2976" y="1248"/>
              <a:ext cx="144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Oval 10"/>
            <p:cNvSpPr>
              <a:spLocks noChangeAspect="1" noChangeArrowheads="1"/>
            </p:cNvSpPr>
            <p:nvPr/>
          </p:nvSpPr>
          <p:spPr bwMode="auto">
            <a:xfrm>
              <a:off x="1008" y="3216"/>
              <a:ext cx="144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Oval 11"/>
            <p:cNvSpPr>
              <a:spLocks noChangeAspect="1" noChangeArrowheads="1"/>
            </p:cNvSpPr>
            <p:nvPr/>
          </p:nvSpPr>
          <p:spPr bwMode="auto">
            <a:xfrm>
              <a:off x="384" y="3696"/>
              <a:ext cx="144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Oval 12"/>
            <p:cNvSpPr>
              <a:spLocks noChangeAspect="1" noChangeArrowheads="1"/>
            </p:cNvSpPr>
            <p:nvPr/>
          </p:nvSpPr>
          <p:spPr bwMode="auto">
            <a:xfrm>
              <a:off x="3072" y="3264"/>
              <a:ext cx="144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Oval 13"/>
            <p:cNvSpPr>
              <a:spLocks noChangeAspect="1" noChangeArrowheads="1"/>
            </p:cNvSpPr>
            <p:nvPr/>
          </p:nvSpPr>
          <p:spPr bwMode="auto">
            <a:xfrm>
              <a:off x="1104" y="1680"/>
              <a:ext cx="144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Oval 14"/>
            <p:cNvSpPr>
              <a:spLocks noChangeAspect="1" noChangeArrowheads="1"/>
            </p:cNvSpPr>
            <p:nvPr/>
          </p:nvSpPr>
          <p:spPr bwMode="auto">
            <a:xfrm>
              <a:off x="3264" y="2352"/>
              <a:ext cx="144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Oval 15"/>
            <p:cNvSpPr>
              <a:spLocks noChangeAspect="1" noChangeArrowheads="1"/>
            </p:cNvSpPr>
            <p:nvPr/>
          </p:nvSpPr>
          <p:spPr bwMode="auto">
            <a:xfrm>
              <a:off x="4320" y="3360"/>
              <a:ext cx="144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" name="Oval 16"/>
            <p:cNvSpPr>
              <a:spLocks noChangeAspect="1" noChangeArrowheads="1"/>
            </p:cNvSpPr>
            <p:nvPr/>
          </p:nvSpPr>
          <p:spPr bwMode="auto">
            <a:xfrm>
              <a:off x="4416" y="2400"/>
              <a:ext cx="144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Oval 17"/>
            <p:cNvSpPr>
              <a:spLocks noChangeAspect="1" noChangeArrowheads="1"/>
            </p:cNvSpPr>
            <p:nvPr/>
          </p:nvSpPr>
          <p:spPr bwMode="auto">
            <a:xfrm>
              <a:off x="3792" y="2496"/>
              <a:ext cx="144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Oval 18"/>
            <p:cNvSpPr>
              <a:spLocks noChangeAspect="1" noChangeArrowheads="1"/>
            </p:cNvSpPr>
            <p:nvPr/>
          </p:nvSpPr>
          <p:spPr bwMode="auto">
            <a:xfrm>
              <a:off x="2400" y="3504"/>
              <a:ext cx="144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Oval 19"/>
            <p:cNvSpPr>
              <a:spLocks noChangeAspect="1" noChangeArrowheads="1"/>
            </p:cNvSpPr>
            <p:nvPr/>
          </p:nvSpPr>
          <p:spPr bwMode="auto">
            <a:xfrm>
              <a:off x="336" y="2688"/>
              <a:ext cx="144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" name="Oval 20"/>
            <p:cNvSpPr>
              <a:spLocks noChangeAspect="1" noChangeArrowheads="1"/>
            </p:cNvSpPr>
            <p:nvPr/>
          </p:nvSpPr>
          <p:spPr bwMode="auto">
            <a:xfrm>
              <a:off x="432" y="2112"/>
              <a:ext cx="144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Oval 21"/>
            <p:cNvSpPr>
              <a:spLocks noChangeAspect="1" noChangeArrowheads="1"/>
            </p:cNvSpPr>
            <p:nvPr/>
          </p:nvSpPr>
          <p:spPr bwMode="auto">
            <a:xfrm>
              <a:off x="4992" y="3216"/>
              <a:ext cx="144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" name="Oval 22"/>
            <p:cNvSpPr>
              <a:spLocks noChangeAspect="1" noChangeArrowheads="1"/>
            </p:cNvSpPr>
            <p:nvPr/>
          </p:nvSpPr>
          <p:spPr bwMode="auto">
            <a:xfrm>
              <a:off x="4032" y="1776"/>
              <a:ext cx="144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Line 23"/>
            <p:cNvSpPr>
              <a:spLocks noChangeAspect="1" noChangeShapeType="1"/>
            </p:cNvSpPr>
            <p:nvPr/>
          </p:nvSpPr>
          <p:spPr bwMode="auto">
            <a:xfrm flipV="1">
              <a:off x="96" y="1104"/>
              <a:ext cx="3168" cy="307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0" y="6609979"/>
            <a:ext cx="2286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Adapted from Kristen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Grauman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1803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600" y="1432601"/>
            <a:ext cx="2514600" cy="175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0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262738"/>
            <a:ext cx="3810000" cy="5257800"/>
          </a:xfrm>
        </p:spPr>
        <p:txBody>
          <a:bodyPr/>
          <a:lstStyle/>
          <a:p>
            <a:pPr marL="0" indent="0"/>
            <a:r>
              <a:rPr lang="en-US" sz="2000" dirty="0"/>
              <a:t>Data: </a:t>
            </a:r>
            <a:r>
              <a:rPr lang="en-US" sz="2000" dirty="0">
                <a:latin typeface="Times New Roman" pitchFamily="18" charset="0"/>
              </a:rPr>
              <a:t>(</a:t>
            </a:r>
            <a:r>
              <a:rPr lang="en-US" sz="2000" i="1" dirty="0">
                <a:latin typeface="Times New Roman" pitchFamily="18" charset="0"/>
              </a:rPr>
              <a:t>x</a:t>
            </a:r>
            <a:r>
              <a:rPr lang="en-US" sz="2000" baseline="-25000" dirty="0">
                <a:latin typeface="Times New Roman" pitchFamily="18" charset="0"/>
              </a:rPr>
              <a:t>1</a:t>
            </a:r>
            <a:r>
              <a:rPr lang="en-US" sz="2000" dirty="0">
                <a:latin typeface="Times New Roman" pitchFamily="18" charset="0"/>
              </a:rPr>
              <a:t>, </a:t>
            </a:r>
            <a:r>
              <a:rPr lang="en-US" sz="2000" i="1" dirty="0">
                <a:latin typeface="Times New Roman" pitchFamily="18" charset="0"/>
              </a:rPr>
              <a:t>y</a:t>
            </a:r>
            <a:r>
              <a:rPr lang="en-US" sz="2000" baseline="-25000" dirty="0">
                <a:latin typeface="Times New Roman" pitchFamily="18" charset="0"/>
              </a:rPr>
              <a:t>1</a:t>
            </a:r>
            <a:r>
              <a:rPr lang="en-US" sz="2000" dirty="0">
                <a:latin typeface="Times New Roman" pitchFamily="18" charset="0"/>
              </a:rPr>
              <a:t>), …, (</a:t>
            </a:r>
            <a:r>
              <a:rPr lang="en-US" sz="2000" i="1" dirty="0" err="1">
                <a:latin typeface="Times New Roman" pitchFamily="18" charset="0"/>
              </a:rPr>
              <a:t>x</a:t>
            </a:r>
            <a:r>
              <a:rPr lang="en-US" sz="2000" i="1" baseline="-25000" dirty="0" err="1">
                <a:latin typeface="Times New Roman" pitchFamily="18" charset="0"/>
              </a:rPr>
              <a:t>n</a:t>
            </a:r>
            <a:r>
              <a:rPr lang="en-US" sz="2000" dirty="0">
                <a:latin typeface="Times New Roman" pitchFamily="18" charset="0"/>
              </a:rPr>
              <a:t>, </a:t>
            </a:r>
            <a:r>
              <a:rPr lang="en-US" sz="2000" i="1" dirty="0" err="1">
                <a:latin typeface="Times New Roman" pitchFamily="18" charset="0"/>
              </a:rPr>
              <a:t>y</a:t>
            </a:r>
            <a:r>
              <a:rPr lang="en-US" sz="2000" i="1" baseline="-25000" dirty="0" err="1">
                <a:latin typeface="Times New Roman" pitchFamily="18" charset="0"/>
              </a:rPr>
              <a:t>n</a:t>
            </a:r>
            <a:r>
              <a:rPr lang="en-US" sz="2000" dirty="0">
                <a:latin typeface="Times New Roman" pitchFamily="18" charset="0"/>
              </a:rPr>
              <a:t>)</a:t>
            </a:r>
          </a:p>
          <a:p>
            <a:pPr marL="0" indent="0"/>
            <a:r>
              <a:rPr lang="en-US" sz="2000" dirty="0"/>
              <a:t>Line equation: </a:t>
            </a:r>
            <a:r>
              <a:rPr lang="en-US" sz="2000" i="1" dirty="0" err="1">
                <a:latin typeface="Times New Roman" pitchFamily="18" charset="0"/>
              </a:rPr>
              <a:t>y</a:t>
            </a:r>
            <a:r>
              <a:rPr lang="en-US" sz="2000" i="1" baseline="-25000" dirty="0" err="1">
                <a:latin typeface="Times New Roman" pitchFamily="18" charset="0"/>
              </a:rPr>
              <a:t>i</a:t>
            </a:r>
            <a:r>
              <a:rPr lang="en-US" sz="2000" i="1" dirty="0">
                <a:latin typeface="Times New Roman" pitchFamily="18" charset="0"/>
              </a:rPr>
              <a:t> = m</a:t>
            </a:r>
            <a:r>
              <a:rPr lang="en-US" sz="1200" i="1" dirty="0">
                <a:latin typeface="Times New Roman" pitchFamily="18" charset="0"/>
              </a:rPr>
              <a:t> </a:t>
            </a:r>
            <a:r>
              <a:rPr lang="en-US" sz="2000" i="1" dirty="0">
                <a:latin typeface="Times New Roman" pitchFamily="18" charset="0"/>
              </a:rPr>
              <a:t>x</a:t>
            </a:r>
            <a:r>
              <a:rPr lang="en-US" sz="2000" i="1" baseline="-25000" dirty="0">
                <a:latin typeface="Times New Roman" pitchFamily="18" charset="0"/>
              </a:rPr>
              <a:t>i</a:t>
            </a:r>
            <a:r>
              <a:rPr lang="en-US" sz="2000" i="1" dirty="0">
                <a:latin typeface="Times New Roman" pitchFamily="18" charset="0"/>
              </a:rPr>
              <a:t> + b</a:t>
            </a:r>
          </a:p>
          <a:p>
            <a:pPr marL="0" indent="0">
              <a:buNone/>
            </a:pPr>
            <a:endParaRPr lang="en-US" sz="2000" i="1" dirty="0">
              <a:latin typeface="Times New Roman" pitchFamily="18" charset="0"/>
            </a:endParaRPr>
          </a:p>
          <a:p>
            <a:pPr marL="0" indent="0"/>
            <a:r>
              <a:rPr lang="en-US" sz="2000" dirty="0"/>
              <a:t>Find (</a:t>
            </a:r>
            <a:r>
              <a:rPr lang="en-US" sz="2000" i="1" dirty="0">
                <a:latin typeface="Times New Roman" pitchFamily="18" charset="0"/>
              </a:rPr>
              <a:t>m</a:t>
            </a:r>
            <a:r>
              <a:rPr lang="en-US" sz="2000" dirty="0">
                <a:latin typeface="Times New Roman" pitchFamily="18" charset="0"/>
              </a:rPr>
              <a:t>, </a:t>
            </a:r>
            <a:r>
              <a:rPr lang="en-US" sz="2000" i="1" dirty="0">
                <a:latin typeface="Times New Roman" pitchFamily="18" charset="0"/>
              </a:rPr>
              <a:t>b</a:t>
            </a:r>
            <a:r>
              <a:rPr lang="en-US" sz="2000" dirty="0"/>
              <a:t>) to minimize </a:t>
            </a:r>
          </a:p>
        </p:txBody>
      </p:sp>
      <p:graphicFrame>
        <p:nvGraphicFramePr>
          <p:cNvPr id="3075" name="Object 6"/>
          <p:cNvGraphicFramePr>
            <a:graphicFrameLocks noGrp="1"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559798131"/>
              </p:ext>
            </p:extLst>
          </p:nvPr>
        </p:nvGraphicFramePr>
        <p:xfrm>
          <a:off x="731838" y="4530943"/>
          <a:ext cx="7883525" cy="1571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3822480" imgH="761760" progId="Equation.3">
                  <p:embed/>
                </p:oleObj>
              </mc:Choice>
              <mc:Fallback>
                <p:oleObj name="Equation" r:id="rId5" imgW="3822480" imgH="761760" progId="Equation.3">
                  <p:embed/>
                  <p:pic>
                    <p:nvPicPr>
                      <p:cNvPr id="3075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1838" y="4530943"/>
                        <a:ext cx="7883525" cy="15716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6" name="Object 8"/>
          <p:cNvGraphicFramePr>
            <a:graphicFrameLocks noChangeAspect="1"/>
          </p:cNvGraphicFramePr>
          <p:nvPr/>
        </p:nvGraphicFramePr>
        <p:xfrm>
          <a:off x="762000" y="2928026"/>
          <a:ext cx="3124200" cy="61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473120" imgH="291960" progId="Equation.3">
                  <p:embed/>
                </p:oleObj>
              </mc:Choice>
              <mc:Fallback>
                <p:oleObj name="Equation" r:id="rId7" imgW="1473120" imgH="291960" progId="Equation.3">
                  <p:embed/>
                  <p:pic>
                    <p:nvPicPr>
                      <p:cNvPr id="3076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2928026"/>
                        <a:ext cx="3124200" cy="61912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2" name="Rectangle 9"/>
          <p:cNvSpPr>
            <a:spLocks noChangeArrowheads="1"/>
          </p:cNvSpPr>
          <p:nvPr/>
        </p:nvSpPr>
        <p:spPr bwMode="auto">
          <a:xfrm>
            <a:off x="6400800" y="2253338"/>
            <a:ext cx="9239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(</a:t>
            </a: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x</a:t>
            </a:r>
            <a:r>
              <a:rPr kumimoji="0" lang="en-US" sz="2400" b="0" i="1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i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, </a:t>
            </a: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y</a:t>
            </a:r>
            <a:r>
              <a:rPr kumimoji="0" lang="en-US" sz="2400" b="0" i="1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i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)</a:t>
            </a:r>
          </a:p>
        </p:txBody>
      </p:sp>
      <p:sp>
        <p:nvSpPr>
          <p:cNvPr id="3083" name="Rectangle 10"/>
          <p:cNvSpPr>
            <a:spLocks noChangeArrowheads="1"/>
          </p:cNvSpPr>
          <p:nvPr/>
        </p:nvSpPr>
        <p:spPr bwMode="auto">
          <a:xfrm>
            <a:off x="7162800" y="1415138"/>
            <a:ext cx="12398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y=mx+b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-1" y="6609979"/>
            <a:ext cx="22932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Adapted from Svetlana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Lazebnik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Least squares line fitting</a:t>
            </a:r>
          </a:p>
        </p:txBody>
      </p:sp>
      <p:sp>
        <p:nvSpPr>
          <p:cNvPr id="2" name="Right Brace 1"/>
          <p:cNvSpPr/>
          <p:nvPr/>
        </p:nvSpPr>
        <p:spPr bwMode="auto">
          <a:xfrm rot="5400000">
            <a:off x="2432581" y="3088297"/>
            <a:ext cx="203199" cy="949490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" name="Right Brace 12"/>
          <p:cNvSpPr/>
          <p:nvPr/>
        </p:nvSpPr>
        <p:spPr bwMode="auto">
          <a:xfrm rot="5400000">
            <a:off x="3367314" y="3345467"/>
            <a:ext cx="203199" cy="435429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37985" y="3646359"/>
            <a:ext cx="2198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where line you found tells you point is along y axis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114935" y="3646359"/>
            <a:ext cx="2198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where point really is along y axis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59887" y="3664642"/>
            <a:ext cx="33785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You want to find a single line that “explains” all of the points in your data,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but data may be noisy!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4742822" y="5164853"/>
            <a:ext cx="834013" cy="31149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6409120" y="5154805"/>
            <a:ext cx="413712" cy="31149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35857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3" grpId="0"/>
      <p:bldP spid="14" grpId="0"/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54163" y="1511300"/>
            <a:ext cx="6034087" cy="481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-1" y="6609979"/>
            <a:ext cx="30907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Kristen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Grauman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57200" y="152400"/>
            <a:ext cx="8229600" cy="1143000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Outliers affect least squares fit</a:t>
            </a:r>
          </a:p>
        </p:txBody>
      </p:sp>
    </p:spTree>
    <p:extLst>
      <p:ext uri="{BB962C8B-B14F-4D97-AF65-F5344CB8AC3E}">
        <p14:creationId xmlns:p14="http://schemas.microsoft.com/office/powerpoint/2010/main" val="1869799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le 3"/>
          <p:cNvSpPr>
            <a:spLocks noGrp="1"/>
          </p:cNvSpPr>
          <p:nvPr>
            <p:ph type="title"/>
          </p:nvPr>
        </p:nvSpPr>
        <p:spPr>
          <a:xfrm>
            <a:off x="665163" y="0"/>
            <a:ext cx="7772400" cy="1143000"/>
          </a:xfrm>
        </p:spPr>
        <p:txBody>
          <a:bodyPr>
            <a:normAutofit/>
          </a:bodyPr>
          <a:lstStyle/>
          <a:p>
            <a:r>
              <a:rPr lang="en-US" dirty="0"/>
              <a:t>Edge detection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5800" y="1238250"/>
            <a:ext cx="7772400" cy="4857750"/>
          </a:xfrm>
        </p:spPr>
        <p:txBody>
          <a:bodyPr>
            <a:normAutofit lnSpcReduction="10000"/>
          </a:bodyPr>
          <a:lstStyle/>
          <a:p>
            <a:r>
              <a:rPr lang="en-US" sz="2400" b="1" dirty="0"/>
              <a:t>Goal</a:t>
            </a:r>
            <a:r>
              <a:rPr lang="en-US" sz="2400" dirty="0"/>
              <a:t>: map image from 2d array of pixels to a set of curves or line segments or contours.</a:t>
            </a:r>
          </a:p>
          <a:p>
            <a:r>
              <a:rPr lang="en-US" sz="2400" b="1" dirty="0"/>
              <a:t>Why?</a:t>
            </a:r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  <a:p>
            <a:r>
              <a:rPr lang="en-US" sz="2400" b="1" dirty="0"/>
              <a:t>Main idea</a:t>
            </a:r>
            <a:r>
              <a:rPr lang="en-US" sz="2400" dirty="0"/>
              <a:t>: look for differences in intensity, i.e. find strong gradients, then post-process</a:t>
            </a:r>
          </a:p>
          <a:p>
            <a:endParaRPr lang="en-US" sz="2400" dirty="0"/>
          </a:p>
          <a:p>
            <a:pPr>
              <a:buFontTx/>
              <a:buNone/>
            </a:pPr>
            <a:endParaRPr lang="en-US" sz="2400" dirty="0"/>
          </a:p>
        </p:txBody>
      </p:sp>
      <p:graphicFrame>
        <p:nvGraphicFramePr>
          <p:cNvPr id="792578" name="Object 2"/>
          <p:cNvGraphicFramePr>
            <a:graphicFrameLocks noChangeAspect="1"/>
          </p:cNvGraphicFramePr>
          <p:nvPr/>
        </p:nvGraphicFramePr>
        <p:xfrm>
          <a:off x="884238" y="2795588"/>
          <a:ext cx="1947862" cy="2093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4" imgW="2161905" imgH="2324424" progId="PBrush">
                  <p:embed/>
                </p:oleObj>
              </mc:Choice>
              <mc:Fallback>
                <p:oleObj name="Bitmap Image" r:id="rId4" imgW="2161905" imgH="2324424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4238" y="2795588"/>
                        <a:ext cx="1947862" cy="2093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48013" y="2941638"/>
            <a:ext cx="5788025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4" name="Text Box 7"/>
          <p:cNvSpPr txBox="1">
            <a:spLocks noChangeArrowheads="1"/>
          </p:cNvSpPr>
          <p:nvPr/>
        </p:nvSpPr>
        <p:spPr bwMode="auto">
          <a:xfrm>
            <a:off x="4449763" y="4284663"/>
            <a:ext cx="68770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200" b="1">
                <a:solidFill>
                  <a:srgbClr val="000000"/>
                </a:solidFill>
              </a:rPr>
              <a:t>Figure from J. Shotton et al., PAMI 2007</a:t>
            </a:r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7074568" y="6579267"/>
            <a:ext cx="206943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</a:rPr>
              <a:t>Adapted from K. </a:t>
            </a:r>
            <a:r>
              <a:rPr lang="en-US" sz="1200" dirty="0" err="1">
                <a:solidFill>
                  <a:srgbClr val="000000"/>
                </a:solidFill>
                <a:latin typeface="Calibri" panose="020F0502020204030204" pitchFamily="34" charset="0"/>
              </a:rPr>
              <a:t>Grauman</a:t>
            </a:r>
            <a:endParaRPr lang="en-US" sz="12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8810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4163" y="1508760"/>
            <a:ext cx="6034087" cy="481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-1" y="6609979"/>
            <a:ext cx="30907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Kristen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Grauman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57200" y="152400"/>
            <a:ext cx="8229600" cy="1143000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Outliers affect least squares fit</a:t>
            </a:r>
          </a:p>
        </p:txBody>
      </p:sp>
    </p:spTree>
    <p:extLst>
      <p:ext uri="{BB962C8B-B14F-4D97-AF65-F5344CB8AC3E}">
        <p14:creationId xmlns:p14="http://schemas.microsoft.com/office/powerpoint/2010/main" val="13988680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9518" y="58707"/>
            <a:ext cx="8229600" cy="1143000"/>
          </a:xfrm>
        </p:spPr>
        <p:txBody>
          <a:bodyPr/>
          <a:lstStyle/>
          <a:p>
            <a:r>
              <a:rPr lang="en-US" dirty="0"/>
              <a:t>Dealing with outliers: Voting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030" y="1274733"/>
            <a:ext cx="8422199" cy="4992252"/>
          </a:xfrm>
        </p:spPr>
        <p:txBody>
          <a:bodyPr/>
          <a:lstStyle/>
          <a:p>
            <a:pPr>
              <a:spcBef>
                <a:spcPts val="1800"/>
              </a:spcBef>
              <a:spcAft>
                <a:spcPts val="1200"/>
              </a:spcAft>
            </a:pPr>
            <a:r>
              <a:rPr lang="en-US" sz="2400" b="1" dirty="0"/>
              <a:t>Voting</a:t>
            </a:r>
            <a:r>
              <a:rPr lang="en-US" sz="2400" dirty="0"/>
              <a:t> is a general technique where we let the features </a:t>
            </a:r>
            <a:r>
              <a:rPr lang="en-US" sz="2400" i="1" dirty="0"/>
              <a:t>vote for all models that are compatible with it</a:t>
            </a:r>
            <a:r>
              <a:rPr lang="en-US" sz="2400" dirty="0"/>
              <a:t>.</a:t>
            </a:r>
          </a:p>
          <a:p>
            <a:pPr lvl="1">
              <a:spcAft>
                <a:spcPts val="600"/>
              </a:spcAft>
            </a:pPr>
            <a:r>
              <a:rPr lang="en-US" sz="2000" dirty="0">
                <a:solidFill>
                  <a:srgbClr val="002060"/>
                </a:solidFill>
              </a:rPr>
              <a:t>Cycle through features, cast votes for model parameters.</a:t>
            </a:r>
          </a:p>
          <a:p>
            <a:pPr lvl="1">
              <a:spcAft>
                <a:spcPts val="600"/>
              </a:spcAft>
            </a:pPr>
            <a:r>
              <a:rPr lang="en-US" sz="2000" dirty="0">
                <a:solidFill>
                  <a:srgbClr val="002060"/>
                </a:solidFill>
              </a:rPr>
              <a:t>Look for model parameters that receive </a:t>
            </a:r>
            <a:r>
              <a:rPr lang="en-US" sz="2000" i="1" dirty="0">
                <a:solidFill>
                  <a:srgbClr val="002060"/>
                </a:solidFill>
              </a:rPr>
              <a:t>a lot of votes</a:t>
            </a:r>
            <a:r>
              <a:rPr lang="en-US" sz="2000" dirty="0">
                <a:solidFill>
                  <a:srgbClr val="002060"/>
                </a:solidFill>
              </a:rPr>
              <a:t>.</a:t>
            </a:r>
          </a:p>
          <a:p>
            <a:pPr>
              <a:spcBef>
                <a:spcPts val="1800"/>
              </a:spcBef>
              <a:spcAft>
                <a:spcPts val="600"/>
              </a:spcAft>
            </a:pPr>
            <a:r>
              <a:rPr lang="en-US" sz="2400" dirty="0"/>
              <a:t>Noise &amp; clutter features?</a:t>
            </a:r>
          </a:p>
          <a:p>
            <a:pPr lvl="1">
              <a:spcBef>
                <a:spcPts val="1800"/>
              </a:spcBef>
              <a:spcAft>
                <a:spcPts val="600"/>
              </a:spcAft>
            </a:pP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They will cast votes too, </a:t>
            </a:r>
            <a:r>
              <a:rPr lang="en-US" sz="2000" i="1" dirty="0">
                <a:solidFill>
                  <a:schemeClr val="accent2">
                    <a:lumMod val="75000"/>
                  </a:schemeClr>
                </a:solidFill>
              </a:rPr>
              <a:t>but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 typically their votes should be inconsistent with the majority of “good” features.</a:t>
            </a:r>
          </a:p>
          <a:p>
            <a:pPr>
              <a:spcBef>
                <a:spcPts val="1800"/>
              </a:spcBef>
              <a:spcAft>
                <a:spcPts val="600"/>
              </a:spcAft>
            </a:pPr>
            <a:r>
              <a:rPr lang="en-US" sz="2400" dirty="0"/>
              <a:t>Two common techniques</a:t>
            </a:r>
          </a:p>
          <a:p>
            <a:pPr lvl="1">
              <a:spcBef>
                <a:spcPts val="480"/>
              </a:spcBef>
              <a:spcAft>
                <a:spcPts val="600"/>
              </a:spcAft>
            </a:pP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Hough transform</a:t>
            </a:r>
          </a:p>
          <a:p>
            <a:pPr lvl="1">
              <a:spcBef>
                <a:spcPts val="480"/>
              </a:spcBef>
              <a:spcAft>
                <a:spcPts val="600"/>
              </a:spcAft>
            </a:pP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RANSAC</a:t>
            </a:r>
          </a:p>
          <a:p>
            <a:pPr lvl="1">
              <a:spcBef>
                <a:spcPts val="1800"/>
              </a:spcBef>
              <a:spcAft>
                <a:spcPts val="600"/>
              </a:spcAft>
            </a:pPr>
            <a:endParaRPr lang="en-US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609979"/>
            <a:ext cx="20973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Adapted from Kristen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Grauman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6369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Finding lines in an image: Hough space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114800"/>
            <a:ext cx="8153400" cy="2362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dirty="0"/>
              <a:t>Connection between image (</a:t>
            </a:r>
            <a:r>
              <a:rPr lang="en-US" dirty="0" err="1"/>
              <a:t>x,y</a:t>
            </a:r>
            <a:r>
              <a:rPr lang="en-US" dirty="0"/>
              <a:t>) and Hough (</a:t>
            </a:r>
            <a:r>
              <a:rPr lang="en-US" dirty="0" err="1"/>
              <a:t>m,b</a:t>
            </a:r>
            <a:r>
              <a:rPr lang="en-US" dirty="0"/>
              <a:t>) spaces</a:t>
            </a:r>
          </a:p>
          <a:p>
            <a:pPr lvl="1" eaLnBrk="1" hangingPunct="1"/>
            <a:r>
              <a:rPr lang="en-US" dirty="0"/>
              <a:t>A line in the image corresponds to a point in Hough space</a:t>
            </a:r>
          </a:p>
        </p:txBody>
      </p:sp>
      <p:sp>
        <p:nvSpPr>
          <p:cNvPr id="56324" name="Line 4"/>
          <p:cNvSpPr>
            <a:spLocks noChangeShapeType="1"/>
          </p:cNvSpPr>
          <p:nvPr/>
        </p:nvSpPr>
        <p:spPr bwMode="auto">
          <a:xfrm flipV="1">
            <a:off x="1295400" y="1219200"/>
            <a:ext cx="0" cy="1828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325" name="Line 5"/>
          <p:cNvSpPr>
            <a:spLocks noChangeShapeType="1"/>
          </p:cNvSpPr>
          <p:nvPr/>
        </p:nvSpPr>
        <p:spPr bwMode="auto">
          <a:xfrm>
            <a:off x="1295400" y="3048000"/>
            <a:ext cx="2057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326" name="Text Box 6"/>
          <p:cNvSpPr txBox="1">
            <a:spLocks noChangeArrowheads="1"/>
          </p:cNvSpPr>
          <p:nvPr/>
        </p:nvSpPr>
        <p:spPr bwMode="auto">
          <a:xfrm>
            <a:off x="3124200" y="3048000"/>
            <a:ext cx="311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</a:t>
            </a:r>
          </a:p>
        </p:txBody>
      </p:sp>
      <p:sp>
        <p:nvSpPr>
          <p:cNvPr id="56327" name="Text Box 7"/>
          <p:cNvSpPr txBox="1">
            <a:spLocks noChangeArrowheads="1"/>
          </p:cNvSpPr>
          <p:nvPr/>
        </p:nvSpPr>
        <p:spPr bwMode="auto">
          <a:xfrm>
            <a:off x="958850" y="1114425"/>
            <a:ext cx="311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</a:t>
            </a:r>
          </a:p>
        </p:txBody>
      </p:sp>
      <p:sp>
        <p:nvSpPr>
          <p:cNvPr id="56328" name="Line 8"/>
          <p:cNvSpPr>
            <a:spLocks noChangeShapeType="1"/>
          </p:cNvSpPr>
          <p:nvPr/>
        </p:nvSpPr>
        <p:spPr bwMode="auto">
          <a:xfrm flipV="1">
            <a:off x="1676400" y="1981200"/>
            <a:ext cx="1447800" cy="533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6329" name="Picture 9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74838" y="1755775"/>
            <a:ext cx="1554162" cy="22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30" name="Line 10"/>
          <p:cNvSpPr>
            <a:spLocks noChangeShapeType="1"/>
          </p:cNvSpPr>
          <p:nvPr/>
        </p:nvSpPr>
        <p:spPr bwMode="auto">
          <a:xfrm flipV="1">
            <a:off x="5454650" y="1219200"/>
            <a:ext cx="0" cy="1828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331" name="Line 11"/>
          <p:cNvSpPr>
            <a:spLocks noChangeShapeType="1"/>
          </p:cNvSpPr>
          <p:nvPr/>
        </p:nvSpPr>
        <p:spPr bwMode="auto">
          <a:xfrm>
            <a:off x="5454650" y="3048000"/>
            <a:ext cx="2057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332" name="Text Box 12"/>
          <p:cNvSpPr txBox="1">
            <a:spLocks noChangeArrowheads="1"/>
          </p:cNvSpPr>
          <p:nvPr/>
        </p:nvSpPr>
        <p:spPr bwMode="auto">
          <a:xfrm>
            <a:off x="7283450" y="3048000"/>
            <a:ext cx="3952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</a:t>
            </a:r>
          </a:p>
        </p:txBody>
      </p:sp>
      <p:sp>
        <p:nvSpPr>
          <p:cNvPr id="56333" name="Text Box 13"/>
          <p:cNvSpPr txBox="1">
            <a:spLocks noChangeArrowheads="1"/>
          </p:cNvSpPr>
          <p:nvPr/>
        </p:nvSpPr>
        <p:spPr bwMode="auto">
          <a:xfrm>
            <a:off x="5105400" y="1114425"/>
            <a:ext cx="325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</a:t>
            </a:r>
          </a:p>
        </p:txBody>
      </p:sp>
      <p:sp>
        <p:nvSpPr>
          <p:cNvPr id="56334" name="Oval 14"/>
          <p:cNvSpPr>
            <a:spLocks noChangeArrowheads="1"/>
          </p:cNvSpPr>
          <p:nvPr/>
        </p:nvSpPr>
        <p:spPr bwMode="auto">
          <a:xfrm>
            <a:off x="5715000" y="25908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335" name="Text Box 15"/>
          <p:cNvSpPr txBox="1">
            <a:spLocks noChangeArrowheads="1"/>
          </p:cNvSpPr>
          <p:nvPr/>
        </p:nvSpPr>
        <p:spPr bwMode="auto">
          <a:xfrm>
            <a:off x="6096000" y="3032125"/>
            <a:ext cx="4873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</a:t>
            </a:r>
            <a:r>
              <a:rPr kumimoji="0" lang="en-US" sz="2000" b="0" i="1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</a:t>
            </a:r>
          </a:p>
        </p:txBody>
      </p:sp>
      <p:sp>
        <p:nvSpPr>
          <p:cNvPr id="56336" name="Text Box 16"/>
          <p:cNvSpPr txBox="1">
            <a:spLocks noChangeArrowheads="1"/>
          </p:cNvSpPr>
          <p:nvPr/>
        </p:nvSpPr>
        <p:spPr bwMode="auto">
          <a:xfrm>
            <a:off x="5019675" y="2409825"/>
            <a:ext cx="4175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</a:t>
            </a:r>
            <a:r>
              <a:rPr kumimoji="0" lang="en-US" sz="2000" b="0" i="1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</a:t>
            </a:r>
          </a:p>
        </p:txBody>
      </p:sp>
      <p:sp>
        <p:nvSpPr>
          <p:cNvPr id="56337" name="Text Box 17"/>
          <p:cNvSpPr txBox="1">
            <a:spLocks noChangeArrowheads="1"/>
          </p:cNvSpPr>
          <p:nvPr/>
        </p:nvSpPr>
        <p:spPr bwMode="auto">
          <a:xfrm>
            <a:off x="1447800" y="3352800"/>
            <a:ext cx="19145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image space</a:t>
            </a:r>
          </a:p>
        </p:txBody>
      </p:sp>
      <p:sp>
        <p:nvSpPr>
          <p:cNvPr id="56338" name="Text Box 18"/>
          <p:cNvSpPr txBox="1">
            <a:spLocks noChangeArrowheads="1"/>
          </p:cNvSpPr>
          <p:nvPr/>
        </p:nvSpPr>
        <p:spPr bwMode="auto">
          <a:xfrm>
            <a:off x="4914900" y="3352800"/>
            <a:ext cx="36957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Hough (parameter) space</a:t>
            </a:r>
          </a:p>
        </p:txBody>
      </p:sp>
      <p:sp>
        <p:nvSpPr>
          <p:cNvPr id="56339" name="Line 19"/>
          <p:cNvSpPr>
            <a:spLocks noChangeShapeType="1"/>
          </p:cNvSpPr>
          <p:nvPr/>
        </p:nvSpPr>
        <p:spPr bwMode="auto">
          <a:xfrm>
            <a:off x="3810000" y="2209800"/>
            <a:ext cx="914400" cy="0"/>
          </a:xfrm>
          <a:prstGeom prst="line">
            <a:avLst/>
          </a:prstGeom>
          <a:noFill/>
          <a:ln w="57150">
            <a:solidFill>
              <a:schemeClr val="folHlink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0" y="6609979"/>
            <a:ext cx="1828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Steve Seitz</a:t>
            </a:r>
          </a:p>
        </p:txBody>
      </p:sp>
      <p:pic>
        <p:nvPicPr>
          <p:cNvPr id="22" name="Picture 9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2278" y="4675192"/>
            <a:ext cx="991221" cy="143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25886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Finding lines in an image: Hough space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114799"/>
            <a:ext cx="8153400" cy="2366209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dirty="0"/>
              <a:t>Connection between image (</a:t>
            </a:r>
            <a:r>
              <a:rPr lang="en-US" dirty="0" err="1"/>
              <a:t>x,y</a:t>
            </a:r>
            <a:r>
              <a:rPr lang="en-US" dirty="0"/>
              <a:t>) and Hough (</a:t>
            </a:r>
            <a:r>
              <a:rPr lang="en-US" dirty="0" err="1"/>
              <a:t>m,b</a:t>
            </a:r>
            <a:r>
              <a:rPr lang="en-US" dirty="0"/>
              <a:t>) spaces</a:t>
            </a:r>
          </a:p>
          <a:p>
            <a:pPr lvl="1" eaLnBrk="1" hangingPunct="1"/>
            <a:r>
              <a:rPr lang="en-US" dirty="0"/>
              <a:t>A line in the image corresponds to a point in Hough space</a:t>
            </a:r>
          </a:p>
          <a:p>
            <a:pPr lvl="1" eaLnBrk="1" hangingPunct="1"/>
            <a:r>
              <a:rPr lang="en-US" dirty="0"/>
              <a:t>What does a point (x</a:t>
            </a:r>
            <a:r>
              <a:rPr lang="en-US" baseline="-25000" dirty="0"/>
              <a:t>0</a:t>
            </a:r>
            <a:r>
              <a:rPr lang="en-US" dirty="0"/>
              <a:t>, y</a:t>
            </a:r>
            <a:r>
              <a:rPr lang="en-US" baseline="-25000" dirty="0"/>
              <a:t>0</a:t>
            </a:r>
            <a:r>
              <a:rPr lang="en-US" dirty="0"/>
              <a:t>) in the image space map to?</a:t>
            </a:r>
          </a:p>
          <a:p>
            <a:pPr lvl="1" eaLnBrk="1" hangingPunct="1"/>
            <a:endParaRPr lang="en-US" dirty="0"/>
          </a:p>
          <a:p>
            <a:pPr lvl="1" eaLnBrk="1" hangingPunct="1"/>
            <a:endParaRPr lang="en-US" dirty="0"/>
          </a:p>
          <a:p>
            <a:pPr lvl="1" eaLnBrk="1" hangingPunct="1"/>
            <a:endParaRPr lang="en-US" dirty="0"/>
          </a:p>
        </p:txBody>
      </p:sp>
      <p:sp>
        <p:nvSpPr>
          <p:cNvPr id="57348" name="Line 4"/>
          <p:cNvSpPr>
            <a:spLocks noChangeShapeType="1"/>
          </p:cNvSpPr>
          <p:nvPr/>
        </p:nvSpPr>
        <p:spPr bwMode="auto">
          <a:xfrm flipV="1">
            <a:off x="1295400" y="1219200"/>
            <a:ext cx="0" cy="1828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349" name="Line 5"/>
          <p:cNvSpPr>
            <a:spLocks noChangeShapeType="1"/>
          </p:cNvSpPr>
          <p:nvPr/>
        </p:nvSpPr>
        <p:spPr bwMode="auto">
          <a:xfrm>
            <a:off x="1295400" y="3048000"/>
            <a:ext cx="2057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350" name="Text Box 6"/>
          <p:cNvSpPr txBox="1">
            <a:spLocks noChangeArrowheads="1"/>
          </p:cNvSpPr>
          <p:nvPr/>
        </p:nvSpPr>
        <p:spPr bwMode="auto">
          <a:xfrm>
            <a:off x="3124200" y="3048000"/>
            <a:ext cx="311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</a:t>
            </a:r>
          </a:p>
        </p:txBody>
      </p:sp>
      <p:sp>
        <p:nvSpPr>
          <p:cNvPr id="57351" name="Text Box 7"/>
          <p:cNvSpPr txBox="1">
            <a:spLocks noChangeArrowheads="1"/>
          </p:cNvSpPr>
          <p:nvPr/>
        </p:nvSpPr>
        <p:spPr bwMode="auto">
          <a:xfrm>
            <a:off x="958850" y="1114425"/>
            <a:ext cx="311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</a:t>
            </a:r>
          </a:p>
        </p:txBody>
      </p:sp>
      <p:sp>
        <p:nvSpPr>
          <p:cNvPr id="57352" name="Line 8"/>
          <p:cNvSpPr>
            <a:spLocks noChangeShapeType="1"/>
          </p:cNvSpPr>
          <p:nvPr/>
        </p:nvSpPr>
        <p:spPr bwMode="auto">
          <a:xfrm flipV="1">
            <a:off x="5454650" y="1219200"/>
            <a:ext cx="0" cy="1828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353" name="Line 9"/>
          <p:cNvSpPr>
            <a:spLocks noChangeShapeType="1"/>
          </p:cNvSpPr>
          <p:nvPr/>
        </p:nvSpPr>
        <p:spPr bwMode="auto">
          <a:xfrm>
            <a:off x="5454650" y="3048000"/>
            <a:ext cx="2057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354" name="Text Box 10"/>
          <p:cNvSpPr txBox="1">
            <a:spLocks noChangeArrowheads="1"/>
          </p:cNvSpPr>
          <p:nvPr/>
        </p:nvSpPr>
        <p:spPr bwMode="auto">
          <a:xfrm>
            <a:off x="7283450" y="3048000"/>
            <a:ext cx="3952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</a:t>
            </a:r>
          </a:p>
        </p:txBody>
      </p:sp>
      <p:sp>
        <p:nvSpPr>
          <p:cNvPr id="57355" name="Text Box 11"/>
          <p:cNvSpPr txBox="1">
            <a:spLocks noChangeArrowheads="1"/>
          </p:cNvSpPr>
          <p:nvPr/>
        </p:nvSpPr>
        <p:spPr bwMode="auto">
          <a:xfrm>
            <a:off x="5105400" y="1114425"/>
            <a:ext cx="325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</a:t>
            </a:r>
          </a:p>
        </p:txBody>
      </p:sp>
      <p:sp>
        <p:nvSpPr>
          <p:cNvPr id="57356" name="Oval 12"/>
          <p:cNvSpPr>
            <a:spLocks noChangeArrowheads="1"/>
          </p:cNvSpPr>
          <p:nvPr/>
        </p:nvSpPr>
        <p:spPr bwMode="auto">
          <a:xfrm>
            <a:off x="1828800" y="18288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357" name="Text Box 13"/>
          <p:cNvSpPr txBox="1">
            <a:spLocks noChangeArrowheads="1"/>
          </p:cNvSpPr>
          <p:nvPr/>
        </p:nvSpPr>
        <p:spPr bwMode="auto">
          <a:xfrm>
            <a:off x="1447800" y="3352800"/>
            <a:ext cx="19145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image space</a:t>
            </a:r>
          </a:p>
        </p:txBody>
      </p:sp>
      <p:sp>
        <p:nvSpPr>
          <p:cNvPr id="57358" name="Text Box 14"/>
          <p:cNvSpPr txBox="1">
            <a:spLocks noChangeArrowheads="1"/>
          </p:cNvSpPr>
          <p:nvPr/>
        </p:nvSpPr>
        <p:spPr bwMode="auto">
          <a:xfrm>
            <a:off x="4876800" y="3352800"/>
            <a:ext cx="36957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Hough (parameter) space</a:t>
            </a:r>
          </a:p>
        </p:txBody>
      </p:sp>
      <p:sp>
        <p:nvSpPr>
          <p:cNvPr id="57359" name="Line 15"/>
          <p:cNvSpPr>
            <a:spLocks noChangeShapeType="1"/>
          </p:cNvSpPr>
          <p:nvPr/>
        </p:nvSpPr>
        <p:spPr bwMode="auto">
          <a:xfrm>
            <a:off x="3810000" y="2209800"/>
            <a:ext cx="914400" cy="0"/>
          </a:xfrm>
          <a:prstGeom prst="line">
            <a:avLst/>
          </a:prstGeom>
          <a:noFill/>
          <a:ln w="57150">
            <a:solidFill>
              <a:schemeClr val="folHlink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365" name="Line 18"/>
          <p:cNvSpPr>
            <a:spLocks noChangeShapeType="1"/>
          </p:cNvSpPr>
          <p:nvPr/>
        </p:nvSpPr>
        <p:spPr bwMode="auto">
          <a:xfrm>
            <a:off x="5791200" y="1981201"/>
            <a:ext cx="1447800" cy="533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366" name="Rectangle 19"/>
          <p:cNvSpPr>
            <a:spLocks noChangeArrowheads="1"/>
          </p:cNvSpPr>
          <p:nvPr/>
        </p:nvSpPr>
        <p:spPr bwMode="auto">
          <a:xfrm>
            <a:off x="685800" y="5289551"/>
            <a:ext cx="8153400" cy="985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143000" marR="0" lvl="2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Answer:  the solutions of b = -x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 + y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</a:t>
            </a:r>
          </a:p>
          <a:p>
            <a:pPr marL="1143000" marR="0" lvl="2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This is a line in Hough space</a:t>
            </a:r>
          </a:p>
          <a:p>
            <a:pPr marL="1143000" lvl="2" indent="-228600" fontAlgn="base">
              <a:spcBef>
                <a:spcPct val="20000"/>
              </a:spcBef>
              <a:spcAft>
                <a:spcPct val="0"/>
              </a:spcAft>
              <a:buFontTx/>
              <a:buChar char="–"/>
              <a:defRPr/>
            </a:pPr>
            <a:r>
              <a:rPr lang="en-US" dirty="0"/>
              <a:t>Given a pair of points (</a:t>
            </a:r>
            <a:r>
              <a:rPr lang="en-US" dirty="0" err="1"/>
              <a:t>x,y</a:t>
            </a:r>
            <a:r>
              <a:rPr lang="en-US" dirty="0"/>
              <a:t>), find all (</a:t>
            </a:r>
            <a:r>
              <a:rPr lang="en-US" dirty="0" err="1"/>
              <a:t>m,b</a:t>
            </a:r>
            <a:r>
              <a:rPr lang="en-US" dirty="0"/>
              <a:t>) such that y = mx + b</a:t>
            </a:r>
          </a:p>
          <a:p>
            <a:pPr marR="0" lvl="2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7364" name="Picture 20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97563" y="1757363"/>
            <a:ext cx="1733550" cy="22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61" name="Text Box 21"/>
          <p:cNvSpPr txBox="1">
            <a:spLocks noChangeArrowheads="1"/>
          </p:cNvSpPr>
          <p:nvPr/>
        </p:nvSpPr>
        <p:spPr bwMode="auto">
          <a:xfrm>
            <a:off x="1646238" y="3032125"/>
            <a:ext cx="4032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</a:t>
            </a:r>
            <a:r>
              <a:rPr kumimoji="0" lang="en-US" sz="2000" b="0" i="1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</a:t>
            </a:r>
          </a:p>
        </p:txBody>
      </p:sp>
      <p:sp>
        <p:nvSpPr>
          <p:cNvPr id="57362" name="Text Box 22"/>
          <p:cNvSpPr txBox="1">
            <a:spLocks noChangeArrowheads="1"/>
          </p:cNvSpPr>
          <p:nvPr/>
        </p:nvSpPr>
        <p:spPr bwMode="auto">
          <a:xfrm>
            <a:off x="877888" y="1603350"/>
            <a:ext cx="4032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</a:t>
            </a:r>
            <a:r>
              <a:rPr kumimoji="0" lang="en-US" sz="2000" b="0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6609979"/>
            <a:ext cx="1828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Adapted from Steve Seitz</a:t>
            </a:r>
          </a:p>
        </p:txBody>
      </p:sp>
      <p:pic>
        <p:nvPicPr>
          <p:cNvPr id="25" name="Picture 9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2278" y="4675192"/>
            <a:ext cx="991221" cy="143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34167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65" grpId="0" animBg="1"/>
      <p:bldP spid="5736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Finding lines in an image: Hough space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114800"/>
            <a:ext cx="8153400" cy="1905000"/>
          </a:xfrm>
        </p:spPr>
        <p:txBody>
          <a:bodyPr/>
          <a:lstStyle/>
          <a:p>
            <a:pPr>
              <a:buNone/>
            </a:pPr>
            <a:r>
              <a:rPr lang="en-US" dirty="0"/>
              <a:t>What are the line parameters for the line that contains both (x</a:t>
            </a:r>
            <a:r>
              <a:rPr lang="en-US" baseline="-25000" dirty="0"/>
              <a:t>0</a:t>
            </a:r>
            <a:r>
              <a:rPr lang="en-US" dirty="0"/>
              <a:t>, y</a:t>
            </a:r>
            <a:r>
              <a:rPr lang="en-US" baseline="-25000" dirty="0"/>
              <a:t>0</a:t>
            </a:r>
            <a:r>
              <a:rPr lang="en-US" dirty="0"/>
              <a:t>) and (x</a:t>
            </a:r>
            <a:r>
              <a:rPr lang="en-US" baseline="-25000" dirty="0"/>
              <a:t>1</a:t>
            </a:r>
            <a:r>
              <a:rPr lang="en-US" dirty="0"/>
              <a:t>, y</a:t>
            </a:r>
            <a:r>
              <a:rPr lang="en-US" baseline="-25000" dirty="0"/>
              <a:t>1</a:t>
            </a:r>
            <a:r>
              <a:rPr lang="en-US" dirty="0"/>
              <a:t>)?</a:t>
            </a:r>
          </a:p>
          <a:p>
            <a:pPr lvl="1"/>
            <a:r>
              <a:rPr lang="en-US" dirty="0"/>
              <a:t>It is the intersection of the lines b = –x</a:t>
            </a:r>
            <a:r>
              <a:rPr lang="en-US" baseline="-25000" dirty="0"/>
              <a:t>0</a:t>
            </a:r>
            <a:r>
              <a:rPr lang="en-US" dirty="0"/>
              <a:t>m + y</a:t>
            </a:r>
            <a:r>
              <a:rPr lang="en-US" baseline="-25000" dirty="0"/>
              <a:t>0 </a:t>
            </a:r>
            <a:r>
              <a:rPr lang="en-US" dirty="0"/>
              <a:t>and </a:t>
            </a:r>
            <a:br>
              <a:rPr lang="en-US" dirty="0"/>
            </a:br>
            <a:r>
              <a:rPr lang="en-US" dirty="0"/>
              <a:t>b = –x</a:t>
            </a:r>
            <a:r>
              <a:rPr lang="en-US" baseline="-25000" dirty="0"/>
              <a:t>1</a:t>
            </a:r>
            <a:r>
              <a:rPr lang="en-US" dirty="0"/>
              <a:t>m + y</a:t>
            </a:r>
            <a:r>
              <a:rPr lang="en-US" baseline="-25000" dirty="0"/>
              <a:t>1</a:t>
            </a:r>
            <a:r>
              <a:rPr lang="en-US" dirty="0"/>
              <a:t> </a:t>
            </a:r>
          </a:p>
          <a:p>
            <a:pPr eaLnBrk="1" hangingPunct="1">
              <a:buFontTx/>
              <a:buNone/>
            </a:pPr>
            <a:endParaRPr lang="en-US" dirty="0"/>
          </a:p>
        </p:txBody>
      </p:sp>
      <p:sp>
        <p:nvSpPr>
          <p:cNvPr id="58372" name="Line 4"/>
          <p:cNvSpPr>
            <a:spLocks noChangeShapeType="1"/>
          </p:cNvSpPr>
          <p:nvPr/>
        </p:nvSpPr>
        <p:spPr bwMode="auto">
          <a:xfrm flipV="1">
            <a:off x="1295400" y="1219200"/>
            <a:ext cx="0" cy="1828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373" name="Line 5"/>
          <p:cNvSpPr>
            <a:spLocks noChangeShapeType="1"/>
          </p:cNvSpPr>
          <p:nvPr/>
        </p:nvSpPr>
        <p:spPr bwMode="auto">
          <a:xfrm>
            <a:off x="1295400" y="3048000"/>
            <a:ext cx="2057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374" name="Text Box 6"/>
          <p:cNvSpPr txBox="1">
            <a:spLocks noChangeArrowheads="1"/>
          </p:cNvSpPr>
          <p:nvPr/>
        </p:nvSpPr>
        <p:spPr bwMode="auto">
          <a:xfrm>
            <a:off x="3124200" y="3048000"/>
            <a:ext cx="311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</a:t>
            </a:r>
          </a:p>
        </p:txBody>
      </p:sp>
      <p:sp>
        <p:nvSpPr>
          <p:cNvPr id="58375" name="Text Box 7"/>
          <p:cNvSpPr txBox="1">
            <a:spLocks noChangeArrowheads="1"/>
          </p:cNvSpPr>
          <p:nvPr/>
        </p:nvSpPr>
        <p:spPr bwMode="auto">
          <a:xfrm>
            <a:off x="958850" y="1114425"/>
            <a:ext cx="311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</a:t>
            </a:r>
          </a:p>
        </p:txBody>
      </p:sp>
      <p:sp>
        <p:nvSpPr>
          <p:cNvPr id="58376" name="Line 8"/>
          <p:cNvSpPr>
            <a:spLocks noChangeShapeType="1"/>
          </p:cNvSpPr>
          <p:nvPr/>
        </p:nvSpPr>
        <p:spPr bwMode="auto">
          <a:xfrm flipV="1">
            <a:off x="5454650" y="1219200"/>
            <a:ext cx="0" cy="1828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377" name="Line 9"/>
          <p:cNvSpPr>
            <a:spLocks noChangeShapeType="1"/>
          </p:cNvSpPr>
          <p:nvPr/>
        </p:nvSpPr>
        <p:spPr bwMode="auto">
          <a:xfrm>
            <a:off x="5454650" y="3048000"/>
            <a:ext cx="2057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378" name="Text Box 10"/>
          <p:cNvSpPr txBox="1">
            <a:spLocks noChangeArrowheads="1"/>
          </p:cNvSpPr>
          <p:nvPr/>
        </p:nvSpPr>
        <p:spPr bwMode="auto">
          <a:xfrm>
            <a:off x="7283450" y="3048000"/>
            <a:ext cx="3952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</a:t>
            </a:r>
          </a:p>
        </p:txBody>
      </p:sp>
      <p:sp>
        <p:nvSpPr>
          <p:cNvPr id="58379" name="Text Box 11"/>
          <p:cNvSpPr txBox="1">
            <a:spLocks noChangeArrowheads="1"/>
          </p:cNvSpPr>
          <p:nvPr/>
        </p:nvSpPr>
        <p:spPr bwMode="auto">
          <a:xfrm>
            <a:off x="5105400" y="1114425"/>
            <a:ext cx="325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</a:t>
            </a:r>
          </a:p>
        </p:txBody>
      </p:sp>
      <p:sp>
        <p:nvSpPr>
          <p:cNvPr id="58380" name="Oval 12"/>
          <p:cNvSpPr>
            <a:spLocks noChangeArrowheads="1"/>
          </p:cNvSpPr>
          <p:nvPr/>
        </p:nvSpPr>
        <p:spPr bwMode="auto">
          <a:xfrm>
            <a:off x="1828800" y="18288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381" name="Text Box 13"/>
          <p:cNvSpPr txBox="1">
            <a:spLocks noChangeArrowheads="1"/>
          </p:cNvSpPr>
          <p:nvPr/>
        </p:nvSpPr>
        <p:spPr bwMode="auto">
          <a:xfrm>
            <a:off x="1447800" y="3352800"/>
            <a:ext cx="19145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image space</a:t>
            </a:r>
          </a:p>
        </p:txBody>
      </p:sp>
      <p:sp>
        <p:nvSpPr>
          <p:cNvPr id="58382" name="Text Box 14"/>
          <p:cNvSpPr txBox="1">
            <a:spLocks noChangeArrowheads="1"/>
          </p:cNvSpPr>
          <p:nvPr/>
        </p:nvSpPr>
        <p:spPr bwMode="auto">
          <a:xfrm>
            <a:off x="4876800" y="3352800"/>
            <a:ext cx="36957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Hough (parameter) space</a:t>
            </a:r>
          </a:p>
        </p:txBody>
      </p:sp>
      <p:sp>
        <p:nvSpPr>
          <p:cNvPr id="58383" name="Line 15"/>
          <p:cNvSpPr>
            <a:spLocks noChangeShapeType="1"/>
          </p:cNvSpPr>
          <p:nvPr/>
        </p:nvSpPr>
        <p:spPr bwMode="auto">
          <a:xfrm>
            <a:off x="3810000" y="2209800"/>
            <a:ext cx="914400" cy="0"/>
          </a:xfrm>
          <a:prstGeom prst="line">
            <a:avLst/>
          </a:prstGeom>
          <a:noFill/>
          <a:ln w="57150">
            <a:solidFill>
              <a:schemeClr val="folHlink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685800" y="1757363"/>
            <a:ext cx="8153400" cy="4948237"/>
            <a:chOff x="432" y="1107"/>
            <a:chExt cx="5136" cy="3117"/>
          </a:xfrm>
        </p:grpSpPr>
        <p:grpSp>
          <p:nvGrpSpPr>
            <p:cNvPr id="3" name="Group 17"/>
            <p:cNvGrpSpPr>
              <a:grpSpLocks/>
            </p:cNvGrpSpPr>
            <p:nvPr/>
          </p:nvGrpSpPr>
          <p:grpSpPr bwMode="auto">
            <a:xfrm>
              <a:off x="432" y="1248"/>
              <a:ext cx="5136" cy="2976"/>
              <a:chOff x="432" y="1248"/>
              <a:chExt cx="5136" cy="2976"/>
            </a:xfrm>
          </p:grpSpPr>
          <p:sp>
            <p:nvSpPr>
              <p:cNvPr id="58391" name="Line 18"/>
              <p:cNvSpPr>
                <a:spLocks noChangeShapeType="1"/>
              </p:cNvSpPr>
              <p:nvPr/>
            </p:nvSpPr>
            <p:spPr bwMode="auto">
              <a:xfrm>
                <a:off x="3648" y="1248"/>
                <a:ext cx="912" cy="336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8392" name="Rectangle 19"/>
              <p:cNvSpPr>
                <a:spLocks noChangeArrowheads="1"/>
              </p:cNvSpPr>
              <p:nvPr/>
            </p:nvSpPr>
            <p:spPr bwMode="auto">
              <a:xfrm>
                <a:off x="432" y="3792"/>
                <a:ext cx="5136" cy="4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1143000" marR="0" lvl="2" indent="-2286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–"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pic>
          <p:nvPicPr>
            <p:cNvPr id="58390" name="Picture 20" descr="Edittex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715" y="1107"/>
              <a:ext cx="1092" cy="1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8385" name="Text Box 21"/>
          <p:cNvSpPr txBox="1">
            <a:spLocks noChangeArrowheads="1"/>
          </p:cNvSpPr>
          <p:nvPr/>
        </p:nvSpPr>
        <p:spPr bwMode="auto">
          <a:xfrm>
            <a:off x="1646238" y="3032125"/>
            <a:ext cx="4032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</a:t>
            </a:r>
            <a:r>
              <a:rPr kumimoji="0" lang="en-US" sz="2000" b="0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</a:t>
            </a:r>
          </a:p>
        </p:txBody>
      </p:sp>
      <p:sp>
        <p:nvSpPr>
          <p:cNvPr id="58387" name="Oval 22"/>
          <p:cNvSpPr>
            <a:spLocks noChangeArrowheads="1"/>
          </p:cNvSpPr>
          <p:nvPr/>
        </p:nvSpPr>
        <p:spPr bwMode="auto">
          <a:xfrm>
            <a:off x="2362200" y="1600200"/>
            <a:ext cx="76200" cy="7620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388" name="Line 18"/>
          <p:cNvSpPr>
            <a:spLocks noChangeShapeType="1"/>
          </p:cNvSpPr>
          <p:nvPr/>
        </p:nvSpPr>
        <p:spPr bwMode="auto">
          <a:xfrm>
            <a:off x="5715000" y="2133600"/>
            <a:ext cx="1752600" cy="228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Rectangle 9"/>
          <p:cNvSpPr>
            <a:spLocks noChangeArrowheads="1"/>
          </p:cNvSpPr>
          <p:nvPr/>
        </p:nvSpPr>
        <p:spPr bwMode="auto">
          <a:xfrm>
            <a:off x="6629400" y="2625714"/>
            <a:ext cx="15462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b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= –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x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1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+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y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1</a:t>
            </a:r>
          </a:p>
        </p:txBody>
      </p:sp>
      <p:sp>
        <p:nvSpPr>
          <p:cNvPr id="26" name="Rectangle 7"/>
          <p:cNvSpPr>
            <a:spLocks noChangeArrowheads="1"/>
          </p:cNvSpPr>
          <p:nvPr/>
        </p:nvSpPr>
        <p:spPr bwMode="auto">
          <a:xfrm>
            <a:off x="1812899" y="1895454"/>
            <a:ext cx="8604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(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x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0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,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y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0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)</a:t>
            </a:r>
          </a:p>
        </p:txBody>
      </p:sp>
      <p:sp>
        <p:nvSpPr>
          <p:cNvPr id="27" name="Rectangle 8"/>
          <p:cNvSpPr>
            <a:spLocks noChangeArrowheads="1"/>
          </p:cNvSpPr>
          <p:nvPr/>
        </p:nvSpPr>
        <p:spPr bwMode="auto">
          <a:xfrm>
            <a:off x="2470133" y="1457298"/>
            <a:ext cx="8604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(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x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1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,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y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1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)</a:t>
            </a:r>
          </a:p>
        </p:txBody>
      </p:sp>
      <p:sp>
        <p:nvSpPr>
          <p:cNvPr id="28" name="Oval 27"/>
          <p:cNvSpPr/>
          <p:nvPr/>
        </p:nvSpPr>
        <p:spPr bwMode="auto">
          <a:xfrm>
            <a:off x="6434163" y="2151045"/>
            <a:ext cx="182565" cy="182565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0" y="6609979"/>
            <a:ext cx="1828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Steve Seitz</a:t>
            </a:r>
          </a:p>
        </p:txBody>
      </p:sp>
      <p:sp>
        <p:nvSpPr>
          <p:cNvPr id="30" name="Text Box 22"/>
          <p:cNvSpPr txBox="1">
            <a:spLocks noChangeArrowheads="1"/>
          </p:cNvSpPr>
          <p:nvPr/>
        </p:nvSpPr>
        <p:spPr bwMode="auto">
          <a:xfrm>
            <a:off x="877888" y="1603350"/>
            <a:ext cx="4032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</a:t>
            </a:r>
            <a:r>
              <a:rPr kumimoji="0" lang="en-US" sz="2000" b="0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440100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88" grpId="0" animBg="1"/>
      <p:bldP spid="25" grpId="0"/>
      <p:bldP spid="2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799" y="76200"/>
            <a:ext cx="8458201" cy="838200"/>
          </a:xfrm>
        </p:spPr>
        <p:txBody>
          <a:bodyPr/>
          <a:lstStyle/>
          <a:p>
            <a:pPr eaLnBrk="1" hangingPunct="1"/>
            <a:r>
              <a:rPr lang="en-US" dirty="0"/>
              <a:t>Finding lines in an image: Hough space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2544" y="4013208"/>
            <a:ext cx="8356656" cy="19050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dirty="0"/>
              <a:t>How can we use this to find the most likely parameters (</a:t>
            </a:r>
            <a:r>
              <a:rPr lang="en-US" dirty="0" err="1"/>
              <a:t>m,b</a:t>
            </a:r>
            <a:r>
              <a:rPr lang="en-US" dirty="0"/>
              <a:t>) for the most prominent line in the image space?</a:t>
            </a:r>
          </a:p>
          <a:p>
            <a:pPr eaLnBrk="1" hangingPunct="1"/>
            <a:r>
              <a:rPr lang="en-US" dirty="0">
                <a:solidFill>
                  <a:srgbClr val="002060"/>
                </a:solidFill>
              </a:rPr>
              <a:t>Let each edge point in image space </a:t>
            </a:r>
            <a:r>
              <a:rPr lang="en-US" i="1" dirty="0">
                <a:solidFill>
                  <a:srgbClr val="002060"/>
                </a:solidFill>
              </a:rPr>
              <a:t>vote </a:t>
            </a:r>
            <a:r>
              <a:rPr lang="en-US" dirty="0">
                <a:solidFill>
                  <a:srgbClr val="002060"/>
                </a:solidFill>
              </a:rPr>
              <a:t>for a set of possible parameters in Hough space</a:t>
            </a:r>
          </a:p>
          <a:p>
            <a:pPr eaLnBrk="1" hangingPunct="1"/>
            <a:r>
              <a:rPr lang="en-US" dirty="0">
                <a:solidFill>
                  <a:srgbClr val="002060"/>
                </a:solidFill>
              </a:rPr>
              <a:t>Accumulate votes in discrete set of bins; parameters with the most votes indicate line in image space</a:t>
            </a:r>
            <a:r>
              <a:rPr lang="en-US" dirty="0"/>
              <a:t>.</a:t>
            </a:r>
          </a:p>
          <a:p>
            <a:pPr eaLnBrk="1" hangingPunct="1">
              <a:buFontTx/>
              <a:buNone/>
            </a:pPr>
            <a:endParaRPr lang="en-US" dirty="0"/>
          </a:p>
        </p:txBody>
      </p:sp>
      <p:sp>
        <p:nvSpPr>
          <p:cNvPr id="58372" name="Line 4"/>
          <p:cNvSpPr>
            <a:spLocks noChangeShapeType="1"/>
          </p:cNvSpPr>
          <p:nvPr/>
        </p:nvSpPr>
        <p:spPr bwMode="auto">
          <a:xfrm flipV="1">
            <a:off x="1295400" y="1219200"/>
            <a:ext cx="0" cy="1828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373" name="Line 5"/>
          <p:cNvSpPr>
            <a:spLocks noChangeShapeType="1"/>
          </p:cNvSpPr>
          <p:nvPr/>
        </p:nvSpPr>
        <p:spPr bwMode="auto">
          <a:xfrm>
            <a:off x="1295400" y="3048000"/>
            <a:ext cx="2057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374" name="Text Box 6"/>
          <p:cNvSpPr txBox="1">
            <a:spLocks noChangeArrowheads="1"/>
          </p:cNvSpPr>
          <p:nvPr/>
        </p:nvSpPr>
        <p:spPr bwMode="auto">
          <a:xfrm>
            <a:off x="3124200" y="3048000"/>
            <a:ext cx="311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</a:t>
            </a:r>
          </a:p>
        </p:txBody>
      </p:sp>
      <p:sp>
        <p:nvSpPr>
          <p:cNvPr id="58375" name="Text Box 7"/>
          <p:cNvSpPr txBox="1">
            <a:spLocks noChangeArrowheads="1"/>
          </p:cNvSpPr>
          <p:nvPr/>
        </p:nvSpPr>
        <p:spPr bwMode="auto">
          <a:xfrm>
            <a:off x="958850" y="1114425"/>
            <a:ext cx="311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</a:t>
            </a:r>
          </a:p>
        </p:txBody>
      </p:sp>
      <p:sp>
        <p:nvSpPr>
          <p:cNvPr id="58376" name="Line 8"/>
          <p:cNvSpPr>
            <a:spLocks noChangeShapeType="1"/>
          </p:cNvSpPr>
          <p:nvPr/>
        </p:nvSpPr>
        <p:spPr bwMode="auto">
          <a:xfrm flipV="1">
            <a:off x="5454650" y="1219200"/>
            <a:ext cx="0" cy="1828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377" name="Line 9"/>
          <p:cNvSpPr>
            <a:spLocks noChangeShapeType="1"/>
          </p:cNvSpPr>
          <p:nvPr/>
        </p:nvSpPr>
        <p:spPr bwMode="auto">
          <a:xfrm>
            <a:off x="5454649" y="3048000"/>
            <a:ext cx="222095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378" name="Text Box 10"/>
          <p:cNvSpPr txBox="1">
            <a:spLocks noChangeArrowheads="1"/>
          </p:cNvSpPr>
          <p:nvPr/>
        </p:nvSpPr>
        <p:spPr bwMode="auto">
          <a:xfrm>
            <a:off x="7283450" y="3048000"/>
            <a:ext cx="3952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</a:t>
            </a:r>
          </a:p>
        </p:txBody>
      </p:sp>
      <p:sp>
        <p:nvSpPr>
          <p:cNvPr id="58379" name="Text Box 11"/>
          <p:cNvSpPr txBox="1">
            <a:spLocks noChangeArrowheads="1"/>
          </p:cNvSpPr>
          <p:nvPr/>
        </p:nvSpPr>
        <p:spPr bwMode="auto">
          <a:xfrm>
            <a:off x="5105400" y="1114425"/>
            <a:ext cx="325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</a:t>
            </a:r>
          </a:p>
        </p:txBody>
      </p:sp>
      <p:sp>
        <p:nvSpPr>
          <p:cNvPr id="58380" name="Oval 12"/>
          <p:cNvSpPr>
            <a:spLocks noChangeArrowheads="1"/>
          </p:cNvSpPr>
          <p:nvPr/>
        </p:nvSpPr>
        <p:spPr bwMode="auto">
          <a:xfrm>
            <a:off x="1828800" y="18288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381" name="Text Box 13"/>
          <p:cNvSpPr txBox="1">
            <a:spLocks noChangeArrowheads="1"/>
          </p:cNvSpPr>
          <p:nvPr/>
        </p:nvSpPr>
        <p:spPr bwMode="auto">
          <a:xfrm>
            <a:off x="1447800" y="3352800"/>
            <a:ext cx="19145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image space</a:t>
            </a:r>
          </a:p>
        </p:txBody>
      </p:sp>
      <p:sp>
        <p:nvSpPr>
          <p:cNvPr id="58382" name="Text Box 14"/>
          <p:cNvSpPr txBox="1">
            <a:spLocks noChangeArrowheads="1"/>
          </p:cNvSpPr>
          <p:nvPr/>
        </p:nvSpPr>
        <p:spPr bwMode="auto">
          <a:xfrm>
            <a:off x="4876800" y="3352800"/>
            <a:ext cx="36957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Hough (parameter) space</a:t>
            </a:r>
          </a:p>
        </p:txBody>
      </p:sp>
      <p:sp>
        <p:nvSpPr>
          <p:cNvPr id="58383" name="Line 15"/>
          <p:cNvSpPr>
            <a:spLocks noChangeShapeType="1"/>
          </p:cNvSpPr>
          <p:nvPr/>
        </p:nvSpPr>
        <p:spPr bwMode="auto">
          <a:xfrm>
            <a:off x="3810000" y="2209800"/>
            <a:ext cx="914400" cy="0"/>
          </a:xfrm>
          <a:prstGeom prst="line">
            <a:avLst/>
          </a:prstGeom>
          <a:noFill/>
          <a:ln w="57150">
            <a:solidFill>
              <a:schemeClr val="folHlink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685800" y="1981200"/>
            <a:ext cx="8153400" cy="4724400"/>
            <a:chOff x="432" y="1248"/>
            <a:chExt cx="5136" cy="2976"/>
          </a:xfrm>
        </p:grpSpPr>
        <p:sp>
          <p:nvSpPr>
            <p:cNvPr id="58391" name="Line 18"/>
            <p:cNvSpPr>
              <a:spLocks noChangeShapeType="1"/>
            </p:cNvSpPr>
            <p:nvPr/>
          </p:nvSpPr>
          <p:spPr bwMode="auto">
            <a:xfrm>
              <a:off x="3648" y="1248"/>
              <a:ext cx="912" cy="33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392" name="Rectangle 19"/>
            <p:cNvSpPr>
              <a:spLocks noChangeArrowheads="1"/>
            </p:cNvSpPr>
            <p:nvPr/>
          </p:nvSpPr>
          <p:spPr bwMode="auto">
            <a:xfrm>
              <a:off x="432" y="3792"/>
              <a:ext cx="5136" cy="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1143000" marR="0" lvl="2" indent="-2286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–"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8387" name="Oval 22"/>
          <p:cNvSpPr>
            <a:spLocks noChangeArrowheads="1"/>
          </p:cNvSpPr>
          <p:nvPr/>
        </p:nvSpPr>
        <p:spPr bwMode="auto">
          <a:xfrm>
            <a:off x="2362200" y="1600200"/>
            <a:ext cx="76200" cy="7620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388" name="Line 18"/>
          <p:cNvSpPr>
            <a:spLocks noChangeShapeType="1"/>
          </p:cNvSpPr>
          <p:nvPr/>
        </p:nvSpPr>
        <p:spPr bwMode="auto">
          <a:xfrm>
            <a:off x="5715000" y="2133600"/>
            <a:ext cx="1752600" cy="228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Oval 12"/>
          <p:cNvSpPr>
            <a:spLocks noChangeArrowheads="1"/>
          </p:cNvSpPr>
          <p:nvPr/>
        </p:nvSpPr>
        <p:spPr bwMode="auto">
          <a:xfrm>
            <a:off x="1504908" y="19812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Oval 12"/>
          <p:cNvSpPr>
            <a:spLocks noChangeArrowheads="1"/>
          </p:cNvSpPr>
          <p:nvPr/>
        </p:nvSpPr>
        <p:spPr bwMode="auto">
          <a:xfrm>
            <a:off x="2779689" y="152715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Line 18"/>
          <p:cNvSpPr>
            <a:spLocks noChangeShapeType="1"/>
          </p:cNvSpPr>
          <p:nvPr/>
        </p:nvSpPr>
        <p:spPr bwMode="auto">
          <a:xfrm flipV="1">
            <a:off x="5813442" y="1895451"/>
            <a:ext cx="1825649" cy="693749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Line 18"/>
          <p:cNvSpPr>
            <a:spLocks noChangeShapeType="1"/>
          </p:cNvSpPr>
          <p:nvPr/>
        </p:nvSpPr>
        <p:spPr bwMode="auto">
          <a:xfrm flipV="1">
            <a:off x="5703904" y="2114531"/>
            <a:ext cx="1971701" cy="292103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" name="Group 48"/>
          <p:cNvGrpSpPr/>
          <p:nvPr/>
        </p:nvGrpSpPr>
        <p:grpSpPr>
          <a:xfrm>
            <a:off x="5430838" y="1168457"/>
            <a:ext cx="2437429" cy="1879543"/>
            <a:chOff x="9043403" y="1311246"/>
            <a:chExt cx="2437429" cy="1879543"/>
          </a:xfrm>
        </p:grpSpPr>
        <p:grpSp>
          <p:nvGrpSpPr>
            <p:cNvPr id="4" name="Group 46"/>
            <p:cNvGrpSpPr/>
            <p:nvPr/>
          </p:nvGrpSpPr>
          <p:grpSpPr>
            <a:xfrm>
              <a:off x="9043403" y="1639863"/>
              <a:ext cx="2437429" cy="1357507"/>
              <a:chOff x="5274689" y="1530324"/>
              <a:chExt cx="2437429" cy="1357507"/>
            </a:xfrm>
          </p:grpSpPr>
          <p:cxnSp>
            <p:nvCxnSpPr>
              <p:cNvPr id="41" name="Straight Connector 40"/>
              <p:cNvCxnSpPr>
                <a:cxnSpLocks/>
              </p:cNvCxnSpPr>
              <p:nvPr/>
            </p:nvCxnSpPr>
            <p:spPr bwMode="auto">
              <a:xfrm>
                <a:off x="5298501" y="1530324"/>
                <a:ext cx="2377104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2" name="Straight Connector 41"/>
              <p:cNvCxnSpPr>
                <a:cxnSpLocks/>
              </p:cNvCxnSpPr>
              <p:nvPr/>
            </p:nvCxnSpPr>
            <p:spPr bwMode="auto">
              <a:xfrm>
                <a:off x="5274689" y="1824016"/>
                <a:ext cx="2364403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3" name="Straight Connector 42"/>
              <p:cNvCxnSpPr>
                <a:cxnSpLocks/>
              </p:cNvCxnSpPr>
              <p:nvPr/>
            </p:nvCxnSpPr>
            <p:spPr bwMode="auto">
              <a:xfrm>
                <a:off x="5298501" y="2116120"/>
                <a:ext cx="2413617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4" name="Straight Connector 43"/>
              <p:cNvCxnSpPr>
                <a:cxnSpLocks/>
              </p:cNvCxnSpPr>
              <p:nvPr/>
            </p:nvCxnSpPr>
            <p:spPr bwMode="auto">
              <a:xfrm>
                <a:off x="5298501" y="2406636"/>
                <a:ext cx="2413617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5" name="Straight Connector 44"/>
              <p:cNvCxnSpPr>
                <a:cxnSpLocks/>
              </p:cNvCxnSpPr>
              <p:nvPr/>
            </p:nvCxnSpPr>
            <p:spPr bwMode="auto">
              <a:xfrm>
                <a:off x="5298501" y="2663815"/>
                <a:ext cx="2413617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6" name="Straight Connector 45"/>
              <p:cNvCxnSpPr>
                <a:cxnSpLocks/>
              </p:cNvCxnSpPr>
              <p:nvPr/>
            </p:nvCxnSpPr>
            <p:spPr bwMode="auto">
              <a:xfrm>
                <a:off x="5274689" y="2887831"/>
                <a:ext cx="2437429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5" name="Group 47"/>
            <p:cNvGrpSpPr/>
            <p:nvPr/>
          </p:nvGrpSpPr>
          <p:grpSpPr>
            <a:xfrm>
              <a:off x="9355203" y="1311246"/>
              <a:ext cx="1753418" cy="1879543"/>
              <a:chOff x="5739622" y="1237426"/>
              <a:chExt cx="1753418" cy="1879543"/>
            </a:xfrm>
          </p:grpSpPr>
          <p:cxnSp>
            <p:nvCxnSpPr>
              <p:cNvPr id="34" name="Straight Connector 33"/>
              <p:cNvCxnSpPr/>
              <p:nvPr/>
            </p:nvCxnSpPr>
            <p:spPr bwMode="auto">
              <a:xfrm rot="5400000">
                <a:off x="4827591" y="2187558"/>
                <a:ext cx="1825650" cy="1588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5" name="Straight Connector 34"/>
              <p:cNvCxnSpPr/>
              <p:nvPr/>
            </p:nvCxnSpPr>
            <p:spPr bwMode="auto">
              <a:xfrm rot="5400000">
                <a:off x="5191927" y="2186764"/>
                <a:ext cx="1825650" cy="1588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6" name="Straight Connector 35"/>
              <p:cNvCxnSpPr>
                <a:cxnSpLocks/>
              </p:cNvCxnSpPr>
              <p:nvPr/>
            </p:nvCxnSpPr>
            <p:spPr bwMode="auto">
              <a:xfrm>
                <a:off x="6471470" y="1238220"/>
                <a:ext cx="0" cy="1878749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7" name="Straight Connector 36"/>
              <p:cNvCxnSpPr>
                <a:cxnSpLocks/>
              </p:cNvCxnSpPr>
              <p:nvPr/>
            </p:nvCxnSpPr>
            <p:spPr bwMode="auto">
              <a:xfrm>
                <a:off x="6835806" y="1237426"/>
                <a:ext cx="0" cy="1879543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8" name="Straight Connector 37"/>
              <p:cNvCxnSpPr/>
              <p:nvPr/>
            </p:nvCxnSpPr>
            <p:spPr bwMode="auto">
              <a:xfrm rot="5400000">
                <a:off x="6215085" y="2186764"/>
                <a:ext cx="1825650" cy="1588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9" name="Straight Connector 38"/>
              <p:cNvCxnSpPr/>
              <p:nvPr/>
            </p:nvCxnSpPr>
            <p:spPr bwMode="auto">
              <a:xfrm rot="5400000">
                <a:off x="6579421" y="2185970"/>
                <a:ext cx="1825650" cy="1588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sp>
        <p:nvSpPr>
          <p:cNvPr id="47" name="TextBox 46"/>
          <p:cNvSpPr txBox="1"/>
          <p:nvPr/>
        </p:nvSpPr>
        <p:spPr>
          <a:xfrm>
            <a:off x="0" y="6609979"/>
            <a:ext cx="1828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Steve Seitz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200C7F-4A63-4587-B7AC-D9DD27510436}"/>
              </a:ext>
            </a:extLst>
          </p:cNvPr>
          <p:cNvSpPr txBox="1"/>
          <p:nvPr/>
        </p:nvSpPr>
        <p:spPr>
          <a:xfrm>
            <a:off x="5331366" y="3068383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0  5  10  15  20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8622B3-02E4-4028-B213-153609ABDA16}"/>
              </a:ext>
            </a:extLst>
          </p:cNvPr>
          <p:cNvSpPr txBox="1"/>
          <p:nvPr/>
        </p:nvSpPr>
        <p:spPr>
          <a:xfrm>
            <a:off x="6360649" y="1635147"/>
            <a:ext cx="108876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 = 17.5</a:t>
            </a:r>
          </a:p>
        </p:txBody>
      </p:sp>
    </p:spTree>
    <p:extLst>
      <p:ext uri="{BB962C8B-B14F-4D97-AF65-F5344CB8AC3E}">
        <p14:creationId xmlns:p14="http://schemas.microsoft.com/office/powerpoint/2010/main" val="374074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Line 2"/>
          <p:cNvSpPr>
            <a:spLocks noChangeShapeType="1"/>
          </p:cNvSpPr>
          <p:nvPr/>
        </p:nvSpPr>
        <p:spPr bwMode="auto">
          <a:xfrm flipV="1">
            <a:off x="1546225" y="1143000"/>
            <a:ext cx="0" cy="2209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531" name="Line 3"/>
          <p:cNvSpPr>
            <a:spLocks noChangeShapeType="1"/>
          </p:cNvSpPr>
          <p:nvPr/>
        </p:nvSpPr>
        <p:spPr bwMode="auto">
          <a:xfrm>
            <a:off x="1546225" y="3352800"/>
            <a:ext cx="2743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3756025" y="3429000"/>
            <a:ext cx="322263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</a:t>
            </a:r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1066800" y="1295400"/>
            <a:ext cx="327025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</a:t>
            </a:r>
          </a:p>
        </p:txBody>
      </p:sp>
      <p:sp>
        <p:nvSpPr>
          <p:cNvPr id="22534" name="Oval 6"/>
          <p:cNvSpPr>
            <a:spLocks noChangeArrowheads="1"/>
          </p:cNvSpPr>
          <p:nvPr/>
        </p:nvSpPr>
        <p:spPr bwMode="auto">
          <a:xfrm>
            <a:off x="3146425" y="2971800"/>
            <a:ext cx="152400" cy="1524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535" name="Oval 7"/>
          <p:cNvSpPr>
            <a:spLocks noChangeArrowheads="1"/>
          </p:cNvSpPr>
          <p:nvPr/>
        </p:nvSpPr>
        <p:spPr bwMode="auto">
          <a:xfrm>
            <a:off x="2994025" y="2819400"/>
            <a:ext cx="152400" cy="1524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536" name="Oval 8"/>
          <p:cNvSpPr>
            <a:spLocks noChangeArrowheads="1"/>
          </p:cNvSpPr>
          <p:nvPr/>
        </p:nvSpPr>
        <p:spPr bwMode="auto">
          <a:xfrm>
            <a:off x="2765425" y="2590800"/>
            <a:ext cx="152400" cy="1524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537" name="Oval 9"/>
          <p:cNvSpPr>
            <a:spLocks noChangeArrowheads="1"/>
          </p:cNvSpPr>
          <p:nvPr/>
        </p:nvSpPr>
        <p:spPr bwMode="auto">
          <a:xfrm>
            <a:off x="2536825" y="2362200"/>
            <a:ext cx="152400" cy="1524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538" name="Oval 10"/>
          <p:cNvSpPr>
            <a:spLocks noChangeArrowheads="1"/>
          </p:cNvSpPr>
          <p:nvPr/>
        </p:nvSpPr>
        <p:spPr bwMode="auto">
          <a:xfrm>
            <a:off x="2384425" y="2209800"/>
            <a:ext cx="152400" cy="1524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539" name="Oval 11"/>
          <p:cNvSpPr>
            <a:spLocks noChangeArrowheads="1"/>
          </p:cNvSpPr>
          <p:nvPr/>
        </p:nvSpPr>
        <p:spPr bwMode="auto">
          <a:xfrm>
            <a:off x="2003425" y="1828800"/>
            <a:ext cx="152400" cy="1524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540" name="Oval 12"/>
          <p:cNvSpPr>
            <a:spLocks noChangeArrowheads="1"/>
          </p:cNvSpPr>
          <p:nvPr/>
        </p:nvSpPr>
        <p:spPr bwMode="auto">
          <a:xfrm>
            <a:off x="1851025" y="1676400"/>
            <a:ext cx="152400" cy="1524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541" name="Line 13"/>
          <p:cNvSpPr>
            <a:spLocks noChangeShapeType="1"/>
          </p:cNvSpPr>
          <p:nvPr/>
        </p:nvSpPr>
        <p:spPr bwMode="auto">
          <a:xfrm>
            <a:off x="1698625" y="1524000"/>
            <a:ext cx="1676400" cy="16764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542" name="Line 14"/>
          <p:cNvSpPr>
            <a:spLocks noChangeShapeType="1"/>
          </p:cNvSpPr>
          <p:nvPr/>
        </p:nvSpPr>
        <p:spPr bwMode="auto">
          <a:xfrm flipV="1">
            <a:off x="4975225" y="1295400"/>
            <a:ext cx="1676400" cy="19812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543" name="Line 15"/>
          <p:cNvSpPr>
            <a:spLocks noChangeShapeType="1"/>
          </p:cNvSpPr>
          <p:nvPr/>
        </p:nvSpPr>
        <p:spPr bwMode="auto">
          <a:xfrm flipH="1" flipV="1">
            <a:off x="5203825" y="1295400"/>
            <a:ext cx="1600200" cy="19812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544" name="Line 16"/>
          <p:cNvSpPr>
            <a:spLocks noChangeShapeType="1"/>
          </p:cNvSpPr>
          <p:nvPr/>
        </p:nvSpPr>
        <p:spPr bwMode="auto">
          <a:xfrm flipV="1">
            <a:off x="4746625" y="1219200"/>
            <a:ext cx="2438400" cy="18288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545" name="Line 17"/>
          <p:cNvSpPr>
            <a:spLocks noChangeShapeType="1"/>
          </p:cNvSpPr>
          <p:nvPr/>
        </p:nvSpPr>
        <p:spPr bwMode="auto">
          <a:xfrm flipH="1" flipV="1">
            <a:off x="4975225" y="1295400"/>
            <a:ext cx="2133600" cy="19812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546" name="Line 18"/>
          <p:cNvSpPr>
            <a:spLocks noChangeShapeType="1"/>
          </p:cNvSpPr>
          <p:nvPr/>
        </p:nvSpPr>
        <p:spPr bwMode="auto">
          <a:xfrm flipV="1">
            <a:off x="4670425" y="1905000"/>
            <a:ext cx="2895600" cy="5334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547" name="Line 19"/>
          <p:cNvSpPr>
            <a:spLocks noChangeShapeType="1"/>
          </p:cNvSpPr>
          <p:nvPr/>
        </p:nvSpPr>
        <p:spPr bwMode="auto">
          <a:xfrm flipV="1">
            <a:off x="4670425" y="1524000"/>
            <a:ext cx="2895600" cy="11430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548" name="Line 20"/>
          <p:cNvSpPr>
            <a:spLocks noChangeShapeType="1"/>
          </p:cNvSpPr>
          <p:nvPr/>
        </p:nvSpPr>
        <p:spPr bwMode="auto">
          <a:xfrm>
            <a:off x="4670425" y="1828800"/>
            <a:ext cx="2895600" cy="8382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549" name="Line 21"/>
          <p:cNvSpPr>
            <a:spLocks noChangeShapeType="1"/>
          </p:cNvSpPr>
          <p:nvPr/>
        </p:nvSpPr>
        <p:spPr bwMode="auto">
          <a:xfrm flipV="1">
            <a:off x="4692650" y="1143000"/>
            <a:ext cx="0" cy="2209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550" name="Line 22"/>
          <p:cNvSpPr>
            <a:spLocks noChangeShapeType="1"/>
          </p:cNvSpPr>
          <p:nvPr/>
        </p:nvSpPr>
        <p:spPr bwMode="auto">
          <a:xfrm>
            <a:off x="4692650" y="3352800"/>
            <a:ext cx="3254375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551" name="Text Box 23"/>
          <p:cNvSpPr txBox="1">
            <a:spLocks noChangeArrowheads="1"/>
          </p:cNvSpPr>
          <p:nvPr/>
        </p:nvSpPr>
        <p:spPr bwMode="auto">
          <a:xfrm>
            <a:off x="7126288" y="3352800"/>
            <a:ext cx="363537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</a:t>
            </a:r>
          </a:p>
        </p:txBody>
      </p:sp>
      <p:sp>
        <p:nvSpPr>
          <p:cNvPr id="22552" name="Text Box 24"/>
          <p:cNvSpPr txBox="1">
            <a:spLocks noChangeArrowheads="1"/>
          </p:cNvSpPr>
          <p:nvPr/>
        </p:nvSpPr>
        <p:spPr bwMode="auto">
          <a:xfrm>
            <a:off x="4152900" y="1295400"/>
            <a:ext cx="450850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</a:t>
            </a:r>
          </a:p>
        </p:txBody>
      </p:sp>
      <p:sp>
        <p:nvSpPr>
          <p:cNvPr id="22553" name="Line 25"/>
          <p:cNvSpPr>
            <a:spLocks noChangeShapeType="1"/>
          </p:cNvSpPr>
          <p:nvPr/>
        </p:nvSpPr>
        <p:spPr bwMode="auto">
          <a:xfrm>
            <a:off x="4670425" y="1600200"/>
            <a:ext cx="2895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554" name="Line 26"/>
          <p:cNvSpPr>
            <a:spLocks noChangeShapeType="1"/>
          </p:cNvSpPr>
          <p:nvPr/>
        </p:nvSpPr>
        <p:spPr bwMode="auto">
          <a:xfrm>
            <a:off x="4670425" y="2057400"/>
            <a:ext cx="2895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555" name="Line 27"/>
          <p:cNvSpPr>
            <a:spLocks noChangeShapeType="1"/>
          </p:cNvSpPr>
          <p:nvPr/>
        </p:nvSpPr>
        <p:spPr bwMode="auto">
          <a:xfrm>
            <a:off x="4670425" y="2438400"/>
            <a:ext cx="2895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556" name="Line 28"/>
          <p:cNvSpPr>
            <a:spLocks noChangeShapeType="1"/>
          </p:cNvSpPr>
          <p:nvPr/>
        </p:nvSpPr>
        <p:spPr bwMode="auto">
          <a:xfrm>
            <a:off x="4670425" y="2895600"/>
            <a:ext cx="2895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557" name="Line 29"/>
          <p:cNvSpPr>
            <a:spLocks noChangeShapeType="1"/>
          </p:cNvSpPr>
          <p:nvPr/>
        </p:nvSpPr>
        <p:spPr bwMode="auto">
          <a:xfrm>
            <a:off x="5127625" y="1295400"/>
            <a:ext cx="0" cy="2057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558" name="Line 30"/>
          <p:cNvSpPr>
            <a:spLocks noChangeShapeType="1"/>
          </p:cNvSpPr>
          <p:nvPr/>
        </p:nvSpPr>
        <p:spPr bwMode="auto">
          <a:xfrm>
            <a:off x="5584825" y="1295400"/>
            <a:ext cx="0" cy="2057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559" name="Line 31"/>
          <p:cNvSpPr>
            <a:spLocks noChangeShapeType="1"/>
          </p:cNvSpPr>
          <p:nvPr/>
        </p:nvSpPr>
        <p:spPr bwMode="auto">
          <a:xfrm>
            <a:off x="6118225" y="1295400"/>
            <a:ext cx="0" cy="2057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560" name="Line 32"/>
          <p:cNvSpPr>
            <a:spLocks noChangeShapeType="1"/>
          </p:cNvSpPr>
          <p:nvPr/>
        </p:nvSpPr>
        <p:spPr bwMode="auto">
          <a:xfrm>
            <a:off x="6575425" y="1295400"/>
            <a:ext cx="0" cy="2057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561" name="Line 33"/>
          <p:cNvSpPr>
            <a:spLocks noChangeShapeType="1"/>
          </p:cNvSpPr>
          <p:nvPr/>
        </p:nvSpPr>
        <p:spPr bwMode="auto">
          <a:xfrm>
            <a:off x="7108825" y="1295400"/>
            <a:ext cx="0" cy="2057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562" name="Line 34"/>
          <p:cNvSpPr>
            <a:spLocks noChangeShapeType="1"/>
          </p:cNvSpPr>
          <p:nvPr/>
        </p:nvSpPr>
        <p:spPr bwMode="auto">
          <a:xfrm>
            <a:off x="7566025" y="1295400"/>
            <a:ext cx="0" cy="2057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35"/>
          <p:cNvGrpSpPr>
            <a:grpSpLocks/>
          </p:cNvGrpSpPr>
          <p:nvPr/>
        </p:nvGrpSpPr>
        <p:grpSpPr bwMode="auto">
          <a:xfrm>
            <a:off x="1066800" y="3886200"/>
            <a:ext cx="6940550" cy="2819400"/>
            <a:chOff x="672" y="2448"/>
            <a:chExt cx="4372" cy="1776"/>
          </a:xfrm>
        </p:grpSpPr>
        <p:sp>
          <p:nvSpPr>
            <p:cNvPr id="22564" name="Oval 36"/>
            <p:cNvSpPr>
              <a:spLocks noChangeArrowheads="1"/>
            </p:cNvSpPr>
            <p:nvPr/>
          </p:nvSpPr>
          <p:spPr bwMode="auto">
            <a:xfrm>
              <a:off x="2078" y="3504"/>
              <a:ext cx="96" cy="96"/>
            </a:xfrm>
            <a:prstGeom prst="ellipse">
              <a:avLst/>
            </a:prstGeom>
            <a:solidFill>
              <a:srgbClr val="3366FF"/>
            </a:solidFill>
            <a:ln w="50800" algn="ctr">
              <a:solidFill>
                <a:srgbClr val="3366FF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65" name="Oval 37"/>
            <p:cNvSpPr>
              <a:spLocks noChangeArrowheads="1"/>
            </p:cNvSpPr>
            <p:nvPr/>
          </p:nvSpPr>
          <p:spPr bwMode="auto">
            <a:xfrm>
              <a:off x="1934" y="3408"/>
              <a:ext cx="96" cy="96"/>
            </a:xfrm>
            <a:prstGeom prst="ellipse">
              <a:avLst/>
            </a:prstGeom>
            <a:solidFill>
              <a:srgbClr val="3366FF"/>
            </a:solidFill>
            <a:ln w="50800" algn="ctr">
              <a:solidFill>
                <a:srgbClr val="3366FF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66" name="Oval 38"/>
            <p:cNvSpPr>
              <a:spLocks noChangeArrowheads="1"/>
            </p:cNvSpPr>
            <p:nvPr/>
          </p:nvSpPr>
          <p:spPr bwMode="auto">
            <a:xfrm>
              <a:off x="1790" y="3264"/>
              <a:ext cx="96" cy="96"/>
            </a:xfrm>
            <a:prstGeom prst="ellipse">
              <a:avLst/>
            </a:prstGeom>
            <a:solidFill>
              <a:srgbClr val="3366FF"/>
            </a:solidFill>
            <a:ln w="50800" algn="ctr">
              <a:solidFill>
                <a:srgbClr val="3366FF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67" name="Oval 39"/>
            <p:cNvSpPr>
              <a:spLocks noChangeArrowheads="1"/>
            </p:cNvSpPr>
            <p:nvPr/>
          </p:nvSpPr>
          <p:spPr bwMode="auto">
            <a:xfrm>
              <a:off x="1646" y="3072"/>
              <a:ext cx="96" cy="96"/>
            </a:xfrm>
            <a:prstGeom prst="ellipse">
              <a:avLst/>
            </a:prstGeom>
            <a:solidFill>
              <a:srgbClr val="3366FF"/>
            </a:solidFill>
            <a:ln w="50800" algn="ctr">
              <a:solidFill>
                <a:srgbClr val="3366FF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68" name="Oval 40"/>
            <p:cNvSpPr>
              <a:spLocks noChangeArrowheads="1"/>
            </p:cNvSpPr>
            <p:nvPr/>
          </p:nvSpPr>
          <p:spPr bwMode="auto">
            <a:xfrm>
              <a:off x="1502" y="2928"/>
              <a:ext cx="96" cy="96"/>
            </a:xfrm>
            <a:prstGeom prst="ellipse">
              <a:avLst/>
            </a:prstGeom>
            <a:solidFill>
              <a:srgbClr val="3366FF"/>
            </a:solidFill>
            <a:ln w="50800" algn="ctr">
              <a:solidFill>
                <a:srgbClr val="3366FF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69" name="Oval 41"/>
            <p:cNvSpPr>
              <a:spLocks noChangeArrowheads="1"/>
            </p:cNvSpPr>
            <p:nvPr/>
          </p:nvSpPr>
          <p:spPr bwMode="auto">
            <a:xfrm>
              <a:off x="1358" y="2784"/>
              <a:ext cx="96" cy="96"/>
            </a:xfrm>
            <a:prstGeom prst="ellipse">
              <a:avLst/>
            </a:prstGeom>
            <a:solidFill>
              <a:srgbClr val="3366FF"/>
            </a:solidFill>
            <a:ln w="50800" algn="ctr">
              <a:solidFill>
                <a:srgbClr val="3366FF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70" name="Oval 42"/>
            <p:cNvSpPr>
              <a:spLocks noChangeArrowheads="1"/>
            </p:cNvSpPr>
            <p:nvPr/>
          </p:nvSpPr>
          <p:spPr bwMode="auto">
            <a:xfrm>
              <a:off x="1214" y="2688"/>
              <a:ext cx="96" cy="96"/>
            </a:xfrm>
            <a:prstGeom prst="ellipse">
              <a:avLst/>
            </a:prstGeom>
            <a:solidFill>
              <a:srgbClr val="3366FF"/>
            </a:solidFill>
            <a:ln w="50800" algn="ctr">
              <a:solidFill>
                <a:srgbClr val="3366FF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71" name="Line 43"/>
            <p:cNvSpPr>
              <a:spLocks noChangeShapeType="1"/>
            </p:cNvSpPr>
            <p:nvPr/>
          </p:nvSpPr>
          <p:spPr bwMode="auto">
            <a:xfrm flipV="1">
              <a:off x="974" y="2448"/>
              <a:ext cx="0" cy="1392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72" name="Line 44"/>
            <p:cNvSpPr>
              <a:spLocks noChangeShapeType="1"/>
            </p:cNvSpPr>
            <p:nvPr/>
          </p:nvSpPr>
          <p:spPr bwMode="auto">
            <a:xfrm>
              <a:off x="974" y="3840"/>
              <a:ext cx="1728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73" name="Text Box 45"/>
            <p:cNvSpPr txBox="1">
              <a:spLocks noChangeArrowheads="1"/>
            </p:cNvSpPr>
            <p:nvPr/>
          </p:nvSpPr>
          <p:spPr bwMode="auto">
            <a:xfrm>
              <a:off x="2366" y="3888"/>
              <a:ext cx="203" cy="288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x</a:t>
              </a:r>
            </a:p>
          </p:txBody>
        </p:sp>
        <p:sp>
          <p:nvSpPr>
            <p:cNvPr id="22574" name="Text Box 46"/>
            <p:cNvSpPr txBox="1">
              <a:spLocks noChangeArrowheads="1"/>
            </p:cNvSpPr>
            <p:nvPr/>
          </p:nvSpPr>
          <p:spPr bwMode="auto">
            <a:xfrm>
              <a:off x="672" y="2544"/>
              <a:ext cx="206" cy="288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y</a:t>
              </a:r>
            </a:p>
          </p:txBody>
        </p:sp>
        <p:sp>
          <p:nvSpPr>
            <p:cNvPr id="22575" name="Line 47"/>
            <p:cNvSpPr>
              <a:spLocks noChangeShapeType="1"/>
            </p:cNvSpPr>
            <p:nvPr/>
          </p:nvSpPr>
          <p:spPr bwMode="auto">
            <a:xfrm>
              <a:off x="1118" y="2640"/>
              <a:ext cx="1248" cy="1008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76" name="Line 48"/>
            <p:cNvSpPr>
              <a:spLocks noChangeShapeType="1"/>
            </p:cNvSpPr>
            <p:nvPr/>
          </p:nvSpPr>
          <p:spPr bwMode="auto">
            <a:xfrm flipV="1">
              <a:off x="2990" y="2448"/>
              <a:ext cx="4" cy="1488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77" name="Line 49"/>
            <p:cNvSpPr>
              <a:spLocks noChangeShapeType="1"/>
            </p:cNvSpPr>
            <p:nvPr/>
          </p:nvSpPr>
          <p:spPr bwMode="auto">
            <a:xfrm>
              <a:off x="2990" y="3936"/>
              <a:ext cx="2054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78" name="Text Box 50"/>
            <p:cNvSpPr txBox="1">
              <a:spLocks noChangeArrowheads="1"/>
            </p:cNvSpPr>
            <p:nvPr/>
          </p:nvSpPr>
          <p:spPr bwMode="auto">
            <a:xfrm>
              <a:off x="2654" y="2544"/>
              <a:ext cx="284" cy="288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</a:t>
              </a:r>
            </a:p>
          </p:txBody>
        </p:sp>
        <p:sp>
          <p:nvSpPr>
            <p:cNvPr id="22579" name="Line 51"/>
            <p:cNvSpPr>
              <a:spLocks noChangeShapeType="1"/>
            </p:cNvSpPr>
            <p:nvPr/>
          </p:nvSpPr>
          <p:spPr bwMode="auto">
            <a:xfrm>
              <a:off x="2980" y="2736"/>
              <a:ext cx="182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80" name="Line 52"/>
            <p:cNvSpPr>
              <a:spLocks noChangeShapeType="1"/>
            </p:cNvSpPr>
            <p:nvPr/>
          </p:nvSpPr>
          <p:spPr bwMode="auto">
            <a:xfrm>
              <a:off x="2980" y="3600"/>
              <a:ext cx="182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81" name="Line 53"/>
            <p:cNvSpPr>
              <a:spLocks noChangeShapeType="1"/>
            </p:cNvSpPr>
            <p:nvPr/>
          </p:nvSpPr>
          <p:spPr bwMode="auto">
            <a:xfrm>
              <a:off x="3268" y="2592"/>
              <a:ext cx="0" cy="12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82" name="Line 54"/>
            <p:cNvSpPr>
              <a:spLocks noChangeShapeType="1"/>
            </p:cNvSpPr>
            <p:nvPr/>
          </p:nvSpPr>
          <p:spPr bwMode="auto">
            <a:xfrm>
              <a:off x="3892" y="2592"/>
              <a:ext cx="0" cy="12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83" name="Line 55"/>
            <p:cNvSpPr>
              <a:spLocks noChangeShapeType="1"/>
            </p:cNvSpPr>
            <p:nvPr/>
          </p:nvSpPr>
          <p:spPr bwMode="auto">
            <a:xfrm>
              <a:off x="4180" y="2592"/>
              <a:ext cx="0" cy="12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84" name="Line 56"/>
            <p:cNvSpPr>
              <a:spLocks noChangeShapeType="1"/>
            </p:cNvSpPr>
            <p:nvPr/>
          </p:nvSpPr>
          <p:spPr bwMode="auto">
            <a:xfrm>
              <a:off x="4516" y="2592"/>
              <a:ext cx="0" cy="12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85" name="Line 57"/>
            <p:cNvSpPr>
              <a:spLocks noChangeShapeType="1"/>
            </p:cNvSpPr>
            <p:nvPr/>
          </p:nvSpPr>
          <p:spPr bwMode="auto">
            <a:xfrm>
              <a:off x="4804" y="2592"/>
              <a:ext cx="0" cy="12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86" name="Line 58"/>
            <p:cNvSpPr>
              <a:spLocks noChangeShapeType="1"/>
            </p:cNvSpPr>
            <p:nvPr/>
          </p:nvSpPr>
          <p:spPr bwMode="auto">
            <a:xfrm>
              <a:off x="2990" y="3024"/>
              <a:ext cx="182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87" name="Line 59"/>
            <p:cNvSpPr>
              <a:spLocks noChangeShapeType="1"/>
            </p:cNvSpPr>
            <p:nvPr/>
          </p:nvSpPr>
          <p:spPr bwMode="auto">
            <a:xfrm>
              <a:off x="2990" y="3312"/>
              <a:ext cx="182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88" name="Line 60"/>
            <p:cNvSpPr>
              <a:spLocks noChangeShapeType="1"/>
            </p:cNvSpPr>
            <p:nvPr/>
          </p:nvSpPr>
          <p:spPr bwMode="auto">
            <a:xfrm>
              <a:off x="3566" y="2592"/>
              <a:ext cx="0" cy="12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89" name="Text Box 61"/>
            <p:cNvSpPr txBox="1">
              <a:spLocks noChangeArrowheads="1"/>
            </p:cNvSpPr>
            <p:nvPr/>
          </p:nvSpPr>
          <p:spPr bwMode="auto">
            <a:xfrm>
              <a:off x="3038" y="2767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22590" name="Text Box 62"/>
            <p:cNvSpPr txBox="1">
              <a:spLocks noChangeArrowheads="1"/>
            </p:cNvSpPr>
            <p:nvPr/>
          </p:nvSpPr>
          <p:spPr bwMode="auto">
            <a:xfrm>
              <a:off x="3306" y="2767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5</a:t>
              </a:r>
            </a:p>
          </p:txBody>
        </p:sp>
        <p:sp>
          <p:nvSpPr>
            <p:cNvPr id="22591" name="Text Box 63"/>
            <p:cNvSpPr txBox="1">
              <a:spLocks noChangeArrowheads="1"/>
            </p:cNvSpPr>
            <p:nvPr/>
          </p:nvSpPr>
          <p:spPr bwMode="auto">
            <a:xfrm>
              <a:off x="3594" y="2767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22592" name="Text Box 64"/>
            <p:cNvSpPr txBox="1">
              <a:spLocks noChangeArrowheads="1"/>
            </p:cNvSpPr>
            <p:nvPr/>
          </p:nvSpPr>
          <p:spPr bwMode="auto">
            <a:xfrm>
              <a:off x="3930" y="2767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22593" name="Text Box 65"/>
            <p:cNvSpPr txBox="1">
              <a:spLocks noChangeArrowheads="1"/>
            </p:cNvSpPr>
            <p:nvPr/>
          </p:nvSpPr>
          <p:spPr bwMode="auto">
            <a:xfrm>
              <a:off x="4218" y="2767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22594" name="Text Box 66"/>
            <p:cNvSpPr txBox="1">
              <a:spLocks noChangeArrowheads="1"/>
            </p:cNvSpPr>
            <p:nvPr/>
          </p:nvSpPr>
          <p:spPr bwMode="auto">
            <a:xfrm>
              <a:off x="4506" y="2767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22595" name="Text Box 67"/>
            <p:cNvSpPr txBox="1">
              <a:spLocks noChangeArrowheads="1"/>
            </p:cNvSpPr>
            <p:nvPr/>
          </p:nvSpPr>
          <p:spPr bwMode="auto">
            <a:xfrm>
              <a:off x="3038" y="3055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22596" name="Text Box 68"/>
            <p:cNvSpPr txBox="1">
              <a:spLocks noChangeArrowheads="1"/>
            </p:cNvSpPr>
            <p:nvPr/>
          </p:nvSpPr>
          <p:spPr bwMode="auto">
            <a:xfrm>
              <a:off x="3278" y="3055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7</a:t>
              </a:r>
            </a:p>
          </p:txBody>
        </p:sp>
        <p:sp>
          <p:nvSpPr>
            <p:cNvPr id="22597" name="Text Box 69"/>
            <p:cNvSpPr txBox="1">
              <a:spLocks noChangeArrowheads="1"/>
            </p:cNvSpPr>
            <p:nvPr/>
          </p:nvSpPr>
          <p:spPr bwMode="auto">
            <a:xfrm>
              <a:off x="3566" y="3055"/>
              <a:ext cx="310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11</a:t>
              </a:r>
            </a:p>
          </p:txBody>
        </p:sp>
        <p:sp>
          <p:nvSpPr>
            <p:cNvPr id="22598" name="Text Box 70"/>
            <p:cNvSpPr txBox="1">
              <a:spLocks noChangeArrowheads="1"/>
            </p:cNvSpPr>
            <p:nvPr/>
          </p:nvSpPr>
          <p:spPr bwMode="auto">
            <a:xfrm>
              <a:off x="3872" y="3055"/>
              <a:ext cx="310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10</a:t>
              </a:r>
            </a:p>
          </p:txBody>
        </p:sp>
        <p:sp>
          <p:nvSpPr>
            <p:cNvPr id="22599" name="Text Box 71"/>
            <p:cNvSpPr txBox="1">
              <a:spLocks noChangeArrowheads="1"/>
            </p:cNvSpPr>
            <p:nvPr/>
          </p:nvSpPr>
          <p:spPr bwMode="auto">
            <a:xfrm>
              <a:off x="4238" y="3055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22600" name="Text Box 72"/>
            <p:cNvSpPr txBox="1">
              <a:spLocks noChangeArrowheads="1"/>
            </p:cNvSpPr>
            <p:nvPr/>
          </p:nvSpPr>
          <p:spPr bwMode="auto">
            <a:xfrm>
              <a:off x="4506" y="3055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22601" name="Text Box 73"/>
            <p:cNvSpPr txBox="1">
              <a:spLocks noChangeArrowheads="1"/>
            </p:cNvSpPr>
            <p:nvPr/>
          </p:nvSpPr>
          <p:spPr bwMode="auto">
            <a:xfrm>
              <a:off x="3038" y="3343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22602" name="Text Box 74"/>
            <p:cNvSpPr txBox="1">
              <a:spLocks noChangeArrowheads="1"/>
            </p:cNvSpPr>
            <p:nvPr/>
          </p:nvSpPr>
          <p:spPr bwMode="auto">
            <a:xfrm>
              <a:off x="3278" y="3343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22603" name="Text Box 75"/>
            <p:cNvSpPr txBox="1">
              <a:spLocks noChangeArrowheads="1"/>
            </p:cNvSpPr>
            <p:nvPr/>
          </p:nvSpPr>
          <p:spPr bwMode="auto">
            <a:xfrm>
              <a:off x="3566" y="3343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22604" name="Text Box 76"/>
            <p:cNvSpPr txBox="1">
              <a:spLocks noChangeArrowheads="1"/>
            </p:cNvSpPr>
            <p:nvPr/>
          </p:nvSpPr>
          <p:spPr bwMode="auto">
            <a:xfrm>
              <a:off x="3882" y="3343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22605" name="Text Box 77"/>
            <p:cNvSpPr txBox="1">
              <a:spLocks noChangeArrowheads="1"/>
            </p:cNvSpPr>
            <p:nvPr/>
          </p:nvSpPr>
          <p:spPr bwMode="auto">
            <a:xfrm>
              <a:off x="4218" y="3343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5</a:t>
              </a:r>
            </a:p>
          </p:txBody>
        </p:sp>
        <p:sp>
          <p:nvSpPr>
            <p:cNvPr id="22606" name="Text Box 78"/>
            <p:cNvSpPr txBox="1">
              <a:spLocks noChangeArrowheads="1"/>
            </p:cNvSpPr>
            <p:nvPr/>
          </p:nvSpPr>
          <p:spPr bwMode="auto">
            <a:xfrm>
              <a:off x="4526" y="3343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22607" name="Text Box 79"/>
            <p:cNvSpPr txBox="1">
              <a:spLocks noChangeArrowheads="1"/>
            </p:cNvSpPr>
            <p:nvPr/>
          </p:nvSpPr>
          <p:spPr bwMode="auto">
            <a:xfrm>
              <a:off x="3038" y="3583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22608" name="Text Box 80"/>
            <p:cNvSpPr txBox="1">
              <a:spLocks noChangeArrowheads="1"/>
            </p:cNvSpPr>
            <p:nvPr/>
          </p:nvSpPr>
          <p:spPr bwMode="auto">
            <a:xfrm>
              <a:off x="3298" y="3583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22609" name="Text Box 81"/>
            <p:cNvSpPr txBox="1">
              <a:spLocks noChangeArrowheads="1"/>
            </p:cNvSpPr>
            <p:nvPr/>
          </p:nvSpPr>
          <p:spPr bwMode="auto">
            <a:xfrm>
              <a:off x="3566" y="3583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22610" name="Text Box 82"/>
            <p:cNvSpPr txBox="1">
              <a:spLocks noChangeArrowheads="1"/>
            </p:cNvSpPr>
            <p:nvPr/>
          </p:nvSpPr>
          <p:spPr bwMode="auto">
            <a:xfrm>
              <a:off x="3902" y="3583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22611" name="Text Box 83"/>
            <p:cNvSpPr txBox="1">
              <a:spLocks noChangeArrowheads="1"/>
            </p:cNvSpPr>
            <p:nvPr/>
          </p:nvSpPr>
          <p:spPr bwMode="auto">
            <a:xfrm>
              <a:off x="4238" y="3583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22612" name="Text Box 84"/>
            <p:cNvSpPr txBox="1">
              <a:spLocks noChangeArrowheads="1"/>
            </p:cNvSpPr>
            <p:nvPr/>
          </p:nvSpPr>
          <p:spPr bwMode="auto">
            <a:xfrm>
              <a:off x="4526" y="3583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22613" name="Text Box 85"/>
            <p:cNvSpPr txBox="1">
              <a:spLocks noChangeArrowheads="1"/>
            </p:cNvSpPr>
            <p:nvPr/>
          </p:nvSpPr>
          <p:spPr bwMode="auto">
            <a:xfrm>
              <a:off x="4489" y="3936"/>
              <a:ext cx="229" cy="288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</a:t>
              </a:r>
            </a:p>
          </p:txBody>
        </p:sp>
        <p:sp>
          <p:nvSpPr>
            <p:cNvPr id="22614" name="Oval 86"/>
            <p:cNvSpPr>
              <a:spLocks noChangeArrowheads="1"/>
            </p:cNvSpPr>
            <p:nvPr/>
          </p:nvSpPr>
          <p:spPr bwMode="auto">
            <a:xfrm>
              <a:off x="3577" y="3006"/>
              <a:ext cx="298" cy="329"/>
            </a:xfrm>
            <a:prstGeom prst="ellipse">
              <a:avLst/>
            </a:prstGeom>
            <a:noFill/>
            <a:ln w="50800" algn="ctr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615" name="Oval 87"/>
          <p:cNvSpPr>
            <a:spLocks noChangeArrowheads="1"/>
          </p:cNvSpPr>
          <p:nvPr/>
        </p:nvSpPr>
        <p:spPr bwMode="auto">
          <a:xfrm>
            <a:off x="5867400" y="2133600"/>
            <a:ext cx="152400" cy="1524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-1" y="6609979"/>
            <a:ext cx="21558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Adapted from Silvio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Savarese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lines in an image: Hough space</a:t>
            </a:r>
          </a:p>
        </p:txBody>
      </p:sp>
    </p:spTree>
    <p:extLst>
      <p:ext uri="{BB962C8B-B14F-4D97-AF65-F5344CB8AC3E}">
        <p14:creationId xmlns:p14="http://schemas.microsoft.com/office/powerpoint/2010/main" val="26206341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2" descr="c-repres-hough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0" y="3124200"/>
            <a:ext cx="2938463" cy="292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z="3200" dirty="0"/>
              <a:t>Problems with the (</a:t>
            </a:r>
            <a:r>
              <a:rPr lang="en-US" sz="3200" dirty="0" err="1"/>
              <a:t>m,b</a:t>
            </a:r>
            <a:r>
              <a:rPr lang="en-US" sz="3200" dirty="0"/>
              <a:t>) space:</a:t>
            </a:r>
          </a:p>
          <a:p>
            <a:pPr lvl="1"/>
            <a:r>
              <a:rPr lang="en-US" sz="2400" dirty="0"/>
              <a:t>Unbounded parameter domains</a:t>
            </a:r>
          </a:p>
          <a:p>
            <a:pPr lvl="1"/>
            <a:r>
              <a:rPr lang="en-US" sz="2400" dirty="0"/>
              <a:t>Vertical lines require infinite m</a:t>
            </a:r>
          </a:p>
          <a:p>
            <a:pPr>
              <a:buFontTx/>
              <a:buChar char="•"/>
            </a:pPr>
            <a:r>
              <a:rPr lang="en-US" sz="3200" dirty="0"/>
              <a:t>Alternative: </a:t>
            </a:r>
            <a:r>
              <a:rPr lang="en-US" sz="3200" i="1" dirty="0"/>
              <a:t>polar representation</a:t>
            </a:r>
          </a:p>
          <a:p>
            <a:pPr>
              <a:buFontTx/>
              <a:buChar char="•"/>
            </a:pPr>
            <a:endParaRPr lang="en-US" sz="3200" dirty="0"/>
          </a:p>
        </p:txBody>
      </p:sp>
      <p:sp>
        <p:nvSpPr>
          <p:cNvPr id="6149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Parameter space representation</a:t>
            </a:r>
          </a:p>
        </p:txBody>
      </p:sp>
      <p:graphicFrame>
        <p:nvGraphicFramePr>
          <p:cNvPr id="6146" name="Object 5"/>
          <p:cNvGraphicFramePr>
            <a:graphicFrameLocks noChangeAspect="1"/>
          </p:cNvGraphicFramePr>
          <p:nvPr/>
        </p:nvGraphicFramePr>
        <p:xfrm>
          <a:off x="3397250" y="3962400"/>
          <a:ext cx="3360738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422360" imgH="203040" progId="Equation.3">
                  <p:embed/>
                </p:oleObj>
              </mc:Choice>
              <mc:Fallback>
                <p:oleObj name="Equation" r:id="rId4" imgW="1422360" imgH="203040" progId="Equation.3">
                  <p:embed/>
                  <p:pic>
                    <p:nvPicPr>
                      <p:cNvPr id="614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0" y="3962400"/>
                        <a:ext cx="3360738" cy="476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152400" y="6167735"/>
            <a:ext cx="8991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Arial" charset="0"/>
              </a:rPr>
              <a:t>Each point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Arial" charset="0"/>
              </a:rPr>
              <a:t>x,y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Arial" charset="0"/>
              </a:rPr>
              <a:t>) will add a sinusoid in the 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Arial" charset="0"/>
                <a:sym typeface="Symbol" pitchFamily="18" charset="2"/>
              </a:rPr>
              <a:t>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Arial" charset="0"/>
                <a:sym typeface="System"/>
              </a:rPr>
              <a:t>,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Arial" charset="0"/>
                <a:sym typeface="Symbol" pitchFamily="18" charset="2"/>
              </a:rPr>
              <a:t>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Arial" charset="0"/>
                <a:sym typeface="System"/>
              </a:rPr>
              <a:t>) parameter space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Arial" charset="0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6609979"/>
            <a:ext cx="1828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Svetlana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Lazebnik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90624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z="3200" dirty="0"/>
              <a:t>Problems with the (</a:t>
            </a:r>
            <a:r>
              <a:rPr lang="en-US" sz="3200" dirty="0" err="1"/>
              <a:t>m,b</a:t>
            </a:r>
            <a:r>
              <a:rPr lang="en-US" sz="3200" dirty="0"/>
              <a:t>) space:</a:t>
            </a:r>
          </a:p>
          <a:p>
            <a:pPr lvl="1"/>
            <a:r>
              <a:rPr lang="en-US" sz="2400" dirty="0"/>
              <a:t>Unbounded parameter domains</a:t>
            </a:r>
          </a:p>
          <a:p>
            <a:pPr lvl="1"/>
            <a:r>
              <a:rPr lang="en-US" sz="2400" dirty="0"/>
              <a:t>Vertical lines require infinite m</a:t>
            </a:r>
          </a:p>
          <a:p>
            <a:pPr>
              <a:buFontTx/>
              <a:buChar char="•"/>
            </a:pPr>
            <a:r>
              <a:rPr lang="en-US" sz="3200" dirty="0"/>
              <a:t>Alternative: </a:t>
            </a:r>
            <a:r>
              <a:rPr lang="en-US" sz="3200" i="1" dirty="0"/>
              <a:t>polar representation</a:t>
            </a:r>
          </a:p>
          <a:p>
            <a:pPr>
              <a:buFontTx/>
              <a:buChar char="•"/>
            </a:pPr>
            <a:endParaRPr lang="en-US" sz="3200" dirty="0"/>
          </a:p>
        </p:txBody>
      </p:sp>
      <p:sp>
        <p:nvSpPr>
          <p:cNvPr id="6149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Parameter space representation</a:t>
            </a:r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152400" y="6167735"/>
            <a:ext cx="8991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Arial" charset="0"/>
              </a:rPr>
              <a:t>Each point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Arial" charset="0"/>
              </a:rPr>
              <a:t>x,y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Arial" charset="0"/>
              </a:rPr>
              <a:t>) will add a sinusoid in the 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Arial" charset="0"/>
                <a:sym typeface="Symbol" pitchFamily="18" charset="2"/>
              </a:rPr>
              <a:t>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Arial" charset="0"/>
                <a:sym typeface="System"/>
              </a:rPr>
              <a:t>,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Arial" charset="0"/>
                <a:sym typeface="Symbol" pitchFamily="18" charset="2"/>
              </a:rPr>
              <a:t>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Arial" charset="0"/>
                <a:sym typeface="System"/>
              </a:rPr>
              <a:t>) parameter space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Arial" charset="0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6609979"/>
            <a:ext cx="1828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Svetlana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Lazebnik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Line 2">
            <a:extLst>
              <a:ext uri="{FF2B5EF4-FFF2-40B4-BE49-F238E27FC236}">
                <a16:creationId xmlns:a16="http://schemas.microsoft.com/office/drawing/2014/main" id="{074AABC5-D26D-4BA7-8EEB-074DE2DDD39B}"/>
              </a:ext>
            </a:extLst>
          </p:cNvPr>
          <p:cNvSpPr>
            <a:spLocks noChangeShapeType="1"/>
          </p:cNvSpPr>
          <p:nvPr/>
        </p:nvSpPr>
        <p:spPr bwMode="auto">
          <a:xfrm>
            <a:off x="1698625" y="3505200"/>
            <a:ext cx="1676400" cy="1676400"/>
          </a:xfrm>
          <a:prstGeom prst="line">
            <a:avLst/>
          </a:prstGeom>
          <a:noFill/>
          <a:ln w="50800">
            <a:solidFill>
              <a:srgbClr val="FF0000"/>
            </a:solidFill>
            <a:prstDash val="sysDot"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Line 3">
            <a:extLst>
              <a:ext uri="{FF2B5EF4-FFF2-40B4-BE49-F238E27FC236}">
                <a16:creationId xmlns:a16="http://schemas.microsoft.com/office/drawing/2014/main" id="{E250AD93-1F4C-4184-B917-A7CD82A05F3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46225" y="3124200"/>
            <a:ext cx="0" cy="2209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Line 4">
            <a:extLst>
              <a:ext uri="{FF2B5EF4-FFF2-40B4-BE49-F238E27FC236}">
                <a16:creationId xmlns:a16="http://schemas.microsoft.com/office/drawing/2014/main" id="{85F8BA9F-C172-40B1-9459-B29D46205C86}"/>
              </a:ext>
            </a:extLst>
          </p:cNvPr>
          <p:cNvSpPr>
            <a:spLocks noChangeShapeType="1"/>
          </p:cNvSpPr>
          <p:nvPr/>
        </p:nvSpPr>
        <p:spPr bwMode="auto">
          <a:xfrm>
            <a:off x="1546225" y="5334000"/>
            <a:ext cx="2743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 Box 5">
            <a:extLst>
              <a:ext uri="{FF2B5EF4-FFF2-40B4-BE49-F238E27FC236}">
                <a16:creationId xmlns:a16="http://schemas.microsoft.com/office/drawing/2014/main" id="{9235C2B9-1F42-49C4-BE25-EE82D27490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6025" y="5410200"/>
            <a:ext cx="322263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</a:t>
            </a:r>
          </a:p>
        </p:txBody>
      </p:sp>
      <p:sp>
        <p:nvSpPr>
          <p:cNvPr id="12" name="Text Box 6">
            <a:extLst>
              <a:ext uri="{FF2B5EF4-FFF2-40B4-BE49-F238E27FC236}">
                <a16:creationId xmlns:a16="http://schemas.microsoft.com/office/drawing/2014/main" id="{729816A6-BAAD-48E6-ADE4-019051B780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3276600"/>
            <a:ext cx="327025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</a:t>
            </a:r>
          </a:p>
        </p:txBody>
      </p:sp>
      <p:sp>
        <p:nvSpPr>
          <p:cNvPr id="13" name="Line 10">
            <a:extLst>
              <a:ext uri="{FF2B5EF4-FFF2-40B4-BE49-F238E27FC236}">
                <a16:creationId xmlns:a16="http://schemas.microsoft.com/office/drawing/2014/main" id="{E59960F1-6B3D-4EC5-B098-A33DCDDE01F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92650" y="3124200"/>
            <a:ext cx="0" cy="2209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Line 11">
            <a:extLst>
              <a:ext uri="{FF2B5EF4-FFF2-40B4-BE49-F238E27FC236}">
                <a16:creationId xmlns:a16="http://schemas.microsoft.com/office/drawing/2014/main" id="{8B5F9136-9524-44F2-89D0-139FF69B83A1}"/>
              </a:ext>
            </a:extLst>
          </p:cNvPr>
          <p:cNvSpPr>
            <a:spLocks noChangeShapeType="1"/>
          </p:cNvSpPr>
          <p:nvPr/>
        </p:nvSpPr>
        <p:spPr bwMode="auto">
          <a:xfrm>
            <a:off x="4692650" y="5334000"/>
            <a:ext cx="3254375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Oval 17">
            <a:extLst>
              <a:ext uri="{FF2B5EF4-FFF2-40B4-BE49-F238E27FC236}">
                <a16:creationId xmlns:a16="http://schemas.microsoft.com/office/drawing/2014/main" id="{6537C19D-B601-4620-B188-AACAEF0D57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4343400"/>
            <a:ext cx="152400" cy="1524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Oval 18">
            <a:extLst>
              <a:ext uri="{FF2B5EF4-FFF2-40B4-BE49-F238E27FC236}">
                <a16:creationId xmlns:a16="http://schemas.microsoft.com/office/drawing/2014/main" id="{278D1943-D5EE-46FC-AE46-9A7E2B236E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3810000"/>
            <a:ext cx="152400" cy="1524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Oval 19">
            <a:extLst>
              <a:ext uri="{FF2B5EF4-FFF2-40B4-BE49-F238E27FC236}">
                <a16:creationId xmlns:a16="http://schemas.microsoft.com/office/drawing/2014/main" id="{0A723ECF-C14B-47D4-AB28-CCF6467DBB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3775" y="4114800"/>
            <a:ext cx="152400" cy="1524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Text Box 22">
            <a:extLst>
              <a:ext uri="{FF2B5EF4-FFF2-40B4-BE49-F238E27FC236}">
                <a16:creationId xmlns:a16="http://schemas.microsoft.com/office/drawing/2014/main" id="{AB15D6E0-D3E5-46D8-8816-5C247952DA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1925" y="5676900"/>
            <a:ext cx="1555750" cy="366713"/>
          </a:xfrm>
          <a:prstGeom prst="rect">
            <a:avLst/>
          </a:prstGeom>
          <a:noFill/>
          <a:ln w="25400">
            <a:noFill/>
            <a:prstDash val="dash"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Hough space</a:t>
            </a:r>
          </a:p>
        </p:txBody>
      </p:sp>
      <p:sp>
        <p:nvSpPr>
          <p:cNvPr id="19" name="Freeform 26">
            <a:extLst>
              <a:ext uri="{FF2B5EF4-FFF2-40B4-BE49-F238E27FC236}">
                <a16:creationId xmlns:a16="http://schemas.microsoft.com/office/drawing/2014/main" id="{7D322055-B318-4815-BA6E-7F477F1DE290}"/>
              </a:ext>
            </a:extLst>
          </p:cNvPr>
          <p:cNvSpPr>
            <a:spLocks/>
          </p:cNvSpPr>
          <p:nvPr/>
        </p:nvSpPr>
        <p:spPr bwMode="auto">
          <a:xfrm>
            <a:off x="5029200" y="3048000"/>
            <a:ext cx="1981200" cy="2374900"/>
          </a:xfrm>
          <a:custGeom>
            <a:avLst/>
            <a:gdLst/>
            <a:ahLst/>
            <a:cxnLst>
              <a:cxn ang="0">
                <a:pos x="0" y="872"/>
              </a:cxn>
              <a:cxn ang="0">
                <a:pos x="192" y="104"/>
              </a:cxn>
              <a:cxn ang="0">
                <a:pos x="384" y="1496"/>
              </a:cxn>
              <a:cxn ang="0">
                <a:pos x="528" y="104"/>
              </a:cxn>
              <a:cxn ang="0">
                <a:pos x="720" y="872"/>
              </a:cxn>
            </a:cxnLst>
            <a:rect l="0" t="0" r="r" b="b"/>
            <a:pathLst>
              <a:path w="720" h="1496">
                <a:moveTo>
                  <a:pt x="0" y="872"/>
                </a:moveTo>
                <a:cubicBezTo>
                  <a:pt x="64" y="436"/>
                  <a:pt x="128" y="0"/>
                  <a:pt x="192" y="104"/>
                </a:cubicBezTo>
                <a:cubicBezTo>
                  <a:pt x="256" y="208"/>
                  <a:pt x="328" y="1496"/>
                  <a:pt x="384" y="1496"/>
                </a:cubicBezTo>
                <a:cubicBezTo>
                  <a:pt x="440" y="1496"/>
                  <a:pt x="472" y="208"/>
                  <a:pt x="528" y="104"/>
                </a:cubicBezTo>
                <a:cubicBezTo>
                  <a:pt x="584" y="0"/>
                  <a:pt x="652" y="436"/>
                  <a:pt x="720" y="872"/>
                </a:cubicBez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Line 27">
            <a:extLst>
              <a:ext uri="{FF2B5EF4-FFF2-40B4-BE49-F238E27FC236}">
                <a16:creationId xmlns:a16="http://schemas.microsoft.com/office/drawing/2014/main" id="{BA73A52A-EADE-4A44-A0D7-48D1C54619A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600200" y="4419600"/>
            <a:ext cx="990600" cy="914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21" name="Object 29">
            <a:extLst>
              <a:ext uri="{FF2B5EF4-FFF2-40B4-BE49-F238E27FC236}">
                <a16:creationId xmlns:a16="http://schemas.microsoft.com/office/drawing/2014/main" id="{5DC56F26-BC36-4598-B424-B1FA33A3726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93913" y="4800600"/>
          <a:ext cx="420687" cy="417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77480" imgH="177480" progId="Equation.3">
                  <p:embed/>
                </p:oleObj>
              </mc:Choice>
              <mc:Fallback>
                <p:oleObj name="Equation" r:id="rId3" imgW="177480" imgH="177480" progId="Equation.3">
                  <p:embed/>
                  <p:pic>
                    <p:nvPicPr>
                      <p:cNvPr id="226333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3913" y="4800600"/>
                        <a:ext cx="420687" cy="4175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30">
            <a:extLst>
              <a:ext uri="{FF2B5EF4-FFF2-40B4-BE49-F238E27FC236}">
                <a16:creationId xmlns:a16="http://schemas.microsoft.com/office/drawing/2014/main" id="{BA04A074-449A-4874-AD8A-E544A457BB3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28800" y="4419600"/>
          <a:ext cx="360363" cy="38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52280" imgH="164880" progId="Equation.3">
                  <p:embed/>
                </p:oleObj>
              </mc:Choice>
              <mc:Fallback>
                <p:oleObj name="Equation" r:id="rId5" imgW="152280" imgH="164880" progId="Equation.3">
                  <p:embed/>
                  <p:pic>
                    <p:nvPicPr>
                      <p:cNvPr id="226334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4419600"/>
                        <a:ext cx="360363" cy="387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Freeform 31">
            <a:extLst>
              <a:ext uri="{FF2B5EF4-FFF2-40B4-BE49-F238E27FC236}">
                <a16:creationId xmlns:a16="http://schemas.microsoft.com/office/drawing/2014/main" id="{0CDAEC00-A193-4D4F-AE87-3D2B3E985DD4}"/>
              </a:ext>
            </a:extLst>
          </p:cNvPr>
          <p:cNvSpPr>
            <a:spLocks/>
          </p:cNvSpPr>
          <p:nvPr/>
        </p:nvSpPr>
        <p:spPr bwMode="auto">
          <a:xfrm>
            <a:off x="1905000" y="5029200"/>
            <a:ext cx="177800" cy="3048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96" y="96"/>
              </a:cxn>
              <a:cxn ang="0">
                <a:pos x="96" y="192"/>
              </a:cxn>
            </a:cxnLst>
            <a:rect l="0" t="0" r="r" b="b"/>
            <a:pathLst>
              <a:path w="112" h="192">
                <a:moveTo>
                  <a:pt x="0" y="0"/>
                </a:moveTo>
                <a:cubicBezTo>
                  <a:pt x="40" y="32"/>
                  <a:pt x="80" y="64"/>
                  <a:pt x="96" y="96"/>
                </a:cubicBezTo>
                <a:cubicBezTo>
                  <a:pt x="112" y="128"/>
                  <a:pt x="104" y="160"/>
                  <a:pt x="96" y="192"/>
                </a:cubicBezTo>
              </a:path>
            </a:pathLst>
          </a:custGeom>
          <a:noFill/>
          <a:ln w="25400" cap="flat" cmpd="sng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Freeform 32">
            <a:extLst>
              <a:ext uri="{FF2B5EF4-FFF2-40B4-BE49-F238E27FC236}">
                <a16:creationId xmlns:a16="http://schemas.microsoft.com/office/drawing/2014/main" id="{19B4D318-35A4-483E-9DA0-D6B4FAEF241D}"/>
              </a:ext>
            </a:extLst>
          </p:cNvPr>
          <p:cNvSpPr>
            <a:spLocks/>
          </p:cNvSpPr>
          <p:nvPr/>
        </p:nvSpPr>
        <p:spPr bwMode="auto">
          <a:xfrm>
            <a:off x="4800600" y="3124200"/>
            <a:ext cx="2438400" cy="1905000"/>
          </a:xfrm>
          <a:custGeom>
            <a:avLst/>
            <a:gdLst/>
            <a:ahLst/>
            <a:cxnLst>
              <a:cxn ang="0">
                <a:pos x="0" y="872"/>
              </a:cxn>
              <a:cxn ang="0">
                <a:pos x="192" y="104"/>
              </a:cxn>
              <a:cxn ang="0">
                <a:pos x="384" y="1496"/>
              </a:cxn>
              <a:cxn ang="0">
                <a:pos x="528" y="104"/>
              </a:cxn>
              <a:cxn ang="0">
                <a:pos x="720" y="872"/>
              </a:cxn>
            </a:cxnLst>
            <a:rect l="0" t="0" r="r" b="b"/>
            <a:pathLst>
              <a:path w="720" h="1496">
                <a:moveTo>
                  <a:pt x="0" y="872"/>
                </a:moveTo>
                <a:cubicBezTo>
                  <a:pt x="64" y="436"/>
                  <a:pt x="128" y="0"/>
                  <a:pt x="192" y="104"/>
                </a:cubicBezTo>
                <a:cubicBezTo>
                  <a:pt x="256" y="208"/>
                  <a:pt x="328" y="1496"/>
                  <a:pt x="384" y="1496"/>
                </a:cubicBezTo>
                <a:cubicBezTo>
                  <a:pt x="440" y="1496"/>
                  <a:pt x="472" y="208"/>
                  <a:pt x="528" y="104"/>
                </a:cubicBezTo>
                <a:cubicBezTo>
                  <a:pt x="584" y="0"/>
                  <a:pt x="652" y="436"/>
                  <a:pt x="720" y="872"/>
                </a:cubicBez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Freeform 33">
            <a:extLst>
              <a:ext uri="{FF2B5EF4-FFF2-40B4-BE49-F238E27FC236}">
                <a16:creationId xmlns:a16="http://schemas.microsoft.com/office/drawing/2014/main" id="{54AF6851-BA4B-4748-848C-BE217E91C8D8}"/>
              </a:ext>
            </a:extLst>
          </p:cNvPr>
          <p:cNvSpPr>
            <a:spLocks/>
          </p:cNvSpPr>
          <p:nvPr/>
        </p:nvSpPr>
        <p:spPr bwMode="auto">
          <a:xfrm>
            <a:off x="4724400" y="3429000"/>
            <a:ext cx="2438400" cy="1143000"/>
          </a:xfrm>
          <a:custGeom>
            <a:avLst/>
            <a:gdLst/>
            <a:ahLst/>
            <a:cxnLst>
              <a:cxn ang="0">
                <a:pos x="0" y="872"/>
              </a:cxn>
              <a:cxn ang="0">
                <a:pos x="192" y="104"/>
              </a:cxn>
              <a:cxn ang="0">
                <a:pos x="384" y="1496"/>
              </a:cxn>
              <a:cxn ang="0">
                <a:pos x="528" y="104"/>
              </a:cxn>
              <a:cxn ang="0">
                <a:pos x="720" y="872"/>
              </a:cxn>
            </a:cxnLst>
            <a:rect l="0" t="0" r="r" b="b"/>
            <a:pathLst>
              <a:path w="720" h="1496">
                <a:moveTo>
                  <a:pt x="0" y="872"/>
                </a:moveTo>
                <a:cubicBezTo>
                  <a:pt x="64" y="436"/>
                  <a:pt x="128" y="0"/>
                  <a:pt x="192" y="104"/>
                </a:cubicBezTo>
                <a:cubicBezTo>
                  <a:pt x="256" y="208"/>
                  <a:pt x="328" y="1496"/>
                  <a:pt x="384" y="1496"/>
                </a:cubicBezTo>
                <a:cubicBezTo>
                  <a:pt x="440" y="1496"/>
                  <a:pt x="472" y="208"/>
                  <a:pt x="528" y="104"/>
                </a:cubicBezTo>
                <a:cubicBezTo>
                  <a:pt x="584" y="0"/>
                  <a:pt x="652" y="436"/>
                  <a:pt x="720" y="872"/>
                </a:cubicBez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Oval 16">
            <a:extLst>
              <a:ext uri="{FF2B5EF4-FFF2-40B4-BE49-F238E27FC236}">
                <a16:creationId xmlns:a16="http://schemas.microsoft.com/office/drawing/2014/main" id="{A3885B96-BCB4-4C4B-9236-333AD1CD1B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4267200"/>
            <a:ext cx="152400" cy="1524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27" name="Object 35">
            <a:extLst>
              <a:ext uri="{FF2B5EF4-FFF2-40B4-BE49-F238E27FC236}">
                <a16:creationId xmlns:a16="http://schemas.microsoft.com/office/drawing/2014/main" id="{0D5FAE14-453F-4912-92B8-B6E9E81D8DF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620000" y="5486400"/>
          <a:ext cx="420688" cy="417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77480" imgH="177480" progId="Equation.3">
                  <p:embed/>
                </p:oleObj>
              </mc:Choice>
              <mc:Fallback>
                <p:oleObj name="Equation" r:id="rId7" imgW="177480" imgH="177480" progId="Equation.3">
                  <p:embed/>
                  <p:pic>
                    <p:nvPicPr>
                      <p:cNvPr id="226339" name="Object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0" y="5486400"/>
                        <a:ext cx="420688" cy="4175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36">
            <a:extLst>
              <a:ext uri="{FF2B5EF4-FFF2-40B4-BE49-F238E27FC236}">
                <a16:creationId xmlns:a16="http://schemas.microsoft.com/office/drawing/2014/main" id="{EBED6A46-BCC8-4962-AFD6-428211A4E2B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14800" y="3124200"/>
          <a:ext cx="360363" cy="38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52280" imgH="164880" progId="Equation.3">
                  <p:embed/>
                </p:oleObj>
              </mc:Choice>
              <mc:Fallback>
                <p:oleObj name="Equation" r:id="rId8" imgW="152280" imgH="164880" progId="Equation.3">
                  <p:embed/>
                  <p:pic>
                    <p:nvPicPr>
                      <p:cNvPr id="226340" name="Object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800" y="3124200"/>
                        <a:ext cx="360363" cy="387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597684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6" grpId="0" animBg="1"/>
      <p:bldP spid="17" grpId="0" animBg="1"/>
      <p:bldP spid="19" grpId="0" animBg="1"/>
      <p:bldP spid="20" grpId="0" animBg="1"/>
      <p:bldP spid="23" grpId="0" animBg="1"/>
      <p:bldP spid="24" grpId="0" animBg="1"/>
      <p:bldP spid="2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Algorithm outline: Hough transform</a:t>
            </a: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5562600"/>
          </a:xfrm>
        </p:spPr>
        <p:txBody>
          <a:bodyPr/>
          <a:lstStyle/>
          <a:p>
            <a:pPr marL="533400" indent="-533400">
              <a:lnSpc>
                <a:spcPct val="90000"/>
              </a:lnSpc>
              <a:buFontTx/>
              <a:buChar char="•"/>
            </a:pPr>
            <a:r>
              <a:rPr lang="en-US" dirty="0"/>
              <a:t>Initialize accumulator H </a:t>
            </a:r>
            <a:br>
              <a:rPr lang="en-US" dirty="0"/>
            </a:br>
            <a:r>
              <a:rPr lang="en-US" dirty="0"/>
              <a:t>to all zeros</a:t>
            </a:r>
          </a:p>
          <a:p>
            <a:pPr marL="533400" indent="-533400">
              <a:lnSpc>
                <a:spcPct val="90000"/>
              </a:lnSpc>
              <a:buFontTx/>
              <a:buChar char="•"/>
            </a:pPr>
            <a:r>
              <a:rPr lang="en-US" dirty="0"/>
              <a:t>For each edge point (</a:t>
            </a:r>
            <a:r>
              <a:rPr lang="en-US" dirty="0" err="1"/>
              <a:t>x,y</a:t>
            </a:r>
            <a:r>
              <a:rPr lang="en-US" dirty="0"/>
              <a:t>) </a:t>
            </a:r>
            <a:br>
              <a:rPr lang="en-US" dirty="0"/>
            </a:br>
            <a:r>
              <a:rPr lang="en-US" dirty="0"/>
              <a:t>in the image</a:t>
            </a:r>
            <a:br>
              <a:rPr lang="en-US" dirty="0"/>
            </a:br>
            <a:r>
              <a:rPr lang="en-US" dirty="0"/>
              <a:t>	</a:t>
            </a:r>
            <a:r>
              <a:rPr lang="en-US" dirty="0">
                <a:solidFill>
                  <a:srgbClr val="FF0000"/>
                </a:solidFill>
              </a:rPr>
              <a:t>For θ = 0 to 180</a:t>
            </a:r>
            <a:br>
              <a:rPr lang="en-US" dirty="0"/>
            </a:br>
            <a:r>
              <a:rPr lang="en-US" dirty="0"/>
              <a:t>	    </a:t>
            </a:r>
            <a:r>
              <a:rPr lang="el-GR" dirty="0">
                <a:solidFill>
                  <a:schemeClr val="accent2"/>
                </a:solidFill>
                <a:cs typeface="Times New Roman" pitchFamily="18" charset="0"/>
              </a:rPr>
              <a:t>ρ</a:t>
            </a:r>
            <a:r>
              <a:rPr lang="en-US" dirty="0">
                <a:solidFill>
                  <a:schemeClr val="accent2"/>
                </a:solidFill>
              </a:rPr>
              <a:t> = x </a:t>
            </a:r>
            <a:r>
              <a:rPr lang="en-US" dirty="0" err="1">
                <a:solidFill>
                  <a:schemeClr val="accent2"/>
                </a:solidFill>
              </a:rPr>
              <a:t>cos</a:t>
            </a:r>
            <a:r>
              <a:rPr lang="en-US" dirty="0">
                <a:solidFill>
                  <a:schemeClr val="accent2"/>
                </a:solidFill>
              </a:rPr>
              <a:t> θ + y sin θ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	    H(θ, </a:t>
            </a:r>
            <a:r>
              <a:rPr lang="el-GR" dirty="0">
                <a:solidFill>
                  <a:schemeClr val="accent2"/>
                </a:solidFill>
                <a:cs typeface="Times New Roman" pitchFamily="18" charset="0"/>
              </a:rPr>
              <a:t>ρ</a:t>
            </a:r>
            <a:r>
              <a:rPr lang="en-US" dirty="0">
                <a:solidFill>
                  <a:schemeClr val="accent2"/>
                </a:solidFill>
              </a:rPr>
              <a:t>) = H(θ, </a:t>
            </a:r>
            <a:r>
              <a:rPr lang="el-GR" dirty="0">
                <a:solidFill>
                  <a:schemeClr val="accent2"/>
                </a:solidFill>
                <a:cs typeface="Times New Roman" pitchFamily="18" charset="0"/>
              </a:rPr>
              <a:t>ρ</a:t>
            </a:r>
            <a:r>
              <a:rPr lang="en-US" dirty="0">
                <a:solidFill>
                  <a:schemeClr val="accent2"/>
                </a:solidFill>
              </a:rPr>
              <a:t>) + 1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/>
              <a:t>    end</a:t>
            </a:r>
            <a:br>
              <a:rPr lang="en-US" dirty="0"/>
            </a:br>
            <a:r>
              <a:rPr lang="en-US" dirty="0" err="1"/>
              <a:t>end</a:t>
            </a:r>
            <a:endParaRPr lang="en-US" dirty="0"/>
          </a:p>
          <a:p>
            <a:pPr marL="533400" indent="-533400">
              <a:lnSpc>
                <a:spcPct val="90000"/>
              </a:lnSpc>
              <a:buFontTx/>
              <a:buChar char="•"/>
            </a:pPr>
            <a:r>
              <a:rPr lang="en-US" dirty="0"/>
              <a:t>Find the value(s) of (θ*, </a:t>
            </a:r>
            <a:r>
              <a:rPr lang="el-GR" dirty="0">
                <a:cs typeface="Times New Roman" pitchFamily="18" charset="0"/>
              </a:rPr>
              <a:t>ρ</a:t>
            </a:r>
            <a:r>
              <a:rPr lang="en-US" dirty="0">
                <a:cs typeface="Times New Roman" pitchFamily="18" charset="0"/>
              </a:rPr>
              <a:t>*</a:t>
            </a:r>
            <a:r>
              <a:rPr lang="en-US" dirty="0"/>
              <a:t>) where H(θ, </a:t>
            </a:r>
            <a:r>
              <a:rPr lang="el-GR" dirty="0">
                <a:cs typeface="Times New Roman" pitchFamily="18" charset="0"/>
              </a:rPr>
              <a:t>ρ</a:t>
            </a:r>
            <a:r>
              <a:rPr lang="en-US" dirty="0"/>
              <a:t>) is a local maximum</a:t>
            </a:r>
          </a:p>
          <a:p>
            <a:pPr marL="838200" lvl="1" indent="-381000">
              <a:lnSpc>
                <a:spcPct val="90000"/>
              </a:lnSpc>
            </a:pPr>
            <a:r>
              <a:rPr lang="en-US" sz="2800" dirty="0"/>
              <a:t>The detected line in the image is given by </a:t>
            </a:r>
            <a:br>
              <a:rPr lang="en-US" sz="2800" dirty="0"/>
            </a:br>
            <a:r>
              <a:rPr lang="en-US" sz="2800" dirty="0"/>
              <a:t> </a:t>
            </a:r>
            <a:r>
              <a:rPr lang="el-GR" sz="2800" dirty="0">
                <a:solidFill>
                  <a:schemeClr val="accent2"/>
                </a:solidFill>
                <a:cs typeface="Times New Roman" pitchFamily="18" charset="0"/>
              </a:rPr>
              <a:t>ρ</a:t>
            </a:r>
            <a:r>
              <a:rPr lang="en-US" sz="2800" dirty="0">
                <a:solidFill>
                  <a:schemeClr val="accent2"/>
                </a:solidFill>
                <a:cs typeface="Times New Roman" pitchFamily="18" charset="0"/>
              </a:rPr>
              <a:t>*</a:t>
            </a:r>
            <a:r>
              <a:rPr lang="en-US" sz="2800" dirty="0">
                <a:solidFill>
                  <a:schemeClr val="accent2"/>
                </a:solidFill>
              </a:rPr>
              <a:t> = x cos θ* + y sin θ*</a:t>
            </a:r>
          </a:p>
        </p:txBody>
      </p:sp>
      <p:graphicFrame>
        <p:nvGraphicFramePr>
          <p:cNvPr id="7170" name="Object 4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6019800" y="914400"/>
          <a:ext cx="2576513" cy="274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3" imgW="5460317" imgH="5815873" progId="Photoshop.Image.10">
                  <p:embed/>
                </p:oleObj>
              </mc:Choice>
              <mc:Fallback>
                <p:oleObj name="Image" r:id="rId3" imgW="5460317" imgH="5815873" progId="Photoshop.Image.10">
                  <p:embed/>
                  <p:pic>
                    <p:nvPicPr>
                      <p:cNvPr id="717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914400"/>
                        <a:ext cx="2576513" cy="274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3" name="Rectangle 6"/>
          <p:cNvSpPr>
            <a:spLocks noChangeArrowheads="1"/>
          </p:cNvSpPr>
          <p:nvPr/>
        </p:nvSpPr>
        <p:spPr bwMode="auto">
          <a:xfrm>
            <a:off x="6019800" y="1981200"/>
            <a:ext cx="328613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ρ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7174" name="Rectangle 7"/>
          <p:cNvSpPr>
            <a:spLocks noChangeArrowheads="1"/>
          </p:cNvSpPr>
          <p:nvPr/>
        </p:nvSpPr>
        <p:spPr bwMode="auto">
          <a:xfrm>
            <a:off x="7291388" y="3276600"/>
            <a:ext cx="325437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6609979"/>
            <a:ext cx="1828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Svetlana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Lazebnik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685799" y="1734457"/>
            <a:ext cx="5195887" cy="2808514"/>
          </a:xfrm>
          <a:prstGeom prst="rect">
            <a:avLst/>
          </a:prstGeom>
          <a:noFill/>
          <a:ln w="381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5437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Designing an edge detector</a:t>
            </a:r>
          </a:p>
        </p:txBody>
      </p:sp>
      <p:sp>
        <p:nvSpPr>
          <p:cNvPr id="1098755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914400"/>
            <a:ext cx="8458200" cy="5787736"/>
          </a:xfrm>
        </p:spPr>
        <p:txBody>
          <a:bodyPr>
            <a:normAutofit fontScale="92500" lnSpcReduction="20000"/>
          </a:bodyPr>
          <a:lstStyle/>
          <a:p>
            <a:pPr>
              <a:buFontTx/>
              <a:buChar char="•"/>
            </a:pPr>
            <a:endParaRPr lang="en-US" dirty="0"/>
          </a:p>
          <a:p>
            <a:pPr>
              <a:buFontTx/>
              <a:buChar char="•"/>
            </a:pPr>
            <a:r>
              <a:rPr lang="en-US" sz="3800" dirty="0"/>
              <a:t>Criteria for a good edge detector</a:t>
            </a:r>
          </a:p>
          <a:p>
            <a:pPr lvl="1"/>
            <a:r>
              <a:rPr lang="en-US" b="1" dirty="0"/>
              <a:t>Good categorization (edge vs not edge)</a:t>
            </a:r>
          </a:p>
          <a:p>
            <a:pPr lvl="2"/>
            <a:r>
              <a:rPr lang="en-US" sz="2800" dirty="0"/>
              <a:t>find all real edges, ignoring noise or other artifacts</a:t>
            </a:r>
          </a:p>
          <a:p>
            <a:pPr lvl="1"/>
            <a:r>
              <a:rPr lang="en-US" b="1" dirty="0"/>
              <a:t>Good localization</a:t>
            </a:r>
          </a:p>
          <a:p>
            <a:pPr lvl="2"/>
            <a:r>
              <a:rPr lang="en-US" sz="2800" dirty="0"/>
              <a:t>detect edges as close as possible to the true edges</a:t>
            </a:r>
          </a:p>
          <a:p>
            <a:pPr lvl="2"/>
            <a:r>
              <a:rPr lang="en-US" sz="2800" dirty="0"/>
              <a:t>return one point only for each true edge point    (true edges = the edges humans drew on an image)</a:t>
            </a:r>
          </a:p>
          <a:p>
            <a:endParaRPr lang="en-US" sz="3600" dirty="0"/>
          </a:p>
          <a:p>
            <a:r>
              <a:rPr lang="en-US" sz="3800" dirty="0"/>
              <a:t>Cues of edge detection</a:t>
            </a:r>
          </a:p>
          <a:p>
            <a:pPr lvl="1"/>
            <a:r>
              <a:rPr lang="en-US" dirty="0"/>
              <a:t>Bottom-up: Differences in color, intensity, or texture across the boundary</a:t>
            </a:r>
          </a:p>
          <a:p>
            <a:pPr lvl="1"/>
            <a:r>
              <a:rPr lang="en-US" dirty="0"/>
              <a:t>Top-down: Continuity and closure, high-level knowledge</a:t>
            </a:r>
          </a:p>
          <a:p>
            <a:pPr lvl="1"/>
            <a:endParaRPr lang="en-US" dirty="0"/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7462684" y="6579267"/>
            <a:ext cx="168131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Adapted from L.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53001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7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7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7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7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7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8755" grpId="0" build="p" bldLvl="2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76200"/>
            <a:ext cx="8077200" cy="838200"/>
          </a:xfrm>
        </p:spPr>
        <p:txBody>
          <a:bodyPr/>
          <a:lstStyle/>
          <a:p>
            <a:r>
              <a:rPr lang="en-US"/>
              <a:t>Incorporating image gradients</a:t>
            </a:r>
          </a:p>
        </p:txBody>
      </p:sp>
      <p:sp>
        <p:nvSpPr>
          <p:cNvPr id="1437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z="2400" dirty="0"/>
              <a:t>Recall: when we detect an </a:t>
            </a:r>
            <a:br>
              <a:rPr lang="en-US" sz="2400" dirty="0"/>
            </a:br>
            <a:r>
              <a:rPr lang="en-US" sz="2400" dirty="0"/>
              <a:t>edge point, we also know its </a:t>
            </a:r>
            <a:br>
              <a:rPr lang="en-US" sz="2400" dirty="0"/>
            </a:br>
            <a:r>
              <a:rPr lang="en-US" sz="2400" dirty="0"/>
              <a:t>gradient direction</a:t>
            </a:r>
          </a:p>
          <a:p>
            <a:pPr>
              <a:buFontTx/>
              <a:buChar char="•"/>
            </a:pPr>
            <a:r>
              <a:rPr lang="en-US" sz="2400" dirty="0"/>
              <a:t>But this means that the line </a:t>
            </a:r>
            <a:br>
              <a:rPr lang="en-US" sz="2400" dirty="0"/>
            </a:br>
            <a:r>
              <a:rPr lang="en-US" sz="2400" dirty="0"/>
              <a:t>is uniquely determined!</a:t>
            </a:r>
            <a:br>
              <a:rPr lang="en-US" sz="2400" dirty="0"/>
            </a:br>
            <a:endParaRPr lang="en-US" sz="2400" dirty="0"/>
          </a:p>
          <a:p>
            <a:pPr>
              <a:buFontTx/>
              <a:buChar char="•"/>
            </a:pPr>
            <a:r>
              <a:rPr lang="en-US" sz="2400" dirty="0"/>
              <a:t>Modified Hough transform:</a:t>
            </a:r>
            <a:br>
              <a:rPr lang="en-US" sz="2400" dirty="0"/>
            </a:br>
            <a:endParaRPr lang="en-US" sz="2400" dirty="0"/>
          </a:p>
          <a:p>
            <a:r>
              <a:rPr lang="en-US" sz="2400" dirty="0"/>
              <a:t> For each edge point (</a:t>
            </a:r>
            <a:r>
              <a:rPr lang="en-US" sz="2400" dirty="0" err="1"/>
              <a:t>x,y</a:t>
            </a:r>
            <a:r>
              <a:rPr lang="en-US" sz="2400" dirty="0"/>
              <a:t>) in the image 	</a:t>
            </a:r>
          </a:p>
          <a:p>
            <a:r>
              <a:rPr lang="en-US" sz="2400" dirty="0">
                <a:solidFill>
                  <a:srgbClr val="FF0000"/>
                </a:solidFill>
              </a:rPr>
              <a:t>		θ = gradient orientation at (</a:t>
            </a:r>
            <a:r>
              <a:rPr lang="en-US" sz="2400" dirty="0" err="1">
                <a:solidFill>
                  <a:srgbClr val="FF0000"/>
                </a:solidFill>
              </a:rPr>
              <a:t>x,y</a:t>
            </a:r>
            <a:r>
              <a:rPr lang="en-US" sz="2400" dirty="0">
                <a:solidFill>
                  <a:srgbClr val="FF0000"/>
                </a:solidFill>
              </a:rPr>
              <a:t>)</a:t>
            </a:r>
            <a:br>
              <a:rPr lang="en-US" sz="2400" dirty="0">
                <a:solidFill>
                  <a:srgbClr val="FF0000"/>
                </a:solidFill>
              </a:rPr>
            </a:br>
            <a:r>
              <a:rPr lang="en-US" sz="2400" dirty="0">
                <a:solidFill>
                  <a:schemeClr val="accent2"/>
                </a:solidFill>
              </a:rPr>
              <a:t>	</a:t>
            </a:r>
            <a:r>
              <a:rPr lang="el-GR" sz="2400" dirty="0">
                <a:solidFill>
                  <a:schemeClr val="accent2"/>
                </a:solidFill>
                <a:cs typeface="Times New Roman" pitchFamily="18" charset="0"/>
              </a:rPr>
              <a:t>ρ</a:t>
            </a:r>
            <a:r>
              <a:rPr lang="en-US" sz="2400" dirty="0">
                <a:solidFill>
                  <a:schemeClr val="accent2"/>
                </a:solidFill>
              </a:rPr>
              <a:t> = x </a:t>
            </a:r>
            <a:r>
              <a:rPr lang="en-US" sz="2400" dirty="0" err="1">
                <a:solidFill>
                  <a:schemeClr val="accent2"/>
                </a:solidFill>
              </a:rPr>
              <a:t>cos</a:t>
            </a:r>
            <a:r>
              <a:rPr lang="en-US" sz="2400" dirty="0">
                <a:solidFill>
                  <a:schemeClr val="accent2"/>
                </a:solidFill>
              </a:rPr>
              <a:t> θ + y sin θ</a:t>
            </a:r>
            <a:br>
              <a:rPr lang="en-US" sz="2400" dirty="0">
                <a:solidFill>
                  <a:schemeClr val="accent2"/>
                </a:solidFill>
              </a:rPr>
            </a:br>
            <a:r>
              <a:rPr lang="en-US" sz="2400" dirty="0">
                <a:solidFill>
                  <a:schemeClr val="accent2"/>
                </a:solidFill>
              </a:rPr>
              <a:t>	H(θ, </a:t>
            </a:r>
            <a:r>
              <a:rPr lang="el-GR" sz="2400" dirty="0">
                <a:solidFill>
                  <a:schemeClr val="accent2"/>
                </a:solidFill>
                <a:cs typeface="Times New Roman" pitchFamily="18" charset="0"/>
              </a:rPr>
              <a:t>ρ</a:t>
            </a:r>
            <a:r>
              <a:rPr lang="en-US" sz="2400" dirty="0">
                <a:solidFill>
                  <a:schemeClr val="accent2"/>
                </a:solidFill>
              </a:rPr>
              <a:t>) = H(θ, </a:t>
            </a:r>
            <a:r>
              <a:rPr lang="el-GR" sz="2400" dirty="0">
                <a:solidFill>
                  <a:schemeClr val="accent2"/>
                </a:solidFill>
                <a:cs typeface="Times New Roman" pitchFamily="18" charset="0"/>
              </a:rPr>
              <a:t>ρ</a:t>
            </a:r>
            <a:r>
              <a:rPr lang="en-US" sz="2400" dirty="0">
                <a:solidFill>
                  <a:schemeClr val="accent2"/>
                </a:solidFill>
              </a:rPr>
              <a:t>) + 1</a:t>
            </a:r>
            <a:br>
              <a:rPr lang="en-US" sz="2400" dirty="0"/>
            </a:br>
            <a:r>
              <a:rPr lang="en-US" sz="2400" dirty="0"/>
              <a:t>end</a:t>
            </a:r>
          </a:p>
          <a:p>
            <a:pPr>
              <a:buFontTx/>
              <a:buChar char="•"/>
            </a:pPr>
            <a:endParaRPr lang="en-US" sz="2400" dirty="0"/>
          </a:p>
        </p:txBody>
      </p:sp>
      <p:pic>
        <p:nvPicPr>
          <p:cNvPr id="1437713" name="Picture 17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3600" y="2606675"/>
            <a:ext cx="2362200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 bwMode="auto">
          <a:xfrm rot="2789887">
            <a:off x="5562987" y="1550366"/>
            <a:ext cx="1283494" cy="373062"/>
          </a:xfrm>
          <a:prstGeom prst="rect">
            <a:avLst/>
          </a:prstGeom>
          <a:gradFill>
            <a:gsLst>
              <a:gs pos="0">
                <a:srgbClr val="000000"/>
              </a:gs>
              <a:gs pos="39999">
                <a:srgbClr val="0A128C"/>
              </a:gs>
              <a:gs pos="70000">
                <a:srgbClr val="181CC7"/>
              </a:gs>
              <a:gs pos="88000">
                <a:srgbClr val="7005D4"/>
              </a:gs>
              <a:gs pos="100000">
                <a:srgbClr val="8C3D91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grpSp>
        <p:nvGrpSpPr>
          <p:cNvPr id="28676" name="Group 16"/>
          <p:cNvGrpSpPr>
            <a:grpSpLocks/>
          </p:cNvGrpSpPr>
          <p:nvPr/>
        </p:nvGrpSpPr>
        <p:grpSpPr bwMode="auto">
          <a:xfrm>
            <a:off x="6324600" y="1154112"/>
            <a:ext cx="2133600" cy="522288"/>
            <a:chOff x="4128" y="1399"/>
            <a:chExt cx="1344" cy="329"/>
          </a:xfrm>
        </p:grpSpPr>
        <p:grpSp>
          <p:nvGrpSpPr>
            <p:cNvPr id="28678" name="Group 4"/>
            <p:cNvGrpSpPr>
              <a:grpSpLocks/>
            </p:cNvGrpSpPr>
            <p:nvPr/>
          </p:nvGrpSpPr>
          <p:grpSpPr bwMode="auto">
            <a:xfrm>
              <a:off x="4128" y="1440"/>
              <a:ext cx="1344" cy="288"/>
              <a:chOff x="4128" y="1824"/>
              <a:chExt cx="1344" cy="288"/>
            </a:xfrm>
          </p:grpSpPr>
          <p:grpSp>
            <p:nvGrpSpPr>
              <p:cNvPr id="28684" name="Group 5"/>
              <p:cNvGrpSpPr>
                <a:grpSpLocks/>
              </p:cNvGrpSpPr>
              <p:nvPr/>
            </p:nvGrpSpPr>
            <p:grpSpPr bwMode="auto">
              <a:xfrm>
                <a:off x="4161" y="1824"/>
                <a:ext cx="1311" cy="255"/>
                <a:chOff x="4161" y="1824"/>
                <a:chExt cx="1311" cy="255"/>
              </a:xfrm>
            </p:grpSpPr>
            <p:pic>
              <p:nvPicPr>
                <p:cNvPr id="28687" name="Picture 9" descr="Edittex"/>
                <p:cNvPicPr>
                  <a:picLocks noChangeAspect="1" noChangeArrowheads="1"/>
                </p:cNvPicPr>
                <p:nvPr>
                  <p:custDataLst>
                    <p:tags r:id="rId3"/>
                  </p:custDataLst>
                </p:nvPr>
              </p:nvPicPr>
              <p:blipFill>
                <a:blip r:embed="rId7" cstate="print"/>
                <a:srcRect/>
                <a:stretch>
                  <a:fillRect/>
                </a:stretch>
              </p:blipFill>
              <p:spPr bwMode="auto">
                <a:xfrm>
                  <a:off x="4505" y="1824"/>
                  <a:ext cx="967" cy="24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28689" name="Line 8"/>
                <p:cNvSpPr>
                  <a:spLocks noChangeShapeType="1"/>
                </p:cNvSpPr>
                <p:nvPr/>
              </p:nvSpPr>
              <p:spPr bwMode="auto">
                <a:xfrm flipV="1">
                  <a:off x="4161" y="1872"/>
                  <a:ext cx="207" cy="207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charset="0"/>
                  </a:endParaRPr>
                </a:p>
              </p:txBody>
            </p:sp>
          </p:grpSp>
          <p:sp>
            <p:nvSpPr>
              <p:cNvPr id="28685" name="Oval 10"/>
              <p:cNvSpPr>
                <a:spLocks noChangeArrowheads="1"/>
              </p:cNvSpPr>
              <p:nvPr/>
            </p:nvSpPr>
            <p:spPr bwMode="auto">
              <a:xfrm>
                <a:off x="4128" y="2064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endParaRPr>
              </a:p>
            </p:txBody>
          </p:sp>
        </p:grpSp>
        <p:grpSp>
          <p:nvGrpSpPr>
            <p:cNvPr id="28679" name="Group 11"/>
            <p:cNvGrpSpPr>
              <a:grpSpLocks/>
            </p:cNvGrpSpPr>
            <p:nvPr/>
          </p:nvGrpSpPr>
          <p:grpSpPr bwMode="auto">
            <a:xfrm>
              <a:off x="4146" y="1399"/>
              <a:ext cx="306" cy="321"/>
              <a:chOff x="4152" y="1776"/>
              <a:chExt cx="306" cy="321"/>
            </a:xfrm>
          </p:grpSpPr>
          <p:sp>
            <p:nvSpPr>
              <p:cNvPr id="28681" name="Line 13"/>
              <p:cNvSpPr>
                <a:spLocks noChangeShapeType="1"/>
              </p:cNvSpPr>
              <p:nvPr/>
            </p:nvSpPr>
            <p:spPr bwMode="auto">
              <a:xfrm flipV="1">
                <a:off x="4152" y="1776"/>
                <a:ext cx="0" cy="32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endParaRPr>
              </a:p>
            </p:txBody>
          </p:sp>
          <p:sp>
            <p:nvSpPr>
              <p:cNvPr id="28682" name="Freeform 14"/>
              <p:cNvSpPr>
                <a:spLocks/>
              </p:cNvSpPr>
              <p:nvPr/>
            </p:nvSpPr>
            <p:spPr bwMode="auto">
              <a:xfrm flipV="1">
                <a:off x="4216" y="2032"/>
                <a:ext cx="27" cy="51"/>
              </a:xfrm>
              <a:custGeom>
                <a:avLst/>
                <a:gdLst>
                  <a:gd name="T0" fmla="*/ 18 w 27"/>
                  <a:gd name="T1" fmla="*/ 0 h 51"/>
                  <a:gd name="T2" fmla="*/ 24 w 27"/>
                  <a:gd name="T3" fmla="*/ 33 h 51"/>
                  <a:gd name="T4" fmla="*/ 0 w 27"/>
                  <a:gd name="T5" fmla="*/ 51 h 51"/>
                  <a:gd name="T6" fmla="*/ 0 60000 65536"/>
                  <a:gd name="T7" fmla="*/ 0 60000 65536"/>
                  <a:gd name="T8" fmla="*/ 0 60000 65536"/>
                  <a:gd name="T9" fmla="*/ 0 w 27"/>
                  <a:gd name="T10" fmla="*/ 0 h 51"/>
                  <a:gd name="T11" fmla="*/ 27 w 27"/>
                  <a:gd name="T12" fmla="*/ 51 h 5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7" h="51">
                    <a:moveTo>
                      <a:pt x="18" y="0"/>
                    </a:moveTo>
                    <a:cubicBezTo>
                      <a:pt x="22" y="12"/>
                      <a:pt x="27" y="25"/>
                      <a:pt x="24" y="33"/>
                    </a:cubicBezTo>
                    <a:cubicBezTo>
                      <a:pt x="21" y="41"/>
                      <a:pt x="10" y="46"/>
                      <a:pt x="0" y="51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endParaRPr>
              </a:p>
            </p:txBody>
          </p:sp>
          <p:pic>
            <p:nvPicPr>
              <p:cNvPr id="28683" name="Picture 15" descr="Edittex"/>
              <p:cNvPicPr>
                <a:picLocks noChangeAspect="1" noChangeArrowheads="1"/>
              </p:cNvPicPr>
              <p:nvPr>
                <p:custDataLst>
                  <p:tags r:id="rId2"/>
                </p:custDataLst>
              </p:nvPr>
            </p:nvPicPr>
            <p:blipFill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4299" y="1968"/>
                <a:ext cx="69" cy="1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8680" name="Line 12"/>
              <p:cNvSpPr>
                <a:spLocks noChangeShapeType="1"/>
              </p:cNvSpPr>
              <p:nvPr/>
            </p:nvSpPr>
            <p:spPr bwMode="auto">
              <a:xfrm>
                <a:off x="4155" y="2088"/>
                <a:ext cx="30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endParaRPr>
              </a:p>
            </p:txBody>
          </p:sp>
        </p:grpSp>
      </p:grpSp>
      <p:sp>
        <p:nvSpPr>
          <p:cNvPr id="17" name="TextBox 16"/>
          <p:cNvSpPr txBox="1"/>
          <p:nvPr/>
        </p:nvSpPr>
        <p:spPr>
          <a:xfrm>
            <a:off x="0" y="6609979"/>
            <a:ext cx="1828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Svetlana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Lazebnik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685799" y="4013200"/>
            <a:ext cx="5811839" cy="2158999"/>
          </a:xfrm>
          <a:prstGeom prst="rect">
            <a:avLst/>
          </a:prstGeom>
          <a:noFill/>
          <a:ln w="381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655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7699" grpId="0" uiExpand="1" build="p"/>
      <p:bldP spid="1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371600"/>
            <a:ext cx="8305800" cy="425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-1" y="6609979"/>
            <a:ext cx="30907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Derek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Hoiem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itle 4"/>
          <p:cNvSpPr>
            <a:spLocks noGrp="1"/>
          </p:cNvSpPr>
          <p:nvPr>
            <p:ph type="title"/>
          </p:nvPr>
        </p:nvSpPr>
        <p:spPr>
          <a:xfrm>
            <a:off x="446031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Hough transform example</a:t>
            </a:r>
          </a:p>
        </p:txBody>
      </p:sp>
    </p:spTree>
    <p:extLst>
      <p:ext uri="{BB962C8B-B14F-4D97-AF65-F5344CB8AC3E}">
        <p14:creationId xmlns:p14="http://schemas.microsoft.com/office/powerpoint/2010/main" val="24618949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Title 4"/>
          <p:cNvSpPr>
            <a:spLocks noGrp="1"/>
          </p:cNvSpPr>
          <p:nvPr>
            <p:ph type="title"/>
          </p:nvPr>
        </p:nvSpPr>
        <p:spPr>
          <a:xfrm>
            <a:off x="446031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Impact of noise on Hough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474695" y="5191097"/>
            <a:ext cx="2732088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Image space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edge coordinates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776929" y="5191097"/>
            <a:ext cx="3352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Votes</a:t>
            </a:r>
          </a:p>
        </p:txBody>
      </p:sp>
      <p:sp>
        <p:nvSpPr>
          <p:cNvPr id="65542" name="Rectangle 7"/>
          <p:cNvSpPr>
            <a:spLocks noChangeArrowheads="1"/>
          </p:cNvSpPr>
          <p:nvPr/>
        </p:nvSpPr>
        <p:spPr bwMode="auto">
          <a:xfrm>
            <a:off x="6145161" y="4668810"/>
            <a:ext cx="304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itchFamily="18" charset="2"/>
              </a:rPr>
              <a:t></a:t>
            </a:r>
            <a:endParaRPr kumimoji="0" lang="en-US" sz="18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543" name="Rectangle 8"/>
          <p:cNvSpPr>
            <a:spLocks noChangeArrowheads="1"/>
          </p:cNvSpPr>
          <p:nvPr/>
        </p:nvSpPr>
        <p:spPr bwMode="auto">
          <a:xfrm>
            <a:off x="2792361" y="4592610"/>
            <a:ext cx="304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itchFamily="18" charset="2"/>
              </a:rPr>
              <a:t>x</a:t>
            </a:r>
            <a:endParaRPr kumimoji="0" lang="en-US" sz="18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7897761" y="2828897"/>
            <a:ext cx="609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</a:t>
            </a:r>
          </a:p>
        </p:txBody>
      </p:sp>
      <p:pic>
        <p:nvPicPr>
          <p:cNvPr id="12" name="Picture 2"/>
          <p:cNvPicPr>
            <a:picLocks noChangeArrowheads="1"/>
          </p:cNvPicPr>
          <p:nvPr/>
        </p:nvPicPr>
        <p:blipFill>
          <a:blip r:embed="rId4" cstate="print">
            <a:lum bright="30000" contrast="30000"/>
          </a:blip>
          <a:srcRect/>
          <a:stretch>
            <a:fillRect/>
          </a:stretch>
        </p:blipFill>
        <p:spPr bwMode="auto">
          <a:xfrm>
            <a:off x="996696" y="1380744"/>
            <a:ext cx="6949440" cy="3337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5544" name="Rectangle 9"/>
          <p:cNvSpPr>
            <a:spLocks noChangeArrowheads="1"/>
          </p:cNvSpPr>
          <p:nvPr/>
        </p:nvSpPr>
        <p:spPr bwMode="auto">
          <a:xfrm>
            <a:off x="811161" y="2916210"/>
            <a:ext cx="3000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B9C227-4511-4BFE-9BCD-11DCFB4103D1}"/>
              </a:ext>
            </a:extLst>
          </p:cNvPr>
          <p:cNvSpPr txBox="1"/>
          <p:nvPr/>
        </p:nvSpPr>
        <p:spPr>
          <a:xfrm>
            <a:off x="0" y="6609979"/>
            <a:ext cx="1828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Kristen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Grauman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30184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3724" y="1384272"/>
            <a:ext cx="6946900" cy="334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39" name="Title 4"/>
          <p:cNvSpPr>
            <a:spLocks noGrp="1"/>
          </p:cNvSpPr>
          <p:nvPr>
            <p:ph type="title"/>
          </p:nvPr>
        </p:nvSpPr>
        <p:spPr>
          <a:xfrm>
            <a:off x="446031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Impact of noise on Hough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474695" y="5191097"/>
            <a:ext cx="2732088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Image space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edge coordinates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776929" y="5191097"/>
            <a:ext cx="3352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Votes</a:t>
            </a:r>
          </a:p>
        </p:txBody>
      </p:sp>
      <p:sp>
        <p:nvSpPr>
          <p:cNvPr id="65542" name="Rectangle 7"/>
          <p:cNvSpPr>
            <a:spLocks noChangeArrowheads="1"/>
          </p:cNvSpPr>
          <p:nvPr/>
        </p:nvSpPr>
        <p:spPr bwMode="auto">
          <a:xfrm>
            <a:off x="6145161" y="4668810"/>
            <a:ext cx="304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itchFamily="18" charset="2"/>
              </a:rPr>
              <a:t></a:t>
            </a:r>
            <a:endParaRPr kumimoji="0" lang="en-US" sz="18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543" name="Rectangle 8"/>
          <p:cNvSpPr>
            <a:spLocks noChangeArrowheads="1"/>
          </p:cNvSpPr>
          <p:nvPr/>
        </p:nvSpPr>
        <p:spPr bwMode="auto">
          <a:xfrm>
            <a:off x="2792361" y="4592610"/>
            <a:ext cx="304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itchFamily="18" charset="2"/>
              </a:rPr>
              <a:t>x</a:t>
            </a:r>
            <a:endParaRPr kumimoji="0" lang="en-US" sz="18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544" name="Rectangle 9"/>
          <p:cNvSpPr>
            <a:spLocks noChangeArrowheads="1"/>
          </p:cNvSpPr>
          <p:nvPr/>
        </p:nvSpPr>
        <p:spPr bwMode="auto">
          <a:xfrm>
            <a:off x="811161" y="2916210"/>
            <a:ext cx="3000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7897761" y="2828897"/>
            <a:ext cx="609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47674" y="6216992"/>
            <a:ext cx="9347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What difficulty does this present for an implementation?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6609979"/>
            <a:ext cx="1828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Kristen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Grauman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6117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31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/>
              <a:t>Voting: practical tips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6030" y="1311246"/>
            <a:ext cx="8336229" cy="4525963"/>
          </a:xfrm>
        </p:spPr>
        <p:txBody>
          <a:bodyPr/>
          <a:lstStyle/>
          <a:p>
            <a:pPr eaLnBrk="1" hangingPunct="1">
              <a:spcBef>
                <a:spcPts val="1800"/>
              </a:spcBef>
            </a:pPr>
            <a:r>
              <a:rPr lang="en-US" sz="2400" dirty="0"/>
              <a:t>Minimize irrelevant tokens first (reduce noise)</a:t>
            </a:r>
          </a:p>
          <a:p>
            <a:pPr eaLnBrk="1" hangingPunct="1">
              <a:spcBef>
                <a:spcPts val="1800"/>
              </a:spcBef>
            </a:pPr>
            <a:r>
              <a:rPr lang="en-US" sz="2400" dirty="0"/>
              <a:t>Choose a good grid / discretization</a:t>
            </a:r>
          </a:p>
          <a:p>
            <a:pPr eaLnBrk="1" hangingPunct="1">
              <a:spcBef>
                <a:spcPts val="1800"/>
              </a:spcBef>
              <a:buNone/>
            </a:pPr>
            <a:endParaRPr lang="en-US" sz="2400" dirty="0"/>
          </a:p>
          <a:p>
            <a:pPr lvl="1"/>
            <a:r>
              <a:rPr lang="en-US" sz="1200" b="1" dirty="0"/>
              <a:t>Too coarse:</a:t>
            </a:r>
            <a:r>
              <a:rPr lang="en-US" sz="1200" dirty="0"/>
              <a:t> large votes obtained when too many different lines correspond to a single bucket</a:t>
            </a:r>
          </a:p>
          <a:p>
            <a:pPr lvl="1"/>
            <a:r>
              <a:rPr lang="en-US" sz="1200" b="1" dirty="0"/>
              <a:t>Too fine:</a:t>
            </a:r>
            <a:r>
              <a:rPr lang="en-US" sz="1200" dirty="0"/>
              <a:t> miss lines because points that are not exactly collinear cast votes for different buckets</a:t>
            </a:r>
            <a:endParaRPr lang="en-US" sz="2000" dirty="0"/>
          </a:p>
          <a:p>
            <a:pPr eaLnBrk="1" hangingPunct="1">
              <a:spcBef>
                <a:spcPts val="1800"/>
              </a:spcBef>
            </a:pPr>
            <a:r>
              <a:rPr lang="en-US" sz="2400" dirty="0"/>
              <a:t>Vote for neighbors (smoothing in accumulator array)</a:t>
            </a:r>
          </a:p>
          <a:p>
            <a:pPr eaLnBrk="1" hangingPunct="1">
              <a:spcBef>
                <a:spcPts val="1800"/>
              </a:spcBef>
            </a:pPr>
            <a:r>
              <a:rPr lang="en-US" sz="2400" dirty="0"/>
              <a:t>Use direction of edge to reduce parameters by 1</a:t>
            </a:r>
          </a:p>
          <a:p>
            <a:pPr eaLnBrk="1" hangingPunct="1">
              <a:spcBef>
                <a:spcPts val="1800"/>
              </a:spcBef>
            </a:pPr>
            <a:r>
              <a:rPr lang="en-US" sz="2400" dirty="0"/>
              <a:t>To read back which points voted for “winning” peaks, keep tags on the votes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447800" y="2514600"/>
            <a:ext cx="6553200" cy="430887"/>
            <a:chOff x="1295400" y="2590800"/>
            <a:chExt cx="6553200" cy="430887"/>
          </a:xfrm>
        </p:grpSpPr>
        <p:cxnSp>
          <p:nvCxnSpPr>
            <p:cNvPr id="5" name="Straight Arrow Connector 4"/>
            <p:cNvCxnSpPr/>
            <p:nvPr/>
          </p:nvCxnSpPr>
          <p:spPr bwMode="auto">
            <a:xfrm>
              <a:off x="1295400" y="2971800"/>
              <a:ext cx="65532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6" name="TextBox 5"/>
            <p:cNvSpPr txBox="1"/>
            <p:nvPr/>
          </p:nvSpPr>
          <p:spPr>
            <a:xfrm>
              <a:off x="6477000" y="2602468"/>
              <a:ext cx="1371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Too coarse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295400" y="2590800"/>
              <a:ext cx="1371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Too fine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191000" y="2590800"/>
              <a:ext cx="14478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-1" y="6609979"/>
            <a:ext cx="30907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Kristen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Grauman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5682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446031" y="14283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Hough transform for circles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70038"/>
            <a:ext cx="8229600" cy="4525962"/>
          </a:xfrm>
        </p:spPr>
        <p:txBody>
          <a:bodyPr/>
          <a:lstStyle/>
          <a:p>
            <a:r>
              <a:rPr lang="en-US" sz="2800" dirty="0"/>
              <a:t>A circle with radius </a:t>
            </a:r>
            <a:r>
              <a:rPr lang="en-US" sz="2800" i="1" dirty="0"/>
              <a:t>r </a:t>
            </a:r>
            <a:r>
              <a:rPr lang="en-US" sz="2800" dirty="0"/>
              <a:t>and center (</a:t>
            </a:r>
            <a:r>
              <a:rPr lang="en-US" sz="2800" i="1" dirty="0"/>
              <a:t>a, b</a:t>
            </a:r>
            <a:r>
              <a:rPr lang="en-US" sz="2800" dirty="0"/>
              <a:t>) can be described as: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x = a + r cos(</a:t>
            </a:r>
            <a:r>
              <a:rPr lang="el-GR" sz="2800" i="1" dirty="0"/>
              <a:t>θ</a:t>
            </a:r>
            <a:r>
              <a:rPr lang="en-US" sz="2800" dirty="0"/>
              <a:t>)</a:t>
            </a:r>
          </a:p>
          <a:p>
            <a:pPr marL="0" indent="0">
              <a:buNone/>
            </a:pPr>
            <a:r>
              <a:rPr lang="en-US" sz="2800" dirty="0"/>
              <a:t>y = b + r sin(</a:t>
            </a:r>
            <a:r>
              <a:rPr lang="el-GR" sz="2800" i="1" dirty="0"/>
              <a:t>θ</a:t>
            </a:r>
            <a:r>
              <a:rPr lang="en-US" sz="2800" dirty="0"/>
              <a:t>)</a:t>
            </a:r>
          </a:p>
          <a:p>
            <a:pPr marL="0" indent="0">
              <a:buNone/>
            </a:pPr>
            <a:r>
              <a:rPr lang="en-US" sz="2800" dirty="0"/>
              <a:t>	</a:t>
            </a:r>
            <a:r>
              <a:rPr lang="en-US" dirty="0"/>
              <a:t>	</a:t>
            </a:r>
          </a:p>
          <a:p>
            <a:pPr lvl="1" eaLnBrk="1" hangingPunct="1">
              <a:buFontTx/>
              <a:buNone/>
            </a:pPr>
            <a:endParaRPr lang="en-US" dirty="0"/>
          </a:p>
        </p:txBody>
      </p:sp>
      <p:pic>
        <p:nvPicPr>
          <p:cNvPr id="133122" name="Picture 2" descr="https://upload.wikimedia.org/wikipedia/commons/thumb/7/78/Polar_to_cartesian.svg/250px-Polar_to_cartesian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1860" y="3023960"/>
            <a:ext cx="238125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10222" y="5095702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(a, b)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085042" y="3386051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(x, y)</a:t>
            </a:r>
          </a:p>
        </p:txBody>
      </p:sp>
      <p:sp>
        <p:nvSpPr>
          <p:cNvPr id="4" name="Oval 3"/>
          <p:cNvSpPr/>
          <p:nvPr/>
        </p:nvSpPr>
        <p:spPr bwMode="auto">
          <a:xfrm>
            <a:off x="3500955" y="2895601"/>
            <a:ext cx="4305438" cy="4305438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32838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9057" y="2297097"/>
            <a:ext cx="8229600" cy="4525962"/>
          </a:xfrm>
        </p:spPr>
        <p:txBody>
          <a:bodyPr/>
          <a:lstStyle/>
          <a:p>
            <a:r>
              <a:rPr lang="en-US" sz="2400" dirty="0"/>
              <a:t>For a fixed radius r, unknown gradient direction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519057" y="116519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Circle: center (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a, b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 and radius r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2709837" y="1639863"/>
          <a:ext cx="3276600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473200" imgH="241300" progId="Equation.3">
                  <p:embed/>
                </p:oleObj>
              </mc:Choice>
              <mc:Fallback>
                <p:oleObj name="Equation" r:id="rId3" imgW="1473200" imgH="241300" progId="Equation.3">
                  <p:embed/>
                  <p:pic>
                    <p:nvPicPr>
                      <p:cNvPr id="102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09837" y="1639863"/>
                        <a:ext cx="3276600" cy="536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3" name="Text Box 9"/>
          <p:cNvSpPr txBox="1">
            <a:spLocks noChangeArrowheads="1"/>
          </p:cNvSpPr>
          <p:nvPr/>
        </p:nvSpPr>
        <p:spPr bwMode="auto">
          <a:xfrm>
            <a:off x="1601843" y="6086471"/>
            <a:ext cx="2286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Image space</a:t>
            </a:r>
          </a:p>
        </p:txBody>
      </p:sp>
      <p:pic>
        <p:nvPicPr>
          <p:cNvPr id="9" name="Picture 8" descr="img007"/>
          <p:cNvPicPr>
            <a:picLocks noChangeAspect="1" noChangeArrowheads="1"/>
          </p:cNvPicPr>
          <p:nvPr/>
        </p:nvPicPr>
        <p:blipFill>
          <a:blip r:embed="rId5" cstate="print"/>
          <a:srcRect r="52785"/>
          <a:stretch>
            <a:fillRect/>
          </a:stretch>
        </p:blipFill>
        <p:spPr bwMode="auto">
          <a:xfrm>
            <a:off x="847674" y="3081375"/>
            <a:ext cx="3728983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 bwMode="auto">
          <a:xfrm rot="16200000">
            <a:off x="6306369" y="5017315"/>
            <a:ext cx="365130" cy="200821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2" name="Text Box 8"/>
          <p:cNvSpPr txBox="1">
            <a:spLocks noChangeArrowheads="1"/>
          </p:cNvSpPr>
          <p:nvPr/>
        </p:nvSpPr>
        <p:spPr bwMode="auto">
          <a:xfrm>
            <a:off x="6069033" y="6057936"/>
            <a:ext cx="2286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Hough space</a:t>
            </a:r>
          </a:p>
        </p:txBody>
      </p:sp>
      <p:cxnSp>
        <p:nvCxnSpPr>
          <p:cNvPr id="24" name="Straight Arrow Connector 23"/>
          <p:cNvCxnSpPr/>
          <p:nvPr/>
        </p:nvCxnSpPr>
        <p:spPr bwMode="auto">
          <a:xfrm rot="5400000" flipH="1" flipV="1">
            <a:off x="4097331" y="4487877"/>
            <a:ext cx="2848014" cy="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6" name="Straight Arrow Connector 25"/>
          <p:cNvCxnSpPr/>
          <p:nvPr/>
        </p:nvCxnSpPr>
        <p:spPr bwMode="auto">
          <a:xfrm flipV="1">
            <a:off x="5521338" y="5911884"/>
            <a:ext cx="2951208" cy="634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graphicFrame>
        <p:nvGraphicFramePr>
          <p:cNvPr id="5123" name="Object 2"/>
          <p:cNvGraphicFramePr>
            <a:graphicFrameLocks noChangeAspect="1"/>
          </p:cNvGraphicFramePr>
          <p:nvPr/>
        </p:nvGraphicFramePr>
        <p:xfrm>
          <a:off x="8113761" y="5984910"/>
          <a:ext cx="392048" cy="4316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26835" imgH="139518" progId="Equation.3">
                  <p:embed/>
                </p:oleObj>
              </mc:Choice>
              <mc:Fallback>
                <p:oleObj name="Equation" r:id="rId6" imgW="126835" imgH="139518" progId="Equation.3">
                  <p:embed/>
                  <p:pic>
                    <p:nvPicPr>
                      <p:cNvPr id="512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13761" y="5984910"/>
                        <a:ext cx="392048" cy="43169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7120094"/>
              </p:ext>
            </p:extLst>
          </p:nvPr>
        </p:nvGraphicFramePr>
        <p:xfrm>
          <a:off x="4973638" y="3005138"/>
          <a:ext cx="392112" cy="550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26725" imgH="177415" progId="Equation.3">
                  <p:embed/>
                </p:oleObj>
              </mc:Choice>
              <mc:Fallback>
                <p:oleObj name="Equation" r:id="rId8" imgW="126725" imgH="177415" progId="Equation.3">
                  <p:embed/>
                  <p:pic>
                    <p:nvPicPr>
                      <p:cNvPr id="512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73638" y="3005138"/>
                        <a:ext cx="392112" cy="5508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Oval 13"/>
          <p:cNvSpPr/>
          <p:nvPr/>
        </p:nvSpPr>
        <p:spPr bwMode="auto">
          <a:xfrm>
            <a:off x="2162141" y="4560903"/>
            <a:ext cx="693747" cy="438156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6609979"/>
            <a:ext cx="1828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Kristen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Grauman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46031" y="14283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Hough transform for circles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634531" y="3511899"/>
            <a:ext cx="1268082" cy="1268082"/>
            <a:chOff x="634531" y="3511899"/>
            <a:chExt cx="1268082" cy="1268082"/>
          </a:xfrm>
        </p:grpSpPr>
        <p:sp>
          <p:nvSpPr>
            <p:cNvPr id="2" name="Oval 1"/>
            <p:cNvSpPr/>
            <p:nvPr/>
          </p:nvSpPr>
          <p:spPr bwMode="auto">
            <a:xfrm>
              <a:off x="634531" y="3511899"/>
              <a:ext cx="1268082" cy="1268082"/>
            </a:xfrm>
            <a:prstGeom prst="ellips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Oval 3"/>
            <p:cNvSpPr/>
            <p:nvPr/>
          </p:nvSpPr>
          <p:spPr bwMode="auto">
            <a:xfrm>
              <a:off x="1212497" y="4089865"/>
              <a:ext cx="112149" cy="112149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035155" y="3170786"/>
            <a:ext cx="1268082" cy="1268082"/>
            <a:chOff x="634531" y="3511899"/>
            <a:chExt cx="1268082" cy="1268082"/>
          </a:xfrm>
        </p:grpSpPr>
        <p:sp>
          <p:nvSpPr>
            <p:cNvPr id="20" name="Oval 19"/>
            <p:cNvSpPr/>
            <p:nvPr/>
          </p:nvSpPr>
          <p:spPr bwMode="auto">
            <a:xfrm>
              <a:off x="634531" y="3511899"/>
              <a:ext cx="1268082" cy="1268082"/>
            </a:xfrm>
            <a:prstGeom prst="ellips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" name="Oval 20"/>
            <p:cNvSpPr/>
            <p:nvPr/>
          </p:nvSpPr>
          <p:spPr bwMode="auto">
            <a:xfrm>
              <a:off x="1212497" y="4089865"/>
              <a:ext cx="112149" cy="112149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478266" y="3198802"/>
            <a:ext cx="1268082" cy="1268082"/>
            <a:chOff x="634531" y="3511899"/>
            <a:chExt cx="1268082" cy="1268082"/>
          </a:xfrm>
        </p:grpSpPr>
        <p:sp>
          <p:nvSpPr>
            <p:cNvPr id="23" name="Oval 22"/>
            <p:cNvSpPr/>
            <p:nvPr/>
          </p:nvSpPr>
          <p:spPr bwMode="auto">
            <a:xfrm>
              <a:off x="634531" y="3511899"/>
              <a:ext cx="1268082" cy="1268082"/>
            </a:xfrm>
            <a:prstGeom prst="ellips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" name="Oval 24"/>
            <p:cNvSpPr/>
            <p:nvPr/>
          </p:nvSpPr>
          <p:spPr bwMode="auto">
            <a:xfrm>
              <a:off x="1212497" y="4089865"/>
              <a:ext cx="112149" cy="112149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771241" y="3556000"/>
            <a:ext cx="1268082" cy="1268082"/>
            <a:chOff x="634531" y="3511899"/>
            <a:chExt cx="1268082" cy="1268082"/>
          </a:xfrm>
        </p:grpSpPr>
        <p:sp>
          <p:nvSpPr>
            <p:cNvPr id="28" name="Oval 27"/>
            <p:cNvSpPr/>
            <p:nvPr/>
          </p:nvSpPr>
          <p:spPr bwMode="auto">
            <a:xfrm>
              <a:off x="634531" y="3511899"/>
              <a:ext cx="1268082" cy="1268082"/>
            </a:xfrm>
            <a:prstGeom prst="ellips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Oval 28"/>
            <p:cNvSpPr/>
            <p:nvPr/>
          </p:nvSpPr>
          <p:spPr bwMode="auto">
            <a:xfrm>
              <a:off x="1212497" y="4089865"/>
              <a:ext cx="112149" cy="112149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688483" y="4210069"/>
            <a:ext cx="1268082" cy="1268082"/>
            <a:chOff x="634531" y="3511899"/>
            <a:chExt cx="1268082" cy="1268082"/>
          </a:xfrm>
        </p:grpSpPr>
        <p:sp>
          <p:nvSpPr>
            <p:cNvPr id="31" name="Oval 30"/>
            <p:cNvSpPr/>
            <p:nvPr/>
          </p:nvSpPr>
          <p:spPr bwMode="auto">
            <a:xfrm>
              <a:off x="634531" y="3511899"/>
              <a:ext cx="1268082" cy="1268082"/>
            </a:xfrm>
            <a:prstGeom prst="ellips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Oval 31"/>
            <p:cNvSpPr/>
            <p:nvPr/>
          </p:nvSpPr>
          <p:spPr bwMode="auto">
            <a:xfrm>
              <a:off x="1212497" y="4089865"/>
              <a:ext cx="112149" cy="112149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161507" y="4439936"/>
            <a:ext cx="1268082" cy="1268082"/>
            <a:chOff x="634531" y="3511899"/>
            <a:chExt cx="1268082" cy="1268082"/>
          </a:xfrm>
        </p:grpSpPr>
        <p:sp>
          <p:nvSpPr>
            <p:cNvPr id="34" name="Oval 33"/>
            <p:cNvSpPr/>
            <p:nvPr/>
          </p:nvSpPr>
          <p:spPr bwMode="auto">
            <a:xfrm>
              <a:off x="634531" y="3511899"/>
              <a:ext cx="1268082" cy="1268082"/>
            </a:xfrm>
            <a:prstGeom prst="ellips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Oval 34"/>
            <p:cNvSpPr/>
            <p:nvPr/>
          </p:nvSpPr>
          <p:spPr bwMode="auto">
            <a:xfrm>
              <a:off x="1212497" y="4089865"/>
              <a:ext cx="112149" cy="112149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957002" y="3513579"/>
            <a:ext cx="1268082" cy="1268082"/>
            <a:chOff x="634531" y="3511899"/>
            <a:chExt cx="1268082" cy="1268082"/>
          </a:xfrm>
        </p:grpSpPr>
        <p:sp>
          <p:nvSpPr>
            <p:cNvPr id="37" name="Oval 36"/>
            <p:cNvSpPr/>
            <p:nvPr/>
          </p:nvSpPr>
          <p:spPr bwMode="auto">
            <a:xfrm>
              <a:off x="634531" y="3511899"/>
              <a:ext cx="1268082" cy="1268082"/>
            </a:xfrm>
            <a:prstGeom prst="ellipse">
              <a:avLst/>
            </a:prstGeom>
            <a:noFill/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Oval 37"/>
            <p:cNvSpPr/>
            <p:nvPr/>
          </p:nvSpPr>
          <p:spPr bwMode="auto">
            <a:xfrm>
              <a:off x="1212497" y="4089865"/>
              <a:ext cx="112149" cy="112149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5357626" y="3172466"/>
            <a:ext cx="1268082" cy="1268082"/>
            <a:chOff x="634531" y="3511899"/>
            <a:chExt cx="1268082" cy="1268082"/>
          </a:xfrm>
        </p:grpSpPr>
        <p:sp>
          <p:nvSpPr>
            <p:cNvPr id="40" name="Oval 39"/>
            <p:cNvSpPr/>
            <p:nvPr/>
          </p:nvSpPr>
          <p:spPr bwMode="auto">
            <a:xfrm>
              <a:off x="634531" y="3511899"/>
              <a:ext cx="1268082" cy="1268082"/>
            </a:xfrm>
            <a:prstGeom prst="ellipse">
              <a:avLst/>
            </a:prstGeom>
            <a:noFill/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Oval 40"/>
            <p:cNvSpPr/>
            <p:nvPr/>
          </p:nvSpPr>
          <p:spPr bwMode="auto">
            <a:xfrm>
              <a:off x="1212497" y="4089865"/>
              <a:ext cx="112149" cy="112149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5800737" y="3200482"/>
            <a:ext cx="1268082" cy="1268082"/>
            <a:chOff x="634531" y="3511899"/>
            <a:chExt cx="1268082" cy="1268082"/>
          </a:xfrm>
        </p:grpSpPr>
        <p:sp>
          <p:nvSpPr>
            <p:cNvPr id="43" name="Oval 42"/>
            <p:cNvSpPr/>
            <p:nvPr/>
          </p:nvSpPr>
          <p:spPr bwMode="auto">
            <a:xfrm>
              <a:off x="634531" y="3511899"/>
              <a:ext cx="1268082" cy="1268082"/>
            </a:xfrm>
            <a:prstGeom prst="ellipse">
              <a:avLst/>
            </a:prstGeom>
            <a:noFill/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" name="Oval 43"/>
            <p:cNvSpPr/>
            <p:nvPr/>
          </p:nvSpPr>
          <p:spPr bwMode="auto">
            <a:xfrm>
              <a:off x="1212497" y="4089865"/>
              <a:ext cx="112149" cy="112149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6093712" y="3557680"/>
            <a:ext cx="1268082" cy="1268082"/>
            <a:chOff x="634531" y="3511899"/>
            <a:chExt cx="1268082" cy="1268082"/>
          </a:xfrm>
        </p:grpSpPr>
        <p:sp>
          <p:nvSpPr>
            <p:cNvPr id="46" name="Oval 45"/>
            <p:cNvSpPr/>
            <p:nvPr/>
          </p:nvSpPr>
          <p:spPr bwMode="auto">
            <a:xfrm>
              <a:off x="634531" y="3511899"/>
              <a:ext cx="1268082" cy="1268082"/>
            </a:xfrm>
            <a:prstGeom prst="ellipse">
              <a:avLst/>
            </a:prstGeom>
            <a:noFill/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Oval 46"/>
            <p:cNvSpPr/>
            <p:nvPr/>
          </p:nvSpPr>
          <p:spPr bwMode="auto">
            <a:xfrm>
              <a:off x="1212497" y="4089865"/>
              <a:ext cx="112149" cy="112149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6010954" y="4211749"/>
            <a:ext cx="1268082" cy="1268082"/>
            <a:chOff x="634531" y="3511899"/>
            <a:chExt cx="1268082" cy="1268082"/>
          </a:xfrm>
        </p:grpSpPr>
        <p:sp>
          <p:nvSpPr>
            <p:cNvPr id="49" name="Oval 48"/>
            <p:cNvSpPr/>
            <p:nvPr/>
          </p:nvSpPr>
          <p:spPr bwMode="auto">
            <a:xfrm>
              <a:off x="634531" y="3511899"/>
              <a:ext cx="1268082" cy="1268082"/>
            </a:xfrm>
            <a:prstGeom prst="ellipse">
              <a:avLst/>
            </a:prstGeom>
            <a:noFill/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" name="Oval 49"/>
            <p:cNvSpPr/>
            <p:nvPr/>
          </p:nvSpPr>
          <p:spPr bwMode="auto">
            <a:xfrm>
              <a:off x="1212497" y="4089865"/>
              <a:ext cx="112149" cy="112149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5483978" y="4441616"/>
            <a:ext cx="1268082" cy="1268082"/>
            <a:chOff x="634531" y="3511899"/>
            <a:chExt cx="1268082" cy="1268082"/>
          </a:xfrm>
        </p:grpSpPr>
        <p:sp>
          <p:nvSpPr>
            <p:cNvPr id="52" name="Oval 51"/>
            <p:cNvSpPr/>
            <p:nvPr/>
          </p:nvSpPr>
          <p:spPr bwMode="auto">
            <a:xfrm>
              <a:off x="634531" y="3511899"/>
              <a:ext cx="1268082" cy="1268082"/>
            </a:xfrm>
            <a:prstGeom prst="ellipse">
              <a:avLst/>
            </a:prstGeom>
            <a:noFill/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" name="Oval 52"/>
            <p:cNvSpPr/>
            <p:nvPr/>
          </p:nvSpPr>
          <p:spPr bwMode="auto">
            <a:xfrm>
              <a:off x="1212497" y="4089865"/>
              <a:ext cx="112149" cy="112149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4" name="Oval 53"/>
          <p:cNvSpPr/>
          <p:nvPr/>
        </p:nvSpPr>
        <p:spPr bwMode="auto">
          <a:xfrm>
            <a:off x="5529949" y="3795839"/>
            <a:ext cx="1268082" cy="1268082"/>
          </a:xfrm>
          <a:prstGeom prst="ellipse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6108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33" grpId="0"/>
      <p:bldP spid="12" grpId="0" animBg="1"/>
      <p:bldP spid="1032" grpId="0"/>
      <p:bldP spid="5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9057" y="2297097"/>
            <a:ext cx="8229600" cy="4525962"/>
          </a:xfrm>
        </p:spPr>
        <p:txBody>
          <a:bodyPr/>
          <a:lstStyle/>
          <a:p>
            <a:r>
              <a:rPr lang="en-US" sz="2400" dirty="0"/>
              <a:t>For a fixed radius r, unknown gradient direction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519057" y="116519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Circle: center (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a, b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 and radius r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2709837" y="1639863"/>
          <a:ext cx="3276600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473200" imgH="241300" progId="Equation.3">
                  <p:embed/>
                </p:oleObj>
              </mc:Choice>
              <mc:Fallback>
                <p:oleObj name="Equation" r:id="rId3" imgW="1473200" imgH="241300" progId="Equation.3">
                  <p:embed/>
                  <p:pic>
                    <p:nvPicPr>
                      <p:cNvPr id="102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09837" y="1639863"/>
                        <a:ext cx="3276600" cy="536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3" name="Text Box 9"/>
          <p:cNvSpPr txBox="1">
            <a:spLocks noChangeArrowheads="1"/>
          </p:cNvSpPr>
          <p:nvPr/>
        </p:nvSpPr>
        <p:spPr bwMode="auto">
          <a:xfrm>
            <a:off x="1601843" y="6086471"/>
            <a:ext cx="2286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Image space</a:t>
            </a:r>
          </a:p>
        </p:txBody>
      </p:sp>
      <p:pic>
        <p:nvPicPr>
          <p:cNvPr id="9" name="Picture 8" descr="img007"/>
          <p:cNvPicPr>
            <a:picLocks noChangeAspect="1" noChangeArrowheads="1"/>
          </p:cNvPicPr>
          <p:nvPr/>
        </p:nvPicPr>
        <p:blipFill>
          <a:blip r:embed="rId5" cstate="print"/>
          <a:srcRect r="52785"/>
          <a:stretch>
            <a:fillRect/>
          </a:stretch>
        </p:blipFill>
        <p:spPr bwMode="auto">
          <a:xfrm>
            <a:off x="847674" y="3081375"/>
            <a:ext cx="3728983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2" name="Text Box 8"/>
          <p:cNvSpPr txBox="1">
            <a:spLocks noChangeArrowheads="1"/>
          </p:cNvSpPr>
          <p:nvPr/>
        </p:nvSpPr>
        <p:spPr bwMode="auto">
          <a:xfrm>
            <a:off x="6069033" y="6057936"/>
            <a:ext cx="2286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Hough space</a:t>
            </a:r>
          </a:p>
        </p:txBody>
      </p:sp>
      <p:pic>
        <p:nvPicPr>
          <p:cNvPr id="14" name="Picture 13" descr="img007"/>
          <p:cNvPicPr>
            <a:picLocks noChangeAspect="1" noChangeArrowheads="1"/>
          </p:cNvPicPr>
          <p:nvPr/>
        </p:nvPicPr>
        <p:blipFill>
          <a:blip r:embed="rId5" cstate="print"/>
          <a:srcRect l="53306"/>
          <a:stretch>
            <a:fillRect/>
          </a:stretch>
        </p:blipFill>
        <p:spPr bwMode="auto">
          <a:xfrm>
            <a:off x="4608513" y="3081375"/>
            <a:ext cx="3687813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Oval 9"/>
          <p:cNvSpPr/>
          <p:nvPr/>
        </p:nvSpPr>
        <p:spPr bwMode="auto">
          <a:xfrm>
            <a:off x="2162141" y="4560903"/>
            <a:ext cx="693747" cy="438156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5996007" y="4451364"/>
            <a:ext cx="693747" cy="620721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596231" y="3810000"/>
            <a:ext cx="14810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Intersection: most votes for center occur here.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0" y="6609979"/>
            <a:ext cx="1828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Kristen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Grauman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46031" y="14283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Hough transform for circles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634531" y="3511899"/>
            <a:ext cx="1268082" cy="1268082"/>
            <a:chOff x="634531" y="3511899"/>
            <a:chExt cx="1268082" cy="1268082"/>
          </a:xfrm>
        </p:grpSpPr>
        <p:sp>
          <p:nvSpPr>
            <p:cNvPr id="18" name="Oval 17"/>
            <p:cNvSpPr/>
            <p:nvPr/>
          </p:nvSpPr>
          <p:spPr bwMode="auto">
            <a:xfrm>
              <a:off x="634531" y="3511899"/>
              <a:ext cx="1268082" cy="1268082"/>
            </a:xfrm>
            <a:prstGeom prst="ellips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Oval 18"/>
            <p:cNvSpPr/>
            <p:nvPr/>
          </p:nvSpPr>
          <p:spPr bwMode="auto">
            <a:xfrm>
              <a:off x="1212497" y="4089865"/>
              <a:ext cx="112149" cy="112149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035155" y="3170786"/>
            <a:ext cx="1268082" cy="1268082"/>
            <a:chOff x="634531" y="3511899"/>
            <a:chExt cx="1268082" cy="1268082"/>
          </a:xfrm>
        </p:grpSpPr>
        <p:sp>
          <p:nvSpPr>
            <p:cNvPr id="21" name="Oval 20"/>
            <p:cNvSpPr/>
            <p:nvPr/>
          </p:nvSpPr>
          <p:spPr bwMode="auto">
            <a:xfrm>
              <a:off x="634531" y="3511899"/>
              <a:ext cx="1268082" cy="1268082"/>
            </a:xfrm>
            <a:prstGeom prst="ellips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Oval 21"/>
            <p:cNvSpPr/>
            <p:nvPr/>
          </p:nvSpPr>
          <p:spPr bwMode="auto">
            <a:xfrm>
              <a:off x="1212497" y="4089865"/>
              <a:ext cx="112149" cy="112149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478266" y="3198802"/>
            <a:ext cx="1268082" cy="1268082"/>
            <a:chOff x="634531" y="3511899"/>
            <a:chExt cx="1268082" cy="1268082"/>
          </a:xfrm>
        </p:grpSpPr>
        <p:sp>
          <p:nvSpPr>
            <p:cNvPr id="24" name="Oval 23"/>
            <p:cNvSpPr/>
            <p:nvPr/>
          </p:nvSpPr>
          <p:spPr bwMode="auto">
            <a:xfrm>
              <a:off x="634531" y="3511899"/>
              <a:ext cx="1268082" cy="1268082"/>
            </a:xfrm>
            <a:prstGeom prst="ellips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" name="Oval 24"/>
            <p:cNvSpPr/>
            <p:nvPr/>
          </p:nvSpPr>
          <p:spPr bwMode="auto">
            <a:xfrm>
              <a:off x="1212497" y="4089865"/>
              <a:ext cx="112149" cy="112149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771241" y="3556000"/>
            <a:ext cx="1268082" cy="1268082"/>
            <a:chOff x="634531" y="3511899"/>
            <a:chExt cx="1268082" cy="1268082"/>
          </a:xfrm>
        </p:grpSpPr>
        <p:sp>
          <p:nvSpPr>
            <p:cNvPr id="27" name="Oval 26"/>
            <p:cNvSpPr/>
            <p:nvPr/>
          </p:nvSpPr>
          <p:spPr bwMode="auto">
            <a:xfrm>
              <a:off x="634531" y="3511899"/>
              <a:ext cx="1268082" cy="1268082"/>
            </a:xfrm>
            <a:prstGeom prst="ellips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Oval 27"/>
            <p:cNvSpPr/>
            <p:nvPr/>
          </p:nvSpPr>
          <p:spPr bwMode="auto">
            <a:xfrm>
              <a:off x="1212497" y="4089865"/>
              <a:ext cx="112149" cy="112149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688483" y="4210069"/>
            <a:ext cx="1268082" cy="1268082"/>
            <a:chOff x="634531" y="3511899"/>
            <a:chExt cx="1268082" cy="1268082"/>
          </a:xfrm>
        </p:grpSpPr>
        <p:sp>
          <p:nvSpPr>
            <p:cNvPr id="30" name="Oval 29"/>
            <p:cNvSpPr/>
            <p:nvPr/>
          </p:nvSpPr>
          <p:spPr bwMode="auto">
            <a:xfrm>
              <a:off x="634531" y="3511899"/>
              <a:ext cx="1268082" cy="1268082"/>
            </a:xfrm>
            <a:prstGeom prst="ellips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" name="Oval 30"/>
            <p:cNvSpPr/>
            <p:nvPr/>
          </p:nvSpPr>
          <p:spPr bwMode="auto">
            <a:xfrm>
              <a:off x="1212497" y="4089865"/>
              <a:ext cx="112149" cy="112149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161507" y="4439936"/>
            <a:ext cx="1268082" cy="1268082"/>
            <a:chOff x="634531" y="3511899"/>
            <a:chExt cx="1268082" cy="1268082"/>
          </a:xfrm>
        </p:grpSpPr>
        <p:sp>
          <p:nvSpPr>
            <p:cNvPr id="33" name="Oval 32"/>
            <p:cNvSpPr/>
            <p:nvPr/>
          </p:nvSpPr>
          <p:spPr bwMode="auto">
            <a:xfrm>
              <a:off x="634531" y="3511899"/>
              <a:ext cx="1268082" cy="1268082"/>
            </a:xfrm>
            <a:prstGeom prst="ellips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" name="Oval 33"/>
            <p:cNvSpPr/>
            <p:nvPr/>
          </p:nvSpPr>
          <p:spPr bwMode="auto">
            <a:xfrm>
              <a:off x="1212497" y="4089865"/>
              <a:ext cx="112149" cy="112149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6095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446031" y="14283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Hough transform for circles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70038"/>
            <a:ext cx="8229600" cy="4525962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dirty="0"/>
              <a:t>For every edge pixel (</a:t>
            </a:r>
            <a:r>
              <a:rPr lang="en-US" sz="2800" i="1" dirty="0" err="1"/>
              <a:t>x,y</a:t>
            </a:r>
            <a:r>
              <a:rPr lang="en-US" sz="2800" dirty="0"/>
              <a:t>) : </a:t>
            </a:r>
          </a:p>
          <a:p>
            <a:pPr eaLnBrk="1" hangingPunct="1">
              <a:buFontTx/>
              <a:buNone/>
            </a:pPr>
            <a:r>
              <a:rPr lang="en-US" sz="2800" dirty="0"/>
              <a:t>	For each possible radius value </a:t>
            </a:r>
            <a:r>
              <a:rPr lang="en-US" sz="2800" i="1" dirty="0"/>
              <a:t>r</a:t>
            </a:r>
            <a:r>
              <a:rPr lang="en-US" sz="2800" dirty="0"/>
              <a:t>:</a:t>
            </a:r>
          </a:p>
          <a:p>
            <a:pPr eaLnBrk="1" hangingPunct="1">
              <a:buFontTx/>
              <a:buNone/>
            </a:pPr>
            <a:r>
              <a:rPr lang="en-US" sz="2800"/>
              <a:t>		For </a:t>
            </a:r>
            <a:r>
              <a:rPr lang="en-US" sz="2800" dirty="0"/>
              <a:t>each possible gradient direction </a:t>
            </a:r>
            <a:r>
              <a:rPr lang="el-GR" sz="2800" i="1" dirty="0"/>
              <a:t>θ</a:t>
            </a:r>
            <a:r>
              <a:rPr lang="en-US" sz="2800" i="1" dirty="0"/>
              <a:t>: </a:t>
            </a:r>
          </a:p>
          <a:p>
            <a:pPr eaLnBrk="1" hangingPunct="1">
              <a:buFontTx/>
              <a:buNone/>
            </a:pPr>
            <a:r>
              <a:rPr lang="en-US" sz="2800" i="1" dirty="0">
                <a:solidFill>
                  <a:srgbClr val="92D050"/>
                </a:solidFill>
              </a:rPr>
              <a:t>		// or use estimated gradient at (</a:t>
            </a:r>
            <a:r>
              <a:rPr lang="en-US" sz="2800" i="1" dirty="0" err="1">
                <a:solidFill>
                  <a:srgbClr val="92D050"/>
                </a:solidFill>
              </a:rPr>
              <a:t>x,y</a:t>
            </a:r>
            <a:r>
              <a:rPr lang="en-US" sz="2800" i="1" dirty="0">
                <a:solidFill>
                  <a:srgbClr val="92D050"/>
                </a:solidFill>
              </a:rPr>
              <a:t>)</a:t>
            </a:r>
            <a:endParaRPr lang="en-US" sz="2800" dirty="0">
              <a:solidFill>
                <a:srgbClr val="92D050"/>
              </a:solidFill>
            </a:endParaRPr>
          </a:p>
          <a:p>
            <a:pPr eaLnBrk="1" hangingPunct="1">
              <a:buFontTx/>
              <a:buNone/>
            </a:pPr>
            <a:r>
              <a:rPr lang="en-US" sz="2800" dirty="0"/>
              <a:t>	    		</a:t>
            </a:r>
            <a:r>
              <a:rPr lang="en-US" sz="2800" i="1" dirty="0"/>
              <a:t>a</a:t>
            </a:r>
            <a:r>
              <a:rPr lang="en-US" sz="2800" dirty="0"/>
              <a:t> = </a:t>
            </a:r>
            <a:r>
              <a:rPr lang="en-US" sz="2800" i="1" dirty="0"/>
              <a:t>x</a:t>
            </a:r>
            <a:r>
              <a:rPr lang="en-US" sz="2800" dirty="0"/>
              <a:t> – </a:t>
            </a:r>
            <a:r>
              <a:rPr lang="en-US" sz="2800" i="1" dirty="0"/>
              <a:t>r</a:t>
            </a:r>
            <a:r>
              <a:rPr lang="en-US" sz="2800" dirty="0"/>
              <a:t> </a:t>
            </a:r>
            <a:r>
              <a:rPr lang="en-US" sz="2800" dirty="0" err="1"/>
              <a:t>cos</a:t>
            </a:r>
            <a:r>
              <a:rPr lang="en-US" sz="2800" dirty="0"/>
              <a:t>(</a:t>
            </a:r>
            <a:r>
              <a:rPr lang="el-GR" sz="2800" i="1" dirty="0"/>
              <a:t>θ</a:t>
            </a:r>
            <a:r>
              <a:rPr lang="en-US" sz="2800" dirty="0"/>
              <a:t>) </a:t>
            </a:r>
            <a:r>
              <a:rPr lang="en-US" sz="2800" dirty="0">
                <a:solidFill>
                  <a:srgbClr val="92D050"/>
                </a:solidFill>
              </a:rPr>
              <a:t>// column</a:t>
            </a:r>
          </a:p>
          <a:p>
            <a:pPr eaLnBrk="1" hangingPunct="1">
              <a:buFontTx/>
              <a:buNone/>
            </a:pPr>
            <a:r>
              <a:rPr lang="en-US" sz="2800" dirty="0"/>
              <a:t>	    		</a:t>
            </a:r>
            <a:r>
              <a:rPr lang="en-US" sz="2800" i="1" dirty="0"/>
              <a:t>b</a:t>
            </a:r>
            <a:r>
              <a:rPr lang="en-US" sz="2800" dirty="0"/>
              <a:t> = </a:t>
            </a:r>
            <a:r>
              <a:rPr lang="en-US" sz="2800" i="1" dirty="0"/>
              <a:t>y</a:t>
            </a:r>
            <a:r>
              <a:rPr lang="en-US" sz="2800" dirty="0"/>
              <a:t> – </a:t>
            </a:r>
            <a:r>
              <a:rPr lang="en-US" sz="2800" i="1" dirty="0"/>
              <a:t>r</a:t>
            </a:r>
            <a:r>
              <a:rPr lang="en-US" sz="2800" dirty="0"/>
              <a:t> sin(</a:t>
            </a:r>
            <a:r>
              <a:rPr lang="el-GR" sz="2800" i="1" dirty="0"/>
              <a:t>θ</a:t>
            </a:r>
            <a:r>
              <a:rPr lang="en-US" sz="2800" dirty="0"/>
              <a:t>)  </a:t>
            </a:r>
            <a:r>
              <a:rPr lang="en-US" sz="2800" dirty="0">
                <a:solidFill>
                  <a:srgbClr val="92D050"/>
                </a:solidFill>
              </a:rPr>
              <a:t>// row</a:t>
            </a:r>
          </a:p>
          <a:p>
            <a:pPr eaLnBrk="1" hangingPunct="1">
              <a:buFontTx/>
              <a:buNone/>
            </a:pPr>
            <a:r>
              <a:rPr lang="en-US" sz="2800" dirty="0"/>
              <a:t>	    		H[</a:t>
            </a:r>
            <a:r>
              <a:rPr lang="en-US" sz="2800" i="1" dirty="0" err="1"/>
              <a:t>a,b,r</a:t>
            </a:r>
            <a:r>
              <a:rPr lang="en-US" sz="2800" dirty="0"/>
              <a:t>] += 1</a:t>
            </a:r>
          </a:p>
          <a:p>
            <a:pPr eaLnBrk="1" hangingPunct="1">
              <a:buFontTx/>
              <a:buNone/>
            </a:pPr>
            <a:r>
              <a:rPr lang="en-US" sz="2800" dirty="0"/>
              <a:t>		end</a:t>
            </a:r>
          </a:p>
          <a:p>
            <a:pPr eaLnBrk="1" hangingPunct="1">
              <a:buFontTx/>
              <a:buNone/>
            </a:pPr>
            <a:r>
              <a:rPr lang="en-US" sz="2800" dirty="0"/>
              <a:t>	end</a:t>
            </a:r>
          </a:p>
          <a:p>
            <a:pPr eaLnBrk="1" hangingPunct="1">
              <a:buFontTx/>
              <a:buNone/>
            </a:pPr>
            <a:r>
              <a:rPr lang="en-US" sz="2800" dirty="0"/>
              <a:t>end</a:t>
            </a:r>
          </a:p>
          <a:p>
            <a:pPr eaLnBrk="1" hangingPunct="1">
              <a:buFontTx/>
              <a:buNone/>
            </a:pPr>
            <a:r>
              <a:rPr lang="en-US" dirty="0"/>
              <a:t>		</a:t>
            </a:r>
          </a:p>
          <a:p>
            <a:pPr lvl="1" eaLnBrk="1" hangingPunct="1">
              <a:buFontTx/>
              <a:buNone/>
            </a:pP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609979"/>
            <a:ext cx="2336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Modified from Kristen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Grauman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210002" y="4628779"/>
            <a:ext cx="2743200" cy="1981200"/>
            <a:chOff x="6309755" y="4501937"/>
            <a:chExt cx="2743200" cy="1981200"/>
          </a:xfrm>
        </p:grpSpPr>
        <p:grpSp>
          <p:nvGrpSpPr>
            <p:cNvPr id="2" name="Group 1"/>
            <p:cNvGrpSpPr/>
            <p:nvPr/>
          </p:nvGrpSpPr>
          <p:grpSpPr>
            <a:xfrm>
              <a:off x="6309755" y="4501937"/>
              <a:ext cx="2743200" cy="1981200"/>
              <a:chOff x="6309755" y="4501937"/>
              <a:chExt cx="2743200" cy="1981200"/>
            </a:xfrm>
          </p:grpSpPr>
          <p:sp>
            <p:nvSpPr>
              <p:cNvPr id="20" name="Rectangle 10"/>
              <p:cNvSpPr>
                <a:spLocks noChangeArrowheads="1"/>
              </p:cNvSpPr>
              <p:nvPr/>
            </p:nvSpPr>
            <p:spPr bwMode="auto">
              <a:xfrm>
                <a:off x="6309755" y="4501937"/>
                <a:ext cx="2743200" cy="1981200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" name="Oval 11"/>
              <p:cNvSpPr>
                <a:spLocks noChangeArrowheads="1"/>
              </p:cNvSpPr>
              <p:nvPr/>
            </p:nvSpPr>
            <p:spPr bwMode="auto">
              <a:xfrm>
                <a:off x="6766955" y="4882937"/>
                <a:ext cx="1371600" cy="12954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1" name="Line 17"/>
            <p:cNvSpPr>
              <a:spLocks noChangeShapeType="1"/>
            </p:cNvSpPr>
            <p:nvPr/>
          </p:nvSpPr>
          <p:spPr bwMode="auto">
            <a:xfrm rot="2717577">
              <a:off x="6631223" y="5945769"/>
              <a:ext cx="639763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Line 18"/>
            <p:cNvSpPr>
              <a:spLocks noChangeShapeType="1"/>
            </p:cNvSpPr>
            <p:nvPr/>
          </p:nvSpPr>
          <p:spPr bwMode="auto">
            <a:xfrm rot="2717577" flipV="1">
              <a:off x="7103505" y="5546512"/>
              <a:ext cx="0" cy="4572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arrow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Oval 15"/>
            <p:cNvSpPr>
              <a:spLocks noChangeArrowheads="1"/>
            </p:cNvSpPr>
            <p:nvPr/>
          </p:nvSpPr>
          <p:spPr bwMode="auto">
            <a:xfrm rot="2717577">
              <a:off x="6863793" y="5859250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Line 21"/>
            <p:cNvSpPr>
              <a:spLocks noChangeShapeType="1"/>
            </p:cNvSpPr>
            <p:nvPr/>
          </p:nvSpPr>
          <p:spPr bwMode="auto">
            <a:xfrm>
              <a:off x="6385955" y="5949737"/>
              <a:ext cx="11430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Rectangle 22"/>
            <p:cNvSpPr>
              <a:spLocks noChangeArrowheads="1"/>
            </p:cNvSpPr>
            <p:nvPr/>
          </p:nvSpPr>
          <p:spPr bwMode="auto">
            <a:xfrm>
              <a:off x="6957455" y="5751300"/>
              <a:ext cx="266700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sz="12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θ</a:t>
              </a:r>
              <a:endParaRPr kumimoji="0" lang="en-US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Text Box 25"/>
            <p:cNvSpPr txBox="1">
              <a:spLocks noChangeArrowheads="1"/>
            </p:cNvSpPr>
            <p:nvPr/>
          </p:nvSpPr>
          <p:spPr bwMode="auto">
            <a:xfrm>
              <a:off x="7300355" y="5416337"/>
              <a:ext cx="228600" cy="214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x</a:t>
              </a:r>
            </a:p>
          </p:txBody>
        </p:sp>
      </p:grpSp>
      <p:sp>
        <p:nvSpPr>
          <p:cNvPr id="21" name="Rectangle 20"/>
          <p:cNvSpPr/>
          <p:nvPr/>
        </p:nvSpPr>
        <p:spPr>
          <a:xfrm>
            <a:off x="6821893" y="1474987"/>
            <a:ext cx="18537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 = a + r cos(</a:t>
            </a:r>
            <a:r>
              <a:rPr kumimoji="0" lang="el-GR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θ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 = b + r sin(</a:t>
            </a:r>
            <a:r>
              <a:rPr kumimoji="0" lang="el-GR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θ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884121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6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90740" y="1590646"/>
            <a:ext cx="2783001" cy="3706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3927" y="1584862"/>
            <a:ext cx="2783001" cy="3706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2" name="Text Box 6"/>
          <p:cNvSpPr txBox="1">
            <a:spLocks noChangeArrowheads="1"/>
          </p:cNvSpPr>
          <p:nvPr/>
        </p:nvSpPr>
        <p:spPr bwMode="auto">
          <a:xfrm>
            <a:off x="981034" y="1184811"/>
            <a:ext cx="14414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 pitchFamily="2" charset="-122"/>
                <a:cs typeface="+mn-cs"/>
              </a:rPr>
              <a:t>Original</a:t>
            </a:r>
          </a:p>
        </p:txBody>
      </p:sp>
      <p:sp>
        <p:nvSpPr>
          <p:cNvPr id="70663" name="Text Box 7"/>
          <p:cNvSpPr txBox="1">
            <a:spLocks noChangeArrowheads="1"/>
          </p:cNvSpPr>
          <p:nvPr/>
        </p:nvSpPr>
        <p:spPr bwMode="auto">
          <a:xfrm>
            <a:off x="3987792" y="1201707"/>
            <a:ext cx="2698750" cy="343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 pitchFamily="2" charset="-122"/>
                <a:cs typeface="+mn-cs"/>
              </a:rPr>
              <a:t>Edges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Example: detecting circles with Hough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/>
          <a:srcRect r="46982"/>
          <a:stretch>
            <a:fillRect/>
          </a:stretch>
        </p:blipFill>
        <p:spPr bwMode="auto">
          <a:xfrm>
            <a:off x="6032520" y="1603351"/>
            <a:ext cx="2957553" cy="3718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6653241" y="1223345"/>
            <a:ext cx="2104972" cy="343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 pitchFamily="2" charset="-122"/>
                <a:cs typeface="+mn-cs"/>
              </a:rPr>
              <a:t>Votes: Penny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90440" y="5473728"/>
            <a:ext cx="931081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 pitchFamily="2" charset="-122"/>
                <a:cs typeface="+mn-cs"/>
              </a:rPr>
              <a:t>Note: a different Hough transform (with separate accumulators) was used for each circle radius (quarters vs. penny).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1" y="6609979"/>
            <a:ext cx="30907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Kristen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Grauman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images from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Vivek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Kwatra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791700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63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edge detection results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1589072"/>
            <a:ext cx="5715000" cy="4343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08747" y="6589093"/>
            <a:ext cx="37352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Xie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and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3"/>
              </a:rPr>
              <a:t>Holistically-Nested Edge Detection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ICCV 2015</a:t>
            </a:r>
          </a:p>
        </p:txBody>
      </p:sp>
    </p:spTree>
    <p:extLst>
      <p:ext uri="{BB962C8B-B14F-4D97-AF65-F5344CB8AC3E}">
        <p14:creationId xmlns:p14="http://schemas.microsoft.com/office/powerpoint/2010/main" val="145480893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6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90740" y="1590646"/>
            <a:ext cx="2783001" cy="3706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3927" y="1584862"/>
            <a:ext cx="2783001" cy="3706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2" name="Text Box 6"/>
          <p:cNvSpPr txBox="1">
            <a:spLocks noChangeArrowheads="1"/>
          </p:cNvSpPr>
          <p:nvPr/>
        </p:nvSpPr>
        <p:spPr bwMode="auto">
          <a:xfrm>
            <a:off x="981034" y="1184811"/>
            <a:ext cx="14414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 pitchFamily="2" charset="-122"/>
                <a:cs typeface="+mn-cs"/>
              </a:rPr>
              <a:t>Original</a:t>
            </a:r>
          </a:p>
        </p:txBody>
      </p:sp>
      <p:sp>
        <p:nvSpPr>
          <p:cNvPr id="70663" name="Text Box 7"/>
          <p:cNvSpPr txBox="1">
            <a:spLocks noChangeArrowheads="1"/>
          </p:cNvSpPr>
          <p:nvPr/>
        </p:nvSpPr>
        <p:spPr bwMode="auto">
          <a:xfrm>
            <a:off x="3987792" y="1201707"/>
            <a:ext cx="2698750" cy="343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 pitchFamily="2" charset="-122"/>
                <a:cs typeface="+mn-cs"/>
              </a:rPr>
              <a:t>Edges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Example: detecting circles with Hough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6507189" y="1223345"/>
            <a:ext cx="2104972" cy="343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 pitchFamily="2" charset="-122"/>
                <a:cs typeface="+mn-cs"/>
              </a:rPr>
              <a:t>Votes: Quarter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/>
          <a:srcRect l="45650"/>
          <a:stretch>
            <a:fillRect/>
          </a:stretch>
        </p:blipFill>
        <p:spPr bwMode="auto">
          <a:xfrm>
            <a:off x="5996007" y="1566837"/>
            <a:ext cx="3036274" cy="372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3928" y="1603350"/>
            <a:ext cx="2774988" cy="3695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190440" y="1201707"/>
            <a:ext cx="3392497" cy="343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 pitchFamily="2" charset="-122"/>
                <a:cs typeface="+mn-cs"/>
              </a:rPr>
              <a:t>Combined detections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-1" y="6609979"/>
            <a:ext cx="30907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Kristen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Grauman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images from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Vivek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Kwatra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0440" y="5473728"/>
            <a:ext cx="931081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 pitchFamily="2" charset="-122"/>
                <a:cs typeface="+mn-cs"/>
              </a:rPr>
              <a:t>Note: a different Hough transform (with separate accumulators) was used for each circle radius (quarters vs. penny).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41614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62" grpId="0"/>
      <p:bldP spid="1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504882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3800" dirty="0"/>
              <a:t>Hough transform: pros and cons</a:t>
            </a:r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6031" y="1128681"/>
            <a:ext cx="8229600" cy="4924456"/>
          </a:xfrm>
        </p:spPr>
        <p:txBody>
          <a:bodyPr/>
          <a:lstStyle/>
          <a:p>
            <a:pPr eaLnBrk="1" hangingPunct="1">
              <a:buNone/>
            </a:pPr>
            <a:r>
              <a:rPr lang="en-US" sz="2800" u="sng" dirty="0"/>
              <a:t>Pros</a:t>
            </a:r>
          </a:p>
          <a:p>
            <a:pPr eaLnBrk="1" hangingPunct="1"/>
            <a:r>
              <a:rPr lang="en-US" sz="2400" dirty="0"/>
              <a:t>All points are processed independently, so can cope with occlusion, gaps</a:t>
            </a:r>
          </a:p>
          <a:p>
            <a:pPr eaLnBrk="1" hangingPunct="1"/>
            <a:r>
              <a:rPr lang="en-US" sz="2400" dirty="0"/>
              <a:t>Some robustness to noise: noise points </a:t>
            </a:r>
            <a:r>
              <a:rPr lang="en-US" sz="2400" i="1" dirty="0"/>
              <a:t>unlikely</a:t>
            </a:r>
            <a:r>
              <a:rPr lang="en-US" sz="2400" dirty="0"/>
              <a:t> to contribute </a:t>
            </a:r>
            <a:r>
              <a:rPr lang="en-US" sz="2400" i="1" dirty="0"/>
              <a:t>consistently</a:t>
            </a:r>
            <a:r>
              <a:rPr lang="en-US" sz="2400" dirty="0"/>
              <a:t> to any single bin</a:t>
            </a:r>
          </a:p>
          <a:p>
            <a:pPr eaLnBrk="1" hangingPunct="1"/>
            <a:r>
              <a:rPr lang="en-US" sz="2400" dirty="0"/>
              <a:t>Can detect multiple instances of a model in a single pass</a:t>
            </a:r>
          </a:p>
          <a:p>
            <a:pPr eaLnBrk="1" hangingPunct="1"/>
            <a:endParaRPr lang="en-US" sz="800" dirty="0"/>
          </a:p>
          <a:p>
            <a:pPr eaLnBrk="1" hangingPunct="1">
              <a:buNone/>
            </a:pPr>
            <a:r>
              <a:rPr lang="en-US" sz="2800" u="sng" dirty="0"/>
              <a:t>Cons</a:t>
            </a:r>
          </a:p>
          <a:p>
            <a:pPr eaLnBrk="1" hangingPunct="1"/>
            <a:r>
              <a:rPr lang="en-US" sz="2400" dirty="0"/>
              <a:t>Complexity of search time for maxima increases exponentially with the number of model parameters </a:t>
            </a:r>
          </a:p>
          <a:p>
            <a:pPr lvl="1" eaLnBrk="1" hangingPunct="1"/>
            <a:r>
              <a:rPr lang="en-US" sz="2000" dirty="0">
                <a:solidFill>
                  <a:schemeClr val="accent2"/>
                </a:solidFill>
              </a:rPr>
              <a:t>If </a:t>
            </a:r>
            <a:r>
              <a:rPr lang="en-US" sz="2000" dirty="0">
                <a:solidFill>
                  <a:srgbClr val="FF0000"/>
                </a:solidFill>
              </a:rPr>
              <a:t>3 parameters </a:t>
            </a:r>
            <a:r>
              <a:rPr lang="en-US" sz="2000" dirty="0">
                <a:solidFill>
                  <a:schemeClr val="accent2"/>
                </a:solidFill>
              </a:rPr>
              <a:t>and 10 choices for each, search is O(10</a:t>
            </a:r>
            <a:r>
              <a:rPr lang="en-US" sz="2000" baseline="30000" dirty="0">
                <a:solidFill>
                  <a:srgbClr val="FF0000"/>
                </a:solidFill>
              </a:rPr>
              <a:t>3</a:t>
            </a:r>
            <a:r>
              <a:rPr lang="en-US" sz="2000" dirty="0">
                <a:solidFill>
                  <a:schemeClr val="accent2"/>
                </a:solidFill>
              </a:rPr>
              <a:t>)</a:t>
            </a:r>
          </a:p>
          <a:p>
            <a:pPr eaLnBrk="1" hangingPunct="1"/>
            <a:r>
              <a:rPr lang="en-US" sz="2400" dirty="0"/>
              <a:t>Quantization: can be tricky to pick a good grid size</a:t>
            </a:r>
          </a:p>
          <a:p>
            <a:pPr eaLnBrk="1" hangingPunct="1">
              <a:buNone/>
            </a:pPr>
            <a:endParaRPr lang="en-US" sz="2800" u="sng" dirty="0"/>
          </a:p>
          <a:p>
            <a:pPr eaLnBrk="1" hangingPunct="1"/>
            <a:endParaRPr lang="en-US" sz="2400" dirty="0"/>
          </a:p>
          <a:p>
            <a:pPr lvl="1" eaLnBrk="1" hangingPunct="1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-1" y="6609979"/>
            <a:ext cx="30907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Adapted from Kristen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Grauman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941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Generalized Hough transform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914400"/>
            <a:ext cx="8153400" cy="9144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/>
              <a:t>We want to find a template defined by its reference point (center) and several distinct types of landmark </a:t>
            </a:r>
            <a:r>
              <a:rPr lang="en-US" dirty="0"/>
              <a:t>points in stable spatial configuration</a:t>
            </a:r>
          </a:p>
        </p:txBody>
      </p:sp>
      <p:sp>
        <p:nvSpPr>
          <p:cNvPr id="31748" name="Freeform 5"/>
          <p:cNvSpPr>
            <a:spLocks/>
          </p:cNvSpPr>
          <p:nvPr/>
        </p:nvSpPr>
        <p:spPr bwMode="auto">
          <a:xfrm>
            <a:off x="1219200" y="3810000"/>
            <a:ext cx="3429000" cy="2387600"/>
          </a:xfrm>
          <a:custGeom>
            <a:avLst/>
            <a:gdLst>
              <a:gd name="T0" fmla="*/ 2147483647 w 2592"/>
              <a:gd name="T1" fmla="*/ 2147483647 h 1805"/>
              <a:gd name="T2" fmla="*/ 2147483647 w 2592"/>
              <a:gd name="T3" fmla="*/ 2147483647 h 1805"/>
              <a:gd name="T4" fmla="*/ 2147483647 w 2592"/>
              <a:gd name="T5" fmla="*/ 2147483647 h 1805"/>
              <a:gd name="T6" fmla="*/ 2147483647 w 2592"/>
              <a:gd name="T7" fmla="*/ 2147483647 h 1805"/>
              <a:gd name="T8" fmla="*/ 2147483647 w 2592"/>
              <a:gd name="T9" fmla="*/ 2147483647 h 1805"/>
              <a:gd name="T10" fmla="*/ 2147483647 w 2592"/>
              <a:gd name="T11" fmla="*/ 2147483647 h 1805"/>
              <a:gd name="T12" fmla="*/ 2147483647 w 2592"/>
              <a:gd name="T13" fmla="*/ 2147483647 h 1805"/>
              <a:gd name="T14" fmla="*/ 2147483647 w 2592"/>
              <a:gd name="T15" fmla="*/ 2147483647 h 180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592"/>
              <a:gd name="T25" fmla="*/ 0 h 1805"/>
              <a:gd name="T26" fmla="*/ 2592 w 2592"/>
              <a:gd name="T27" fmla="*/ 1805 h 180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592" h="1805">
                <a:moveTo>
                  <a:pt x="91" y="371"/>
                </a:moveTo>
                <a:cubicBezTo>
                  <a:pt x="180" y="111"/>
                  <a:pt x="799" y="42"/>
                  <a:pt x="1134" y="21"/>
                </a:cubicBezTo>
                <a:cubicBezTo>
                  <a:pt x="1469" y="0"/>
                  <a:pt x="1938" y="106"/>
                  <a:pt x="2099" y="247"/>
                </a:cubicBezTo>
                <a:cubicBezTo>
                  <a:pt x="2260" y="388"/>
                  <a:pt x="2020" y="703"/>
                  <a:pt x="2099" y="868"/>
                </a:cubicBezTo>
                <a:cubicBezTo>
                  <a:pt x="2178" y="1034"/>
                  <a:pt x="2555" y="1101"/>
                  <a:pt x="2574" y="1241"/>
                </a:cubicBezTo>
                <a:cubicBezTo>
                  <a:pt x="2592" y="1381"/>
                  <a:pt x="2537" y="1650"/>
                  <a:pt x="2209" y="1707"/>
                </a:cubicBezTo>
                <a:cubicBezTo>
                  <a:pt x="1880" y="1764"/>
                  <a:pt x="955" y="1805"/>
                  <a:pt x="602" y="1582"/>
                </a:cubicBezTo>
                <a:cubicBezTo>
                  <a:pt x="249" y="1360"/>
                  <a:pt x="0" y="651"/>
                  <a:pt x="91" y="371"/>
                </a:cubicBezTo>
                <a:close/>
              </a:path>
            </a:pathLst>
          </a:custGeom>
          <a:solidFill>
            <a:srgbClr val="FFCC99"/>
          </a:solidFill>
          <a:ln w="50800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49" name="Oval 9"/>
          <p:cNvSpPr>
            <a:spLocks noChangeArrowheads="1"/>
          </p:cNvSpPr>
          <p:nvPr/>
        </p:nvSpPr>
        <p:spPr bwMode="auto">
          <a:xfrm>
            <a:off x="2933700" y="4991100"/>
            <a:ext cx="127000" cy="127000"/>
          </a:xfrm>
          <a:prstGeom prst="ellipse">
            <a:avLst/>
          </a:prstGeom>
          <a:solidFill>
            <a:schemeClr val="folHlink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50" name="Text Box 10"/>
          <p:cNvSpPr txBox="1">
            <a:spLocks noChangeArrowheads="1"/>
          </p:cNvSpPr>
          <p:nvPr/>
        </p:nvSpPr>
        <p:spPr bwMode="auto">
          <a:xfrm>
            <a:off x="2933700" y="4610100"/>
            <a:ext cx="361950" cy="43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  <a:cs typeface="Arial" charset="0"/>
              </a:rPr>
              <a:t>c</a:t>
            </a:r>
          </a:p>
        </p:txBody>
      </p:sp>
      <p:sp>
        <p:nvSpPr>
          <p:cNvPr id="31751" name="Isosceles Triangle 18"/>
          <p:cNvSpPr>
            <a:spLocks noChangeArrowheads="1"/>
          </p:cNvSpPr>
          <p:nvPr/>
        </p:nvSpPr>
        <p:spPr bwMode="auto">
          <a:xfrm>
            <a:off x="1790700" y="4038600"/>
            <a:ext cx="441325" cy="381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52" name="Isosceles Triangle 19"/>
          <p:cNvSpPr>
            <a:spLocks noChangeArrowheads="1"/>
          </p:cNvSpPr>
          <p:nvPr/>
        </p:nvSpPr>
        <p:spPr bwMode="auto">
          <a:xfrm>
            <a:off x="2108200" y="5499100"/>
            <a:ext cx="441325" cy="381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53" name="Isosceles Triangle 20"/>
          <p:cNvSpPr>
            <a:spLocks noChangeArrowheads="1"/>
          </p:cNvSpPr>
          <p:nvPr/>
        </p:nvSpPr>
        <p:spPr bwMode="auto">
          <a:xfrm>
            <a:off x="4140200" y="5435600"/>
            <a:ext cx="441325" cy="381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54" name="Diamond 21"/>
          <p:cNvSpPr>
            <a:spLocks noChangeArrowheads="1"/>
          </p:cNvSpPr>
          <p:nvPr/>
        </p:nvSpPr>
        <p:spPr bwMode="auto">
          <a:xfrm>
            <a:off x="2679700" y="3911600"/>
            <a:ext cx="444500" cy="444500"/>
          </a:xfrm>
          <a:prstGeom prst="diamond">
            <a:avLst/>
          </a:prstGeom>
          <a:solidFill>
            <a:srgbClr val="0066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55" name="Diamond 22"/>
          <p:cNvSpPr>
            <a:spLocks noChangeArrowheads="1"/>
          </p:cNvSpPr>
          <p:nvPr/>
        </p:nvSpPr>
        <p:spPr bwMode="auto">
          <a:xfrm>
            <a:off x="1536700" y="4864100"/>
            <a:ext cx="444500" cy="444500"/>
          </a:xfrm>
          <a:prstGeom prst="diamond">
            <a:avLst/>
          </a:prstGeom>
          <a:solidFill>
            <a:srgbClr val="0066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56" name="Diamond 23"/>
          <p:cNvSpPr>
            <a:spLocks noChangeArrowheads="1"/>
          </p:cNvSpPr>
          <p:nvPr/>
        </p:nvSpPr>
        <p:spPr bwMode="auto">
          <a:xfrm>
            <a:off x="2997200" y="5626100"/>
            <a:ext cx="444500" cy="444500"/>
          </a:xfrm>
          <a:prstGeom prst="diamond">
            <a:avLst/>
          </a:prstGeom>
          <a:solidFill>
            <a:srgbClr val="0066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57" name="Oval 24"/>
          <p:cNvSpPr>
            <a:spLocks noChangeArrowheads="1"/>
          </p:cNvSpPr>
          <p:nvPr/>
        </p:nvSpPr>
        <p:spPr bwMode="auto">
          <a:xfrm>
            <a:off x="3568700" y="4165600"/>
            <a:ext cx="381000" cy="38100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58" name="Rectangle 33"/>
          <p:cNvSpPr>
            <a:spLocks noChangeArrowheads="1"/>
          </p:cNvSpPr>
          <p:nvPr/>
        </p:nvSpPr>
        <p:spPr bwMode="auto">
          <a:xfrm>
            <a:off x="1981200" y="3200400"/>
            <a:ext cx="1752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0000"/>
                </a:solidFill>
                <a:cs typeface="Arial" charset="0"/>
              </a:rPr>
              <a:t>Template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-1" y="6609979"/>
            <a:ext cx="30907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</a:rPr>
              <a:t>Adapted from Svetlana </a:t>
            </a:r>
            <a:r>
              <a:rPr lang="en-US" sz="1000" dirty="0" err="1">
                <a:solidFill>
                  <a:srgbClr val="000000"/>
                </a:solidFill>
              </a:rPr>
              <a:t>Lazebnik</a:t>
            </a: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13086" y="3163669"/>
            <a:ext cx="29161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Triangle, circle, diamond: </a:t>
            </a:r>
          </a:p>
          <a:p>
            <a:r>
              <a:rPr lang="en-US" dirty="0">
                <a:solidFill>
                  <a:srgbClr val="000000"/>
                </a:solidFill>
              </a:rPr>
              <a:t>some </a:t>
            </a:r>
            <a:r>
              <a:rPr lang="en-US" i="1" dirty="0">
                <a:solidFill>
                  <a:srgbClr val="000000"/>
                </a:solidFill>
              </a:rPr>
              <a:t>type </a:t>
            </a:r>
            <a:r>
              <a:rPr lang="en-US" dirty="0">
                <a:solidFill>
                  <a:srgbClr val="000000"/>
                </a:solidFill>
              </a:rPr>
              <a:t>of visual token, </a:t>
            </a:r>
          </a:p>
          <a:p>
            <a:r>
              <a:rPr lang="en-US" dirty="0">
                <a:solidFill>
                  <a:srgbClr val="000000"/>
                </a:solidFill>
              </a:rPr>
              <a:t>e.g. feature or edge point</a:t>
            </a:r>
          </a:p>
        </p:txBody>
      </p:sp>
    </p:spTree>
    <p:extLst>
      <p:ext uri="{BB962C8B-B14F-4D97-AF65-F5344CB8AC3E}">
        <p14:creationId xmlns:p14="http://schemas.microsoft.com/office/powerpoint/2010/main" val="353078461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611560" y="2903860"/>
            <a:ext cx="2232248" cy="2582540"/>
            <a:chOff x="719572" y="3609020"/>
            <a:chExt cx="2232248" cy="2582540"/>
          </a:xfrm>
        </p:grpSpPr>
        <p:sp>
          <p:nvSpPr>
            <p:cNvPr id="19" name="Rectangle 18"/>
            <p:cNvSpPr/>
            <p:nvPr/>
          </p:nvSpPr>
          <p:spPr>
            <a:xfrm>
              <a:off x="719572" y="3609020"/>
              <a:ext cx="2232248" cy="212423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16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" name="Text Box 34"/>
            <p:cNvSpPr txBox="1">
              <a:spLocks noChangeArrowheads="1"/>
            </p:cNvSpPr>
            <p:nvPr/>
          </p:nvSpPr>
          <p:spPr bwMode="auto">
            <a:xfrm>
              <a:off x="1157303" y="5822256"/>
              <a:ext cx="1505480" cy="3693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10" tIns="45706" rIns="91410" bIns="45706">
              <a:spAutoFit/>
            </a:bodyPr>
            <a:lstStyle/>
            <a:p>
              <a:pPr defTabSz="914116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000000"/>
                  </a:solidFill>
                </a:rPr>
                <a:t>Model image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935596" y="5149788"/>
              <a:ext cx="324036" cy="28803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16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339752" y="4311588"/>
              <a:ext cx="324036" cy="288032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16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8" name="Oval 17"/>
          <p:cNvSpPr/>
          <p:nvPr/>
        </p:nvSpPr>
        <p:spPr>
          <a:xfrm>
            <a:off x="1691680" y="4427984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16"/>
            <a:endParaRPr lang="en-US">
              <a:solidFill>
                <a:srgbClr val="FFFFFF"/>
              </a:solidFill>
            </a:endParaRPr>
          </a:p>
        </p:txBody>
      </p:sp>
      <p:sp>
        <p:nvSpPr>
          <p:cNvPr id="20" name="Text Box 34"/>
          <p:cNvSpPr txBox="1">
            <a:spLocks noChangeArrowheads="1"/>
          </p:cNvSpPr>
          <p:nvPr/>
        </p:nvSpPr>
        <p:spPr bwMode="auto">
          <a:xfrm>
            <a:off x="6948264" y="5117068"/>
            <a:ext cx="1326008" cy="369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0" tIns="45706" rIns="91410" bIns="45706">
            <a:spAutoFit/>
          </a:bodyPr>
          <a:lstStyle/>
          <a:p>
            <a:pPr defTabSz="91411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Vote space</a:t>
            </a:r>
          </a:p>
        </p:txBody>
      </p:sp>
      <p:cxnSp>
        <p:nvCxnSpPr>
          <p:cNvPr id="22" name="Straight Arrow Connector 21"/>
          <p:cNvCxnSpPr>
            <a:endCxn id="18" idx="7"/>
          </p:cNvCxnSpPr>
          <p:nvPr/>
        </p:nvCxnSpPr>
        <p:spPr>
          <a:xfrm rot="5400000">
            <a:off x="1706594" y="3779912"/>
            <a:ext cx="777175" cy="561151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endCxn id="18" idx="2"/>
          </p:cNvCxnSpPr>
          <p:nvPr/>
        </p:nvCxnSpPr>
        <p:spPr>
          <a:xfrm>
            <a:off x="971600" y="4499992"/>
            <a:ext cx="720080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Group 44"/>
          <p:cNvGrpSpPr/>
          <p:nvPr/>
        </p:nvGrpSpPr>
        <p:grpSpPr>
          <a:xfrm>
            <a:off x="3352800" y="2884820"/>
            <a:ext cx="2232248" cy="2601580"/>
            <a:chOff x="3455876" y="3609020"/>
            <a:chExt cx="2232248" cy="2601580"/>
          </a:xfrm>
        </p:grpSpPr>
        <p:sp>
          <p:nvSpPr>
            <p:cNvPr id="14" name="Text Box 34"/>
            <p:cNvSpPr txBox="1">
              <a:spLocks noChangeArrowheads="1"/>
            </p:cNvSpPr>
            <p:nvPr/>
          </p:nvSpPr>
          <p:spPr bwMode="auto">
            <a:xfrm>
              <a:off x="3923928" y="5841268"/>
              <a:ext cx="146706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10" tIns="45706" rIns="91410" bIns="45706">
              <a:spAutoFit/>
            </a:bodyPr>
            <a:lstStyle/>
            <a:p>
              <a:pPr defTabSz="914116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000000"/>
                  </a:solidFill>
                </a:rPr>
                <a:t>Novel image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3455876" y="3609020"/>
              <a:ext cx="2232248" cy="212423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16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3923928" y="3825044"/>
              <a:ext cx="324036" cy="288032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16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4752020" y="4041068"/>
              <a:ext cx="324036" cy="288032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16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3707904" y="4689140"/>
              <a:ext cx="324036" cy="28803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16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4644008" y="5373216"/>
              <a:ext cx="324036" cy="28803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16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5220072" y="5049180"/>
              <a:ext cx="324036" cy="288032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16"/>
              <a:endParaRPr lang="en-US">
                <a:solidFill>
                  <a:srgbClr val="FFFFFF"/>
                </a:solidFill>
              </a:endParaRPr>
            </a:p>
          </p:txBody>
        </p:sp>
      </p:grpSp>
      <p:cxnSp>
        <p:nvCxnSpPr>
          <p:cNvPr id="33" name="Straight Arrow Connector 32"/>
          <p:cNvCxnSpPr/>
          <p:nvPr/>
        </p:nvCxnSpPr>
        <p:spPr>
          <a:xfrm rot="5400000">
            <a:off x="4129844" y="3568896"/>
            <a:ext cx="777175" cy="561151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3733800" y="4108956"/>
            <a:ext cx="720080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4680012" y="4793032"/>
            <a:ext cx="720080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rot="5400000">
            <a:off x="4572000" y="4541004"/>
            <a:ext cx="777175" cy="561151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rot="5400000">
            <a:off x="3275856" y="3352872"/>
            <a:ext cx="777175" cy="561151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6444208" y="2884820"/>
            <a:ext cx="2232248" cy="21242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16"/>
            <a:endParaRPr lang="en-US">
              <a:solidFill>
                <a:srgbClr val="FFFFFF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380312" y="3892932"/>
            <a:ext cx="900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16"/>
            <a:r>
              <a:rPr lang="en-US" b="1" dirty="0">
                <a:solidFill>
                  <a:srgbClr val="0070C0"/>
                </a:solidFill>
              </a:rPr>
              <a:t>x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452320" y="3811632"/>
            <a:ext cx="900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16"/>
            <a:r>
              <a:rPr lang="en-US" b="1" dirty="0">
                <a:solidFill>
                  <a:srgbClr val="0070C0"/>
                </a:solidFill>
              </a:rPr>
              <a:t>x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408204" y="3712912"/>
            <a:ext cx="900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16"/>
            <a:r>
              <a:rPr lang="en-US" b="1" dirty="0">
                <a:solidFill>
                  <a:srgbClr val="0070C0"/>
                </a:solidFill>
              </a:rPr>
              <a:t>x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920372" y="4901044"/>
            <a:ext cx="900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16"/>
            <a:r>
              <a:rPr lang="en-US" b="1" dirty="0">
                <a:solidFill>
                  <a:srgbClr val="0070C0"/>
                </a:solidFill>
              </a:rPr>
              <a:t>x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8316416" y="4577008"/>
            <a:ext cx="900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16"/>
            <a:r>
              <a:rPr lang="en-US" b="1" dirty="0">
                <a:solidFill>
                  <a:srgbClr val="0070C0"/>
                </a:solidFill>
              </a:rPr>
              <a:t>x</a:t>
            </a:r>
          </a:p>
        </p:txBody>
      </p:sp>
      <p:sp>
        <p:nvSpPr>
          <p:cNvPr id="46" name="Oval 45"/>
          <p:cNvSpPr/>
          <p:nvPr/>
        </p:nvSpPr>
        <p:spPr>
          <a:xfrm>
            <a:off x="7380312" y="3784920"/>
            <a:ext cx="468052" cy="50405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16"/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" y="5827693"/>
            <a:ext cx="86069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Now suppose those colors encode gradient directions…</a:t>
            </a:r>
          </a:p>
        </p:txBody>
      </p:sp>
      <p:sp>
        <p:nvSpPr>
          <p:cNvPr id="50" name="Oval 49"/>
          <p:cNvSpPr/>
          <p:nvPr/>
        </p:nvSpPr>
        <p:spPr>
          <a:xfrm rot="2659186">
            <a:off x="3715036" y="2989875"/>
            <a:ext cx="1197856" cy="174292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16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8285" y="2289624"/>
            <a:ext cx="2016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</a:rPr>
              <a:t>Intuition: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61050" y="4468996"/>
            <a:ext cx="1663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000000"/>
                </a:solidFill>
              </a:rPr>
              <a:t>Ref. point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546651" y="3544669"/>
            <a:ext cx="1663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000000"/>
                </a:solidFill>
              </a:rPr>
              <a:t>Displacement vectors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-1" y="6609979"/>
            <a:ext cx="30907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</a:rPr>
              <a:t>Adapted from Kristen </a:t>
            </a:r>
            <a:r>
              <a:rPr lang="en-US" sz="1000" dirty="0" err="1">
                <a:solidFill>
                  <a:srgbClr val="000000"/>
                </a:solidFill>
              </a:rPr>
              <a:t>Grauman</a:t>
            </a: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Generalized Hough transform</a:t>
            </a:r>
          </a:p>
        </p:txBody>
      </p:sp>
    </p:spTree>
    <p:extLst>
      <p:ext uri="{BB962C8B-B14F-4D97-AF65-F5344CB8AC3E}">
        <p14:creationId xmlns:p14="http://schemas.microsoft.com/office/powerpoint/2010/main" val="1547146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/>
      <p:bldP spid="38" grpId="0" animBg="1"/>
      <p:bldP spid="39" grpId="0"/>
      <p:bldP spid="40" grpId="0"/>
      <p:bldP spid="41" grpId="0"/>
      <p:bldP spid="42" grpId="0"/>
      <p:bldP spid="43" grpId="0"/>
      <p:bldP spid="46" grpId="0" animBg="1"/>
      <p:bldP spid="5" grpId="0"/>
      <p:bldP spid="50" grpId="0" animBg="1"/>
      <p:bldP spid="9" grpId="0"/>
      <p:bldP spid="51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5" name="Rectangle 3"/>
          <p:cNvSpPr>
            <a:spLocks noGrp="1" noChangeArrowheads="1"/>
          </p:cNvSpPr>
          <p:nvPr>
            <p:ph idx="1"/>
          </p:nvPr>
        </p:nvSpPr>
        <p:spPr>
          <a:xfrm>
            <a:off x="482544" y="1165194"/>
            <a:ext cx="8229600" cy="4525963"/>
          </a:xfrm>
        </p:spPr>
        <p:txBody>
          <a:bodyPr/>
          <a:lstStyle/>
          <a:p>
            <a:r>
              <a:rPr lang="en-US" sz="2800" dirty="0"/>
              <a:t>Define a model shape by its boundary points and a reference point.</a:t>
            </a:r>
          </a:p>
        </p:txBody>
      </p:sp>
      <p:sp>
        <p:nvSpPr>
          <p:cNvPr id="341006" name="Text Box 14"/>
          <p:cNvSpPr txBox="1">
            <a:spLocks noChangeArrowheads="1"/>
          </p:cNvSpPr>
          <p:nvPr/>
        </p:nvSpPr>
        <p:spPr bwMode="auto">
          <a:xfrm>
            <a:off x="2148380" y="6550223"/>
            <a:ext cx="707544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</a:rPr>
              <a:t>[Dana H. Ballard, Generalizing the Hough Transform to Detect Arbitrary Shapes, 1980]</a:t>
            </a:r>
          </a:p>
        </p:txBody>
      </p:sp>
      <p:grpSp>
        <p:nvGrpSpPr>
          <p:cNvPr id="2" name="Group 38"/>
          <p:cNvGrpSpPr>
            <a:grpSpLocks/>
          </p:cNvGrpSpPr>
          <p:nvPr/>
        </p:nvGrpSpPr>
        <p:grpSpPr bwMode="auto">
          <a:xfrm>
            <a:off x="811161" y="2044687"/>
            <a:ext cx="3124200" cy="2582863"/>
            <a:chOff x="2688" y="2064"/>
            <a:chExt cx="1968" cy="1627"/>
          </a:xfrm>
        </p:grpSpPr>
        <p:pic>
          <p:nvPicPr>
            <p:cNvPr id="4" name="Picture 3" descr="img007"/>
            <p:cNvPicPr>
              <a:picLocks noChangeAspect="1" noChangeArrowheads="1"/>
            </p:cNvPicPr>
            <p:nvPr/>
          </p:nvPicPr>
          <p:blipFill>
            <a:blip r:embed="rId4" cstate="print"/>
            <a:srcRect r="52724"/>
            <a:stretch>
              <a:fillRect/>
            </a:stretch>
          </p:blipFill>
          <p:spPr bwMode="auto">
            <a:xfrm>
              <a:off x="2688" y="2064"/>
              <a:ext cx="1968" cy="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41011" name="Rectangle 19"/>
            <p:cNvSpPr>
              <a:spLocks noChangeArrowheads="1"/>
            </p:cNvSpPr>
            <p:nvPr/>
          </p:nvSpPr>
          <p:spPr bwMode="auto">
            <a:xfrm>
              <a:off x="2928" y="2208"/>
              <a:ext cx="1728" cy="1248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1019" name="Freeform 27"/>
            <p:cNvSpPr>
              <a:spLocks/>
            </p:cNvSpPr>
            <p:nvPr/>
          </p:nvSpPr>
          <p:spPr bwMode="auto">
            <a:xfrm>
              <a:off x="3120" y="2400"/>
              <a:ext cx="928" cy="952"/>
            </a:xfrm>
            <a:custGeom>
              <a:avLst/>
              <a:gdLst/>
              <a:ahLst/>
              <a:cxnLst>
                <a:cxn ang="0">
                  <a:pos x="16" y="352"/>
                </a:cxn>
                <a:cxn ang="0">
                  <a:pos x="112" y="112"/>
                </a:cxn>
                <a:cxn ang="0">
                  <a:pos x="304" y="208"/>
                </a:cxn>
                <a:cxn ang="0">
                  <a:pos x="544" y="16"/>
                </a:cxn>
                <a:cxn ang="0">
                  <a:pos x="880" y="304"/>
                </a:cxn>
                <a:cxn ang="0">
                  <a:pos x="832" y="544"/>
                </a:cxn>
                <a:cxn ang="0">
                  <a:pos x="880" y="832"/>
                </a:cxn>
                <a:cxn ang="0">
                  <a:pos x="640" y="928"/>
                </a:cxn>
                <a:cxn ang="0">
                  <a:pos x="304" y="928"/>
                </a:cxn>
                <a:cxn ang="0">
                  <a:pos x="256" y="784"/>
                </a:cxn>
                <a:cxn ang="0">
                  <a:pos x="64" y="688"/>
                </a:cxn>
                <a:cxn ang="0">
                  <a:pos x="16" y="592"/>
                </a:cxn>
                <a:cxn ang="0">
                  <a:pos x="16" y="352"/>
                </a:cxn>
              </a:cxnLst>
              <a:rect l="0" t="0" r="r" b="b"/>
              <a:pathLst>
                <a:path w="928" h="952">
                  <a:moveTo>
                    <a:pt x="16" y="352"/>
                  </a:moveTo>
                  <a:cubicBezTo>
                    <a:pt x="32" y="272"/>
                    <a:pt x="64" y="136"/>
                    <a:pt x="112" y="112"/>
                  </a:cubicBezTo>
                  <a:cubicBezTo>
                    <a:pt x="160" y="88"/>
                    <a:pt x="232" y="224"/>
                    <a:pt x="304" y="208"/>
                  </a:cubicBezTo>
                  <a:cubicBezTo>
                    <a:pt x="376" y="192"/>
                    <a:pt x="448" y="0"/>
                    <a:pt x="544" y="16"/>
                  </a:cubicBezTo>
                  <a:cubicBezTo>
                    <a:pt x="640" y="32"/>
                    <a:pt x="832" y="216"/>
                    <a:pt x="880" y="304"/>
                  </a:cubicBezTo>
                  <a:cubicBezTo>
                    <a:pt x="928" y="392"/>
                    <a:pt x="832" y="456"/>
                    <a:pt x="832" y="544"/>
                  </a:cubicBezTo>
                  <a:cubicBezTo>
                    <a:pt x="832" y="632"/>
                    <a:pt x="912" y="768"/>
                    <a:pt x="880" y="832"/>
                  </a:cubicBezTo>
                  <a:cubicBezTo>
                    <a:pt x="848" y="896"/>
                    <a:pt x="736" y="912"/>
                    <a:pt x="640" y="928"/>
                  </a:cubicBezTo>
                  <a:cubicBezTo>
                    <a:pt x="544" y="944"/>
                    <a:pt x="368" y="952"/>
                    <a:pt x="304" y="928"/>
                  </a:cubicBezTo>
                  <a:cubicBezTo>
                    <a:pt x="240" y="904"/>
                    <a:pt x="296" y="824"/>
                    <a:pt x="256" y="784"/>
                  </a:cubicBezTo>
                  <a:cubicBezTo>
                    <a:pt x="216" y="744"/>
                    <a:pt x="104" y="720"/>
                    <a:pt x="64" y="688"/>
                  </a:cubicBezTo>
                  <a:cubicBezTo>
                    <a:pt x="24" y="656"/>
                    <a:pt x="24" y="648"/>
                    <a:pt x="16" y="592"/>
                  </a:cubicBezTo>
                  <a:cubicBezTo>
                    <a:pt x="8" y="536"/>
                    <a:pt x="0" y="432"/>
                    <a:pt x="16" y="352"/>
                  </a:cubicBezTo>
                  <a:close/>
                </a:path>
              </a:pathLst>
            </a:cu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1014" name="Line 22"/>
            <p:cNvSpPr>
              <a:spLocks noChangeShapeType="1"/>
            </p:cNvSpPr>
            <p:nvPr/>
          </p:nvSpPr>
          <p:spPr bwMode="auto">
            <a:xfrm rot="2717577" flipV="1">
              <a:off x="3428" y="2928"/>
              <a:ext cx="0" cy="288"/>
            </a:xfrm>
            <a:prstGeom prst="line">
              <a:avLst/>
            </a:prstGeom>
            <a:noFill/>
            <a:ln w="38100">
              <a:solidFill>
                <a:srgbClr val="00B050"/>
              </a:solidFill>
              <a:round/>
              <a:headEnd/>
              <a:tailEnd type="arrow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1015" name="Oval 23"/>
            <p:cNvSpPr>
              <a:spLocks noChangeArrowheads="1"/>
            </p:cNvSpPr>
            <p:nvPr/>
          </p:nvSpPr>
          <p:spPr bwMode="auto">
            <a:xfrm rot="2717577">
              <a:off x="3277" y="3104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1016" name="Line 24"/>
            <p:cNvSpPr>
              <a:spLocks noChangeShapeType="1"/>
            </p:cNvSpPr>
            <p:nvPr/>
          </p:nvSpPr>
          <p:spPr bwMode="auto">
            <a:xfrm>
              <a:off x="2976" y="3161"/>
              <a:ext cx="72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1017" name="Rectangle 25"/>
            <p:cNvSpPr>
              <a:spLocks noChangeArrowheads="1"/>
            </p:cNvSpPr>
            <p:nvPr/>
          </p:nvSpPr>
          <p:spPr bwMode="auto">
            <a:xfrm>
              <a:off x="3336" y="3036"/>
              <a:ext cx="11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00" i="1">
                <a:solidFill>
                  <a:srgbClr val="000000"/>
                </a:solidFill>
              </a:endParaRPr>
            </a:p>
          </p:txBody>
        </p:sp>
        <p:sp>
          <p:nvSpPr>
            <p:cNvPr id="341018" name="Text Box 26"/>
            <p:cNvSpPr txBox="1">
              <a:spLocks noChangeArrowheads="1"/>
            </p:cNvSpPr>
            <p:nvPr/>
          </p:nvSpPr>
          <p:spPr bwMode="auto">
            <a:xfrm>
              <a:off x="3516" y="2639"/>
              <a:ext cx="144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800" b="1" dirty="0">
                  <a:solidFill>
                    <a:srgbClr val="000000"/>
                  </a:solidFill>
                </a:rPr>
                <a:t>x</a:t>
              </a:r>
            </a:p>
          </p:txBody>
        </p:sp>
      </p:grpSp>
      <p:sp>
        <p:nvSpPr>
          <p:cNvPr id="341024" name="Text Box 32"/>
          <p:cNvSpPr txBox="1">
            <a:spLocks noChangeArrowheads="1"/>
          </p:cNvSpPr>
          <p:nvPr/>
        </p:nvSpPr>
        <p:spPr bwMode="auto">
          <a:xfrm>
            <a:off x="9856738" y="4175113"/>
            <a:ext cx="247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41028" name="Text Box 36"/>
          <p:cNvSpPr txBox="1">
            <a:spLocks noChangeArrowheads="1"/>
          </p:cNvSpPr>
          <p:nvPr/>
        </p:nvSpPr>
        <p:spPr bwMode="auto">
          <a:xfrm>
            <a:off x="2641603" y="1752600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41041" name="Text Box 49"/>
          <p:cNvSpPr txBox="1">
            <a:spLocks noChangeArrowheads="1"/>
          </p:cNvSpPr>
          <p:nvPr/>
        </p:nvSpPr>
        <p:spPr bwMode="auto">
          <a:xfrm>
            <a:off x="2243115" y="2882904"/>
            <a:ext cx="685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</a:rPr>
              <a:t>a</a:t>
            </a:r>
          </a:p>
        </p:txBody>
      </p:sp>
      <p:grpSp>
        <p:nvGrpSpPr>
          <p:cNvPr id="3" name="Group 43"/>
          <p:cNvGrpSpPr/>
          <p:nvPr/>
        </p:nvGrpSpPr>
        <p:grpSpPr>
          <a:xfrm>
            <a:off x="1496961" y="3592521"/>
            <a:ext cx="660468" cy="509566"/>
            <a:chOff x="5529213" y="4086234"/>
            <a:chExt cx="660468" cy="509566"/>
          </a:xfrm>
        </p:grpSpPr>
        <p:sp>
          <p:nvSpPr>
            <p:cNvPr id="341043" name="Text Box 51"/>
            <p:cNvSpPr txBox="1">
              <a:spLocks noChangeArrowheads="1"/>
            </p:cNvSpPr>
            <p:nvPr/>
          </p:nvSpPr>
          <p:spPr bwMode="auto">
            <a:xfrm>
              <a:off x="5529213" y="4291000"/>
              <a:ext cx="6096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1400" b="1">
                  <a:solidFill>
                    <a:srgbClr val="000000"/>
                  </a:solidFill>
                </a:rPr>
                <a:t>p</a:t>
              </a:r>
              <a:r>
                <a:rPr lang="en-US" sz="1400" b="1" baseline="-25000">
                  <a:solidFill>
                    <a:srgbClr val="000000"/>
                  </a:solidFill>
                </a:rPr>
                <a:t>1</a:t>
              </a:r>
            </a:p>
          </p:txBody>
        </p:sp>
        <p:sp>
          <p:nvSpPr>
            <p:cNvPr id="41" name="Rectangle 12"/>
            <p:cNvSpPr>
              <a:spLocks noChangeArrowheads="1"/>
            </p:cNvSpPr>
            <p:nvPr/>
          </p:nvSpPr>
          <p:spPr bwMode="auto">
            <a:xfrm>
              <a:off x="5922981" y="4086234"/>
              <a:ext cx="266700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l-GR" sz="1200" i="1" dirty="0">
                  <a:solidFill>
                    <a:srgbClr val="00B050"/>
                  </a:solidFill>
                </a:rPr>
                <a:t>θ</a:t>
              </a:r>
              <a:endParaRPr lang="en-US" sz="1200" i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5" name="Group 42"/>
          <p:cNvGrpSpPr/>
          <p:nvPr/>
        </p:nvGrpSpPr>
        <p:grpSpPr>
          <a:xfrm>
            <a:off x="2328885" y="3665547"/>
            <a:ext cx="1225476" cy="436540"/>
            <a:chOff x="6361137" y="4159260"/>
            <a:chExt cx="1225476" cy="436540"/>
          </a:xfrm>
        </p:grpSpPr>
        <p:sp>
          <p:nvSpPr>
            <p:cNvPr id="341034" name="Line 42"/>
            <p:cNvSpPr>
              <a:spLocks noChangeShapeType="1"/>
            </p:cNvSpPr>
            <p:nvPr/>
          </p:nvSpPr>
          <p:spPr bwMode="auto">
            <a:xfrm rot="17646248" flipV="1">
              <a:off x="6722934" y="4097479"/>
              <a:ext cx="0" cy="457200"/>
            </a:xfrm>
            <a:prstGeom prst="line">
              <a:avLst/>
            </a:prstGeom>
            <a:noFill/>
            <a:ln w="38100">
              <a:solidFill>
                <a:srgbClr val="7030A0"/>
              </a:solidFill>
              <a:round/>
              <a:headEnd/>
              <a:tailEnd type="arrow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ln>
                  <a:solidFill>
                    <a:srgbClr val="7030A0"/>
                  </a:solidFill>
                </a:ln>
                <a:solidFill>
                  <a:srgbClr val="000000"/>
                </a:solidFill>
              </a:endParaRPr>
            </a:p>
          </p:txBody>
        </p:sp>
        <p:sp>
          <p:nvSpPr>
            <p:cNvPr id="341035" name="Oval 43"/>
            <p:cNvSpPr>
              <a:spLocks noChangeArrowheads="1"/>
            </p:cNvSpPr>
            <p:nvPr/>
          </p:nvSpPr>
          <p:spPr bwMode="auto">
            <a:xfrm rot="17646248">
              <a:off x="6855322" y="4344407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1044" name="Text Box 52"/>
            <p:cNvSpPr txBox="1">
              <a:spLocks noChangeArrowheads="1"/>
            </p:cNvSpPr>
            <p:nvPr/>
          </p:nvSpPr>
          <p:spPr bwMode="auto">
            <a:xfrm>
              <a:off x="6977013" y="4291000"/>
              <a:ext cx="6096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1400" b="1">
                  <a:solidFill>
                    <a:srgbClr val="000000"/>
                  </a:solidFill>
                </a:rPr>
                <a:t>p</a:t>
              </a:r>
              <a:r>
                <a:rPr lang="en-US" sz="1400" b="1" baseline="-25000">
                  <a:solidFill>
                    <a:srgbClr val="000000"/>
                  </a:solidFill>
                </a:rPr>
                <a:t>2</a:t>
              </a:r>
            </a:p>
          </p:txBody>
        </p:sp>
        <p:sp>
          <p:nvSpPr>
            <p:cNvPr id="40" name="Line 11"/>
            <p:cNvSpPr>
              <a:spLocks noChangeShapeType="1"/>
            </p:cNvSpPr>
            <p:nvPr/>
          </p:nvSpPr>
          <p:spPr bwMode="auto">
            <a:xfrm>
              <a:off x="6361137" y="4414851"/>
              <a:ext cx="11430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" name="Rectangle 12"/>
            <p:cNvSpPr>
              <a:spLocks noChangeArrowheads="1"/>
            </p:cNvSpPr>
            <p:nvPr/>
          </p:nvSpPr>
          <p:spPr bwMode="auto">
            <a:xfrm>
              <a:off x="6908832" y="4159260"/>
              <a:ext cx="266700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l-GR" sz="1200" i="1" dirty="0">
                  <a:solidFill>
                    <a:srgbClr val="7030A0"/>
                  </a:solidFill>
                </a:rPr>
                <a:t>θ</a:t>
              </a:r>
              <a:endParaRPr lang="en-US" sz="1200" i="1" dirty="0">
                <a:solidFill>
                  <a:srgbClr val="7030A0"/>
                </a:solidFill>
              </a:endParaRP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4800600" y="2911257"/>
            <a:ext cx="398457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</a:rPr>
              <a:t>At each boundary point, compute displacement vector: </a:t>
            </a:r>
            <a:r>
              <a:rPr lang="en-US" sz="2800" b="1" dirty="0">
                <a:solidFill>
                  <a:srgbClr val="FF0000"/>
                </a:solidFill>
              </a:rPr>
              <a:t>r</a:t>
            </a:r>
            <a:r>
              <a:rPr lang="en-US" sz="2800" b="1" dirty="0">
                <a:solidFill>
                  <a:srgbClr val="000000"/>
                </a:solidFill>
              </a:rPr>
              <a:t> = a – p</a:t>
            </a:r>
            <a:r>
              <a:rPr lang="en-US" sz="2800" b="1" baseline="-25000" dirty="0">
                <a:solidFill>
                  <a:srgbClr val="000000"/>
                </a:solidFill>
              </a:rPr>
              <a:t>i</a:t>
            </a:r>
            <a:r>
              <a:rPr lang="en-US" sz="2800" dirty="0">
                <a:solidFill>
                  <a:srgbClr val="000000"/>
                </a:solidFill>
              </a:rPr>
              <a:t>.</a:t>
            </a:r>
          </a:p>
          <a:p>
            <a:endParaRPr lang="en-US" sz="2800" dirty="0">
              <a:solidFill>
                <a:srgbClr val="000000"/>
              </a:solidFill>
            </a:endParaRPr>
          </a:p>
          <a:p>
            <a:r>
              <a:rPr lang="en-US" sz="2800" dirty="0">
                <a:solidFill>
                  <a:srgbClr val="000000"/>
                </a:solidFill>
              </a:rPr>
              <a:t>Store these vectors in a table indexed by gradient orientation </a:t>
            </a:r>
            <a:r>
              <a:rPr lang="el-GR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θ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1050" dirty="0">
              <a:solidFill>
                <a:srgbClr val="000000"/>
              </a:solidFill>
            </a:endParaRPr>
          </a:p>
        </p:txBody>
      </p:sp>
      <p:cxnSp>
        <p:nvCxnSpPr>
          <p:cNvPr id="47" name="Straight Arrow Connector 46"/>
          <p:cNvCxnSpPr>
            <a:endCxn id="341041" idx="1"/>
          </p:cNvCxnSpPr>
          <p:nvPr/>
        </p:nvCxnSpPr>
        <p:spPr bwMode="auto">
          <a:xfrm rot="5400000" flipH="1" flipV="1">
            <a:off x="1659303" y="3211919"/>
            <a:ext cx="729470" cy="43815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8" name="Straight Arrow Connector 47"/>
          <p:cNvCxnSpPr>
            <a:endCxn id="341041" idx="1"/>
          </p:cNvCxnSpPr>
          <p:nvPr/>
        </p:nvCxnSpPr>
        <p:spPr bwMode="auto">
          <a:xfrm rot="16200000" flipV="1">
            <a:off x="2152230" y="3157146"/>
            <a:ext cx="839009" cy="65723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4800600" y="2209800"/>
            <a:ext cx="350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>
                <a:solidFill>
                  <a:srgbClr val="000000"/>
                </a:solidFill>
              </a:rPr>
              <a:t>Offline procedure: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219200" y="439260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Model shape</a:t>
            </a:r>
          </a:p>
        </p:txBody>
      </p:sp>
      <p:grpSp>
        <p:nvGrpSpPr>
          <p:cNvPr id="66" name="Group 65"/>
          <p:cNvGrpSpPr/>
          <p:nvPr/>
        </p:nvGrpSpPr>
        <p:grpSpPr>
          <a:xfrm>
            <a:off x="1295400" y="4800600"/>
            <a:ext cx="2514600" cy="1676400"/>
            <a:chOff x="1066800" y="4800600"/>
            <a:chExt cx="2514600" cy="1676400"/>
          </a:xfrm>
        </p:grpSpPr>
        <p:sp>
          <p:nvSpPr>
            <p:cNvPr id="43" name="Rectangle 12"/>
            <p:cNvSpPr>
              <a:spLocks noChangeArrowheads="1"/>
            </p:cNvSpPr>
            <p:nvPr/>
          </p:nvSpPr>
          <p:spPr bwMode="auto">
            <a:xfrm>
              <a:off x="1371601" y="5029199"/>
              <a:ext cx="324128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l-GR" sz="2000" i="1" dirty="0">
                  <a:solidFill>
                    <a:srgbClr val="00B050"/>
                  </a:solidFill>
                </a:rPr>
                <a:t>θ</a:t>
              </a:r>
              <a:endParaRPr lang="en-US" sz="2000" i="1" dirty="0">
                <a:solidFill>
                  <a:srgbClr val="00B050"/>
                </a:solidFill>
              </a:endParaRPr>
            </a:p>
          </p:txBody>
        </p:sp>
        <p:sp>
          <p:nvSpPr>
            <p:cNvPr id="44" name="Line 22"/>
            <p:cNvSpPr>
              <a:spLocks noChangeShapeType="1"/>
            </p:cNvSpPr>
            <p:nvPr/>
          </p:nvSpPr>
          <p:spPr bwMode="auto">
            <a:xfrm rot="2717577" flipV="1">
              <a:off x="1457868" y="4885217"/>
              <a:ext cx="0" cy="457200"/>
            </a:xfrm>
            <a:prstGeom prst="line">
              <a:avLst/>
            </a:prstGeom>
            <a:noFill/>
            <a:ln w="38100">
              <a:solidFill>
                <a:srgbClr val="00B050"/>
              </a:solidFill>
              <a:round/>
              <a:headEnd/>
              <a:tailEnd type="arrow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cxnSp>
          <p:nvCxnSpPr>
            <p:cNvPr id="46" name="Straight Arrow Connector 45"/>
            <p:cNvCxnSpPr/>
            <p:nvPr/>
          </p:nvCxnSpPr>
          <p:spPr bwMode="auto">
            <a:xfrm rot="5400000" flipH="1" flipV="1">
              <a:off x="2209801" y="4952999"/>
              <a:ext cx="457200" cy="304802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49" name="Line 42"/>
            <p:cNvSpPr>
              <a:spLocks noChangeShapeType="1"/>
            </p:cNvSpPr>
            <p:nvPr/>
          </p:nvSpPr>
          <p:spPr bwMode="auto">
            <a:xfrm rot="17646248" flipV="1">
              <a:off x="1351667" y="5503560"/>
              <a:ext cx="0" cy="457200"/>
            </a:xfrm>
            <a:prstGeom prst="line">
              <a:avLst/>
            </a:prstGeom>
            <a:noFill/>
            <a:ln w="38100">
              <a:solidFill>
                <a:srgbClr val="7030A0"/>
              </a:solidFill>
              <a:round/>
              <a:headEnd/>
              <a:tailEnd type="arrow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ln>
                  <a:solidFill>
                    <a:srgbClr val="7030A0"/>
                  </a:solidFill>
                </a:ln>
                <a:solidFill>
                  <a:srgbClr val="000000"/>
                </a:solidFill>
              </a:endParaRPr>
            </a:p>
          </p:txBody>
        </p:sp>
        <p:sp>
          <p:nvSpPr>
            <p:cNvPr id="50" name="Rectangle 12"/>
            <p:cNvSpPr>
              <a:spLocks noChangeArrowheads="1"/>
            </p:cNvSpPr>
            <p:nvPr/>
          </p:nvSpPr>
          <p:spPr bwMode="auto">
            <a:xfrm>
              <a:off x="1537565" y="5565341"/>
              <a:ext cx="324128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l-GR" sz="2000" i="1" dirty="0">
                  <a:solidFill>
                    <a:srgbClr val="7030A0"/>
                  </a:solidFill>
                </a:rPr>
                <a:t>θ</a:t>
              </a:r>
              <a:endParaRPr lang="en-US" sz="2000" i="1" dirty="0">
                <a:solidFill>
                  <a:srgbClr val="7030A0"/>
                </a:solidFill>
              </a:endParaRPr>
            </a:p>
          </p:txBody>
        </p:sp>
        <p:cxnSp>
          <p:nvCxnSpPr>
            <p:cNvPr id="51" name="Straight Arrow Connector 50"/>
            <p:cNvCxnSpPr/>
            <p:nvPr/>
          </p:nvCxnSpPr>
          <p:spPr bwMode="auto">
            <a:xfrm rot="16200000" flipV="1">
              <a:off x="2286000" y="5562600"/>
              <a:ext cx="533400" cy="38100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52" name="Rectangle 51"/>
            <p:cNvSpPr/>
            <p:nvPr/>
          </p:nvSpPr>
          <p:spPr bwMode="auto">
            <a:xfrm>
              <a:off x="1066800" y="4800600"/>
              <a:ext cx="2514600" cy="609600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3" name="Rectangle 52"/>
            <p:cNvSpPr/>
            <p:nvPr/>
          </p:nvSpPr>
          <p:spPr bwMode="auto">
            <a:xfrm>
              <a:off x="1066800" y="5410200"/>
              <a:ext cx="2514600" cy="609600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cxnSp>
          <p:nvCxnSpPr>
            <p:cNvPr id="60" name="Straight Connector 59"/>
            <p:cNvCxnSpPr/>
            <p:nvPr/>
          </p:nvCxnSpPr>
          <p:spPr bwMode="auto">
            <a:xfrm rot="5400000">
              <a:off x="1066800" y="5638800"/>
              <a:ext cx="16764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1" name="TextBox 60"/>
            <p:cNvSpPr txBox="1"/>
            <p:nvPr/>
          </p:nvSpPr>
          <p:spPr>
            <a:xfrm rot="5400000">
              <a:off x="1289566" y="6025634"/>
              <a:ext cx="381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…</a:t>
              </a:r>
            </a:p>
          </p:txBody>
        </p:sp>
        <p:sp>
          <p:nvSpPr>
            <p:cNvPr id="62" name="Rectangle 61"/>
            <p:cNvSpPr/>
            <p:nvPr/>
          </p:nvSpPr>
          <p:spPr bwMode="auto">
            <a:xfrm>
              <a:off x="1066800" y="6019800"/>
              <a:ext cx="2514600" cy="457200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2743200" y="5029200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…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2743200" y="5562600"/>
              <a:ext cx="381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…</a:t>
              </a:r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-1" y="6609979"/>
            <a:ext cx="30907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</a:rPr>
              <a:t>Kristen </a:t>
            </a:r>
            <a:r>
              <a:rPr lang="en-US" sz="1000" dirty="0" err="1">
                <a:solidFill>
                  <a:srgbClr val="000000"/>
                </a:solidFill>
              </a:rPr>
              <a:t>Grauman</a:t>
            </a: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dirty="0"/>
              <a:t>Generalized Hough transform</a:t>
            </a:r>
          </a:p>
        </p:txBody>
      </p:sp>
    </p:spTree>
    <p:extLst>
      <p:ext uri="{BB962C8B-B14F-4D97-AF65-F5344CB8AC3E}">
        <p14:creationId xmlns:p14="http://schemas.microsoft.com/office/powerpoint/2010/main" val="40370800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build="allAtOnce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007"/>
          <p:cNvPicPr>
            <a:picLocks noChangeAspect="1" noChangeArrowheads="1"/>
          </p:cNvPicPr>
          <p:nvPr/>
        </p:nvPicPr>
        <p:blipFill>
          <a:blip r:embed="rId4" cstate="print"/>
          <a:srcRect r="52724"/>
          <a:stretch>
            <a:fillRect/>
          </a:stretch>
        </p:blipFill>
        <p:spPr bwMode="auto">
          <a:xfrm>
            <a:off x="5410200" y="1828800"/>
            <a:ext cx="3124200" cy="258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1011" name="Rectangle 19"/>
          <p:cNvSpPr>
            <a:spLocks noChangeArrowheads="1"/>
          </p:cNvSpPr>
          <p:nvPr/>
        </p:nvSpPr>
        <p:spPr bwMode="auto">
          <a:xfrm>
            <a:off x="5791200" y="2057400"/>
            <a:ext cx="2743200" cy="19812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41019" name="Freeform 27"/>
          <p:cNvSpPr>
            <a:spLocks/>
          </p:cNvSpPr>
          <p:nvPr/>
        </p:nvSpPr>
        <p:spPr bwMode="auto">
          <a:xfrm>
            <a:off x="6990680" y="2095871"/>
            <a:ext cx="1473200" cy="1511300"/>
          </a:xfrm>
          <a:custGeom>
            <a:avLst/>
            <a:gdLst/>
            <a:ahLst/>
            <a:cxnLst>
              <a:cxn ang="0">
                <a:pos x="16" y="352"/>
              </a:cxn>
              <a:cxn ang="0">
                <a:pos x="112" y="112"/>
              </a:cxn>
              <a:cxn ang="0">
                <a:pos x="304" y="208"/>
              </a:cxn>
              <a:cxn ang="0">
                <a:pos x="544" y="16"/>
              </a:cxn>
              <a:cxn ang="0">
                <a:pos x="880" y="304"/>
              </a:cxn>
              <a:cxn ang="0">
                <a:pos x="832" y="544"/>
              </a:cxn>
              <a:cxn ang="0">
                <a:pos x="880" y="832"/>
              </a:cxn>
              <a:cxn ang="0">
                <a:pos x="640" y="928"/>
              </a:cxn>
              <a:cxn ang="0">
                <a:pos x="304" y="928"/>
              </a:cxn>
              <a:cxn ang="0">
                <a:pos x="256" y="784"/>
              </a:cxn>
              <a:cxn ang="0">
                <a:pos x="64" y="688"/>
              </a:cxn>
              <a:cxn ang="0">
                <a:pos x="16" y="592"/>
              </a:cxn>
              <a:cxn ang="0">
                <a:pos x="16" y="352"/>
              </a:cxn>
            </a:cxnLst>
            <a:rect l="0" t="0" r="r" b="b"/>
            <a:pathLst>
              <a:path w="928" h="952">
                <a:moveTo>
                  <a:pt x="16" y="352"/>
                </a:moveTo>
                <a:cubicBezTo>
                  <a:pt x="32" y="272"/>
                  <a:pt x="64" y="136"/>
                  <a:pt x="112" y="112"/>
                </a:cubicBezTo>
                <a:cubicBezTo>
                  <a:pt x="160" y="88"/>
                  <a:pt x="232" y="224"/>
                  <a:pt x="304" y="208"/>
                </a:cubicBezTo>
                <a:cubicBezTo>
                  <a:pt x="376" y="192"/>
                  <a:pt x="448" y="0"/>
                  <a:pt x="544" y="16"/>
                </a:cubicBezTo>
                <a:cubicBezTo>
                  <a:pt x="640" y="32"/>
                  <a:pt x="832" y="216"/>
                  <a:pt x="880" y="304"/>
                </a:cubicBezTo>
                <a:cubicBezTo>
                  <a:pt x="928" y="392"/>
                  <a:pt x="832" y="456"/>
                  <a:pt x="832" y="544"/>
                </a:cubicBezTo>
                <a:cubicBezTo>
                  <a:pt x="832" y="632"/>
                  <a:pt x="912" y="768"/>
                  <a:pt x="880" y="832"/>
                </a:cubicBezTo>
                <a:cubicBezTo>
                  <a:pt x="848" y="896"/>
                  <a:pt x="736" y="912"/>
                  <a:pt x="640" y="928"/>
                </a:cubicBezTo>
                <a:cubicBezTo>
                  <a:pt x="544" y="944"/>
                  <a:pt x="368" y="952"/>
                  <a:pt x="304" y="928"/>
                </a:cubicBezTo>
                <a:cubicBezTo>
                  <a:pt x="240" y="904"/>
                  <a:pt x="296" y="824"/>
                  <a:pt x="256" y="784"/>
                </a:cubicBezTo>
                <a:cubicBezTo>
                  <a:pt x="216" y="744"/>
                  <a:pt x="104" y="720"/>
                  <a:pt x="64" y="688"/>
                </a:cubicBezTo>
                <a:cubicBezTo>
                  <a:pt x="24" y="656"/>
                  <a:pt x="24" y="648"/>
                  <a:pt x="16" y="592"/>
                </a:cubicBezTo>
                <a:cubicBezTo>
                  <a:pt x="8" y="536"/>
                  <a:pt x="0" y="432"/>
                  <a:pt x="16" y="352"/>
                </a:cubicBezTo>
                <a:close/>
              </a:path>
            </a:pathLst>
          </a:custGeom>
          <a:solidFill>
            <a:schemeClr val="bg1"/>
          </a:solidFill>
          <a:ln w="25400">
            <a:solidFill>
              <a:schemeClr val="tx1"/>
            </a:solidFill>
            <a:prstDash val="sysDash"/>
            <a:round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41017" name="Rectangle 25"/>
          <p:cNvSpPr>
            <a:spLocks noChangeArrowheads="1"/>
          </p:cNvSpPr>
          <p:nvPr/>
        </p:nvSpPr>
        <p:spPr bwMode="auto">
          <a:xfrm>
            <a:off x="7333580" y="3105521"/>
            <a:ext cx="1841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 i="1">
              <a:solidFill>
                <a:srgbClr val="000000"/>
              </a:solidFill>
            </a:endParaRPr>
          </a:p>
        </p:txBody>
      </p:sp>
      <p:sp>
        <p:nvSpPr>
          <p:cNvPr id="341024" name="Text Box 32"/>
          <p:cNvSpPr txBox="1">
            <a:spLocks noChangeArrowheads="1"/>
          </p:cNvSpPr>
          <p:nvPr/>
        </p:nvSpPr>
        <p:spPr bwMode="auto">
          <a:xfrm>
            <a:off x="8255868" y="3270621"/>
            <a:ext cx="247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41028" name="Text Box 36"/>
          <p:cNvSpPr txBox="1">
            <a:spLocks noChangeArrowheads="1"/>
          </p:cNvSpPr>
          <p:nvPr/>
        </p:nvSpPr>
        <p:spPr bwMode="auto">
          <a:xfrm>
            <a:off x="2821042" y="17018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41043" name="Text Box 51"/>
          <p:cNvSpPr txBox="1">
            <a:spLocks noChangeArrowheads="1"/>
          </p:cNvSpPr>
          <p:nvPr/>
        </p:nvSpPr>
        <p:spPr bwMode="auto">
          <a:xfrm>
            <a:off x="6990680" y="3288096"/>
            <a:ext cx="609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</a:rPr>
              <a:t>p</a:t>
            </a:r>
            <a:r>
              <a:rPr lang="en-US" sz="1400" b="1" baseline="-25000">
                <a:solidFill>
                  <a:srgbClr val="000000"/>
                </a:solidFill>
              </a:rPr>
              <a:t>1</a:t>
            </a:r>
          </a:p>
        </p:txBody>
      </p:sp>
      <p:grpSp>
        <p:nvGrpSpPr>
          <p:cNvPr id="57" name="Group 56"/>
          <p:cNvGrpSpPr/>
          <p:nvPr/>
        </p:nvGrpSpPr>
        <p:grpSpPr>
          <a:xfrm>
            <a:off x="7239917" y="3083330"/>
            <a:ext cx="468313" cy="282541"/>
            <a:chOff x="7259637" y="4200559"/>
            <a:chExt cx="468313" cy="282541"/>
          </a:xfrm>
        </p:grpSpPr>
        <p:sp>
          <p:nvSpPr>
            <p:cNvPr id="341014" name="Line 22"/>
            <p:cNvSpPr>
              <a:spLocks noChangeShapeType="1"/>
            </p:cNvSpPr>
            <p:nvPr/>
          </p:nvSpPr>
          <p:spPr bwMode="auto">
            <a:xfrm rot="2717577" flipV="1">
              <a:off x="7499350" y="4051300"/>
              <a:ext cx="0" cy="457200"/>
            </a:xfrm>
            <a:prstGeom prst="line">
              <a:avLst/>
            </a:prstGeom>
            <a:noFill/>
            <a:ln w="38100">
              <a:solidFill>
                <a:srgbClr val="00B050"/>
              </a:solidFill>
              <a:round/>
              <a:headEnd/>
              <a:tailEnd type="arrow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1015" name="Oval 23"/>
            <p:cNvSpPr>
              <a:spLocks noChangeArrowheads="1"/>
            </p:cNvSpPr>
            <p:nvPr/>
          </p:nvSpPr>
          <p:spPr bwMode="auto">
            <a:xfrm rot="2717577">
              <a:off x="7259637" y="4330700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" name="Rectangle 12"/>
            <p:cNvSpPr>
              <a:spLocks noChangeArrowheads="1"/>
            </p:cNvSpPr>
            <p:nvPr/>
          </p:nvSpPr>
          <p:spPr bwMode="auto">
            <a:xfrm>
              <a:off x="7404168" y="4200559"/>
              <a:ext cx="266700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l-GR" sz="1200" i="1" dirty="0">
                  <a:solidFill>
                    <a:srgbClr val="00B050"/>
                  </a:solidFill>
                </a:rPr>
                <a:t>θ</a:t>
              </a:r>
              <a:endParaRPr lang="en-US" sz="1200" i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7955801" y="3156356"/>
            <a:ext cx="681198" cy="337547"/>
            <a:chOff x="7975521" y="4273585"/>
            <a:chExt cx="681198" cy="337547"/>
          </a:xfrm>
        </p:grpSpPr>
        <p:sp>
          <p:nvSpPr>
            <p:cNvPr id="341034" name="Line 42"/>
            <p:cNvSpPr>
              <a:spLocks noChangeShapeType="1"/>
            </p:cNvSpPr>
            <p:nvPr/>
          </p:nvSpPr>
          <p:spPr bwMode="auto">
            <a:xfrm rot="17646248" flipV="1">
              <a:off x="8204121" y="4211804"/>
              <a:ext cx="0" cy="457200"/>
            </a:xfrm>
            <a:prstGeom prst="line">
              <a:avLst/>
            </a:prstGeom>
            <a:noFill/>
            <a:ln w="38100">
              <a:solidFill>
                <a:srgbClr val="7030A0"/>
              </a:solidFill>
              <a:round/>
              <a:headEnd/>
              <a:tailEnd type="arrow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1035" name="Oval 43"/>
            <p:cNvSpPr>
              <a:spLocks noChangeArrowheads="1"/>
            </p:cNvSpPr>
            <p:nvPr/>
          </p:nvSpPr>
          <p:spPr bwMode="auto">
            <a:xfrm rot="17646248">
              <a:off x="8336509" y="4458732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" name="Rectangle 12"/>
            <p:cNvSpPr>
              <a:spLocks noChangeArrowheads="1"/>
            </p:cNvSpPr>
            <p:nvPr/>
          </p:nvSpPr>
          <p:spPr bwMode="auto">
            <a:xfrm>
              <a:off x="8390019" y="4273585"/>
              <a:ext cx="266700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l-GR" sz="1200" i="1" dirty="0">
                  <a:solidFill>
                    <a:srgbClr val="7030A0"/>
                  </a:solidFill>
                </a:rPr>
                <a:t>θ</a:t>
              </a:r>
              <a:endParaRPr lang="en-US" sz="1200" i="1" dirty="0">
                <a:solidFill>
                  <a:srgbClr val="7030A0"/>
                </a:solidFill>
              </a:endParaRP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685800" y="2010454"/>
            <a:ext cx="4495800" cy="23329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45000"/>
              </a:spcBef>
            </a:pPr>
            <a:r>
              <a:rPr lang="en-US" sz="2800" dirty="0">
                <a:solidFill>
                  <a:srgbClr val="000000"/>
                </a:solidFill>
              </a:rPr>
              <a:t>For each edge point:</a:t>
            </a:r>
          </a:p>
          <a:p>
            <a:pPr marL="342900" indent="-342900">
              <a:spcBef>
                <a:spcPct val="45000"/>
              </a:spcBef>
              <a:buFont typeface="Arial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Use its gradient orientation </a:t>
            </a:r>
            <a:r>
              <a:rPr lang="el-GR" sz="2400" i="1" dirty="0">
                <a:solidFill>
                  <a:srgbClr val="000000"/>
                </a:solidFill>
              </a:rPr>
              <a:t>θ</a:t>
            </a:r>
            <a:r>
              <a:rPr lang="en-US" sz="2400" dirty="0">
                <a:solidFill>
                  <a:srgbClr val="000000"/>
                </a:solidFill>
              </a:rPr>
              <a:t> to index into stored table </a:t>
            </a:r>
          </a:p>
          <a:p>
            <a:pPr marL="342900" indent="-342900">
              <a:spcBef>
                <a:spcPct val="45000"/>
              </a:spcBef>
              <a:buFont typeface="Arial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Use retrieved </a:t>
            </a:r>
            <a:r>
              <a:rPr lang="en-US" sz="2400" b="1" dirty="0">
                <a:solidFill>
                  <a:srgbClr val="000000"/>
                </a:solidFill>
              </a:rPr>
              <a:t>r</a:t>
            </a:r>
            <a:r>
              <a:rPr lang="en-US" sz="2400" dirty="0">
                <a:solidFill>
                  <a:srgbClr val="000000"/>
                </a:solidFill>
              </a:rPr>
              <a:t> vectors to vote for reference point</a:t>
            </a:r>
          </a:p>
        </p:txBody>
      </p:sp>
      <p:cxnSp>
        <p:nvCxnSpPr>
          <p:cNvPr id="47" name="Straight Arrow Connector 46"/>
          <p:cNvCxnSpPr/>
          <p:nvPr/>
        </p:nvCxnSpPr>
        <p:spPr bwMode="auto">
          <a:xfrm rot="5400000" flipH="1" flipV="1">
            <a:off x="7153022" y="2702728"/>
            <a:ext cx="729470" cy="43815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8" name="Straight Arrow Connector 47"/>
          <p:cNvCxnSpPr/>
          <p:nvPr/>
        </p:nvCxnSpPr>
        <p:spPr bwMode="auto">
          <a:xfrm rot="16200000" flipV="1">
            <a:off x="7645949" y="2647955"/>
            <a:ext cx="839009" cy="65723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685800" y="1385197"/>
            <a:ext cx="617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>
                <a:solidFill>
                  <a:srgbClr val="000000"/>
                </a:solidFill>
              </a:rPr>
              <a:t>Detection procedure: </a:t>
            </a:r>
          </a:p>
        </p:txBody>
      </p:sp>
      <p:sp>
        <p:nvSpPr>
          <p:cNvPr id="32" name="Text Box 4"/>
          <p:cNvSpPr txBox="1">
            <a:spLocks noChangeArrowheads="1"/>
          </p:cNvSpPr>
          <p:nvPr/>
        </p:nvSpPr>
        <p:spPr bwMode="auto">
          <a:xfrm>
            <a:off x="4267199" y="5250336"/>
            <a:ext cx="470988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600" i="1" dirty="0">
                <a:solidFill>
                  <a:srgbClr val="000000"/>
                </a:solidFill>
              </a:rPr>
              <a:t>Assuming translation is the only transformation here, i.e., orientation and scale are fixed.</a:t>
            </a:r>
          </a:p>
        </p:txBody>
      </p:sp>
      <p:sp>
        <p:nvSpPr>
          <p:cNvPr id="33" name="Freeform 27"/>
          <p:cNvSpPr>
            <a:spLocks/>
          </p:cNvSpPr>
          <p:nvPr/>
        </p:nvSpPr>
        <p:spPr bwMode="auto">
          <a:xfrm>
            <a:off x="5923880" y="2451458"/>
            <a:ext cx="1473200" cy="1511300"/>
          </a:xfrm>
          <a:custGeom>
            <a:avLst/>
            <a:gdLst/>
            <a:ahLst/>
            <a:cxnLst>
              <a:cxn ang="0">
                <a:pos x="16" y="352"/>
              </a:cxn>
              <a:cxn ang="0">
                <a:pos x="112" y="112"/>
              </a:cxn>
              <a:cxn ang="0">
                <a:pos x="304" y="208"/>
              </a:cxn>
              <a:cxn ang="0">
                <a:pos x="544" y="16"/>
              </a:cxn>
              <a:cxn ang="0">
                <a:pos x="880" y="304"/>
              </a:cxn>
              <a:cxn ang="0">
                <a:pos x="832" y="544"/>
              </a:cxn>
              <a:cxn ang="0">
                <a:pos x="880" y="832"/>
              </a:cxn>
              <a:cxn ang="0">
                <a:pos x="640" y="928"/>
              </a:cxn>
              <a:cxn ang="0">
                <a:pos x="304" y="928"/>
              </a:cxn>
              <a:cxn ang="0">
                <a:pos x="256" y="784"/>
              </a:cxn>
              <a:cxn ang="0">
                <a:pos x="64" y="688"/>
              </a:cxn>
              <a:cxn ang="0">
                <a:pos x="16" y="592"/>
              </a:cxn>
              <a:cxn ang="0">
                <a:pos x="16" y="352"/>
              </a:cxn>
            </a:cxnLst>
            <a:rect l="0" t="0" r="r" b="b"/>
            <a:pathLst>
              <a:path w="928" h="952">
                <a:moveTo>
                  <a:pt x="16" y="352"/>
                </a:moveTo>
                <a:cubicBezTo>
                  <a:pt x="32" y="272"/>
                  <a:pt x="64" y="136"/>
                  <a:pt x="112" y="112"/>
                </a:cubicBezTo>
                <a:cubicBezTo>
                  <a:pt x="160" y="88"/>
                  <a:pt x="232" y="224"/>
                  <a:pt x="304" y="208"/>
                </a:cubicBezTo>
                <a:cubicBezTo>
                  <a:pt x="376" y="192"/>
                  <a:pt x="448" y="0"/>
                  <a:pt x="544" y="16"/>
                </a:cubicBezTo>
                <a:cubicBezTo>
                  <a:pt x="640" y="32"/>
                  <a:pt x="832" y="216"/>
                  <a:pt x="880" y="304"/>
                </a:cubicBezTo>
                <a:cubicBezTo>
                  <a:pt x="928" y="392"/>
                  <a:pt x="832" y="456"/>
                  <a:pt x="832" y="544"/>
                </a:cubicBezTo>
                <a:cubicBezTo>
                  <a:pt x="832" y="632"/>
                  <a:pt x="912" y="768"/>
                  <a:pt x="880" y="832"/>
                </a:cubicBezTo>
                <a:cubicBezTo>
                  <a:pt x="848" y="896"/>
                  <a:pt x="736" y="912"/>
                  <a:pt x="640" y="928"/>
                </a:cubicBezTo>
                <a:cubicBezTo>
                  <a:pt x="544" y="944"/>
                  <a:pt x="368" y="952"/>
                  <a:pt x="304" y="928"/>
                </a:cubicBezTo>
                <a:cubicBezTo>
                  <a:pt x="240" y="904"/>
                  <a:pt x="296" y="824"/>
                  <a:pt x="256" y="784"/>
                </a:cubicBezTo>
                <a:cubicBezTo>
                  <a:pt x="216" y="744"/>
                  <a:pt x="104" y="720"/>
                  <a:pt x="64" y="688"/>
                </a:cubicBezTo>
                <a:cubicBezTo>
                  <a:pt x="24" y="656"/>
                  <a:pt x="24" y="648"/>
                  <a:pt x="16" y="592"/>
                </a:cubicBezTo>
                <a:cubicBezTo>
                  <a:pt x="8" y="536"/>
                  <a:pt x="0" y="432"/>
                  <a:pt x="16" y="352"/>
                </a:cubicBezTo>
                <a:close/>
              </a:path>
            </a:pathLst>
          </a:custGeom>
          <a:solidFill>
            <a:schemeClr val="bg1"/>
          </a:solidFill>
          <a:ln w="25400">
            <a:solidFill>
              <a:schemeClr val="tx1"/>
            </a:solidFill>
            <a:prstDash val="sysDash"/>
            <a:round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7" name="Rectangle 25"/>
          <p:cNvSpPr>
            <a:spLocks noChangeArrowheads="1"/>
          </p:cNvSpPr>
          <p:nvPr/>
        </p:nvSpPr>
        <p:spPr bwMode="auto">
          <a:xfrm>
            <a:off x="6266780" y="3461108"/>
            <a:ext cx="1841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 i="1">
              <a:solidFill>
                <a:srgbClr val="000000"/>
              </a:solidFill>
            </a:endParaRPr>
          </a:p>
        </p:txBody>
      </p:sp>
      <p:sp>
        <p:nvSpPr>
          <p:cNvPr id="38" name="Text Box 26"/>
          <p:cNvSpPr txBox="1">
            <a:spLocks noChangeArrowheads="1"/>
          </p:cNvSpPr>
          <p:nvPr/>
        </p:nvSpPr>
        <p:spPr bwMode="auto">
          <a:xfrm>
            <a:off x="6629400" y="1828800"/>
            <a:ext cx="228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70C0"/>
                </a:solidFill>
              </a:rPr>
              <a:t>x</a:t>
            </a:r>
          </a:p>
        </p:txBody>
      </p:sp>
      <p:grpSp>
        <p:nvGrpSpPr>
          <p:cNvPr id="59" name="Group 58"/>
          <p:cNvGrpSpPr/>
          <p:nvPr/>
        </p:nvGrpSpPr>
        <p:grpSpPr>
          <a:xfrm>
            <a:off x="6173117" y="3438917"/>
            <a:ext cx="468313" cy="282541"/>
            <a:chOff x="6192837" y="4556146"/>
            <a:chExt cx="468313" cy="282541"/>
          </a:xfrm>
        </p:grpSpPr>
        <p:sp>
          <p:nvSpPr>
            <p:cNvPr id="34" name="Line 22"/>
            <p:cNvSpPr>
              <a:spLocks noChangeShapeType="1"/>
            </p:cNvSpPr>
            <p:nvPr/>
          </p:nvSpPr>
          <p:spPr bwMode="auto">
            <a:xfrm rot="2717577" flipV="1">
              <a:off x="6432550" y="4406887"/>
              <a:ext cx="0" cy="457200"/>
            </a:xfrm>
            <a:prstGeom prst="line">
              <a:avLst/>
            </a:prstGeom>
            <a:noFill/>
            <a:ln w="38100">
              <a:solidFill>
                <a:srgbClr val="00B050"/>
              </a:solidFill>
              <a:round/>
              <a:headEnd/>
              <a:tailEnd type="arrow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" name="Oval 23"/>
            <p:cNvSpPr>
              <a:spLocks noChangeArrowheads="1"/>
            </p:cNvSpPr>
            <p:nvPr/>
          </p:nvSpPr>
          <p:spPr bwMode="auto">
            <a:xfrm rot="2717577">
              <a:off x="6192837" y="4686287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6" name="Rectangle 12"/>
            <p:cNvSpPr>
              <a:spLocks noChangeArrowheads="1"/>
            </p:cNvSpPr>
            <p:nvPr/>
          </p:nvSpPr>
          <p:spPr bwMode="auto">
            <a:xfrm>
              <a:off x="6337368" y="4556146"/>
              <a:ext cx="266700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l-GR" sz="1200" i="1" dirty="0">
                  <a:solidFill>
                    <a:srgbClr val="00B050"/>
                  </a:solidFill>
                </a:rPr>
                <a:t>θ</a:t>
              </a:r>
              <a:endParaRPr lang="en-US" sz="1200" i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6889001" y="3511943"/>
            <a:ext cx="681198" cy="337547"/>
            <a:chOff x="6908721" y="4629172"/>
            <a:chExt cx="681198" cy="337547"/>
          </a:xfrm>
        </p:grpSpPr>
        <p:sp>
          <p:nvSpPr>
            <p:cNvPr id="50" name="Line 42"/>
            <p:cNvSpPr>
              <a:spLocks noChangeShapeType="1"/>
            </p:cNvSpPr>
            <p:nvPr/>
          </p:nvSpPr>
          <p:spPr bwMode="auto">
            <a:xfrm rot="17646248" flipV="1">
              <a:off x="7137321" y="4567391"/>
              <a:ext cx="0" cy="457200"/>
            </a:xfrm>
            <a:prstGeom prst="line">
              <a:avLst/>
            </a:prstGeom>
            <a:noFill/>
            <a:ln w="38100">
              <a:solidFill>
                <a:srgbClr val="7030A0"/>
              </a:solidFill>
              <a:round/>
              <a:headEnd/>
              <a:tailEnd type="arrow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1" name="Oval 43"/>
            <p:cNvSpPr>
              <a:spLocks noChangeArrowheads="1"/>
            </p:cNvSpPr>
            <p:nvPr/>
          </p:nvSpPr>
          <p:spPr bwMode="auto">
            <a:xfrm rot="17646248">
              <a:off x="7269709" y="4814319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" name="Rectangle 12"/>
            <p:cNvSpPr>
              <a:spLocks noChangeArrowheads="1"/>
            </p:cNvSpPr>
            <p:nvPr/>
          </p:nvSpPr>
          <p:spPr bwMode="auto">
            <a:xfrm>
              <a:off x="7323219" y="4629172"/>
              <a:ext cx="266700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l-GR" sz="1200" i="1" dirty="0">
                  <a:solidFill>
                    <a:srgbClr val="7030A0"/>
                  </a:solidFill>
                </a:rPr>
                <a:t>θ</a:t>
              </a:r>
              <a:endParaRPr lang="en-US" sz="1200" i="1" dirty="0">
                <a:solidFill>
                  <a:srgbClr val="7030A0"/>
                </a:solidFill>
              </a:endParaRPr>
            </a:p>
          </p:txBody>
        </p:sp>
      </p:grpSp>
      <p:cxnSp>
        <p:nvCxnSpPr>
          <p:cNvPr id="55" name="Straight Arrow Connector 54"/>
          <p:cNvCxnSpPr/>
          <p:nvPr/>
        </p:nvCxnSpPr>
        <p:spPr bwMode="auto">
          <a:xfrm rot="5400000" flipH="1" flipV="1">
            <a:off x="6086222" y="3058315"/>
            <a:ext cx="729470" cy="43815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6" name="Straight Arrow Connector 55"/>
          <p:cNvCxnSpPr/>
          <p:nvPr/>
        </p:nvCxnSpPr>
        <p:spPr bwMode="auto">
          <a:xfrm rot="16200000" flipV="1">
            <a:off x="6579149" y="3003542"/>
            <a:ext cx="839009" cy="65723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5943600" y="419100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Novel image</a:t>
            </a:r>
          </a:p>
        </p:txBody>
      </p:sp>
      <p:grpSp>
        <p:nvGrpSpPr>
          <p:cNvPr id="66" name="Group 65"/>
          <p:cNvGrpSpPr/>
          <p:nvPr/>
        </p:nvGrpSpPr>
        <p:grpSpPr>
          <a:xfrm>
            <a:off x="1295400" y="4800600"/>
            <a:ext cx="2514600" cy="1676400"/>
            <a:chOff x="1066800" y="4800600"/>
            <a:chExt cx="2514600" cy="1676400"/>
          </a:xfrm>
        </p:grpSpPr>
        <p:sp>
          <p:nvSpPr>
            <p:cNvPr id="67" name="Rectangle 12"/>
            <p:cNvSpPr>
              <a:spLocks noChangeArrowheads="1"/>
            </p:cNvSpPr>
            <p:nvPr/>
          </p:nvSpPr>
          <p:spPr bwMode="auto">
            <a:xfrm>
              <a:off x="1371601" y="5029199"/>
              <a:ext cx="324128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l-GR" sz="2000" i="1" dirty="0">
                  <a:solidFill>
                    <a:srgbClr val="00B050"/>
                  </a:solidFill>
                </a:rPr>
                <a:t>θ</a:t>
              </a:r>
              <a:endParaRPr lang="en-US" sz="2000" i="1" dirty="0">
                <a:solidFill>
                  <a:srgbClr val="00B050"/>
                </a:solidFill>
              </a:endParaRPr>
            </a:p>
          </p:txBody>
        </p:sp>
        <p:sp>
          <p:nvSpPr>
            <p:cNvPr id="68" name="Line 22"/>
            <p:cNvSpPr>
              <a:spLocks noChangeShapeType="1"/>
            </p:cNvSpPr>
            <p:nvPr/>
          </p:nvSpPr>
          <p:spPr bwMode="auto">
            <a:xfrm rot="2717577" flipV="1">
              <a:off x="1457868" y="4885217"/>
              <a:ext cx="0" cy="457200"/>
            </a:xfrm>
            <a:prstGeom prst="line">
              <a:avLst/>
            </a:prstGeom>
            <a:noFill/>
            <a:ln w="38100">
              <a:solidFill>
                <a:srgbClr val="00B050"/>
              </a:solidFill>
              <a:round/>
              <a:headEnd/>
              <a:tailEnd type="arrow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cxnSp>
          <p:nvCxnSpPr>
            <p:cNvPr id="69" name="Straight Arrow Connector 68"/>
            <p:cNvCxnSpPr/>
            <p:nvPr/>
          </p:nvCxnSpPr>
          <p:spPr bwMode="auto">
            <a:xfrm rot="5400000" flipH="1" flipV="1">
              <a:off x="2209801" y="4952999"/>
              <a:ext cx="457200" cy="304802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70" name="Line 42"/>
            <p:cNvSpPr>
              <a:spLocks noChangeShapeType="1"/>
            </p:cNvSpPr>
            <p:nvPr/>
          </p:nvSpPr>
          <p:spPr bwMode="auto">
            <a:xfrm rot="17646248" flipV="1">
              <a:off x="1351667" y="5503560"/>
              <a:ext cx="0" cy="457200"/>
            </a:xfrm>
            <a:prstGeom prst="line">
              <a:avLst/>
            </a:prstGeom>
            <a:noFill/>
            <a:ln w="38100">
              <a:solidFill>
                <a:srgbClr val="7030A0"/>
              </a:solidFill>
              <a:round/>
              <a:headEnd/>
              <a:tailEnd type="arrow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ln>
                  <a:solidFill>
                    <a:srgbClr val="7030A0"/>
                  </a:solidFill>
                </a:ln>
                <a:solidFill>
                  <a:srgbClr val="000000"/>
                </a:solidFill>
              </a:endParaRPr>
            </a:p>
          </p:txBody>
        </p:sp>
        <p:sp>
          <p:nvSpPr>
            <p:cNvPr id="71" name="Rectangle 12"/>
            <p:cNvSpPr>
              <a:spLocks noChangeArrowheads="1"/>
            </p:cNvSpPr>
            <p:nvPr/>
          </p:nvSpPr>
          <p:spPr bwMode="auto">
            <a:xfrm>
              <a:off x="1537565" y="5565341"/>
              <a:ext cx="324128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l-GR" sz="2000" i="1" dirty="0">
                  <a:solidFill>
                    <a:srgbClr val="7030A0"/>
                  </a:solidFill>
                </a:rPr>
                <a:t>θ</a:t>
              </a:r>
              <a:endParaRPr lang="en-US" sz="2000" i="1" dirty="0">
                <a:solidFill>
                  <a:srgbClr val="7030A0"/>
                </a:solidFill>
              </a:endParaRPr>
            </a:p>
          </p:txBody>
        </p:sp>
        <p:cxnSp>
          <p:nvCxnSpPr>
            <p:cNvPr id="72" name="Straight Arrow Connector 71"/>
            <p:cNvCxnSpPr/>
            <p:nvPr/>
          </p:nvCxnSpPr>
          <p:spPr bwMode="auto">
            <a:xfrm rot="16200000" flipV="1">
              <a:off x="2286000" y="5562600"/>
              <a:ext cx="533400" cy="38100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73" name="Rectangle 72"/>
            <p:cNvSpPr/>
            <p:nvPr/>
          </p:nvSpPr>
          <p:spPr bwMode="auto">
            <a:xfrm>
              <a:off x="1066800" y="4800600"/>
              <a:ext cx="2514600" cy="609600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" name="Rectangle 73"/>
            <p:cNvSpPr/>
            <p:nvPr/>
          </p:nvSpPr>
          <p:spPr bwMode="auto">
            <a:xfrm>
              <a:off x="1066800" y="5410200"/>
              <a:ext cx="2514600" cy="609600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cxnSp>
          <p:nvCxnSpPr>
            <p:cNvPr id="75" name="Straight Connector 74"/>
            <p:cNvCxnSpPr/>
            <p:nvPr/>
          </p:nvCxnSpPr>
          <p:spPr bwMode="auto">
            <a:xfrm rot="5400000">
              <a:off x="1066800" y="5638800"/>
              <a:ext cx="16764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6" name="TextBox 75"/>
            <p:cNvSpPr txBox="1"/>
            <p:nvPr/>
          </p:nvSpPr>
          <p:spPr>
            <a:xfrm rot="5400000">
              <a:off x="1289566" y="6025634"/>
              <a:ext cx="381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…</a:t>
              </a:r>
            </a:p>
          </p:txBody>
        </p:sp>
        <p:sp>
          <p:nvSpPr>
            <p:cNvPr id="77" name="Rectangle 76"/>
            <p:cNvSpPr/>
            <p:nvPr/>
          </p:nvSpPr>
          <p:spPr bwMode="auto">
            <a:xfrm>
              <a:off x="1066800" y="6019800"/>
              <a:ext cx="2514600" cy="457200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743200" y="5029200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…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2743200" y="5562600"/>
              <a:ext cx="381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…</a:t>
              </a:r>
            </a:p>
          </p:txBody>
        </p:sp>
      </p:grpSp>
      <p:sp>
        <p:nvSpPr>
          <p:cNvPr id="81" name="Freeform 27"/>
          <p:cNvSpPr>
            <a:spLocks/>
          </p:cNvSpPr>
          <p:nvPr/>
        </p:nvSpPr>
        <p:spPr bwMode="auto">
          <a:xfrm rot="1022208">
            <a:off x="6096000" y="2133600"/>
            <a:ext cx="762000" cy="609600"/>
          </a:xfrm>
          <a:custGeom>
            <a:avLst/>
            <a:gdLst/>
            <a:ahLst/>
            <a:cxnLst>
              <a:cxn ang="0">
                <a:pos x="16" y="352"/>
              </a:cxn>
              <a:cxn ang="0">
                <a:pos x="112" y="112"/>
              </a:cxn>
              <a:cxn ang="0">
                <a:pos x="304" y="208"/>
              </a:cxn>
              <a:cxn ang="0">
                <a:pos x="544" y="16"/>
              </a:cxn>
              <a:cxn ang="0">
                <a:pos x="880" y="304"/>
              </a:cxn>
              <a:cxn ang="0">
                <a:pos x="832" y="544"/>
              </a:cxn>
              <a:cxn ang="0">
                <a:pos x="880" y="832"/>
              </a:cxn>
              <a:cxn ang="0">
                <a:pos x="640" y="928"/>
              </a:cxn>
              <a:cxn ang="0">
                <a:pos x="304" y="928"/>
              </a:cxn>
              <a:cxn ang="0">
                <a:pos x="256" y="784"/>
              </a:cxn>
              <a:cxn ang="0">
                <a:pos x="64" y="688"/>
              </a:cxn>
              <a:cxn ang="0">
                <a:pos x="16" y="592"/>
              </a:cxn>
              <a:cxn ang="0">
                <a:pos x="16" y="352"/>
              </a:cxn>
            </a:cxnLst>
            <a:rect l="0" t="0" r="r" b="b"/>
            <a:pathLst>
              <a:path w="928" h="952">
                <a:moveTo>
                  <a:pt x="16" y="352"/>
                </a:moveTo>
                <a:cubicBezTo>
                  <a:pt x="32" y="272"/>
                  <a:pt x="64" y="136"/>
                  <a:pt x="112" y="112"/>
                </a:cubicBezTo>
                <a:cubicBezTo>
                  <a:pt x="160" y="88"/>
                  <a:pt x="232" y="224"/>
                  <a:pt x="304" y="208"/>
                </a:cubicBezTo>
                <a:cubicBezTo>
                  <a:pt x="376" y="192"/>
                  <a:pt x="448" y="0"/>
                  <a:pt x="544" y="16"/>
                </a:cubicBezTo>
                <a:cubicBezTo>
                  <a:pt x="640" y="32"/>
                  <a:pt x="832" y="216"/>
                  <a:pt x="880" y="304"/>
                </a:cubicBezTo>
                <a:cubicBezTo>
                  <a:pt x="928" y="392"/>
                  <a:pt x="832" y="456"/>
                  <a:pt x="832" y="544"/>
                </a:cubicBezTo>
                <a:cubicBezTo>
                  <a:pt x="832" y="632"/>
                  <a:pt x="912" y="768"/>
                  <a:pt x="880" y="832"/>
                </a:cubicBezTo>
                <a:cubicBezTo>
                  <a:pt x="848" y="896"/>
                  <a:pt x="736" y="912"/>
                  <a:pt x="640" y="928"/>
                </a:cubicBezTo>
                <a:cubicBezTo>
                  <a:pt x="544" y="944"/>
                  <a:pt x="368" y="952"/>
                  <a:pt x="304" y="928"/>
                </a:cubicBezTo>
                <a:cubicBezTo>
                  <a:pt x="240" y="904"/>
                  <a:pt x="296" y="824"/>
                  <a:pt x="256" y="784"/>
                </a:cubicBezTo>
                <a:cubicBezTo>
                  <a:pt x="216" y="744"/>
                  <a:pt x="104" y="720"/>
                  <a:pt x="64" y="688"/>
                </a:cubicBezTo>
                <a:cubicBezTo>
                  <a:pt x="24" y="656"/>
                  <a:pt x="24" y="648"/>
                  <a:pt x="16" y="592"/>
                </a:cubicBezTo>
                <a:cubicBezTo>
                  <a:pt x="8" y="536"/>
                  <a:pt x="0" y="432"/>
                  <a:pt x="16" y="352"/>
                </a:cubicBezTo>
                <a:close/>
              </a:path>
            </a:pathLst>
          </a:custGeom>
          <a:solidFill>
            <a:schemeClr val="bg1"/>
          </a:solidFill>
          <a:ln w="25400">
            <a:solidFill>
              <a:schemeClr val="tx1"/>
            </a:solidFill>
            <a:prstDash val="sysDash"/>
            <a:round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82" name="Group 81"/>
          <p:cNvGrpSpPr/>
          <p:nvPr/>
        </p:nvGrpSpPr>
        <p:grpSpPr>
          <a:xfrm>
            <a:off x="6248400" y="2514600"/>
            <a:ext cx="468313" cy="282541"/>
            <a:chOff x="6192837" y="4556146"/>
            <a:chExt cx="468313" cy="282541"/>
          </a:xfrm>
        </p:grpSpPr>
        <p:sp>
          <p:nvSpPr>
            <p:cNvPr id="83" name="Line 22"/>
            <p:cNvSpPr>
              <a:spLocks noChangeShapeType="1"/>
            </p:cNvSpPr>
            <p:nvPr/>
          </p:nvSpPr>
          <p:spPr bwMode="auto">
            <a:xfrm rot="2717577" flipV="1">
              <a:off x="6432550" y="4406887"/>
              <a:ext cx="0" cy="457200"/>
            </a:xfrm>
            <a:prstGeom prst="line">
              <a:avLst/>
            </a:prstGeom>
            <a:noFill/>
            <a:ln w="38100">
              <a:solidFill>
                <a:srgbClr val="00B050"/>
              </a:solidFill>
              <a:round/>
              <a:headEnd/>
              <a:tailEnd type="arrow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4" name="Oval 23"/>
            <p:cNvSpPr>
              <a:spLocks noChangeArrowheads="1"/>
            </p:cNvSpPr>
            <p:nvPr/>
          </p:nvSpPr>
          <p:spPr bwMode="auto">
            <a:xfrm rot="2717577">
              <a:off x="6192837" y="4686287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5" name="Rectangle 12"/>
            <p:cNvSpPr>
              <a:spLocks noChangeArrowheads="1"/>
            </p:cNvSpPr>
            <p:nvPr/>
          </p:nvSpPr>
          <p:spPr bwMode="auto">
            <a:xfrm>
              <a:off x="6337368" y="4556146"/>
              <a:ext cx="266700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l-GR" sz="1200" i="1" dirty="0">
                  <a:solidFill>
                    <a:srgbClr val="00B050"/>
                  </a:solidFill>
                </a:rPr>
                <a:t>θ</a:t>
              </a:r>
              <a:endParaRPr lang="en-US" sz="1200" i="1" dirty="0">
                <a:solidFill>
                  <a:srgbClr val="00B050"/>
                </a:solidFill>
              </a:endParaRPr>
            </a:p>
          </p:txBody>
        </p:sp>
      </p:grpSp>
      <p:cxnSp>
        <p:nvCxnSpPr>
          <p:cNvPr id="86" name="Straight Arrow Connector 85"/>
          <p:cNvCxnSpPr/>
          <p:nvPr/>
        </p:nvCxnSpPr>
        <p:spPr bwMode="auto">
          <a:xfrm rot="5400000" flipH="1" flipV="1">
            <a:off x="6178942" y="2126858"/>
            <a:ext cx="729470" cy="43815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41018" name="Text Box 26"/>
          <p:cNvSpPr txBox="1">
            <a:spLocks noChangeArrowheads="1"/>
          </p:cNvSpPr>
          <p:nvPr/>
        </p:nvSpPr>
        <p:spPr bwMode="auto">
          <a:xfrm>
            <a:off x="6477000" y="2816423"/>
            <a:ext cx="228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70C0"/>
                </a:solidFill>
              </a:rPr>
              <a:t>x</a:t>
            </a:r>
          </a:p>
        </p:txBody>
      </p:sp>
      <p:sp>
        <p:nvSpPr>
          <p:cNvPr id="87" name="Text Box 26"/>
          <p:cNvSpPr txBox="1">
            <a:spLocks noChangeArrowheads="1"/>
          </p:cNvSpPr>
          <p:nvPr/>
        </p:nvSpPr>
        <p:spPr bwMode="auto">
          <a:xfrm>
            <a:off x="6553200" y="2819400"/>
            <a:ext cx="228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70C0"/>
                </a:solidFill>
              </a:rPr>
              <a:t>x</a:t>
            </a:r>
          </a:p>
        </p:txBody>
      </p:sp>
      <p:sp>
        <p:nvSpPr>
          <p:cNvPr id="88" name="Text Box 26"/>
          <p:cNvSpPr txBox="1">
            <a:spLocks noChangeArrowheads="1"/>
          </p:cNvSpPr>
          <p:nvPr/>
        </p:nvSpPr>
        <p:spPr bwMode="auto">
          <a:xfrm>
            <a:off x="7543800" y="2438400"/>
            <a:ext cx="228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70C0"/>
                </a:solidFill>
              </a:rPr>
              <a:t>x</a:t>
            </a:r>
          </a:p>
        </p:txBody>
      </p:sp>
      <p:sp>
        <p:nvSpPr>
          <p:cNvPr id="90" name="Text Box 26"/>
          <p:cNvSpPr txBox="1">
            <a:spLocks noChangeArrowheads="1"/>
          </p:cNvSpPr>
          <p:nvPr/>
        </p:nvSpPr>
        <p:spPr bwMode="auto">
          <a:xfrm>
            <a:off x="7620000" y="2438400"/>
            <a:ext cx="228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70C0"/>
                </a:solidFill>
              </a:rPr>
              <a:t>x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-1" y="6609979"/>
            <a:ext cx="30907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</a:rPr>
              <a:t>Kristen </a:t>
            </a:r>
            <a:r>
              <a:rPr lang="en-US" sz="1000" dirty="0" err="1">
                <a:solidFill>
                  <a:srgbClr val="000000"/>
                </a:solidFill>
              </a:rPr>
              <a:t>Grauman</a:t>
            </a: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6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dirty="0"/>
              <a:t>Generalized Hough transform</a:t>
            </a:r>
          </a:p>
        </p:txBody>
      </p:sp>
    </p:spTree>
    <p:extLst>
      <p:ext uri="{BB962C8B-B14F-4D97-AF65-F5344CB8AC3E}">
        <p14:creationId xmlns:p14="http://schemas.microsoft.com/office/powerpoint/2010/main" val="22453807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41018" grpId="0"/>
      <p:bldP spid="87" grpId="0"/>
      <p:bldP spid="88" grpId="0"/>
      <p:bldP spid="90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Generalized Hough transform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4495800" cy="9144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/>
              <a:t>Template representation</a:t>
            </a:r>
          </a:p>
          <a:p>
            <a:pPr lvl="1"/>
            <a:r>
              <a:rPr lang="en-US" dirty="0"/>
              <a:t>For each type of landmark point, store all possible displacement vectors towards the center</a:t>
            </a:r>
          </a:p>
        </p:txBody>
      </p:sp>
      <p:sp>
        <p:nvSpPr>
          <p:cNvPr id="32772" name="Freeform 5"/>
          <p:cNvSpPr>
            <a:spLocks/>
          </p:cNvSpPr>
          <p:nvPr/>
        </p:nvSpPr>
        <p:spPr bwMode="auto">
          <a:xfrm>
            <a:off x="1219200" y="3810000"/>
            <a:ext cx="3429000" cy="2387600"/>
          </a:xfrm>
          <a:custGeom>
            <a:avLst/>
            <a:gdLst>
              <a:gd name="T0" fmla="*/ 2147483647 w 2592"/>
              <a:gd name="T1" fmla="*/ 2147483647 h 1805"/>
              <a:gd name="T2" fmla="*/ 2147483647 w 2592"/>
              <a:gd name="T3" fmla="*/ 2147483647 h 1805"/>
              <a:gd name="T4" fmla="*/ 2147483647 w 2592"/>
              <a:gd name="T5" fmla="*/ 2147483647 h 1805"/>
              <a:gd name="T6" fmla="*/ 2147483647 w 2592"/>
              <a:gd name="T7" fmla="*/ 2147483647 h 1805"/>
              <a:gd name="T8" fmla="*/ 2147483647 w 2592"/>
              <a:gd name="T9" fmla="*/ 2147483647 h 1805"/>
              <a:gd name="T10" fmla="*/ 2147483647 w 2592"/>
              <a:gd name="T11" fmla="*/ 2147483647 h 1805"/>
              <a:gd name="T12" fmla="*/ 2147483647 w 2592"/>
              <a:gd name="T13" fmla="*/ 2147483647 h 1805"/>
              <a:gd name="T14" fmla="*/ 2147483647 w 2592"/>
              <a:gd name="T15" fmla="*/ 2147483647 h 180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592"/>
              <a:gd name="T25" fmla="*/ 0 h 1805"/>
              <a:gd name="T26" fmla="*/ 2592 w 2592"/>
              <a:gd name="T27" fmla="*/ 1805 h 180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592" h="1805">
                <a:moveTo>
                  <a:pt x="91" y="371"/>
                </a:moveTo>
                <a:cubicBezTo>
                  <a:pt x="180" y="111"/>
                  <a:pt x="799" y="42"/>
                  <a:pt x="1134" y="21"/>
                </a:cubicBezTo>
                <a:cubicBezTo>
                  <a:pt x="1469" y="0"/>
                  <a:pt x="1938" y="106"/>
                  <a:pt x="2099" y="247"/>
                </a:cubicBezTo>
                <a:cubicBezTo>
                  <a:pt x="2260" y="388"/>
                  <a:pt x="2020" y="703"/>
                  <a:pt x="2099" y="868"/>
                </a:cubicBezTo>
                <a:cubicBezTo>
                  <a:pt x="2178" y="1034"/>
                  <a:pt x="2555" y="1101"/>
                  <a:pt x="2574" y="1241"/>
                </a:cubicBezTo>
                <a:cubicBezTo>
                  <a:pt x="2592" y="1381"/>
                  <a:pt x="2537" y="1650"/>
                  <a:pt x="2209" y="1707"/>
                </a:cubicBezTo>
                <a:cubicBezTo>
                  <a:pt x="1880" y="1764"/>
                  <a:pt x="955" y="1805"/>
                  <a:pt x="602" y="1582"/>
                </a:cubicBezTo>
                <a:cubicBezTo>
                  <a:pt x="249" y="1360"/>
                  <a:pt x="0" y="651"/>
                  <a:pt x="91" y="371"/>
                </a:cubicBezTo>
                <a:close/>
              </a:path>
            </a:pathLst>
          </a:custGeom>
          <a:solidFill>
            <a:srgbClr val="FFCC99"/>
          </a:solidFill>
          <a:ln w="50800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73" name="Oval 9"/>
          <p:cNvSpPr>
            <a:spLocks noChangeArrowheads="1"/>
          </p:cNvSpPr>
          <p:nvPr/>
        </p:nvSpPr>
        <p:spPr bwMode="auto">
          <a:xfrm>
            <a:off x="2933700" y="4991100"/>
            <a:ext cx="127000" cy="127000"/>
          </a:xfrm>
          <a:prstGeom prst="ellipse">
            <a:avLst/>
          </a:prstGeom>
          <a:solidFill>
            <a:schemeClr val="folHlink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b="1">
              <a:solidFill>
                <a:srgbClr val="000000"/>
              </a:solidFill>
              <a:cs typeface="Arial" charset="0"/>
            </a:endParaRPr>
          </a:p>
        </p:txBody>
      </p:sp>
      <p:cxnSp>
        <p:nvCxnSpPr>
          <p:cNvPr id="21" name="Straight Arrow Connector 20"/>
          <p:cNvCxnSpPr>
            <a:cxnSpLocks noChangeShapeType="1"/>
          </p:cNvCxnSpPr>
          <p:nvPr/>
        </p:nvCxnSpPr>
        <p:spPr bwMode="auto">
          <a:xfrm>
            <a:off x="1981200" y="4292600"/>
            <a:ext cx="952500" cy="698500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2" name="Straight Arrow Connector 21"/>
          <p:cNvCxnSpPr>
            <a:cxnSpLocks noChangeShapeType="1"/>
          </p:cNvCxnSpPr>
          <p:nvPr/>
        </p:nvCxnSpPr>
        <p:spPr bwMode="auto">
          <a:xfrm rot="5400000" flipH="1" flipV="1">
            <a:off x="2298700" y="5118100"/>
            <a:ext cx="635000" cy="635000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5" name="Straight Arrow Connector 24"/>
          <p:cNvCxnSpPr>
            <a:cxnSpLocks noChangeShapeType="1"/>
          </p:cNvCxnSpPr>
          <p:nvPr/>
        </p:nvCxnSpPr>
        <p:spPr bwMode="auto">
          <a:xfrm rot="10800000">
            <a:off x="3060700" y="5118100"/>
            <a:ext cx="1333500" cy="571500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8" name="Straight Arrow Connector 27"/>
          <p:cNvCxnSpPr>
            <a:cxnSpLocks noChangeShapeType="1"/>
          </p:cNvCxnSpPr>
          <p:nvPr/>
        </p:nvCxnSpPr>
        <p:spPr bwMode="auto">
          <a:xfrm>
            <a:off x="7264400" y="2692400"/>
            <a:ext cx="952500" cy="698500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9" name="Straight Arrow Connector 28"/>
          <p:cNvCxnSpPr>
            <a:cxnSpLocks noChangeShapeType="1"/>
          </p:cNvCxnSpPr>
          <p:nvPr/>
        </p:nvCxnSpPr>
        <p:spPr bwMode="auto">
          <a:xfrm rot="5400000" flipH="1" flipV="1">
            <a:off x="7264400" y="2057400"/>
            <a:ext cx="635000" cy="635000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0" name="Straight Arrow Connector 29"/>
          <p:cNvCxnSpPr>
            <a:cxnSpLocks noChangeShapeType="1"/>
          </p:cNvCxnSpPr>
          <p:nvPr/>
        </p:nvCxnSpPr>
        <p:spPr bwMode="auto">
          <a:xfrm rot="10800000">
            <a:off x="5930900" y="2120900"/>
            <a:ext cx="1333500" cy="571500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2" name="Straight Arrow Connector 31"/>
          <p:cNvCxnSpPr>
            <a:cxnSpLocks noChangeShapeType="1"/>
          </p:cNvCxnSpPr>
          <p:nvPr/>
        </p:nvCxnSpPr>
        <p:spPr bwMode="auto">
          <a:xfrm flipV="1">
            <a:off x="1752600" y="5029200"/>
            <a:ext cx="1143000" cy="76200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6" name="Straight Arrow Connector 35"/>
          <p:cNvCxnSpPr>
            <a:cxnSpLocks noChangeShapeType="1"/>
          </p:cNvCxnSpPr>
          <p:nvPr/>
        </p:nvCxnSpPr>
        <p:spPr bwMode="auto">
          <a:xfrm rot="16200000" flipV="1">
            <a:off x="2743200" y="5410200"/>
            <a:ext cx="762000" cy="152400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48" name="Straight Arrow Connector 47"/>
          <p:cNvCxnSpPr>
            <a:cxnSpLocks noChangeShapeType="1"/>
            <a:endCxn id="32773" idx="0"/>
          </p:cNvCxnSpPr>
          <p:nvPr/>
        </p:nvCxnSpPr>
        <p:spPr bwMode="auto">
          <a:xfrm rot="16200000" flipH="1">
            <a:off x="2508250" y="4502150"/>
            <a:ext cx="876300" cy="101600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51" name="Straight Arrow Connector 50"/>
          <p:cNvCxnSpPr>
            <a:cxnSpLocks noChangeShapeType="1"/>
          </p:cNvCxnSpPr>
          <p:nvPr/>
        </p:nvCxnSpPr>
        <p:spPr bwMode="auto">
          <a:xfrm rot="5400000">
            <a:off x="3074194" y="4383881"/>
            <a:ext cx="700088" cy="619125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57" name="Straight Arrow Connector 56"/>
          <p:cNvCxnSpPr>
            <a:cxnSpLocks noChangeShapeType="1"/>
          </p:cNvCxnSpPr>
          <p:nvPr/>
        </p:nvCxnSpPr>
        <p:spPr bwMode="auto">
          <a:xfrm rot="16200000" flipV="1">
            <a:off x="6781800" y="3848100"/>
            <a:ext cx="762000" cy="152400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58" name="Straight Arrow Connector 57"/>
          <p:cNvCxnSpPr>
            <a:cxnSpLocks noChangeShapeType="1"/>
          </p:cNvCxnSpPr>
          <p:nvPr/>
        </p:nvCxnSpPr>
        <p:spPr bwMode="auto">
          <a:xfrm flipV="1">
            <a:off x="7239000" y="4229100"/>
            <a:ext cx="1143000" cy="76200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59" name="Straight Arrow Connector 58"/>
          <p:cNvCxnSpPr>
            <a:cxnSpLocks noChangeShapeType="1"/>
          </p:cNvCxnSpPr>
          <p:nvPr/>
        </p:nvCxnSpPr>
        <p:spPr bwMode="auto">
          <a:xfrm rot="5400000">
            <a:off x="6665119" y="5893594"/>
            <a:ext cx="700087" cy="619125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60" name="Straight Arrow Connector 59"/>
          <p:cNvCxnSpPr>
            <a:cxnSpLocks noChangeShapeType="1"/>
          </p:cNvCxnSpPr>
          <p:nvPr/>
        </p:nvCxnSpPr>
        <p:spPr bwMode="auto">
          <a:xfrm rot="16200000" flipH="1">
            <a:off x="6851650" y="4692650"/>
            <a:ext cx="876300" cy="101600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61" name="Rectangle 60"/>
          <p:cNvSpPr/>
          <p:nvPr/>
        </p:nvSpPr>
        <p:spPr bwMode="auto">
          <a:xfrm>
            <a:off x="5562600" y="1828800"/>
            <a:ext cx="3200400" cy="4800600"/>
          </a:xfrm>
          <a:prstGeom prst="rect">
            <a:avLst/>
          </a:prstGeom>
          <a:noFill/>
          <a:ln w="254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89" name="Isosceles Triangle 7"/>
          <p:cNvSpPr>
            <a:spLocks noChangeArrowheads="1"/>
          </p:cNvSpPr>
          <p:nvPr/>
        </p:nvSpPr>
        <p:spPr bwMode="auto">
          <a:xfrm>
            <a:off x="1790700" y="4038600"/>
            <a:ext cx="441325" cy="381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90" name="Isosceles Triangle 8"/>
          <p:cNvSpPr>
            <a:spLocks noChangeArrowheads="1"/>
          </p:cNvSpPr>
          <p:nvPr/>
        </p:nvSpPr>
        <p:spPr bwMode="auto">
          <a:xfrm>
            <a:off x="2108200" y="5499100"/>
            <a:ext cx="441325" cy="381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91" name="Isosceles Triangle 9"/>
          <p:cNvSpPr>
            <a:spLocks noChangeArrowheads="1"/>
          </p:cNvSpPr>
          <p:nvPr/>
        </p:nvSpPr>
        <p:spPr bwMode="auto">
          <a:xfrm>
            <a:off x="4140200" y="5435600"/>
            <a:ext cx="441325" cy="381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92" name="Diamond 10"/>
          <p:cNvSpPr>
            <a:spLocks noChangeArrowheads="1"/>
          </p:cNvSpPr>
          <p:nvPr/>
        </p:nvSpPr>
        <p:spPr bwMode="auto">
          <a:xfrm>
            <a:off x="2679700" y="3911600"/>
            <a:ext cx="444500" cy="444500"/>
          </a:xfrm>
          <a:prstGeom prst="diamond">
            <a:avLst/>
          </a:prstGeom>
          <a:solidFill>
            <a:srgbClr val="0066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93" name="Diamond 11"/>
          <p:cNvSpPr>
            <a:spLocks noChangeArrowheads="1"/>
          </p:cNvSpPr>
          <p:nvPr/>
        </p:nvSpPr>
        <p:spPr bwMode="auto">
          <a:xfrm>
            <a:off x="1536700" y="4864100"/>
            <a:ext cx="444500" cy="444500"/>
          </a:xfrm>
          <a:prstGeom prst="diamond">
            <a:avLst/>
          </a:prstGeom>
          <a:solidFill>
            <a:srgbClr val="0066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94" name="Diamond 12"/>
          <p:cNvSpPr>
            <a:spLocks noChangeArrowheads="1"/>
          </p:cNvSpPr>
          <p:nvPr/>
        </p:nvSpPr>
        <p:spPr bwMode="auto">
          <a:xfrm>
            <a:off x="2997200" y="5626100"/>
            <a:ext cx="444500" cy="444500"/>
          </a:xfrm>
          <a:prstGeom prst="diamond">
            <a:avLst/>
          </a:prstGeom>
          <a:solidFill>
            <a:srgbClr val="0066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95" name="Oval 13"/>
          <p:cNvSpPr>
            <a:spLocks noChangeArrowheads="1"/>
          </p:cNvSpPr>
          <p:nvPr/>
        </p:nvSpPr>
        <p:spPr bwMode="auto">
          <a:xfrm>
            <a:off x="3568700" y="4165600"/>
            <a:ext cx="381000" cy="38100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5" name="Isosceles Triangle 14"/>
          <p:cNvSpPr>
            <a:spLocks noChangeArrowheads="1"/>
          </p:cNvSpPr>
          <p:nvPr/>
        </p:nvSpPr>
        <p:spPr bwMode="auto">
          <a:xfrm>
            <a:off x="7010400" y="2438400"/>
            <a:ext cx="441325" cy="381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" name="Diamond 15"/>
          <p:cNvSpPr>
            <a:spLocks noChangeArrowheads="1"/>
          </p:cNvSpPr>
          <p:nvPr/>
        </p:nvSpPr>
        <p:spPr bwMode="auto">
          <a:xfrm>
            <a:off x="7010400" y="4076700"/>
            <a:ext cx="444500" cy="444500"/>
          </a:xfrm>
          <a:prstGeom prst="diamond">
            <a:avLst/>
          </a:prstGeom>
          <a:solidFill>
            <a:srgbClr val="0066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7096125" y="5638800"/>
            <a:ext cx="381000" cy="38100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99" name="Rectangle 61"/>
          <p:cNvSpPr>
            <a:spLocks noChangeArrowheads="1"/>
          </p:cNvSpPr>
          <p:nvPr/>
        </p:nvSpPr>
        <p:spPr bwMode="auto">
          <a:xfrm>
            <a:off x="6400800" y="1228725"/>
            <a:ext cx="1600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0000"/>
                </a:solidFill>
                <a:cs typeface="Arial" charset="0"/>
              </a:rPr>
              <a:t>Model</a:t>
            </a:r>
          </a:p>
        </p:txBody>
      </p:sp>
      <p:sp>
        <p:nvSpPr>
          <p:cNvPr id="32800" name="Rectangle 62"/>
          <p:cNvSpPr>
            <a:spLocks noChangeArrowheads="1"/>
          </p:cNvSpPr>
          <p:nvPr/>
        </p:nvSpPr>
        <p:spPr bwMode="auto">
          <a:xfrm>
            <a:off x="1981200" y="3200400"/>
            <a:ext cx="1752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0000"/>
                </a:solidFill>
                <a:cs typeface="Arial" charset="0"/>
              </a:rPr>
              <a:t>Template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-1" y="6609979"/>
            <a:ext cx="30907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</a:rPr>
              <a:t>Svetlana </a:t>
            </a:r>
            <a:r>
              <a:rPr lang="en-US" sz="1000" dirty="0" err="1">
                <a:solidFill>
                  <a:srgbClr val="000000"/>
                </a:solidFill>
              </a:rPr>
              <a:t>Lazebnik</a:t>
            </a:r>
            <a:endParaRPr lang="en-US" sz="1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14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Generalized Hough transform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4648200" cy="55626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/>
              <a:t>Detecting the template</a:t>
            </a:r>
          </a:p>
          <a:p>
            <a:pPr lvl="1"/>
            <a:r>
              <a:rPr lang="en-US" dirty="0"/>
              <a:t>For each feature in a new image, look up that feature type in the model and vote for the possible center locations associated with that type in the model</a:t>
            </a:r>
          </a:p>
        </p:txBody>
      </p:sp>
      <p:cxnSp>
        <p:nvCxnSpPr>
          <p:cNvPr id="33796" name="Straight Arrow Connector 4"/>
          <p:cNvCxnSpPr>
            <a:cxnSpLocks noChangeShapeType="1"/>
          </p:cNvCxnSpPr>
          <p:nvPr/>
        </p:nvCxnSpPr>
        <p:spPr bwMode="auto">
          <a:xfrm>
            <a:off x="7264400" y="2692400"/>
            <a:ext cx="952500" cy="698500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3797" name="Straight Arrow Connector 5"/>
          <p:cNvCxnSpPr>
            <a:cxnSpLocks noChangeShapeType="1"/>
          </p:cNvCxnSpPr>
          <p:nvPr/>
        </p:nvCxnSpPr>
        <p:spPr bwMode="auto">
          <a:xfrm rot="5400000" flipH="1" flipV="1">
            <a:off x="7264400" y="2057400"/>
            <a:ext cx="635000" cy="635000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3798" name="Straight Arrow Connector 6"/>
          <p:cNvCxnSpPr>
            <a:cxnSpLocks noChangeShapeType="1"/>
          </p:cNvCxnSpPr>
          <p:nvPr/>
        </p:nvCxnSpPr>
        <p:spPr bwMode="auto">
          <a:xfrm rot="10800000">
            <a:off x="5930900" y="2120900"/>
            <a:ext cx="1333500" cy="571500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3799" name="Straight Arrow Connector 7"/>
          <p:cNvCxnSpPr>
            <a:cxnSpLocks noChangeShapeType="1"/>
          </p:cNvCxnSpPr>
          <p:nvPr/>
        </p:nvCxnSpPr>
        <p:spPr bwMode="auto">
          <a:xfrm rot="16200000" flipV="1">
            <a:off x="6781800" y="3848100"/>
            <a:ext cx="762000" cy="152400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3800" name="Straight Arrow Connector 8"/>
          <p:cNvCxnSpPr>
            <a:cxnSpLocks noChangeShapeType="1"/>
          </p:cNvCxnSpPr>
          <p:nvPr/>
        </p:nvCxnSpPr>
        <p:spPr bwMode="auto">
          <a:xfrm flipV="1">
            <a:off x="7239000" y="4229100"/>
            <a:ext cx="1143000" cy="76200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3801" name="Straight Arrow Connector 9"/>
          <p:cNvCxnSpPr>
            <a:cxnSpLocks noChangeShapeType="1"/>
          </p:cNvCxnSpPr>
          <p:nvPr/>
        </p:nvCxnSpPr>
        <p:spPr bwMode="auto">
          <a:xfrm rot="5400000">
            <a:off x="6665119" y="5893594"/>
            <a:ext cx="700087" cy="619125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3802" name="Straight Arrow Connector 10"/>
          <p:cNvCxnSpPr>
            <a:cxnSpLocks noChangeShapeType="1"/>
          </p:cNvCxnSpPr>
          <p:nvPr/>
        </p:nvCxnSpPr>
        <p:spPr bwMode="auto">
          <a:xfrm rot="16200000" flipH="1">
            <a:off x="6851650" y="4692650"/>
            <a:ext cx="876300" cy="101600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12" name="Rectangle 11"/>
          <p:cNvSpPr/>
          <p:nvPr/>
        </p:nvSpPr>
        <p:spPr bwMode="auto">
          <a:xfrm>
            <a:off x="5562600" y="1828800"/>
            <a:ext cx="3200400" cy="4800600"/>
          </a:xfrm>
          <a:prstGeom prst="rect">
            <a:avLst/>
          </a:prstGeom>
          <a:noFill/>
          <a:ln w="254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3804" name="Isosceles Triangle 12"/>
          <p:cNvSpPr>
            <a:spLocks noChangeArrowheads="1"/>
          </p:cNvSpPr>
          <p:nvPr/>
        </p:nvSpPr>
        <p:spPr bwMode="auto">
          <a:xfrm>
            <a:off x="7010400" y="2438400"/>
            <a:ext cx="441325" cy="381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3805" name="Diamond 13"/>
          <p:cNvSpPr>
            <a:spLocks noChangeArrowheads="1"/>
          </p:cNvSpPr>
          <p:nvPr/>
        </p:nvSpPr>
        <p:spPr bwMode="auto">
          <a:xfrm>
            <a:off x="7010400" y="4076700"/>
            <a:ext cx="444500" cy="444500"/>
          </a:xfrm>
          <a:prstGeom prst="diamond">
            <a:avLst/>
          </a:prstGeom>
          <a:solidFill>
            <a:srgbClr val="0066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3806" name="Oval 14"/>
          <p:cNvSpPr>
            <a:spLocks noChangeArrowheads="1"/>
          </p:cNvSpPr>
          <p:nvPr/>
        </p:nvSpPr>
        <p:spPr bwMode="auto">
          <a:xfrm>
            <a:off x="7096125" y="5638800"/>
            <a:ext cx="381000" cy="38100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3807" name="Rectangle 15"/>
          <p:cNvSpPr>
            <a:spLocks noChangeArrowheads="1"/>
          </p:cNvSpPr>
          <p:nvPr/>
        </p:nvSpPr>
        <p:spPr bwMode="auto">
          <a:xfrm>
            <a:off x="6400800" y="1228725"/>
            <a:ext cx="1600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0000"/>
                </a:solidFill>
                <a:cs typeface="Arial" charset="0"/>
              </a:rPr>
              <a:t>Model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457200" y="3581400"/>
            <a:ext cx="4724400" cy="3048000"/>
          </a:xfrm>
          <a:prstGeom prst="rect">
            <a:avLst/>
          </a:prstGeom>
          <a:noFill/>
          <a:ln w="254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3809" name="Rectangle 17"/>
          <p:cNvSpPr>
            <a:spLocks noChangeArrowheads="1"/>
          </p:cNvSpPr>
          <p:nvPr/>
        </p:nvSpPr>
        <p:spPr bwMode="auto">
          <a:xfrm>
            <a:off x="1676400" y="3048000"/>
            <a:ext cx="2362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0000"/>
                </a:solidFill>
                <a:cs typeface="Arial" charset="0"/>
              </a:rPr>
              <a:t>Test image</a:t>
            </a:r>
          </a:p>
        </p:txBody>
      </p:sp>
      <p:sp>
        <p:nvSpPr>
          <p:cNvPr id="33810" name="Freeform 5"/>
          <p:cNvSpPr>
            <a:spLocks/>
          </p:cNvSpPr>
          <p:nvPr/>
        </p:nvSpPr>
        <p:spPr bwMode="auto">
          <a:xfrm>
            <a:off x="1600200" y="3937000"/>
            <a:ext cx="3429000" cy="2387600"/>
          </a:xfrm>
          <a:custGeom>
            <a:avLst/>
            <a:gdLst>
              <a:gd name="T0" fmla="*/ 2147483647 w 2592"/>
              <a:gd name="T1" fmla="*/ 2147483647 h 1805"/>
              <a:gd name="T2" fmla="*/ 2147483647 w 2592"/>
              <a:gd name="T3" fmla="*/ 2147483647 h 1805"/>
              <a:gd name="T4" fmla="*/ 2147483647 w 2592"/>
              <a:gd name="T5" fmla="*/ 2147483647 h 1805"/>
              <a:gd name="T6" fmla="*/ 2147483647 w 2592"/>
              <a:gd name="T7" fmla="*/ 2147483647 h 1805"/>
              <a:gd name="T8" fmla="*/ 2147483647 w 2592"/>
              <a:gd name="T9" fmla="*/ 2147483647 h 1805"/>
              <a:gd name="T10" fmla="*/ 2147483647 w 2592"/>
              <a:gd name="T11" fmla="*/ 2147483647 h 1805"/>
              <a:gd name="T12" fmla="*/ 2147483647 w 2592"/>
              <a:gd name="T13" fmla="*/ 2147483647 h 1805"/>
              <a:gd name="T14" fmla="*/ 2147483647 w 2592"/>
              <a:gd name="T15" fmla="*/ 2147483647 h 180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592"/>
              <a:gd name="T25" fmla="*/ 0 h 1805"/>
              <a:gd name="T26" fmla="*/ 2592 w 2592"/>
              <a:gd name="T27" fmla="*/ 1805 h 180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592" h="1805">
                <a:moveTo>
                  <a:pt x="91" y="371"/>
                </a:moveTo>
                <a:cubicBezTo>
                  <a:pt x="180" y="111"/>
                  <a:pt x="799" y="42"/>
                  <a:pt x="1134" y="21"/>
                </a:cubicBezTo>
                <a:cubicBezTo>
                  <a:pt x="1469" y="0"/>
                  <a:pt x="1938" y="106"/>
                  <a:pt x="2099" y="247"/>
                </a:cubicBezTo>
                <a:cubicBezTo>
                  <a:pt x="2260" y="388"/>
                  <a:pt x="2020" y="703"/>
                  <a:pt x="2099" y="868"/>
                </a:cubicBezTo>
                <a:cubicBezTo>
                  <a:pt x="2178" y="1034"/>
                  <a:pt x="2555" y="1101"/>
                  <a:pt x="2574" y="1241"/>
                </a:cubicBezTo>
                <a:cubicBezTo>
                  <a:pt x="2592" y="1381"/>
                  <a:pt x="2537" y="1650"/>
                  <a:pt x="2209" y="1707"/>
                </a:cubicBezTo>
                <a:cubicBezTo>
                  <a:pt x="1880" y="1764"/>
                  <a:pt x="955" y="1805"/>
                  <a:pt x="602" y="1582"/>
                </a:cubicBezTo>
                <a:cubicBezTo>
                  <a:pt x="249" y="1360"/>
                  <a:pt x="0" y="651"/>
                  <a:pt x="91" y="371"/>
                </a:cubicBezTo>
                <a:close/>
              </a:path>
            </a:pathLst>
          </a:custGeom>
          <a:solidFill>
            <a:srgbClr val="FFCC99">
              <a:alpha val="30000"/>
            </a:srgbClr>
          </a:solidFill>
          <a:ln w="50800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1" name="Oval 9"/>
          <p:cNvSpPr>
            <a:spLocks noChangeArrowheads="1"/>
          </p:cNvSpPr>
          <p:nvPr/>
        </p:nvSpPr>
        <p:spPr bwMode="auto">
          <a:xfrm>
            <a:off x="3225800" y="5181600"/>
            <a:ext cx="127000" cy="1270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2540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 b="1">
              <a:solidFill>
                <a:srgbClr val="000000"/>
              </a:solidFill>
              <a:cs typeface="Arial" charset="0"/>
            </a:endParaRPr>
          </a:p>
        </p:txBody>
      </p:sp>
      <p:cxnSp>
        <p:nvCxnSpPr>
          <p:cNvPr id="74" name="Straight Arrow Connector 73"/>
          <p:cNvCxnSpPr>
            <a:cxnSpLocks noChangeShapeType="1"/>
          </p:cNvCxnSpPr>
          <p:nvPr/>
        </p:nvCxnSpPr>
        <p:spPr bwMode="auto">
          <a:xfrm rot="5400000">
            <a:off x="940594" y="5755481"/>
            <a:ext cx="700088" cy="619125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75" name="Oval 9"/>
          <p:cNvSpPr>
            <a:spLocks noChangeArrowheads="1"/>
          </p:cNvSpPr>
          <p:nvPr/>
        </p:nvSpPr>
        <p:spPr bwMode="auto">
          <a:xfrm>
            <a:off x="863600" y="6400800"/>
            <a:ext cx="127000" cy="1270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2540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0" name="Oval 89"/>
          <p:cNvSpPr>
            <a:spLocks noChangeArrowheads="1"/>
          </p:cNvSpPr>
          <p:nvPr/>
        </p:nvSpPr>
        <p:spPr bwMode="auto">
          <a:xfrm>
            <a:off x="3048000" y="4876800"/>
            <a:ext cx="609600" cy="609600"/>
          </a:xfrm>
          <a:prstGeom prst="ellipse">
            <a:avLst/>
          </a:prstGeom>
          <a:noFill/>
          <a:ln w="38100" algn="ctr">
            <a:solidFill>
              <a:srgbClr val="FF0000"/>
            </a:solidFill>
            <a:prstDash val="sysDash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b="1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2" name="Group 77"/>
          <p:cNvGrpSpPr>
            <a:grpSpLocks/>
          </p:cNvGrpSpPr>
          <p:nvPr/>
        </p:nvGrpSpPr>
        <p:grpSpPr bwMode="auto">
          <a:xfrm>
            <a:off x="685800" y="3733800"/>
            <a:ext cx="1295400" cy="1638300"/>
            <a:chOff x="685800" y="3733800"/>
            <a:chExt cx="1295400" cy="1638563"/>
          </a:xfrm>
        </p:grpSpPr>
        <p:cxnSp>
          <p:nvCxnSpPr>
            <p:cNvPr id="33867" name="Straight Arrow Connector 34"/>
            <p:cNvCxnSpPr>
              <a:cxnSpLocks noChangeShapeType="1"/>
            </p:cNvCxnSpPr>
            <p:nvPr/>
          </p:nvCxnSpPr>
          <p:spPr bwMode="auto">
            <a:xfrm rot="16200000" flipV="1">
              <a:off x="381000" y="4038600"/>
              <a:ext cx="762000" cy="152400"/>
            </a:xfrm>
            <a:prstGeom prst="straightConnector1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33868" name="Straight Arrow Connector 35"/>
            <p:cNvCxnSpPr>
              <a:cxnSpLocks noChangeShapeType="1"/>
            </p:cNvCxnSpPr>
            <p:nvPr/>
          </p:nvCxnSpPr>
          <p:spPr bwMode="auto">
            <a:xfrm flipV="1">
              <a:off x="838200" y="4419600"/>
              <a:ext cx="1143000" cy="76200"/>
            </a:xfrm>
            <a:prstGeom prst="straightConnector1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33869" name="Straight Arrow Connector 36"/>
            <p:cNvCxnSpPr>
              <a:cxnSpLocks noChangeShapeType="1"/>
            </p:cNvCxnSpPr>
            <p:nvPr/>
          </p:nvCxnSpPr>
          <p:spPr bwMode="auto">
            <a:xfrm rot="16200000" flipH="1">
              <a:off x="450718" y="4883281"/>
              <a:ext cx="876564" cy="101600"/>
            </a:xfrm>
            <a:prstGeom prst="straightConnector1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</p:grpSp>
      <p:grpSp>
        <p:nvGrpSpPr>
          <p:cNvPr id="3" name="Group 78"/>
          <p:cNvGrpSpPr>
            <a:grpSpLocks/>
          </p:cNvGrpSpPr>
          <p:nvPr/>
        </p:nvGrpSpPr>
        <p:grpSpPr bwMode="auto">
          <a:xfrm>
            <a:off x="863600" y="4343400"/>
            <a:ext cx="1244600" cy="1193800"/>
            <a:chOff x="863600" y="4343400"/>
            <a:chExt cx="1244600" cy="1193800"/>
          </a:xfrm>
        </p:grpSpPr>
        <p:sp>
          <p:nvSpPr>
            <p:cNvPr id="38" name="Oval 9"/>
            <p:cNvSpPr>
              <a:spLocks noChangeArrowheads="1"/>
            </p:cNvSpPr>
            <p:nvPr/>
          </p:nvSpPr>
          <p:spPr bwMode="auto">
            <a:xfrm>
              <a:off x="863600" y="5410200"/>
              <a:ext cx="127000" cy="12700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5400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b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9" name="Oval 9"/>
            <p:cNvSpPr>
              <a:spLocks noChangeArrowheads="1"/>
            </p:cNvSpPr>
            <p:nvPr/>
          </p:nvSpPr>
          <p:spPr bwMode="auto">
            <a:xfrm>
              <a:off x="1981200" y="4343400"/>
              <a:ext cx="127000" cy="12700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5400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b="1">
                <a:solidFill>
                  <a:srgbClr val="000000"/>
                </a:solidFill>
                <a:cs typeface="Arial" charset="0"/>
              </a:endParaRPr>
            </a:p>
          </p:txBody>
        </p:sp>
      </p:grpSp>
      <p:grpSp>
        <p:nvGrpSpPr>
          <p:cNvPr id="4" name="Group 79"/>
          <p:cNvGrpSpPr>
            <a:grpSpLocks/>
          </p:cNvGrpSpPr>
          <p:nvPr/>
        </p:nvGrpSpPr>
        <p:grpSpPr bwMode="auto">
          <a:xfrm>
            <a:off x="1066800" y="3797300"/>
            <a:ext cx="2286000" cy="1333500"/>
            <a:chOff x="1066800" y="3797300"/>
            <a:chExt cx="2286000" cy="1333500"/>
          </a:xfrm>
        </p:grpSpPr>
        <p:cxnSp>
          <p:nvCxnSpPr>
            <p:cNvPr id="33862" name="Straight Arrow Connector 60"/>
            <p:cNvCxnSpPr>
              <a:cxnSpLocks noChangeShapeType="1"/>
            </p:cNvCxnSpPr>
            <p:nvPr/>
          </p:nvCxnSpPr>
          <p:spPr bwMode="auto">
            <a:xfrm>
              <a:off x="2400300" y="4432300"/>
              <a:ext cx="952500" cy="698500"/>
            </a:xfrm>
            <a:prstGeom prst="straightConnector1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33863" name="Straight Arrow Connector 61"/>
            <p:cNvCxnSpPr>
              <a:cxnSpLocks noChangeShapeType="1"/>
            </p:cNvCxnSpPr>
            <p:nvPr/>
          </p:nvCxnSpPr>
          <p:spPr bwMode="auto">
            <a:xfrm rot="5400000" flipH="1" flipV="1">
              <a:off x="2400300" y="3797300"/>
              <a:ext cx="635000" cy="635000"/>
            </a:xfrm>
            <a:prstGeom prst="straightConnector1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33864" name="Straight Arrow Connector 62"/>
            <p:cNvCxnSpPr>
              <a:cxnSpLocks noChangeShapeType="1"/>
            </p:cNvCxnSpPr>
            <p:nvPr/>
          </p:nvCxnSpPr>
          <p:spPr bwMode="auto">
            <a:xfrm rot="10800000">
              <a:off x="1066800" y="3860800"/>
              <a:ext cx="1333500" cy="571500"/>
            </a:xfrm>
            <a:prstGeom prst="straightConnector1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</p:grpSp>
      <p:grpSp>
        <p:nvGrpSpPr>
          <p:cNvPr id="20" name="Group 80"/>
          <p:cNvGrpSpPr>
            <a:grpSpLocks/>
          </p:cNvGrpSpPr>
          <p:nvPr/>
        </p:nvGrpSpPr>
        <p:grpSpPr bwMode="auto">
          <a:xfrm>
            <a:off x="914400" y="3657600"/>
            <a:ext cx="2641600" cy="1600200"/>
            <a:chOff x="914400" y="3657600"/>
            <a:chExt cx="2641600" cy="1600200"/>
          </a:xfrm>
        </p:grpSpPr>
        <p:sp>
          <p:nvSpPr>
            <p:cNvPr id="44" name="Oval 9"/>
            <p:cNvSpPr>
              <a:spLocks noChangeArrowheads="1"/>
            </p:cNvSpPr>
            <p:nvPr/>
          </p:nvSpPr>
          <p:spPr bwMode="auto">
            <a:xfrm>
              <a:off x="3429000" y="5130800"/>
              <a:ext cx="127000" cy="12700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5400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b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64" name="Oval 9"/>
            <p:cNvSpPr>
              <a:spLocks noChangeArrowheads="1"/>
            </p:cNvSpPr>
            <p:nvPr/>
          </p:nvSpPr>
          <p:spPr bwMode="auto">
            <a:xfrm>
              <a:off x="3073400" y="3657600"/>
              <a:ext cx="127000" cy="12700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5400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b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65" name="Oval 9"/>
            <p:cNvSpPr>
              <a:spLocks noChangeArrowheads="1"/>
            </p:cNvSpPr>
            <p:nvPr/>
          </p:nvSpPr>
          <p:spPr bwMode="auto">
            <a:xfrm>
              <a:off x="914400" y="3810000"/>
              <a:ext cx="127000" cy="12700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5400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b="1">
                <a:solidFill>
                  <a:srgbClr val="000000"/>
                </a:solidFill>
                <a:cs typeface="Arial" charset="0"/>
              </a:endParaRPr>
            </a:p>
          </p:txBody>
        </p:sp>
      </p:grpSp>
      <p:grpSp>
        <p:nvGrpSpPr>
          <p:cNvPr id="21" name="Group 81"/>
          <p:cNvGrpSpPr>
            <a:grpSpLocks/>
          </p:cNvGrpSpPr>
          <p:nvPr/>
        </p:nvGrpSpPr>
        <p:grpSpPr bwMode="auto">
          <a:xfrm>
            <a:off x="3124200" y="3505200"/>
            <a:ext cx="1295400" cy="1638300"/>
            <a:chOff x="3124200" y="3505200"/>
            <a:chExt cx="1295400" cy="1638563"/>
          </a:xfrm>
        </p:grpSpPr>
        <p:cxnSp>
          <p:nvCxnSpPr>
            <p:cNvPr id="33856" name="Straight Arrow Connector 40"/>
            <p:cNvCxnSpPr>
              <a:cxnSpLocks noChangeShapeType="1"/>
            </p:cNvCxnSpPr>
            <p:nvPr/>
          </p:nvCxnSpPr>
          <p:spPr bwMode="auto">
            <a:xfrm rot="16200000" flipV="1">
              <a:off x="2819400" y="3810000"/>
              <a:ext cx="762000" cy="152400"/>
            </a:xfrm>
            <a:prstGeom prst="straightConnector1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33857" name="Straight Arrow Connector 41"/>
            <p:cNvCxnSpPr>
              <a:cxnSpLocks noChangeShapeType="1"/>
            </p:cNvCxnSpPr>
            <p:nvPr/>
          </p:nvCxnSpPr>
          <p:spPr bwMode="auto">
            <a:xfrm flipV="1">
              <a:off x="3276600" y="4191000"/>
              <a:ext cx="1143000" cy="76200"/>
            </a:xfrm>
            <a:prstGeom prst="straightConnector1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33858" name="Straight Arrow Connector 42"/>
            <p:cNvCxnSpPr>
              <a:cxnSpLocks noChangeShapeType="1"/>
            </p:cNvCxnSpPr>
            <p:nvPr/>
          </p:nvCxnSpPr>
          <p:spPr bwMode="auto">
            <a:xfrm rot="16200000" flipH="1">
              <a:off x="2889118" y="4654681"/>
              <a:ext cx="876564" cy="101600"/>
            </a:xfrm>
            <a:prstGeom prst="straightConnector1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</p:grpSp>
      <p:grpSp>
        <p:nvGrpSpPr>
          <p:cNvPr id="24" name="Group 82"/>
          <p:cNvGrpSpPr>
            <a:grpSpLocks/>
          </p:cNvGrpSpPr>
          <p:nvPr/>
        </p:nvGrpSpPr>
        <p:grpSpPr bwMode="auto">
          <a:xfrm>
            <a:off x="3352800" y="4114800"/>
            <a:ext cx="1219200" cy="1193800"/>
            <a:chOff x="3352800" y="4114800"/>
            <a:chExt cx="1219200" cy="1193800"/>
          </a:xfrm>
        </p:grpSpPr>
        <p:sp>
          <p:nvSpPr>
            <p:cNvPr id="45" name="Oval 9"/>
            <p:cNvSpPr>
              <a:spLocks noChangeArrowheads="1"/>
            </p:cNvSpPr>
            <p:nvPr/>
          </p:nvSpPr>
          <p:spPr bwMode="auto">
            <a:xfrm>
              <a:off x="4445000" y="4114800"/>
              <a:ext cx="127000" cy="12700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5400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b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58" name="Oval 9"/>
            <p:cNvSpPr>
              <a:spLocks noChangeArrowheads="1"/>
            </p:cNvSpPr>
            <p:nvPr/>
          </p:nvSpPr>
          <p:spPr bwMode="auto">
            <a:xfrm>
              <a:off x="3352800" y="5181600"/>
              <a:ext cx="127000" cy="12700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5400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b="1">
                <a:solidFill>
                  <a:srgbClr val="000000"/>
                </a:solidFill>
                <a:cs typeface="Arial" charset="0"/>
              </a:endParaRPr>
            </a:p>
          </p:txBody>
        </p:sp>
      </p:grpSp>
      <p:cxnSp>
        <p:nvCxnSpPr>
          <p:cNvPr id="73" name="Straight Arrow Connector 72"/>
          <p:cNvCxnSpPr>
            <a:cxnSpLocks noChangeShapeType="1"/>
            <a:endCxn id="71" idx="2"/>
          </p:cNvCxnSpPr>
          <p:nvPr/>
        </p:nvCxnSpPr>
        <p:spPr bwMode="auto">
          <a:xfrm rot="10800000" flipV="1">
            <a:off x="3352800" y="4495800"/>
            <a:ext cx="685800" cy="673100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</p:spPr>
      </p:cxnSp>
      <p:grpSp>
        <p:nvGrpSpPr>
          <p:cNvPr id="40" name="Group 83"/>
          <p:cNvGrpSpPr>
            <a:grpSpLocks/>
          </p:cNvGrpSpPr>
          <p:nvPr/>
        </p:nvGrpSpPr>
        <p:grpSpPr bwMode="auto">
          <a:xfrm>
            <a:off x="1930400" y="4445000"/>
            <a:ext cx="1295400" cy="1638300"/>
            <a:chOff x="1930400" y="4445000"/>
            <a:chExt cx="1295400" cy="1638563"/>
          </a:xfrm>
        </p:grpSpPr>
        <p:cxnSp>
          <p:nvCxnSpPr>
            <p:cNvPr id="33851" name="Straight Arrow Connector 46"/>
            <p:cNvCxnSpPr>
              <a:cxnSpLocks noChangeShapeType="1"/>
            </p:cNvCxnSpPr>
            <p:nvPr/>
          </p:nvCxnSpPr>
          <p:spPr bwMode="auto">
            <a:xfrm rot="16200000" flipV="1">
              <a:off x="1625600" y="4749800"/>
              <a:ext cx="762000" cy="152400"/>
            </a:xfrm>
            <a:prstGeom prst="straightConnector1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33852" name="Straight Arrow Connector 47"/>
            <p:cNvCxnSpPr>
              <a:cxnSpLocks noChangeShapeType="1"/>
            </p:cNvCxnSpPr>
            <p:nvPr/>
          </p:nvCxnSpPr>
          <p:spPr bwMode="auto">
            <a:xfrm flipV="1">
              <a:off x="2082800" y="5130800"/>
              <a:ext cx="1143000" cy="76200"/>
            </a:xfrm>
            <a:prstGeom prst="straightConnector1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33853" name="Straight Arrow Connector 48"/>
            <p:cNvCxnSpPr>
              <a:cxnSpLocks noChangeShapeType="1"/>
            </p:cNvCxnSpPr>
            <p:nvPr/>
          </p:nvCxnSpPr>
          <p:spPr bwMode="auto">
            <a:xfrm rot="16200000" flipH="1">
              <a:off x="1695318" y="5594481"/>
              <a:ext cx="876564" cy="101600"/>
            </a:xfrm>
            <a:prstGeom prst="straightConnector1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</p:grpSp>
      <p:grpSp>
        <p:nvGrpSpPr>
          <p:cNvPr id="46" name="Group 84"/>
          <p:cNvGrpSpPr>
            <a:grpSpLocks/>
          </p:cNvGrpSpPr>
          <p:nvPr/>
        </p:nvGrpSpPr>
        <p:grpSpPr bwMode="auto">
          <a:xfrm>
            <a:off x="1854200" y="4292600"/>
            <a:ext cx="1549400" cy="1955800"/>
            <a:chOff x="1854200" y="4292600"/>
            <a:chExt cx="1549400" cy="1955800"/>
          </a:xfrm>
        </p:grpSpPr>
        <p:sp>
          <p:nvSpPr>
            <p:cNvPr id="50" name="Oval 9"/>
            <p:cNvSpPr>
              <a:spLocks noChangeArrowheads="1"/>
            </p:cNvSpPr>
            <p:nvPr/>
          </p:nvSpPr>
          <p:spPr bwMode="auto">
            <a:xfrm>
              <a:off x="2108200" y="6121400"/>
              <a:ext cx="127000" cy="12700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5400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b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52" name="Oval 9"/>
            <p:cNvSpPr>
              <a:spLocks noChangeArrowheads="1"/>
            </p:cNvSpPr>
            <p:nvPr/>
          </p:nvSpPr>
          <p:spPr bwMode="auto">
            <a:xfrm>
              <a:off x="1854200" y="4292600"/>
              <a:ext cx="127000" cy="12700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5400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b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4" name="Oval 9"/>
            <p:cNvSpPr>
              <a:spLocks noChangeArrowheads="1"/>
            </p:cNvSpPr>
            <p:nvPr/>
          </p:nvSpPr>
          <p:spPr bwMode="auto">
            <a:xfrm>
              <a:off x="3276600" y="5029200"/>
              <a:ext cx="127000" cy="12700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5400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b="1">
                <a:solidFill>
                  <a:srgbClr val="000000"/>
                </a:solidFill>
                <a:cs typeface="Arial" charset="0"/>
              </a:endParaRPr>
            </a:p>
          </p:txBody>
        </p:sp>
      </p:grpSp>
      <p:grpSp>
        <p:nvGrpSpPr>
          <p:cNvPr id="56" name="Group 85"/>
          <p:cNvGrpSpPr>
            <a:grpSpLocks/>
          </p:cNvGrpSpPr>
          <p:nvPr/>
        </p:nvGrpSpPr>
        <p:grpSpPr bwMode="auto">
          <a:xfrm>
            <a:off x="1371600" y="5194300"/>
            <a:ext cx="2286000" cy="1333500"/>
            <a:chOff x="1371600" y="5194300"/>
            <a:chExt cx="2286000" cy="1333500"/>
          </a:xfrm>
        </p:grpSpPr>
        <p:cxnSp>
          <p:nvCxnSpPr>
            <p:cNvPr id="33845" name="Straight Arrow Connector 30"/>
            <p:cNvCxnSpPr>
              <a:cxnSpLocks noChangeShapeType="1"/>
            </p:cNvCxnSpPr>
            <p:nvPr/>
          </p:nvCxnSpPr>
          <p:spPr bwMode="auto">
            <a:xfrm>
              <a:off x="2705100" y="5829300"/>
              <a:ext cx="952500" cy="698500"/>
            </a:xfrm>
            <a:prstGeom prst="straightConnector1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33846" name="Straight Arrow Connector 31"/>
            <p:cNvCxnSpPr>
              <a:cxnSpLocks noChangeShapeType="1"/>
            </p:cNvCxnSpPr>
            <p:nvPr/>
          </p:nvCxnSpPr>
          <p:spPr bwMode="auto">
            <a:xfrm rot="5400000" flipH="1" flipV="1">
              <a:off x="2705100" y="5194300"/>
              <a:ext cx="635000" cy="635000"/>
            </a:xfrm>
            <a:prstGeom prst="straightConnector1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33847" name="Straight Arrow Connector 32"/>
            <p:cNvCxnSpPr>
              <a:cxnSpLocks noChangeShapeType="1"/>
            </p:cNvCxnSpPr>
            <p:nvPr/>
          </p:nvCxnSpPr>
          <p:spPr bwMode="auto">
            <a:xfrm rot="10800000">
              <a:off x="1371600" y="5257800"/>
              <a:ext cx="1333500" cy="571500"/>
            </a:xfrm>
            <a:prstGeom prst="straightConnector1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</p:grpSp>
      <p:grpSp>
        <p:nvGrpSpPr>
          <p:cNvPr id="66" name="Group 86"/>
          <p:cNvGrpSpPr>
            <a:grpSpLocks/>
          </p:cNvGrpSpPr>
          <p:nvPr/>
        </p:nvGrpSpPr>
        <p:grpSpPr bwMode="auto">
          <a:xfrm>
            <a:off x="1219200" y="5105400"/>
            <a:ext cx="2565400" cy="1524000"/>
            <a:chOff x="1219200" y="5105400"/>
            <a:chExt cx="2565400" cy="1524000"/>
          </a:xfrm>
        </p:grpSpPr>
        <p:sp>
          <p:nvSpPr>
            <p:cNvPr id="59" name="Oval 9"/>
            <p:cNvSpPr>
              <a:spLocks noChangeArrowheads="1"/>
            </p:cNvSpPr>
            <p:nvPr/>
          </p:nvSpPr>
          <p:spPr bwMode="auto">
            <a:xfrm>
              <a:off x="1219200" y="5207000"/>
              <a:ext cx="127000" cy="12700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5400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b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60" name="Oval 9"/>
            <p:cNvSpPr>
              <a:spLocks noChangeArrowheads="1"/>
            </p:cNvSpPr>
            <p:nvPr/>
          </p:nvSpPr>
          <p:spPr bwMode="auto">
            <a:xfrm>
              <a:off x="3657600" y="6502400"/>
              <a:ext cx="127000" cy="12700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5400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b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71" name="Oval 9"/>
            <p:cNvSpPr>
              <a:spLocks noChangeArrowheads="1"/>
            </p:cNvSpPr>
            <p:nvPr/>
          </p:nvSpPr>
          <p:spPr bwMode="auto">
            <a:xfrm>
              <a:off x="3352800" y="5105400"/>
              <a:ext cx="127000" cy="12700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5400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b="1">
                <a:solidFill>
                  <a:srgbClr val="000000"/>
                </a:solidFill>
                <a:cs typeface="Arial" charset="0"/>
              </a:endParaRPr>
            </a:p>
          </p:txBody>
        </p:sp>
      </p:grpSp>
      <p:grpSp>
        <p:nvGrpSpPr>
          <p:cNvPr id="67" name="Group 87"/>
          <p:cNvGrpSpPr>
            <a:grpSpLocks/>
          </p:cNvGrpSpPr>
          <p:nvPr/>
        </p:nvGrpSpPr>
        <p:grpSpPr bwMode="auto">
          <a:xfrm>
            <a:off x="3454400" y="5207000"/>
            <a:ext cx="1295400" cy="1638300"/>
            <a:chOff x="3454400" y="5207000"/>
            <a:chExt cx="1295400" cy="1638563"/>
          </a:xfrm>
        </p:grpSpPr>
        <p:cxnSp>
          <p:nvCxnSpPr>
            <p:cNvPr id="33839" name="Straight Arrow Connector 52"/>
            <p:cNvCxnSpPr>
              <a:cxnSpLocks noChangeShapeType="1"/>
            </p:cNvCxnSpPr>
            <p:nvPr/>
          </p:nvCxnSpPr>
          <p:spPr bwMode="auto">
            <a:xfrm rot="16200000" flipV="1">
              <a:off x="3149600" y="5511800"/>
              <a:ext cx="762000" cy="152400"/>
            </a:xfrm>
            <a:prstGeom prst="straightConnector1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33840" name="Straight Arrow Connector 53"/>
            <p:cNvCxnSpPr>
              <a:cxnSpLocks noChangeShapeType="1"/>
            </p:cNvCxnSpPr>
            <p:nvPr/>
          </p:nvCxnSpPr>
          <p:spPr bwMode="auto">
            <a:xfrm flipV="1">
              <a:off x="3606800" y="5892800"/>
              <a:ext cx="1143000" cy="76200"/>
            </a:xfrm>
            <a:prstGeom prst="straightConnector1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33841" name="Straight Arrow Connector 54"/>
            <p:cNvCxnSpPr>
              <a:cxnSpLocks noChangeShapeType="1"/>
            </p:cNvCxnSpPr>
            <p:nvPr/>
          </p:nvCxnSpPr>
          <p:spPr bwMode="auto">
            <a:xfrm rot="16200000" flipH="1">
              <a:off x="3219318" y="6356481"/>
              <a:ext cx="876564" cy="101600"/>
            </a:xfrm>
            <a:prstGeom prst="straightConnector1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</p:grpSp>
      <p:grpSp>
        <p:nvGrpSpPr>
          <p:cNvPr id="68" name="Group 88"/>
          <p:cNvGrpSpPr>
            <a:grpSpLocks/>
          </p:cNvGrpSpPr>
          <p:nvPr/>
        </p:nvGrpSpPr>
        <p:grpSpPr bwMode="auto">
          <a:xfrm>
            <a:off x="3378200" y="5029200"/>
            <a:ext cx="1549400" cy="914400"/>
            <a:chOff x="3378200" y="5029200"/>
            <a:chExt cx="1549400" cy="914400"/>
          </a:xfrm>
        </p:grpSpPr>
        <p:sp>
          <p:nvSpPr>
            <p:cNvPr id="57" name="Oval 9"/>
            <p:cNvSpPr>
              <a:spLocks noChangeArrowheads="1"/>
            </p:cNvSpPr>
            <p:nvPr/>
          </p:nvSpPr>
          <p:spPr bwMode="auto">
            <a:xfrm>
              <a:off x="4800600" y="5816600"/>
              <a:ext cx="127000" cy="12700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5400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b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76" name="Oval 9"/>
            <p:cNvSpPr>
              <a:spLocks noChangeArrowheads="1"/>
            </p:cNvSpPr>
            <p:nvPr/>
          </p:nvSpPr>
          <p:spPr bwMode="auto">
            <a:xfrm>
              <a:off x="3378200" y="5029200"/>
              <a:ext cx="127000" cy="12700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5400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b="1">
                <a:solidFill>
                  <a:srgbClr val="000000"/>
                </a:solidFill>
                <a:cs typeface="Arial" charset="0"/>
              </a:endParaRPr>
            </a:p>
          </p:txBody>
        </p:sp>
      </p:grpSp>
      <p:grpSp>
        <p:nvGrpSpPr>
          <p:cNvPr id="33828" name="Group 90"/>
          <p:cNvGrpSpPr>
            <a:grpSpLocks/>
          </p:cNvGrpSpPr>
          <p:nvPr/>
        </p:nvGrpSpPr>
        <p:grpSpPr bwMode="auto">
          <a:xfrm>
            <a:off x="609600" y="4038600"/>
            <a:ext cx="3581400" cy="2159000"/>
            <a:chOff x="609600" y="4038600"/>
            <a:chExt cx="3581400" cy="2159000"/>
          </a:xfrm>
        </p:grpSpPr>
        <p:sp>
          <p:nvSpPr>
            <p:cNvPr id="33829" name="Isosceles Triangle 21"/>
            <p:cNvSpPr>
              <a:spLocks noChangeArrowheads="1"/>
            </p:cNvSpPr>
            <p:nvPr/>
          </p:nvSpPr>
          <p:spPr bwMode="auto">
            <a:xfrm>
              <a:off x="2171700" y="4165600"/>
              <a:ext cx="441960" cy="3810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 b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3830" name="Diamond 24"/>
            <p:cNvSpPr>
              <a:spLocks noChangeArrowheads="1"/>
            </p:cNvSpPr>
            <p:nvPr/>
          </p:nvSpPr>
          <p:spPr bwMode="auto">
            <a:xfrm>
              <a:off x="3060700" y="4038600"/>
              <a:ext cx="444500" cy="444500"/>
            </a:xfrm>
            <a:prstGeom prst="diamond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 b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3831" name="Diamond 25"/>
            <p:cNvSpPr>
              <a:spLocks noChangeArrowheads="1"/>
            </p:cNvSpPr>
            <p:nvPr/>
          </p:nvSpPr>
          <p:spPr bwMode="auto">
            <a:xfrm>
              <a:off x="1828800" y="4991100"/>
              <a:ext cx="444500" cy="444500"/>
            </a:xfrm>
            <a:prstGeom prst="diamond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 b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3832" name="Oval 27"/>
            <p:cNvSpPr>
              <a:spLocks noChangeArrowheads="1"/>
            </p:cNvSpPr>
            <p:nvPr/>
          </p:nvSpPr>
          <p:spPr bwMode="auto">
            <a:xfrm>
              <a:off x="3810000" y="4343400"/>
              <a:ext cx="381000" cy="381000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 b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3833" name="Oval 29"/>
            <p:cNvSpPr>
              <a:spLocks noChangeArrowheads="1"/>
            </p:cNvSpPr>
            <p:nvPr/>
          </p:nvSpPr>
          <p:spPr bwMode="auto">
            <a:xfrm>
              <a:off x="1371600" y="5562600"/>
              <a:ext cx="381000" cy="381000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 b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3834" name="Diamond 28"/>
            <p:cNvSpPr>
              <a:spLocks noChangeArrowheads="1"/>
            </p:cNvSpPr>
            <p:nvPr/>
          </p:nvSpPr>
          <p:spPr bwMode="auto">
            <a:xfrm>
              <a:off x="609600" y="4267200"/>
              <a:ext cx="444500" cy="444500"/>
            </a:xfrm>
            <a:prstGeom prst="diamond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 b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3835" name="Isosceles Triangle 22"/>
            <p:cNvSpPr>
              <a:spLocks noChangeArrowheads="1"/>
            </p:cNvSpPr>
            <p:nvPr/>
          </p:nvSpPr>
          <p:spPr bwMode="auto">
            <a:xfrm>
              <a:off x="2489200" y="5562600"/>
              <a:ext cx="441960" cy="3810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 b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3836" name="Diamond 26"/>
            <p:cNvSpPr>
              <a:spLocks noChangeArrowheads="1"/>
            </p:cNvSpPr>
            <p:nvPr/>
          </p:nvSpPr>
          <p:spPr bwMode="auto">
            <a:xfrm>
              <a:off x="3378200" y="5753100"/>
              <a:ext cx="444500" cy="444500"/>
            </a:xfrm>
            <a:prstGeom prst="diamond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 b="1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80" name="TextBox 79"/>
          <p:cNvSpPr txBox="1"/>
          <p:nvPr/>
        </p:nvSpPr>
        <p:spPr>
          <a:xfrm>
            <a:off x="-1" y="6609979"/>
            <a:ext cx="30907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</a:rPr>
              <a:t>Svetlana </a:t>
            </a:r>
            <a:r>
              <a:rPr lang="en-US" sz="1000" dirty="0" err="1">
                <a:solidFill>
                  <a:srgbClr val="000000"/>
                </a:solidFill>
              </a:rPr>
              <a:t>Lazebnik</a:t>
            </a:r>
            <a:endParaRPr lang="en-US" sz="1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575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75" grpId="0" animBg="1"/>
      <p:bldP spid="90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9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Application: Hough for object detection</a:t>
            </a:r>
          </a:p>
        </p:txBody>
      </p:sp>
      <p:sp>
        <p:nvSpPr>
          <p:cNvPr id="1439751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/>
              <a:t>Index displacements by “visual codeword”</a:t>
            </a:r>
            <a:endParaRPr lang="en-US" dirty="0"/>
          </a:p>
        </p:txBody>
      </p:sp>
      <p:sp>
        <p:nvSpPr>
          <p:cNvPr id="1439748" name="Rectangle 4"/>
          <p:cNvSpPr>
            <a:spLocks noChangeArrowheads="1"/>
          </p:cNvSpPr>
          <p:nvPr/>
        </p:nvSpPr>
        <p:spPr bwMode="auto">
          <a:xfrm>
            <a:off x="304800" y="5649687"/>
            <a:ext cx="86106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cs typeface="Arial" pitchFamily="34" charset="0"/>
              </a:rPr>
              <a:t>B. </a:t>
            </a:r>
            <a:r>
              <a:rPr lang="en-US" dirty="0" err="1">
                <a:solidFill>
                  <a:srgbClr val="000000"/>
                </a:solidFill>
                <a:cs typeface="Arial" pitchFamily="34" charset="0"/>
              </a:rPr>
              <a:t>Leibe</a:t>
            </a:r>
            <a:r>
              <a:rPr lang="en-US" dirty="0">
                <a:solidFill>
                  <a:srgbClr val="000000"/>
                </a:solidFill>
                <a:cs typeface="Arial" pitchFamily="34" charset="0"/>
              </a:rPr>
              <a:t>, A. </a:t>
            </a:r>
            <a:r>
              <a:rPr lang="en-US" dirty="0" err="1">
                <a:solidFill>
                  <a:srgbClr val="000000"/>
                </a:solidFill>
                <a:cs typeface="Arial" pitchFamily="34" charset="0"/>
              </a:rPr>
              <a:t>Leonardis</a:t>
            </a:r>
            <a:r>
              <a:rPr lang="en-US" dirty="0">
                <a:solidFill>
                  <a:srgbClr val="000000"/>
                </a:solidFill>
                <a:cs typeface="Arial" pitchFamily="34" charset="0"/>
              </a:rPr>
              <a:t>, and B. </a:t>
            </a:r>
            <a:r>
              <a:rPr lang="en-US" dirty="0" err="1">
                <a:solidFill>
                  <a:srgbClr val="000000"/>
                </a:solidFill>
                <a:cs typeface="Arial" pitchFamily="34" charset="0"/>
              </a:rPr>
              <a:t>Schiele</a:t>
            </a:r>
            <a:r>
              <a:rPr lang="en-US" dirty="0">
                <a:solidFill>
                  <a:srgbClr val="000000"/>
                </a:solidFill>
                <a:cs typeface="Arial" pitchFamily="34" charset="0"/>
              </a:rPr>
              <a:t>, </a:t>
            </a:r>
            <a:r>
              <a:rPr lang="en-US" dirty="0">
                <a:solidFill>
                  <a:srgbClr val="000000"/>
                </a:solidFill>
                <a:cs typeface="Arial" pitchFamily="34" charset="0"/>
                <a:hlinkClick r:id="rId3"/>
              </a:rPr>
              <a:t>Combined Object Categorization and Segmentation with an Implicit Shape Model</a:t>
            </a:r>
            <a:r>
              <a:rPr lang="en-US" dirty="0">
                <a:solidFill>
                  <a:srgbClr val="000000"/>
                </a:solidFill>
                <a:cs typeface="Arial" pitchFamily="34" charset="0"/>
              </a:rPr>
              <a:t>, ECCV Workshop on Statistical Learning in Computer Vision 2004</a:t>
            </a:r>
          </a:p>
        </p:txBody>
      </p:sp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533400" y="2159000"/>
            <a:ext cx="4648200" cy="3389313"/>
            <a:chOff x="336" y="1360"/>
            <a:chExt cx="2928" cy="2135"/>
          </a:xfrm>
        </p:grpSpPr>
        <p:pic>
          <p:nvPicPr>
            <p:cNvPr id="1439752" name="Picture 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36" y="1360"/>
              <a:ext cx="2928" cy="18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439754" name="Rectangle 10"/>
            <p:cNvSpPr>
              <a:spLocks noChangeArrowheads="1"/>
            </p:cNvSpPr>
            <p:nvPr/>
          </p:nvSpPr>
          <p:spPr bwMode="auto">
            <a:xfrm>
              <a:off x="913" y="2121"/>
              <a:ext cx="495" cy="464"/>
            </a:xfrm>
            <a:prstGeom prst="rect">
              <a:avLst/>
            </a:prstGeom>
            <a:noFill/>
            <a:ln w="50800">
              <a:solidFill>
                <a:srgbClr val="00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 b="1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439755" name="Rectangle 11"/>
            <p:cNvSpPr>
              <a:spLocks noChangeArrowheads="1"/>
            </p:cNvSpPr>
            <p:nvPr/>
          </p:nvSpPr>
          <p:spPr bwMode="auto">
            <a:xfrm>
              <a:off x="2522" y="2159"/>
              <a:ext cx="495" cy="464"/>
            </a:xfrm>
            <a:prstGeom prst="rect">
              <a:avLst/>
            </a:prstGeom>
            <a:noFill/>
            <a:ln w="50800">
              <a:solidFill>
                <a:srgbClr val="00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 b="1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439756" name="Line 12"/>
            <p:cNvSpPr>
              <a:spLocks noChangeShapeType="1"/>
            </p:cNvSpPr>
            <p:nvPr/>
          </p:nvSpPr>
          <p:spPr bwMode="auto">
            <a:xfrm flipV="1">
              <a:off x="1161" y="2198"/>
              <a:ext cx="742" cy="155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 b="1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439757" name="Freeform 13"/>
            <p:cNvSpPr>
              <a:spLocks/>
            </p:cNvSpPr>
            <p:nvPr/>
          </p:nvSpPr>
          <p:spPr bwMode="auto">
            <a:xfrm>
              <a:off x="1976" y="2202"/>
              <a:ext cx="779" cy="189"/>
            </a:xfrm>
            <a:custGeom>
              <a:avLst/>
              <a:gdLst/>
              <a:ahLst/>
              <a:cxnLst>
                <a:cxn ang="0">
                  <a:pos x="907" y="235"/>
                </a:cxn>
                <a:cxn ang="0">
                  <a:pos x="0" y="0"/>
                </a:cxn>
              </a:cxnLst>
              <a:rect l="0" t="0" r="r" b="b"/>
              <a:pathLst>
                <a:path w="907" h="235">
                  <a:moveTo>
                    <a:pt x="907" y="235"/>
                  </a:moveTo>
                  <a:lnTo>
                    <a:pt x="0" y="0"/>
                  </a:lnTo>
                </a:path>
              </a:pathLst>
            </a:custGeom>
            <a:noFill/>
            <a:ln w="50800">
              <a:solidFill>
                <a:srgbClr val="FFFF00"/>
              </a:solidFill>
              <a:round/>
              <a:headEnd type="none" w="med" len="med"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 b="1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439758" name="Oval 14"/>
            <p:cNvSpPr>
              <a:spLocks noChangeArrowheads="1"/>
            </p:cNvSpPr>
            <p:nvPr/>
          </p:nvSpPr>
          <p:spPr bwMode="auto">
            <a:xfrm>
              <a:off x="1903" y="2159"/>
              <a:ext cx="83" cy="7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 b="1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439760" name="Text Box 16"/>
            <p:cNvSpPr txBox="1">
              <a:spLocks noChangeArrowheads="1"/>
            </p:cNvSpPr>
            <p:nvPr/>
          </p:nvSpPr>
          <p:spPr bwMode="auto">
            <a:xfrm>
              <a:off x="1344" y="3264"/>
              <a:ext cx="102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  <a:cs typeface="Arial" pitchFamily="34" charset="0"/>
                </a:rPr>
                <a:t>training image</a:t>
              </a:r>
            </a:p>
          </p:txBody>
        </p:sp>
      </p:grpSp>
      <p:grpSp>
        <p:nvGrpSpPr>
          <p:cNvPr id="3" name="Group 23"/>
          <p:cNvGrpSpPr>
            <a:grpSpLocks/>
          </p:cNvGrpSpPr>
          <p:nvPr/>
        </p:nvGrpSpPr>
        <p:grpSpPr bwMode="auto">
          <a:xfrm>
            <a:off x="5943600" y="3429001"/>
            <a:ext cx="2592388" cy="1712913"/>
            <a:chOff x="3744" y="2160"/>
            <a:chExt cx="1633" cy="1079"/>
          </a:xfrm>
        </p:grpSpPr>
        <p:graphicFrame>
          <p:nvGraphicFramePr>
            <p:cNvPr id="1439761" name="Object 17"/>
            <p:cNvGraphicFramePr>
              <a:graphicFrameLocks noChangeAspect="1"/>
            </p:cNvGraphicFramePr>
            <p:nvPr/>
          </p:nvGraphicFramePr>
          <p:xfrm>
            <a:off x="4320" y="2160"/>
            <a:ext cx="480" cy="4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Image" r:id="rId5" imgW="1066291" imgH="1041270" progId="">
                    <p:embed/>
                  </p:oleObj>
                </mc:Choice>
                <mc:Fallback>
                  <p:oleObj name="Image" r:id="rId5" imgW="1066291" imgH="104127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20" y="2160"/>
                          <a:ext cx="480" cy="468"/>
                        </a:xfrm>
                        <a:prstGeom prst="rect">
                          <a:avLst/>
                        </a:prstGeom>
                        <a:noFill/>
                        <a:ln w="50800">
                          <a:solidFill>
                            <a:srgbClr val="00FFFF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39763" name="Line 19"/>
            <p:cNvSpPr>
              <a:spLocks noChangeShapeType="1"/>
            </p:cNvSpPr>
            <p:nvPr/>
          </p:nvSpPr>
          <p:spPr bwMode="auto">
            <a:xfrm flipV="1">
              <a:off x="4635" y="2233"/>
              <a:ext cx="742" cy="155"/>
            </a:xfrm>
            <a:prstGeom prst="line">
              <a:avLst/>
            </a:prstGeom>
            <a:noFill/>
            <a:ln w="50800">
              <a:solidFill>
                <a:srgbClr val="FF99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 b="1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439764" name="Freeform 20"/>
            <p:cNvSpPr>
              <a:spLocks/>
            </p:cNvSpPr>
            <p:nvPr/>
          </p:nvSpPr>
          <p:spPr bwMode="auto">
            <a:xfrm>
              <a:off x="3744" y="2200"/>
              <a:ext cx="779" cy="189"/>
            </a:xfrm>
            <a:custGeom>
              <a:avLst/>
              <a:gdLst/>
              <a:ahLst/>
              <a:cxnLst>
                <a:cxn ang="0">
                  <a:pos x="907" y="235"/>
                </a:cxn>
                <a:cxn ang="0">
                  <a:pos x="0" y="0"/>
                </a:cxn>
              </a:cxnLst>
              <a:rect l="0" t="0" r="r" b="b"/>
              <a:pathLst>
                <a:path w="907" h="235">
                  <a:moveTo>
                    <a:pt x="907" y="235"/>
                  </a:moveTo>
                  <a:lnTo>
                    <a:pt x="0" y="0"/>
                  </a:lnTo>
                </a:path>
              </a:pathLst>
            </a:custGeom>
            <a:noFill/>
            <a:ln w="50800">
              <a:solidFill>
                <a:srgbClr val="FF9900"/>
              </a:solidFill>
              <a:round/>
              <a:headEnd type="none" w="med" len="med"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 b="1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439765" name="Text Box 21"/>
            <p:cNvSpPr txBox="1">
              <a:spLocks noChangeArrowheads="1"/>
            </p:cNvSpPr>
            <p:nvPr/>
          </p:nvSpPr>
          <p:spPr bwMode="auto">
            <a:xfrm>
              <a:off x="3767" y="2832"/>
              <a:ext cx="1557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000000"/>
                  </a:solidFill>
                  <a:cs typeface="Arial" pitchFamily="34" charset="0"/>
                </a:rPr>
                <a:t>“visual codeword” with</a:t>
              </a:r>
              <a:br>
                <a:rPr lang="en-US" dirty="0">
                  <a:solidFill>
                    <a:srgbClr val="000000"/>
                  </a:solidFill>
                  <a:cs typeface="Arial" pitchFamily="34" charset="0"/>
                </a:rPr>
              </a:br>
              <a:r>
                <a:rPr lang="en-US" dirty="0">
                  <a:solidFill>
                    <a:srgbClr val="000000"/>
                  </a:solidFill>
                  <a:cs typeface="Arial" pitchFamily="34" charset="0"/>
                </a:rPr>
                <a:t>displacement vectors</a:t>
              </a: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-1" y="6609979"/>
            <a:ext cx="30907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</a:rPr>
              <a:t>Svetlana </a:t>
            </a:r>
            <a:r>
              <a:rPr lang="en-US" sz="1000" dirty="0" err="1">
                <a:solidFill>
                  <a:srgbClr val="000000"/>
                </a:solidFill>
              </a:rPr>
              <a:t>Lazebnik</a:t>
            </a:r>
            <a:endParaRPr lang="en-US" sz="1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08463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itle 1"/>
          <p:cNvSpPr>
            <a:spLocks noGrp="1"/>
          </p:cNvSpPr>
          <p:nvPr>
            <p:ph type="title" idx="4294967295"/>
          </p:nvPr>
        </p:nvSpPr>
        <p:spPr>
          <a:xfrm>
            <a:off x="482600" y="0"/>
            <a:ext cx="8229600" cy="1143000"/>
          </a:xfrm>
        </p:spPr>
        <p:txBody>
          <a:bodyPr/>
          <a:lstStyle/>
          <a:p>
            <a:pPr eaLnBrk="1" hangingPunct="1"/>
            <a:r>
              <a:rPr lang="en-US"/>
              <a:t>RANSAC</a:t>
            </a:r>
          </a:p>
        </p:txBody>
      </p:sp>
      <p:sp>
        <p:nvSpPr>
          <p:cNvPr id="89091" name="Content Placeholder 2"/>
          <p:cNvSpPr>
            <a:spLocks noGrp="1"/>
          </p:cNvSpPr>
          <p:nvPr>
            <p:ph idx="4294967295"/>
          </p:nvPr>
        </p:nvSpPr>
        <p:spPr>
          <a:xfrm>
            <a:off x="482600" y="1493838"/>
            <a:ext cx="8661400" cy="4525962"/>
          </a:xfrm>
        </p:spPr>
        <p:txBody>
          <a:bodyPr/>
          <a:lstStyle/>
          <a:p>
            <a:pPr eaLnBrk="1" hangingPunct="1"/>
            <a:r>
              <a:rPr lang="en-US" sz="2800" dirty="0" err="1"/>
              <a:t>RANdom</a:t>
            </a:r>
            <a:r>
              <a:rPr lang="en-US" sz="2800" dirty="0"/>
              <a:t> Sample Consensus</a:t>
            </a:r>
          </a:p>
          <a:p>
            <a:pPr eaLnBrk="1" hangingPunct="1"/>
            <a:endParaRPr lang="en-US" sz="2800" dirty="0"/>
          </a:p>
          <a:p>
            <a:pPr eaLnBrk="1" hangingPunct="1"/>
            <a:r>
              <a:rPr lang="en-US" sz="2800" b="1" dirty="0"/>
              <a:t>Approach</a:t>
            </a:r>
            <a:r>
              <a:rPr lang="en-US" sz="2800" dirty="0"/>
              <a:t>: we want to avoid the impact of outliers, so let’s look for “inliers”, and use those only.</a:t>
            </a:r>
          </a:p>
          <a:p>
            <a:pPr eaLnBrk="1" hangingPunct="1"/>
            <a:endParaRPr lang="en-US" sz="2800" dirty="0"/>
          </a:p>
          <a:p>
            <a:pPr eaLnBrk="1" hangingPunct="1"/>
            <a:r>
              <a:rPr lang="en-US" sz="2800" b="1" dirty="0"/>
              <a:t>Intuition</a:t>
            </a:r>
            <a:r>
              <a:rPr lang="en-US" sz="2800" dirty="0"/>
              <a:t>: if an outlier is chosen to compute the current fit, then the resulting line won’t have much support from rest of the points.</a:t>
            </a:r>
          </a:p>
          <a:p>
            <a:pPr eaLnBrk="1" hangingPunct="1"/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-1" y="6609979"/>
            <a:ext cx="30907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Kristen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Grauman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0818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/>
              <a:t>What causes an edge?</a:t>
            </a:r>
          </a:p>
        </p:txBody>
      </p:sp>
      <p:pic>
        <p:nvPicPr>
          <p:cNvPr id="107523" name="Picture 6" descr="ut-tower-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92388" y="1268413"/>
            <a:ext cx="3846512" cy="512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2414" name="Text Box 14"/>
          <p:cNvSpPr txBox="1">
            <a:spLocks noChangeArrowheads="1"/>
          </p:cNvSpPr>
          <p:nvPr/>
        </p:nvSpPr>
        <p:spPr bwMode="auto">
          <a:xfrm>
            <a:off x="6758953" y="1628775"/>
            <a:ext cx="24479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</a:rPr>
              <a:t>Depth discontinuity: object boundary</a:t>
            </a:r>
          </a:p>
        </p:txBody>
      </p:sp>
      <p:sp>
        <p:nvSpPr>
          <p:cNvPr id="742416" name="Text Box 16"/>
          <p:cNvSpPr txBox="1">
            <a:spLocks noChangeArrowheads="1"/>
          </p:cNvSpPr>
          <p:nvPr/>
        </p:nvSpPr>
        <p:spPr bwMode="auto">
          <a:xfrm>
            <a:off x="6758953" y="3897313"/>
            <a:ext cx="30241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</a:rPr>
              <a:t>Cast shadows</a:t>
            </a:r>
          </a:p>
        </p:txBody>
      </p:sp>
      <p:sp>
        <p:nvSpPr>
          <p:cNvPr id="742417" name="Text Box 17"/>
          <p:cNvSpPr txBox="1">
            <a:spLocks noChangeArrowheads="1"/>
          </p:cNvSpPr>
          <p:nvPr/>
        </p:nvSpPr>
        <p:spPr bwMode="auto">
          <a:xfrm>
            <a:off x="179388" y="1916113"/>
            <a:ext cx="2627312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</a:rPr>
              <a:t>Reflectance change: appearance information, texture</a:t>
            </a:r>
          </a:p>
        </p:txBody>
      </p:sp>
      <p:sp>
        <p:nvSpPr>
          <p:cNvPr id="742418" name="Line 18"/>
          <p:cNvSpPr>
            <a:spLocks noChangeShapeType="1"/>
          </p:cNvSpPr>
          <p:nvPr/>
        </p:nvSpPr>
        <p:spPr bwMode="auto">
          <a:xfrm flipH="1">
            <a:off x="4895850" y="1989138"/>
            <a:ext cx="1871663" cy="11144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742419" name="Line 19"/>
          <p:cNvSpPr>
            <a:spLocks noChangeShapeType="1"/>
          </p:cNvSpPr>
          <p:nvPr/>
        </p:nvSpPr>
        <p:spPr bwMode="auto">
          <a:xfrm flipH="1">
            <a:off x="4751388" y="2024063"/>
            <a:ext cx="1981200" cy="20510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742420" name="Line 20"/>
          <p:cNvSpPr>
            <a:spLocks noChangeShapeType="1"/>
          </p:cNvSpPr>
          <p:nvPr/>
        </p:nvSpPr>
        <p:spPr bwMode="auto">
          <a:xfrm flipH="1">
            <a:off x="5508625" y="4184650"/>
            <a:ext cx="1258888" cy="97313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742422" name="Line 22"/>
          <p:cNvSpPr>
            <a:spLocks noChangeShapeType="1"/>
          </p:cNvSpPr>
          <p:nvPr/>
        </p:nvSpPr>
        <p:spPr bwMode="auto">
          <a:xfrm>
            <a:off x="1692275" y="2924175"/>
            <a:ext cx="1979613" cy="237648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15" name="TextBox 3"/>
          <p:cNvSpPr txBox="1">
            <a:spLocks noChangeArrowheads="1"/>
          </p:cNvSpPr>
          <p:nvPr/>
        </p:nvSpPr>
        <p:spPr bwMode="auto">
          <a:xfrm>
            <a:off x="7213600" y="6579267"/>
            <a:ext cx="19304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</a:rPr>
              <a:t>Adapted from K. </a:t>
            </a:r>
            <a:r>
              <a:rPr lang="en-US" sz="1200" dirty="0" err="1">
                <a:solidFill>
                  <a:srgbClr val="000000"/>
                </a:solidFill>
                <a:latin typeface="Calibri" panose="020F0502020204030204" pitchFamily="34" charset="0"/>
              </a:rPr>
              <a:t>Grauman</a:t>
            </a:r>
            <a:endParaRPr lang="en-US" sz="12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97689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2414" grpId="0"/>
      <p:bldP spid="742416" grpId="0"/>
      <p:bldP spid="742417" grpId="0"/>
      <p:bldP spid="742418" grpId="0" animBg="1"/>
      <p:bldP spid="742419" grpId="0" animBg="1"/>
      <p:bldP spid="742420" grpId="0" animBg="1"/>
      <p:bldP spid="742422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06363"/>
            <a:ext cx="8229600" cy="1143000"/>
          </a:xfrm>
        </p:spPr>
        <p:txBody>
          <a:bodyPr/>
          <a:lstStyle/>
          <a:p>
            <a:r>
              <a:rPr lang="en-US" sz="3800" dirty="0"/>
              <a:t>RANSAC: General form</a:t>
            </a:r>
          </a:p>
        </p:txBody>
      </p:sp>
      <p:sp>
        <p:nvSpPr>
          <p:cNvPr id="11366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74763"/>
            <a:ext cx="8229600" cy="4525962"/>
          </a:xfrm>
        </p:spPr>
        <p:txBody>
          <a:bodyPr/>
          <a:lstStyle/>
          <a:p>
            <a:pPr marL="533400" indent="-533400">
              <a:spcAft>
                <a:spcPts val="600"/>
              </a:spcAft>
            </a:pPr>
            <a:r>
              <a:rPr lang="en-US" sz="2400" u="sng" dirty="0"/>
              <a:t>RANSAC loop</a:t>
            </a:r>
            <a:r>
              <a:rPr lang="en-US" sz="2400" dirty="0"/>
              <a:t>:</a:t>
            </a:r>
          </a:p>
          <a:p>
            <a:pPr marL="533400" indent="-533400">
              <a:spcAft>
                <a:spcPts val="600"/>
              </a:spcAft>
              <a:buFontTx/>
              <a:buAutoNum type="arabicPeriod"/>
            </a:pPr>
            <a:r>
              <a:rPr lang="en-US" sz="2400" dirty="0"/>
              <a:t>Randomly select a </a:t>
            </a:r>
            <a:r>
              <a:rPr lang="en-US" sz="2400" i="1" dirty="0"/>
              <a:t>seed group</a:t>
            </a:r>
            <a:r>
              <a:rPr lang="en-US" sz="2400" dirty="0"/>
              <a:t> of </a:t>
            </a:r>
            <a:r>
              <a:rPr lang="en-US" sz="2400" b="1" i="1" dirty="0"/>
              <a:t>s</a:t>
            </a:r>
            <a:r>
              <a:rPr lang="en-US" sz="2400" b="1" dirty="0"/>
              <a:t> </a:t>
            </a:r>
            <a:r>
              <a:rPr lang="en-US" sz="2400" dirty="0"/>
              <a:t>points on which to base model estimate (e.g. </a:t>
            </a:r>
            <a:r>
              <a:rPr lang="en-US" sz="2400" b="1" i="1" dirty="0"/>
              <a:t>s</a:t>
            </a:r>
            <a:r>
              <a:rPr lang="en-US" sz="2400" dirty="0"/>
              <a:t>=2</a:t>
            </a:r>
            <a:r>
              <a:rPr lang="en-US" sz="2400" b="1" i="1" dirty="0"/>
              <a:t> </a:t>
            </a:r>
            <a:r>
              <a:rPr lang="en-US" sz="2400" dirty="0"/>
              <a:t>for a line)</a:t>
            </a:r>
            <a:endParaRPr lang="en-US" sz="2400" b="1" dirty="0"/>
          </a:p>
          <a:p>
            <a:pPr marL="533400" indent="-533400">
              <a:spcAft>
                <a:spcPts val="600"/>
              </a:spcAft>
              <a:buFontTx/>
              <a:buAutoNum type="arabicPeriod"/>
            </a:pPr>
            <a:r>
              <a:rPr lang="en-US" sz="2400" dirty="0"/>
              <a:t>Fit model to these </a:t>
            </a:r>
            <a:r>
              <a:rPr lang="en-US" sz="2400" b="1" i="1" dirty="0"/>
              <a:t>s </a:t>
            </a:r>
            <a:r>
              <a:rPr lang="en-US" sz="2400" dirty="0"/>
              <a:t>points</a:t>
            </a:r>
            <a:endParaRPr lang="en-US" sz="2400" b="1" dirty="0"/>
          </a:p>
          <a:p>
            <a:pPr marL="533400" indent="-533400">
              <a:spcAft>
                <a:spcPts val="600"/>
              </a:spcAft>
              <a:buFontTx/>
              <a:buAutoNum type="arabicPeriod"/>
            </a:pPr>
            <a:r>
              <a:rPr lang="en-US" sz="2400" dirty="0"/>
              <a:t>Find </a:t>
            </a:r>
            <a:r>
              <a:rPr lang="en-US" sz="2400" i="1" dirty="0"/>
              <a:t>inliers </a:t>
            </a:r>
            <a:r>
              <a:rPr lang="en-US" sz="2400" dirty="0"/>
              <a:t>to this model (i.e., points whose distance from the line is less than </a:t>
            </a:r>
            <a:r>
              <a:rPr lang="en-US" sz="2400" b="1" i="1" dirty="0"/>
              <a:t>t</a:t>
            </a:r>
            <a:r>
              <a:rPr lang="en-US" sz="2400" dirty="0"/>
              <a:t>)</a:t>
            </a:r>
          </a:p>
          <a:p>
            <a:pPr marL="533400" indent="-533400">
              <a:spcAft>
                <a:spcPts val="600"/>
              </a:spcAft>
              <a:buFontTx/>
              <a:buAutoNum type="arabicPeriod"/>
            </a:pPr>
            <a:r>
              <a:rPr lang="en-US" sz="2400" dirty="0"/>
              <a:t>Repeat </a:t>
            </a:r>
            <a:r>
              <a:rPr lang="en-US" sz="2400" b="1" i="1" dirty="0"/>
              <a:t>N </a:t>
            </a:r>
            <a:r>
              <a:rPr lang="en-US" sz="2400" dirty="0"/>
              <a:t>times</a:t>
            </a:r>
            <a:br>
              <a:rPr lang="en-US" sz="2400" dirty="0"/>
            </a:br>
            <a:endParaRPr lang="en-US" sz="2400" dirty="0"/>
          </a:p>
          <a:p>
            <a:pPr marL="533400" indent="-533400">
              <a:spcAft>
                <a:spcPts val="600"/>
              </a:spcAft>
            </a:pPr>
            <a:r>
              <a:rPr lang="en-US" sz="2400" dirty="0"/>
              <a:t>Keep the model with the largest number of inliers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1" y="6609979"/>
            <a:ext cx="39817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Adapted from Kristen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Grauman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and Svetlana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Lazebnik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06417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Oval 2"/>
          <p:cNvSpPr>
            <a:spLocks noChangeArrowheads="1"/>
          </p:cNvSpPr>
          <p:nvPr/>
        </p:nvSpPr>
        <p:spPr bwMode="auto">
          <a:xfrm>
            <a:off x="5562600" y="19812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6435" name="Oval 3"/>
          <p:cNvSpPr>
            <a:spLocks noChangeArrowheads="1"/>
          </p:cNvSpPr>
          <p:nvPr/>
        </p:nvSpPr>
        <p:spPr bwMode="auto">
          <a:xfrm>
            <a:off x="4953000" y="16764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6436" name="Oval 4"/>
          <p:cNvSpPr>
            <a:spLocks noChangeArrowheads="1"/>
          </p:cNvSpPr>
          <p:nvPr/>
        </p:nvSpPr>
        <p:spPr bwMode="auto">
          <a:xfrm>
            <a:off x="6858000" y="2667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6437" name="Oval 5"/>
          <p:cNvSpPr>
            <a:spLocks noChangeArrowheads="1"/>
          </p:cNvSpPr>
          <p:nvPr/>
        </p:nvSpPr>
        <p:spPr bwMode="auto">
          <a:xfrm>
            <a:off x="6248400" y="25908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6438" name="Oval 6"/>
          <p:cNvSpPr>
            <a:spLocks noChangeArrowheads="1"/>
          </p:cNvSpPr>
          <p:nvPr/>
        </p:nvSpPr>
        <p:spPr bwMode="auto">
          <a:xfrm>
            <a:off x="3886200" y="2286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6439" name="Oval 7"/>
          <p:cNvSpPr>
            <a:spLocks noChangeArrowheads="1"/>
          </p:cNvSpPr>
          <p:nvPr/>
        </p:nvSpPr>
        <p:spPr bwMode="auto">
          <a:xfrm>
            <a:off x="4267200" y="2667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6440" name="Oval 8"/>
          <p:cNvSpPr>
            <a:spLocks noChangeArrowheads="1"/>
          </p:cNvSpPr>
          <p:nvPr/>
        </p:nvSpPr>
        <p:spPr bwMode="auto">
          <a:xfrm>
            <a:off x="3505200" y="3048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6441" name="Oval 9"/>
          <p:cNvSpPr>
            <a:spLocks noChangeArrowheads="1"/>
          </p:cNvSpPr>
          <p:nvPr/>
        </p:nvSpPr>
        <p:spPr bwMode="auto">
          <a:xfrm>
            <a:off x="5867400" y="6858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6442" name="Oval 10"/>
          <p:cNvSpPr>
            <a:spLocks noChangeArrowheads="1"/>
          </p:cNvSpPr>
          <p:nvPr/>
        </p:nvSpPr>
        <p:spPr bwMode="auto">
          <a:xfrm>
            <a:off x="6019800" y="12954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6443" name="Oval 11"/>
          <p:cNvSpPr>
            <a:spLocks noChangeArrowheads="1"/>
          </p:cNvSpPr>
          <p:nvPr/>
        </p:nvSpPr>
        <p:spPr bwMode="auto">
          <a:xfrm>
            <a:off x="4724400" y="22098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6444" name="Oval 12"/>
          <p:cNvSpPr>
            <a:spLocks noChangeArrowheads="1"/>
          </p:cNvSpPr>
          <p:nvPr/>
        </p:nvSpPr>
        <p:spPr bwMode="auto">
          <a:xfrm>
            <a:off x="4953000" y="16764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6445" name="Oval 13"/>
          <p:cNvSpPr>
            <a:spLocks noChangeArrowheads="1"/>
          </p:cNvSpPr>
          <p:nvPr/>
        </p:nvSpPr>
        <p:spPr bwMode="auto">
          <a:xfrm>
            <a:off x="6248400" y="228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6446" name="Oval 14"/>
          <p:cNvSpPr>
            <a:spLocks noChangeArrowheads="1"/>
          </p:cNvSpPr>
          <p:nvPr/>
        </p:nvSpPr>
        <p:spPr bwMode="auto">
          <a:xfrm>
            <a:off x="5562600" y="1524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6447" name="Oval 15"/>
          <p:cNvSpPr>
            <a:spLocks noChangeArrowheads="1"/>
          </p:cNvSpPr>
          <p:nvPr/>
        </p:nvSpPr>
        <p:spPr bwMode="auto">
          <a:xfrm>
            <a:off x="5334000" y="1371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6448" name="Oval 16"/>
          <p:cNvSpPr>
            <a:spLocks noChangeArrowheads="1"/>
          </p:cNvSpPr>
          <p:nvPr/>
        </p:nvSpPr>
        <p:spPr bwMode="auto">
          <a:xfrm>
            <a:off x="6781800" y="228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6449" name="Oval 17"/>
          <p:cNvSpPr>
            <a:spLocks noChangeArrowheads="1"/>
          </p:cNvSpPr>
          <p:nvPr/>
        </p:nvSpPr>
        <p:spPr bwMode="auto">
          <a:xfrm>
            <a:off x="6248400" y="990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6450" name="Oval 18"/>
          <p:cNvSpPr>
            <a:spLocks noChangeArrowheads="1"/>
          </p:cNvSpPr>
          <p:nvPr/>
        </p:nvSpPr>
        <p:spPr bwMode="auto">
          <a:xfrm>
            <a:off x="6705600" y="609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6451" name="Oval 19"/>
          <p:cNvSpPr>
            <a:spLocks noChangeArrowheads="1"/>
          </p:cNvSpPr>
          <p:nvPr/>
        </p:nvSpPr>
        <p:spPr bwMode="auto">
          <a:xfrm>
            <a:off x="4191000" y="4572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6453" name="Oval 21"/>
          <p:cNvSpPr>
            <a:spLocks noChangeArrowheads="1"/>
          </p:cNvSpPr>
          <p:nvPr/>
        </p:nvSpPr>
        <p:spPr bwMode="auto">
          <a:xfrm>
            <a:off x="5791200" y="29718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6454" name="Oval 22"/>
          <p:cNvSpPr>
            <a:spLocks noChangeArrowheads="1"/>
          </p:cNvSpPr>
          <p:nvPr/>
        </p:nvSpPr>
        <p:spPr bwMode="auto">
          <a:xfrm>
            <a:off x="5486400" y="35052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6456" name="Oval 24"/>
          <p:cNvSpPr>
            <a:spLocks noChangeArrowheads="1"/>
          </p:cNvSpPr>
          <p:nvPr/>
        </p:nvSpPr>
        <p:spPr bwMode="auto">
          <a:xfrm>
            <a:off x="4572000" y="762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6457" name="Oval 25"/>
          <p:cNvSpPr>
            <a:spLocks noChangeArrowheads="1"/>
          </p:cNvSpPr>
          <p:nvPr/>
        </p:nvSpPr>
        <p:spPr bwMode="auto">
          <a:xfrm>
            <a:off x="5562600" y="19812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6465" name="Rectangle 33"/>
          <p:cNvSpPr>
            <a:spLocks noChangeArrowheads="1"/>
          </p:cNvSpPr>
          <p:nvPr/>
        </p:nvSpPr>
        <p:spPr bwMode="auto">
          <a:xfrm>
            <a:off x="204788" y="179388"/>
            <a:ext cx="1589087" cy="519112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RANSAC</a:t>
            </a:r>
          </a:p>
        </p:txBody>
      </p:sp>
      <p:sp>
        <p:nvSpPr>
          <p:cNvPr id="146467" name="Text Box 35"/>
          <p:cNvSpPr txBox="1">
            <a:spLocks noChangeArrowheads="1"/>
          </p:cNvSpPr>
          <p:nvPr/>
        </p:nvSpPr>
        <p:spPr bwMode="auto">
          <a:xfrm>
            <a:off x="152400" y="4038600"/>
            <a:ext cx="8610600" cy="2139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Algorithm: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Sample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(randomly) the number of points required to fit the model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Solve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for model parameters using samples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Score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by the fraction of inliers within a preset threshold of the model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Repeat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1-3 until the best model is found with high confidence</a:t>
            </a:r>
          </a:p>
        </p:txBody>
      </p:sp>
      <p:sp>
        <p:nvSpPr>
          <p:cNvPr id="146470" name="Text Box 38"/>
          <p:cNvSpPr txBox="1">
            <a:spLocks noChangeArrowheads="1"/>
          </p:cNvSpPr>
          <p:nvPr/>
        </p:nvSpPr>
        <p:spPr bwMode="auto">
          <a:xfrm>
            <a:off x="6461125" y="4537075"/>
            <a:ext cx="184150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-1" y="6609979"/>
            <a:ext cx="30907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Silvio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Savarese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52400" y="685800"/>
            <a:ext cx="3095625" cy="1320770"/>
            <a:chOff x="152400" y="685800"/>
            <a:chExt cx="3095625" cy="1320770"/>
          </a:xfrm>
        </p:grpSpPr>
        <p:sp>
          <p:nvSpPr>
            <p:cNvPr id="31" name="Rectangle 40"/>
            <p:cNvSpPr>
              <a:spLocks noChangeArrowheads="1"/>
            </p:cNvSpPr>
            <p:nvPr/>
          </p:nvSpPr>
          <p:spPr bwMode="auto">
            <a:xfrm>
              <a:off x="152400" y="1219200"/>
              <a:ext cx="2079625" cy="304800"/>
            </a:xfrm>
            <a:prstGeom prst="rect">
              <a:avLst/>
            </a:prstGeom>
            <a:noFill/>
            <a:ln w="508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3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C0504D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Fischler &amp; Bolles in ‘81.</a:t>
              </a:r>
            </a:p>
          </p:txBody>
        </p:sp>
        <p:sp>
          <p:nvSpPr>
            <p:cNvPr id="32" name="Rectangle 42"/>
            <p:cNvSpPr>
              <a:spLocks noChangeArrowheads="1"/>
            </p:cNvSpPr>
            <p:nvPr/>
          </p:nvSpPr>
          <p:spPr bwMode="auto">
            <a:xfrm>
              <a:off x="152400" y="685800"/>
              <a:ext cx="3095625" cy="3365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(</a:t>
              </a:r>
              <a:r>
                <a:rPr kumimoji="0" lang="en-US" sz="2400" b="0" i="0" u="none" strike="noStrike" kern="1200" cap="none" spc="0" normalizeH="0" baseline="-25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RAN</a:t>
              </a:r>
              <a:r>
                <a:rPr kumimoji="0" lang="en-US" sz="24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dom </a:t>
              </a:r>
              <a:r>
                <a:rPr kumimoji="0" lang="en-US" sz="2400" b="0" i="0" u="none" strike="noStrike" kern="1200" cap="none" spc="0" normalizeH="0" baseline="-25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SA</a:t>
              </a:r>
              <a:r>
                <a:rPr kumimoji="0" lang="en-US" sz="24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mple </a:t>
              </a:r>
              <a:r>
                <a:rPr kumimoji="0" lang="en-US" sz="2400" b="0" i="0" u="none" strike="noStrike" kern="1200" cap="none" spc="0" normalizeH="0" baseline="-25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C</a:t>
              </a:r>
              <a:r>
                <a:rPr kumimoji="0" lang="en-US" sz="24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onsensus) :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52400" y="1606460"/>
              <a:ext cx="239360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Line fitting example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096606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Oval 2"/>
          <p:cNvSpPr>
            <a:spLocks noChangeArrowheads="1"/>
          </p:cNvSpPr>
          <p:nvPr/>
        </p:nvSpPr>
        <p:spPr bwMode="auto">
          <a:xfrm>
            <a:off x="5562600" y="19812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0291" name="Oval 3"/>
          <p:cNvSpPr>
            <a:spLocks noChangeArrowheads="1"/>
          </p:cNvSpPr>
          <p:nvPr/>
        </p:nvSpPr>
        <p:spPr bwMode="auto">
          <a:xfrm>
            <a:off x="4953000" y="16764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0292" name="Oval 4"/>
          <p:cNvSpPr>
            <a:spLocks noChangeArrowheads="1"/>
          </p:cNvSpPr>
          <p:nvPr/>
        </p:nvSpPr>
        <p:spPr bwMode="auto">
          <a:xfrm>
            <a:off x="6858000" y="2667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0293" name="Oval 5"/>
          <p:cNvSpPr>
            <a:spLocks noChangeArrowheads="1"/>
          </p:cNvSpPr>
          <p:nvPr/>
        </p:nvSpPr>
        <p:spPr bwMode="auto">
          <a:xfrm>
            <a:off x="6248400" y="25908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0294" name="Oval 6"/>
          <p:cNvSpPr>
            <a:spLocks noChangeArrowheads="1"/>
          </p:cNvSpPr>
          <p:nvPr/>
        </p:nvSpPr>
        <p:spPr bwMode="auto">
          <a:xfrm>
            <a:off x="3886200" y="2286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0295" name="Oval 7"/>
          <p:cNvSpPr>
            <a:spLocks noChangeArrowheads="1"/>
          </p:cNvSpPr>
          <p:nvPr/>
        </p:nvSpPr>
        <p:spPr bwMode="auto">
          <a:xfrm>
            <a:off x="4267200" y="2667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0296" name="Oval 8"/>
          <p:cNvSpPr>
            <a:spLocks noChangeArrowheads="1"/>
          </p:cNvSpPr>
          <p:nvPr/>
        </p:nvSpPr>
        <p:spPr bwMode="auto">
          <a:xfrm>
            <a:off x="3505200" y="3048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0297" name="Oval 9"/>
          <p:cNvSpPr>
            <a:spLocks noChangeArrowheads="1"/>
          </p:cNvSpPr>
          <p:nvPr/>
        </p:nvSpPr>
        <p:spPr bwMode="auto">
          <a:xfrm>
            <a:off x="5867400" y="6858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0298" name="Oval 10"/>
          <p:cNvSpPr>
            <a:spLocks noChangeArrowheads="1"/>
          </p:cNvSpPr>
          <p:nvPr/>
        </p:nvSpPr>
        <p:spPr bwMode="auto">
          <a:xfrm>
            <a:off x="6019800" y="12954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0299" name="Oval 11"/>
          <p:cNvSpPr>
            <a:spLocks noChangeArrowheads="1"/>
          </p:cNvSpPr>
          <p:nvPr/>
        </p:nvSpPr>
        <p:spPr bwMode="auto">
          <a:xfrm>
            <a:off x="4724400" y="22098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0300" name="Oval 12"/>
          <p:cNvSpPr>
            <a:spLocks noChangeArrowheads="1"/>
          </p:cNvSpPr>
          <p:nvPr/>
        </p:nvSpPr>
        <p:spPr bwMode="auto">
          <a:xfrm>
            <a:off x="4953000" y="16764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0301" name="Oval 13"/>
          <p:cNvSpPr>
            <a:spLocks noChangeArrowheads="1"/>
          </p:cNvSpPr>
          <p:nvPr/>
        </p:nvSpPr>
        <p:spPr bwMode="auto">
          <a:xfrm>
            <a:off x="6248400" y="228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0302" name="Oval 14"/>
          <p:cNvSpPr>
            <a:spLocks noChangeArrowheads="1"/>
          </p:cNvSpPr>
          <p:nvPr/>
        </p:nvSpPr>
        <p:spPr bwMode="auto">
          <a:xfrm>
            <a:off x="5562600" y="1524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0303" name="Oval 15"/>
          <p:cNvSpPr>
            <a:spLocks noChangeArrowheads="1"/>
          </p:cNvSpPr>
          <p:nvPr/>
        </p:nvSpPr>
        <p:spPr bwMode="auto">
          <a:xfrm>
            <a:off x="5334000" y="1371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0304" name="Oval 16"/>
          <p:cNvSpPr>
            <a:spLocks noChangeArrowheads="1"/>
          </p:cNvSpPr>
          <p:nvPr/>
        </p:nvSpPr>
        <p:spPr bwMode="auto">
          <a:xfrm>
            <a:off x="6781800" y="228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0305" name="Oval 17"/>
          <p:cNvSpPr>
            <a:spLocks noChangeArrowheads="1"/>
          </p:cNvSpPr>
          <p:nvPr/>
        </p:nvSpPr>
        <p:spPr bwMode="auto">
          <a:xfrm>
            <a:off x="6248400" y="990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0306" name="Oval 18"/>
          <p:cNvSpPr>
            <a:spLocks noChangeArrowheads="1"/>
          </p:cNvSpPr>
          <p:nvPr/>
        </p:nvSpPr>
        <p:spPr bwMode="auto">
          <a:xfrm>
            <a:off x="6705600" y="609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0307" name="Oval 19"/>
          <p:cNvSpPr>
            <a:spLocks noChangeArrowheads="1"/>
          </p:cNvSpPr>
          <p:nvPr/>
        </p:nvSpPr>
        <p:spPr bwMode="auto">
          <a:xfrm>
            <a:off x="4191000" y="4572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0309" name="Oval 21"/>
          <p:cNvSpPr>
            <a:spLocks noChangeArrowheads="1"/>
          </p:cNvSpPr>
          <p:nvPr/>
        </p:nvSpPr>
        <p:spPr bwMode="auto">
          <a:xfrm>
            <a:off x="5791200" y="29718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0310" name="Oval 22"/>
          <p:cNvSpPr>
            <a:spLocks noChangeArrowheads="1"/>
          </p:cNvSpPr>
          <p:nvPr/>
        </p:nvSpPr>
        <p:spPr bwMode="auto">
          <a:xfrm>
            <a:off x="5486400" y="35052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0312" name="Oval 24"/>
          <p:cNvSpPr>
            <a:spLocks noChangeArrowheads="1"/>
          </p:cNvSpPr>
          <p:nvPr/>
        </p:nvSpPr>
        <p:spPr bwMode="auto">
          <a:xfrm>
            <a:off x="4572000" y="762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0313" name="Oval 25"/>
          <p:cNvSpPr>
            <a:spLocks noChangeArrowheads="1"/>
          </p:cNvSpPr>
          <p:nvPr/>
        </p:nvSpPr>
        <p:spPr bwMode="auto">
          <a:xfrm>
            <a:off x="5562600" y="19812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0314" name="Oval 26"/>
          <p:cNvSpPr>
            <a:spLocks noChangeArrowheads="1"/>
          </p:cNvSpPr>
          <p:nvPr/>
        </p:nvSpPr>
        <p:spPr bwMode="auto">
          <a:xfrm>
            <a:off x="4953000" y="1676400"/>
            <a:ext cx="228600" cy="228600"/>
          </a:xfrm>
          <a:prstGeom prst="ellipse">
            <a:avLst/>
          </a:prstGeom>
          <a:solidFill>
            <a:srgbClr val="00FF00"/>
          </a:solidFill>
          <a:ln w="50800" algn="ctr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0317" name="Oval 29"/>
          <p:cNvSpPr>
            <a:spLocks noChangeArrowheads="1"/>
          </p:cNvSpPr>
          <p:nvPr/>
        </p:nvSpPr>
        <p:spPr bwMode="auto">
          <a:xfrm>
            <a:off x="5562600" y="1981200"/>
            <a:ext cx="228600" cy="228600"/>
          </a:xfrm>
          <a:prstGeom prst="ellipse">
            <a:avLst/>
          </a:prstGeom>
          <a:solidFill>
            <a:srgbClr val="00FF00"/>
          </a:solidFill>
          <a:ln w="50800" algn="ctr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0321" name="Rectangle 33"/>
          <p:cNvSpPr>
            <a:spLocks noChangeArrowheads="1"/>
          </p:cNvSpPr>
          <p:nvPr/>
        </p:nvSpPr>
        <p:spPr bwMode="auto">
          <a:xfrm>
            <a:off x="204788" y="179388"/>
            <a:ext cx="1589087" cy="519112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RANSAC</a:t>
            </a:r>
          </a:p>
        </p:txBody>
      </p:sp>
      <p:sp>
        <p:nvSpPr>
          <p:cNvPr id="140328" name="Text Box 40"/>
          <p:cNvSpPr txBox="1">
            <a:spLocks noChangeArrowheads="1"/>
          </p:cNvSpPr>
          <p:nvPr/>
        </p:nvSpPr>
        <p:spPr bwMode="auto">
          <a:xfrm>
            <a:off x="6461125" y="4537075"/>
            <a:ext cx="184150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0333" name="Rectangle 45"/>
          <p:cNvSpPr>
            <a:spLocks noChangeArrowheads="1"/>
          </p:cNvSpPr>
          <p:nvPr/>
        </p:nvSpPr>
        <p:spPr bwMode="auto">
          <a:xfrm>
            <a:off x="152400" y="4537494"/>
            <a:ext cx="8610600" cy="37381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" name="Text Box 35"/>
          <p:cNvSpPr txBox="1">
            <a:spLocks noChangeArrowheads="1"/>
          </p:cNvSpPr>
          <p:nvPr/>
        </p:nvSpPr>
        <p:spPr bwMode="auto">
          <a:xfrm>
            <a:off x="152400" y="4038600"/>
            <a:ext cx="8610600" cy="2139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Algorithm: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Sample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(randomly) the number of points required to fit the model (#=2)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Solve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for model parameters using samples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Score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by the fraction of inliers within a preset threshold of the model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Repeat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1-3 until the best model is found with high confidence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-1" y="6609979"/>
            <a:ext cx="30907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Silvio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Savarese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152400" y="685800"/>
            <a:ext cx="3095625" cy="1320770"/>
            <a:chOff x="152400" y="685800"/>
            <a:chExt cx="3095625" cy="1320770"/>
          </a:xfrm>
        </p:grpSpPr>
        <p:sp>
          <p:nvSpPr>
            <p:cNvPr id="36" name="Rectangle 40"/>
            <p:cNvSpPr>
              <a:spLocks noChangeArrowheads="1"/>
            </p:cNvSpPr>
            <p:nvPr/>
          </p:nvSpPr>
          <p:spPr bwMode="auto">
            <a:xfrm>
              <a:off x="152400" y="1219200"/>
              <a:ext cx="2079625" cy="304800"/>
            </a:xfrm>
            <a:prstGeom prst="rect">
              <a:avLst/>
            </a:prstGeom>
            <a:noFill/>
            <a:ln w="508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3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C0504D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Fischler &amp; Bolles in ‘81.</a:t>
              </a:r>
            </a:p>
          </p:txBody>
        </p:sp>
        <p:sp>
          <p:nvSpPr>
            <p:cNvPr id="37" name="Rectangle 42"/>
            <p:cNvSpPr>
              <a:spLocks noChangeArrowheads="1"/>
            </p:cNvSpPr>
            <p:nvPr/>
          </p:nvSpPr>
          <p:spPr bwMode="auto">
            <a:xfrm>
              <a:off x="152400" y="685800"/>
              <a:ext cx="3095625" cy="3365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(</a:t>
              </a:r>
              <a:r>
                <a:rPr kumimoji="0" lang="en-US" sz="2400" b="0" i="0" u="none" strike="noStrike" kern="1200" cap="none" spc="0" normalizeH="0" baseline="-25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RAN</a:t>
              </a:r>
              <a:r>
                <a:rPr kumimoji="0" lang="en-US" sz="24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dom </a:t>
              </a:r>
              <a:r>
                <a:rPr kumimoji="0" lang="en-US" sz="2400" b="0" i="0" u="none" strike="noStrike" kern="1200" cap="none" spc="0" normalizeH="0" baseline="-25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SA</a:t>
              </a:r>
              <a:r>
                <a:rPr kumimoji="0" lang="en-US" sz="24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mple </a:t>
              </a:r>
              <a:r>
                <a:rPr kumimoji="0" lang="en-US" sz="2400" b="0" i="0" u="none" strike="noStrike" kern="1200" cap="none" spc="0" normalizeH="0" baseline="-25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C</a:t>
              </a:r>
              <a:r>
                <a:rPr kumimoji="0" lang="en-US" sz="24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onsensus) :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52400" y="1606460"/>
              <a:ext cx="239360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Line fitting example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4272954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Oval 2"/>
          <p:cNvSpPr>
            <a:spLocks noChangeArrowheads="1"/>
          </p:cNvSpPr>
          <p:nvPr/>
        </p:nvSpPr>
        <p:spPr bwMode="auto">
          <a:xfrm>
            <a:off x="5562600" y="19812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8483" name="Oval 3"/>
          <p:cNvSpPr>
            <a:spLocks noChangeArrowheads="1"/>
          </p:cNvSpPr>
          <p:nvPr/>
        </p:nvSpPr>
        <p:spPr bwMode="auto">
          <a:xfrm>
            <a:off x="4953000" y="16764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8484" name="Oval 4"/>
          <p:cNvSpPr>
            <a:spLocks noChangeArrowheads="1"/>
          </p:cNvSpPr>
          <p:nvPr/>
        </p:nvSpPr>
        <p:spPr bwMode="auto">
          <a:xfrm>
            <a:off x="6858000" y="2667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8485" name="Oval 5"/>
          <p:cNvSpPr>
            <a:spLocks noChangeArrowheads="1"/>
          </p:cNvSpPr>
          <p:nvPr/>
        </p:nvSpPr>
        <p:spPr bwMode="auto">
          <a:xfrm>
            <a:off x="6248400" y="25908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8486" name="Oval 6"/>
          <p:cNvSpPr>
            <a:spLocks noChangeArrowheads="1"/>
          </p:cNvSpPr>
          <p:nvPr/>
        </p:nvSpPr>
        <p:spPr bwMode="auto">
          <a:xfrm>
            <a:off x="3886200" y="2286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8487" name="Oval 7"/>
          <p:cNvSpPr>
            <a:spLocks noChangeArrowheads="1"/>
          </p:cNvSpPr>
          <p:nvPr/>
        </p:nvSpPr>
        <p:spPr bwMode="auto">
          <a:xfrm>
            <a:off x="4267200" y="2667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8488" name="Oval 8"/>
          <p:cNvSpPr>
            <a:spLocks noChangeArrowheads="1"/>
          </p:cNvSpPr>
          <p:nvPr/>
        </p:nvSpPr>
        <p:spPr bwMode="auto">
          <a:xfrm>
            <a:off x="3505200" y="3048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8489" name="Oval 9"/>
          <p:cNvSpPr>
            <a:spLocks noChangeArrowheads="1"/>
          </p:cNvSpPr>
          <p:nvPr/>
        </p:nvSpPr>
        <p:spPr bwMode="auto">
          <a:xfrm>
            <a:off x="5867400" y="6858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8490" name="Oval 10"/>
          <p:cNvSpPr>
            <a:spLocks noChangeArrowheads="1"/>
          </p:cNvSpPr>
          <p:nvPr/>
        </p:nvSpPr>
        <p:spPr bwMode="auto">
          <a:xfrm>
            <a:off x="6019800" y="12954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8491" name="Oval 11"/>
          <p:cNvSpPr>
            <a:spLocks noChangeArrowheads="1"/>
          </p:cNvSpPr>
          <p:nvPr/>
        </p:nvSpPr>
        <p:spPr bwMode="auto">
          <a:xfrm>
            <a:off x="4724400" y="22098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8492" name="Oval 12"/>
          <p:cNvSpPr>
            <a:spLocks noChangeArrowheads="1"/>
          </p:cNvSpPr>
          <p:nvPr/>
        </p:nvSpPr>
        <p:spPr bwMode="auto">
          <a:xfrm>
            <a:off x="4953000" y="16764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8493" name="Oval 13"/>
          <p:cNvSpPr>
            <a:spLocks noChangeArrowheads="1"/>
          </p:cNvSpPr>
          <p:nvPr/>
        </p:nvSpPr>
        <p:spPr bwMode="auto">
          <a:xfrm>
            <a:off x="6248400" y="228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8494" name="Oval 14"/>
          <p:cNvSpPr>
            <a:spLocks noChangeArrowheads="1"/>
          </p:cNvSpPr>
          <p:nvPr/>
        </p:nvSpPr>
        <p:spPr bwMode="auto">
          <a:xfrm>
            <a:off x="5562600" y="1524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8495" name="Oval 15"/>
          <p:cNvSpPr>
            <a:spLocks noChangeArrowheads="1"/>
          </p:cNvSpPr>
          <p:nvPr/>
        </p:nvSpPr>
        <p:spPr bwMode="auto">
          <a:xfrm>
            <a:off x="5334000" y="1371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8496" name="Oval 16"/>
          <p:cNvSpPr>
            <a:spLocks noChangeArrowheads="1"/>
          </p:cNvSpPr>
          <p:nvPr/>
        </p:nvSpPr>
        <p:spPr bwMode="auto">
          <a:xfrm>
            <a:off x="6781800" y="228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8497" name="Oval 17"/>
          <p:cNvSpPr>
            <a:spLocks noChangeArrowheads="1"/>
          </p:cNvSpPr>
          <p:nvPr/>
        </p:nvSpPr>
        <p:spPr bwMode="auto">
          <a:xfrm>
            <a:off x="6248400" y="990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8498" name="Oval 18"/>
          <p:cNvSpPr>
            <a:spLocks noChangeArrowheads="1"/>
          </p:cNvSpPr>
          <p:nvPr/>
        </p:nvSpPr>
        <p:spPr bwMode="auto">
          <a:xfrm>
            <a:off x="6705600" y="609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8499" name="Oval 19"/>
          <p:cNvSpPr>
            <a:spLocks noChangeArrowheads="1"/>
          </p:cNvSpPr>
          <p:nvPr/>
        </p:nvSpPr>
        <p:spPr bwMode="auto">
          <a:xfrm>
            <a:off x="4191000" y="4572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8501" name="Oval 21"/>
          <p:cNvSpPr>
            <a:spLocks noChangeArrowheads="1"/>
          </p:cNvSpPr>
          <p:nvPr/>
        </p:nvSpPr>
        <p:spPr bwMode="auto">
          <a:xfrm>
            <a:off x="5791200" y="29718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8502" name="Oval 22"/>
          <p:cNvSpPr>
            <a:spLocks noChangeArrowheads="1"/>
          </p:cNvSpPr>
          <p:nvPr/>
        </p:nvSpPr>
        <p:spPr bwMode="auto">
          <a:xfrm>
            <a:off x="5486400" y="35052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8504" name="Oval 24"/>
          <p:cNvSpPr>
            <a:spLocks noChangeArrowheads="1"/>
          </p:cNvSpPr>
          <p:nvPr/>
        </p:nvSpPr>
        <p:spPr bwMode="auto">
          <a:xfrm>
            <a:off x="4572000" y="762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8505" name="Oval 25"/>
          <p:cNvSpPr>
            <a:spLocks noChangeArrowheads="1"/>
          </p:cNvSpPr>
          <p:nvPr/>
        </p:nvSpPr>
        <p:spPr bwMode="auto">
          <a:xfrm>
            <a:off x="5562600" y="19812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8506" name="Oval 26"/>
          <p:cNvSpPr>
            <a:spLocks noChangeArrowheads="1"/>
          </p:cNvSpPr>
          <p:nvPr/>
        </p:nvSpPr>
        <p:spPr bwMode="auto">
          <a:xfrm>
            <a:off x="4953000" y="1676400"/>
            <a:ext cx="228600" cy="228600"/>
          </a:xfrm>
          <a:prstGeom prst="ellipse">
            <a:avLst/>
          </a:prstGeom>
          <a:solidFill>
            <a:srgbClr val="00FF00"/>
          </a:solidFill>
          <a:ln w="50800" algn="ctr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8509" name="Oval 29"/>
          <p:cNvSpPr>
            <a:spLocks noChangeArrowheads="1"/>
          </p:cNvSpPr>
          <p:nvPr/>
        </p:nvSpPr>
        <p:spPr bwMode="auto">
          <a:xfrm>
            <a:off x="5562600" y="1981200"/>
            <a:ext cx="228600" cy="228600"/>
          </a:xfrm>
          <a:prstGeom prst="ellipse">
            <a:avLst/>
          </a:prstGeom>
          <a:solidFill>
            <a:srgbClr val="00FF00"/>
          </a:solidFill>
          <a:ln w="50800" algn="ctr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8513" name="Rectangle 33"/>
          <p:cNvSpPr>
            <a:spLocks noChangeArrowheads="1"/>
          </p:cNvSpPr>
          <p:nvPr/>
        </p:nvSpPr>
        <p:spPr bwMode="auto">
          <a:xfrm>
            <a:off x="204788" y="179388"/>
            <a:ext cx="1589087" cy="519112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RANSAC</a:t>
            </a:r>
          </a:p>
        </p:txBody>
      </p:sp>
      <p:sp>
        <p:nvSpPr>
          <p:cNvPr id="148514" name="Line 34"/>
          <p:cNvSpPr>
            <a:spLocks noChangeShapeType="1"/>
          </p:cNvSpPr>
          <p:nvPr/>
        </p:nvSpPr>
        <p:spPr bwMode="auto">
          <a:xfrm>
            <a:off x="3657600" y="990600"/>
            <a:ext cx="4267200" cy="228600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" name="Text Box 40"/>
          <p:cNvSpPr txBox="1">
            <a:spLocks noChangeArrowheads="1"/>
          </p:cNvSpPr>
          <p:nvPr/>
        </p:nvSpPr>
        <p:spPr bwMode="auto">
          <a:xfrm>
            <a:off x="6461125" y="4537075"/>
            <a:ext cx="184150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5" name="Rectangle 45"/>
          <p:cNvSpPr>
            <a:spLocks noChangeArrowheads="1"/>
          </p:cNvSpPr>
          <p:nvPr/>
        </p:nvSpPr>
        <p:spPr bwMode="auto">
          <a:xfrm>
            <a:off x="152400" y="4849482"/>
            <a:ext cx="8610600" cy="37381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" name="Text Box 35"/>
          <p:cNvSpPr txBox="1">
            <a:spLocks noChangeArrowheads="1"/>
          </p:cNvSpPr>
          <p:nvPr/>
        </p:nvSpPr>
        <p:spPr bwMode="auto">
          <a:xfrm>
            <a:off x="152400" y="4038600"/>
            <a:ext cx="8610600" cy="2139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Algorithm: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Sample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(randomly) the number of points required to fit the model (#=2)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Solve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for model parameters using samples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Score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by the fraction of inliers within a preset threshold of the model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Repeat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1-3 until the best model is found with high confidence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-1" y="6609979"/>
            <a:ext cx="30907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Silvio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Savarese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152400" y="685800"/>
            <a:ext cx="3095625" cy="1320770"/>
            <a:chOff x="152400" y="685800"/>
            <a:chExt cx="3095625" cy="1320770"/>
          </a:xfrm>
        </p:grpSpPr>
        <p:sp>
          <p:nvSpPr>
            <p:cNvPr id="37" name="Rectangle 40"/>
            <p:cNvSpPr>
              <a:spLocks noChangeArrowheads="1"/>
            </p:cNvSpPr>
            <p:nvPr/>
          </p:nvSpPr>
          <p:spPr bwMode="auto">
            <a:xfrm>
              <a:off x="152400" y="1219200"/>
              <a:ext cx="2079625" cy="304800"/>
            </a:xfrm>
            <a:prstGeom prst="rect">
              <a:avLst/>
            </a:prstGeom>
            <a:noFill/>
            <a:ln w="508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3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C0504D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Fischler &amp; Bolles in ‘81.</a:t>
              </a:r>
            </a:p>
          </p:txBody>
        </p:sp>
        <p:sp>
          <p:nvSpPr>
            <p:cNvPr id="39" name="Rectangle 42"/>
            <p:cNvSpPr>
              <a:spLocks noChangeArrowheads="1"/>
            </p:cNvSpPr>
            <p:nvPr/>
          </p:nvSpPr>
          <p:spPr bwMode="auto">
            <a:xfrm>
              <a:off x="152400" y="685800"/>
              <a:ext cx="3095625" cy="3365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(</a:t>
              </a:r>
              <a:r>
                <a:rPr kumimoji="0" lang="en-US" sz="2400" b="0" i="0" u="none" strike="noStrike" kern="1200" cap="none" spc="0" normalizeH="0" baseline="-25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RAN</a:t>
              </a:r>
              <a:r>
                <a:rPr kumimoji="0" lang="en-US" sz="24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dom </a:t>
              </a:r>
              <a:r>
                <a:rPr kumimoji="0" lang="en-US" sz="2400" b="0" i="0" u="none" strike="noStrike" kern="1200" cap="none" spc="0" normalizeH="0" baseline="-25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SA</a:t>
              </a:r>
              <a:r>
                <a:rPr kumimoji="0" lang="en-US" sz="24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mple </a:t>
              </a:r>
              <a:r>
                <a:rPr kumimoji="0" lang="en-US" sz="2400" b="0" i="0" u="none" strike="noStrike" kern="1200" cap="none" spc="0" normalizeH="0" baseline="-25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C</a:t>
              </a:r>
              <a:r>
                <a:rPr kumimoji="0" lang="en-US" sz="24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onsensus) :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52400" y="1606460"/>
              <a:ext cx="239360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Line fitting example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3792371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Oval 2"/>
          <p:cNvSpPr>
            <a:spLocks noChangeArrowheads="1"/>
          </p:cNvSpPr>
          <p:nvPr/>
        </p:nvSpPr>
        <p:spPr bwMode="auto">
          <a:xfrm>
            <a:off x="5562600" y="19812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0531" name="Oval 3"/>
          <p:cNvSpPr>
            <a:spLocks noChangeArrowheads="1"/>
          </p:cNvSpPr>
          <p:nvPr/>
        </p:nvSpPr>
        <p:spPr bwMode="auto">
          <a:xfrm>
            <a:off x="4953000" y="16764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0532" name="Oval 4"/>
          <p:cNvSpPr>
            <a:spLocks noChangeArrowheads="1"/>
          </p:cNvSpPr>
          <p:nvPr/>
        </p:nvSpPr>
        <p:spPr bwMode="auto">
          <a:xfrm>
            <a:off x="6858000" y="2667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0533" name="Oval 5"/>
          <p:cNvSpPr>
            <a:spLocks noChangeArrowheads="1"/>
          </p:cNvSpPr>
          <p:nvPr/>
        </p:nvSpPr>
        <p:spPr bwMode="auto">
          <a:xfrm>
            <a:off x="6248400" y="25908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0534" name="Oval 6"/>
          <p:cNvSpPr>
            <a:spLocks noChangeArrowheads="1"/>
          </p:cNvSpPr>
          <p:nvPr/>
        </p:nvSpPr>
        <p:spPr bwMode="auto">
          <a:xfrm>
            <a:off x="3886200" y="2286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0535" name="Oval 7"/>
          <p:cNvSpPr>
            <a:spLocks noChangeArrowheads="1"/>
          </p:cNvSpPr>
          <p:nvPr/>
        </p:nvSpPr>
        <p:spPr bwMode="auto">
          <a:xfrm>
            <a:off x="4267200" y="2667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0536" name="Oval 8"/>
          <p:cNvSpPr>
            <a:spLocks noChangeArrowheads="1"/>
          </p:cNvSpPr>
          <p:nvPr/>
        </p:nvSpPr>
        <p:spPr bwMode="auto">
          <a:xfrm>
            <a:off x="3505200" y="3048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0537" name="Oval 9"/>
          <p:cNvSpPr>
            <a:spLocks noChangeArrowheads="1"/>
          </p:cNvSpPr>
          <p:nvPr/>
        </p:nvSpPr>
        <p:spPr bwMode="auto">
          <a:xfrm>
            <a:off x="5867400" y="6858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0538" name="Oval 10"/>
          <p:cNvSpPr>
            <a:spLocks noChangeArrowheads="1"/>
          </p:cNvSpPr>
          <p:nvPr/>
        </p:nvSpPr>
        <p:spPr bwMode="auto">
          <a:xfrm>
            <a:off x="6019800" y="12954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0539" name="Oval 11"/>
          <p:cNvSpPr>
            <a:spLocks noChangeArrowheads="1"/>
          </p:cNvSpPr>
          <p:nvPr/>
        </p:nvSpPr>
        <p:spPr bwMode="auto">
          <a:xfrm>
            <a:off x="4724400" y="22098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0540" name="Oval 12"/>
          <p:cNvSpPr>
            <a:spLocks noChangeArrowheads="1"/>
          </p:cNvSpPr>
          <p:nvPr/>
        </p:nvSpPr>
        <p:spPr bwMode="auto">
          <a:xfrm>
            <a:off x="4953000" y="16764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0541" name="Oval 13"/>
          <p:cNvSpPr>
            <a:spLocks noChangeArrowheads="1"/>
          </p:cNvSpPr>
          <p:nvPr/>
        </p:nvSpPr>
        <p:spPr bwMode="auto">
          <a:xfrm>
            <a:off x="6248400" y="228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0542" name="Oval 14"/>
          <p:cNvSpPr>
            <a:spLocks noChangeArrowheads="1"/>
          </p:cNvSpPr>
          <p:nvPr/>
        </p:nvSpPr>
        <p:spPr bwMode="auto">
          <a:xfrm>
            <a:off x="5562600" y="1524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0543" name="Oval 15"/>
          <p:cNvSpPr>
            <a:spLocks noChangeArrowheads="1"/>
          </p:cNvSpPr>
          <p:nvPr/>
        </p:nvSpPr>
        <p:spPr bwMode="auto">
          <a:xfrm>
            <a:off x="5334000" y="1371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0544" name="Oval 16"/>
          <p:cNvSpPr>
            <a:spLocks noChangeArrowheads="1"/>
          </p:cNvSpPr>
          <p:nvPr/>
        </p:nvSpPr>
        <p:spPr bwMode="auto">
          <a:xfrm>
            <a:off x="6781800" y="228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0545" name="Oval 17"/>
          <p:cNvSpPr>
            <a:spLocks noChangeArrowheads="1"/>
          </p:cNvSpPr>
          <p:nvPr/>
        </p:nvSpPr>
        <p:spPr bwMode="auto">
          <a:xfrm>
            <a:off x="6248400" y="990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0546" name="Oval 18"/>
          <p:cNvSpPr>
            <a:spLocks noChangeArrowheads="1"/>
          </p:cNvSpPr>
          <p:nvPr/>
        </p:nvSpPr>
        <p:spPr bwMode="auto">
          <a:xfrm>
            <a:off x="6705600" y="609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0547" name="Oval 19"/>
          <p:cNvSpPr>
            <a:spLocks noChangeArrowheads="1"/>
          </p:cNvSpPr>
          <p:nvPr/>
        </p:nvSpPr>
        <p:spPr bwMode="auto">
          <a:xfrm>
            <a:off x="4191000" y="4572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0548" name="Oval 20"/>
          <p:cNvSpPr>
            <a:spLocks noChangeArrowheads="1"/>
          </p:cNvSpPr>
          <p:nvPr/>
        </p:nvSpPr>
        <p:spPr bwMode="auto">
          <a:xfrm>
            <a:off x="6858000" y="2667000"/>
            <a:ext cx="228600" cy="2286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0549" name="Oval 21"/>
          <p:cNvSpPr>
            <a:spLocks noChangeArrowheads="1"/>
          </p:cNvSpPr>
          <p:nvPr/>
        </p:nvSpPr>
        <p:spPr bwMode="auto">
          <a:xfrm>
            <a:off x="5791200" y="29718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0550" name="Oval 22"/>
          <p:cNvSpPr>
            <a:spLocks noChangeArrowheads="1"/>
          </p:cNvSpPr>
          <p:nvPr/>
        </p:nvSpPr>
        <p:spPr bwMode="auto">
          <a:xfrm>
            <a:off x="5486400" y="35052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0551" name="Oval 23"/>
          <p:cNvSpPr>
            <a:spLocks noChangeArrowheads="1"/>
          </p:cNvSpPr>
          <p:nvPr/>
        </p:nvSpPr>
        <p:spPr bwMode="auto">
          <a:xfrm>
            <a:off x="6248400" y="2590800"/>
            <a:ext cx="228600" cy="2286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0552" name="Oval 24"/>
          <p:cNvSpPr>
            <a:spLocks noChangeArrowheads="1"/>
          </p:cNvSpPr>
          <p:nvPr/>
        </p:nvSpPr>
        <p:spPr bwMode="auto">
          <a:xfrm>
            <a:off x="4572000" y="762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0553" name="Oval 25"/>
          <p:cNvSpPr>
            <a:spLocks noChangeArrowheads="1"/>
          </p:cNvSpPr>
          <p:nvPr/>
        </p:nvSpPr>
        <p:spPr bwMode="auto">
          <a:xfrm>
            <a:off x="5562600" y="19812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0554" name="Oval 26"/>
          <p:cNvSpPr>
            <a:spLocks noChangeArrowheads="1"/>
          </p:cNvSpPr>
          <p:nvPr/>
        </p:nvSpPr>
        <p:spPr bwMode="auto">
          <a:xfrm>
            <a:off x="4953000" y="1676400"/>
            <a:ext cx="228600" cy="228600"/>
          </a:xfrm>
          <a:prstGeom prst="ellipse">
            <a:avLst/>
          </a:prstGeom>
          <a:solidFill>
            <a:srgbClr val="00FF00"/>
          </a:solidFill>
          <a:ln w="50800" algn="ctr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0555" name="Oval 27"/>
          <p:cNvSpPr>
            <a:spLocks noChangeArrowheads="1"/>
          </p:cNvSpPr>
          <p:nvPr/>
        </p:nvSpPr>
        <p:spPr bwMode="auto">
          <a:xfrm>
            <a:off x="5562600" y="1524000"/>
            <a:ext cx="228600" cy="2286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0556" name="Oval 28"/>
          <p:cNvSpPr>
            <a:spLocks noChangeArrowheads="1"/>
          </p:cNvSpPr>
          <p:nvPr/>
        </p:nvSpPr>
        <p:spPr bwMode="auto">
          <a:xfrm>
            <a:off x="5334000" y="1371600"/>
            <a:ext cx="228600" cy="2286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0557" name="Oval 29"/>
          <p:cNvSpPr>
            <a:spLocks noChangeArrowheads="1"/>
          </p:cNvSpPr>
          <p:nvPr/>
        </p:nvSpPr>
        <p:spPr bwMode="auto">
          <a:xfrm>
            <a:off x="5562600" y="1981200"/>
            <a:ext cx="228600" cy="228600"/>
          </a:xfrm>
          <a:prstGeom prst="ellipse">
            <a:avLst/>
          </a:prstGeom>
          <a:solidFill>
            <a:srgbClr val="00FF00"/>
          </a:solidFill>
          <a:ln w="50800" algn="ctr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0558" name="Line 30"/>
          <p:cNvSpPr>
            <a:spLocks noChangeShapeType="1"/>
          </p:cNvSpPr>
          <p:nvPr/>
        </p:nvSpPr>
        <p:spPr bwMode="auto">
          <a:xfrm flipH="1">
            <a:off x="7315200" y="3124200"/>
            <a:ext cx="228600" cy="381000"/>
          </a:xfrm>
          <a:prstGeom prst="line">
            <a:avLst/>
          </a:prstGeom>
          <a:noFill/>
          <a:ln w="50800">
            <a:solidFill>
              <a:schemeClr val="tx1"/>
            </a:solidFill>
            <a:prstDash val="sysDot"/>
            <a:round/>
            <a:headEnd type="triangle" w="med" len="med"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aphicFrame>
        <p:nvGraphicFramePr>
          <p:cNvPr id="150559" name="Object 31"/>
          <p:cNvGraphicFramePr>
            <a:graphicFrameLocks noChangeAspect="1"/>
          </p:cNvGraphicFramePr>
          <p:nvPr/>
        </p:nvGraphicFramePr>
        <p:xfrm>
          <a:off x="7848600" y="2819400"/>
          <a:ext cx="328613" cy="417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39680" imgH="177480" progId="Equation.3">
                  <p:embed/>
                </p:oleObj>
              </mc:Choice>
              <mc:Fallback>
                <p:oleObj name="Equation" r:id="rId3" imgW="139680" imgH="177480" progId="Equation.3">
                  <p:embed/>
                  <p:pic>
                    <p:nvPicPr>
                      <p:cNvPr id="150559" name="Object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48600" y="2819400"/>
                        <a:ext cx="328613" cy="4175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0560" name="Line 32"/>
          <p:cNvSpPr>
            <a:spLocks noChangeShapeType="1"/>
          </p:cNvSpPr>
          <p:nvPr/>
        </p:nvSpPr>
        <p:spPr bwMode="auto">
          <a:xfrm flipH="1">
            <a:off x="7620000" y="2667000"/>
            <a:ext cx="228600" cy="381000"/>
          </a:xfrm>
          <a:prstGeom prst="line">
            <a:avLst/>
          </a:prstGeom>
          <a:noFill/>
          <a:ln w="50800">
            <a:solidFill>
              <a:schemeClr val="tx1"/>
            </a:solidFill>
            <a:prstDash val="sysDot"/>
            <a:round/>
            <a:headEnd type="triangle" w="med" len="med"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0561" name="Rectangle 33"/>
          <p:cNvSpPr>
            <a:spLocks noChangeArrowheads="1"/>
          </p:cNvSpPr>
          <p:nvPr/>
        </p:nvSpPr>
        <p:spPr bwMode="auto">
          <a:xfrm>
            <a:off x="204788" y="179388"/>
            <a:ext cx="1589087" cy="519112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RANSAC</a:t>
            </a:r>
          </a:p>
        </p:txBody>
      </p:sp>
      <p:sp>
        <p:nvSpPr>
          <p:cNvPr id="150562" name="Line 34"/>
          <p:cNvSpPr>
            <a:spLocks noChangeShapeType="1"/>
          </p:cNvSpPr>
          <p:nvPr/>
        </p:nvSpPr>
        <p:spPr bwMode="auto">
          <a:xfrm>
            <a:off x="3657600" y="990600"/>
            <a:ext cx="4267200" cy="228600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0564" name="Line 36"/>
          <p:cNvSpPr>
            <a:spLocks noChangeShapeType="1"/>
          </p:cNvSpPr>
          <p:nvPr/>
        </p:nvSpPr>
        <p:spPr bwMode="auto">
          <a:xfrm>
            <a:off x="3962400" y="533400"/>
            <a:ext cx="4267200" cy="2286000"/>
          </a:xfrm>
          <a:prstGeom prst="line">
            <a:avLst/>
          </a:prstGeom>
          <a:noFill/>
          <a:ln w="25400">
            <a:solidFill>
              <a:srgbClr val="000000"/>
            </a:solidFill>
            <a:prstDash val="dash"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0565" name="Line 37"/>
          <p:cNvSpPr>
            <a:spLocks noChangeShapeType="1"/>
          </p:cNvSpPr>
          <p:nvPr/>
        </p:nvSpPr>
        <p:spPr bwMode="auto">
          <a:xfrm>
            <a:off x="3429000" y="1447800"/>
            <a:ext cx="4267200" cy="2286000"/>
          </a:xfrm>
          <a:prstGeom prst="line">
            <a:avLst/>
          </a:prstGeom>
          <a:noFill/>
          <a:ln w="25400">
            <a:solidFill>
              <a:srgbClr val="000000"/>
            </a:solidFill>
            <a:prstDash val="dash"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0566" name="Text Box 38"/>
          <p:cNvSpPr txBox="1">
            <a:spLocks noChangeArrowheads="1"/>
          </p:cNvSpPr>
          <p:nvPr/>
        </p:nvSpPr>
        <p:spPr bwMode="auto">
          <a:xfrm>
            <a:off x="457200" y="2936875"/>
            <a:ext cx="184150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aphicFrame>
        <p:nvGraphicFramePr>
          <p:cNvPr id="150567" name="Object 39"/>
          <p:cNvGraphicFramePr>
            <a:graphicFrameLocks noChangeAspect="1"/>
          </p:cNvGraphicFramePr>
          <p:nvPr/>
        </p:nvGraphicFramePr>
        <p:xfrm>
          <a:off x="1066800" y="3200400"/>
          <a:ext cx="1111250" cy="525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457200" imgH="215640" progId="Equation.3">
                  <p:embed/>
                </p:oleObj>
              </mc:Choice>
              <mc:Fallback>
                <p:oleObj name="Equation" r:id="rId5" imgW="457200" imgH="215640" progId="Equation.3">
                  <p:embed/>
                  <p:pic>
                    <p:nvPicPr>
                      <p:cNvPr id="150567" name="Object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3200400"/>
                        <a:ext cx="1111250" cy="5254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" name="Text Box 40"/>
          <p:cNvSpPr txBox="1">
            <a:spLocks noChangeArrowheads="1"/>
          </p:cNvSpPr>
          <p:nvPr/>
        </p:nvSpPr>
        <p:spPr bwMode="auto">
          <a:xfrm>
            <a:off x="457200" y="2936875"/>
            <a:ext cx="184150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6" name="Rectangle 45"/>
          <p:cNvSpPr>
            <a:spLocks noChangeArrowheads="1"/>
          </p:cNvSpPr>
          <p:nvPr/>
        </p:nvSpPr>
        <p:spPr bwMode="auto">
          <a:xfrm>
            <a:off x="152400" y="5188788"/>
            <a:ext cx="8610600" cy="37381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7" name="Text Box 35"/>
          <p:cNvSpPr txBox="1">
            <a:spLocks noChangeArrowheads="1"/>
          </p:cNvSpPr>
          <p:nvPr/>
        </p:nvSpPr>
        <p:spPr bwMode="auto">
          <a:xfrm>
            <a:off x="152400" y="4038600"/>
            <a:ext cx="8610600" cy="2139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Algorithm: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Sample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(randomly) the number of points required to fit the model (#=2)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Solve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for model parameters using samples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Score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by the fraction of inliers within a preset threshold of the model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Repeat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1-3 until the best model is found with high confidence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-1" y="6609979"/>
            <a:ext cx="30907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Silvio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Savarese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152400" y="685800"/>
            <a:ext cx="3095625" cy="1320770"/>
            <a:chOff x="152400" y="685800"/>
            <a:chExt cx="3095625" cy="1320770"/>
          </a:xfrm>
        </p:grpSpPr>
        <p:sp>
          <p:nvSpPr>
            <p:cNvPr id="49" name="Rectangle 40"/>
            <p:cNvSpPr>
              <a:spLocks noChangeArrowheads="1"/>
            </p:cNvSpPr>
            <p:nvPr/>
          </p:nvSpPr>
          <p:spPr bwMode="auto">
            <a:xfrm>
              <a:off x="152400" y="1219200"/>
              <a:ext cx="2079625" cy="304800"/>
            </a:xfrm>
            <a:prstGeom prst="rect">
              <a:avLst/>
            </a:prstGeom>
            <a:noFill/>
            <a:ln w="508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3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C0504D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Fischler &amp; Bolles in ‘81.</a:t>
              </a:r>
            </a:p>
          </p:txBody>
        </p:sp>
        <p:sp>
          <p:nvSpPr>
            <p:cNvPr id="50" name="Rectangle 42"/>
            <p:cNvSpPr>
              <a:spLocks noChangeArrowheads="1"/>
            </p:cNvSpPr>
            <p:nvPr/>
          </p:nvSpPr>
          <p:spPr bwMode="auto">
            <a:xfrm>
              <a:off x="152400" y="685800"/>
              <a:ext cx="3095625" cy="3365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(</a:t>
              </a:r>
              <a:r>
                <a:rPr kumimoji="0" lang="en-US" sz="2400" b="0" i="0" u="none" strike="noStrike" kern="1200" cap="none" spc="0" normalizeH="0" baseline="-25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RAN</a:t>
              </a:r>
              <a:r>
                <a:rPr kumimoji="0" lang="en-US" sz="24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dom </a:t>
              </a:r>
              <a:r>
                <a:rPr kumimoji="0" lang="en-US" sz="2400" b="0" i="0" u="none" strike="noStrike" kern="1200" cap="none" spc="0" normalizeH="0" baseline="-25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SA</a:t>
              </a:r>
              <a:r>
                <a:rPr kumimoji="0" lang="en-US" sz="24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mple </a:t>
              </a:r>
              <a:r>
                <a:rPr kumimoji="0" lang="en-US" sz="2400" b="0" i="0" u="none" strike="noStrike" kern="1200" cap="none" spc="0" normalizeH="0" baseline="-25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C</a:t>
              </a:r>
              <a:r>
                <a:rPr kumimoji="0" lang="en-US" sz="24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onsensus) :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152400" y="1606460"/>
              <a:ext cx="239360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Line fitting example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0298033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Oval 2"/>
          <p:cNvSpPr>
            <a:spLocks noChangeArrowheads="1"/>
          </p:cNvSpPr>
          <p:nvPr/>
        </p:nvSpPr>
        <p:spPr bwMode="auto">
          <a:xfrm>
            <a:off x="3886200" y="2286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2339" name="Oval 3"/>
          <p:cNvSpPr>
            <a:spLocks noChangeArrowheads="1"/>
          </p:cNvSpPr>
          <p:nvPr/>
        </p:nvSpPr>
        <p:spPr bwMode="auto">
          <a:xfrm>
            <a:off x="4267200" y="2667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2340" name="Oval 4"/>
          <p:cNvSpPr>
            <a:spLocks noChangeArrowheads="1"/>
          </p:cNvSpPr>
          <p:nvPr/>
        </p:nvSpPr>
        <p:spPr bwMode="auto">
          <a:xfrm>
            <a:off x="3505200" y="3048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2341" name="Oval 5"/>
          <p:cNvSpPr>
            <a:spLocks noChangeArrowheads="1"/>
          </p:cNvSpPr>
          <p:nvPr/>
        </p:nvSpPr>
        <p:spPr bwMode="auto">
          <a:xfrm>
            <a:off x="5867400" y="6858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2342" name="Oval 6"/>
          <p:cNvSpPr>
            <a:spLocks noChangeArrowheads="1"/>
          </p:cNvSpPr>
          <p:nvPr/>
        </p:nvSpPr>
        <p:spPr bwMode="auto">
          <a:xfrm>
            <a:off x="6019800" y="12954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2343" name="Oval 7"/>
          <p:cNvSpPr>
            <a:spLocks noChangeArrowheads="1"/>
          </p:cNvSpPr>
          <p:nvPr/>
        </p:nvSpPr>
        <p:spPr bwMode="auto">
          <a:xfrm>
            <a:off x="4724400" y="22098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2344" name="Oval 8"/>
          <p:cNvSpPr>
            <a:spLocks noChangeArrowheads="1"/>
          </p:cNvSpPr>
          <p:nvPr/>
        </p:nvSpPr>
        <p:spPr bwMode="auto">
          <a:xfrm>
            <a:off x="4953000" y="16764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2345" name="Oval 9"/>
          <p:cNvSpPr>
            <a:spLocks noChangeArrowheads="1"/>
          </p:cNvSpPr>
          <p:nvPr/>
        </p:nvSpPr>
        <p:spPr bwMode="auto">
          <a:xfrm>
            <a:off x="6248400" y="228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2346" name="Oval 10"/>
          <p:cNvSpPr>
            <a:spLocks noChangeArrowheads="1"/>
          </p:cNvSpPr>
          <p:nvPr/>
        </p:nvSpPr>
        <p:spPr bwMode="auto">
          <a:xfrm>
            <a:off x="5562600" y="1524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2347" name="Oval 11"/>
          <p:cNvSpPr>
            <a:spLocks noChangeArrowheads="1"/>
          </p:cNvSpPr>
          <p:nvPr/>
        </p:nvSpPr>
        <p:spPr bwMode="auto">
          <a:xfrm>
            <a:off x="5334000" y="1371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2348" name="Oval 12"/>
          <p:cNvSpPr>
            <a:spLocks noChangeArrowheads="1"/>
          </p:cNvSpPr>
          <p:nvPr/>
        </p:nvSpPr>
        <p:spPr bwMode="auto">
          <a:xfrm>
            <a:off x="6781800" y="228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2349" name="Oval 13"/>
          <p:cNvSpPr>
            <a:spLocks noChangeArrowheads="1"/>
          </p:cNvSpPr>
          <p:nvPr/>
        </p:nvSpPr>
        <p:spPr bwMode="auto">
          <a:xfrm>
            <a:off x="6248400" y="990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2350" name="Oval 14"/>
          <p:cNvSpPr>
            <a:spLocks noChangeArrowheads="1"/>
          </p:cNvSpPr>
          <p:nvPr/>
        </p:nvSpPr>
        <p:spPr bwMode="auto">
          <a:xfrm>
            <a:off x="6705600" y="609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2351" name="Oval 15"/>
          <p:cNvSpPr>
            <a:spLocks noChangeArrowheads="1"/>
          </p:cNvSpPr>
          <p:nvPr/>
        </p:nvSpPr>
        <p:spPr bwMode="auto">
          <a:xfrm>
            <a:off x="4191000" y="4572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2352" name="Oval 16"/>
          <p:cNvSpPr>
            <a:spLocks noChangeArrowheads="1"/>
          </p:cNvSpPr>
          <p:nvPr/>
        </p:nvSpPr>
        <p:spPr bwMode="auto">
          <a:xfrm>
            <a:off x="6858000" y="2667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2353" name="Oval 17"/>
          <p:cNvSpPr>
            <a:spLocks noChangeArrowheads="1"/>
          </p:cNvSpPr>
          <p:nvPr/>
        </p:nvSpPr>
        <p:spPr bwMode="auto">
          <a:xfrm>
            <a:off x="5791200" y="29718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2354" name="Oval 18"/>
          <p:cNvSpPr>
            <a:spLocks noChangeArrowheads="1"/>
          </p:cNvSpPr>
          <p:nvPr/>
        </p:nvSpPr>
        <p:spPr bwMode="auto">
          <a:xfrm>
            <a:off x="5486400" y="35052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2355" name="Oval 19"/>
          <p:cNvSpPr>
            <a:spLocks noChangeArrowheads="1"/>
          </p:cNvSpPr>
          <p:nvPr/>
        </p:nvSpPr>
        <p:spPr bwMode="auto">
          <a:xfrm>
            <a:off x="6248400" y="25908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2356" name="Oval 20"/>
          <p:cNvSpPr>
            <a:spLocks noChangeArrowheads="1"/>
          </p:cNvSpPr>
          <p:nvPr/>
        </p:nvSpPr>
        <p:spPr bwMode="auto">
          <a:xfrm>
            <a:off x="4572000" y="762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2357" name="Oval 21"/>
          <p:cNvSpPr>
            <a:spLocks noChangeArrowheads="1"/>
          </p:cNvSpPr>
          <p:nvPr/>
        </p:nvSpPr>
        <p:spPr bwMode="auto">
          <a:xfrm>
            <a:off x="5562600" y="19812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2358" name="Oval 22"/>
          <p:cNvSpPr>
            <a:spLocks noChangeArrowheads="1"/>
          </p:cNvSpPr>
          <p:nvPr/>
        </p:nvSpPr>
        <p:spPr bwMode="auto">
          <a:xfrm>
            <a:off x="3886200" y="2286000"/>
            <a:ext cx="228600" cy="2286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2359" name="Oval 23"/>
          <p:cNvSpPr>
            <a:spLocks noChangeArrowheads="1"/>
          </p:cNvSpPr>
          <p:nvPr/>
        </p:nvSpPr>
        <p:spPr bwMode="auto">
          <a:xfrm>
            <a:off x="4267200" y="2667000"/>
            <a:ext cx="228600" cy="228600"/>
          </a:xfrm>
          <a:prstGeom prst="ellipse">
            <a:avLst/>
          </a:prstGeom>
          <a:solidFill>
            <a:srgbClr val="00FF00"/>
          </a:solidFill>
          <a:ln w="12700" algn="ctr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2360" name="Oval 24"/>
          <p:cNvSpPr>
            <a:spLocks noChangeArrowheads="1"/>
          </p:cNvSpPr>
          <p:nvPr/>
        </p:nvSpPr>
        <p:spPr bwMode="auto">
          <a:xfrm>
            <a:off x="3505200" y="3048000"/>
            <a:ext cx="228600" cy="2286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2361" name="Oval 25"/>
          <p:cNvSpPr>
            <a:spLocks noChangeArrowheads="1"/>
          </p:cNvSpPr>
          <p:nvPr/>
        </p:nvSpPr>
        <p:spPr bwMode="auto">
          <a:xfrm>
            <a:off x="5867400" y="685800"/>
            <a:ext cx="228600" cy="2286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2362" name="Oval 26"/>
          <p:cNvSpPr>
            <a:spLocks noChangeArrowheads="1"/>
          </p:cNvSpPr>
          <p:nvPr/>
        </p:nvSpPr>
        <p:spPr bwMode="auto">
          <a:xfrm>
            <a:off x="6019800" y="1295400"/>
            <a:ext cx="228600" cy="2286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2363" name="Oval 27"/>
          <p:cNvSpPr>
            <a:spLocks noChangeArrowheads="1"/>
          </p:cNvSpPr>
          <p:nvPr/>
        </p:nvSpPr>
        <p:spPr bwMode="auto">
          <a:xfrm>
            <a:off x="4724400" y="2209800"/>
            <a:ext cx="228600" cy="228600"/>
          </a:xfrm>
          <a:prstGeom prst="ellipse">
            <a:avLst/>
          </a:prstGeom>
          <a:solidFill>
            <a:srgbClr val="00FF00"/>
          </a:solidFill>
          <a:ln w="12700" algn="ctr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2364" name="Oval 28"/>
          <p:cNvSpPr>
            <a:spLocks noChangeArrowheads="1"/>
          </p:cNvSpPr>
          <p:nvPr/>
        </p:nvSpPr>
        <p:spPr bwMode="auto">
          <a:xfrm>
            <a:off x="4953000" y="1676400"/>
            <a:ext cx="228600" cy="2286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2365" name="Oval 29"/>
          <p:cNvSpPr>
            <a:spLocks noChangeArrowheads="1"/>
          </p:cNvSpPr>
          <p:nvPr/>
        </p:nvSpPr>
        <p:spPr bwMode="auto">
          <a:xfrm>
            <a:off x="6248400" y="228600"/>
            <a:ext cx="228600" cy="2286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2366" name="Oval 30"/>
          <p:cNvSpPr>
            <a:spLocks noChangeArrowheads="1"/>
          </p:cNvSpPr>
          <p:nvPr/>
        </p:nvSpPr>
        <p:spPr bwMode="auto">
          <a:xfrm>
            <a:off x="5562600" y="1524000"/>
            <a:ext cx="228600" cy="2286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2367" name="Oval 31"/>
          <p:cNvSpPr>
            <a:spLocks noChangeArrowheads="1"/>
          </p:cNvSpPr>
          <p:nvPr/>
        </p:nvSpPr>
        <p:spPr bwMode="auto">
          <a:xfrm>
            <a:off x="5334000" y="1371600"/>
            <a:ext cx="228600" cy="2286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2368" name="Oval 32"/>
          <p:cNvSpPr>
            <a:spLocks noChangeArrowheads="1"/>
          </p:cNvSpPr>
          <p:nvPr/>
        </p:nvSpPr>
        <p:spPr bwMode="auto">
          <a:xfrm>
            <a:off x="6781800" y="228600"/>
            <a:ext cx="228600" cy="2286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2369" name="Oval 33"/>
          <p:cNvSpPr>
            <a:spLocks noChangeArrowheads="1"/>
          </p:cNvSpPr>
          <p:nvPr/>
        </p:nvSpPr>
        <p:spPr bwMode="auto">
          <a:xfrm>
            <a:off x="6248400" y="990600"/>
            <a:ext cx="228600" cy="2286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2370" name="Oval 34"/>
          <p:cNvSpPr>
            <a:spLocks noChangeArrowheads="1"/>
          </p:cNvSpPr>
          <p:nvPr/>
        </p:nvSpPr>
        <p:spPr bwMode="auto">
          <a:xfrm>
            <a:off x="6705600" y="609600"/>
            <a:ext cx="228600" cy="2286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2371" name="Oval 35"/>
          <p:cNvSpPr>
            <a:spLocks noChangeArrowheads="1"/>
          </p:cNvSpPr>
          <p:nvPr/>
        </p:nvSpPr>
        <p:spPr bwMode="auto">
          <a:xfrm>
            <a:off x="5562600" y="1981200"/>
            <a:ext cx="228600" cy="2286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2372" name="Line 36"/>
          <p:cNvSpPr>
            <a:spLocks noChangeShapeType="1"/>
          </p:cNvSpPr>
          <p:nvPr/>
        </p:nvSpPr>
        <p:spPr bwMode="auto">
          <a:xfrm>
            <a:off x="2971800" y="2971800"/>
            <a:ext cx="533400" cy="609600"/>
          </a:xfrm>
          <a:prstGeom prst="line">
            <a:avLst/>
          </a:prstGeom>
          <a:noFill/>
          <a:ln w="50800">
            <a:solidFill>
              <a:schemeClr val="tx1"/>
            </a:solidFill>
            <a:prstDash val="sysDot"/>
            <a:round/>
            <a:headEnd type="triangle" w="med" len="med"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aphicFrame>
        <p:nvGraphicFramePr>
          <p:cNvPr id="142373" name="Object 37"/>
          <p:cNvGraphicFramePr>
            <a:graphicFrameLocks noChangeAspect="1"/>
          </p:cNvGraphicFramePr>
          <p:nvPr/>
        </p:nvGraphicFramePr>
        <p:xfrm>
          <a:off x="2819400" y="3316288"/>
          <a:ext cx="328613" cy="417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39680" imgH="177480" progId="Equation.3">
                  <p:embed/>
                </p:oleObj>
              </mc:Choice>
              <mc:Fallback>
                <p:oleObj name="Equation" r:id="rId3" imgW="139680" imgH="177480" progId="Equation.3">
                  <p:embed/>
                  <p:pic>
                    <p:nvPicPr>
                      <p:cNvPr id="142373" name="Object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3316288"/>
                        <a:ext cx="328613" cy="4175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2374" name="Line 38"/>
          <p:cNvSpPr>
            <a:spLocks noChangeShapeType="1"/>
          </p:cNvSpPr>
          <p:nvPr/>
        </p:nvSpPr>
        <p:spPr bwMode="auto">
          <a:xfrm>
            <a:off x="3505200" y="3581400"/>
            <a:ext cx="533400" cy="609600"/>
          </a:xfrm>
          <a:prstGeom prst="line">
            <a:avLst/>
          </a:prstGeom>
          <a:noFill/>
          <a:ln w="50800">
            <a:solidFill>
              <a:schemeClr val="tx1"/>
            </a:solidFill>
            <a:prstDash val="sysDot"/>
            <a:round/>
            <a:headEnd type="triangle" w="med" len="med"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2375" name="Rectangle 39"/>
          <p:cNvSpPr>
            <a:spLocks noChangeArrowheads="1"/>
          </p:cNvSpPr>
          <p:nvPr/>
        </p:nvSpPr>
        <p:spPr bwMode="auto">
          <a:xfrm>
            <a:off x="204788" y="179388"/>
            <a:ext cx="1589087" cy="519112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RANSAC</a:t>
            </a:r>
          </a:p>
        </p:txBody>
      </p:sp>
      <p:sp>
        <p:nvSpPr>
          <p:cNvPr id="142377" name="Line 41"/>
          <p:cNvSpPr>
            <a:spLocks noChangeShapeType="1"/>
          </p:cNvSpPr>
          <p:nvPr/>
        </p:nvSpPr>
        <p:spPr bwMode="auto">
          <a:xfrm flipV="1">
            <a:off x="3200400" y="304800"/>
            <a:ext cx="3810000" cy="358140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2380" name="Text Box 44"/>
          <p:cNvSpPr txBox="1">
            <a:spLocks noChangeArrowheads="1"/>
          </p:cNvSpPr>
          <p:nvPr/>
        </p:nvSpPr>
        <p:spPr bwMode="auto">
          <a:xfrm>
            <a:off x="6461125" y="4537075"/>
            <a:ext cx="184150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aphicFrame>
        <p:nvGraphicFramePr>
          <p:cNvPr id="48" name="Object 39"/>
          <p:cNvGraphicFramePr>
            <a:graphicFrameLocks noChangeAspect="1"/>
          </p:cNvGraphicFramePr>
          <p:nvPr/>
        </p:nvGraphicFramePr>
        <p:xfrm>
          <a:off x="7161213" y="3657600"/>
          <a:ext cx="1266825" cy="525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520560" imgH="215640" progId="Equation.3">
                  <p:embed/>
                </p:oleObj>
              </mc:Choice>
              <mc:Fallback>
                <p:oleObj name="Equation" r:id="rId5" imgW="520560" imgH="215640" progId="Equation.3">
                  <p:embed/>
                  <p:pic>
                    <p:nvPicPr>
                      <p:cNvPr id="48" name="Object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1213" y="3657600"/>
                        <a:ext cx="1266825" cy="5254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" name="Rectangle 48"/>
          <p:cNvSpPr>
            <a:spLocks noChangeArrowheads="1"/>
          </p:cNvSpPr>
          <p:nvPr/>
        </p:nvSpPr>
        <p:spPr bwMode="auto">
          <a:xfrm>
            <a:off x="152400" y="5749506"/>
            <a:ext cx="8610600" cy="37381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0" name="Text Box 35"/>
          <p:cNvSpPr txBox="1">
            <a:spLocks noChangeArrowheads="1"/>
          </p:cNvSpPr>
          <p:nvPr/>
        </p:nvSpPr>
        <p:spPr bwMode="auto">
          <a:xfrm>
            <a:off x="152400" y="4038600"/>
            <a:ext cx="8610600" cy="2139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Algorithm: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Sample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(randomly) the number of points required to fit the model (#=2)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Solve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for model parameters using samples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Score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by the fraction of inliers within a preset threshold of the model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Repeat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1-3 until the best model is found with high confidence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-1" y="6609979"/>
            <a:ext cx="30907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Silvio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Savarese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152400" y="685800"/>
            <a:ext cx="3095625" cy="1320770"/>
            <a:chOff x="152400" y="685800"/>
            <a:chExt cx="3095625" cy="1320770"/>
          </a:xfrm>
        </p:grpSpPr>
        <p:sp>
          <p:nvSpPr>
            <p:cNvPr id="47" name="Rectangle 40"/>
            <p:cNvSpPr>
              <a:spLocks noChangeArrowheads="1"/>
            </p:cNvSpPr>
            <p:nvPr/>
          </p:nvSpPr>
          <p:spPr bwMode="auto">
            <a:xfrm>
              <a:off x="152400" y="1219200"/>
              <a:ext cx="2079625" cy="304800"/>
            </a:xfrm>
            <a:prstGeom prst="rect">
              <a:avLst/>
            </a:prstGeom>
            <a:noFill/>
            <a:ln w="508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3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C0504D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Fischler &amp; Bolles in ‘81.</a:t>
              </a:r>
            </a:p>
          </p:txBody>
        </p:sp>
        <p:sp>
          <p:nvSpPr>
            <p:cNvPr id="51" name="Rectangle 42"/>
            <p:cNvSpPr>
              <a:spLocks noChangeArrowheads="1"/>
            </p:cNvSpPr>
            <p:nvPr/>
          </p:nvSpPr>
          <p:spPr bwMode="auto">
            <a:xfrm>
              <a:off x="152400" y="685800"/>
              <a:ext cx="3095625" cy="3365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(</a:t>
              </a:r>
              <a:r>
                <a:rPr kumimoji="0" lang="en-US" sz="2400" b="0" i="0" u="none" strike="noStrike" kern="1200" cap="none" spc="0" normalizeH="0" baseline="-25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RAN</a:t>
              </a:r>
              <a:r>
                <a:rPr kumimoji="0" lang="en-US" sz="24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dom </a:t>
              </a:r>
              <a:r>
                <a:rPr kumimoji="0" lang="en-US" sz="2400" b="0" i="0" u="none" strike="noStrike" kern="1200" cap="none" spc="0" normalizeH="0" baseline="-25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SA</a:t>
              </a:r>
              <a:r>
                <a:rPr kumimoji="0" lang="en-US" sz="24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mple </a:t>
              </a:r>
              <a:r>
                <a:rPr kumimoji="0" lang="en-US" sz="2400" b="0" i="0" u="none" strike="noStrike" kern="1200" cap="none" spc="0" normalizeH="0" baseline="-25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C</a:t>
              </a:r>
              <a:r>
                <a:rPr kumimoji="0" lang="en-US" sz="24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onsensus) :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152400" y="1606460"/>
              <a:ext cx="239360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Line fitting example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02103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358" grpId="0" animBg="1"/>
      <p:bldP spid="142359" grpId="0" animBg="1"/>
      <p:bldP spid="142360" grpId="0" animBg="1"/>
      <p:bldP spid="142361" grpId="0" animBg="1"/>
      <p:bldP spid="142362" grpId="0" animBg="1"/>
      <p:bldP spid="142363" grpId="0" animBg="1"/>
      <p:bldP spid="142364" grpId="0" animBg="1"/>
      <p:bldP spid="142365" grpId="0" animBg="1"/>
      <p:bldP spid="142366" grpId="0" animBg="1"/>
      <p:bldP spid="142367" grpId="0" animBg="1"/>
      <p:bldP spid="142368" grpId="0" animBg="1"/>
      <p:bldP spid="142369" grpId="0" animBg="1"/>
      <p:bldP spid="142370" grpId="0" animBg="1"/>
      <p:bldP spid="142371" grpId="0" animBg="1"/>
      <p:bldP spid="142372" grpId="0" animBg="1"/>
      <p:bldP spid="142374" grpId="0" animBg="1"/>
      <p:bldP spid="142377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sz="4000" dirty="0"/>
              <a:t>How to choose parameters?</a:t>
            </a:r>
          </a:p>
        </p:txBody>
      </p:sp>
      <p:sp>
        <p:nvSpPr>
          <p:cNvPr id="273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229600" cy="312633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Number of samples </a:t>
            </a:r>
            <a:r>
              <a:rPr lang="en-US" sz="2400" i="1" dirty="0"/>
              <a:t>N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Choose </a:t>
            </a:r>
            <a:r>
              <a:rPr lang="en-US" sz="1900" i="1" dirty="0"/>
              <a:t>N</a:t>
            </a:r>
            <a:r>
              <a:rPr lang="en-US" sz="1900" dirty="0"/>
              <a:t> so that, with probability </a:t>
            </a:r>
            <a:r>
              <a:rPr lang="en-US" sz="1900" i="1" dirty="0"/>
              <a:t>p</a:t>
            </a:r>
            <a:r>
              <a:rPr lang="en-US" sz="1900" dirty="0"/>
              <a:t>, at least one random sample is free from outliers (e.g. </a:t>
            </a:r>
            <a:r>
              <a:rPr lang="en-US" sz="1900" i="1" dirty="0"/>
              <a:t>p</a:t>
            </a:r>
            <a:r>
              <a:rPr lang="en-US" sz="1900" dirty="0"/>
              <a:t>=0.99) (outlier ratio: </a:t>
            </a:r>
            <a:r>
              <a:rPr lang="en-US" sz="1900" i="1" dirty="0"/>
              <a:t>e </a:t>
            </a:r>
            <a:r>
              <a:rPr lang="en-US" sz="1900" dirty="0"/>
              <a:t>)</a:t>
            </a: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400" dirty="0"/>
              <a:t>Number of sampled points </a:t>
            </a:r>
            <a:r>
              <a:rPr lang="en-US" sz="2400" i="1" dirty="0"/>
              <a:t>s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Minimum number needed to fit the model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Distance threshold </a:t>
            </a:r>
            <a:r>
              <a:rPr lang="en-US" sz="2400" i="1" dirty="0">
                <a:sym typeface="Symbol" pitchFamily="18" charset="2"/>
              </a:rPr>
              <a:t>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Choose </a:t>
            </a:r>
            <a:r>
              <a:rPr lang="en-US" sz="2000" i="1" dirty="0">
                <a:sym typeface="Symbol" pitchFamily="18" charset="2"/>
              </a:rPr>
              <a:t></a:t>
            </a:r>
            <a:r>
              <a:rPr lang="en-US" sz="2000" dirty="0"/>
              <a:t>  so that a good point with noise is likely (e.g., </a:t>
            </a:r>
            <a:r>
              <a:rPr lang="en-US" sz="2000" dirty="0" err="1"/>
              <a:t>prob</a:t>
            </a:r>
            <a:r>
              <a:rPr lang="en-US" sz="2000" dirty="0"/>
              <a:t>=0.95) within threshold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E.g. for zero-mean Gaussian noise with std. dev. σ: </a:t>
            </a:r>
            <a:r>
              <a:rPr lang="en-US" sz="2000" i="1" dirty="0">
                <a:sym typeface="Symbol" pitchFamily="18" charset="2"/>
              </a:rPr>
              <a:t> </a:t>
            </a:r>
            <a:r>
              <a:rPr lang="en-US" sz="2000" baseline="30000" dirty="0"/>
              <a:t>2</a:t>
            </a:r>
            <a:r>
              <a:rPr lang="en-US" sz="2000" i="1" dirty="0">
                <a:sym typeface="Symbol" pitchFamily="18" charset="2"/>
              </a:rPr>
              <a:t> </a:t>
            </a:r>
            <a:r>
              <a:rPr lang="en-US" sz="2000" dirty="0"/>
              <a:t>= 3.84σ</a:t>
            </a:r>
            <a:r>
              <a:rPr lang="en-US" sz="2000" baseline="30000" dirty="0"/>
              <a:t>2</a:t>
            </a:r>
            <a:r>
              <a:rPr lang="en-US" sz="2000" dirty="0"/>
              <a:t> </a:t>
            </a:r>
          </a:p>
          <a:p>
            <a:pPr marL="0" indent="0">
              <a:lnSpc>
                <a:spcPct val="90000"/>
              </a:lnSpc>
              <a:buNone/>
            </a:pPr>
            <a:endParaRPr lang="en-US" sz="1900" dirty="0"/>
          </a:p>
        </p:txBody>
      </p:sp>
      <p:graphicFrame>
        <p:nvGraphicFramePr>
          <p:cNvPr id="273506" name="Group 98"/>
          <p:cNvGraphicFramePr>
            <a:graphicFrameLocks noGrp="1"/>
          </p:cNvGraphicFramePr>
          <p:nvPr/>
        </p:nvGraphicFramePr>
        <p:xfrm>
          <a:off x="4114800" y="4425809"/>
          <a:ext cx="4800600" cy="2194560"/>
        </p:xfrm>
        <a:graphic>
          <a:graphicData uri="http://schemas.openxmlformats.org/drawingml/2006/table">
            <a:tbl>
              <a:tblPr/>
              <a:tblGrid>
                <a:gridCol w="600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0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00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54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46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00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00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00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34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45720" marR="45720" marT="0" marB="0" horzOverflow="overflow">
                    <a:lnL cap="flat"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proportion of outliers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 </a:t>
                      </a:r>
                      <a:r>
                        <a:rPr kumimoji="0" lang="en-US" sz="16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0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s</a:t>
                      </a:r>
                    </a:p>
                  </a:txBody>
                  <a:tcPr marL="45720" marR="45720" marT="0" marB="0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5%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10%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20%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25%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30%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40%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50%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</a:t>
                      </a:r>
                    </a:p>
                  </a:txBody>
                  <a:tcPr marL="45720" marR="45720" marT="0" marB="0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6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7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11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17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</a:t>
                      </a:r>
                    </a:p>
                  </a:txBody>
                  <a:tcPr marL="45720" marR="4572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4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7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11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19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35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0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4</a:t>
                      </a:r>
                    </a:p>
                  </a:txBody>
                  <a:tcPr marL="45720" marR="4572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13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17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34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72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</a:t>
                      </a:r>
                    </a:p>
                  </a:txBody>
                  <a:tcPr marL="45720" marR="4572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4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6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12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17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26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57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146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6</a:t>
                      </a:r>
                    </a:p>
                  </a:txBody>
                  <a:tcPr marL="45720" marR="4572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4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7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16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24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37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97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293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0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7</a:t>
                      </a:r>
                    </a:p>
                  </a:txBody>
                  <a:tcPr marL="45720" marR="4572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4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8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33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54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163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588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8</a:t>
                      </a:r>
                    </a:p>
                  </a:txBody>
                  <a:tcPr marL="45720" marR="4572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26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44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78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272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1177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-1" y="6609979"/>
            <a:ext cx="30907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Marc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Pollefeys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and Derek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Hoiem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79400" y="4395677"/>
            <a:ext cx="3500438" cy="1275636"/>
            <a:chOff x="279400" y="4029075"/>
            <a:chExt cx="3500438" cy="1275636"/>
          </a:xfrm>
        </p:grpSpPr>
        <p:graphicFrame>
          <p:nvGraphicFramePr>
            <p:cNvPr id="273412" name="Object 4"/>
            <p:cNvGraphicFramePr>
              <a:graphicFrameLocks noChangeAspect="1"/>
            </p:cNvGraphicFramePr>
            <p:nvPr/>
          </p:nvGraphicFramePr>
          <p:xfrm>
            <a:off x="430213" y="4267170"/>
            <a:ext cx="3200400" cy="4206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" imgW="1828800" imgH="241200" progId="Equation.3">
                    <p:embed/>
                  </p:oleObj>
                </mc:Choice>
                <mc:Fallback>
                  <p:oleObj name="Equation" r:id="rId3" imgW="1828800" imgH="241200" progId="Equation.3">
                    <p:embed/>
                    <p:pic>
                      <p:nvPicPr>
                        <p:cNvPr id="273412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0213" y="4267170"/>
                          <a:ext cx="3200400" cy="42068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73507" name="Rectangle 99"/>
            <p:cNvSpPr>
              <a:spLocks noChangeArrowheads="1"/>
            </p:cNvSpPr>
            <p:nvPr/>
          </p:nvSpPr>
          <p:spPr bwMode="auto">
            <a:xfrm>
              <a:off x="279400" y="4029075"/>
              <a:ext cx="3500438" cy="914400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821596" y="4996934"/>
              <a:ext cx="241604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imbusRomNo9L-Medi"/>
                  <a:ea typeface="+mn-ea"/>
                  <a:cs typeface="+mn-cs"/>
                </a:rPr>
                <a:t>Explanation in </a:t>
              </a: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imbusRomNo9L-Medi"/>
                  <a:ea typeface="+mn-ea"/>
                  <a:cs typeface="+mn-cs"/>
                </a:rPr>
                <a:t>Szeliski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imbusRomNo9L-Medi"/>
                  <a:ea typeface="+mn-ea"/>
                  <a:cs typeface="+mn-cs"/>
                </a:rPr>
                <a:t> 6.1.4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165926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RANSAC pros and cons</a:t>
            </a:r>
          </a:p>
        </p:txBody>
      </p:sp>
      <p:sp>
        <p:nvSpPr>
          <p:cNvPr id="159129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/>
          <a:p>
            <a:pPr>
              <a:buFontTx/>
              <a:buChar char="•"/>
            </a:pPr>
            <a:r>
              <a:rPr lang="en-US" dirty="0"/>
              <a:t>Pros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Applicable to many different problems, e.g. image stitching, relating two views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Often works well in practice</a:t>
            </a:r>
          </a:p>
          <a:p>
            <a:pPr>
              <a:buFontTx/>
              <a:buChar char="•"/>
            </a:pPr>
            <a:r>
              <a:rPr lang="en-US" dirty="0"/>
              <a:t>Cons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Lots of parameters to tune (see previous slide)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Doesn’t work well for low inlier ratios (too many iterations, or can fail completely)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-1" y="6609979"/>
            <a:ext cx="30907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Adapted from Svetlana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Lazebnik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76639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0380F-8AC3-4179-B5BD-46E8248B8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for this lecture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3D7716-E2C9-40A5-909F-FAF0D60227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Group pixels into: </a:t>
            </a:r>
          </a:p>
          <a:p>
            <a:pPr lvl="1"/>
            <a:r>
              <a:rPr lang="en-US" dirty="0"/>
              <a:t>Edges: Extract gradients and threshold</a:t>
            </a:r>
          </a:p>
          <a:p>
            <a:pPr lvl="1"/>
            <a:r>
              <a:rPr lang="en-US" dirty="0"/>
              <a:t>Lines: Find which edge points are collinear or belong to another shape</a:t>
            </a:r>
          </a:p>
          <a:p>
            <a:pPr lvl="1"/>
            <a:r>
              <a:rPr lang="en-US" dirty="0"/>
              <a:t>Segments: Find which pixels form a consistent region, e.g. via clustering</a:t>
            </a:r>
          </a:p>
          <a:p>
            <a:r>
              <a:rPr lang="en-US" dirty="0"/>
              <a:t>Transform pixels:</a:t>
            </a:r>
          </a:p>
          <a:p>
            <a:pPr lvl="1"/>
            <a:r>
              <a:rPr lang="en-US" dirty="0"/>
              <a:t>Find relationships between  multiple views of the same world point</a:t>
            </a:r>
          </a:p>
          <a:p>
            <a:pPr lvl="1"/>
            <a:r>
              <a:rPr lang="en-US" i="1" dirty="0"/>
              <a:t>Both parts rely on finding geometric relationships between pixels</a:t>
            </a:r>
          </a:p>
          <a:p>
            <a:pPr lvl="1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0F9C007-856D-4176-9841-6C1A8C0A3E24}"/>
              </a:ext>
            </a:extLst>
          </p:cNvPr>
          <p:cNvSpPr/>
          <p:nvPr/>
        </p:nvSpPr>
        <p:spPr>
          <a:xfrm>
            <a:off x="457200" y="3429000"/>
            <a:ext cx="8229600" cy="90446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866559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Edges vs Segments</a:t>
            </a:r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6891130" y="6579267"/>
            <a:ext cx="225287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Figure adapted from J. Hays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656760" y="1293154"/>
            <a:ext cx="5830479" cy="3672741"/>
            <a:chOff x="0" y="1273175"/>
            <a:chExt cx="6844748" cy="4311650"/>
          </a:xfrm>
        </p:grpSpPr>
        <p:pic>
          <p:nvPicPr>
            <p:cNvPr id="14338" name="Picture 2" descr="http://cs.brown.edu/courses/cs143/proj5/teaser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/>
          </p:blipFill>
          <p:spPr bwMode="auto">
            <a:xfrm>
              <a:off x="0" y="1273175"/>
              <a:ext cx="4572000" cy="4311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http://cs.brown.edu/courses/cs143/proj5/teaser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145"/>
            <a:stretch/>
          </p:blipFill>
          <p:spPr bwMode="auto">
            <a:xfrm>
              <a:off x="4572000" y="1273175"/>
              <a:ext cx="2272748" cy="4311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BC1A8FC-00F4-4862-9F18-A341E9609F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0757" y="5078439"/>
            <a:ext cx="8229600" cy="1427553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Edges: More low-level; don’t need to be closed</a:t>
            </a:r>
          </a:p>
          <a:p>
            <a:r>
              <a:rPr lang="en-US" sz="2800" dirty="0"/>
              <a:t>Segments: Ideally one segment for each semantic group/object; should include closed contours</a:t>
            </a:r>
          </a:p>
        </p:txBody>
      </p:sp>
    </p:spTree>
    <p:extLst>
      <p:ext uri="{BB962C8B-B14F-4D97-AF65-F5344CB8AC3E}">
        <p14:creationId xmlns:p14="http://schemas.microsoft.com/office/powerpoint/2010/main" val="22962228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26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/>
              <a:t>An edge is a place of rapid change in the image intensity function</a:t>
            </a:r>
          </a:p>
        </p:txBody>
      </p:sp>
      <p:pic>
        <p:nvPicPr>
          <p:cNvPr id="16388" name="Picture 10" descr="step_edge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3359427"/>
            <a:ext cx="2743200" cy="2082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6389" name="Line 21"/>
          <p:cNvSpPr>
            <a:spLocks noChangeShapeType="1"/>
          </p:cNvSpPr>
          <p:nvPr/>
        </p:nvSpPr>
        <p:spPr bwMode="auto">
          <a:xfrm>
            <a:off x="228600" y="4426227"/>
            <a:ext cx="27432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6390" name="Text Box 22"/>
          <p:cNvSpPr txBox="1">
            <a:spLocks noChangeArrowheads="1"/>
          </p:cNvSpPr>
          <p:nvPr/>
        </p:nvSpPr>
        <p:spPr bwMode="auto">
          <a:xfrm>
            <a:off x="1174750" y="2978427"/>
            <a:ext cx="806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  <a:latin typeface="Arial" charset="0"/>
              </a:rPr>
              <a:t>image</a:t>
            </a:r>
          </a:p>
        </p:txBody>
      </p:sp>
      <p:grpSp>
        <p:nvGrpSpPr>
          <p:cNvPr id="2" name="Group 31"/>
          <p:cNvGrpSpPr>
            <a:grpSpLocks/>
          </p:cNvGrpSpPr>
          <p:nvPr/>
        </p:nvGrpSpPr>
        <p:grpSpPr bwMode="auto">
          <a:xfrm>
            <a:off x="3124200" y="2718077"/>
            <a:ext cx="2851150" cy="2725738"/>
            <a:chOff x="1968" y="1420"/>
            <a:chExt cx="1796" cy="1717"/>
          </a:xfrm>
        </p:grpSpPr>
        <p:sp>
          <p:nvSpPr>
            <p:cNvPr id="16402" name="Rectangle 11"/>
            <p:cNvSpPr>
              <a:spLocks noChangeArrowheads="1"/>
            </p:cNvSpPr>
            <p:nvPr/>
          </p:nvSpPr>
          <p:spPr bwMode="auto">
            <a:xfrm>
              <a:off x="2016" y="1824"/>
              <a:ext cx="1727" cy="131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6403" name="Freeform 12"/>
            <p:cNvSpPr>
              <a:spLocks/>
            </p:cNvSpPr>
            <p:nvPr/>
          </p:nvSpPr>
          <p:spPr bwMode="auto">
            <a:xfrm>
              <a:off x="2016" y="2016"/>
              <a:ext cx="912" cy="1015"/>
            </a:xfrm>
            <a:custGeom>
              <a:avLst/>
              <a:gdLst>
                <a:gd name="T0" fmla="*/ 0 w 912"/>
                <a:gd name="T1" fmla="*/ 0 h 1015"/>
                <a:gd name="T2" fmla="*/ 316 w 912"/>
                <a:gd name="T3" fmla="*/ 0 h 1015"/>
                <a:gd name="T4" fmla="*/ 435 w 912"/>
                <a:gd name="T5" fmla="*/ 129 h 1015"/>
                <a:gd name="T6" fmla="*/ 492 w 912"/>
                <a:gd name="T7" fmla="*/ 579 h 1015"/>
                <a:gd name="T8" fmla="*/ 549 w 912"/>
                <a:gd name="T9" fmla="*/ 927 h 1015"/>
                <a:gd name="T10" fmla="*/ 660 w 912"/>
                <a:gd name="T11" fmla="*/ 1008 h 1015"/>
                <a:gd name="T12" fmla="*/ 912 w 912"/>
                <a:gd name="T13" fmla="*/ 1014 h 101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12"/>
                <a:gd name="T22" fmla="*/ 0 h 1015"/>
                <a:gd name="T23" fmla="*/ 912 w 912"/>
                <a:gd name="T24" fmla="*/ 1015 h 101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12" h="1015">
                  <a:moveTo>
                    <a:pt x="0" y="0"/>
                  </a:moveTo>
                  <a:cubicBezTo>
                    <a:pt x="0" y="0"/>
                    <a:pt x="252" y="0"/>
                    <a:pt x="316" y="0"/>
                  </a:cubicBezTo>
                  <a:cubicBezTo>
                    <a:pt x="380" y="0"/>
                    <a:pt x="405" y="28"/>
                    <a:pt x="435" y="129"/>
                  </a:cubicBezTo>
                  <a:cubicBezTo>
                    <a:pt x="465" y="230"/>
                    <a:pt x="480" y="444"/>
                    <a:pt x="492" y="579"/>
                  </a:cubicBezTo>
                  <a:cubicBezTo>
                    <a:pt x="504" y="714"/>
                    <a:pt x="521" y="856"/>
                    <a:pt x="549" y="927"/>
                  </a:cubicBezTo>
                  <a:cubicBezTo>
                    <a:pt x="577" y="998"/>
                    <a:pt x="602" y="1001"/>
                    <a:pt x="660" y="1008"/>
                  </a:cubicBezTo>
                  <a:cubicBezTo>
                    <a:pt x="718" y="1015"/>
                    <a:pt x="860" y="1013"/>
                    <a:pt x="912" y="101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6404" name="Freeform 15"/>
            <p:cNvSpPr>
              <a:spLocks/>
            </p:cNvSpPr>
            <p:nvPr/>
          </p:nvSpPr>
          <p:spPr bwMode="auto">
            <a:xfrm flipH="1">
              <a:off x="2832" y="2016"/>
              <a:ext cx="912" cy="1015"/>
            </a:xfrm>
            <a:custGeom>
              <a:avLst/>
              <a:gdLst>
                <a:gd name="T0" fmla="*/ 0 w 912"/>
                <a:gd name="T1" fmla="*/ 0 h 1015"/>
                <a:gd name="T2" fmla="*/ 316 w 912"/>
                <a:gd name="T3" fmla="*/ 0 h 1015"/>
                <a:gd name="T4" fmla="*/ 435 w 912"/>
                <a:gd name="T5" fmla="*/ 129 h 1015"/>
                <a:gd name="T6" fmla="*/ 492 w 912"/>
                <a:gd name="T7" fmla="*/ 579 h 1015"/>
                <a:gd name="T8" fmla="*/ 549 w 912"/>
                <a:gd name="T9" fmla="*/ 927 h 1015"/>
                <a:gd name="T10" fmla="*/ 660 w 912"/>
                <a:gd name="T11" fmla="*/ 1008 h 1015"/>
                <a:gd name="T12" fmla="*/ 912 w 912"/>
                <a:gd name="T13" fmla="*/ 1014 h 101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12"/>
                <a:gd name="T22" fmla="*/ 0 h 1015"/>
                <a:gd name="T23" fmla="*/ 912 w 912"/>
                <a:gd name="T24" fmla="*/ 1015 h 101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12" h="1015">
                  <a:moveTo>
                    <a:pt x="0" y="0"/>
                  </a:moveTo>
                  <a:cubicBezTo>
                    <a:pt x="0" y="0"/>
                    <a:pt x="252" y="0"/>
                    <a:pt x="316" y="0"/>
                  </a:cubicBezTo>
                  <a:cubicBezTo>
                    <a:pt x="380" y="0"/>
                    <a:pt x="405" y="28"/>
                    <a:pt x="435" y="129"/>
                  </a:cubicBezTo>
                  <a:cubicBezTo>
                    <a:pt x="465" y="230"/>
                    <a:pt x="480" y="444"/>
                    <a:pt x="492" y="579"/>
                  </a:cubicBezTo>
                  <a:cubicBezTo>
                    <a:pt x="504" y="714"/>
                    <a:pt x="521" y="856"/>
                    <a:pt x="549" y="927"/>
                  </a:cubicBezTo>
                  <a:cubicBezTo>
                    <a:pt x="577" y="998"/>
                    <a:pt x="602" y="1001"/>
                    <a:pt x="660" y="1008"/>
                  </a:cubicBezTo>
                  <a:cubicBezTo>
                    <a:pt x="718" y="1015"/>
                    <a:pt x="860" y="1013"/>
                    <a:pt x="912" y="101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6405" name="Text Box 24"/>
            <p:cNvSpPr txBox="1">
              <a:spLocks noChangeArrowheads="1"/>
            </p:cNvSpPr>
            <p:nvPr/>
          </p:nvSpPr>
          <p:spPr bwMode="auto">
            <a:xfrm>
              <a:off x="1968" y="1420"/>
              <a:ext cx="1796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prstClr val="black"/>
                  </a:solidFill>
                  <a:latin typeface="Arial" charset="0"/>
                </a:rPr>
                <a:t>intensity function</a:t>
              </a:r>
              <a:br>
                <a:rPr lang="en-US">
                  <a:solidFill>
                    <a:prstClr val="black"/>
                  </a:solidFill>
                  <a:latin typeface="Arial" charset="0"/>
                </a:rPr>
              </a:br>
              <a:r>
                <a:rPr lang="en-US">
                  <a:solidFill>
                    <a:prstClr val="black"/>
                  </a:solidFill>
                  <a:latin typeface="Arial" charset="0"/>
                </a:rPr>
                <a:t>(along horizontal scanline)</a:t>
              </a:r>
            </a:p>
          </p:txBody>
        </p:sp>
      </p:grpSp>
      <p:grpSp>
        <p:nvGrpSpPr>
          <p:cNvPr id="3" name="Group 32"/>
          <p:cNvGrpSpPr>
            <a:grpSpLocks/>
          </p:cNvGrpSpPr>
          <p:nvPr/>
        </p:nvGrpSpPr>
        <p:grpSpPr bwMode="auto">
          <a:xfrm>
            <a:off x="6172200" y="2992715"/>
            <a:ext cx="2743200" cy="2451100"/>
            <a:chOff x="3888" y="1593"/>
            <a:chExt cx="1728" cy="1544"/>
          </a:xfrm>
        </p:grpSpPr>
        <p:sp>
          <p:nvSpPr>
            <p:cNvPr id="16397" name="Rectangle 16"/>
            <p:cNvSpPr>
              <a:spLocks noChangeArrowheads="1"/>
            </p:cNvSpPr>
            <p:nvPr/>
          </p:nvSpPr>
          <p:spPr bwMode="auto">
            <a:xfrm>
              <a:off x="3888" y="1824"/>
              <a:ext cx="1727" cy="131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grpSp>
          <p:nvGrpSpPr>
            <p:cNvPr id="16398" name="Group 19"/>
            <p:cNvGrpSpPr>
              <a:grpSpLocks/>
            </p:cNvGrpSpPr>
            <p:nvPr/>
          </p:nvGrpSpPr>
          <p:grpSpPr bwMode="auto">
            <a:xfrm>
              <a:off x="3888" y="1854"/>
              <a:ext cx="1728" cy="1248"/>
              <a:chOff x="3888" y="2640"/>
              <a:chExt cx="1728" cy="1248"/>
            </a:xfrm>
          </p:grpSpPr>
          <p:sp>
            <p:nvSpPr>
              <p:cNvPr id="16400" name="Freeform 17"/>
              <p:cNvSpPr>
                <a:spLocks/>
              </p:cNvSpPr>
              <p:nvPr/>
            </p:nvSpPr>
            <p:spPr bwMode="auto">
              <a:xfrm>
                <a:off x="3888" y="3264"/>
                <a:ext cx="909" cy="624"/>
              </a:xfrm>
              <a:custGeom>
                <a:avLst/>
                <a:gdLst>
                  <a:gd name="T0" fmla="*/ 0 w 909"/>
                  <a:gd name="T1" fmla="*/ 0 h 630"/>
                  <a:gd name="T2" fmla="*/ 288 w 909"/>
                  <a:gd name="T3" fmla="*/ 6 h 630"/>
                  <a:gd name="T4" fmla="*/ 354 w 909"/>
                  <a:gd name="T5" fmla="*/ 80 h 630"/>
                  <a:gd name="T6" fmla="*/ 399 w 909"/>
                  <a:gd name="T7" fmla="*/ 413 h 630"/>
                  <a:gd name="T8" fmla="*/ 459 w 909"/>
                  <a:gd name="T9" fmla="*/ 606 h 630"/>
                  <a:gd name="T10" fmla="*/ 528 w 909"/>
                  <a:gd name="T11" fmla="*/ 416 h 630"/>
                  <a:gd name="T12" fmla="*/ 564 w 909"/>
                  <a:gd name="T13" fmla="*/ 92 h 630"/>
                  <a:gd name="T14" fmla="*/ 642 w 909"/>
                  <a:gd name="T15" fmla="*/ 15 h 630"/>
                  <a:gd name="T16" fmla="*/ 909 w 909"/>
                  <a:gd name="T17" fmla="*/ 3 h 63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09"/>
                  <a:gd name="T28" fmla="*/ 0 h 630"/>
                  <a:gd name="T29" fmla="*/ 909 w 909"/>
                  <a:gd name="T30" fmla="*/ 630 h 63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09" h="630">
                    <a:moveTo>
                      <a:pt x="0" y="0"/>
                    </a:moveTo>
                    <a:cubicBezTo>
                      <a:pt x="48" y="1"/>
                      <a:pt x="231" y="0"/>
                      <a:pt x="288" y="6"/>
                    </a:cubicBezTo>
                    <a:cubicBezTo>
                      <a:pt x="345" y="12"/>
                      <a:pt x="351" y="57"/>
                      <a:pt x="354" y="84"/>
                    </a:cubicBezTo>
                    <a:cubicBezTo>
                      <a:pt x="357" y="111"/>
                      <a:pt x="382" y="338"/>
                      <a:pt x="399" y="429"/>
                    </a:cubicBezTo>
                    <a:cubicBezTo>
                      <a:pt x="416" y="520"/>
                      <a:pt x="438" y="630"/>
                      <a:pt x="459" y="630"/>
                    </a:cubicBezTo>
                    <a:cubicBezTo>
                      <a:pt x="483" y="630"/>
                      <a:pt x="504" y="536"/>
                      <a:pt x="528" y="432"/>
                    </a:cubicBezTo>
                    <a:cubicBezTo>
                      <a:pt x="546" y="343"/>
                      <a:pt x="545" y="165"/>
                      <a:pt x="564" y="96"/>
                    </a:cubicBezTo>
                    <a:cubicBezTo>
                      <a:pt x="581" y="24"/>
                      <a:pt x="585" y="28"/>
                      <a:pt x="642" y="15"/>
                    </a:cubicBezTo>
                    <a:cubicBezTo>
                      <a:pt x="699" y="2"/>
                      <a:pt x="854" y="5"/>
                      <a:pt x="909" y="3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16401" name="Freeform 18"/>
              <p:cNvSpPr>
                <a:spLocks/>
              </p:cNvSpPr>
              <p:nvPr/>
            </p:nvSpPr>
            <p:spPr bwMode="auto">
              <a:xfrm flipV="1">
                <a:off x="4707" y="2640"/>
                <a:ext cx="909" cy="624"/>
              </a:xfrm>
              <a:custGeom>
                <a:avLst/>
                <a:gdLst>
                  <a:gd name="T0" fmla="*/ 0 w 909"/>
                  <a:gd name="T1" fmla="*/ 0 h 630"/>
                  <a:gd name="T2" fmla="*/ 288 w 909"/>
                  <a:gd name="T3" fmla="*/ 6 h 630"/>
                  <a:gd name="T4" fmla="*/ 354 w 909"/>
                  <a:gd name="T5" fmla="*/ 80 h 630"/>
                  <a:gd name="T6" fmla="*/ 399 w 909"/>
                  <a:gd name="T7" fmla="*/ 413 h 630"/>
                  <a:gd name="T8" fmla="*/ 459 w 909"/>
                  <a:gd name="T9" fmla="*/ 606 h 630"/>
                  <a:gd name="T10" fmla="*/ 528 w 909"/>
                  <a:gd name="T11" fmla="*/ 416 h 630"/>
                  <a:gd name="T12" fmla="*/ 564 w 909"/>
                  <a:gd name="T13" fmla="*/ 92 h 630"/>
                  <a:gd name="T14" fmla="*/ 642 w 909"/>
                  <a:gd name="T15" fmla="*/ 15 h 630"/>
                  <a:gd name="T16" fmla="*/ 909 w 909"/>
                  <a:gd name="T17" fmla="*/ 3 h 63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09"/>
                  <a:gd name="T28" fmla="*/ 0 h 630"/>
                  <a:gd name="T29" fmla="*/ 909 w 909"/>
                  <a:gd name="T30" fmla="*/ 630 h 63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09" h="630">
                    <a:moveTo>
                      <a:pt x="0" y="0"/>
                    </a:moveTo>
                    <a:cubicBezTo>
                      <a:pt x="48" y="1"/>
                      <a:pt x="231" y="0"/>
                      <a:pt x="288" y="6"/>
                    </a:cubicBezTo>
                    <a:cubicBezTo>
                      <a:pt x="345" y="12"/>
                      <a:pt x="351" y="57"/>
                      <a:pt x="354" y="84"/>
                    </a:cubicBezTo>
                    <a:cubicBezTo>
                      <a:pt x="357" y="111"/>
                      <a:pt x="382" y="338"/>
                      <a:pt x="399" y="429"/>
                    </a:cubicBezTo>
                    <a:cubicBezTo>
                      <a:pt x="416" y="520"/>
                      <a:pt x="438" y="630"/>
                      <a:pt x="459" y="630"/>
                    </a:cubicBezTo>
                    <a:cubicBezTo>
                      <a:pt x="483" y="630"/>
                      <a:pt x="504" y="536"/>
                      <a:pt x="528" y="432"/>
                    </a:cubicBezTo>
                    <a:cubicBezTo>
                      <a:pt x="546" y="343"/>
                      <a:pt x="545" y="165"/>
                      <a:pt x="564" y="96"/>
                    </a:cubicBezTo>
                    <a:cubicBezTo>
                      <a:pt x="581" y="24"/>
                      <a:pt x="585" y="28"/>
                      <a:pt x="642" y="15"/>
                    </a:cubicBezTo>
                    <a:cubicBezTo>
                      <a:pt x="699" y="2"/>
                      <a:pt x="854" y="5"/>
                      <a:pt x="909" y="3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</p:grpSp>
        <p:sp>
          <p:nvSpPr>
            <p:cNvPr id="16399" name="Text Box 25"/>
            <p:cNvSpPr txBox="1">
              <a:spLocks noChangeArrowheads="1"/>
            </p:cNvSpPr>
            <p:nvPr/>
          </p:nvSpPr>
          <p:spPr bwMode="auto">
            <a:xfrm>
              <a:off x="4216" y="1593"/>
              <a:ext cx="100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prstClr val="black"/>
                  </a:solidFill>
                  <a:latin typeface="Arial" charset="0"/>
                </a:rPr>
                <a:t>first derivative</a:t>
              </a:r>
            </a:p>
          </p:txBody>
        </p:sp>
      </p:grpSp>
      <p:grpSp>
        <p:nvGrpSpPr>
          <p:cNvPr id="5" name="Group 33"/>
          <p:cNvGrpSpPr>
            <a:grpSpLocks/>
          </p:cNvGrpSpPr>
          <p:nvPr/>
        </p:nvGrpSpPr>
        <p:grpSpPr bwMode="auto">
          <a:xfrm>
            <a:off x="6489700" y="3740428"/>
            <a:ext cx="2305050" cy="2859088"/>
            <a:chOff x="4088" y="2064"/>
            <a:chExt cx="1452" cy="1801"/>
          </a:xfrm>
        </p:grpSpPr>
        <p:sp>
          <p:nvSpPr>
            <p:cNvPr id="16394" name="Line 28"/>
            <p:cNvSpPr>
              <a:spLocks noChangeShapeType="1"/>
            </p:cNvSpPr>
            <p:nvPr/>
          </p:nvSpPr>
          <p:spPr bwMode="auto">
            <a:xfrm flipH="1" flipV="1">
              <a:off x="4368" y="3168"/>
              <a:ext cx="78" cy="2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6395" name="Line 29"/>
            <p:cNvSpPr>
              <a:spLocks noChangeShapeType="1"/>
            </p:cNvSpPr>
            <p:nvPr/>
          </p:nvSpPr>
          <p:spPr bwMode="auto">
            <a:xfrm flipV="1">
              <a:off x="5061" y="2064"/>
              <a:ext cx="123" cy="13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6396" name="Text Box 30"/>
            <p:cNvSpPr txBox="1">
              <a:spLocks noChangeArrowheads="1"/>
            </p:cNvSpPr>
            <p:nvPr/>
          </p:nvSpPr>
          <p:spPr bwMode="auto">
            <a:xfrm>
              <a:off x="4088" y="3461"/>
              <a:ext cx="1452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prstClr val="black"/>
                  </a:solidFill>
                  <a:latin typeface="Arial" charset="0"/>
                </a:rPr>
                <a:t>edges correspond to</a:t>
              </a:r>
              <a:br>
                <a:rPr lang="en-US" dirty="0">
                  <a:solidFill>
                    <a:prstClr val="black"/>
                  </a:solidFill>
                  <a:latin typeface="Arial" charset="0"/>
                </a:rPr>
              </a:br>
              <a:r>
                <a:rPr lang="en-US" dirty="0" err="1">
                  <a:solidFill>
                    <a:prstClr val="black"/>
                  </a:solidFill>
                  <a:latin typeface="Arial" charset="0"/>
                </a:rPr>
                <a:t>extrema</a:t>
              </a:r>
              <a:r>
                <a:rPr lang="en-US" dirty="0">
                  <a:solidFill>
                    <a:prstClr val="black"/>
                  </a:solidFill>
                  <a:latin typeface="Arial" charset="0"/>
                </a:rPr>
                <a:t> of derivative</a:t>
              </a:r>
            </a:p>
          </p:txBody>
        </p:sp>
      </p:grpSp>
      <p:sp>
        <p:nvSpPr>
          <p:cNvPr id="22" name="TextBox 3"/>
          <p:cNvSpPr txBox="1">
            <a:spLocks noChangeArrowheads="1"/>
          </p:cNvSpPr>
          <p:nvPr/>
        </p:nvSpPr>
        <p:spPr bwMode="auto">
          <a:xfrm>
            <a:off x="7462684" y="6579267"/>
            <a:ext cx="1681316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</a:rPr>
              <a:t>Source: L. </a:t>
            </a:r>
            <a:r>
              <a:rPr lang="en-US" sz="1200" dirty="0" err="1">
                <a:solidFill>
                  <a:prstClr val="black"/>
                </a:solidFill>
              </a:rPr>
              <a:t>Lazebnik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24" name="Rectangle 2">
            <a:extLst>
              <a:ext uri="{FF2B5EF4-FFF2-40B4-BE49-F238E27FC236}">
                <a16:creationId xmlns:a16="http://schemas.microsoft.com/office/drawing/2014/main" id="{75F410CB-4DEA-47FC-86D9-16EEF88B5F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/>
              <a:t>Characterizing edges</a:t>
            </a:r>
          </a:p>
        </p:txBody>
      </p:sp>
    </p:spTree>
    <p:extLst>
      <p:ext uri="{BB962C8B-B14F-4D97-AF65-F5344CB8AC3E}">
        <p14:creationId xmlns:p14="http://schemas.microsoft.com/office/powerpoint/2010/main" val="35226218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1" descr="clean_histogram_grayscal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5950" y="1042988"/>
            <a:ext cx="4089400" cy="279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3" name="Picture 2" descr="simple_image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650" y="1392238"/>
            <a:ext cx="2762250" cy="1781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1204" name="TextBox 3"/>
          <p:cNvSpPr txBox="1">
            <a:spLocks noChangeArrowheads="1"/>
          </p:cNvSpPr>
          <p:nvPr/>
        </p:nvSpPr>
        <p:spPr bwMode="auto">
          <a:xfrm>
            <a:off x="5813425" y="3546475"/>
            <a:ext cx="3176588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>
                <a:solidFill>
                  <a:srgbClr val="000000"/>
                </a:solidFill>
              </a:rPr>
              <a:t>intensity</a:t>
            </a:r>
          </a:p>
        </p:txBody>
      </p:sp>
      <p:sp>
        <p:nvSpPr>
          <p:cNvPr id="51205" name="TextBox 4"/>
          <p:cNvSpPr txBox="1">
            <a:spLocks noChangeArrowheads="1"/>
          </p:cNvSpPr>
          <p:nvPr/>
        </p:nvSpPr>
        <p:spPr bwMode="auto">
          <a:xfrm rot="-5400000">
            <a:off x="2951163" y="1406525"/>
            <a:ext cx="3176587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>
                <a:solidFill>
                  <a:srgbClr val="000000"/>
                </a:solidFill>
              </a:rPr>
              <a:t>pixel count</a:t>
            </a:r>
          </a:p>
        </p:txBody>
      </p:sp>
      <p:sp>
        <p:nvSpPr>
          <p:cNvPr id="51206" name="TextBox 7"/>
          <p:cNvSpPr txBox="1">
            <a:spLocks noChangeArrowheads="1"/>
          </p:cNvSpPr>
          <p:nvPr/>
        </p:nvSpPr>
        <p:spPr bwMode="auto">
          <a:xfrm>
            <a:off x="993775" y="3132138"/>
            <a:ext cx="3176588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>
                <a:solidFill>
                  <a:srgbClr val="000000"/>
                </a:solidFill>
              </a:rPr>
              <a:t>input image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5156200" y="1574800"/>
            <a:ext cx="2263775" cy="1314450"/>
            <a:chOff x="5156211" y="873090"/>
            <a:chExt cx="2263803" cy="1314468"/>
          </a:xfrm>
        </p:grpSpPr>
        <p:sp>
          <p:nvSpPr>
            <p:cNvPr id="51217" name="TextBox 14"/>
            <p:cNvSpPr txBox="1">
              <a:spLocks noChangeArrowheads="1"/>
            </p:cNvSpPr>
            <p:nvPr/>
          </p:nvSpPr>
          <p:spPr bwMode="auto">
            <a:xfrm>
              <a:off x="5265747" y="873090"/>
              <a:ext cx="215426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i="1">
                  <a:solidFill>
                    <a:srgbClr val="000000"/>
                  </a:solidFill>
                </a:rPr>
                <a:t>black pixels</a:t>
              </a: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rot="5400000">
              <a:off x="4973646" y="1384272"/>
              <a:ext cx="985850" cy="62072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6689725" y="1720850"/>
            <a:ext cx="8397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srgbClr val="000000"/>
                </a:solidFill>
              </a:rPr>
              <a:t>gray pixels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rot="16200000" flipH="1">
            <a:off x="6817518" y="2469357"/>
            <a:ext cx="328613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8304213" y="1027113"/>
            <a:ext cx="83978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srgbClr val="000000"/>
                </a:solidFill>
              </a:rPr>
              <a:t>white pixels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 rot="10800000" flipV="1">
            <a:off x="7785100" y="1673225"/>
            <a:ext cx="777875" cy="37623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774700" y="4195763"/>
            <a:ext cx="7785100" cy="217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90513" indent="-290513" fontAlgn="base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400">
                <a:solidFill>
                  <a:srgbClr val="000000"/>
                </a:solidFill>
              </a:rPr>
              <a:t>These intensities define the three groups.</a:t>
            </a:r>
          </a:p>
          <a:p>
            <a:pPr marL="290513" indent="-290513" fontAlgn="base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400">
                <a:solidFill>
                  <a:srgbClr val="000000"/>
                </a:solidFill>
              </a:rPr>
              <a:t>We could label every pixel in the image according to which of these primary intensities it is.</a:t>
            </a:r>
          </a:p>
          <a:p>
            <a:pPr marL="747713" lvl="1" indent="-290513" fontAlgn="base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000">
                <a:solidFill>
                  <a:srgbClr val="000000"/>
                </a:solidFill>
              </a:rPr>
              <a:t>i.e., </a:t>
            </a:r>
            <a:r>
              <a:rPr lang="en-US" sz="2000" i="1">
                <a:solidFill>
                  <a:srgbClr val="000000"/>
                </a:solidFill>
              </a:rPr>
              <a:t>segment</a:t>
            </a:r>
            <a:r>
              <a:rPr lang="en-US" sz="2000">
                <a:solidFill>
                  <a:srgbClr val="000000"/>
                </a:solidFill>
              </a:rPr>
              <a:t> the image based on the intensity feature.</a:t>
            </a:r>
          </a:p>
          <a:p>
            <a:pPr marL="290513" indent="-290513" fontAlgn="base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400">
                <a:solidFill>
                  <a:srgbClr val="000000"/>
                </a:solidFill>
              </a:rPr>
              <a:t>What if the image isn’t quite so simple?</a:t>
            </a: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1249363" y="1939925"/>
            <a:ext cx="584200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2162175" y="1903413"/>
            <a:ext cx="584200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2892425" y="1428750"/>
            <a:ext cx="584200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36" name="Title 1"/>
          <p:cNvSpPr txBox="1">
            <a:spLocks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>
                <a:solidFill>
                  <a:srgbClr val="000000"/>
                </a:solidFill>
              </a:rPr>
              <a:t>Image segmentation: toy example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030" y="6613611"/>
            <a:ext cx="256889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00000"/>
                </a:solidFill>
              </a:rPr>
              <a:t>Source: K. </a:t>
            </a:r>
            <a:r>
              <a:rPr lang="en-US" sz="1050" dirty="0" err="1">
                <a:solidFill>
                  <a:srgbClr val="000000"/>
                </a:solidFill>
              </a:rPr>
              <a:t>Grauman</a:t>
            </a:r>
            <a:endParaRPr lang="en-US" sz="105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689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6" grpId="0"/>
      <p:bldP spid="30" grpId="0" build="allAtOnce"/>
      <p:bldP spid="31" grpId="0"/>
      <p:bldP spid="32" grpId="0"/>
      <p:bldP spid="33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5" descr="noisy_grayscale_im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650" y="727075"/>
            <a:ext cx="2762250" cy="1781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3251" name="Picture 6" descr="noisy_histogram_grayscale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62463" y="398463"/>
            <a:ext cx="4171950" cy="244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2" name="TextBox 8"/>
          <p:cNvSpPr txBox="1">
            <a:spLocks noChangeArrowheads="1"/>
          </p:cNvSpPr>
          <p:nvPr/>
        </p:nvSpPr>
        <p:spPr bwMode="auto">
          <a:xfrm>
            <a:off x="993775" y="2479675"/>
            <a:ext cx="3176588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>
                <a:solidFill>
                  <a:srgbClr val="000000"/>
                </a:solidFill>
              </a:rPr>
              <a:t>input image</a:t>
            </a:r>
          </a:p>
        </p:txBody>
      </p:sp>
      <p:sp>
        <p:nvSpPr>
          <p:cNvPr id="53253" name="TextBox 9"/>
          <p:cNvSpPr txBox="1">
            <a:spLocks noChangeArrowheads="1"/>
          </p:cNvSpPr>
          <p:nvPr/>
        </p:nvSpPr>
        <p:spPr bwMode="auto">
          <a:xfrm>
            <a:off x="5740400" y="2735263"/>
            <a:ext cx="3176588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>
                <a:solidFill>
                  <a:srgbClr val="000000"/>
                </a:solidFill>
              </a:rPr>
              <a:t>intensity</a:t>
            </a:r>
          </a:p>
        </p:txBody>
      </p:sp>
      <p:sp>
        <p:nvSpPr>
          <p:cNvPr id="53254" name="TextBox 10"/>
          <p:cNvSpPr txBox="1">
            <a:spLocks noChangeArrowheads="1"/>
          </p:cNvSpPr>
          <p:nvPr/>
        </p:nvSpPr>
        <p:spPr bwMode="auto">
          <a:xfrm rot="-5400000">
            <a:off x="3517106" y="1315245"/>
            <a:ext cx="1825625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>
                <a:solidFill>
                  <a:srgbClr val="000000"/>
                </a:solidFill>
              </a:rPr>
              <a:t>pixel count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811213" y="3282950"/>
            <a:ext cx="7785100" cy="127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90513" indent="-290513" fontAlgn="base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Now how to determine the three main intensities that define our groups?</a:t>
            </a:r>
          </a:p>
          <a:p>
            <a:pPr marL="290513" indent="-290513" fontAlgn="base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We need to </a:t>
            </a:r>
            <a:r>
              <a:rPr lang="en-US" sz="2400" b="1" i="1" dirty="0">
                <a:solidFill>
                  <a:srgbClr val="000000"/>
                </a:solidFill>
              </a:rPr>
              <a:t>cluster.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30" y="6613611"/>
            <a:ext cx="256889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00000"/>
                </a:solidFill>
              </a:rPr>
              <a:t>Source: K. </a:t>
            </a:r>
            <a:r>
              <a:rPr lang="en-US" sz="1050" dirty="0" err="1">
                <a:solidFill>
                  <a:srgbClr val="000000"/>
                </a:solidFill>
              </a:rPr>
              <a:t>Grauman</a:t>
            </a:r>
            <a:endParaRPr lang="en-US" sz="105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34110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8"/>
          <p:cNvGrpSpPr>
            <a:grpSpLocks/>
          </p:cNvGrpSpPr>
          <p:nvPr/>
        </p:nvGrpSpPr>
        <p:grpSpPr bwMode="auto">
          <a:xfrm>
            <a:off x="920750" y="1055688"/>
            <a:ext cx="7667625" cy="625475"/>
            <a:chOff x="847674" y="5692806"/>
            <a:chExt cx="7667730" cy="624923"/>
          </a:xfrm>
        </p:grpSpPr>
        <p:cxnSp>
          <p:nvCxnSpPr>
            <p:cNvPr id="16" name="Straight Connector 15"/>
            <p:cNvCxnSpPr/>
            <p:nvPr/>
          </p:nvCxnSpPr>
          <p:spPr>
            <a:xfrm>
              <a:off x="847674" y="5802246"/>
              <a:ext cx="7667730" cy="1587"/>
            </a:xfrm>
            <a:prstGeom prst="line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16"/>
            <p:cNvSpPr/>
            <p:nvPr/>
          </p:nvSpPr>
          <p:spPr>
            <a:xfrm>
              <a:off x="1650960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4295" name="TextBox 17"/>
            <p:cNvSpPr txBox="1">
              <a:spLocks noChangeArrowheads="1"/>
            </p:cNvSpPr>
            <p:nvPr/>
          </p:nvSpPr>
          <p:spPr bwMode="auto">
            <a:xfrm>
              <a:off x="1541421" y="5948397"/>
              <a:ext cx="153354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</a:rPr>
                <a:t>0</a:t>
              </a:r>
            </a:p>
          </p:txBody>
        </p:sp>
        <p:sp>
          <p:nvSpPr>
            <p:cNvPr id="54296" name="TextBox 18"/>
            <p:cNvSpPr txBox="1">
              <a:spLocks noChangeArrowheads="1"/>
            </p:cNvSpPr>
            <p:nvPr/>
          </p:nvSpPr>
          <p:spPr bwMode="auto">
            <a:xfrm>
              <a:off x="4462461" y="5911884"/>
              <a:ext cx="153354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</a:rPr>
                <a:t>190</a:t>
              </a:r>
            </a:p>
          </p:txBody>
        </p:sp>
        <p:sp>
          <p:nvSpPr>
            <p:cNvPr id="54297" name="TextBox 19"/>
            <p:cNvSpPr txBox="1">
              <a:spLocks noChangeArrowheads="1"/>
            </p:cNvSpPr>
            <p:nvPr/>
          </p:nvSpPr>
          <p:spPr bwMode="auto">
            <a:xfrm>
              <a:off x="6835806" y="5911884"/>
              <a:ext cx="153354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</a:rPr>
                <a:t>255</a:t>
              </a:r>
            </a:p>
          </p:txBody>
        </p:sp>
        <p:sp>
          <p:nvSpPr>
            <p:cNvPr id="21" name="Oval 20"/>
            <p:cNvSpPr/>
            <p:nvPr/>
          </p:nvSpPr>
          <p:spPr>
            <a:xfrm>
              <a:off x="1803362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1504908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1943064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4389436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4535488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4681540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4718052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4864104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5010156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4864104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4900618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5046670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5192722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1870038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1906552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2052604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6142060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6178572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6324624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6397650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6434164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6580216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4" name="Oval 43"/>
            <p:cNvSpPr/>
            <p:nvPr/>
          </p:nvSpPr>
          <p:spPr>
            <a:xfrm>
              <a:off x="5010156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5046670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6" name="Oval 45"/>
            <p:cNvSpPr/>
            <p:nvPr/>
          </p:nvSpPr>
          <p:spPr>
            <a:xfrm>
              <a:off x="5192722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7" name="Oval 46"/>
            <p:cNvSpPr/>
            <p:nvPr/>
          </p:nvSpPr>
          <p:spPr>
            <a:xfrm>
              <a:off x="5265748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8" name="Oval 47"/>
            <p:cNvSpPr/>
            <p:nvPr/>
          </p:nvSpPr>
          <p:spPr>
            <a:xfrm>
              <a:off x="5302260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5448312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5740416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6689754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2" name="Oval 51"/>
            <p:cNvSpPr/>
            <p:nvPr/>
          </p:nvSpPr>
          <p:spPr>
            <a:xfrm>
              <a:off x="6726268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3" name="Oval 52"/>
            <p:cNvSpPr/>
            <p:nvPr/>
          </p:nvSpPr>
          <p:spPr>
            <a:xfrm>
              <a:off x="6872320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6908832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5" name="Oval 54"/>
            <p:cNvSpPr/>
            <p:nvPr/>
          </p:nvSpPr>
          <p:spPr>
            <a:xfrm>
              <a:off x="6945346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6" name="Oval 55"/>
            <p:cNvSpPr/>
            <p:nvPr/>
          </p:nvSpPr>
          <p:spPr>
            <a:xfrm>
              <a:off x="7091398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7" name="Oval 56"/>
            <p:cNvSpPr/>
            <p:nvPr/>
          </p:nvSpPr>
          <p:spPr>
            <a:xfrm>
              <a:off x="7200936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8" name="Oval 57"/>
            <p:cNvSpPr/>
            <p:nvPr/>
          </p:nvSpPr>
          <p:spPr>
            <a:xfrm>
              <a:off x="7346988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61" name="TextBox 60"/>
          <p:cNvSpPr txBox="1">
            <a:spLocks noChangeArrowheads="1"/>
          </p:cNvSpPr>
          <p:nvPr/>
        </p:nvSpPr>
        <p:spPr bwMode="auto">
          <a:xfrm>
            <a:off x="813816" y="3465513"/>
            <a:ext cx="7923213" cy="2385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90513" indent="-290513" fontAlgn="base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Goal: choose three “centers” as the </a:t>
            </a:r>
            <a:r>
              <a:rPr lang="en-US" sz="2400" dirty="0">
                <a:solidFill>
                  <a:srgbClr val="C00000"/>
                </a:solidFill>
              </a:rPr>
              <a:t>representative </a:t>
            </a:r>
            <a:r>
              <a:rPr lang="en-US" sz="2400" dirty="0">
                <a:solidFill>
                  <a:srgbClr val="000000"/>
                </a:solidFill>
              </a:rPr>
              <a:t>intensities, and label every pixel according to which of these centers it is nearest to.</a:t>
            </a:r>
          </a:p>
          <a:p>
            <a:pPr marL="290513" indent="-290513" fontAlgn="base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Best cluster centers are those that minimize </a:t>
            </a:r>
            <a:r>
              <a:rPr lang="en-US" sz="2400" i="1" dirty="0">
                <a:solidFill>
                  <a:srgbClr val="000000"/>
                </a:solidFill>
              </a:rPr>
              <a:t>sum of squared differences </a:t>
            </a:r>
            <a:r>
              <a:rPr lang="en-US" sz="2400" dirty="0">
                <a:solidFill>
                  <a:srgbClr val="000000"/>
                </a:solidFill>
              </a:rPr>
              <a:t>(SSD) between all points and their nearest cluster center c</a:t>
            </a:r>
            <a:r>
              <a:rPr lang="en-US" dirty="0">
                <a:solidFill>
                  <a:srgbClr val="000000"/>
                </a:solidFill>
              </a:rPr>
              <a:t>i</a:t>
            </a:r>
            <a:r>
              <a:rPr lang="en-US" sz="2400" dirty="0">
                <a:solidFill>
                  <a:srgbClr val="000000"/>
                </a:solidFill>
              </a:rPr>
              <a:t>:</a:t>
            </a:r>
          </a:p>
        </p:txBody>
      </p:sp>
      <p:grpSp>
        <p:nvGrpSpPr>
          <p:cNvPr id="3" name="Group 74"/>
          <p:cNvGrpSpPr>
            <a:grpSpLocks noChangeAspect="1"/>
          </p:cNvGrpSpPr>
          <p:nvPr/>
        </p:nvGrpSpPr>
        <p:grpSpPr bwMode="auto">
          <a:xfrm>
            <a:off x="2235200" y="2005013"/>
            <a:ext cx="4862513" cy="1241425"/>
            <a:chOff x="884187" y="1968480"/>
            <a:chExt cx="7120035" cy="1817688"/>
          </a:xfrm>
        </p:grpSpPr>
        <p:pic>
          <p:nvPicPr>
            <p:cNvPr id="54286" name="Picture 5" descr="noisy_grayscale_im.jp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84187" y="1968480"/>
              <a:ext cx="2762250" cy="178117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grpSp>
          <p:nvGrpSpPr>
            <p:cNvPr id="4" name="Group 63"/>
            <p:cNvGrpSpPr>
              <a:grpSpLocks/>
            </p:cNvGrpSpPr>
            <p:nvPr/>
          </p:nvGrpSpPr>
          <p:grpSpPr bwMode="auto">
            <a:xfrm>
              <a:off x="5156208" y="2004993"/>
              <a:ext cx="2848014" cy="1781175"/>
              <a:chOff x="628596" y="690525"/>
              <a:chExt cx="2848014" cy="1781175"/>
            </a:xfrm>
          </p:grpSpPr>
          <p:pic>
            <p:nvPicPr>
              <p:cNvPr id="54289" name="Picture 58" descr="simple_image.jpg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628596" y="690525"/>
                <a:ext cx="2762250" cy="178117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sp>
            <p:nvSpPr>
              <p:cNvPr id="54290" name="TextBox 59"/>
              <p:cNvSpPr txBox="1">
                <a:spLocks noChangeArrowheads="1"/>
              </p:cNvSpPr>
              <p:nvPr/>
            </p:nvSpPr>
            <p:spPr bwMode="auto">
              <a:xfrm>
                <a:off x="1249317" y="1238220"/>
                <a:ext cx="584207" cy="811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000" b="1">
                    <a:solidFill>
                      <a:srgbClr val="FFFFFF"/>
                    </a:solidFill>
                  </a:rPr>
                  <a:t>1</a:t>
                </a:r>
              </a:p>
            </p:txBody>
          </p:sp>
          <p:sp>
            <p:nvSpPr>
              <p:cNvPr id="54291" name="TextBox 61"/>
              <p:cNvSpPr txBox="1">
                <a:spLocks noChangeArrowheads="1"/>
              </p:cNvSpPr>
              <p:nvPr/>
            </p:nvSpPr>
            <p:spPr bwMode="auto">
              <a:xfrm>
                <a:off x="2162142" y="1201707"/>
                <a:ext cx="584207" cy="811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000" b="1">
                    <a:solidFill>
                      <a:srgbClr val="000000"/>
                    </a:solidFill>
                  </a:rPr>
                  <a:t>2</a:t>
                </a:r>
              </a:p>
            </p:txBody>
          </p:sp>
          <p:sp>
            <p:nvSpPr>
              <p:cNvPr id="54292" name="TextBox 62"/>
              <p:cNvSpPr txBox="1">
                <a:spLocks noChangeArrowheads="1"/>
              </p:cNvSpPr>
              <p:nvPr/>
            </p:nvSpPr>
            <p:spPr bwMode="auto">
              <a:xfrm>
                <a:off x="2892403" y="727039"/>
                <a:ext cx="584207" cy="811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000" b="1">
                    <a:solidFill>
                      <a:srgbClr val="000000"/>
                    </a:solidFill>
                  </a:rPr>
                  <a:t>3</a:t>
                </a:r>
              </a:p>
            </p:txBody>
          </p:sp>
        </p:grpSp>
        <p:cxnSp>
          <p:nvCxnSpPr>
            <p:cNvPr id="67" name="Straight Arrow Connector 66"/>
            <p:cNvCxnSpPr/>
            <p:nvPr/>
          </p:nvCxnSpPr>
          <p:spPr>
            <a:xfrm>
              <a:off x="3878181" y="2916839"/>
              <a:ext cx="1059986" cy="232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2" name="Down Arrow 71"/>
          <p:cNvSpPr/>
          <p:nvPr/>
        </p:nvSpPr>
        <p:spPr>
          <a:xfrm>
            <a:off x="1724025" y="398463"/>
            <a:ext cx="219075" cy="4746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3" name="Down Arrow 72"/>
          <p:cNvSpPr/>
          <p:nvPr/>
        </p:nvSpPr>
        <p:spPr>
          <a:xfrm>
            <a:off x="4791075" y="434975"/>
            <a:ext cx="219075" cy="4746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4" name="Down Arrow 73"/>
          <p:cNvSpPr/>
          <p:nvPr/>
        </p:nvSpPr>
        <p:spPr>
          <a:xfrm>
            <a:off x="7054850" y="471488"/>
            <a:ext cx="219075" cy="4746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4281" name="TextBox 75"/>
          <p:cNvSpPr txBox="1">
            <a:spLocks noChangeArrowheads="1"/>
          </p:cNvSpPr>
          <p:nvPr/>
        </p:nvSpPr>
        <p:spPr bwMode="auto">
          <a:xfrm>
            <a:off x="3914775" y="1493838"/>
            <a:ext cx="24098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intensity</a:t>
            </a:r>
          </a:p>
        </p:txBody>
      </p:sp>
      <p:pic>
        <p:nvPicPr>
          <p:cNvPr id="77" name="Picture 2112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44738" y="5850860"/>
            <a:ext cx="510540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" name="Oval 77"/>
          <p:cNvSpPr/>
          <p:nvPr/>
        </p:nvSpPr>
        <p:spPr>
          <a:xfrm>
            <a:off x="1760538" y="1092200"/>
            <a:ext cx="109537" cy="10953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9" name="Oval 78"/>
          <p:cNvSpPr/>
          <p:nvPr/>
        </p:nvSpPr>
        <p:spPr>
          <a:xfrm>
            <a:off x="4827588" y="1092200"/>
            <a:ext cx="109537" cy="10953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0" name="Oval 79"/>
          <p:cNvSpPr/>
          <p:nvPr/>
        </p:nvSpPr>
        <p:spPr>
          <a:xfrm>
            <a:off x="7091363" y="1092200"/>
            <a:ext cx="109537" cy="10953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7030" y="6613611"/>
            <a:ext cx="256889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00000"/>
                </a:solidFill>
              </a:rPr>
              <a:t>Source: K. </a:t>
            </a:r>
            <a:r>
              <a:rPr lang="en-US" sz="1050" dirty="0" err="1">
                <a:solidFill>
                  <a:srgbClr val="000000"/>
                </a:solidFill>
              </a:rPr>
              <a:t>Grauman</a:t>
            </a:r>
            <a:endParaRPr lang="en-US" sz="105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201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build="allAtOnce"/>
      <p:bldP spid="72" grpId="0" animBg="1"/>
      <p:bldP spid="73" grpId="0" animBg="1"/>
      <p:bldP spid="74" grpId="0" animBg="1"/>
      <p:bldP spid="78" grpId="0" animBg="1"/>
      <p:bldP spid="79" grpId="0" animBg="1"/>
      <p:bldP spid="80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r>
              <a:rPr lang="en-US"/>
              <a:t>Clustering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74763"/>
            <a:ext cx="8423275" cy="4525962"/>
          </a:xfrm>
        </p:spPr>
        <p:txBody>
          <a:bodyPr/>
          <a:lstStyle/>
          <a:p>
            <a:r>
              <a:rPr lang="en-US" sz="2400"/>
              <a:t>With this objective, it is a “chicken and egg” problem:</a:t>
            </a:r>
          </a:p>
          <a:p>
            <a:pPr lvl="1"/>
            <a:r>
              <a:rPr lang="en-US" sz="2400"/>
              <a:t>If we knew the </a:t>
            </a:r>
            <a:r>
              <a:rPr lang="en-US" sz="2400" b="1"/>
              <a:t>cluster centers</a:t>
            </a:r>
            <a:r>
              <a:rPr lang="en-US" sz="2400"/>
              <a:t>, we could allocate points to groups by assigning each to its closest center.</a:t>
            </a:r>
          </a:p>
          <a:p>
            <a:pPr lvl="1"/>
            <a:endParaRPr lang="en-US" sz="2400"/>
          </a:p>
          <a:p>
            <a:pPr lvl="1"/>
            <a:endParaRPr lang="en-US" sz="2400"/>
          </a:p>
          <a:p>
            <a:pPr lvl="1"/>
            <a:endParaRPr lang="en-US"/>
          </a:p>
          <a:p>
            <a:pPr lvl="1"/>
            <a:r>
              <a:rPr lang="en-US" sz="2400"/>
              <a:t>If we knew the </a:t>
            </a:r>
            <a:r>
              <a:rPr lang="en-US" sz="2400" b="1"/>
              <a:t>group memberships</a:t>
            </a:r>
            <a:r>
              <a:rPr lang="en-US" sz="2400"/>
              <a:t>, we could get the centers by computing the mean per group.</a:t>
            </a:r>
          </a:p>
        </p:txBody>
      </p:sp>
      <p:grpSp>
        <p:nvGrpSpPr>
          <p:cNvPr id="2" name="Group 58"/>
          <p:cNvGrpSpPr>
            <a:grpSpLocks/>
          </p:cNvGrpSpPr>
          <p:nvPr/>
        </p:nvGrpSpPr>
        <p:grpSpPr bwMode="auto">
          <a:xfrm>
            <a:off x="847725" y="3249613"/>
            <a:ext cx="7667625" cy="182562"/>
            <a:chOff x="847674" y="5692806"/>
            <a:chExt cx="7667730" cy="182565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847674" y="5802345"/>
              <a:ext cx="7667730" cy="1588"/>
            </a:xfrm>
            <a:prstGeom prst="line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Oval 5"/>
            <p:cNvSpPr/>
            <p:nvPr/>
          </p:nvSpPr>
          <p:spPr>
            <a:xfrm>
              <a:off x="1650960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803362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504908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1943064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4389436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4535488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4681540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4718052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4864104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5010156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4864104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4900618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5046670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5192722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1870038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1906552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2052604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6142060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6178572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6324624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6397650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6434164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6580216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5010156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5046670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5192722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5265748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5302260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5448312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5740416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6689754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6726268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6872320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6908832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6945346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4" name="Oval 43"/>
            <p:cNvSpPr/>
            <p:nvPr/>
          </p:nvSpPr>
          <p:spPr>
            <a:xfrm>
              <a:off x="7091398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7200936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6" name="Oval 45"/>
            <p:cNvSpPr/>
            <p:nvPr/>
          </p:nvSpPr>
          <p:spPr>
            <a:xfrm>
              <a:off x="7346988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50" name="Oval 49"/>
          <p:cNvSpPr/>
          <p:nvPr/>
        </p:nvSpPr>
        <p:spPr>
          <a:xfrm>
            <a:off x="1724025" y="3246438"/>
            <a:ext cx="219075" cy="2159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1" name="Oval 50"/>
          <p:cNvSpPr/>
          <p:nvPr/>
        </p:nvSpPr>
        <p:spPr>
          <a:xfrm>
            <a:off x="4864100" y="3246438"/>
            <a:ext cx="219075" cy="2159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2" name="Oval 51"/>
          <p:cNvSpPr/>
          <p:nvPr/>
        </p:nvSpPr>
        <p:spPr>
          <a:xfrm>
            <a:off x="6726238" y="3246438"/>
            <a:ext cx="219075" cy="2159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3" name="Oval 52"/>
          <p:cNvSpPr/>
          <p:nvPr/>
        </p:nvSpPr>
        <p:spPr>
          <a:xfrm>
            <a:off x="1139825" y="3030538"/>
            <a:ext cx="1533525" cy="584200"/>
          </a:xfrm>
          <a:prstGeom prst="ellipse">
            <a:avLst/>
          </a:pr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4" name="Oval 53"/>
          <p:cNvSpPr/>
          <p:nvPr/>
        </p:nvSpPr>
        <p:spPr>
          <a:xfrm>
            <a:off x="4097338" y="3030538"/>
            <a:ext cx="1862137" cy="584200"/>
          </a:xfrm>
          <a:prstGeom prst="ellipse">
            <a:avLst/>
          </a:pr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5" name="Oval 54"/>
          <p:cNvSpPr/>
          <p:nvPr/>
        </p:nvSpPr>
        <p:spPr>
          <a:xfrm>
            <a:off x="5995988" y="3067050"/>
            <a:ext cx="1862137" cy="584200"/>
          </a:xfrm>
          <a:prstGeom prst="ellipse">
            <a:avLst/>
          </a:prstGeom>
          <a:noFill/>
          <a:ln>
            <a:solidFill>
              <a:srgbClr val="92D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4" name="Group 58"/>
          <p:cNvGrpSpPr>
            <a:grpSpLocks/>
          </p:cNvGrpSpPr>
          <p:nvPr/>
        </p:nvGrpSpPr>
        <p:grpSpPr bwMode="auto">
          <a:xfrm>
            <a:off x="847725" y="5330825"/>
            <a:ext cx="7667625" cy="182563"/>
            <a:chOff x="847674" y="5692806"/>
            <a:chExt cx="7667730" cy="182565"/>
          </a:xfrm>
        </p:grpSpPr>
        <p:cxnSp>
          <p:nvCxnSpPr>
            <p:cNvPr id="57" name="Straight Connector 56"/>
            <p:cNvCxnSpPr/>
            <p:nvPr/>
          </p:nvCxnSpPr>
          <p:spPr>
            <a:xfrm>
              <a:off x="847674" y="5802345"/>
              <a:ext cx="7667730" cy="1587"/>
            </a:xfrm>
            <a:prstGeom prst="line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Oval 57"/>
            <p:cNvSpPr/>
            <p:nvPr/>
          </p:nvSpPr>
          <p:spPr>
            <a:xfrm>
              <a:off x="1650960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9" name="Oval 58"/>
            <p:cNvSpPr/>
            <p:nvPr/>
          </p:nvSpPr>
          <p:spPr>
            <a:xfrm>
              <a:off x="1803362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0" name="Oval 59"/>
            <p:cNvSpPr/>
            <p:nvPr/>
          </p:nvSpPr>
          <p:spPr>
            <a:xfrm>
              <a:off x="1504908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1" name="Oval 60"/>
            <p:cNvSpPr/>
            <p:nvPr/>
          </p:nvSpPr>
          <p:spPr>
            <a:xfrm>
              <a:off x="1943064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4389436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3" name="Oval 62"/>
            <p:cNvSpPr/>
            <p:nvPr/>
          </p:nvSpPr>
          <p:spPr>
            <a:xfrm>
              <a:off x="4535488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4" name="Oval 63"/>
            <p:cNvSpPr/>
            <p:nvPr/>
          </p:nvSpPr>
          <p:spPr>
            <a:xfrm>
              <a:off x="4681540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5" name="Oval 64"/>
            <p:cNvSpPr/>
            <p:nvPr/>
          </p:nvSpPr>
          <p:spPr>
            <a:xfrm>
              <a:off x="4718052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6" name="Oval 65"/>
            <p:cNvSpPr/>
            <p:nvPr/>
          </p:nvSpPr>
          <p:spPr>
            <a:xfrm>
              <a:off x="4864104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7" name="Oval 66"/>
            <p:cNvSpPr/>
            <p:nvPr/>
          </p:nvSpPr>
          <p:spPr>
            <a:xfrm>
              <a:off x="5010156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8" name="Oval 67"/>
            <p:cNvSpPr/>
            <p:nvPr/>
          </p:nvSpPr>
          <p:spPr>
            <a:xfrm>
              <a:off x="4864104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9" name="Oval 68"/>
            <p:cNvSpPr/>
            <p:nvPr/>
          </p:nvSpPr>
          <p:spPr>
            <a:xfrm>
              <a:off x="4900618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0" name="Oval 69"/>
            <p:cNvSpPr/>
            <p:nvPr/>
          </p:nvSpPr>
          <p:spPr>
            <a:xfrm>
              <a:off x="5046670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1" name="Oval 70"/>
            <p:cNvSpPr/>
            <p:nvPr/>
          </p:nvSpPr>
          <p:spPr>
            <a:xfrm>
              <a:off x="5192722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2" name="Oval 71"/>
            <p:cNvSpPr/>
            <p:nvPr/>
          </p:nvSpPr>
          <p:spPr>
            <a:xfrm>
              <a:off x="1870038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3" name="Oval 72"/>
            <p:cNvSpPr/>
            <p:nvPr/>
          </p:nvSpPr>
          <p:spPr>
            <a:xfrm>
              <a:off x="1906552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4" name="Oval 73"/>
            <p:cNvSpPr/>
            <p:nvPr/>
          </p:nvSpPr>
          <p:spPr>
            <a:xfrm>
              <a:off x="2052604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5" name="Oval 74"/>
            <p:cNvSpPr/>
            <p:nvPr/>
          </p:nvSpPr>
          <p:spPr>
            <a:xfrm>
              <a:off x="6142060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6" name="Oval 75"/>
            <p:cNvSpPr/>
            <p:nvPr/>
          </p:nvSpPr>
          <p:spPr>
            <a:xfrm>
              <a:off x="6178572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7" name="Oval 76"/>
            <p:cNvSpPr/>
            <p:nvPr/>
          </p:nvSpPr>
          <p:spPr>
            <a:xfrm>
              <a:off x="6324624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8" name="Oval 77"/>
            <p:cNvSpPr/>
            <p:nvPr/>
          </p:nvSpPr>
          <p:spPr>
            <a:xfrm>
              <a:off x="6397650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9" name="Oval 78"/>
            <p:cNvSpPr/>
            <p:nvPr/>
          </p:nvSpPr>
          <p:spPr>
            <a:xfrm>
              <a:off x="6434164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0" name="Oval 79"/>
            <p:cNvSpPr/>
            <p:nvPr/>
          </p:nvSpPr>
          <p:spPr>
            <a:xfrm>
              <a:off x="6580216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1" name="Oval 80"/>
            <p:cNvSpPr/>
            <p:nvPr/>
          </p:nvSpPr>
          <p:spPr>
            <a:xfrm>
              <a:off x="5010156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2" name="Oval 81"/>
            <p:cNvSpPr/>
            <p:nvPr/>
          </p:nvSpPr>
          <p:spPr>
            <a:xfrm>
              <a:off x="5046670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3" name="Oval 82"/>
            <p:cNvSpPr/>
            <p:nvPr/>
          </p:nvSpPr>
          <p:spPr>
            <a:xfrm>
              <a:off x="5192722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4" name="Oval 83"/>
            <p:cNvSpPr/>
            <p:nvPr/>
          </p:nvSpPr>
          <p:spPr>
            <a:xfrm>
              <a:off x="5265748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5" name="Oval 84"/>
            <p:cNvSpPr/>
            <p:nvPr/>
          </p:nvSpPr>
          <p:spPr>
            <a:xfrm>
              <a:off x="5302260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6" name="Oval 85"/>
            <p:cNvSpPr/>
            <p:nvPr/>
          </p:nvSpPr>
          <p:spPr>
            <a:xfrm>
              <a:off x="5448312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7" name="Oval 86"/>
            <p:cNvSpPr/>
            <p:nvPr/>
          </p:nvSpPr>
          <p:spPr>
            <a:xfrm>
              <a:off x="5740416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6689754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9" name="Oval 88"/>
            <p:cNvSpPr/>
            <p:nvPr/>
          </p:nvSpPr>
          <p:spPr>
            <a:xfrm>
              <a:off x="6726268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0" name="Oval 89"/>
            <p:cNvSpPr/>
            <p:nvPr/>
          </p:nvSpPr>
          <p:spPr>
            <a:xfrm>
              <a:off x="6872320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1" name="Oval 90"/>
            <p:cNvSpPr/>
            <p:nvPr/>
          </p:nvSpPr>
          <p:spPr>
            <a:xfrm>
              <a:off x="6908832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2" name="Oval 91"/>
            <p:cNvSpPr/>
            <p:nvPr/>
          </p:nvSpPr>
          <p:spPr>
            <a:xfrm>
              <a:off x="6945346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3" name="Oval 92"/>
            <p:cNvSpPr/>
            <p:nvPr/>
          </p:nvSpPr>
          <p:spPr>
            <a:xfrm>
              <a:off x="7091398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4" name="Oval 93"/>
            <p:cNvSpPr/>
            <p:nvPr/>
          </p:nvSpPr>
          <p:spPr>
            <a:xfrm>
              <a:off x="7200936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5" name="Oval 94"/>
            <p:cNvSpPr/>
            <p:nvPr/>
          </p:nvSpPr>
          <p:spPr>
            <a:xfrm>
              <a:off x="7346988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96" name="Oval 95"/>
          <p:cNvSpPr/>
          <p:nvPr/>
        </p:nvSpPr>
        <p:spPr>
          <a:xfrm>
            <a:off x="1139825" y="5111750"/>
            <a:ext cx="1533525" cy="584200"/>
          </a:xfrm>
          <a:prstGeom prst="ellipse">
            <a:avLst/>
          </a:pr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7" name="Oval 96"/>
          <p:cNvSpPr/>
          <p:nvPr/>
        </p:nvSpPr>
        <p:spPr>
          <a:xfrm>
            <a:off x="4097338" y="5111750"/>
            <a:ext cx="1862137" cy="584200"/>
          </a:xfrm>
          <a:prstGeom prst="ellipse">
            <a:avLst/>
          </a:pr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8" name="Oval 97"/>
          <p:cNvSpPr/>
          <p:nvPr/>
        </p:nvSpPr>
        <p:spPr>
          <a:xfrm>
            <a:off x="5995988" y="5148263"/>
            <a:ext cx="1862137" cy="584200"/>
          </a:xfrm>
          <a:prstGeom prst="ellipse">
            <a:avLst/>
          </a:prstGeom>
          <a:noFill/>
          <a:ln>
            <a:solidFill>
              <a:srgbClr val="92D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9" name="Oval 98"/>
          <p:cNvSpPr/>
          <p:nvPr/>
        </p:nvSpPr>
        <p:spPr>
          <a:xfrm>
            <a:off x="1724025" y="5327650"/>
            <a:ext cx="219075" cy="2159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0" name="Oval 99"/>
          <p:cNvSpPr/>
          <p:nvPr/>
        </p:nvSpPr>
        <p:spPr>
          <a:xfrm>
            <a:off x="4900613" y="5327650"/>
            <a:ext cx="219075" cy="2159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1" name="Oval 100"/>
          <p:cNvSpPr/>
          <p:nvPr/>
        </p:nvSpPr>
        <p:spPr>
          <a:xfrm>
            <a:off x="6762750" y="5327650"/>
            <a:ext cx="219075" cy="2159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7030" y="6613611"/>
            <a:ext cx="256889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00000"/>
                </a:solidFill>
              </a:rPr>
              <a:t>Source: K. </a:t>
            </a:r>
            <a:r>
              <a:rPr lang="en-US" sz="1050" dirty="0" err="1">
                <a:solidFill>
                  <a:srgbClr val="000000"/>
                </a:solidFill>
              </a:rPr>
              <a:t>Grauman</a:t>
            </a:r>
            <a:endParaRPr lang="en-US" sz="105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517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4" grpId="0" animBg="1"/>
      <p:bldP spid="5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>
          <a:xfrm>
            <a:off x="482600" y="0"/>
            <a:ext cx="8229600" cy="1143000"/>
          </a:xfrm>
        </p:spPr>
        <p:txBody>
          <a:bodyPr/>
          <a:lstStyle/>
          <a:p>
            <a:r>
              <a:rPr lang="en-US"/>
              <a:t>K-means clustering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5225"/>
            <a:ext cx="8229600" cy="4814888"/>
          </a:xfrm>
        </p:spPr>
        <p:txBody>
          <a:bodyPr/>
          <a:lstStyle/>
          <a:p>
            <a:pPr>
              <a:defRPr/>
            </a:pPr>
            <a:r>
              <a:rPr lang="en-US" sz="2400" dirty="0"/>
              <a:t>Basic idea: randomly initialize the </a:t>
            </a:r>
            <a:r>
              <a:rPr lang="en-US" sz="2400" i="1" dirty="0"/>
              <a:t>k</a:t>
            </a:r>
            <a:r>
              <a:rPr lang="en-US" sz="2400" dirty="0"/>
              <a:t> cluster centers, and iterate between the two steps we just saw.</a:t>
            </a:r>
          </a:p>
          <a:p>
            <a:pPr>
              <a:defRPr/>
            </a:pPr>
            <a:endParaRPr lang="en-US" sz="800" dirty="0"/>
          </a:p>
          <a:p>
            <a:pPr marL="838200" lvl="1" indent="-381000" eaLnBrk="1" hangingPunct="1">
              <a:lnSpc>
                <a:spcPct val="90000"/>
              </a:lnSpc>
              <a:buFontTx/>
              <a:buAutoNum type="arabicPeriod"/>
              <a:defRPr/>
            </a:pPr>
            <a:r>
              <a:rPr lang="en-US" sz="2000" i="1" dirty="0">
                <a:solidFill>
                  <a:srgbClr val="000000"/>
                </a:solidFill>
              </a:rPr>
              <a:t>Randomly</a:t>
            </a:r>
            <a:r>
              <a:rPr lang="en-US" sz="2000" dirty="0">
                <a:solidFill>
                  <a:srgbClr val="000000"/>
                </a:solidFill>
              </a:rPr>
              <a:t> initialize the </a:t>
            </a:r>
            <a:r>
              <a:rPr lang="en-US" sz="2000" dirty="0">
                <a:solidFill>
                  <a:srgbClr val="00B050"/>
                </a:solidFill>
              </a:rPr>
              <a:t>cluster centers, c</a:t>
            </a:r>
            <a:r>
              <a:rPr lang="en-US" sz="2000" baseline="-25000" dirty="0">
                <a:solidFill>
                  <a:srgbClr val="00B050"/>
                </a:solidFill>
              </a:rPr>
              <a:t>1</a:t>
            </a:r>
            <a:r>
              <a:rPr lang="en-US" sz="2000" dirty="0">
                <a:solidFill>
                  <a:srgbClr val="00B050"/>
                </a:solidFill>
              </a:rPr>
              <a:t>, ..., </a:t>
            </a:r>
            <a:r>
              <a:rPr lang="en-US" sz="2000" dirty="0" err="1">
                <a:solidFill>
                  <a:srgbClr val="00B050"/>
                </a:solidFill>
              </a:rPr>
              <a:t>c</a:t>
            </a:r>
            <a:r>
              <a:rPr lang="en-US" sz="2000" baseline="-25000" dirty="0" err="1">
                <a:solidFill>
                  <a:srgbClr val="00B050"/>
                </a:solidFill>
              </a:rPr>
              <a:t>K</a:t>
            </a:r>
            <a:endParaRPr lang="en-US" sz="2000" baseline="-25000" dirty="0">
              <a:solidFill>
                <a:srgbClr val="00B050"/>
              </a:solidFill>
            </a:endParaRPr>
          </a:p>
          <a:p>
            <a:pPr marL="838200" lvl="1" indent="-381000" eaLnBrk="1" hangingPunct="1">
              <a:lnSpc>
                <a:spcPct val="90000"/>
              </a:lnSpc>
              <a:buFontTx/>
              <a:buAutoNum type="arabicPeriod"/>
              <a:defRPr/>
            </a:pPr>
            <a:r>
              <a:rPr lang="en-US" sz="2000" i="1" dirty="0">
                <a:solidFill>
                  <a:srgbClr val="000000"/>
                </a:solidFill>
              </a:rPr>
              <a:t>Given </a:t>
            </a:r>
            <a:r>
              <a:rPr lang="en-US" sz="2000" i="1" dirty="0">
                <a:solidFill>
                  <a:srgbClr val="00B050"/>
                </a:solidFill>
              </a:rPr>
              <a:t>cluster centers</a:t>
            </a:r>
            <a:r>
              <a:rPr lang="en-US" sz="2000" dirty="0">
                <a:solidFill>
                  <a:srgbClr val="000000"/>
                </a:solidFill>
              </a:rPr>
              <a:t>, </a:t>
            </a:r>
            <a:r>
              <a:rPr lang="en-US" sz="2000" dirty="0"/>
              <a:t>determine</a:t>
            </a:r>
            <a:r>
              <a:rPr lang="en-US" sz="2000" dirty="0">
                <a:solidFill>
                  <a:srgbClr val="0070C0"/>
                </a:solidFill>
              </a:rPr>
              <a:t> points </a:t>
            </a:r>
            <a:r>
              <a:rPr lang="en-US" sz="2000" dirty="0">
                <a:solidFill>
                  <a:srgbClr val="000000"/>
                </a:solidFill>
              </a:rPr>
              <a:t>in each cluster</a:t>
            </a:r>
          </a:p>
          <a:p>
            <a:pPr marL="1257300" lvl="2" indent="-342900" eaLnBrk="1" hangingPunct="1">
              <a:lnSpc>
                <a:spcPct val="90000"/>
              </a:lnSpc>
              <a:defRPr/>
            </a:pPr>
            <a:r>
              <a:rPr lang="en-US" sz="1800" dirty="0">
                <a:solidFill>
                  <a:srgbClr val="000000"/>
                </a:solidFill>
              </a:rPr>
              <a:t>For each point </a:t>
            </a:r>
            <a:r>
              <a:rPr lang="en-US" sz="1800" dirty="0">
                <a:solidFill>
                  <a:srgbClr val="0070C0"/>
                </a:solidFill>
              </a:rPr>
              <a:t>p</a:t>
            </a:r>
            <a:r>
              <a:rPr lang="en-US" sz="1800" dirty="0">
                <a:solidFill>
                  <a:srgbClr val="000000"/>
                </a:solidFill>
              </a:rPr>
              <a:t>, find the closest </a:t>
            </a:r>
            <a:r>
              <a:rPr lang="en-US" sz="1800" dirty="0" err="1">
                <a:solidFill>
                  <a:srgbClr val="00B050"/>
                </a:solidFill>
              </a:rPr>
              <a:t>c</a:t>
            </a:r>
            <a:r>
              <a:rPr lang="en-US" sz="1800" baseline="-25000" dirty="0" err="1">
                <a:solidFill>
                  <a:srgbClr val="00B050"/>
                </a:solidFill>
              </a:rPr>
              <a:t>i</a:t>
            </a:r>
            <a:r>
              <a:rPr lang="en-US" sz="1800" dirty="0">
                <a:solidFill>
                  <a:srgbClr val="000000"/>
                </a:solidFill>
              </a:rPr>
              <a:t>.  Put </a:t>
            </a:r>
            <a:r>
              <a:rPr lang="en-US" sz="1800" dirty="0">
                <a:solidFill>
                  <a:srgbClr val="0070C0"/>
                </a:solidFill>
              </a:rPr>
              <a:t>p</a:t>
            </a:r>
            <a:r>
              <a:rPr lang="en-US" sz="1800" dirty="0">
                <a:solidFill>
                  <a:srgbClr val="000000"/>
                </a:solidFill>
              </a:rPr>
              <a:t> into </a:t>
            </a:r>
            <a:r>
              <a:rPr lang="en-US" sz="1800" dirty="0">
                <a:solidFill>
                  <a:srgbClr val="00B050"/>
                </a:solidFill>
              </a:rPr>
              <a:t>cluster </a:t>
            </a:r>
            <a:r>
              <a:rPr lang="en-US" sz="1800" dirty="0" err="1">
                <a:solidFill>
                  <a:srgbClr val="00B050"/>
                </a:solidFill>
              </a:rPr>
              <a:t>i</a:t>
            </a:r>
            <a:endParaRPr lang="en-US" sz="1800" dirty="0">
              <a:solidFill>
                <a:srgbClr val="00B050"/>
              </a:solidFill>
            </a:endParaRPr>
          </a:p>
          <a:p>
            <a:pPr marL="838200" lvl="1" indent="-381000" eaLnBrk="1" hangingPunct="1">
              <a:lnSpc>
                <a:spcPct val="90000"/>
              </a:lnSpc>
              <a:buFontTx/>
              <a:buAutoNum type="arabicPeriod"/>
              <a:defRPr/>
            </a:pPr>
            <a:r>
              <a:rPr lang="en-US" sz="2000" i="1" dirty="0">
                <a:solidFill>
                  <a:srgbClr val="000000"/>
                </a:solidFill>
              </a:rPr>
              <a:t>Given </a:t>
            </a:r>
            <a:r>
              <a:rPr lang="en-US" sz="2000" i="1" dirty="0">
                <a:solidFill>
                  <a:srgbClr val="0070C0"/>
                </a:solidFill>
              </a:rPr>
              <a:t>points</a:t>
            </a:r>
            <a:r>
              <a:rPr lang="en-US" sz="2000" i="1" dirty="0">
                <a:solidFill>
                  <a:srgbClr val="000000"/>
                </a:solidFill>
              </a:rPr>
              <a:t> in each </a:t>
            </a:r>
            <a:r>
              <a:rPr lang="en-US" sz="2000" i="1" dirty="0">
                <a:solidFill>
                  <a:srgbClr val="00B050"/>
                </a:solidFill>
              </a:rPr>
              <a:t>cluster</a:t>
            </a:r>
            <a:r>
              <a:rPr lang="en-US" sz="2000" dirty="0">
                <a:solidFill>
                  <a:srgbClr val="000000"/>
                </a:solidFill>
              </a:rPr>
              <a:t>, solve for </a:t>
            </a:r>
            <a:r>
              <a:rPr lang="en-US" sz="2000" dirty="0" err="1">
                <a:solidFill>
                  <a:srgbClr val="00B050"/>
                </a:solidFill>
              </a:rPr>
              <a:t>c</a:t>
            </a:r>
            <a:r>
              <a:rPr lang="en-US" sz="2000" baseline="-25000" dirty="0" err="1">
                <a:solidFill>
                  <a:srgbClr val="00B050"/>
                </a:solidFill>
              </a:rPr>
              <a:t>i</a:t>
            </a:r>
            <a:endParaRPr lang="en-US" sz="2000" baseline="-25000" dirty="0">
              <a:solidFill>
                <a:srgbClr val="00B050"/>
              </a:solidFill>
            </a:endParaRPr>
          </a:p>
          <a:p>
            <a:pPr marL="1257300" lvl="2" indent="-342900" eaLnBrk="1" hangingPunct="1">
              <a:lnSpc>
                <a:spcPct val="90000"/>
              </a:lnSpc>
              <a:defRPr/>
            </a:pPr>
            <a:r>
              <a:rPr lang="en-US" sz="1800" dirty="0">
                <a:solidFill>
                  <a:srgbClr val="000000"/>
                </a:solidFill>
              </a:rPr>
              <a:t>Set </a:t>
            </a:r>
            <a:r>
              <a:rPr lang="en-US" sz="1800" dirty="0" err="1">
                <a:solidFill>
                  <a:srgbClr val="00B050"/>
                </a:solidFill>
              </a:rPr>
              <a:t>c</a:t>
            </a:r>
            <a:r>
              <a:rPr lang="en-US" sz="1800" baseline="-25000" dirty="0" err="1">
                <a:solidFill>
                  <a:srgbClr val="00B050"/>
                </a:solidFill>
              </a:rPr>
              <a:t>i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>
                <a:solidFill>
                  <a:srgbClr val="000000"/>
                </a:solidFill>
              </a:rPr>
              <a:t>to be the mean of </a:t>
            </a:r>
            <a:r>
              <a:rPr lang="en-US" sz="1800" dirty="0">
                <a:solidFill>
                  <a:srgbClr val="0070C0"/>
                </a:solidFill>
              </a:rPr>
              <a:t>points</a:t>
            </a:r>
            <a:r>
              <a:rPr lang="en-US" sz="1800" dirty="0">
                <a:solidFill>
                  <a:srgbClr val="000000"/>
                </a:solidFill>
              </a:rPr>
              <a:t> in </a:t>
            </a:r>
            <a:r>
              <a:rPr lang="en-US" sz="1800" dirty="0">
                <a:solidFill>
                  <a:srgbClr val="00B050"/>
                </a:solidFill>
              </a:rPr>
              <a:t>cluster </a:t>
            </a:r>
            <a:r>
              <a:rPr lang="en-US" sz="1800" dirty="0" err="1">
                <a:solidFill>
                  <a:srgbClr val="00B050"/>
                </a:solidFill>
              </a:rPr>
              <a:t>i</a:t>
            </a:r>
            <a:endParaRPr lang="en-US" sz="1800" dirty="0">
              <a:solidFill>
                <a:srgbClr val="00B050"/>
              </a:solidFill>
            </a:endParaRPr>
          </a:p>
          <a:p>
            <a:pPr marL="838200" lvl="1" indent="-381000" eaLnBrk="1" hangingPunct="1">
              <a:lnSpc>
                <a:spcPct val="90000"/>
              </a:lnSpc>
              <a:buFontTx/>
              <a:buAutoNum type="arabicPeriod"/>
              <a:defRPr/>
            </a:pPr>
            <a:r>
              <a:rPr lang="en-US" sz="2000" dirty="0">
                <a:solidFill>
                  <a:srgbClr val="000000"/>
                </a:solidFill>
              </a:rPr>
              <a:t>If </a:t>
            </a:r>
            <a:r>
              <a:rPr lang="en-US" sz="2000" dirty="0" err="1">
                <a:solidFill>
                  <a:srgbClr val="00B050"/>
                </a:solidFill>
              </a:rPr>
              <a:t>c</a:t>
            </a:r>
            <a:r>
              <a:rPr lang="en-US" sz="2000" baseline="-25000" dirty="0" err="1">
                <a:solidFill>
                  <a:srgbClr val="00B050"/>
                </a:solidFill>
              </a:rPr>
              <a:t>i</a:t>
            </a:r>
            <a:r>
              <a:rPr lang="en-US" sz="2000" dirty="0">
                <a:solidFill>
                  <a:srgbClr val="000000"/>
                </a:solidFill>
              </a:rPr>
              <a:t> have changed, repeat Step 2</a:t>
            </a:r>
          </a:p>
          <a:p>
            <a:pPr marL="838200" lvl="1" indent="-381000" eaLnBrk="1" hangingPunct="1">
              <a:lnSpc>
                <a:spcPct val="90000"/>
              </a:lnSpc>
              <a:buFontTx/>
              <a:buAutoNum type="arabicPeriod"/>
              <a:defRPr/>
            </a:pPr>
            <a:endParaRPr lang="en-US" sz="800" dirty="0">
              <a:solidFill>
                <a:srgbClr val="000000"/>
              </a:solidFill>
            </a:endParaRPr>
          </a:p>
          <a:p>
            <a:pPr marL="457200" indent="-457200" eaLnBrk="1" hangingPunct="1">
              <a:lnSpc>
                <a:spcPct val="90000"/>
              </a:lnSpc>
              <a:buFontTx/>
              <a:buNone/>
              <a:defRPr/>
            </a:pPr>
            <a:endParaRPr lang="en-US" sz="800" dirty="0">
              <a:solidFill>
                <a:srgbClr val="000000"/>
              </a:solidFill>
            </a:endParaRPr>
          </a:p>
          <a:p>
            <a:pPr marL="457200" indent="-457200" eaLnBrk="1" hangingPunct="1">
              <a:lnSpc>
                <a:spcPct val="90000"/>
              </a:lnSpc>
              <a:buFontTx/>
              <a:buNone/>
              <a:defRPr/>
            </a:pPr>
            <a:endParaRPr lang="en-US" sz="800" dirty="0">
              <a:solidFill>
                <a:srgbClr val="000000"/>
              </a:solidFill>
            </a:endParaRPr>
          </a:p>
          <a:p>
            <a:pPr marL="457200" indent="-457200"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dirty="0">
                <a:solidFill>
                  <a:srgbClr val="000000"/>
                </a:solidFill>
              </a:rPr>
              <a:t>Properties</a:t>
            </a:r>
          </a:p>
          <a:p>
            <a:pPr marL="838200" lvl="1" indent="-381000" eaLnBrk="1" hangingPunct="1">
              <a:lnSpc>
                <a:spcPct val="90000"/>
              </a:lnSpc>
              <a:buFontTx/>
              <a:buChar char="•"/>
              <a:defRPr/>
            </a:pPr>
            <a:r>
              <a:rPr lang="en-US" sz="2000" dirty="0">
                <a:solidFill>
                  <a:srgbClr val="000000"/>
                </a:solidFill>
              </a:rPr>
              <a:t>Will always converge to </a:t>
            </a:r>
            <a:r>
              <a:rPr lang="en-US" sz="2000" i="1" dirty="0">
                <a:solidFill>
                  <a:srgbClr val="000000"/>
                </a:solidFill>
              </a:rPr>
              <a:t>some</a:t>
            </a:r>
            <a:r>
              <a:rPr lang="en-US" sz="2000" dirty="0">
                <a:solidFill>
                  <a:srgbClr val="000000"/>
                </a:solidFill>
              </a:rPr>
              <a:t> solution</a:t>
            </a:r>
          </a:p>
          <a:p>
            <a:pPr marL="838200" lvl="1" indent="-381000" eaLnBrk="1" hangingPunct="1">
              <a:lnSpc>
                <a:spcPct val="90000"/>
              </a:lnSpc>
              <a:buFontTx/>
              <a:buChar char="•"/>
              <a:defRPr/>
            </a:pPr>
            <a:r>
              <a:rPr lang="en-US" sz="2000" dirty="0">
                <a:solidFill>
                  <a:srgbClr val="000000"/>
                </a:solidFill>
              </a:rPr>
              <a:t>Can be a “local minimum” of objective</a:t>
            </a:r>
            <a:r>
              <a:rPr lang="en-US" sz="1800" dirty="0">
                <a:solidFill>
                  <a:srgbClr val="000000"/>
                </a:solidFill>
              </a:rPr>
              <a:t>:</a:t>
            </a:r>
          </a:p>
          <a:p>
            <a:pPr marL="838200" lvl="1" indent="-381000" eaLnBrk="1" hangingPunct="1">
              <a:lnSpc>
                <a:spcPct val="90000"/>
              </a:lnSpc>
              <a:buFontTx/>
              <a:buAutoNum type="arabicPeriod"/>
              <a:defRPr/>
            </a:pPr>
            <a:endParaRPr lang="en-US" sz="1600" dirty="0">
              <a:solidFill>
                <a:srgbClr val="000000"/>
              </a:solidFill>
            </a:endParaRPr>
          </a:p>
          <a:p>
            <a:pPr marL="438150" indent="-381000" eaLnBrk="1" hangingPunct="1">
              <a:lnSpc>
                <a:spcPct val="90000"/>
              </a:lnSpc>
              <a:buFontTx/>
              <a:buNone/>
              <a:defRPr/>
            </a:pPr>
            <a:endParaRPr lang="en-US" sz="2400" dirty="0">
              <a:solidFill>
                <a:srgbClr val="000000"/>
              </a:solidFill>
            </a:endParaRPr>
          </a:p>
          <a:p>
            <a:pPr>
              <a:defRPr/>
            </a:pPr>
            <a:endParaRPr lang="en-US" sz="2400" dirty="0"/>
          </a:p>
        </p:txBody>
      </p:sp>
      <p:sp>
        <p:nvSpPr>
          <p:cNvPr id="6" name="Curved Right Arrow 5"/>
          <p:cNvSpPr/>
          <p:nvPr/>
        </p:nvSpPr>
        <p:spPr>
          <a:xfrm rot="10800000">
            <a:off x="7639050" y="2406650"/>
            <a:ext cx="912813" cy="1643063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7" name="Picture 4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3476" y="5648274"/>
            <a:ext cx="3132744" cy="428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6" name="Text Box 5"/>
          <p:cNvSpPr txBox="1">
            <a:spLocks noChangeArrowheads="1"/>
          </p:cNvSpPr>
          <p:nvPr/>
        </p:nvSpPr>
        <p:spPr bwMode="auto">
          <a:xfrm>
            <a:off x="-2899" y="6581775"/>
            <a:ext cx="386566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Slide: Steve Seitz, image: Wikipedia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029" y="4418748"/>
            <a:ext cx="2955877" cy="2364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141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3174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01" t="28033" r="2083" b="14529"/>
          <a:stretch>
            <a:fillRect/>
          </a:stretch>
        </p:blipFill>
        <p:spPr bwMode="auto">
          <a:xfrm>
            <a:off x="152400" y="381000"/>
            <a:ext cx="8780463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TextBox 4"/>
          <p:cNvSpPr txBox="1">
            <a:spLocks noChangeArrowheads="1"/>
          </p:cNvSpPr>
          <p:nvPr/>
        </p:nvSpPr>
        <p:spPr bwMode="auto">
          <a:xfrm>
            <a:off x="-508" y="6614454"/>
            <a:ext cx="198120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Source: A. Moore</a:t>
            </a:r>
          </a:p>
        </p:txBody>
      </p:sp>
    </p:spTree>
    <p:extLst>
      <p:ext uri="{BB962C8B-B14F-4D97-AF65-F5344CB8AC3E}">
        <p14:creationId xmlns:p14="http://schemas.microsoft.com/office/powerpoint/2010/main" val="374892534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3277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3" t="20512" r="28751" b="22050"/>
          <a:stretch>
            <a:fillRect/>
          </a:stretch>
        </p:blipFill>
        <p:spPr bwMode="auto">
          <a:xfrm>
            <a:off x="253538" y="274638"/>
            <a:ext cx="8686800" cy="618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-508" y="6614454"/>
            <a:ext cx="198120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Source: A. Moore</a:t>
            </a:r>
          </a:p>
        </p:txBody>
      </p:sp>
    </p:spTree>
    <p:extLst>
      <p:ext uri="{BB962C8B-B14F-4D97-AF65-F5344CB8AC3E}">
        <p14:creationId xmlns:p14="http://schemas.microsoft.com/office/powerpoint/2010/main" val="14312833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3379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84" t="19145" r="16667" b="32993"/>
          <a:stretch>
            <a:fillRect/>
          </a:stretch>
        </p:blipFill>
        <p:spPr bwMode="auto">
          <a:xfrm>
            <a:off x="256032" y="274320"/>
            <a:ext cx="8742791" cy="6181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-508" y="6614454"/>
            <a:ext cx="198120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Source: A. Moore</a:t>
            </a:r>
          </a:p>
        </p:txBody>
      </p:sp>
    </p:spTree>
    <p:extLst>
      <p:ext uri="{BB962C8B-B14F-4D97-AF65-F5344CB8AC3E}">
        <p14:creationId xmlns:p14="http://schemas.microsoft.com/office/powerpoint/2010/main" val="306296138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3482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3" t="36923" r="42917" b="9744"/>
          <a:stretch>
            <a:fillRect/>
          </a:stretch>
        </p:blipFill>
        <p:spPr bwMode="auto">
          <a:xfrm>
            <a:off x="256032" y="274320"/>
            <a:ext cx="8558784" cy="6181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-508" y="6614454"/>
            <a:ext cx="198120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Source: A. Moore</a:t>
            </a:r>
          </a:p>
        </p:txBody>
      </p:sp>
    </p:spTree>
    <p:extLst>
      <p:ext uri="{BB962C8B-B14F-4D97-AF65-F5344CB8AC3E}">
        <p14:creationId xmlns:p14="http://schemas.microsoft.com/office/powerpoint/2010/main" val="232459205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3584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0" t="36923" r="18750" b="10426"/>
          <a:stretch>
            <a:fillRect/>
          </a:stretch>
        </p:blipFill>
        <p:spPr bwMode="auto">
          <a:xfrm>
            <a:off x="381000" y="533400"/>
            <a:ext cx="82296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-508" y="6614454"/>
            <a:ext cx="198120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Source: A. Moore</a:t>
            </a:r>
          </a:p>
        </p:txBody>
      </p:sp>
    </p:spTree>
    <p:extLst>
      <p:ext uri="{BB962C8B-B14F-4D97-AF65-F5344CB8AC3E}">
        <p14:creationId xmlns:p14="http://schemas.microsoft.com/office/powerpoint/2010/main" val="28237067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Now with a little noise…</a:t>
            </a:r>
          </a:p>
        </p:txBody>
      </p:sp>
      <p:sp>
        <p:nvSpPr>
          <p:cNvPr id="3077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311960"/>
            <a:ext cx="7772400" cy="914400"/>
          </a:xfrm>
        </p:spPr>
        <p:txBody>
          <a:bodyPr>
            <a:normAutofit fontScale="85000" lnSpcReduction="10000"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dirty="0"/>
              <a:t>Consider a single row or column of the image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/>
              <a:t>Plotting intensity as a function of position gives a signal</a:t>
            </a:r>
          </a:p>
        </p:txBody>
      </p:sp>
      <p:graphicFrame>
        <p:nvGraphicFramePr>
          <p:cNvPr id="512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4646810"/>
              </p:ext>
            </p:extLst>
          </p:nvPr>
        </p:nvGraphicFramePr>
        <p:xfrm>
          <a:off x="1839913" y="2315261"/>
          <a:ext cx="5018087" cy="189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6" imgW="5885714" imgH="2219635" progId="">
                  <p:embed/>
                </p:oleObj>
              </mc:Choice>
              <mc:Fallback>
                <p:oleObj name="Photo Editor Photo" r:id="rId6" imgW="5885714" imgH="221963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9913" y="2315261"/>
                        <a:ext cx="5018087" cy="1892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26" name="Picture 5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01725" y="2984775"/>
            <a:ext cx="650875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685800" y="4316894"/>
            <a:ext cx="7772400" cy="2522538"/>
            <a:chOff x="432" y="2544"/>
            <a:chExt cx="4896" cy="1589"/>
          </a:xfrm>
        </p:grpSpPr>
        <p:graphicFrame>
          <p:nvGraphicFramePr>
            <p:cNvPr id="5123" name="Object 7"/>
            <p:cNvGraphicFramePr>
              <a:graphicFrameLocks noChangeAspect="1"/>
            </p:cNvGraphicFramePr>
            <p:nvPr/>
          </p:nvGraphicFramePr>
          <p:xfrm>
            <a:off x="1099" y="2544"/>
            <a:ext cx="3173" cy="10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 Editor Photo" r:id="rId9" imgW="5915851" imgH="2029108" progId="">
                    <p:embed/>
                  </p:oleObj>
                </mc:Choice>
                <mc:Fallback>
                  <p:oleObj name="Photo Editor Photo" r:id="rId9" imgW="5915851" imgH="2029108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99" y="2544"/>
                          <a:ext cx="3173" cy="10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5129" name="Picture 8" descr="txp_fig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480" y="2888"/>
              <a:ext cx="622" cy="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130" name="Rectangle 9"/>
            <p:cNvSpPr>
              <a:spLocks noChangeArrowheads="1"/>
            </p:cNvSpPr>
            <p:nvPr/>
          </p:nvSpPr>
          <p:spPr bwMode="auto">
            <a:xfrm>
              <a:off x="432" y="3701"/>
              <a:ext cx="4896" cy="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dirty="0">
                  <a:solidFill>
                    <a:prstClr val="black"/>
                  </a:solidFill>
                  <a:latin typeface="Arial" charset="0"/>
                </a:rPr>
                <a:t>Where is the edge?</a:t>
              </a:r>
              <a:endParaRPr lang="en-US" sz="2800" i="1" dirty="0">
                <a:solidFill>
                  <a:prstClr val="black"/>
                </a:solidFill>
                <a:latin typeface="Arial" charset="0"/>
              </a:endParaRPr>
            </a:p>
          </p:txBody>
        </p:sp>
      </p:grp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7462684" y="6579267"/>
            <a:ext cx="1681316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</a:rPr>
              <a:t>Source: S. Seitz</a:t>
            </a:r>
          </a:p>
        </p:txBody>
      </p:sp>
    </p:spTree>
    <p:extLst>
      <p:ext uri="{BB962C8B-B14F-4D97-AF65-F5344CB8AC3E}">
        <p14:creationId xmlns:p14="http://schemas.microsoft.com/office/powerpoint/2010/main" val="13536359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K-means converges to a local minimum</a:t>
            </a:r>
          </a:p>
        </p:txBody>
      </p:sp>
      <p:pic>
        <p:nvPicPr>
          <p:cNvPr id="46083" name="Picture 2" descr="C:\Users\James\Dropbox\cs143 fall 2013\cs143 fall 2013 slides\15\K-means_convergence_to_a_local_minimu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50368"/>
          <a:stretch>
            <a:fillRect/>
          </a:stretch>
        </p:blipFill>
        <p:spPr bwMode="auto">
          <a:xfrm>
            <a:off x="1462088" y="1306287"/>
            <a:ext cx="6403975" cy="154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2" descr="C:\Users\James\Dropbox\cs143 fall 2013\cs143 fall 2013 slides\15\K-means_convergence_to_a_local_minimu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4"/>
          <a:stretch>
            <a:fillRect/>
          </a:stretch>
        </p:blipFill>
        <p:spPr bwMode="auto">
          <a:xfrm>
            <a:off x="1447800" y="3592287"/>
            <a:ext cx="6430963" cy="154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-508" y="6614454"/>
            <a:ext cx="198120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Adapted from James Hays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3606800" y="1175657"/>
            <a:ext cx="0" cy="411982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762172" y="1175657"/>
            <a:ext cx="0" cy="411982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045029" y="3200401"/>
            <a:ext cx="722085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2412114" y="5787853"/>
            <a:ext cx="4319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How can I try to fix this problem?</a:t>
            </a:r>
          </a:p>
        </p:txBody>
      </p:sp>
    </p:spTree>
    <p:extLst>
      <p:ext uri="{BB962C8B-B14F-4D97-AF65-F5344CB8AC3E}">
        <p14:creationId xmlns:p14="http://schemas.microsoft.com/office/powerpoint/2010/main" val="1168030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73063" y="106363"/>
            <a:ext cx="8229600" cy="1143000"/>
          </a:xfrm>
        </p:spPr>
        <p:txBody>
          <a:bodyPr/>
          <a:lstStyle/>
          <a:p>
            <a:pPr eaLnBrk="1" hangingPunct="1"/>
            <a:r>
              <a:rPr lang="en-US"/>
              <a:t>K-means: pros and cons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36550" y="1639888"/>
            <a:ext cx="5148263" cy="4525962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800" u="sng" dirty="0"/>
              <a:t>Pros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Simple, fast to compute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Converges to local minimum of within-cluster squared error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800" u="sng" dirty="0"/>
              <a:t>Cons/issues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Setting k?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/>
              <a:t>One way: silhouette coefficient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Sensitive to initial centers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/>
              <a:t>Use heuristics or output of another method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/>
              <a:t>Try different initializations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Sensitive to outliers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Detects spherical clusters</a:t>
            </a:r>
          </a:p>
          <a:p>
            <a:pPr lvl="1" eaLnBrk="1" hangingPunct="1">
              <a:lnSpc>
                <a:spcPct val="80000"/>
              </a:lnSpc>
              <a:buNone/>
            </a:pPr>
            <a:endParaRPr lang="en-US" sz="2400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 l="56866" t="45294" r="16876" b="11569"/>
          <a:stretch>
            <a:fillRect/>
          </a:stretch>
        </p:blipFill>
        <p:spPr bwMode="auto">
          <a:xfrm>
            <a:off x="7273925" y="4743450"/>
            <a:ext cx="1679575" cy="186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 l="18001" t="45294" r="57652" b="11569"/>
          <a:stretch>
            <a:fillRect/>
          </a:stretch>
        </p:blipFill>
        <p:spPr bwMode="auto">
          <a:xfrm>
            <a:off x="5338763" y="4743450"/>
            <a:ext cx="1557337" cy="186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/>
          <a:srcRect l="18233" t="35098" r="18233" b="7648"/>
          <a:stretch>
            <a:fillRect/>
          </a:stretch>
        </p:blipFill>
        <p:spPr bwMode="auto">
          <a:xfrm>
            <a:off x="5243513" y="1931988"/>
            <a:ext cx="3900487" cy="237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0" y="6596289"/>
            <a:ext cx="298767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Adapted from K. </a:t>
            </a:r>
            <a:r>
              <a:rPr lang="en-US" sz="1050" dirty="0" err="1">
                <a:solidFill>
                  <a:srgbClr val="000000"/>
                </a:solidFill>
              </a:rPr>
              <a:t>Grauman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AE5206-B16A-4FFA-BCCB-A78FA37C6BC5}"/>
              </a:ext>
            </a:extLst>
          </p:cNvPr>
          <p:cNvSpPr txBox="1"/>
          <p:nvPr/>
        </p:nvSpPr>
        <p:spPr>
          <a:xfrm>
            <a:off x="2562091" y="6259571"/>
            <a:ext cx="2009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ALTERNATIVES?</a:t>
            </a:r>
          </a:p>
        </p:txBody>
      </p:sp>
    </p:spTree>
    <p:extLst>
      <p:ext uri="{BB962C8B-B14F-4D97-AF65-F5344CB8AC3E}">
        <p14:creationId xmlns:p14="http://schemas.microsoft.com/office/powerpoint/2010/main" val="2698545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7944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381000" y="914400"/>
            <a:ext cx="8305800" cy="5257800"/>
          </a:xfrm>
        </p:spPr>
        <p:txBody>
          <a:bodyPr/>
          <a:lstStyle/>
          <a:p>
            <a:pPr marL="533400" indent="-533400">
              <a:buFontTx/>
              <a:buChar char="•"/>
            </a:pPr>
            <a:r>
              <a:rPr lang="en-US"/>
              <a:t>The mean shift algorithm seeks </a:t>
            </a:r>
            <a:r>
              <a:rPr lang="en-US" i="1"/>
              <a:t>modes</a:t>
            </a:r>
            <a:r>
              <a:rPr lang="en-US"/>
              <a:t> or local maxima of density in the feature space</a:t>
            </a:r>
          </a:p>
        </p:txBody>
      </p:sp>
      <p:sp>
        <p:nvSpPr>
          <p:cNvPr id="22531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Mean shift algorithm</a:t>
            </a:r>
          </a:p>
        </p:txBody>
      </p:sp>
      <p:pic>
        <p:nvPicPr>
          <p:cNvPr id="2253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59"/>
          <a:stretch>
            <a:fillRect/>
          </a:stretch>
        </p:blipFill>
        <p:spPr bwMode="auto">
          <a:xfrm>
            <a:off x="76200" y="2954338"/>
            <a:ext cx="8912225" cy="329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TextBox 6"/>
          <p:cNvSpPr txBox="1">
            <a:spLocks noChangeArrowheads="1"/>
          </p:cNvSpPr>
          <p:nvPr/>
        </p:nvSpPr>
        <p:spPr bwMode="auto">
          <a:xfrm>
            <a:off x="1592263" y="2438400"/>
            <a:ext cx="10747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image</a:t>
            </a:r>
          </a:p>
        </p:txBody>
      </p:sp>
      <p:sp>
        <p:nvSpPr>
          <p:cNvPr id="22534" name="TextBox 7"/>
          <p:cNvSpPr txBox="1">
            <a:spLocks noChangeArrowheads="1"/>
          </p:cNvSpPr>
          <p:nvPr/>
        </p:nvSpPr>
        <p:spPr bwMode="auto">
          <a:xfrm>
            <a:off x="5203825" y="2133600"/>
            <a:ext cx="31781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Feature space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(L*u*v* color values)</a:t>
            </a: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0" y="6596289"/>
            <a:ext cx="298767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Source: K.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Grauman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2091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79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7944" grpId="0" build="p" bldLvl="2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Kernel density estimation</a:t>
            </a:r>
          </a:p>
        </p:txBody>
      </p:sp>
      <p:pic>
        <p:nvPicPr>
          <p:cNvPr id="11981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0" t="9804" r="47149" b="34093"/>
          <a:stretch/>
        </p:blipFill>
        <p:spPr bwMode="auto">
          <a:xfrm>
            <a:off x="990600" y="1295400"/>
            <a:ext cx="5638800" cy="5072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28288" y="914400"/>
            <a:ext cx="9268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Kernel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3048000" y="1099066"/>
            <a:ext cx="762000" cy="72973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400800" y="6434328"/>
            <a:ext cx="13805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Data (1-D)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5410200" y="5715000"/>
            <a:ext cx="1447800" cy="652859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774061" y="3039678"/>
            <a:ext cx="14644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Estimated density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5410200" y="3393621"/>
            <a:ext cx="1363861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-508" y="6614454"/>
            <a:ext cx="198120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Source: D.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Hoiem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712484"/>
      </p:ext>
    </p:extLst>
  </p:cSld>
  <p:clrMapOvr>
    <a:masterClrMapping/>
  </p:clrMapOvr>
  <p:transition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Oval 3"/>
          <p:cNvSpPr>
            <a:spLocks noChangeArrowheads="1"/>
          </p:cNvSpPr>
          <p:nvPr/>
        </p:nvSpPr>
        <p:spPr bwMode="auto">
          <a:xfrm>
            <a:off x="55626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3555" name="Oval 4"/>
          <p:cNvSpPr>
            <a:spLocks noChangeArrowheads="1"/>
          </p:cNvSpPr>
          <p:nvPr/>
        </p:nvSpPr>
        <p:spPr bwMode="auto">
          <a:xfrm>
            <a:off x="5768975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3556" name="Oval 5"/>
          <p:cNvSpPr>
            <a:spLocks noChangeArrowheads="1"/>
          </p:cNvSpPr>
          <p:nvPr/>
        </p:nvSpPr>
        <p:spPr bwMode="auto">
          <a:xfrm>
            <a:off x="5692775" y="3276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3557" name="Oval 6"/>
          <p:cNvSpPr>
            <a:spLocks noChangeArrowheads="1"/>
          </p:cNvSpPr>
          <p:nvPr/>
        </p:nvSpPr>
        <p:spPr bwMode="auto">
          <a:xfrm>
            <a:off x="5440363" y="32210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3558" name="Oval 7"/>
          <p:cNvSpPr>
            <a:spLocks noChangeArrowheads="1"/>
          </p:cNvSpPr>
          <p:nvPr/>
        </p:nvSpPr>
        <p:spPr bwMode="auto">
          <a:xfrm>
            <a:off x="5681663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3559" name="Oval 8"/>
          <p:cNvSpPr>
            <a:spLocks noChangeArrowheads="1"/>
          </p:cNvSpPr>
          <p:nvPr/>
        </p:nvSpPr>
        <p:spPr bwMode="auto">
          <a:xfrm>
            <a:off x="5454650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3560" name="Oval 9"/>
          <p:cNvSpPr>
            <a:spLocks noChangeArrowheads="1"/>
          </p:cNvSpPr>
          <p:nvPr/>
        </p:nvSpPr>
        <p:spPr bwMode="auto">
          <a:xfrm>
            <a:off x="5932488" y="36147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3561" name="Oval 10"/>
          <p:cNvSpPr>
            <a:spLocks noChangeArrowheads="1"/>
          </p:cNvSpPr>
          <p:nvPr/>
        </p:nvSpPr>
        <p:spPr bwMode="auto">
          <a:xfrm>
            <a:off x="5322888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3562" name="Oval 11"/>
          <p:cNvSpPr>
            <a:spLocks noChangeArrowheads="1"/>
          </p:cNvSpPr>
          <p:nvPr/>
        </p:nvSpPr>
        <p:spPr bwMode="auto">
          <a:xfrm>
            <a:off x="6062663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3563" name="Oval 12"/>
          <p:cNvSpPr>
            <a:spLocks noChangeArrowheads="1"/>
          </p:cNvSpPr>
          <p:nvPr/>
        </p:nvSpPr>
        <p:spPr bwMode="auto">
          <a:xfrm>
            <a:off x="5921375" y="31432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3564" name="Oval 13"/>
          <p:cNvSpPr>
            <a:spLocks noChangeArrowheads="1"/>
          </p:cNvSpPr>
          <p:nvPr/>
        </p:nvSpPr>
        <p:spPr bwMode="auto">
          <a:xfrm>
            <a:off x="563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3565" name="Oval 14"/>
          <p:cNvSpPr>
            <a:spLocks noChangeArrowheads="1"/>
          </p:cNvSpPr>
          <p:nvPr/>
        </p:nvSpPr>
        <p:spPr bwMode="auto">
          <a:xfrm>
            <a:off x="5791200" y="3810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3566" name="Oval 15"/>
          <p:cNvSpPr>
            <a:spLocks noChangeArrowheads="1"/>
          </p:cNvSpPr>
          <p:nvPr/>
        </p:nvSpPr>
        <p:spPr bwMode="auto">
          <a:xfrm>
            <a:off x="5486400" y="38306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3567" name="Oval 16"/>
          <p:cNvSpPr>
            <a:spLocks noChangeArrowheads="1"/>
          </p:cNvSpPr>
          <p:nvPr/>
        </p:nvSpPr>
        <p:spPr bwMode="auto">
          <a:xfrm>
            <a:off x="5181600" y="36798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3568" name="Oval 17"/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3569" name="Oval 18"/>
          <p:cNvSpPr>
            <a:spLocks noChangeArrowheads="1"/>
          </p:cNvSpPr>
          <p:nvPr/>
        </p:nvSpPr>
        <p:spPr bwMode="auto">
          <a:xfrm>
            <a:off x="5181600" y="3200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3570" name="Oval 19"/>
          <p:cNvSpPr>
            <a:spLocks noChangeArrowheads="1"/>
          </p:cNvSpPr>
          <p:nvPr/>
        </p:nvSpPr>
        <p:spPr bwMode="auto">
          <a:xfrm>
            <a:off x="62484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3571" name="Oval 20"/>
          <p:cNvSpPr>
            <a:spLocks noChangeArrowheads="1"/>
          </p:cNvSpPr>
          <p:nvPr/>
        </p:nvSpPr>
        <p:spPr bwMode="auto">
          <a:xfrm>
            <a:off x="6172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3572" name="Oval 21"/>
          <p:cNvSpPr>
            <a:spLocks noChangeArrowheads="1"/>
          </p:cNvSpPr>
          <p:nvPr/>
        </p:nvSpPr>
        <p:spPr bwMode="auto">
          <a:xfrm>
            <a:off x="5888038" y="40941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3573" name="Oval 22"/>
          <p:cNvSpPr>
            <a:spLocks noChangeArrowheads="1"/>
          </p:cNvSpPr>
          <p:nvPr/>
        </p:nvSpPr>
        <p:spPr bwMode="auto">
          <a:xfrm>
            <a:off x="5486400" y="4114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3574" name="Oval 23"/>
          <p:cNvSpPr>
            <a:spLocks noChangeArrowheads="1"/>
          </p:cNvSpPr>
          <p:nvPr/>
        </p:nvSpPr>
        <p:spPr bwMode="auto">
          <a:xfrm>
            <a:off x="5029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3575" name="Oval 24"/>
          <p:cNvSpPr>
            <a:spLocks noChangeArrowheads="1"/>
          </p:cNvSpPr>
          <p:nvPr/>
        </p:nvSpPr>
        <p:spPr bwMode="auto">
          <a:xfrm>
            <a:off x="46482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3576" name="Oval 25"/>
          <p:cNvSpPr>
            <a:spLocks noChangeArrowheads="1"/>
          </p:cNvSpPr>
          <p:nvPr/>
        </p:nvSpPr>
        <p:spPr bwMode="auto">
          <a:xfrm>
            <a:off x="45720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3577" name="Oval 26"/>
          <p:cNvSpPr>
            <a:spLocks noChangeArrowheads="1"/>
          </p:cNvSpPr>
          <p:nvPr/>
        </p:nvSpPr>
        <p:spPr bwMode="auto">
          <a:xfrm>
            <a:off x="49530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3578" name="Oval 27"/>
          <p:cNvSpPr>
            <a:spLocks noChangeArrowheads="1"/>
          </p:cNvSpPr>
          <p:nvPr/>
        </p:nvSpPr>
        <p:spPr bwMode="auto">
          <a:xfrm>
            <a:off x="53340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3579" name="Oval 28"/>
          <p:cNvSpPr>
            <a:spLocks noChangeArrowheads="1"/>
          </p:cNvSpPr>
          <p:nvPr/>
        </p:nvSpPr>
        <p:spPr bwMode="auto">
          <a:xfrm>
            <a:off x="5921375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3580" name="Oval 29"/>
          <p:cNvSpPr>
            <a:spLocks noChangeArrowheads="1"/>
          </p:cNvSpPr>
          <p:nvPr/>
        </p:nvSpPr>
        <p:spPr bwMode="auto">
          <a:xfrm>
            <a:off x="56388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3581" name="Oval 30"/>
          <p:cNvSpPr>
            <a:spLocks noChangeArrowheads="1"/>
          </p:cNvSpPr>
          <p:nvPr/>
        </p:nvSpPr>
        <p:spPr bwMode="auto">
          <a:xfrm>
            <a:off x="47244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3582" name="Oval 31"/>
          <p:cNvSpPr>
            <a:spLocks noChangeArrowheads="1"/>
          </p:cNvSpPr>
          <p:nvPr/>
        </p:nvSpPr>
        <p:spPr bwMode="auto">
          <a:xfrm>
            <a:off x="51054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3583" name="Oval 32"/>
          <p:cNvSpPr>
            <a:spLocks noChangeArrowheads="1"/>
          </p:cNvSpPr>
          <p:nvPr/>
        </p:nvSpPr>
        <p:spPr bwMode="auto">
          <a:xfrm>
            <a:off x="5638800" y="198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3584" name="Oval 33"/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3585" name="Oval 34"/>
          <p:cNvSpPr>
            <a:spLocks noChangeArrowheads="1"/>
          </p:cNvSpPr>
          <p:nvPr/>
        </p:nvSpPr>
        <p:spPr bwMode="auto">
          <a:xfrm>
            <a:off x="5921375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3586" name="Oval 35"/>
          <p:cNvSpPr>
            <a:spLocks noChangeArrowheads="1"/>
          </p:cNvSpPr>
          <p:nvPr/>
        </p:nvSpPr>
        <p:spPr bwMode="auto">
          <a:xfrm>
            <a:off x="5921375" y="1371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3587" name="Oval 36"/>
          <p:cNvSpPr>
            <a:spLocks noChangeArrowheads="1"/>
          </p:cNvSpPr>
          <p:nvPr/>
        </p:nvSpPr>
        <p:spPr bwMode="auto">
          <a:xfrm>
            <a:off x="6172200" y="2133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3588" name="Oval 37"/>
          <p:cNvSpPr>
            <a:spLocks noChangeArrowheads="1"/>
          </p:cNvSpPr>
          <p:nvPr/>
        </p:nvSpPr>
        <p:spPr bwMode="auto">
          <a:xfrm>
            <a:off x="6259513" y="2676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3589" name="Oval 38"/>
          <p:cNvSpPr>
            <a:spLocks noChangeArrowheads="1"/>
          </p:cNvSpPr>
          <p:nvPr/>
        </p:nvSpPr>
        <p:spPr bwMode="auto">
          <a:xfrm>
            <a:off x="62484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3590" name="Oval 39"/>
          <p:cNvSpPr>
            <a:spLocks noChangeArrowheads="1"/>
          </p:cNvSpPr>
          <p:nvPr/>
        </p:nvSpPr>
        <p:spPr bwMode="auto">
          <a:xfrm>
            <a:off x="66294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3591" name="Oval 40"/>
          <p:cNvSpPr>
            <a:spLocks noChangeArrowheads="1"/>
          </p:cNvSpPr>
          <p:nvPr/>
        </p:nvSpPr>
        <p:spPr bwMode="auto">
          <a:xfrm>
            <a:off x="66294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3592" name="Oval 41"/>
          <p:cNvSpPr>
            <a:spLocks noChangeArrowheads="1"/>
          </p:cNvSpPr>
          <p:nvPr/>
        </p:nvSpPr>
        <p:spPr bwMode="auto">
          <a:xfrm>
            <a:off x="6553200" y="2057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3593" name="Oval 42"/>
          <p:cNvSpPr>
            <a:spLocks noChangeArrowheads="1"/>
          </p:cNvSpPr>
          <p:nvPr/>
        </p:nvSpPr>
        <p:spPr bwMode="auto">
          <a:xfrm>
            <a:off x="63246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3594" name="Oval 43"/>
          <p:cNvSpPr>
            <a:spLocks noChangeArrowheads="1"/>
          </p:cNvSpPr>
          <p:nvPr/>
        </p:nvSpPr>
        <p:spPr bwMode="auto">
          <a:xfrm>
            <a:off x="6934200" y="1295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3595" name="Oval 44"/>
          <p:cNvSpPr>
            <a:spLocks noChangeArrowheads="1"/>
          </p:cNvSpPr>
          <p:nvPr/>
        </p:nvSpPr>
        <p:spPr bwMode="auto">
          <a:xfrm>
            <a:off x="7010400" y="1752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3596" name="Oval 45"/>
          <p:cNvSpPr>
            <a:spLocks noChangeArrowheads="1"/>
          </p:cNvSpPr>
          <p:nvPr/>
        </p:nvSpPr>
        <p:spPr bwMode="auto">
          <a:xfrm>
            <a:off x="7315200" y="2362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3597" name="Oval 46"/>
          <p:cNvSpPr>
            <a:spLocks noChangeArrowheads="1"/>
          </p:cNvSpPr>
          <p:nvPr/>
        </p:nvSpPr>
        <p:spPr bwMode="auto">
          <a:xfrm>
            <a:off x="6705600" y="3352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3598" name="Oval 47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3599" name="Oval 48"/>
          <p:cNvSpPr>
            <a:spLocks noChangeArrowheads="1"/>
          </p:cNvSpPr>
          <p:nvPr/>
        </p:nvSpPr>
        <p:spPr bwMode="auto">
          <a:xfrm>
            <a:off x="7924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3600" name="Oval 49"/>
          <p:cNvSpPr>
            <a:spLocks noChangeArrowheads="1"/>
          </p:cNvSpPr>
          <p:nvPr/>
        </p:nvSpPr>
        <p:spPr bwMode="auto">
          <a:xfrm>
            <a:off x="6934200" y="3886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3601" name="Oval 50"/>
          <p:cNvSpPr>
            <a:spLocks noChangeArrowheads="1"/>
          </p:cNvSpPr>
          <p:nvPr/>
        </p:nvSpPr>
        <p:spPr bwMode="auto">
          <a:xfrm>
            <a:off x="7478713" y="3430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3602" name="Oval 51"/>
          <p:cNvSpPr>
            <a:spLocks noChangeArrowheads="1"/>
          </p:cNvSpPr>
          <p:nvPr/>
        </p:nvSpPr>
        <p:spPr bwMode="auto">
          <a:xfrm>
            <a:off x="64770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3603" name="Oval 52"/>
          <p:cNvSpPr>
            <a:spLocks noChangeArrowheads="1"/>
          </p:cNvSpPr>
          <p:nvPr/>
        </p:nvSpPr>
        <p:spPr bwMode="auto">
          <a:xfrm>
            <a:off x="7543800" y="4343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3604" name="Oval 53"/>
          <p:cNvSpPr>
            <a:spLocks noChangeArrowheads="1"/>
          </p:cNvSpPr>
          <p:nvPr/>
        </p:nvSpPr>
        <p:spPr bwMode="auto">
          <a:xfrm>
            <a:off x="69342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3605" name="Oval 54"/>
          <p:cNvSpPr>
            <a:spLocks noChangeArrowheads="1"/>
          </p:cNvSpPr>
          <p:nvPr/>
        </p:nvSpPr>
        <p:spPr bwMode="auto">
          <a:xfrm>
            <a:off x="60960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3606" name="Oval 55"/>
          <p:cNvSpPr>
            <a:spLocks noChangeArrowheads="1"/>
          </p:cNvSpPr>
          <p:nvPr/>
        </p:nvSpPr>
        <p:spPr bwMode="auto">
          <a:xfrm>
            <a:off x="5638800" y="4495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3607" name="Oval 56"/>
          <p:cNvSpPr>
            <a:spLocks noChangeArrowheads="1"/>
          </p:cNvSpPr>
          <p:nvPr/>
        </p:nvSpPr>
        <p:spPr bwMode="auto">
          <a:xfrm>
            <a:off x="60198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3608" name="Oval 57"/>
          <p:cNvSpPr>
            <a:spLocks noChangeArrowheads="1"/>
          </p:cNvSpPr>
          <p:nvPr/>
        </p:nvSpPr>
        <p:spPr bwMode="auto">
          <a:xfrm>
            <a:off x="6477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3609" name="Oval 58"/>
          <p:cNvSpPr>
            <a:spLocks noChangeArrowheads="1"/>
          </p:cNvSpPr>
          <p:nvPr/>
        </p:nvSpPr>
        <p:spPr bwMode="auto">
          <a:xfrm>
            <a:off x="58674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3610" name="Oval 59"/>
          <p:cNvSpPr>
            <a:spLocks noChangeArrowheads="1"/>
          </p:cNvSpPr>
          <p:nvPr/>
        </p:nvSpPr>
        <p:spPr bwMode="auto">
          <a:xfrm>
            <a:off x="54102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3611" name="Oval 60"/>
          <p:cNvSpPr>
            <a:spLocks noChangeArrowheads="1"/>
          </p:cNvSpPr>
          <p:nvPr/>
        </p:nvSpPr>
        <p:spPr bwMode="auto">
          <a:xfrm>
            <a:off x="51054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3612" name="Oval 61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3613" name="Oval 62"/>
          <p:cNvSpPr>
            <a:spLocks noChangeArrowheads="1"/>
          </p:cNvSpPr>
          <p:nvPr/>
        </p:nvSpPr>
        <p:spPr bwMode="auto">
          <a:xfrm>
            <a:off x="4724400" y="4953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3614" name="Oval 63"/>
          <p:cNvSpPr>
            <a:spLocks noChangeArrowheads="1"/>
          </p:cNvSpPr>
          <p:nvPr/>
        </p:nvSpPr>
        <p:spPr bwMode="auto">
          <a:xfrm>
            <a:off x="4953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3615" name="Oval 64"/>
          <p:cNvSpPr>
            <a:spLocks noChangeArrowheads="1"/>
          </p:cNvSpPr>
          <p:nvPr/>
        </p:nvSpPr>
        <p:spPr bwMode="auto">
          <a:xfrm>
            <a:off x="41148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3616" name="Oval 65"/>
          <p:cNvSpPr>
            <a:spLocks noChangeArrowheads="1"/>
          </p:cNvSpPr>
          <p:nvPr/>
        </p:nvSpPr>
        <p:spPr bwMode="auto">
          <a:xfrm>
            <a:off x="40386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3617" name="Oval 66"/>
          <p:cNvSpPr>
            <a:spLocks noChangeArrowheads="1"/>
          </p:cNvSpPr>
          <p:nvPr/>
        </p:nvSpPr>
        <p:spPr bwMode="auto">
          <a:xfrm>
            <a:off x="35052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3618" name="Oval 67"/>
          <p:cNvSpPr>
            <a:spLocks noChangeArrowheads="1"/>
          </p:cNvSpPr>
          <p:nvPr/>
        </p:nvSpPr>
        <p:spPr bwMode="auto">
          <a:xfrm>
            <a:off x="40386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3619" name="Oval 68"/>
          <p:cNvSpPr>
            <a:spLocks noChangeArrowheads="1"/>
          </p:cNvSpPr>
          <p:nvPr/>
        </p:nvSpPr>
        <p:spPr bwMode="auto">
          <a:xfrm>
            <a:off x="42672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3620" name="Oval 69"/>
          <p:cNvSpPr>
            <a:spLocks noChangeArrowheads="1"/>
          </p:cNvSpPr>
          <p:nvPr/>
        </p:nvSpPr>
        <p:spPr bwMode="auto">
          <a:xfrm>
            <a:off x="3733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3621" name="Oval 70"/>
          <p:cNvSpPr>
            <a:spLocks noChangeArrowheads="1"/>
          </p:cNvSpPr>
          <p:nvPr/>
        </p:nvSpPr>
        <p:spPr bwMode="auto">
          <a:xfrm>
            <a:off x="42672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3622" name="Oval 71"/>
          <p:cNvSpPr>
            <a:spLocks noChangeArrowheads="1"/>
          </p:cNvSpPr>
          <p:nvPr/>
        </p:nvSpPr>
        <p:spPr bwMode="auto">
          <a:xfrm>
            <a:off x="4724400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3623" name="Oval 72"/>
          <p:cNvSpPr>
            <a:spLocks noChangeArrowheads="1"/>
          </p:cNvSpPr>
          <p:nvPr/>
        </p:nvSpPr>
        <p:spPr bwMode="auto">
          <a:xfrm>
            <a:off x="4343400" y="182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3624" name="Oval 73"/>
          <p:cNvSpPr>
            <a:spLocks noChangeArrowheads="1"/>
          </p:cNvSpPr>
          <p:nvPr/>
        </p:nvSpPr>
        <p:spPr bwMode="auto">
          <a:xfrm>
            <a:off x="50292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3625" name="Oval 74"/>
          <p:cNvSpPr>
            <a:spLocks noChangeArrowheads="1"/>
          </p:cNvSpPr>
          <p:nvPr/>
        </p:nvSpPr>
        <p:spPr bwMode="auto">
          <a:xfrm>
            <a:off x="4191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3626" name="Oval 75"/>
          <p:cNvSpPr>
            <a:spLocks noChangeArrowheads="1"/>
          </p:cNvSpPr>
          <p:nvPr/>
        </p:nvSpPr>
        <p:spPr bwMode="auto">
          <a:xfrm>
            <a:off x="37338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3627" name="Oval 76"/>
          <p:cNvSpPr>
            <a:spLocks noChangeArrowheads="1"/>
          </p:cNvSpPr>
          <p:nvPr/>
        </p:nvSpPr>
        <p:spPr bwMode="auto">
          <a:xfrm>
            <a:off x="3657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3628" name="Oval 77"/>
          <p:cNvSpPr>
            <a:spLocks noChangeArrowheads="1"/>
          </p:cNvSpPr>
          <p:nvPr/>
        </p:nvSpPr>
        <p:spPr bwMode="auto">
          <a:xfrm>
            <a:off x="3276600" y="2667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3629" name="Oval 78"/>
          <p:cNvSpPr>
            <a:spLocks noChangeArrowheads="1"/>
          </p:cNvSpPr>
          <p:nvPr/>
        </p:nvSpPr>
        <p:spPr bwMode="auto">
          <a:xfrm>
            <a:off x="36576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3630" name="Oval 79"/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3631" name="Oval 80"/>
          <p:cNvSpPr>
            <a:spLocks noChangeArrowheads="1"/>
          </p:cNvSpPr>
          <p:nvPr/>
        </p:nvSpPr>
        <p:spPr bwMode="auto">
          <a:xfrm>
            <a:off x="2819400" y="4419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3632" name="Oval 81"/>
          <p:cNvSpPr>
            <a:spLocks noChangeArrowheads="1"/>
          </p:cNvSpPr>
          <p:nvPr/>
        </p:nvSpPr>
        <p:spPr bwMode="auto">
          <a:xfrm>
            <a:off x="3048000" y="5257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3633" name="Oval 82"/>
          <p:cNvSpPr>
            <a:spLocks noChangeArrowheads="1"/>
          </p:cNvSpPr>
          <p:nvPr/>
        </p:nvSpPr>
        <p:spPr bwMode="auto">
          <a:xfrm>
            <a:off x="23622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3634" name="Oval 83"/>
          <p:cNvSpPr>
            <a:spLocks noChangeArrowheads="1"/>
          </p:cNvSpPr>
          <p:nvPr/>
        </p:nvSpPr>
        <p:spPr bwMode="auto">
          <a:xfrm>
            <a:off x="1905000" y="487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3635" name="Oval 84"/>
          <p:cNvSpPr>
            <a:spLocks noChangeArrowheads="1"/>
          </p:cNvSpPr>
          <p:nvPr/>
        </p:nvSpPr>
        <p:spPr bwMode="auto">
          <a:xfrm>
            <a:off x="19050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3636" name="Oval 85"/>
          <p:cNvSpPr>
            <a:spLocks noChangeArrowheads="1"/>
          </p:cNvSpPr>
          <p:nvPr/>
        </p:nvSpPr>
        <p:spPr bwMode="auto">
          <a:xfrm>
            <a:off x="2514600" y="2743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3637" name="Oval 86"/>
          <p:cNvSpPr>
            <a:spLocks noChangeArrowheads="1"/>
          </p:cNvSpPr>
          <p:nvPr/>
        </p:nvSpPr>
        <p:spPr bwMode="auto">
          <a:xfrm>
            <a:off x="28956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3638" name="Oval 87"/>
          <p:cNvSpPr>
            <a:spLocks noChangeArrowheads="1"/>
          </p:cNvSpPr>
          <p:nvPr/>
        </p:nvSpPr>
        <p:spPr bwMode="auto">
          <a:xfrm>
            <a:off x="19812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3639" name="Oval 88"/>
          <p:cNvSpPr>
            <a:spLocks noChangeArrowheads="1"/>
          </p:cNvSpPr>
          <p:nvPr/>
        </p:nvSpPr>
        <p:spPr bwMode="auto">
          <a:xfrm>
            <a:off x="182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3640" name="Oval 89"/>
          <p:cNvSpPr>
            <a:spLocks noChangeArrowheads="1"/>
          </p:cNvSpPr>
          <p:nvPr/>
        </p:nvSpPr>
        <p:spPr bwMode="auto">
          <a:xfrm>
            <a:off x="7620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3641" name="Oval 90"/>
          <p:cNvSpPr>
            <a:spLocks noChangeArrowheads="1"/>
          </p:cNvSpPr>
          <p:nvPr/>
        </p:nvSpPr>
        <p:spPr bwMode="auto">
          <a:xfrm>
            <a:off x="838200" y="579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3642" name="Oval 91"/>
          <p:cNvSpPr>
            <a:spLocks noChangeArrowheads="1"/>
          </p:cNvSpPr>
          <p:nvPr/>
        </p:nvSpPr>
        <p:spPr bwMode="auto">
          <a:xfrm>
            <a:off x="8382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3643" name="Oval 92"/>
          <p:cNvSpPr>
            <a:spLocks noChangeArrowheads="1"/>
          </p:cNvSpPr>
          <p:nvPr/>
        </p:nvSpPr>
        <p:spPr bwMode="auto">
          <a:xfrm>
            <a:off x="990600" y="2286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3644" name="Oval 93"/>
          <p:cNvSpPr>
            <a:spLocks noChangeArrowheads="1"/>
          </p:cNvSpPr>
          <p:nvPr/>
        </p:nvSpPr>
        <p:spPr bwMode="auto">
          <a:xfrm>
            <a:off x="1143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3645" name="Oval 94"/>
          <p:cNvSpPr>
            <a:spLocks noChangeArrowheads="1"/>
          </p:cNvSpPr>
          <p:nvPr/>
        </p:nvSpPr>
        <p:spPr bwMode="auto">
          <a:xfrm>
            <a:off x="2590800" y="106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grpSp>
        <p:nvGrpSpPr>
          <p:cNvPr id="2" name="Group 96"/>
          <p:cNvGrpSpPr>
            <a:grpSpLocks/>
          </p:cNvGrpSpPr>
          <p:nvPr/>
        </p:nvGrpSpPr>
        <p:grpSpPr bwMode="auto">
          <a:xfrm>
            <a:off x="2590800" y="1524000"/>
            <a:ext cx="2819400" cy="2895600"/>
            <a:chOff x="3744" y="4464"/>
            <a:chExt cx="1776" cy="1824"/>
          </a:xfrm>
        </p:grpSpPr>
        <p:sp>
          <p:nvSpPr>
            <p:cNvPr id="23660" name="Oval 97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grpSp>
          <p:nvGrpSpPr>
            <p:cNvPr id="23661" name="Group 98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23662" name="Oval 99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endParaRPr>
              </a:p>
            </p:txBody>
          </p:sp>
          <p:sp>
            <p:nvSpPr>
              <p:cNvPr id="23663" name="Line 100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endParaRPr>
              </a:p>
            </p:txBody>
          </p:sp>
          <p:sp>
            <p:nvSpPr>
              <p:cNvPr id="23664" name="Line 101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endParaRPr>
              </a:p>
            </p:txBody>
          </p:sp>
        </p:grpSp>
      </p:grpSp>
      <p:grpSp>
        <p:nvGrpSpPr>
          <p:cNvPr id="4" name="Group 102"/>
          <p:cNvGrpSpPr>
            <a:grpSpLocks/>
          </p:cNvGrpSpPr>
          <p:nvPr/>
        </p:nvGrpSpPr>
        <p:grpSpPr bwMode="auto">
          <a:xfrm>
            <a:off x="4343400" y="2895600"/>
            <a:ext cx="457200" cy="457200"/>
            <a:chOff x="4486" y="3484"/>
            <a:chExt cx="288" cy="288"/>
          </a:xfrm>
        </p:grpSpPr>
        <p:sp>
          <p:nvSpPr>
            <p:cNvPr id="23657" name="Oval 103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23658" name="Line 104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23659" name="Line 105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</p:grpSp>
      <p:sp>
        <p:nvSpPr>
          <p:cNvPr id="1456234" name="AutoShape 106"/>
          <p:cNvSpPr>
            <a:spLocks noChangeArrowheads="1"/>
          </p:cNvSpPr>
          <p:nvPr/>
        </p:nvSpPr>
        <p:spPr bwMode="auto">
          <a:xfrm>
            <a:off x="7467600" y="9144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Search</a:t>
            </a:r>
            <a:b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</a:b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window</a:t>
            </a:r>
          </a:p>
        </p:txBody>
      </p:sp>
      <p:sp>
        <p:nvSpPr>
          <p:cNvPr id="1456235" name="Freeform 107"/>
          <p:cNvSpPr>
            <a:spLocks/>
          </p:cNvSpPr>
          <p:nvPr/>
        </p:nvSpPr>
        <p:spPr bwMode="auto">
          <a:xfrm>
            <a:off x="5310188" y="1443038"/>
            <a:ext cx="2170112" cy="1014412"/>
          </a:xfrm>
          <a:custGeom>
            <a:avLst/>
            <a:gdLst>
              <a:gd name="T0" fmla="*/ 2147483647 w 1367"/>
              <a:gd name="T1" fmla="*/ 2147483647 h 639"/>
              <a:gd name="T2" fmla="*/ 2147483647 w 1367"/>
              <a:gd name="T3" fmla="*/ 2147483647 h 639"/>
              <a:gd name="T4" fmla="*/ 2147483647 w 1367"/>
              <a:gd name="T5" fmla="*/ 2147483647 h 639"/>
              <a:gd name="T6" fmla="*/ 2147483647 w 1367"/>
              <a:gd name="T7" fmla="*/ 2147483647 h 639"/>
              <a:gd name="T8" fmla="*/ 2147483647 w 1367"/>
              <a:gd name="T9" fmla="*/ 2147483647 h 639"/>
              <a:gd name="T10" fmla="*/ 2147483647 w 1367"/>
              <a:gd name="T11" fmla="*/ 2147483647 h 639"/>
              <a:gd name="T12" fmla="*/ 2147483647 w 1367"/>
              <a:gd name="T13" fmla="*/ 2147483647 h 639"/>
              <a:gd name="T14" fmla="*/ 2147483647 w 1367"/>
              <a:gd name="T15" fmla="*/ 2147483647 h 639"/>
              <a:gd name="T16" fmla="*/ 2147483647 w 1367"/>
              <a:gd name="T17" fmla="*/ 2147483647 h 639"/>
              <a:gd name="T18" fmla="*/ 2147483647 w 1367"/>
              <a:gd name="T19" fmla="*/ 2147483647 h 639"/>
              <a:gd name="T20" fmla="*/ 2147483647 w 1367"/>
              <a:gd name="T21" fmla="*/ 2147483647 h 639"/>
              <a:gd name="T22" fmla="*/ 2147483647 w 1367"/>
              <a:gd name="T23" fmla="*/ 2147483647 h 639"/>
              <a:gd name="T24" fmla="*/ 2147483647 w 1367"/>
              <a:gd name="T25" fmla="*/ 2147483647 h 639"/>
              <a:gd name="T26" fmla="*/ 2147483647 w 1367"/>
              <a:gd name="T27" fmla="*/ 2147483647 h 639"/>
              <a:gd name="T28" fmla="*/ 2147483647 w 1367"/>
              <a:gd name="T29" fmla="*/ 2147483647 h 639"/>
              <a:gd name="T30" fmla="*/ 2147483647 w 1367"/>
              <a:gd name="T31" fmla="*/ 2147483647 h 639"/>
              <a:gd name="T32" fmla="*/ 2147483647 w 1367"/>
              <a:gd name="T33" fmla="*/ 2147483647 h 639"/>
              <a:gd name="T34" fmla="*/ 2147483647 w 1367"/>
              <a:gd name="T35" fmla="*/ 2147483647 h 639"/>
              <a:gd name="T36" fmla="*/ 2147483647 w 1367"/>
              <a:gd name="T37" fmla="*/ 2147483647 h 639"/>
              <a:gd name="T38" fmla="*/ 2147483647 w 1367"/>
              <a:gd name="T39" fmla="*/ 2147483647 h 639"/>
              <a:gd name="T40" fmla="*/ 0 w 1367"/>
              <a:gd name="T41" fmla="*/ 2147483647 h 639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1367"/>
              <a:gd name="T64" fmla="*/ 0 h 639"/>
              <a:gd name="T65" fmla="*/ 1367 w 1367"/>
              <a:gd name="T66" fmla="*/ 639 h 639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1367" h="639">
                <a:moveTo>
                  <a:pt x="1367" y="21"/>
                </a:moveTo>
                <a:cubicBezTo>
                  <a:pt x="1305" y="0"/>
                  <a:pt x="1340" y="5"/>
                  <a:pt x="1263" y="14"/>
                </a:cubicBezTo>
                <a:cubicBezTo>
                  <a:pt x="1213" y="31"/>
                  <a:pt x="1233" y="20"/>
                  <a:pt x="1201" y="42"/>
                </a:cubicBezTo>
                <a:cubicBezTo>
                  <a:pt x="1119" y="162"/>
                  <a:pt x="1014" y="134"/>
                  <a:pt x="874" y="139"/>
                </a:cubicBezTo>
                <a:cubicBezTo>
                  <a:pt x="826" y="149"/>
                  <a:pt x="851" y="142"/>
                  <a:pt x="798" y="160"/>
                </a:cubicBezTo>
                <a:cubicBezTo>
                  <a:pt x="784" y="165"/>
                  <a:pt x="756" y="174"/>
                  <a:pt x="756" y="174"/>
                </a:cubicBezTo>
                <a:cubicBezTo>
                  <a:pt x="752" y="181"/>
                  <a:pt x="749" y="189"/>
                  <a:pt x="743" y="194"/>
                </a:cubicBezTo>
                <a:cubicBezTo>
                  <a:pt x="737" y="199"/>
                  <a:pt x="727" y="196"/>
                  <a:pt x="722" y="201"/>
                </a:cubicBezTo>
                <a:cubicBezTo>
                  <a:pt x="717" y="206"/>
                  <a:pt x="719" y="216"/>
                  <a:pt x="715" y="222"/>
                </a:cubicBezTo>
                <a:cubicBezTo>
                  <a:pt x="707" y="237"/>
                  <a:pt x="696" y="250"/>
                  <a:pt x="687" y="264"/>
                </a:cubicBezTo>
                <a:cubicBezTo>
                  <a:pt x="667" y="293"/>
                  <a:pt x="667" y="321"/>
                  <a:pt x="631" y="333"/>
                </a:cubicBezTo>
                <a:cubicBezTo>
                  <a:pt x="570" y="375"/>
                  <a:pt x="510" y="370"/>
                  <a:pt x="437" y="375"/>
                </a:cubicBezTo>
                <a:cubicBezTo>
                  <a:pt x="425" y="377"/>
                  <a:pt x="413" y="379"/>
                  <a:pt x="402" y="382"/>
                </a:cubicBezTo>
                <a:cubicBezTo>
                  <a:pt x="388" y="386"/>
                  <a:pt x="361" y="396"/>
                  <a:pt x="361" y="396"/>
                </a:cubicBezTo>
                <a:cubicBezTo>
                  <a:pt x="356" y="403"/>
                  <a:pt x="353" y="410"/>
                  <a:pt x="347" y="416"/>
                </a:cubicBezTo>
                <a:cubicBezTo>
                  <a:pt x="341" y="422"/>
                  <a:pt x="332" y="424"/>
                  <a:pt x="326" y="430"/>
                </a:cubicBezTo>
                <a:cubicBezTo>
                  <a:pt x="297" y="464"/>
                  <a:pt x="287" y="503"/>
                  <a:pt x="250" y="528"/>
                </a:cubicBezTo>
                <a:cubicBezTo>
                  <a:pt x="231" y="555"/>
                  <a:pt x="210" y="587"/>
                  <a:pt x="180" y="597"/>
                </a:cubicBezTo>
                <a:cubicBezTo>
                  <a:pt x="166" y="606"/>
                  <a:pt x="153" y="616"/>
                  <a:pt x="139" y="625"/>
                </a:cubicBezTo>
                <a:cubicBezTo>
                  <a:pt x="132" y="630"/>
                  <a:pt x="118" y="639"/>
                  <a:pt x="118" y="639"/>
                </a:cubicBezTo>
                <a:cubicBezTo>
                  <a:pt x="106" y="638"/>
                  <a:pt x="30" y="625"/>
                  <a:pt x="0" y="625"/>
                </a:cubicBezTo>
              </a:path>
            </a:pathLst>
          </a:custGeom>
          <a:noFill/>
          <a:ln w="9525">
            <a:solidFill>
              <a:srgbClr val="00CCFF"/>
            </a:solidFill>
            <a:prstDash val="dash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1456236" name="AutoShape 108"/>
          <p:cNvSpPr>
            <a:spLocks noChangeArrowheads="1"/>
          </p:cNvSpPr>
          <p:nvPr/>
        </p:nvSpPr>
        <p:spPr bwMode="auto">
          <a:xfrm>
            <a:off x="7467600" y="16002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Center of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mass</a:t>
            </a:r>
          </a:p>
        </p:txBody>
      </p:sp>
      <p:sp>
        <p:nvSpPr>
          <p:cNvPr id="1456237" name="Freeform 109"/>
          <p:cNvSpPr>
            <a:spLocks/>
          </p:cNvSpPr>
          <p:nvPr/>
        </p:nvSpPr>
        <p:spPr bwMode="auto">
          <a:xfrm>
            <a:off x="4645025" y="2103438"/>
            <a:ext cx="2824163" cy="930275"/>
          </a:xfrm>
          <a:custGeom>
            <a:avLst/>
            <a:gdLst>
              <a:gd name="T0" fmla="*/ 2147483647 w 1779"/>
              <a:gd name="T1" fmla="*/ 2147483647 h 586"/>
              <a:gd name="T2" fmla="*/ 2147483647 w 1779"/>
              <a:gd name="T3" fmla="*/ 2147483647 h 586"/>
              <a:gd name="T4" fmla="*/ 2147483647 w 1779"/>
              <a:gd name="T5" fmla="*/ 0 h 586"/>
              <a:gd name="T6" fmla="*/ 2147483647 w 1779"/>
              <a:gd name="T7" fmla="*/ 2147483647 h 586"/>
              <a:gd name="T8" fmla="*/ 2147483647 w 1779"/>
              <a:gd name="T9" fmla="*/ 2147483647 h 586"/>
              <a:gd name="T10" fmla="*/ 2147483647 w 1779"/>
              <a:gd name="T11" fmla="*/ 2147483647 h 586"/>
              <a:gd name="T12" fmla="*/ 2147483647 w 1779"/>
              <a:gd name="T13" fmla="*/ 2147483647 h 586"/>
              <a:gd name="T14" fmla="*/ 2147483647 w 1779"/>
              <a:gd name="T15" fmla="*/ 2147483647 h 586"/>
              <a:gd name="T16" fmla="*/ 2147483647 w 1779"/>
              <a:gd name="T17" fmla="*/ 2147483647 h 586"/>
              <a:gd name="T18" fmla="*/ 2147483647 w 1779"/>
              <a:gd name="T19" fmla="*/ 2147483647 h 586"/>
              <a:gd name="T20" fmla="*/ 2147483647 w 1779"/>
              <a:gd name="T21" fmla="*/ 2147483647 h 586"/>
              <a:gd name="T22" fmla="*/ 2147483647 w 1779"/>
              <a:gd name="T23" fmla="*/ 2147483647 h 586"/>
              <a:gd name="T24" fmla="*/ 2147483647 w 1779"/>
              <a:gd name="T25" fmla="*/ 2147483647 h 586"/>
              <a:gd name="T26" fmla="*/ 2147483647 w 1779"/>
              <a:gd name="T27" fmla="*/ 2147483647 h 586"/>
              <a:gd name="T28" fmla="*/ 2147483647 w 1779"/>
              <a:gd name="T29" fmla="*/ 2147483647 h 586"/>
              <a:gd name="T30" fmla="*/ 2147483647 w 1779"/>
              <a:gd name="T31" fmla="*/ 2147483647 h 586"/>
              <a:gd name="T32" fmla="*/ 2147483647 w 1779"/>
              <a:gd name="T33" fmla="*/ 2147483647 h 586"/>
              <a:gd name="T34" fmla="*/ 2147483647 w 1779"/>
              <a:gd name="T35" fmla="*/ 2147483647 h 58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779"/>
              <a:gd name="T55" fmla="*/ 0 h 586"/>
              <a:gd name="T56" fmla="*/ 1779 w 1779"/>
              <a:gd name="T57" fmla="*/ 586 h 58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779" h="586">
                <a:moveTo>
                  <a:pt x="1779" y="42"/>
                </a:moveTo>
                <a:cubicBezTo>
                  <a:pt x="1748" y="11"/>
                  <a:pt x="1767" y="24"/>
                  <a:pt x="1717" y="7"/>
                </a:cubicBezTo>
                <a:cubicBezTo>
                  <a:pt x="1710" y="5"/>
                  <a:pt x="1696" y="0"/>
                  <a:pt x="1696" y="0"/>
                </a:cubicBezTo>
                <a:cubicBezTo>
                  <a:pt x="1633" y="3"/>
                  <a:pt x="1487" y="3"/>
                  <a:pt x="1418" y="42"/>
                </a:cubicBezTo>
                <a:cubicBezTo>
                  <a:pt x="1390" y="58"/>
                  <a:pt x="1362" y="80"/>
                  <a:pt x="1335" y="98"/>
                </a:cubicBezTo>
                <a:cubicBezTo>
                  <a:pt x="1318" y="109"/>
                  <a:pt x="1286" y="132"/>
                  <a:pt x="1286" y="132"/>
                </a:cubicBezTo>
                <a:cubicBezTo>
                  <a:pt x="1222" y="235"/>
                  <a:pt x="1110" y="243"/>
                  <a:pt x="1002" y="250"/>
                </a:cubicBezTo>
                <a:cubicBezTo>
                  <a:pt x="931" y="260"/>
                  <a:pt x="864" y="281"/>
                  <a:pt x="801" y="313"/>
                </a:cubicBezTo>
                <a:cubicBezTo>
                  <a:pt x="777" y="325"/>
                  <a:pt x="762" y="348"/>
                  <a:pt x="738" y="361"/>
                </a:cubicBezTo>
                <a:cubicBezTo>
                  <a:pt x="708" y="378"/>
                  <a:pt x="672" y="393"/>
                  <a:pt x="648" y="417"/>
                </a:cubicBezTo>
                <a:cubicBezTo>
                  <a:pt x="600" y="465"/>
                  <a:pt x="623" y="448"/>
                  <a:pt x="586" y="472"/>
                </a:cubicBezTo>
                <a:cubicBezTo>
                  <a:pt x="569" y="522"/>
                  <a:pt x="593" y="462"/>
                  <a:pt x="558" y="514"/>
                </a:cubicBezTo>
                <a:cubicBezTo>
                  <a:pt x="554" y="520"/>
                  <a:pt x="556" y="530"/>
                  <a:pt x="551" y="535"/>
                </a:cubicBezTo>
                <a:cubicBezTo>
                  <a:pt x="539" y="547"/>
                  <a:pt x="523" y="554"/>
                  <a:pt x="509" y="563"/>
                </a:cubicBezTo>
                <a:cubicBezTo>
                  <a:pt x="502" y="567"/>
                  <a:pt x="488" y="576"/>
                  <a:pt x="488" y="576"/>
                </a:cubicBezTo>
                <a:cubicBezTo>
                  <a:pt x="379" y="572"/>
                  <a:pt x="283" y="560"/>
                  <a:pt x="176" y="549"/>
                </a:cubicBezTo>
                <a:cubicBezTo>
                  <a:pt x="168" y="550"/>
                  <a:pt x="26" y="560"/>
                  <a:pt x="3" y="583"/>
                </a:cubicBezTo>
                <a:cubicBezTo>
                  <a:pt x="0" y="586"/>
                  <a:pt x="12" y="583"/>
                  <a:pt x="16" y="583"/>
                </a:cubicBezTo>
              </a:path>
            </a:pathLst>
          </a:custGeom>
          <a:noFill/>
          <a:ln w="9525">
            <a:solidFill>
              <a:srgbClr val="FF9900"/>
            </a:solidFill>
            <a:prstDash val="dash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1456238" name="AutoShape 110"/>
          <p:cNvSpPr>
            <a:spLocks noChangeArrowheads="1"/>
          </p:cNvSpPr>
          <p:nvPr/>
        </p:nvSpPr>
        <p:spPr bwMode="auto">
          <a:xfrm rot="880212">
            <a:off x="3997325" y="2968625"/>
            <a:ext cx="609600" cy="152400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1456239" name="AutoShape 111"/>
          <p:cNvSpPr>
            <a:spLocks noChangeArrowheads="1"/>
          </p:cNvSpPr>
          <p:nvPr/>
        </p:nvSpPr>
        <p:spPr bwMode="auto">
          <a:xfrm>
            <a:off x="7467600" y="5410200"/>
            <a:ext cx="1447800" cy="609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Mean Shift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vector</a:t>
            </a:r>
          </a:p>
        </p:txBody>
      </p:sp>
      <p:sp>
        <p:nvSpPr>
          <p:cNvPr id="1456240" name="Freeform 112"/>
          <p:cNvSpPr>
            <a:spLocks/>
          </p:cNvSpPr>
          <p:nvPr/>
        </p:nvSpPr>
        <p:spPr bwMode="auto">
          <a:xfrm>
            <a:off x="4043363" y="3140075"/>
            <a:ext cx="3403600" cy="2632075"/>
          </a:xfrm>
          <a:custGeom>
            <a:avLst/>
            <a:gdLst>
              <a:gd name="T0" fmla="*/ 2147483647 w 2144"/>
              <a:gd name="T1" fmla="*/ 2147483647 h 1658"/>
              <a:gd name="T2" fmla="*/ 2147483647 w 2144"/>
              <a:gd name="T3" fmla="*/ 2147483647 h 1658"/>
              <a:gd name="T4" fmla="*/ 2147483647 w 2144"/>
              <a:gd name="T5" fmla="*/ 2147483647 h 1658"/>
              <a:gd name="T6" fmla="*/ 2147483647 w 2144"/>
              <a:gd name="T7" fmla="*/ 2147483647 h 1658"/>
              <a:gd name="T8" fmla="*/ 2147483647 w 2144"/>
              <a:gd name="T9" fmla="*/ 2147483647 h 1658"/>
              <a:gd name="T10" fmla="*/ 2147483647 w 2144"/>
              <a:gd name="T11" fmla="*/ 2147483647 h 1658"/>
              <a:gd name="T12" fmla="*/ 2147483647 w 2144"/>
              <a:gd name="T13" fmla="*/ 2147483647 h 1658"/>
              <a:gd name="T14" fmla="*/ 2147483647 w 2144"/>
              <a:gd name="T15" fmla="*/ 2147483647 h 1658"/>
              <a:gd name="T16" fmla="*/ 2147483647 w 2144"/>
              <a:gd name="T17" fmla="*/ 2147483647 h 1658"/>
              <a:gd name="T18" fmla="*/ 2147483647 w 2144"/>
              <a:gd name="T19" fmla="*/ 2147483647 h 1658"/>
              <a:gd name="T20" fmla="*/ 2147483647 w 2144"/>
              <a:gd name="T21" fmla="*/ 2147483647 h 1658"/>
              <a:gd name="T22" fmla="*/ 2147483647 w 2144"/>
              <a:gd name="T23" fmla="*/ 2147483647 h 1658"/>
              <a:gd name="T24" fmla="*/ 2147483647 w 2144"/>
              <a:gd name="T25" fmla="*/ 2147483647 h 1658"/>
              <a:gd name="T26" fmla="*/ 2147483647 w 2144"/>
              <a:gd name="T27" fmla="*/ 2147483647 h 1658"/>
              <a:gd name="T28" fmla="*/ 2147483647 w 2144"/>
              <a:gd name="T29" fmla="*/ 2147483647 h 1658"/>
              <a:gd name="T30" fmla="*/ 2147483647 w 2144"/>
              <a:gd name="T31" fmla="*/ 2147483647 h 1658"/>
              <a:gd name="T32" fmla="*/ 2147483647 w 2144"/>
              <a:gd name="T33" fmla="*/ 2147483647 h 1658"/>
              <a:gd name="T34" fmla="*/ 2147483647 w 2144"/>
              <a:gd name="T35" fmla="*/ 2147483647 h 1658"/>
              <a:gd name="T36" fmla="*/ 2147483647 w 2144"/>
              <a:gd name="T37" fmla="*/ 2147483647 h 1658"/>
              <a:gd name="T38" fmla="*/ 2147483647 w 2144"/>
              <a:gd name="T39" fmla="*/ 2147483647 h 1658"/>
              <a:gd name="T40" fmla="*/ 2147483647 w 2144"/>
              <a:gd name="T41" fmla="*/ 2147483647 h 1658"/>
              <a:gd name="T42" fmla="*/ 2147483647 w 2144"/>
              <a:gd name="T43" fmla="*/ 2147483647 h 1658"/>
              <a:gd name="T44" fmla="*/ 2147483647 w 2144"/>
              <a:gd name="T45" fmla="*/ 2147483647 h 1658"/>
              <a:gd name="T46" fmla="*/ 2147483647 w 2144"/>
              <a:gd name="T47" fmla="*/ 2147483647 h 1658"/>
              <a:gd name="T48" fmla="*/ 0 w 2144"/>
              <a:gd name="T49" fmla="*/ 2147483647 h 1658"/>
              <a:gd name="T50" fmla="*/ 2147483647 w 2144"/>
              <a:gd name="T51" fmla="*/ 2147483647 h 1658"/>
              <a:gd name="T52" fmla="*/ 2147483647 w 2144"/>
              <a:gd name="T53" fmla="*/ 2147483647 h 1658"/>
              <a:gd name="T54" fmla="*/ 2147483647 w 2144"/>
              <a:gd name="T55" fmla="*/ 0 h 1658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2144"/>
              <a:gd name="T85" fmla="*/ 0 h 1658"/>
              <a:gd name="T86" fmla="*/ 2144 w 2144"/>
              <a:gd name="T87" fmla="*/ 1658 h 1658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2144" h="1658">
                <a:moveTo>
                  <a:pt x="2144" y="1658"/>
                </a:moveTo>
                <a:cubicBezTo>
                  <a:pt x="2101" y="1644"/>
                  <a:pt x="2079" y="1621"/>
                  <a:pt x="2033" y="1610"/>
                </a:cubicBezTo>
                <a:cubicBezTo>
                  <a:pt x="1970" y="1563"/>
                  <a:pt x="2038" y="1608"/>
                  <a:pt x="1978" y="1582"/>
                </a:cubicBezTo>
                <a:cubicBezTo>
                  <a:pt x="1954" y="1571"/>
                  <a:pt x="1937" y="1548"/>
                  <a:pt x="1915" y="1534"/>
                </a:cubicBezTo>
                <a:cubicBezTo>
                  <a:pt x="1905" y="1519"/>
                  <a:pt x="1891" y="1507"/>
                  <a:pt x="1881" y="1492"/>
                </a:cubicBezTo>
                <a:cubicBezTo>
                  <a:pt x="1845" y="1435"/>
                  <a:pt x="1915" y="1512"/>
                  <a:pt x="1853" y="1450"/>
                </a:cubicBezTo>
                <a:cubicBezTo>
                  <a:pt x="1844" y="1422"/>
                  <a:pt x="1835" y="1411"/>
                  <a:pt x="1811" y="1395"/>
                </a:cubicBezTo>
                <a:cubicBezTo>
                  <a:pt x="1769" y="1269"/>
                  <a:pt x="1577" y="1294"/>
                  <a:pt x="1485" y="1291"/>
                </a:cubicBezTo>
                <a:cubicBezTo>
                  <a:pt x="1455" y="1281"/>
                  <a:pt x="1432" y="1266"/>
                  <a:pt x="1402" y="1256"/>
                </a:cubicBezTo>
                <a:cubicBezTo>
                  <a:pt x="1395" y="1254"/>
                  <a:pt x="1381" y="1249"/>
                  <a:pt x="1381" y="1249"/>
                </a:cubicBezTo>
                <a:cubicBezTo>
                  <a:pt x="1333" y="1201"/>
                  <a:pt x="1355" y="1218"/>
                  <a:pt x="1318" y="1193"/>
                </a:cubicBezTo>
                <a:cubicBezTo>
                  <a:pt x="1284" y="1141"/>
                  <a:pt x="1329" y="1204"/>
                  <a:pt x="1284" y="1159"/>
                </a:cubicBezTo>
                <a:cubicBezTo>
                  <a:pt x="1266" y="1141"/>
                  <a:pt x="1265" y="1116"/>
                  <a:pt x="1249" y="1096"/>
                </a:cubicBezTo>
                <a:cubicBezTo>
                  <a:pt x="1227" y="1070"/>
                  <a:pt x="1193" y="1053"/>
                  <a:pt x="1166" y="1034"/>
                </a:cubicBezTo>
                <a:cubicBezTo>
                  <a:pt x="1156" y="1027"/>
                  <a:pt x="1143" y="1028"/>
                  <a:pt x="1131" y="1027"/>
                </a:cubicBezTo>
                <a:cubicBezTo>
                  <a:pt x="1080" y="1023"/>
                  <a:pt x="1029" y="1022"/>
                  <a:pt x="978" y="1020"/>
                </a:cubicBezTo>
                <a:cubicBezTo>
                  <a:pt x="881" y="1003"/>
                  <a:pt x="810" y="950"/>
                  <a:pt x="749" y="874"/>
                </a:cubicBezTo>
                <a:cubicBezTo>
                  <a:pt x="731" y="852"/>
                  <a:pt x="711" y="842"/>
                  <a:pt x="701" y="812"/>
                </a:cubicBezTo>
                <a:cubicBezTo>
                  <a:pt x="690" y="779"/>
                  <a:pt x="679" y="753"/>
                  <a:pt x="666" y="722"/>
                </a:cubicBezTo>
                <a:cubicBezTo>
                  <a:pt x="651" y="685"/>
                  <a:pt x="646" y="650"/>
                  <a:pt x="624" y="617"/>
                </a:cubicBezTo>
                <a:cubicBezTo>
                  <a:pt x="612" y="578"/>
                  <a:pt x="598" y="572"/>
                  <a:pt x="562" y="548"/>
                </a:cubicBezTo>
                <a:cubicBezTo>
                  <a:pt x="554" y="543"/>
                  <a:pt x="550" y="532"/>
                  <a:pt x="541" y="527"/>
                </a:cubicBezTo>
                <a:cubicBezTo>
                  <a:pt x="478" y="491"/>
                  <a:pt x="381" y="480"/>
                  <a:pt x="312" y="472"/>
                </a:cubicBezTo>
                <a:cubicBezTo>
                  <a:pt x="227" y="444"/>
                  <a:pt x="125" y="430"/>
                  <a:pt x="48" y="382"/>
                </a:cubicBezTo>
                <a:cubicBezTo>
                  <a:pt x="30" y="353"/>
                  <a:pt x="18" y="325"/>
                  <a:pt x="0" y="298"/>
                </a:cubicBezTo>
                <a:cubicBezTo>
                  <a:pt x="7" y="224"/>
                  <a:pt x="6" y="167"/>
                  <a:pt x="69" y="125"/>
                </a:cubicBezTo>
                <a:cubicBezTo>
                  <a:pt x="83" y="103"/>
                  <a:pt x="121" y="77"/>
                  <a:pt x="146" y="69"/>
                </a:cubicBezTo>
                <a:cubicBezTo>
                  <a:pt x="164" y="42"/>
                  <a:pt x="187" y="36"/>
                  <a:pt x="187" y="0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3655" name="Rectangle 11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Mean shift</a:t>
            </a:r>
          </a:p>
        </p:txBody>
      </p:sp>
      <p:sp>
        <p:nvSpPr>
          <p:cNvPr id="23656" name="Rectangle 116"/>
          <p:cNvSpPr>
            <a:spLocks noChangeArrowheads="1"/>
          </p:cNvSpPr>
          <p:nvPr/>
        </p:nvSpPr>
        <p:spPr bwMode="auto">
          <a:xfrm>
            <a:off x="120650" y="6524625"/>
            <a:ext cx="2622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Slide by Y. Ukrainitz &amp; B. Sarel</a:t>
            </a:r>
          </a:p>
        </p:txBody>
      </p:sp>
    </p:spTree>
    <p:extLst>
      <p:ext uri="{BB962C8B-B14F-4D97-AF65-F5344CB8AC3E}">
        <p14:creationId xmlns:p14="http://schemas.microsoft.com/office/powerpoint/2010/main" val="2149409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456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456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56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456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6234" grpId="0" animBg="1"/>
      <p:bldP spid="1456235" grpId="0" animBg="1"/>
      <p:bldP spid="1456235" grpId="1" animBg="1"/>
      <p:bldP spid="1456236" grpId="0" animBg="1"/>
      <p:bldP spid="1456237" grpId="0" animBg="1"/>
      <p:bldP spid="1456237" grpId="1" animBg="1"/>
      <p:bldP spid="1456238" grpId="0" animBg="1"/>
      <p:bldP spid="1456239" grpId="0" animBg="1"/>
      <p:bldP spid="1456239" grpId="1" animBg="1"/>
      <p:bldP spid="1456240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Oval 3"/>
          <p:cNvSpPr>
            <a:spLocks noChangeArrowheads="1"/>
          </p:cNvSpPr>
          <p:nvPr/>
        </p:nvSpPr>
        <p:spPr bwMode="auto">
          <a:xfrm>
            <a:off x="55626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4579" name="Oval 4"/>
          <p:cNvSpPr>
            <a:spLocks noChangeArrowheads="1"/>
          </p:cNvSpPr>
          <p:nvPr/>
        </p:nvSpPr>
        <p:spPr bwMode="auto">
          <a:xfrm>
            <a:off x="5768975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4580" name="Oval 5"/>
          <p:cNvSpPr>
            <a:spLocks noChangeArrowheads="1"/>
          </p:cNvSpPr>
          <p:nvPr/>
        </p:nvSpPr>
        <p:spPr bwMode="auto">
          <a:xfrm>
            <a:off x="5692775" y="3276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4581" name="Oval 6"/>
          <p:cNvSpPr>
            <a:spLocks noChangeArrowheads="1"/>
          </p:cNvSpPr>
          <p:nvPr/>
        </p:nvSpPr>
        <p:spPr bwMode="auto">
          <a:xfrm>
            <a:off x="5440363" y="32210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4582" name="Oval 7"/>
          <p:cNvSpPr>
            <a:spLocks noChangeArrowheads="1"/>
          </p:cNvSpPr>
          <p:nvPr/>
        </p:nvSpPr>
        <p:spPr bwMode="auto">
          <a:xfrm>
            <a:off x="5681663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4583" name="Oval 8"/>
          <p:cNvSpPr>
            <a:spLocks noChangeArrowheads="1"/>
          </p:cNvSpPr>
          <p:nvPr/>
        </p:nvSpPr>
        <p:spPr bwMode="auto">
          <a:xfrm>
            <a:off x="5454650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4584" name="Oval 9"/>
          <p:cNvSpPr>
            <a:spLocks noChangeArrowheads="1"/>
          </p:cNvSpPr>
          <p:nvPr/>
        </p:nvSpPr>
        <p:spPr bwMode="auto">
          <a:xfrm>
            <a:off x="5932488" y="36147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4585" name="Oval 10"/>
          <p:cNvSpPr>
            <a:spLocks noChangeArrowheads="1"/>
          </p:cNvSpPr>
          <p:nvPr/>
        </p:nvSpPr>
        <p:spPr bwMode="auto">
          <a:xfrm>
            <a:off x="5322888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4586" name="Oval 11"/>
          <p:cNvSpPr>
            <a:spLocks noChangeArrowheads="1"/>
          </p:cNvSpPr>
          <p:nvPr/>
        </p:nvSpPr>
        <p:spPr bwMode="auto">
          <a:xfrm>
            <a:off x="6062663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4587" name="Oval 12"/>
          <p:cNvSpPr>
            <a:spLocks noChangeArrowheads="1"/>
          </p:cNvSpPr>
          <p:nvPr/>
        </p:nvSpPr>
        <p:spPr bwMode="auto">
          <a:xfrm>
            <a:off x="5921375" y="31432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4588" name="Oval 13"/>
          <p:cNvSpPr>
            <a:spLocks noChangeArrowheads="1"/>
          </p:cNvSpPr>
          <p:nvPr/>
        </p:nvSpPr>
        <p:spPr bwMode="auto">
          <a:xfrm>
            <a:off x="563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4589" name="Oval 14"/>
          <p:cNvSpPr>
            <a:spLocks noChangeArrowheads="1"/>
          </p:cNvSpPr>
          <p:nvPr/>
        </p:nvSpPr>
        <p:spPr bwMode="auto">
          <a:xfrm>
            <a:off x="5791200" y="3810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4590" name="Oval 15"/>
          <p:cNvSpPr>
            <a:spLocks noChangeArrowheads="1"/>
          </p:cNvSpPr>
          <p:nvPr/>
        </p:nvSpPr>
        <p:spPr bwMode="auto">
          <a:xfrm>
            <a:off x="5486400" y="38306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4591" name="Oval 16"/>
          <p:cNvSpPr>
            <a:spLocks noChangeArrowheads="1"/>
          </p:cNvSpPr>
          <p:nvPr/>
        </p:nvSpPr>
        <p:spPr bwMode="auto">
          <a:xfrm>
            <a:off x="5181600" y="36798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4592" name="Oval 17"/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4593" name="Oval 18"/>
          <p:cNvSpPr>
            <a:spLocks noChangeArrowheads="1"/>
          </p:cNvSpPr>
          <p:nvPr/>
        </p:nvSpPr>
        <p:spPr bwMode="auto">
          <a:xfrm>
            <a:off x="5181600" y="3200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4594" name="Oval 19"/>
          <p:cNvSpPr>
            <a:spLocks noChangeArrowheads="1"/>
          </p:cNvSpPr>
          <p:nvPr/>
        </p:nvSpPr>
        <p:spPr bwMode="auto">
          <a:xfrm>
            <a:off x="62484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4595" name="Oval 20"/>
          <p:cNvSpPr>
            <a:spLocks noChangeArrowheads="1"/>
          </p:cNvSpPr>
          <p:nvPr/>
        </p:nvSpPr>
        <p:spPr bwMode="auto">
          <a:xfrm>
            <a:off x="6172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4596" name="Oval 21"/>
          <p:cNvSpPr>
            <a:spLocks noChangeArrowheads="1"/>
          </p:cNvSpPr>
          <p:nvPr/>
        </p:nvSpPr>
        <p:spPr bwMode="auto">
          <a:xfrm>
            <a:off x="5888038" y="40941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4597" name="Oval 22"/>
          <p:cNvSpPr>
            <a:spLocks noChangeArrowheads="1"/>
          </p:cNvSpPr>
          <p:nvPr/>
        </p:nvSpPr>
        <p:spPr bwMode="auto">
          <a:xfrm>
            <a:off x="5486400" y="4114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4598" name="Oval 23"/>
          <p:cNvSpPr>
            <a:spLocks noChangeArrowheads="1"/>
          </p:cNvSpPr>
          <p:nvPr/>
        </p:nvSpPr>
        <p:spPr bwMode="auto">
          <a:xfrm>
            <a:off x="5029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4599" name="Oval 24"/>
          <p:cNvSpPr>
            <a:spLocks noChangeArrowheads="1"/>
          </p:cNvSpPr>
          <p:nvPr/>
        </p:nvSpPr>
        <p:spPr bwMode="auto">
          <a:xfrm>
            <a:off x="46482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4600" name="Oval 25"/>
          <p:cNvSpPr>
            <a:spLocks noChangeArrowheads="1"/>
          </p:cNvSpPr>
          <p:nvPr/>
        </p:nvSpPr>
        <p:spPr bwMode="auto">
          <a:xfrm>
            <a:off x="45720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4601" name="Oval 26"/>
          <p:cNvSpPr>
            <a:spLocks noChangeArrowheads="1"/>
          </p:cNvSpPr>
          <p:nvPr/>
        </p:nvSpPr>
        <p:spPr bwMode="auto">
          <a:xfrm>
            <a:off x="49530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4602" name="Oval 27"/>
          <p:cNvSpPr>
            <a:spLocks noChangeArrowheads="1"/>
          </p:cNvSpPr>
          <p:nvPr/>
        </p:nvSpPr>
        <p:spPr bwMode="auto">
          <a:xfrm>
            <a:off x="53340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4603" name="Oval 28"/>
          <p:cNvSpPr>
            <a:spLocks noChangeArrowheads="1"/>
          </p:cNvSpPr>
          <p:nvPr/>
        </p:nvSpPr>
        <p:spPr bwMode="auto">
          <a:xfrm>
            <a:off x="5921375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4604" name="Oval 29"/>
          <p:cNvSpPr>
            <a:spLocks noChangeArrowheads="1"/>
          </p:cNvSpPr>
          <p:nvPr/>
        </p:nvSpPr>
        <p:spPr bwMode="auto">
          <a:xfrm>
            <a:off x="56388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4605" name="Oval 30"/>
          <p:cNvSpPr>
            <a:spLocks noChangeArrowheads="1"/>
          </p:cNvSpPr>
          <p:nvPr/>
        </p:nvSpPr>
        <p:spPr bwMode="auto">
          <a:xfrm>
            <a:off x="47244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4606" name="Oval 31"/>
          <p:cNvSpPr>
            <a:spLocks noChangeArrowheads="1"/>
          </p:cNvSpPr>
          <p:nvPr/>
        </p:nvSpPr>
        <p:spPr bwMode="auto">
          <a:xfrm>
            <a:off x="51054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4607" name="Oval 32"/>
          <p:cNvSpPr>
            <a:spLocks noChangeArrowheads="1"/>
          </p:cNvSpPr>
          <p:nvPr/>
        </p:nvSpPr>
        <p:spPr bwMode="auto">
          <a:xfrm>
            <a:off x="5638800" y="198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4608" name="Oval 33"/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4609" name="Oval 34"/>
          <p:cNvSpPr>
            <a:spLocks noChangeArrowheads="1"/>
          </p:cNvSpPr>
          <p:nvPr/>
        </p:nvSpPr>
        <p:spPr bwMode="auto">
          <a:xfrm>
            <a:off x="5921375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4610" name="Oval 35"/>
          <p:cNvSpPr>
            <a:spLocks noChangeArrowheads="1"/>
          </p:cNvSpPr>
          <p:nvPr/>
        </p:nvSpPr>
        <p:spPr bwMode="auto">
          <a:xfrm>
            <a:off x="5921375" y="1371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4611" name="Oval 36"/>
          <p:cNvSpPr>
            <a:spLocks noChangeArrowheads="1"/>
          </p:cNvSpPr>
          <p:nvPr/>
        </p:nvSpPr>
        <p:spPr bwMode="auto">
          <a:xfrm>
            <a:off x="6172200" y="2133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4612" name="Oval 37"/>
          <p:cNvSpPr>
            <a:spLocks noChangeArrowheads="1"/>
          </p:cNvSpPr>
          <p:nvPr/>
        </p:nvSpPr>
        <p:spPr bwMode="auto">
          <a:xfrm>
            <a:off x="6259513" y="2676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4613" name="Oval 38"/>
          <p:cNvSpPr>
            <a:spLocks noChangeArrowheads="1"/>
          </p:cNvSpPr>
          <p:nvPr/>
        </p:nvSpPr>
        <p:spPr bwMode="auto">
          <a:xfrm>
            <a:off x="62484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4614" name="Oval 39"/>
          <p:cNvSpPr>
            <a:spLocks noChangeArrowheads="1"/>
          </p:cNvSpPr>
          <p:nvPr/>
        </p:nvSpPr>
        <p:spPr bwMode="auto">
          <a:xfrm>
            <a:off x="66294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4615" name="Oval 40"/>
          <p:cNvSpPr>
            <a:spLocks noChangeArrowheads="1"/>
          </p:cNvSpPr>
          <p:nvPr/>
        </p:nvSpPr>
        <p:spPr bwMode="auto">
          <a:xfrm>
            <a:off x="66294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4616" name="Oval 41"/>
          <p:cNvSpPr>
            <a:spLocks noChangeArrowheads="1"/>
          </p:cNvSpPr>
          <p:nvPr/>
        </p:nvSpPr>
        <p:spPr bwMode="auto">
          <a:xfrm>
            <a:off x="6553200" y="2057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4617" name="Oval 42"/>
          <p:cNvSpPr>
            <a:spLocks noChangeArrowheads="1"/>
          </p:cNvSpPr>
          <p:nvPr/>
        </p:nvSpPr>
        <p:spPr bwMode="auto">
          <a:xfrm>
            <a:off x="63246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4618" name="Oval 43"/>
          <p:cNvSpPr>
            <a:spLocks noChangeArrowheads="1"/>
          </p:cNvSpPr>
          <p:nvPr/>
        </p:nvSpPr>
        <p:spPr bwMode="auto">
          <a:xfrm>
            <a:off x="6934200" y="1295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4619" name="Oval 44"/>
          <p:cNvSpPr>
            <a:spLocks noChangeArrowheads="1"/>
          </p:cNvSpPr>
          <p:nvPr/>
        </p:nvSpPr>
        <p:spPr bwMode="auto">
          <a:xfrm>
            <a:off x="7010400" y="1752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4620" name="Oval 45"/>
          <p:cNvSpPr>
            <a:spLocks noChangeArrowheads="1"/>
          </p:cNvSpPr>
          <p:nvPr/>
        </p:nvSpPr>
        <p:spPr bwMode="auto">
          <a:xfrm>
            <a:off x="7315200" y="2362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4621" name="Oval 46"/>
          <p:cNvSpPr>
            <a:spLocks noChangeArrowheads="1"/>
          </p:cNvSpPr>
          <p:nvPr/>
        </p:nvSpPr>
        <p:spPr bwMode="auto">
          <a:xfrm>
            <a:off x="6705600" y="3352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4622" name="Oval 47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4623" name="Oval 48"/>
          <p:cNvSpPr>
            <a:spLocks noChangeArrowheads="1"/>
          </p:cNvSpPr>
          <p:nvPr/>
        </p:nvSpPr>
        <p:spPr bwMode="auto">
          <a:xfrm>
            <a:off x="7924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4624" name="Oval 49"/>
          <p:cNvSpPr>
            <a:spLocks noChangeArrowheads="1"/>
          </p:cNvSpPr>
          <p:nvPr/>
        </p:nvSpPr>
        <p:spPr bwMode="auto">
          <a:xfrm>
            <a:off x="6934200" y="3886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4625" name="Oval 50"/>
          <p:cNvSpPr>
            <a:spLocks noChangeArrowheads="1"/>
          </p:cNvSpPr>
          <p:nvPr/>
        </p:nvSpPr>
        <p:spPr bwMode="auto">
          <a:xfrm>
            <a:off x="7478713" y="3430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4626" name="Oval 51"/>
          <p:cNvSpPr>
            <a:spLocks noChangeArrowheads="1"/>
          </p:cNvSpPr>
          <p:nvPr/>
        </p:nvSpPr>
        <p:spPr bwMode="auto">
          <a:xfrm>
            <a:off x="64770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4627" name="Oval 52"/>
          <p:cNvSpPr>
            <a:spLocks noChangeArrowheads="1"/>
          </p:cNvSpPr>
          <p:nvPr/>
        </p:nvSpPr>
        <p:spPr bwMode="auto">
          <a:xfrm>
            <a:off x="7543800" y="4343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4628" name="Oval 53"/>
          <p:cNvSpPr>
            <a:spLocks noChangeArrowheads="1"/>
          </p:cNvSpPr>
          <p:nvPr/>
        </p:nvSpPr>
        <p:spPr bwMode="auto">
          <a:xfrm>
            <a:off x="69342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4629" name="Oval 54"/>
          <p:cNvSpPr>
            <a:spLocks noChangeArrowheads="1"/>
          </p:cNvSpPr>
          <p:nvPr/>
        </p:nvSpPr>
        <p:spPr bwMode="auto">
          <a:xfrm>
            <a:off x="60960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4630" name="Oval 55"/>
          <p:cNvSpPr>
            <a:spLocks noChangeArrowheads="1"/>
          </p:cNvSpPr>
          <p:nvPr/>
        </p:nvSpPr>
        <p:spPr bwMode="auto">
          <a:xfrm>
            <a:off x="5638800" y="4495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4631" name="Oval 56"/>
          <p:cNvSpPr>
            <a:spLocks noChangeArrowheads="1"/>
          </p:cNvSpPr>
          <p:nvPr/>
        </p:nvSpPr>
        <p:spPr bwMode="auto">
          <a:xfrm>
            <a:off x="60198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4632" name="Oval 57"/>
          <p:cNvSpPr>
            <a:spLocks noChangeArrowheads="1"/>
          </p:cNvSpPr>
          <p:nvPr/>
        </p:nvSpPr>
        <p:spPr bwMode="auto">
          <a:xfrm>
            <a:off x="6477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4633" name="Oval 58"/>
          <p:cNvSpPr>
            <a:spLocks noChangeArrowheads="1"/>
          </p:cNvSpPr>
          <p:nvPr/>
        </p:nvSpPr>
        <p:spPr bwMode="auto">
          <a:xfrm>
            <a:off x="58674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4634" name="Oval 59"/>
          <p:cNvSpPr>
            <a:spLocks noChangeArrowheads="1"/>
          </p:cNvSpPr>
          <p:nvPr/>
        </p:nvSpPr>
        <p:spPr bwMode="auto">
          <a:xfrm>
            <a:off x="54102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4635" name="Oval 60"/>
          <p:cNvSpPr>
            <a:spLocks noChangeArrowheads="1"/>
          </p:cNvSpPr>
          <p:nvPr/>
        </p:nvSpPr>
        <p:spPr bwMode="auto">
          <a:xfrm>
            <a:off x="51054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4636" name="Oval 61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4637" name="Oval 62"/>
          <p:cNvSpPr>
            <a:spLocks noChangeArrowheads="1"/>
          </p:cNvSpPr>
          <p:nvPr/>
        </p:nvSpPr>
        <p:spPr bwMode="auto">
          <a:xfrm>
            <a:off x="4724400" y="4953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4638" name="Oval 63"/>
          <p:cNvSpPr>
            <a:spLocks noChangeArrowheads="1"/>
          </p:cNvSpPr>
          <p:nvPr/>
        </p:nvSpPr>
        <p:spPr bwMode="auto">
          <a:xfrm>
            <a:off x="4953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4639" name="Oval 64"/>
          <p:cNvSpPr>
            <a:spLocks noChangeArrowheads="1"/>
          </p:cNvSpPr>
          <p:nvPr/>
        </p:nvSpPr>
        <p:spPr bwMode="auto">
          <a:xfrm>
            <a:off x="41148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4640" name="Oval 65"/>
          <p:cNvSpPr>
            <a:spLocks noChangeArrowheads="1"/>
          </p:cNvSpPr>
          <p:nvPr/>
        </p:nvSpPr>
        <p:spPr bwMode="auto">
          <a:xfrm>
            <a:off x="40386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4641" name="Oval 66"/>
          <p:cNvSpPr>
            <a:spLocks noChangeArrowheads="1"/>
          </p:cNvSpPr>
          <p:nvPr/>
        </p:nvSpPr>
        <p:spPr bwMode="auto">
          <a:xfrm>
            <a:off x="35052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4642" name="Oval 67"/>
          <p:cNvSpPr>
            <a:spLocks noChangeArrowheads="1"/>
          </p:cNvSpPr>
          <p:nvPr/>
        </p:nvSpPr>
        <p:spPr bwMode="auto">
          <a:xfrm>
            <a:off x="40386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4643" name="Oval 68"/>
          <p:cNvSpPr>
            <a:spLocks noChangeArrowheads="1"/>
          </p:cNvSpPr>
          <p:nvPr/>
        </p:nvSpPr>
        <p:spPr bwMode="auto">
          <a:xfrm>
            <a:off x="42672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4644" name="Oval 69"/>
          <p:cNvSpPr>
            <a:spLocks noChangeArrowheads="1"/>
          </p:cNvSpPr>
          <p:nvPr/>
        </p:nvSpPr>
        <p:spPr bwMode="auto">
          <a:xfrm>
            <a:off x="3733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4645" name="Oval 70"/>
          <p:cNvSpPr>
            <a:spLocks noChangeArrowheads="1"/>
          </p:cNvSpPr>
          <p:nvPr/>
        </p:nvSpPr>
        <p:spPr bwMode="auto">
          <a:xfrm>
            <a:off x="42672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4646" name="Oval 71"/>
          <p:cNvSpPr>
            <a:spLocks noChangeArrowheads="1"/>
          </p:cNvSpPr>
          <p:nvPr/>
        </p:nvSpPr>
        <p:spPr bwMode="auto">
          <a:xfrm>
            <a:off x="4724400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4647" name="Oval 72"/>
          <p:cNvSpPr>
            <a:spLocks noChangeArrowheads="1"/>
          </p:cNvSpPr>
          <p:nvPr/>
        </p:nvSpPr>
        <p:spPr bwMode="auto">
          <a:xfrm>
            <a:off x="4343400" y="182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4648" name="Oval 73"/>
          <p:cNvSpPr>
            <a:spLocks noChangeArrowheads="1"/>
          </p:cNvSpPr>
          <p:nvPr/>
        </p:nvSpPr>
        <p:spPr bwMode="auto">
          <a:xfrm>
            <a:off x="50292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4649" name="Oval 74"/>
          <p:cNvSpPr>
            <a:spLocks noChangeArrowheads="1"/>
          </p:cNvSpPr>
          <p:nvPr/>
        </p:nvSpPr>
        <p:spPr bwMode="auto">
          <a:xfrm>
            <a:off x="4191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4650" name="Oval 75"/>
          <p:cNvSpPr>
            <a:spLocks noChangeArrowheads="1"/>
          </p:cNvSpPr>
          <p:nvPr/>
        </p:nvSpPr>
        <p:spPr bwMode="auto">
          <a:xfrm>
            <a:off x="37338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4651" name="Oval 76"/>
          <p:cNvSpPr>
            <a:spLocks noChangeArrowheads="1"/>
          </p:cNvSpPr>
          <p:nvPr/>
        </p:nvSpPr>
        <p:spPr bwMode="auto">
          <a:xfrm>
            <a:off x="3657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4652" name="Oval 77"/>
          <p:cNvSpPr>
            <a:spLocks noChangeArrowheads="1"/>
          </p:cNvSpPr>
          <p:nvPr/>
        </p:nvSpPr>
        <p:spPr bwMode="auto">
          <a:xfrm>
            <a:off x="3276600" y="2667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4653" name="Oval 78"/>
          <p:cNvSpPr>
            <a:spLocks noChangeArrowheads="1"/>
          </p:cNvSpPr>
          <p:nvPr/>
        </p:nvSpPr>
        <p:spPr bwMode="auto">
          <a:xfrm>
            <a:off x="36576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4654" name="Oval 79"/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4655" name="Oval 80"/>
          <p:cNvSpPr>
            <a:spLocks noChangeArrowheads="1"/>
          </p:cNvSpPr>
          <p:nvPr/>
        </p:nvSpPr>
        <p:spPr bwMode="auto">
          <a:xfrm>
            <a:off x="2819400" y="4419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4656" name="Oval 81"/>
          <p:cNvSpPr>
            <a:spLocks noChangeArrowheads="1"/>
          </p:cNvSpPr>
          <p:nvPr/>
        </p:nvSpPr>
        <p:spPr bwMode="auto">
          <a:xfrm>
            <a:off x="3048000" y="5257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4657" name="Oval 82"/>
          <p:cNvSpPr>
            <a:spLocks noChangeArrowheads="1"/>
          </p:cNvSpPr>
          <p:nvPr/>
        </p:nvSpPr>
        <p:spPr bwMode="auto">
          <a:xfrm>
            <a:off x="23622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4658" name="Oval 83"/>
          <p:cNvSpPr>
            <a:spLocks noChangeArrowheads="1"/>
          </p:cNvSpPr>
          <p:nvPr/>
        </p:nvSpPr>
        <p:spPr bwMode="auto">
          <a:xfrm>
            <a:off x="1905000" y="487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4659" name="Oval 84"/>
          <p:cNvSpPr>
            <a:spLocks noChangeArrowheads="1"/>
          </p:cNvSpPr>
          <p:nvPr/>
        </p:nvSpPr>
        <p:spPr bwMode="auto">
          <a:xfrm>
            <a:off x="19050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4660" name="Oval 85"/>
          <p:cNvSpPr>
            <a:spLocks noChangeArrowheads="1"/>
          </p:cNvSpPr>
          <p:nvPr/>
        </p:nvSpPr>
        <p:spPr bwMode="auto">
          <a:xfrm>
            <a:off x="2514600" y="2743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4661" name="Oval 86"/>
          <p:cNvSpPr>
            <a:spLocks noChangeArrowheads="1"/>
          </p:cNvSpPr>
          <p:nvPr/>
        </p:nvSpPr>
        <p:spPr bwMode="auto">
          <a:xfrm>
            <a:off x="28956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4662" name="Oval 87"/>
          <p:cNvSpPr>
            <a:spLocks noChangeArrowheads="1"/>
          </p:cNvSpPr>
          <p:nvPr/>
        </p:nvSpPr>
        <p:spPr bwMode="auto">
          <a:xfrm>
            <a:off x="19812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4663" name="Oval 88"/>
          <p:cNvSpPr>
            <a:spLocks noChangeArrowheads="1"/>
          </p:cNvSpPr>
          <p:nvPr/>
        </p:nvSpPr>
        <p:spPr bwMode="auto">
          <a:xfrm>
            <a:off x="182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4664" name="Oval 89"/>
          <p:cNvSpPr>
            <a:spLocks noChangeArrowheads="1"/>
          </p:cNvSpPr>
          <p:nvPr/>
        </p:nvSpPr>
        <p:spPr bwMode="auto">
          <a:xfrm>
            <a:off x="7620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4665" name="Oval 90"/>
          <p:cNvSpPr>
            <a:spLocks noChangeArrowheads="1"/>
          </p:cNvSpPr>
          <p:nvPr/>
        </p:nvSpPr>
        <p:spPr bwMode="auto">
          <a:xfrm>
            <a:off x="838200" y="579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4666" name="Oval 91"/>
          <p:cNvSpPr>
            <a:spLocks noChangeArrowheads="1"/>
          </p:cNvSpPr>
          <p:nvPr/>
        </p:nvSpPr>
        <p:spPr bwMode="auto">
          <a:xfrm>
            <a:off x="8382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4667" name="Oval 92"/>
          <p:cNvSpPr>
            <a:spLocks noChangeArrowheads="1"/>
          </p:cNvSpPr>
          <p:nvPr/>
        </p:nvSpPr>
        <p:spPr bwMode="auto">
          <a:xfrm>
            <a:off x="990600" y="2286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4668" name="Oval 93"/>
          <p:cNvSpPr>
            <a:spLocks noChangeArrowheads="1"/>
          </p:cNvSpPr>
          <p:nvPr/>
        </p:nvSpPr>
        <p:spPr bwMode="auto">
          <a:xfrm>
            <a:off x="1143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4669" name="Oval 94"/>
          <p:cNvSpPr>
            <a:spLocks noChangeArrowheads="1"/>
          </p:cNvSpPr>
          <p:nvPr/>
        </p:nvSpPr>
        <p:spPr bwMode="auto">
          <a:xfrm>
            <a:off x="2590800" y="106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grpSp>
        <p:nvGrpSpPr>
          <p:cNvPr id="2" name="Group 96"/>
          <p:cNvGrpSpPr>
            <a:grpSpLocks/>
          </p:cNvGrpSpPr>
          <p:nvPr/>
        </p:nvGrpSpPr>
        <p:grpSpPr bwMode="auto">
          <a:xfrm>
            <a:off x="2590800" y="1524000"/>
            <a:ext cx="2819400" cy="2895600"/>
            <a:chOff x="3744" y="4464"/>
            <a:chExt cx="1776" cy="1824"/>
          </a:xfrm>
        </p:grpSpPr>
        <p:sp>
          <p:nvSpPr>
            <p:cNvPr id="24680" name="Oval 97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grpSp>
          <p:nvGrpSpPr>
            <p:cNvPr id="24681" name="Group 98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24682" name="Oval 99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endParaRPr>
              </a:p>
            </p:txBody>
          </p:sp>
          <p:sp>
            <p:nvSpPr>
              <p:cNvPr id="24683" name="Line 100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endParaRPr>
              </a:p>
            </p:txBody>
          </p:sp>
          <p:sp>
            <p:nvSpPr>
              <p:cNvPr id="24684" name="Line 101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endParaRPr>
              </a:p>
            </p:txBody>
          </p:sp>
        </p:grpSp>
      </p:grpSp>
      <p:grpSp>
        <p:nvGrpSpPr>
          <p:cNvPr id="4" name="Group 102"/>
          <p:cNvGrpSpPr>
            <a:grpSpLocks/>
          </p:cNvGrpSpPr>
          <p:nvPr/>
        </p:nvGrpSpPr>
        <p:grpSpPr bwMode="auto">
          <a:xfrm>
            <a:off x="4343400" y="2895600"/>
            <a:ext cx="457200" cy="457200"/>
            <a:chOff x="4486" y="3484"/>
            <a:chExt cx="288" cy="288"/>
          </a:xfrm>
        </p:grpSpPr>
        <p:sp>
          <p:nvSpPr>
            <p:cNvPr id="24677" name="Oval 103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24678" name="Line 104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24679" name="Line 105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</p:grpSp>
      <p:sp>
        <p:nvSpPr>
          <p:cNvPr id="24672" name="AutoShape 106"/>
          <p:cNvSpPr>
            <a:spLocks noChangeArrowheads="1"/>
          </p:cNvSpPr>
          <p:nvPr/>
        </p:nvSpPr>
        <p:spPr bwMode="auto">
          <a:xfrm>
            <a:off x="7467600" y="9144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Search</a:t>
            </a:r>
            <a:b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</a:b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window</a:t>
            </a:r>
          </a:p>
        </p:txBody>
      </p:sp>
      <p:sp>
        <p:nvSpPr>
          <p:cNvPr id="24673" name="AutoShape 107"/>
          <p:cNvSpPr>
            <a:spLocks noChangeArrowheads="1"/>
          </p:cNvSpPr>
          <p:nvPr/>
        </p:nvSpPr>
        <p:spPr bwMode="auto">
          <a:xfrm>
            <a:off x="7467600" y="16002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Center of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mass</a:t>
            </a:r>
          </a:p>
        </p:txBody>
      </p:sp>
      <p:sp>
        <p:nvSpPr>
          <p:cNvPr id="24674" name="AutoShape 108"/>
          <p:cNvSpPr>
            <a:spLocks noChangeArrowheads="1"/>
          </p:cNvSpPr>
          <p:nvPr/>
        </p:nvSpPr>
        <p:spPr bwMode="auto">
          <a:xfrm>
            <a:off x="7467600" y="5410200"/>
            <a:ext cx="1447800" cy="609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Mean Shift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vector</a:t>
            </a:r>
          </a:p>
        </p:txBody>
      </p:sp>
      <p:sp>
        <p:nvSpPr>
          <p:cNvPr id="24675" name="Rectangle 1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Mean shift</a:t>
            </a:r>
          </a:p>
        </p:txBody>
      </p:sp>
      <p:sp>
        <p:nvSpPr>
          <p:cNvPr id="24676" name="Rectangle 112"/>
          <p:cNvSpPr>
            <a:spLocks noChangeArrowheads="1"/>
          </p:cNvSpPr>
          <p:nvPr/>
        </p:nvSpPr>
        <p:spPr bwMode="auto">
          <a:xfrm>
            <a:off x="120650" y="6524625"/>
            <a:ext cx="2622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Slide by Y. Ukrainitz &amp; B. Sarel</a:t>
            </a:r>
          </a:p>
        </p:txBody>
      </p:sp>
    </p:spTree>
    <p:extLst>
      <p:ext uri="{BB962C8B-B14F-4D97-AF65-F5344CB8AC3E}">
        <p14:creationId xmlns:p14="http://schemas.microsoft.com/office/powerpoint/2010/main" val="3231185867"/>
      </p:ext>
    </p:extLst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2.61624E-6 L 0.0625 0.0222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7" y="11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Oval 3"/>
          <p:cNvSpPr>
            <a:spLocks noChangeArrowheads="1"/>
          </p:cNvSpPr>
          <p:nvPr/>
        </p:nvSpPr>
        <p:spPr bwMode="auto">
          <a:xfrm>
            <a:off x="55626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5603" name="Oval 4"/>
          <p:cNvSpPr>
            <a:spLocks noChangeArrowheads="1"/>
          </p:cNvSpPr>
          <p:nvPr/>
        </p:nvSpPr>
        <p:spPr bwMode="auto">
          <a:xfrm>
            <a:off x="5768975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5604" name="Oval 5"/>
          <p:cNvSpPr>
            <a:spLocks noChangeArrowheads="1"/>
          </p:cNvSpPr>
          <p:nvPr/>
        </p:nvSpPr>
        <p:spPr bwMode="auto">
          <a:xfrm>
            <a:off x="5692775" y="3276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5605" name="Oval 6"/>
          <p:cNvSpPr>
            <a:spLocks noChangeArrowheads="1"/>
          </p:cNvSpPr>
          <p:nvPr/>
        </p:nvSpPr>
        <p:spPr bwMode="auto">
          <a:xfrm>
            <a:off x="5440363" y="32210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5606" name="Oval 7"/>
          <p:cNvSpPr>
            <a:spLocks noChangeArrowheads="1"/>
          </p:cNvSpPr>
          <p:nvPr/>
        </p:nvSpPr>
        <p:spPr bwMode="auto">
          <a:xfrm>
            <a:off x="5681663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5607" name="Oval 8"/>
          <p:cNvSpPr>
            <a:spLocks noChangeArrowheads="1"/>
          </p:cNvSpPr>
          <p:nvPr/>
        </p:nvSpPr>
        <p:spPr bwMode="auto">
          <a:xfrm>
            <a:off x="5454650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5608" name="Oval 9"/>
          <p:cNvSpPr>
            <a:spLocks noChangeArrowheads="1"/>
          </p:cNvSpPr>
          <p:nvPr/>
        </p:nvSpPr>
        <p:spPr bwMode="auto">
          <a:xfrm>
            <a:off x="5932488" y="36147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5609" name="Oval 10"/>
          <p:cNvSpPr>
            <a:spLocks noChangeArrowheads="1"/>
          </p:cNvSpPr>
          <p:nvPr/>
        </p:nvSpPr>
        <p:spPr bwMode="auto">
          <a:xfrm>
            <a:off x="5322888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5610" name="Oval 11"/>
          <p:cNvSpPr>
            <a:spLocks noChangeArrowheads="1"/>
          </p:cNvSpPr>
          <p:nvPr/>
        </p:nvSpPr>
        <p:spPr bwMode="auto">
          <a:xfrm>
            <a:off x="6062663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5611" name="Oval 12"/>
          <p:cNvSpPr>
            <a:spLocks noChangeArrowheads="1"/>
          </p:cNvSpPr>
          <p:nvPr/>
        </p:nvSpPr>
        <p:spPr bwMode="auto">
          <a:xfrm>
            <a:off x="5921375" y="31432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5612" name="Oval 13"/>
          <p:cNvSpPr>
            <a:spLocks noChangeArrowheads="1"/>
          </p:cNvSpPr>
          <p:nvPr/>
        </p:nvSpPr>
        <p:spPr bwMode="auto">
          <a:xfrm>
            <a:off x="563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5613" name="Oval 14"/>
          <p:cNvSpPr>
            <a:spLocks noChangeArrowheads="1"/>
          </p:cNvSpPr>
          <p:nvPr/>
        </p:nvSpPr>
        <p:spPr bwMode="auto">
          <a:xfrm>
            <a:off x="5791200" y="3810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5614" name="Oval 15"/>
          <p:cNvSpPr>
            <a:spLocks noChangeArrowheads="1"/>
          </p:cNvSpPr>
          <p:nvPr/>
        </p:nvSpPr>
        <p:spPr bwMode="auto">
          <a:xfrm>
            <a:off x="5486400" y="38306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5615" name="Oval 16"/>
          <p:cNvSpPr>
            <a:spLocks noChangeArrowheads="1"/>
          </p:cNvSpPr>
          <p:nvPr/>
        </p:nvSpPr>
        <p:spPr bwMode="auto">
          <a:xfrm>
            <a:off x="5181600" y="36798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5616" name="Oval 17"/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5617" name="Oval 18"/>
          <p:cNvSpPr>
            <a:spLocks noChangeArrowheads="1"/>
          </p:cNvSpPr>
          <p:nvPr/>
        </p:nvSpPr>
        <p:spPr bwMode="auto">
          <a:xfrm>
            <a:off x="5181600" y="3200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5618" name="Oval 19"/>
          <p:cNvSpPr>
            <a:spLocks noChangeArrowheads="1"/>
          </p:cNvSpPr>
          <p:nvPr/>
        </p:nvSpPr>
        <p:spPr bwMode="auto">
          <a:xfrm>
            <a:off x="62484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5619" name="Oval 20"/>
          <p:cNvSpPr>
            <a:spLocks noChangeArrowheads="1"/>
          </p:cNvSpPr>
          <p:nvPr/>
        </p:nvSpPr>
        <p:spPr bwMode="auto">
          <a:xfrm>
            <a:off x="6172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5620" name="Oval 21"/>
          <p:cNvSpPr>
            <a:spLocks noChangeArrowheads="1"/>
          </p:cNvSpPr>
          <p:nvPr/>
        </p:nvSpPr>
        <p:spPr bwMode="auto">
          <a:xfrm>
            <a:off x="5888038" y="40941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5621" name="Oval 22"/>
          <p:cNvSpPr>
            <a:spLocks noChangeArrowheads="1"/>
          </p:cNvSpPr>
          <p:nvPr/>
        </p:nvSpPr>
        <p:spPr bwMode="auto">
          <a:xfrm>
            <a:off x="5486400" y="4114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5622" name="Oval 23"/>
          <p:cNvSpPr>
            <a:spLocks noChangeArrowheads="1"/>
          </p:cNvSpPr>
          <p:nvPr/>
        </p:nvSpPr>
        <p:spPr bwMode="auto">
          <a:xfrm>
            <a:off x="5029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5623" name="Oval 24"/>
          <p:cNvSpPr>
            <a:spLocks noChangeArrowheads="1"/>
          </p:cNvSpPr>
          <p:nvPr/>
        </p:nvSpPr>
        <p:spPr bwMode="auto">
          <a:xfrm>
            <a:off x="46482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5624" name="Oval 25"/>
          <p:cNvSpPr>
            <a:spLocks noChangeArrowheads="1"/>
          </p:cNvSpPr>
          <p:nvPr/>
        </p:nvSpPr>
        <p:spPr bwMode="auto">
          <a:xfrm>
            <a:off x="45720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5625" name="Oval 26"/>
          <p:cNvSpPr>
            <a:spLocks noChangeArrowheads="1"/>
          </p:cNvSpPr>
          <p:nvPr/>
        </p:nvSpPr>
        <p:spPr bwMode="auto">
          <a:xfrm>
            <a:off x="49530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5626" name="Oval 27"/>
          <p:cNvSpPr>
            <a:spLocks noChangeArrowheads="1"/>
          </p:cNvSpPr>
          <p:nvPr/>
        </p:nvSpPr>
        <p:spPr bwMode="auto">
          <a:xfrm>
            <a:off x="53340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5627" name="Oval 28"/>
          <p:cNvSpPr>
            <a:spLocks noChangeArrowheads="1"/>
          </p:cNvSpPr>
          <p:nvPr/>
        </p:nvSpPr>
        <p:spPr bwMode="auto">
          <a:xfrm>
            <a:off x="5921375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5628" name="Oval 29"/>
          <p:cNvSpPr>
            <a:spLocks noChangeArrowheads="1"/>
          </p:cNvSpPr>
          <p:nvPr/>
        </p:nvSpPr>
        <p:spPr bwMode="auto">
          <a:xfrm>
            <a:off x="56388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5629" name="Oval 30"/>
          <p:cNvSpPr>
            <a:spLocks noChangeArrowheads="1"/>
          </p:cNvSpPr>
          <p:nvPr/>
        </p:nvSpPr>
        <p:spPr bwMode="auto">
          <a:xfrm>
            <a:off x="47244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5630" name="Oval 31"/>
          <p:cNvSpPr>
            <a:spLocks noChangeArrowheads="1"/>
          </p:cNvSpPr>
          <p:nvPr/>
        </p:nvSpPr>
        <p:spPr bwMode="auto">
          <a:xfrm>
            <a:off x="51054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5631" name="Oval 32"/>
          <p:cNvSpPr>
            <a:spLocks noChangeArrowheads="1"/>
          </p:cNvSpPr>
          <p:nvPr/>
        </p:nvSpPr>
        <p:spPr bwMode="auto">
          <a:xfrm>
            <a:off x="5638800" y="198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5632" name="Oval 33"/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5633" name="Oval 34"/>
          <p:cNvSpPr>
            <a:spLocks noChangeArrowheads="1"/>
          </p:cNvSpPr>
          <p:nvPr/>
        </p:nvSpPr>
        <p:spPr bwMode="auto">
          <a:xfrm>
            <a:off x="5921375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5634" name="Oval 35"/>
          <p:cNvSpPr>
            <a:spLocks noChangeArrowheads="1"/>
          </p:cNvSpPr>
          <p:nvPr/>
        </p:nvSpPr>
        <p:spPr bwMode="auto">
          <a:xfrm>
            <a:off x="5921375" y="1371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5635" name="Oval 36"/>
          <p:cNvSpPr>
            <a:spLocks noChangeArrowheads="1"/>
          </p:cNvSpPr>
          <p:nvPr/>
        </p:nvSpPr>
        <p:spPr bwMode="auto">
          <a:xfrm>
            <a:off x="6172200" y="2133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5636" name="Oval 37"/>
          <p:cNvSpPr>
            <a:spLocks noChangeArrowheads="1"/>
          </p:cNvSpPr>
          <p:nvPr/>
        </p:nvSpPr>
        <p:spPr bwMode="auto">
          <a:xfrm>
            <a:off x="6259513" y="2676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5637" name="Oval 38"/>
          <p:cNvSpPr>
            <a:spLocks noChangeArrowheads="1"/>
          </p:cNvSpPr>
          <p:nvPr/>
        </p:nvSpPr>
        <p:spPr bwMode="auto">
          <a:xfrm>
            <a:off x="62484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5638" name="Oval 39"/>
          <p:cNvSpPr>
            <a:spLocks noChangeArrowheads="1"/>
          </p:cNvSpPr>
          <p:nvPr/>
        </p:nvSpPr>
        <p:spPr bwMode="auto">
          <a:xfrm>
            <a:off x="66294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5639" name="Oval 40"/>
          <p:cNvSpPr>
            <a:spLocks noChangeArrowheads="1"/>
          </p:cNvSpPr>
          <p:nvPr/>
        </p:nvSpPr>
        <p:spPr bwMode="auto">
          <a:xfrm>
            <a:off x="66294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5640" name="Oval 41"/>
          <p:cNvSpPr>
            <a:spLocks noChangeArrowheads="1"/>
          </p:cNvSpPr>
          <p:nvPr/>
        </p:nvSpPr>
        <p:spPr bwMode="auto">
          <a:xfrm>
            <a:off x="6553200" y="2057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5641" name="Oval 42"/>
          <p:cNvSpPr>
            <a:spLocks noChangeArrowheads="1"/>
          </p:cNvSpPr>
          <p:nvPr/>
        </p:nvSpPr>
        <p:spPr bwMode="auto">
          <a:xfrm>
            <a:off x="63246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5642" name="Oval 43"/>
          <p:cNvSpPr>
            <a:spLocks noChangeArrowheads="1"/>
          </p:cNvSpPr>
          <p:nvPr/>
        </p:nvSpPr>
        <p:spPr bwMode="auto">
          <a:xfrm>
            <a:off x="6934200" y="1295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5643" name="Oval 44"/>
          <p:cNvSpPr>
            <a:spLocks noChangeArrowheads="1"/>
          </p:cNvSpPr>
          <p:nvPr/>
        </p:nvSpPr>
        <p:spPr bwMode="auto">
          <a:xfrm>
            <a:off x="7010400" y="1752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5644" name="Oval 45"/>
          <p:cNvSpPr>
            <a:spLocks noChangeArrowheads="1"/>
          </p:cNvSpPr>
          <p:nvPr/>
        </p:nvSpPr>
        <p:spPr bwMode="auto">
          <a:xfrm>
            <a:off x="7315200" y="2362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5645" name="Oval 46"/>
          <p:cNvSpPr>
            <a:spLocks noChangeArrowheads="1"/>
          </p:cNvSpPr>
          <p:nvPr/>
        </p:nvSpPr>
        <p:spPr bwMode="auto">
          <a:xfrm>
            <a:off x="6705600" y="3352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5646" name="Oval 47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5647" name="Oval 48"/>
          <p:cNvSpPr>
            <a:spLocks noChangeArrowheads="1"/>
          </p:cNvSpPr>
          <p:nvPr/>
        </p:nvSpPr>
        <p:spPr bwMode="auto">
          <a:xfrm>
            <a:off x="7924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5648" name="Oval 49"/>
          <p:cNvSpPr>
            <a:spLocks noChangeArrowheads="1"/>
          </p:cNvSpPr>
          <p:nvPr/>
        </p:nvSpPr>
        <p:spPr bwMode="auto">
          <a:xfrm>
            <a:off x="6934200" y="3886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5649" name="Oval 50"/>
          <p:cNvSpPr>
            <a:spLocks noChangeArrowheads="1"/>
          </p:cNvSpPr>
          <p:nvPr/>
        </p:nvSpPr>
        <p:spPr bwMode="auto">
          <a:xfrm>
            <a:off x="7478713" y="3430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5650" name="Oval 51"/>
          <p:cNvSpPr>
            <a:spLocks noChangeArrowheads="1"/>
          </p:cNvSpPr>
          <p:nvPr/>
        </p:nvSpPr>
        <p:spPr bwMode="auto">
          <a:xfrm>
            <a:off x="64770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5651" name="Oval 52"/>
          <p:cNvSpPr>
            <a:spLocks noChangeArrowheads="1"/>
          </p:cNvSpPr>
          <p:nvPr/>
        </p:nvSpPr>
        <p:spPr bwMode="auto">
          <a:xfrm>
            <a:off x="7543800" y="4343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5652" name="Oval 53"/>
          <p:cNvSpPr>
            <a:spLocks noChangeArrowheads="1"/>
          </p:cNvSpPr>
          <p:nvPr/>
        </p:nvSpPr>
        <p:spPr bwMode="auto">
          <a:xfrm>
            <a:off x="69342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5653" name="Oval 54"/>
          <p:cNvSpPr>
            <a:spLocks noChangeArrowheads="1"/>
          </p:cNvSpPr>
          <p:nvPr/>
        </p:nvSpPr>
        <p:spPr bwMode="auto">
          <a:xfrm>
            <a:off x="60960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5654" name="Oval 55"/>
          <p:cNvSpPr>
            <a:spLocks noChangeArrowheads="1"/>
          </p:cNvSpPr>
          <p:nvPr/>
        </p:nvSpPr>
        <p:spPr bwMode="auto">
          <a:xfrm>
            <a:off x="5638800" y="4495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5655" name="Oval 56"/>
          <p:cNvSpPr>
            <a:spLocks noChangeArrowheads="1"/>
          </p:cNvSpPr>
          <p:nvPr/>
        </p:nvSpPr>
        <p:spPr bwMode="auto">
          <a:xfrm>
            <a:off x="60198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5656" name="Oval 57"/>
          <p:cNvSpPr>
            <a:spLocks noChangeArrowheads="1"/>
          </p:cNvSpPr>
          <p:nvPr/>
        </p:nvSpPr>
        <p:spPr bwMode="auto">
          <a:xfrm>
            <a:off x="6477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5657" name="Oval 58"/>
          <p:cNvSpPr>
            <a:spLocks noChangeArrowheads="1"/>
          </p:cNvSpPr>
          <p:nvPr/>
        </p:nvSpPr>
        <p:spPr bwMode="auto">
          <a:xfrm>
            <a:off x="58674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5658" name="Oval 59"/>
          <p:cNvSpPr>
            <a:spLocks noChangeArrowheads="1"/>
          </p:cNvSpPr>
          <p:nvPr/>
        </p:nvSpPr>
        <p:spPr bwMode="auto">
          <a:xfrm>
            <a:off x="54102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5659" name="Oval 60"/>
          <p:cNvSpPr>
            <a:spLocks noChangeArrowheads="1"/>
          </p:cNvSpPr>
          <p:nvPr/>
        </p:nvSpPr>
        <p:spPr bwMode="auto">
          <a:xfrm>
            <a:off x="51054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5660" name="Oval 61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5661" name="Oval 62"/>
          <p:cNvSpPr>
            <a:spLocks noChangeArrowheads="1"/>
          </p:cNvSpPr>
          <p:nvPr/>
        </p:nvSpPr>
        <p:spPr bwMode="auto">
          <a:xfrm>
            <a:off x="4724400" y="4953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5662" name="Oval 63"/>
          <p:cNvSpPr>
            <a:spLocks noChangeArrowheads="1"/>
          </p:cNvSpPr>
          <p:nvPr/>
        </p:nvSpPr>
        <p:spPr bwMode="auto">
          <a:xfrm>
            <a:off x="4953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5663" name="Oval 64"/>
          <p:cNvSpPr>
            <a:spLocks noChangeArrowheads="1"/>
          </p:cNvSpPr>
          <p:nvPr/>
        </p:nvSpPr>
        <p:spPr bwMode="auto">
          <a:xfrm>
            <a:off x="41148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5664" name="Oval 65"/>
          <p:cNvSpPr>
            <a:spLocks noChangeArrowheads="1"/>
          </p:cNvSpPr>
          <p:nvPr/>
        </p:nvSpPr>
        <p:spPr bwMode="auto">
          <a:xfrm>
            <a:off x="40386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5665" name="Oval 66"/>
          <p:cNvSpPr>
            <a:spLocks noChangeArrowheads="1"/>
          </p:cNvSpPr>
          <p:nvPr/>
        </p:nvSpPr>
        <p:spPr bwMode="auto">
          <a:xfrm>
            <a:off x="35052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5666" name="Oval 67"/>
          <p:cNvSpPr>
            <a:spLocks noChangeArrowheads="1"/>
          </p:cNvSpPr>
          <p:nvPr/>
        </p:nvSpPr>
        <p:spPr bwMode="auto">
          <a:xfrm>
            <a:off x="40386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5667" name="Oval 68"/>
          <p:cNvSpPr>
            <a:spLocks noChangeArrowheads="1"/>
          </p:cNvSpPr>
          <p:nvPr/>
        </p:nvSpPr>
        <p:spPr bwMode="auto">
          <a:xfrm>
            <a:off x="42672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5668" name="Oval 69"/>
          <p:cNvSpPr>
            <a:spLocks noChangeArrowheads="1"/>
          </p:cNvSpPr>
          <p:nvPr/>
        </p:nvSpPr>
        <p:spPr bwMode="auto">
          <a:xfrm>
            <a:off x="3733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5669" name="Oval 70"/>
          <p:cNvSpPr>
            <a:spLocks noChangeArrowheads="1"/>
          </p:cNvSpPr>
          <p:nvPr/>
        </p:nvSpPr>
        <p:spPr bwMode="auto">
          <a:xfrm>
            <a:off x="42672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5670" name="Oval 71"/>
          <p:cNvSpPr>
            <a:spLocks noChangeArrowheads="1"/>
          </p:cNvSpPr>
          <p:nvPr/>
        </p:nvSpPr>
        <p:spPr bwMode="auto">
          <a:xfrm>
            <a:off x="4724400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5671" name="Oval 72"/>
          <p:cNvSpPr>
            <a:spLocks noChangeArrowheads="1"/>
          </p:cNvSpPr>
          <p:nvPr/>
        </p:nvSpPr>
        <p:spPr bwMode="auto">
          <a:xfrm>
            <a:off x="4343400" y="182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5672" name="Oval 73"/>
          <p:cNvSpPr>
            <a:spLocks noChangeArrowheads="1"/>
          </p:cNvSpPr>
          <p:nvPr/>
        </p:nvSpPr>
        <p:spPr bwMode="auto">
          <a:xfrm>
            <a:off x="50292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5673" name="Oval 74"/>
          <p:cNvSpPr>
            <a:spLocks noChangeArrowheads="1"/>
          </p:cNvSpPr>
          <p:nvPr/>
        </p:nvSpPr>
        <p:spPr bwMode="auto">
          <a:xfrm>
            <a:off x="4191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5674" name="Oval 75"/>
          <p:cNvSpPr>
            <a:spLocks noChangeArrowheads="1"/>
          </p:cNvSpPr>
          <p:nvPr/>
        </p:nvSpPr>
        <p:spPr bwMode="auto">
          <a:xfrm>
            <a:off x="37338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5675" name="Oval 76"/>
          <p:cNvSpPr>
            <a:spLocks noChangeArrowheads="1"/>
          </p:cNvSpPr>
          <p:nvPr/>
        </p:nvSpPr>
        <p:spPr bwMode="auto">
          <a:xfrm>
            <a:off x="3657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5676" name="Oval 77"/>
          <p:cNvSpPr>
            <a:spLocks noChangeArrowheads="1"/>
          </p:cNvSpPr>
          <p:nvPr/>
        </p:nvSpPr>
        <p:spPr bwMode="auto">
          <a:xfrm>
            <a:off x="3276600" y="2667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5677" name="Oval 78"/>
          <p:cNvSpPr>
            <a:spLocks noChangeArrowheads="1"/>
          </p:cNvSpPr>
          <p:nvPr/>
        </p:nvSpPr>
        <p:spPr bwMode="auto">
          <a:xfrm>
            <a:off x="36576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5678" name="Oval 79"/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5679" name="Oval 80"/>
          <p:cNvSpPr>
            <a:spLocks noChangeArrowheads="1"/>
          </p:cNvSpPr>
          <p:nvPr/>
        </p:nvSpPr>
        <p:spPr bwMode="auto">
          <a:xfrm>
            <a:off x="2819400" y="4419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5680" name="Oval 81"/>
          <p:cNvSpPr>
            <a:spLocks noChangeArrowheads="1"/>
          </p:cNvSpPr>
          <p:nvPr/>
        </p:nvSpPr>
        <p:spPr bwMode="auto">
          <a:xfrm>
            <a:off x="3048000" y="5257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5681" name="Oval 82"/>
          <p:cNvSpPr>
            <a:spLocks noChangeArrowheads="1"/>
          </p:cNvSpPr>
          <p:nvPr/>
        </p:nvSpPr>
        <p:spPr bwMode="auto">
          <a:xfrm>
            <a:off x="23622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5682" name="Oval 83"/>
          <p:cNvSpPr>
            <a:spLocks noChangeArrowheads="1"/>
          </p:cNvSpPr>
          <p:nvPr/>
        </p:nvSpPr>
        <p:spPr bwMode="auto">
          <a:xfrm>
            <a:off x="1905000" y="487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5683" name="Oval 84"/>
          <p:cNvSpPr>
            <a:spLocks noChangeArrowheads="1"/>
          </p:cNvSpPr>
          <p:nvPr/>
        </p:nvSpPr>
        <p:spPr bwMode="auto">
          <a:xfrm>
            <a:off x="19050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5684" name="Oval 85"/>
          <p:cNvSpPr>
            <a:spLocks noChangeArrowheads="1"/>
          </p:cNvSpPr>
          <p:nvPr/>
        </p:nvSpPr>
        <p:spPr bwMode="auto">
          <a:xfrm>
            <a:off x="2514600" y="2743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5685" name="Oval 86"/>
          <p:cNvSpPr>
            <a:spLocks noChangeArrowheads="1"/>
          </p:cNvSpPr>
          <p:nvPr/>
        </p:nvSpPr>
        <p:spPr bwMode="auto">
          <a:xfrm>
            <a:off x="28956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5686" name="Oval 87"/>
          <p:cNvSpPr>
            <a:spLocks noChangeArrowheads="1"/>
          </p:cNvSpPr>
          <p:nvPr/>
        </p:nvSpPr>
        <p:spPr bwMode="auto">
          <a:xfrm>
            <a:off x="19812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5687" name="Oval 88"/>
          <p:cNvSpPr>
            <a:spLocks noChangeArrowheads="1"/>
          </p:cNvSpPr>
          <p:nvPr/>
        </p:nvSpPr>
        <p:spPr bwMode="auto">
          <a:xfrm>
            <a:off x="182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5688" name="Oval 89"/>
          <p:cNvSpPr>
            <a:spLocks noChangeArrowheads="1"/>
          </p:cNvSpPr>
          <p:nvPr/>
        </p:nvSpPr>
        <p:spPr bwMode="auto">
          <a:xfrm>
            <a:off x="7620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5689" name="Oval 90"/>
          <p:cNvSpPr>
            <a:spLocks noChangeArrowheads="1"/>
          </p:cNvSpPr>
          <p:nvPr/>
        </p:nvSpPr>
        <p:spPr bwMode="auto">
          <a:xfrm>
            <a:off x="838200" y="579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5690" name="Oval 91"/>
          <p:cNvSpPr>
            <a:spLocks noChangeArrowheads="1"/>
          </p:cNvSpPr>
          <p:nvPr/>
        </p:nvSpPr>
        <p:spPr bwMode="auto">
          <a:xfrm>
            <a:off x="8382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5691" name="Oval 92"/>
          <p:cNvSpPr>
            <a:spLocks noChangeArrowheads="1"/>
          </p:cNvSpPr>
          <p:nvPr/>
        </p:nvSpPr>
        <p:spPr bwMode="auto">
          <a:xfrm>
            <a:off x="990600" y="2286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5692" name="Oval 93"/>
          <p:cNvSpPr>
            <a:spLocks noChangeArrowheads="1"/>
          </p:cNvSpPr>
          <p:nvPr/>
        </p:nvSpPr>
        <p:spPr bwMode="auto">
          <a:xfrm>
            <a:off x="1143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5693" name="Oval 94"/>
          <p:cNvSpPr>
            <a:spLocks noChangeArrowheads="1"/>
          </p:cNvSpPr>
          <p:nvPr/>
        </p:nvSpPr>
        <p:spPr bwMode="auto">
          <a:xfrm>
            <a:off x="2590800" y="106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grpSp>
        <p:nvGrpSpPr>
          <p:cNvPr id="25694" name="Group 96"/>
          <p:cNvGrpSpPr>
            <a:grpSpLocks/>
          </p:cNvGrpSpPr>
          <p:nvPr/>
        </p:nvGrpSpPr>
        <p:grpSpPr bwMode="auto">
          <a:xfrm>
            <a:off x="3167063" y="1676400"/>
            <a:ext cx="2819400" cy="2895600"/>
            <a:chOff x="3744" y="4464"/>
            <a:chExt cx="1776" cy="1824"/>
          </a:xfrm>
        </p:grpSpPr>
        <p:sp>
          <p:nvSpPr>
            <p:cNvPr id="25705" name="Oval 97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grpSp>
          <p:nvGrpSpPr>
            <p:cNvPr id="25706" name="Group 98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25707" name="Oval 99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endParaRPr>
              </a:p>
            </p:txBody>
          </p:sp>
          <p:sp>
            <p:nvSpPr>
              <p:cNvPr id="25708" name="Line 100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endParaRPr>
              </a:p>
            </p:txBody>
          </p:sp>
          <p:sp>
            <p:nvSpPr>
              <p:cNvPr id="25709" name="Line 101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endParaRPr>
              </a:p>
            </p:txBody>
          </p:sp>
        </p:grpSp>
      </p:grpSp>
      <p:sp>
        <p:nvSpPr>
          <p:cNvPr id="25695" name="AutoShape 102"/>
          <p:cNvSpPr>
            <a:spLocks noChangeArrowheads="1"/>
          </p:cNvSpPr>
          <p:nvPr/>
        </p:nvSpPr>
        <p:spPr bwMode="auto">
          <a:xfrm>
            <a:off x="7467600" y="9144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Search</a:t>
            </a:r>
            <a:b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</a:b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window</a:t>
            </a:r>
          </a:p>
        </p:txBody>
      </p:sp>
      <p:sp>
        <p:nvSpPr>
          <p:cNvPr id="25696" name="AutoShape 103"/>
          <p:cNvSpPr>
            <a:spLocks noChangeArrowheads="1"/>
          </p:cNvSpPr>
          <p:nvPr/>
        </p:nvSpPr>
        <p:spPr bwMode="auto">
          <a:xfrm>
            <a:off x="7467600" y="16002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Center of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mass</a:t>
            </a:r>
          </a:p>
        </p:txBody>
      </p:sp>
      <p:sp>
        <p:nvSpPr>
          <p:cNvPr id="25697" name="AutoShape 104"/>
          <p:cNvSpPr>
            <a:spLocks noChangeArrowheads="1"/>
          </p:cNvSpPr>
          <p:nvPr/>
        </p:nvSpPr>
        <p:spPr bwMode="auto">
          <a:xfrm>
            <a:off x="7467600" y="5410200"/>
            <a:ext cx="1447800" cy="609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Mean Shift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vector</a:t>
            </a:r>
          </a:p>
        </p:txBody>
      </p:sp>
      <p:grpSp>
        <p:nvGrpSpPr>
          <p:cNvPr id="4" name="Group 105"/>
          <p:cNvGrpSpPr>
            <a:grpSpLocks/>
          </p:cNvGrpSpPr>
          <p:nvPr/>
        </p:nvGrpSpPr>
        <p:grpSpPr bwMode="auto">
          <a:xfrm>
            <a:off x="5029200" y="3200400"/>
            <a:ext cx="457200" cy="457200"/>
            <a:chOff x="4486" y="3484"/>
            <a:chExt cx="288" cy="288"/>
          </a:xfrm>
        </p:grpSpPr>
        <p:sp>
          <p:nvSpPr>
            <p:cNvPr id="25702" name="Oval 106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25703" name="Line 107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25704" name="Line 108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</p:grpSp>
      <p:sp>
        <p:nvSpPr>
          <p:cNvPr id="1460333" name="AutoShape 109"/>
          <p:cNvSpPr>
            <a:spLocks noChangeArrowheads="1"/>
          </p:cNvSpPr>
          <p:nvPr/>
        </p:nvSpPr>
        <p:spPr bwMode="auto">
          <a:xfrm rot="1324470">
            <a:off x="4565650" y="3200400"/>
            <a:ext cx="685800" cy="152400"/>
          </a:xfrm>
          <a:prstGeom prst="rightArrow">
            <a:avLst>
              <a:gd name="adj1" fmla="val 50000"/>
              <a:gd name="adj2" fmla="val 1125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b" anchorCtr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5700" name="Rectangle 1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Mean shift</a:t>
            </a:r>
          </a:p>
        </p:txBody>
      </p:sp>
      <p:sp>
        <p:nvSpPr>
          <p:cNvPr id="25701" name="Rectangle 113"/>
          <p:cNvSpPr>
            <a:spLocks noChangeArrowheads="1"/>
          </p:cNvSpPr>
          <p:nvPr/>
        </p:nvSpPr>
        <p:spPr bwMode="auto">
          <a:xfrm>
            <a:off x="120650" y="6524625"/>
            <a:ext cx="2622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Slide by Y. Ukrainitz &amp; B. Sarel</a:t>
            </a:r>
          </a:p>
        </p:txBody>
      </p:sp>
    </p:spTree>
    <p:extLst>
      <p:ext uri="{BB962C8B-B14F-4D97-AF65-F5344CB8AC3E}">
        <p14:creationId xmlns:p14="http://schemas.microsoft.com/office/powerpoint/2010/main" val="2896307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0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60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0333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Oval 3"/>
          <p:cNvSpPr>
            <a:spLocks noChangeArrowheads="1"/>
          </p:cNvSpPr>
          <p:nvPr/>
        </p:nvSpPr>
        <p:spPr bwMode="auto">
          <a:xfrm>
            <a:off x="55626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6627" name="Oval 4"/>
          <p:cNvSpPr>
            <a:spLocks noChangeArrowheads="1"/>
          </p:cNvSpPr>
          <p:nvPr/>
        </p:nvSpPr>
        <p:spPr bwMode="auto">
          <a:xfrm>
            <a:off x="5768975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6628" name="Oval 5"/>
          <p:cNvSpPr>
            <a:spLocks noChangeArrowheads="1"/>
          </p:cNvSpPr>
          <p:nvPr/>
        </p:nvSpPr>
        <p:spPr bwMode="auto">
          <a:xfrm>
            <a:off x="5692775" y="3276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6629" name="Oval 6"/>
          <p:cNvSpPr>
            <a:spLocks noChangeArrowheads="1"/>
          </p:cNvSpPr>
          <p:nvPr/>
        </p:nvSpPr>
        <p:spPr bwMode="auto">
          <a:xfrm>
            <a:off x="5440363" y="32210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6630" name="Oval 7"/>
          <p:cNvSpPr>
            <a:spLocks noChangeArrowheads="1"/>
          </p:cNvSpPr>
          <p:nvPr/>
        </p:nvSpPr>
        <p:spPr bwMode="auto">
          <a:xfrm>
            <a:off x="5681663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6631" name="Oval 8"/>
          <p:cNvSpPr>
            <a:spLocks noChangeArrowheads="1"/>
          </p:cNvSpPr>
          <p:nvPr/>
        </p:nvSpPr>
        <p:spPr bwMode="auto">
          <a:xfrm>
            <a:off x="5454650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6632" name="Oval 9"/>
          <p:cNvSpPr>
            <a:spLocks noChangeArrowheads="1"/>
          </p:cNvSpPr>
          <p:nvPr/>
        </p:nvSpPr>
        <p:spPr bwMode="auto">
          <a:xfrm>
            <a:off x="5932488" y="36147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6633" name="Oval 10"/>
          <p:cNvSpPr>
            <a:spLocks noChangeArrowheads="1"/>
          </p:cNvSpPr>
          <p:nvPr/>
        </p:nvSpPr>
        <p:spPr bwMode="auto">
          <a:xfrm>
            <a:off x="5322888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6634" name="Oval 11"/>
          <p:cNvSpPr>
            <a:spLocks noChangeArrowheads="1"/>
          </p:cNvSpPr>
          <p:nvPr/>
        </p:nvSpPr>
        <p:spPr bwMode="auto">
          <a:xfrm>
            <a:off x="6062663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6635" name="Oval 12"/>
          <p:cNvSpPr>
            <a:spLocks noChangeArrowheads="1"/>
          </p:cNvSpPr>
          <p:nvPr/>
        </p:nvSpPr>
        <p:spPr bwMode="auto">
          <a:xfrm>
            <a:off x="5921375" y="31432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6636" name="Oval 13"/>
          <p:cNvSpPr>
            <a:spLocks noChangeArrowheads="1"/>
          </p:cNvSpPr>
          <p:nvPr/>
        </p:nvSpPr>
        <p:spPr bwMode="auto">
          <a:xfrm>
            <a:off x="563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6637" name="Oval 14"/>
          <p:cNvSpPr>
            <a:spLocks noChangeArrowheads="1"/>
          </p:cNvSpPr>
          <p:nvPr/>
        </p:nvSpPr>
        <p:spPr bwMode="auto">
          <a:xfrm>
            <a:off x="5791200" y="3810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6638" name="Oval 15"/>
          <p:cNvSpPr>
            <a:spLocks noChangeArrowheads="1"/>
          </p:cNvSpPr>
          <p:nvPr/>
        </p:nvSpPr>
        <p:spPr bwMode="auto">
          <a:xfrm>
            <a:off x="5486400" y="38306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6639" name="Oval 16"/>
          <p:cNvSpPr>
            <a:spLocks noChangeArrowheads="1"/>
          </p:cNvSpPr>
          <p:nvPr/>
        </p:nvSpPr>
        <p:spPr bwMode="auto">
          <a:xfrm>
            <a:off x="5181600" y="36798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6640" name="Oval 17"/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6641" name="Oval 18"/>
          <p:cNvSpPr>
            <a:spLocks noChangeArrowheads="1"/>
          </p:cNvSpPr>
          <p:nvPr/>
        </p:nvSpPr>
        <p:spPr bwMode="auto">
          <a:xfrm>
            <a:off x="5181600" y="3200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6642" name="Oval 19"/>
          <p:cNvSpPr>
            <a:spLocks noChangeArrowheads="1"/>
          </p:cNvSpPr>
          <p:nvPr/>
        </p:nvSpPr>
        <p:spPr bwMode="auto">
          <a:xfrm>
            <a:off x="62484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6643" name="Oval 20"/>
          <p:cNvSpPr>
            <a:spLocks noChangeArrowheads="1"/>
          </p:cNvSpPr>
          <p:nvPr/>
        </p:nvSpPr>
        <p:spPr bwMode="auto">
          <a:xfrm>
            <a:off x="6172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6644" name="Oval 21"/>
          <p:cNvSpPr>
            <a:spLocks noChangeArrowheads="1"/>
          </p:cNvSpPr>
          <p:nvPr/>
        </p:nvSpPr>
        <p:spPr bwMode="auto">
          <a:xfrm>
            <a:off x="5888038" y="40941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6645" name="Oval 22"/>
          <p:cNvSpPr>
            <a:spLocks noChangeArrowheads="1"/>
          </p:cNvSpPr>
          <p:nvPr/>
        </p:nvSpPr>
        <p:spPr bwMode="auto">
          <a:xfrm>
            <a:off x="5486400" y="4114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6646" name="Oval 23"/>
          <p:cNvSpPr>
            <a:spLocks noChangeArrowheads="1"/>
          </p:cNvSpPr>
          <p:nvPr/>
        </p:nvSpPr>
        <p:spPr bwMode="auto">
          <a:xfrm>
            <a:off x="5029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6647" name="Oval 24"/>
          <p:cNvSpPr>
            <a:spLocks noChangeArrowheads="1"/>
          </p:cNvSpPr>
          <p:nvPr/>
        </p:nvSpPr>
        <p:spPr bwMode="auto">
          <a:xfrm>
            <a:off x="46482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6648" name="Oval 25"/>
          <p:cNvSpPr>
            <a:spLocks noChangeArrowheads="1"/>
          </p:cNvSpPr>
          <p:nvPr/>
        </p:nvSpPr>
        <p:spPr bwMode="auto">
          <a:xfrm>
            <a:off x="45720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6649" name="Oval 26"/>
          <p:cNvSpPr>
            <a:spLocks noChangeArrowheads="1"/>
          </p:cNvSpPr>
          <p:nvPr/>
        </p:nvSpPr>
        <p:spPr bwMode="auto">
          <a:xfrm>
            <a:off x="49530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6650" name="Oval 27"/>
          <p:cNvSpPr>
            <a:spLocks noChangeArrowheads="1"/>
          </p:cNvSpPr>
          <p:nvPr/>
        </p:nvSpPr>
        <p:spPr bwMode="auto">
          <a:xfrm>
            <a:off x="53340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6651" name="Oval 28"/>
          <p:cNvSpPr>
            <a:spLocks noChangeArrowheads="1"/>
          </p:cNvSpPr>
          <p:nvPr/>
        </p:nvSpPr>
        <p:spPr bwMode="auto">
          <a:xfrm>
            <a:off x="5921375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6652" name="Oval 29"/>
          <p:cNvSpPr>
            <a:spLocks noChangeArrowheads="1"/>
          </p:cNvSpPr>
          <p:nvPr/>
        </p:nvSpPr>
        <p:spPr bwMode="auto">
          <a:xfrm>
            <a:off x="56388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6653" name="Oval 30"/>
          <p:cNvSpPr>
            <a:spLocks noChangeArrowheads="1"/>
          </p:cNvSpPr>
          <p:nvPr/>
        </p:nvSpPr>
        <p:spPr bwMode="auto">
          <a:xfrm>
            <a:off x="47244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6654" name="Oval 31"/>
          <p:cNvSpPr>
            <a:spLocks noChangeArrowheads="1"/>
          </p:cNvSpPr>
          <p:nvPr/>
        </p:nvSpPr>
        <p:spPr bwMode="auto">
          <a:xfrm>
            <a:off x="51054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6655" name="Oval 32"/>
          <p:cNvSpPr>
            <a:spLocks noChangeArrowheads="1"/>
          </p:cNvSpPr>
          <p:nvPr/>
        </p:nvSpPr>
        <p:spPr bwMode="auto">
          <a:xfrm>
            <a:off x="5638800" y="198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6656" name="Oval 33"/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6657" name="Oval 34"/>
          <p:cNvSpPr>
            <a:spLocks noChangeArrowheads="1"/>
          </p:cNvSpPr>
          <p:nvPr/>
        </p:nvSpPr>
        <p:spPr bwMode="auto">
          <a:xfrm>
            <a:off x="5921375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6658" name="Oval 35"/>
          <p:cNvSpPr>
            <a:spLocks noChangeArrowheads="1"/>
          </p:cNvSpPr>
          <p:nvPr/>
        </p:nvSpPr>
        <p:spPr bwMode="auto">
          <a:xfrm>
            <a:off x="5921375" y="1371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6659" name="Oval 36"/>
          <p:cNvSpPr>
            <a:spLocks noChangeArrowheads="1"/>
          </p:cNvSpPr>
          <p:nvPr/>
        </p:nvSpPr>
        <p:spPr bwMode="auto">
          <a:xfrm>
            <a:off x="6172200" y="2133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6660" name="Oval 37"/>
          <p:cNvSpPr>
            <a:spLocks noChangeArrowheads="1"/>
          </p:cNvSpPr>
          <p:nvPr/>
        </p:nvSpPr>
        <p:spPr bwMode="auto">
          <a:xfrm>
            <a:off x="6259513" y="2676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6661" name="Oval 38"/>
          <p:cNvSpPr>
            <a:spLocks noChangeArrowheads="1"/>
          </p:cNvSpPr>
          <p:nvPr/>
        </p:nvSpPr>
        <p:spPr bwMode="auto">
          <a:xfrm>
            <a:off x="62484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6662" name="Oval 39"/>
          <p:cNvSpPr>
            <a:spLocks noChangeArrowheads="1"/>
          </p:cNvSpPr>
          <p:nvPr/>
        </p:nvSpPr>
        <p:spPr bwMode="auto">
          <a:xfrm>
            <a:off x="66294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6663" name="Oval 40"/>
          <p:cNvSpPr>
            <a:spLocks noChangeArrowheads="1"/>
          </p:cNvSpPr>
          <p:nvPr/>
        </p:nvSpPr>
        <p:spPr bwMode="auto">
          <a:xfrm>
            <a:off x="66294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6664" name="Oval 41"/>
          <p:cNvSpPr>
            <a:spLocks noChangeArrowheads="1"/>
          </p:cNvSpPr>
          <p:nvPr/>
        </p:nvSpPr>
        <p:spPr bwMode="auto">
          <a:xfrm>
            <a:off x="6553200" y="2057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6665" name="Oval 42"/>
          <p:cNvSpPr>
            <a:spLocks noChangeArrowheads="1"/>
          </p:cNvSpPr>
          <p:nvPr/>
        </p:nvSpPr>
        <p:spPr bwMode="auto">
          <a:xfrm>
            <a:off x="63246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6666" name="Oval 43"/>
          <p:cNvSpPr>
            <a:spLocks noChangeArrowheads="1"/>
          </p:cNvSpPr>
          <p:nvPr/>
        </p:nvSpPr>
        <p:spPr bwMode="auto">
          <a:xfrm>
            <a:off x="6934200" y="1295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6667" name="Oval 44"/>
          <p:cNvSpPr>
            <a:spLocks noChangeArrowheads="1"/>
          </p:cNvSpPr>
          <p:nvPr/>
        </p:nvSpPr>
        <p:spPr bwMode="auto">
          <a:xfrm>
            <a:off x="7010400" y="1752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6668" name="Oval 45"/>
          <p:cNvSpPr>
            <a:spLocks noChangeArrowheads="1"/>
          </p:cNvSpPr>
          <p:nvPr/>
        </p:nvSpPr>
        <p:spPr bwMode="auto">
          <a:xfrm>
            <a:off x="7315200" y="2362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6669" name="Oval 46"/>
          <p:cNvSpPr>
            <a:spLocks noChangeArrowheads="1"/>
          </p:cNvSpPr>
          <p:nvPr/>
        </p:nvSpPr>
        <p:spPr bwMode="auto">
          <a:xfrm>
            <a:off x="6705600" y="3352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6670" name="Oval 47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6671" name="Oval 48"/>
          <p:cNvSpPr>
            <a:spLocks noChangeArrowheads="1"/>
          </p:cNvSpPr>
          <p:nvPr/>
        </p:nvSpPr>
        <p:spPr bwMode="auto">
          <a:xfrm>
            <a:off x="7924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6672" name="Oval 49"/>
          <p:cNvSpPr>
            <a:spLocks noChangeArrowheads="1"/>
          </p:cNvSpPr>
          <p:nvPr/>
        </p:nvSpPr>
        <p:spPr bwMode="auto">
          <a:xfrm>
            <a:off x="6934200" y="3886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6673" name="Oval 50"/>
          <p:cNvSpPr>
            <a:spLocks noChangeArrowheads="1"/>
          </p:cNvSpPr>
          <p:nvPr/>
        </p:nvSpPr>
        <p:spPr bwMode="auto">
          <a:xfrm>
            <a:off x="7478713" y="3430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6674" name="Oval 51"/>
          <p:cNvSpPr>
            <a:spLocks noChangeArrowheads="1"/>
          </p:cNvSpPr>
          <p:nvPr/>
        </p:nvSpPr>
        <p:spPr bwMode="auto">
          <a:xfrm>
            <a:off x="64770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6675" name="Oval 52"/>
          <p:cNvSpPr>
            <a:spLocks noChangeArrowheads="1"/>
          </p:cNvSpPr>
          <p:nvPr/>
        </p:nvSpPr>
        <p:spPr bwMode="auto">
          <a:xfrm>
            <a:off x="7543800" y="4343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6676" name="Oval 53"/>
          <p:cNvSpPr>
            <a:spLocks noChangeArrowheads="1"/>
          </p:cNvSpPr>
          <p:nvPr/>
        </p:nvSpPr>
        <p:spPr bwMode="auto">
          <a:xfrm>
            <a:off x="69342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6677" name="Oval 54"/>
          <p:cNvSpPr>
            <a:spLocks noChangeArrowheads="1"/>
          </p:cNvSpPr>
          <p:nvPr/>
        </p:nvSpPr>
        <p:spPr bwMode="auto">
          <a:xfrm>
            <a:off x="60960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6678" name="Oval 55"/>
          <p:cNvSpPr>
            <a:spLocks noChangeArrowheads="1"/>
          </p:cNvSpPr>
          <p:nvPr/>
        </p:nvSpPr>
        <p:spPr bwMode="auto">
          <a:xfrm>
            <a:off x="5638800" y="4495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6679" name="Oval 56"/>
          <p:cNvSpPr>
            <a:spLocks noChangeArrowheads="1"/>
          </p:cNvSpPr>
          <p:nvPr/>
        </p:nvSpPr>
        <p:spPr bwMode="auto">
          <a:xfrm>
            <a:off x="60198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6680" name="Oval 57"/>
          <p:cNvSpPr>
            <a:spLocks noChangeArrowheads="1"/>
          </p:cNvSpPr>
          <p:nvPr/>
        </p:nvSpPr>
        <p:spPr bwMode="auto">
          <a:xfrm>
            <a:off x="6477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6681" name="Oval 58"/>
          <p:cNvSpPr>
            <a:spLocks noChangeArrowheads="1"/>
          </p:cNvSpPr>
          <p:nvPr/>
        </p:nvSpPr>
        <p:spPr bwMode="auto">
          <a:xfrm>
            <a:off x="58674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6682" name="Oval 59"/>
          <p:cNvSpPr>
            <a:spLocks noChangeArrowheads="1"/>
          </p:cNvSpPr>
          <p:nvPr/>
        </p:nvSpPr>
        <p:spPr bwMode="auto">
          <a:xfrm>
            <a:off x="54102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6683" name="Oval 60"/>
          <p:cNvSpPr>
            <a:spLocks noChangeArrowheads="1"/>
          </p:cNvSpPr>
          <p:nvPr/>
        </p:nvSpPr>
        <p:spPr bwMode="auto">
          <a:xfrm>
            <a:off x="51054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6684" name="Oval 61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6685" name="Oval 62"/>
          <p:cNvSpPr>
            <a:spLocks noChangeArrowheads="1"/>
          </p:cNvSpPr>
          <p:nvPr/>
        </p:nvSpPr>
        <p:spPr bwMode="auto">
          <a:xfrm>
            <a:off x="4724400" y="4953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6686" name="Oval 63"/>
          <p:cNvSpPr>
            <a:spLocks noChangeArrowheads="1"/>
          </p:cNvSpPr>
          <p:nvPr/>
        </p:nvSpPr>
        <p:spPr bwMode="auto">
          <a:xfrm>
            <a:off x="4953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6687" name="Oval 64"/>
          <p:cNvSpPr>
            <a:spLocks noChangeArrowheads="1"/>
          </p:cNvSpPr>
          <p:nvPr/>
        </p:nvSpPr>
        <p:spPr bwMode="auto">
          <a:xfrm>
            <a:off x="41148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6688" name="Oval 65"/>
          <p:cNvSpPr>
            <a:spLocks noChangeArrowheads="1"/>
          </p:cNvSpPr>
          <p:nvPr/>
        </p:nvSpPr>
        <p:spPr bwMode="auto">
          <a:xfrm>
            <a:off x="40386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6689" name="Oval 66"/>
          <p:cNvSpPr>
            <a:spLocks noChangeArrowheads="1"/>
          </p:cNvSpPr>
          <p:nvPr/>
        </p:nvSpPr>
        <p:spPr bwMode="auto">
          <a:xfrm>
            <a:off x="35052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6690" name="Oval 67"/>
          <p:cNvSpPr>
            <a:spLocks noChangeArrowheads="1"/>
          </p:cNvSpPr>
          <p:nvPr/>
        </p:nvSpPr>
        <p:spPr bwMode="auto">
          <a:xfrm>
            <a:off x="40386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6691" name="Oval 68"/>
          <p:cNvSpPr>
            <a:spLocks noChangeArrowheads="1"/>
          </p:cNvSpPr>
          <p:nvPr/>
        </p:nvSpPr>
        <p:spPr bwMode="auto">
          <a:xfrm>
            <a:off x="42672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6692" name="Oval 69"/>
          <p:cNvSpPr>
            <a:spLocks noChangeArrowheads="1"/>
          </p:cNvSpPr>
          <p:nvPr/>
        </p:nvSpPr>
        <p:spPr bwMode="auto">
          <a:xfrm>
            <a:off x="3733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6693" name="Oval 70"/>
          <p:cNvSpPr>
            <a:spLocks noChangeArrowheads="1"/>
          </p:cNvSpPr>
          <p:nvPr/>
        </p:nvSpPr>
        <p:spPr bwMode="auto">
          <a:xfrm>
            <a:off x="42672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6694" name="Oval 71"/>
          <p:cNvSpPr>
            <a:spLocks noChangeArrowheads="1"/>
          </p:cNvSpPr>
          <p:nvPr/>
        </p:nvSpPr>
        <p:spPr bwMode="auto">
          <a:xfrm>
            <a:off x="4724400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6695" name="Oval 72"/>
          <p:cNvSpPr>
            <a:spLocks noChangeArrowheads="1"/>
          </p:cNvSpPr>
          <p:nvPr/>
        </p:nvSpPr>
        <p:spPr bwMode="auto">
          <a:xfrm>
            <a:off x="4343400" y="182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6696" name="Oval 73"/>
          <p:cNvSpPr>
            <a:spLocks noChangeArrowheads="1"/>
          </p:cNvSpPr>
          <p:nvPr/>
        </p:nvSpPr>
        <p:spPr bwMode="auto">
          <a:xfrm>
            <a:off x="50292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6697" name="Oval 74"/>
          <p:cNvSpPr>
            <a:spLocks noChangeArrowheads="1"/>
          </p:cNvSpPr>
          <p:nvPr/>
        </p:nvSpPr>
        <p:spPr bwMode="auto">
          <a:xfrm>
            <a:off x="4191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6698" name="Oval 75"/>
          <p:cNvSpPr>
            <a:spLocks noChangeArrowheads="1"/>
          </p:cNvSpPr>
          <p:nvPr/>
        </p:nvSpPr>
        <p:spPr bwMode="auto">
          <a:xfrm>
            <a:off x="37338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6699" name="Oval 76"/>
          <p:cNvSpPr>
            <a:spLocks noChangeArrowheads="1"/>
          </p:cNvSpPr>
          <p:nvPr/>
        </p:nvSpPr>
        <p:spPr bwMode="auto">
          <a:xfrm>
            <a:off x="3657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6700" name="Oval 77"/>
          <p:cNvSpPr>
            <a:spLocks noChangeArrowheads="1"/>
          </p:cNvSpPr>
          <p:nvPr/>
        </p:nvSpPr>
        <p:spPr bwMode="auto">
          <a:xfrm>
            <a:off x="3276600" y="2667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6701" name="Oval 78"/>
          <p:cNvSpPr>
            <a:spLocks noChangeArrowheads="1"/>
          </p:cNvSpPr>
          <p:nvPr/>
        </p:nvSpPr>
        <p:spPr bwMode="auto">
          <a:xfrm>
            <a:off x="36576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6702" name="Oval 79"/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6703" name="Oval 80"/>
          <p:cNvSpPr>
            <a:spLocks noChangeArrowheads="1"/>
          </p:cNvSpPr>
          <p:nvPr/>
        </p:nvSpPr>
        <p:spPr bwMode="auto">
          <a:xfrm>
            <a:off x="2819400" y="4419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6704" name="Oval 81"/>
          <p:cNvSpPr>
            <a:spLocks noChangeArrowheads="1"/>
          </p:cNvSpPr>
          <p:nvPr/>
        </p:nvSpPr>
        <p:spPr bwMode="auto">
          <a:xfrm>
            <a:off x="3048000" y="5257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6705" name="Oval 82"/>
          <p:cNvSpPr>
            <a:spLocks noChangeArrowheads="1"/>
          </p:cNvSpPr>
          <p:nvPr/>
        </p:nvSpPr>
        <p:spPr bwMode="auto">
          <a:xfrm>
            <a:off x="23622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6706" name="Oval 83"/>
          <p:cNvSpPr>
            <a:spLocks noChangeArrowheads="1"/>
          </p:cNvSpPr>
          <p:nvPr/>
        </p:nvSpPr>
        <p:spPr bwMode="auto">
          <a:xfrm>
            <a:off x="1905000" y="487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6707" name="Oval 84"/>
          <p:cNvSpPr>
            <a:spLocks noChangeArrowheads="1"/>
          </p:cNvSpPr>
          <p:nvPr/>
        </p:nvSpPr>
        <p:spPr bwMode="auto">
          <a:xfrm>
            <a:off x="19050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6708" name="Oval 85"/>
          <p:cNvSpPr>
            <a:spLocks noChangeArrowheads="1"/>
          </p:cNvSpPr>
          <p:nvPr/>
        </p:nvSpPr>
        <p:spPr bwMode="auto">
          <a:xfrm>
            <a:off x="2514600" y="2743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6709" name="Oval 86"/>
          <p:cNvSpPr>
            <a:spLocks noChangeArrowheads="1"/>
          </p:cNvSpPr>
          <p:nvPr/>
        </p:nvSpPr>
        <p:spPr bwMode="auto">
          <a:xfrm>
            <a:off x="28956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6710" name="Oval 87"/>
          <p:cNvSpPr>
            <a:spLocks noChangeArrowheads="1"/>
          </p:cNvSpPr>
          <p:nvPr/>
        </p:nvSpPr>
        <p:spPr bwMode="auto">
          <a:xfrm>
            <a:off x="19812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6711" name="Oval 88"/>
          <p:cNvSpPr>
            <a:spLocks noChangeArrowheads="1"/>
          </p:cNvSpPr>
          <p:nvPr/>
        </p:nvSpPr>
        <p:spPr bwMode="auto">
          <a:xfrm>
            <a:off x="182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6712" name="Oval 89"/>
          <p:cNvSpPr>
            <a:spLocks noChangeArrowheads="1"/>
          </p:cNvSpPr>
          <p:nvPr/>
        </p:nvSpPr>
        <p:spPr bwMode="auto">
          <a:xfrm>
            <a:off x="7620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6713" name="Oval 90"/>
          <p:cNvSpPr>
            <a:spLocks noChangeArrowheads="1"/>
          </p:cNvSpPr>
          <p:nvPr/>
        </p:nvSpPr>
        <p:spPr bwMode="auto">
          <a:xfrm>
            <a:off x="838200" y="579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6714" name="Oval 91"/>
          <p:cNvSpPr>
            <a:spLocks noChangeArrowheads="1"/>
          </p:cNvSpPr>
          <p:nvPr/>
        </p:nvSpPr>
        <p:spPr bwMode="auto">
          <a:xfrm>
            <a:off x="8382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6715" name="Oval 92"/>
          <p:cNvSpPr>
            <a:spLocks noChangeArrowheads="1"/>
          </p:cNvSpPr>
          <p:nvPr/>
        </p:nvSpPr>
        <p:spPr bwMode="auto">
          <a:xfrm>
            <a:off x="990600" y="2286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6716" name="Oval 93"/>
          <p:cNvSpPr>
            <a:spLocks noChangeArrowheads="1"/>
          </p:cNvSpPr>
          <p:nvPr/>
        </p:nvSpPr>
        <p:spPr bwMode="auto">
          <a:xfrm>
            <a:off x="1143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6717" name="Oval 94"/>
          <p:cNvSpPr>
            <a:spLocks noChangeArrowheads="1"/>
          </p:cNvSpPr>
          <p:nvPr/>
        </p:nvSpPr>
        <p:spPr bwMode="auto">
          <a:xfrm>
            <a:off x="2590800" y="106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grpSp>
        <p:nvGrpSpPr>
          <p:cNvPr id="2" name="Group 96"/>
          <p:cNvGrpSpPr>
            <a:grpSpLocks/>
          </p:cNvGrpSpPr>
          <p:nvPr/>
        </p:nvGrpSpPr>
        <p:grpSpPr bwMode="auto">
          <a:xfrm>
            <a:off x="3167063" y="1676400"/>
            <a:ext cx="2819400" cy="2895600"/>
            <a:chOff x="3744" y="4464"/>
            <a:chExt cx="1776" cy="1824"/>
          </a:xfrm>
        </p:grpSpPr>
        <p:sp>
          <p:nvSpPr>
            <p:cNvPr id="26728" name="Oval 97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grpSp>
          <p:nvGrpSpPr>
            <p:cNvPr id="26729" name="Group 98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26730" name="Oval 99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endParaRPr>
              </a:p>
            </p:txBody>
          </p:sp>
          <p:sp>
            <p:nvSpPr>
              <p:cNvPr id="26731" name="Line 100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endParaRPr>
              </a:p>
            </p:txBody>
          </p:sp>
          <p:sp>
            <p:nvSpPr>
              <p:cNvPr id="26732" name="Line 101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endParaRPr>
              </a:p>
            </p:txBody>
          </p:sp>
        </p:grpSp>
      </p:grpSp>
      <p:sp>
        <p:nvSpPr>
          <p:cNvPr id="26719" name="AutoShape 102"/>
          <p:cNvSpPr>
            <a:spLocks noChangeArrowheads="1"/>
          </p:cNvSpPr>
          <p:nvPr/>
        </p:nvSpPr>
        <p:spPr bwMode="auto">
          <a:xfrm>
            <a:off x="7467600" y="9144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Search</a:t>
            </a:r>
            <a:b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</a:b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window</a:t>
            </a:r>
          </a:p>
        </p:txBody>
      </p:sp>
      <p:sp>
        <p:nvSpPr>
          <p:cNvPr id="26720" name="AutoShape 103"/>
          <p:cNvSpPr>
            <a:spLocks noChangeArrowheads="1"/>
          </p:cNvSpPr>
          <p:nvPr/>
        </p:nvSpPr>
        <p:spPr bwMode="auto">
          <a:xfrm>
            <a:off x="7467600" y="16002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Center of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mass</a:t>
            </a:r>
          </a:p>
        </p:txBody>
      </p:sp>
      <p:sp>
        <p:nvSpPr>
          <p:cNvPr id="26721" name="AutoShape 104"/>
          <p:cNvSpPr>
            <a:spLocks noChangeArrowheads="1"/>
          </p:cNvSpPr>
          <p:nvPr/>
        </p:nvSpPr>
        <p:spPr bwMode="auto">
          <a:xfrm>
            <a:off x="7467600" y="5410200"/>
            <a:ext cx="1447800" cy="609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Mean Shift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vector</a:t>
            </a:r>
          </a:p>
        </p:txBody>
      </p:sp>
      <p:grpSp>
        <p:nvGrpSpPr>
          <p:cNvPr id="4" name="Group 105"/>
          <p:cNvGrpSpPr>
            <a:grpSpLocks/>
          </p:cNvGrpSpPr>
          <p:nvPr/>
        </p:nvGrpSpPr>
        <p:grpSpPr bwMode="auto">
          <a:xfrm>
            <a:off x="5029200" y="3200400"/>
            <a:ext cx="457200" cy="457200"/>
            <a:chOff x="4486" y="3484"/>
            <a:chExt cx="288" cy="288"/>
          </a:xfrm>
        </p:grpSpPr>
        <p:sp>
          <p:nvSpPr>
            <p:cNvPr id="26725" name="Oval 106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26726" name="Line 107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26727" name="Line 108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</p:grpSp>
      <p:sp>
        <p:nvSpPr>
          <p:cNvPr id="26723" name="Rectangle 1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Mean shift</a:t>
            </a:r>
          </a:p>
        </p:txBody>
      </p:sp>
      <p:sp>
        <p:nvSpPr>
          <p:cNvPr id="26724" name="Rectangle 113"/>
          <p:cNvSpPr>
            <a:spLocks noChangeArrowheads="1"/>
          </p:cNvSpPr>
          <p:nvPr/>
        </p:nvSpPr>
        <p:spPr bwMode="auto">
          <a:xfrm>
            <a:off x="120650" y="6524625"/>
            <a:ext cx="2622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Slide by Y. Ukrainitz &amp; B. Sarel</a:t>
            </a:r>
          </a:p>
        </p:txBody>
      </p:sp>
    </p:spTree>
    <p:extLst>
      <p:ext uri="{BB962C8B-B14F-4D97-AF65-F5344CB8AC3E}">
        <p14:creationId xmlns:p14="http://schemas.microsoft.com/office/powerpoint/2010/main" val="995714453"/>
      </p:ext>
    </p:extLst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5.82929E-7 L 0.075 0.0444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0" y="22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Oval 3"/>
          <p:cNvSpPr>
            <a:spLocks noChangeArrowheads="1"/>
          </p:cNvSpPr>
          <p:nvPr/>
        </p:nvSpPr>
        <p:spPr bwMode="auto">
          <a:xfrm>
            <a:off x="55626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7651" name="Oval 4"/>
          <p:cNvSpPr>
            <a:spLocks noChangeArrowheads="1"/>
          </p:cNvSpPr>
          <p:nvPr/>
        </p:nvSpPr>
        <p:spPr bwMode="auto">
          <a:xfrm>
            <a:off x="5768975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7652" name="Oval 5"/>
          <p:cNvSpPr>
            <a:spLocks noChangeArrowheads="1"/>
          </p:cNvSpPr>
          <p:nvPr/>
        </p:nvSpPr>
        <p:spPr bwMode="auto">
          <a:xfrm>
            <a:off x="5692775" y="3276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7653" name="Oval 6"/>
          <p:cNvSpPr>
            <a:spLocks noChangeArrowheads="1"/>
          </p:cNvSpPr>
          <p:nvPr/>
        </p:nvSpPr>
        <p:spPr bwMode="auto">
          <a:xfrm>
            <a:off x="5440363" y="32210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7654" name="Oval 7"/>
          <p:cNvSpPr>
            <a:spLocks noChangeArrowheads="1"/>
          </p:cNvSpPr>
          <p:nvPr/>
        </p:nvSpPr>
        <p:spPr bwMode="auto">
          <a:xfrm>
            <a:off x="5681663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7655" name="Oval 8"/>
          <p:cNvSpPr>
            <a:spLocks noChangeArrowheads="1"/>
          </p:cNvSpPr>
          <p:nvPr/>
        </p:nvSpPr>
        <p:spPr bwMode="auto">
          <a:xfrm>
            <a:off x="5454650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7656" name="Oval 9"/>
          <p:cNvSpPr>
            <a:spLocks noChangeArrowheads="1"/>
          </p:cNvSpPr>
          <p:nvPr/>
        </p:nvSpPr>
        <p:spPr bwMode="auto">
          <a:xfrm>
            <a:off x="5932488" y="36147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7657" name="Oval 10"/>
          <p:cNvSpPr>
            <a:spLocks noChangeArrowheads="1"/>
          </p:cNvSpPr>
          <p:nvPr/>
        </p:nvSpPr>
        <p:spPr bwMode="auto">
          <a:xfrm>
            <a:off x="5322888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7658" name="Oval 11"/>
          <p:cNvSpPr>
            <a:spLocks noChangeArrowheads="1"/>
          </p:cNvSpPr>
          <p:nvPr/>
        </p:nvSpPr>
        <p:spPr bwMode="auto">
          <a:xfrm>
            <a:off x="6062663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7659" name="Oval 12"/>
          <p:cNvSpPr>
            <a:spLocks noChangeArrowheads="1"/>
          </p:cNvSpPr>
          <p:nvPr/>
        </p:nvSpPr>
        <p:spPr bwMode="auto">
          <a:xfrm>
            <a:off x="5921375" y="31432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7660" name="Oval 13"/>
          <p:cNvSpPr>
            <a:spLocks noChangeArrowheads="1"/>
          </p:cNvSpPr>
          <p:nvPr/>
        </p:nvSpPr>
        <p:spPr bwMode="auto">
          <a:xfrm>
            <a:off x="563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7661" name="Oval 14"/>
          <p:cNvSpPr>
            <a:spLocks noChangeArrowheads="1"/>
          </p:cNvSpPr>
          <p:nvPr/>
        </p:nvSpPr>
        <p:spPr bwMode="auto">
          <a:xfrm>
            <a:off x="5791200" y="3810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7662" name="Oval 15"/>
          <p:cNvSpPr>
            <a:spLocks noChangeArrowheads="1"/>
          </p:cNvSpPr>
          <p:nvPr/>
        </p:nvSpPr>
        <p:spPr bwMode="auto">
          <a:xfrm>
            <a:off x="5486400" y="38306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7663" name="Oval 16"/>
          <p:cNvSpPr>
            <a:spLocks noChangeArrowheads="1"/>
          </p:cNvSpPr>
          <p:nvPr/>
        </p:nvSpPr>
        <p:spPr bwMode="auto">
          <a:xfrm>
            <a:off x="5181600" y="36798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7664" name="Oval 17"/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7665" name="Oval 18"/>
          <p:cNvSpPr>
            <a:spLocks noChangeArrowheads="1"/>
          </p:cNvSpPr>
          <p:nvPr/>
        </p:nvSpPr>
        <p:spPr bwMode="auto">
          <a:xfrm>
            <a:off x="5181600" y="3200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7666" name="Oval 19"/>
          <p:cNvSpPr>
            <a:spLocks noChangeArrowheads="1"/>
          </p:cNvSpPr>
          <p:nvPr/>
        </p:nvSpPr>
        <p:spPr bwMode="auto">
          <a:xfrm>
            <a:off x="62484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7667" name="Oval 20"/>
          <p:cNvSpPr>
            <a:spLocks noChangeArrowheads="1"/>
          </p:cNvSpPr>
          <p:nvPr/>
        </p:nvSpPr>
        <p:spPr bwMode="auto">
          <a:xfrm>
            <a:off x="6172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7668" name="Oval 21"/>
          <p:cNvSpPr>
            <a:spLocks noChangeArrowheads="1"/>
          </p:cNvSpPr>
          <p:nvPr/>
        </p:nvSpPr>
        <p:spPr bwMode="auto">
          <a:xfrm>
            <a:off x="5888038" y="40941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7669" name="Oval 22"/>
          <p:cNvSpPr>
            <a:spLocks noChangeArrowheads="1"/>
          </p:cNvSpPr>
          <p:nvPr/>
        </p:nvSpPr>
        <p:spPr bwMode="auto">
          <a:xfrm>
            <a:off x="5486400" y="4114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7670" name="Oval 23"/>
          <p:cNvSpPr>
            <a:spLocks noChangeArrowheads="1"/>
          </p:cNvSpPr>
          <p:nvPr/>
        </p:nvSpPr>
        <p:spPr bwMode="auto">
          <a:xfrm>
            <a:off x="5029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7671" name="Oval 24"/>
          <p:cNvSpPr>
            <a:spLocks noChangeArrowheads="1"/>
          </p:cNvSpPr>
          <p:nvPr/>
        </p:nvSpPr>
        <p:spPr bwMode="auto">
          <a:xfrm>
            <a:off x="46482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7672" name="Oval 25"/>
          <p:cNvSpPr>
            <a:spLocks noChangeArrowheads="1"/>
          </p:cNvSpPr>
          <p:nvPr/>
        </p:nvSpPr>
        <p:spPr bwMode="auto">
          <a:xfrm>
            <a:off x="45720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7673" name="Oval 26"/>
          <p:cNvSpPr>
            <a:spLocks noChangeArrowheads="1"/>
          </p:cNvSpPr>
          <p:nvPr/>
        </p:nvSpPr>
        <p:spPr bwMode="auto">
          <a:xfrm>
            <a:off x="49530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7674" name="Oval 27"/>
          <p:cNvSpPr>
            <a:spLocks noChangeArrowheads="1"/>
          </p:cNvSpPr>
          <p:nvPr/>
        </p:nvSpPr>
        <p:spPr bwMode="auto">
          <a:xfrm>
            <a:off x="53340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7675" name="Oval 28"/>
          <p:cNvSpPr>
            <a:spLocks noChangeArrowheads="1"/>
          </p:cNvSpPr>
          <p:nvPr/>
        </p:nvSpPr>
        <p:spPr bwMode="auto">
          <a:xfrm>
            <a:off x="5921375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7676" name="Oval 29"/>
          <p:cNvSpPr>
            <a:spLocks noChangeArrowheads="1"/>
          </p:cNvSpPr>
          <p:nvPr/>
        </p:nvSpPr>
        <p:spPr bwMode="auto">
          <a:xfrm>
            <a:off x="56388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7677" name="Oval 30"/>
          <p:cNvSpPr>
            <a:spLocks noChangeArrowheads="1"/>
          </p:cNvSpPr>
          <p:nvPr/>
        </p:nvSpPr>
        <p:spPr bwMode="auto">
          <a:xfrm>
            <a:off x="47244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7678" name="Oval 31"/>
          <p:cNvSpPr>
            <a:spLocks noChangeArrowheads="1"/>
          </p:cNvSpPr>
          <p:nvPr/>
        </p:nvSpPr>
        <p:spPr bwMode="auto">
          <a:xfrm>
            <a:off x="51054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7679" name="Oval 32"/>
          <p:cNvSpPr>
            <a:spLocks noChangeArrowheads="1"/>
          </p:cNvSpPr>
          <p:nvPr/>
        </p:nvSpPr>
        <p:spPr bwMode="auto">
          <a:xfrm>
            <a:off x="5638800" y="198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7680" name="Oval 33"/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7681" name="Oval 34"/>
          <p:cNvSpPr>
            <a:spLocks noChangeArrowheads="1"/>
          </p:cNvSpPr>
          <p:nvPr/>
        </p:nvSpPr>
        <p:spPr bwMode="auto">
          <a:xfrm>
            <a:off x="5921375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7682" name="Oval 35"/>
          <p:cNvSpPr>
            <a:spLocks noChangeArrowheads="1"/>
          </p:cNvSpPr>
          <p:nvPr/>
        </p:nvSpPr>
        <p:spPr bwMode="auto">
          <a:xfrm>
            <a:off x="5921375" y="1371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7683" name="Oval 36"/>
          <p:cNvSpPr>
            <a:spLocks noChangeArrowheads="1"/>
          </p:cNvSpPr>
          <p:nvPr/>
        </p:nvSpPr>
        <p:spPr bwMode="auto">
          <a:xfrm>
            <a:off x="6172200" y="2133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7684" name="Oval 37"/>
          <p:cNvSpPr>
            <a:spLocks noChangeArrowheads="1"/>
          </p:cNvSpPr>
          <p:nvPr/>
        </p:nvSpPr>
        <p:spPr bwMode="auto">
          <a:xfrm>
            <a:off x="6259513" y="2676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7685" name="Oval 38"/>
          <p:cNvSpPr>
            <a:spLocks noChangeArrowheads="1"/>
          </p:cNvSpPr>
          <p:nvPr/>
        </p:nvSpPr>
        <p:spPr bwMode="auto">
          <a:xfrm>
            <a:off x="62484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7686" name="Oval 39"/>
          <p:cNvSpPr>
            <a:spLocks noChangeArrowheads="1"/>
          </p:cNvSpPr>
          <p:nvPr/>
        </p:nvSpPr>
        <p:spPr bwMode="auto">
          <a:xfrm>
            <a:off x="66294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7687" name="Oval 40"/>
          <p:cNvSpPr>
            <a:spLocks noChangeArrowheads="1"/>
          </p:cNvSpPr>
          <p:nvPr/>
        </p:nvSpPr>
        <p:spPr bwMode="auto">
          <a:xfrm>
            <a:off x="66294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7688" name="Oval 41"/>
          <p:cNvSpPr>
            <a:spLocks noChangeArrowheads="1"/>
          </p:cNvSpPr>
          <p:nvPr/>
        </p:nvSpPr>
        <p:spPr bwMode="auto">
          <a:xfrm>
            <a:off x="6553200" y="2057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7689" name="Oval 42"/>
          <p:cNvSpPr>
            <a:spLocks noChangeArrowheads="1"/>
          </p:cNvSpPr>
          <p:nvPr/>
        </p:nvSpPr>
        <p:spPr bwMode="auto">
          <a:xfrm>
            <a:off x="63246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7690" name="Oval 43"/>
          <p:cNvSpPr>
            <a:spLocks noChangeArrowheads="1"/>
          </p:cNvSpPr>
          <p:nvPr/>
        </p:nvSpPr>
        <p:spPr bwMode="auto">
          <a:xfrm>
            <a:off x="6934200" y="1295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7691" name="Oval 44"/>
          <p:cNvSpPr>
            <a:spLocks noChangeArrowheads="1"/>
          </p:cNvSpPr>
          <p:nvPr/>
        </p:nvSpPr>
        <p:spPr bwMode="auto">
          <a:xfrm>
            <a:off x="7010400" y="1752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7692" name="Oval 45"/>
          <p:cNvSpPr>
            <a:spLocks noChangeArrowheads="1"/>
          </p:cNvSpPr>
          <p:nvPr/>
        </p:nvSpPr>
        <p:spPr bwMode="auto">
          <a:xfrm>
            <a:off x="7315200" y="2362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7693" name="Oval 46"/>
          <p:cNvSpPr>
            <a:spLocks noChangeArrowheads="1"/>
          </p:cNvSpPr>
          <p:nvPr/>
        </p:nvSpPr>
        <p:spPr bwMode="auto">
          <a:xfrm>
            <a:off x="6705600" y="3352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7694" name="Oval 47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7695" name="Oval 48"/>
          <p:cNvSpPr>
            <a:spLocks noChangeArrowheads="1"/>
          </p:cNvSpPr>
          <p:nvPr/>
        </p:nvSpPr>
        <p:spPr bwMode="auto">
          <a:xfrm>
            <a:off x="7924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7696" name="Oval 49"/>
          <p:cNvSpPr>
            <a:spLocks noChangeArrowheads="1"/>
          </p:cNvSpPr>
          <p:nvPr/>
        </p:nvSpPr>
        <p:spPr bwMode="auto">
          <a:xfrm>
            <a:off x="6934200" y="3886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7697" name="Oval 50"/>
          <p:cNvSpPr>
            <a:spLocks noChangeArrowheads="1"/>
          </p:cNvSpPr>
          <p:nvPr/>
        </p:nvSpPr>
        <p:spPr bwMode="auto">
          <a:xfrm>
            <a:off x="7478713" y="3430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7698" name="Oval 51"/>
          <p:cNvSpPr>
            <a:spLocks noChangeArrowheads="1"/>
          </p:cNvSpPr>
          <p:nvPr/>
        </p:nvSpPr>
        <p:spPr bwMode="auto">
          <a:xfrm>
            <a:off x="64770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7699" name="Oval 52"/>
          <p:cNvSpPr>
            <a:spLocks noChangeArrowheads="1"/>
          </p:cNvSpPr>
          <p:nvPr/>
        </p:nvSpPr>
        <p:spPr bwMode="auto">
          <a:xfrm>
            <a:off x="7543800" y="4343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7700" name="Oval 53"/>
          <p:cNvSpPr>
            <a:spLocks noChangeArrowheads="1"/>
          </p:cNvSpPr>
          <p:nvPr/>
        </p:nvSpPr>
        <p:spPr bwMode="auto">
          <a:xfrm>
            <a:off x="69342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7701" name="Oval 54"/>
          <p:cNvSpPr>
            <a:spLocks noChangeArrowheads="1"/>
          </p:cNvSpPr>
          <p:nvPr/>
        </p:nvSpPr>
        <p:spPr bwMode="auto">
          <a:xfrm>
            <a:off x="60960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7702" name="Oval 55"/>
          <p:cNvSpPr>
            <a:spLocks noChangeArrowheads="1"/>
          </p:cNvSpPr>
          <p:nvPr/>
        </p:nvSpPr>
        <p:spPr bwMode="auto">
          <a:xfrm>
            <a:off x="5638800" y="4495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7703" name="Oval 56"/>
          <p:cNvSpPr>
            <a:spLocks noChangeArrowheads="1"/>
          </p:cNvSpPr>
          <p:nvPr/>
        </p:nvSpPr>
        <p:spPr bwMode="auto">
          <a:xfrm>
            <a:off x="60198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7704" name="Oval 57"/>
          <p:cNvSpPr>
            <a:spLocks noChangeArrowheads="1"/>
          </p:cNvSpPr>
          <p:nvPr/>
        </p:nvSpPr>
        <p:spPr bwMode="auto">
          <a:xfrm>
            <a:off x="6477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7705" name="Oval 58"/>
          <p:cNvSpPr>
            <a:spLocks noChangeArrowheads="1"/>
          </p:cNvSpPr>
          <p:nvPr/>
        </p:nvSpPr>
        <p:spPr bwMode="auto">
          <a:xfrm>
            <a:off x="58674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7706" name="Oval 59"/>
          <p:cNvSpPr>
            <a:spLocks noChangeArrowheads="1"/>
          </p:cNvSpPr>
          <p:nvPr/>
        </p:nvSpPr>
        <p:spPr bwMode="auto">
          <a:xfrm>
            <a:off x="54102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7707" name="Oval 60"/>
          <p:cNvSpPr>
            <a:spLocks noChangeArrowheads="1"/>
          </p:cNvSpPr>
          <p:nvPr/>
        </p:nvSpPr>
        <p:spPr bwMode="auto">
          <a:xfrm>
            <a:off x="51054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7708" name="Oval 61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7709" name="Oval 62"/>
          <p:cNvSpPr>
            <a:spLocks noChangeArrowheads="1"/>
          </p:cNvSpPr>
          <p:nvPr/>
        </p:nvSpPr>
        <p:spPr bwMode="auto">
          <a:xfrm>
            <a:off x="4724400" y="4953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7710" name="Oval 63"/>
          <p:cNvSpPr>
            <a:spLocks noChangeArrowheads="1"/>
          </p:cNvSpPr>
          <p:nvPr/>
        </p:nvSpPr>
        <p:spPr bwMode="auto">
          <a:xfrm>
            <a:off x="4953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7711" name="Oval 64"/>
          <p:cNvSpPr>
            <a:spLocks noChangeArrowheads="1"/>
          </p:cNvSpPr>
          <p:nvPr/>
        </p:nvSpPr>
        <p:spPr bwMode="auto">
          <a:xfrm>
            <a:off x="41148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7712" name="Oval 65"/>
          <p:cNvSpPr>
            <a:spLocks noChangeArrowheads="1"/>
          </p:cNvSpPr>
          <p:nvPr/>
        </p:nvSpPr>
        <p:spPr bwMode="auto">
          <a:xfrm>
            <a:off x="40386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7713" name="Oval 66"/>
          <p:cNvSpPr>
            <a:spLocks noChangeArrowheads="1"/>
          </p:cNvSpPr>
          <p:nvPr/>
        </p:nvSpPr>
        <p:spPr bwMode="auto">
          <a:xfrm>
            <a:off x="35052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7714" name="Oval 67"/>
          <p:cNvSpPr>
            <a:spLocks noChangeArrowheads="1"/>
          </p:cNvSpPr>
          <p:nvPr/>
        </p:nvSpPr>
        <p:spPr bwMode="auto">
          <a:xfrm>
            <a:off x="40386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7715" name="Oval 68"/>
          <p:cNvSpPr>
            <a:spLocks noChangeArrowheads="1"/>
          </p:cNvSpPr>
          <p:nvPr/>
        </p:nvSpPr>
        <p:spPr bwMode="auto">
          <a:xfrm>
            <a:off x="42672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7716" name="Oval 69"/>
          <p:cNvSpPr>
            <a:spLocks noChangeArrowheads="1"/>
          </p:cNvSpPr>
          <p:nvPr/>
        </p:nvSpPr>
        <p:spPr bwMode="auto">
          <a:xfrm>
            <a:off x="3733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7717" name="Oval 70"/>
          <p:cNvSpPr>
            <a:spLocks noChangeArrowheads="1"/>
          </p:cNvSpPr>
          <p:nvPr/>
        </p:nvSpPr>
        <p:spPr bwMode="auto">
          <a:xfrm>
            <a:off x="42672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7718" name="Oval 71"/>
          <p:cNvSpPr>
            <a:spLocks noChangeArrowheads="1"/>
          </p:cNvSpPr>
          <p:nvPr/>
        </p:nvSpPr>
        <p:spPr bwMode="auto">
          <a:xfrm>
            <a:off x="4724400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7719" name="Oval 72"/>
          <p:cNvSpPr>
            <a:spLocks noChangeArrowheads="1"/>
          </p:cNvSpPr>
          <p:nvPr/>
        </p:nvSpPr>
        <p:spPr bwMode="auto">
          <a:xfrm>
            <a:off x="4343400" y="182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7720" name="Oval 73"/>
          <p:cNvSpPr>
            <a:spLocks noChangeArrowheads="1"/>
          </p:cNvSpPr>
          <p:nvPr/>
        </p:nvSpPr>
        <p:spPr bwMode="auto">
          <a:xfrm>
            <a:off x="50292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7721" name="Oval 74"/>
          <p:cNvSpPr>
            <a:spLocks noChangeArrowheads="1"/>
          </p:cNvSpPr>
          <p:nvPr/>
        </p:nvSpPr>
        <p:spPr bwMode="auto">
          <a:xfrm>
            <a:off x="4191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7722" name="Oval 75"/>
          <p:cNvSpPr>
            <a:spLocks noChangeArrowheads="1"/>
          </p:cNvSpPr>
          <p:nvPr/>
        </p:nvSpPr>
        <p:spPr bwMode="auto">
          <a:xfrm>
            <a:off x="37338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7723" name="Oval 76"/>
          <p:cNvSpPr>
            <a:spLocks noChangeArrowheads="1"/>
          </p:cNvSpPr>
          <p:nvPr/>
        </p:nvSpPr>
        <p:spPr bwMode="auto">
          <a:xfrm>
            <a:off x="3657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7724" name="Oval 77"/>
          <p:cNvSpPr>
            <a:spLocks noChangeArrowheads="1"/>
          </p:cNvSpPr>
          <p:nvPr/>
        </p:nvSpPr>
        <p:spPr bwMode="auto">
          <a:xfrm>
            <a:off x="3276600" y="2667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7725" name="Oval 78"/>
          <p:cNvSpPr>
            <a:spLocks noChangeArrowheads="1"/>
          </p:cNvSpPr>
          <p:nvPr/>
        </p:nvSpPr>
        <p:spPr bwMode="auto">
          <a:xfrm>
            <a:off x="36576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7726" name="Oval 79"/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7727" name="Oval 80"/>
          <p:cNvSpPr>
            <a:spLocks noChangeArrowheads="1"/>
          </p:cNvSpPr>
          <p:nvPr/>
        </p:nvSpPr>
        <p:spPr bwMode="auto">
          <a:xfrm>
            <a:off x="2819400" y="4419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7728" name="Oval 81"/>
          <p:cNvSpPr>
            <a:spLocks noChangeArrowheads="1"/>
          </p:cNvSpPr>
          <p:nvPr/>
        </p:nvSpPr>
        <p:spPr bwMode="auto">
          <a:xfrm>
            <a:off x="3048000" y="5257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7729" name="Oval 82"/>
          <p:cNvSpPr>
            <a:spLocks noChangeArrowheads="1"/>
          </p:cNvSpPr>
          <p:nvPr/>
        </p:nvSpPr>
        <p:spPr bwMode="auto">
          <a:xfrm>
            <a:off x="23622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7730" name="Oval 83"/>
          <p:cNvSpPr>
            <a:spLocks noChangeArrowheads="1"/>
          </p:cNvSpPr>
          <p:nvPr/>
        </p:nvSpPr>
        <p:spPr bwMode="auto">
          <a:xfrm>
            <a:off x="1905000" y="487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7731" name="Oval 84"/>
          <p:cNvSpPr>
            <a:spLocks noChangeArrowheads="1"/>
          </p:cNvSpPr>
          <p:nvPr/>
        </p:nvSpPr>
        <p:spPr bwMode="auto">
          <a:xfrm>
            <a:off x="19050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7732" name="Oval 85"/>
          <p:cNvSpPr>
            <a:spLocks noChangeArrowheads="1"/>
          </p:cNvSpPr>
          <p:nvPr/>
        </p:nvSpPr>
        <p:spPr bwMode="auto">
          <a:xfrm>
            <a:off x="2514600" y="2743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7733" name="Oval 86"/>
          <p:cNvSpPr>
            <a:spLocks noChangeArrowheads="1"/>
          </p:cNvSpPr>
          <p:nvPr/>
        </p:nvSpPr>
        <p:spPr bwMode="auto">
          <a:xfrm>
            <a:off x="28956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7734" name="Oval 87"/>
          <p:cNvSpPr>
            <a:spLocks noChangeArrowheads="1"/>
          </p:cNvSpPr>
          <p:nvPr/>
        </p:nvSpPr>
        <p:spPr bwMode="auto">
          <a:xfrm>
            <a:off x="19812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7735" name="Oval 88"/>
          <p:cNvSpPr>
            <a:spLocks noChangeArrowheads="1"/>
          </p:cNvSpPr>
          <p:nvPr/>
        </p:nvSpPr>
        <p:spPr bwMode="auto">
          <a:xfrm>
            <a:off x="182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7736" name="Oval 89"/>
          <p:cNvSpPr>
            <a:spLocks noChangeArrowheads="1"/>
          </p:cNvSpPr>
          <p:nvPr/>
        </p:nvSpPr>
        <p:spPr bwMode="auto">
          <a:xfrm>
            <a:off x="7620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7737" name="Oval 90"/>
          <p:cNvSpPr>
            <a:spLocks noChangeArrowheads="1"/>
          </p:cNvSpPr>
          <p:nvPr/>
        </p:nvSpPr>
        <p:spPr bwMode="auto">
          <a:xfrm>
            <a:off x="838200" y="579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7738" name="Oval 91"/>
          <p:cNvSpPr>
            <a:spLocks noChangeArrowheads="1"/>
          </p:cNvSpPr>
          <p:nvPr/>
        </p:nvSpPr>
        <p:spPr bwMode="auto">
          <a:xfrm>
            <a:off x="8382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7739" name="Oval 92"/>
          <p:cNvSpPr>
            <a:spLocks noChangeArrowheads="1"/>
          </p:cNvSpPr>
          <p:nvPr/>
        </p:nvSpPr>
        <p:spPr bwMode="auto">
          <a:xfrm>
            <a:off x="990600" y="2286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7740" name="Oval 93"/>
          <p:cNvSpPr>
            <a:spLocks noChangeArrowheads="1"/>
          </p:cNvSpPr>
          <p:nvPr/>
        </p:nvSpPr>
        <p:spPr bwMode="auto">
          <a:xfrm>
            <a:off x="1143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7741" name="Oval 94"/>
          <p:cNvSpPr>
            <a:spLocks noChangeArrowheads="1"/>
          </p:cNvSpPr>
          <p:nvPr/>
        </p:nvSpPr>
        <p:spPr bwMode="auto">
          <a:xfrm>
            <a:off x="2590800" y="106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grpSp>
        <p:nvGrpSpPr>
          <p:cNvPr id="27742" name="Group 96"/>
          <p:cNvGrpSpPr>
            <a:grpSpLocks/>
          </p:cNvGrpSpPr>
          <p:nvPr/>
        </p:nvGrpSpPr>
        <p:grpSpPr bwMode="auto">
          <a:xfrm>
            <a:off x="3841750" y="1981200"/>
            <a:ext cx="2819400" cy="2895600"/>
            <a:chOff x="3744" y="4464"/>
            <a:chExt cx="1776" cy="1824"/>
          </a:xfrm>
        </p:grpSpPr>
        <p:sp>
          <p:nvSpPr>
            <p:cNvPr id="27753" name="Oval 97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grpSp>
          <p:nvGrpSpPr>
            <p:cNvPr id="27754" name="Group 98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27755" name="Oval 99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endParaRPr>
              </a:p>
            </p:txBody>
          </p:sp>
          <p:sp>
            <p:nvSpPr>
              <p:cNvPr id="27756" name="Line 100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endParaRPr>
              </a:p>
            </p:txBody>
          </p:sp>
          <p:sp>
            <p:nvSpPr>
              <p:cNvPr id="27757" name="Line 101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endParaRPr>
              </a:p>
            </p:txBody>
          </p:sp>
        </p:grpSp>
      </p:grpSp>
      <p:sp>
        <p:nvSpPr>
          <p:cNvPr id="27743" name="AutoShape 102"/>
          <p:cNvSpPr>
            <a:spLocks noChangeArrowheads="1"/>
          </p:cNvSpPr>
          <p:nvPr/>
        </p:nvSpPr>
        <p:spPr bwMode="auto">
          <a:xfrm>
            <a:off x="7467600" y="9144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Search</a:t>
            </a:r>
            <a:b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</a:b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window</a:t>
            </a:r>
          </a:p>
        </p:txBody>
      </p:sp>
      <p:sp>
        <p:nvSpPr>
          <p:cNvPr id="27744" name="AutoShape 103"/>
          <p:cNvSpPr>
            <a:spLocks noChangeArrowheads="1"/>
          </p:cNvSpPr>
          <p:nvPr/>
        </p:nvSpPr>
        <p:spPr bwMode="auto">
          <a:xfrm>
            <a:off x="7467600" y="16002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Center of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mass</a:t>
            </a:r>
          </a:p>
        </p:txBody>
      </p:sp>
      <p:sp>
        <p:nvSpPr>
          <p:cNvPr id="27745" name="AutoShape 104"/>
          <p:cNvSpPr>
            <a:spLocks noChangeArrowheads="1"/>
          </p:cNvSpPr>
          <p:nvPr/>
        </p:nvSpPr>
        <p:spPr bwMode="auto">
          <a:xfrm>
            <a:off x="7467600" y="5410200"/>
            <a:ext cx="1447800" cy="609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Mean Shift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vector</a:t>
            </a:r>
          </a:p>
        </p:txBody>
      </p:sp>
      <p:grpSp>
        <p:nvGrpSpPr>
          <p:cNvPr id="4" name="Group 105"/>
          <p:cNvGrpSpPr>
            <a:grpSpLocks/>
          </p:cNvGrpSpPr>
          <p:nvPr/>
        </p:nvGrpSpPr>
        <p:grpSpPr bwMode="auto">
          <a:xfrm>
            <a:off x="5389563" y="3265488"/>
            <a:ext cx="457200" cy="457200"/>
            <a:chOff x="4486" y="3484"/>
            <a:chExt cx="288" cy="288"/>
          </a:xfrm>
        </p:grpSpPr>
        <p:sp>
          <p:nvSpPr>
            <p:cNvPr id="27750" name="Oval 106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27751" name="Line 107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27752" name="Line 108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</p:grpSp>
      <p:sp>
        <p:nvSpPr>
          <p:cNvPr id="1464429" name="AutoShape 109"/>
          <p:cNvSpPr>
            <a:spLocks noChangeArrowheads="1"/>
          </p:cNvSpPr>
          <p:nvPr/>
        </p:nvSpPr>
        <p:spPr bwMode="auto">
          <a:xfrm rot="618372">
            <a:off x="5280025" y="3375025"/>
            <a:ext cx="381000" cy="152400"/>
          </a:xfrm>
          <a:prstGeom prst="rightArrow">
            <a:avLst>
              <a:gd name="adj1" fmla="val 50000"/>
              <a:gd name="adj2" fmla="val 625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7748" name="Rectangle 1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Mean shift</a:t>
            </a:r>
          </a:p>
        </p:txBody>
      </p:sp>
      <p:sp>
        <p:nvSpPr>
          <p:cNvPr id="27749" name="Rectangle 113"/>
          <p:cNvSpPr>
            <a:spLocks noChangeArrowheads="1"/>
          </p:cNvSpPr>
          <p:nvPr/>
        </p:nvSpPr>
        <p:spPr bwMode="auto">
          <a:xfrm>
            <a:off x="120650" y="6524625"/>
            <a:ext cx="2622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Slide by Y. Ukrainitz &amp; B. Sarel</a:t>
            </a:r>
          </a:p>
        </p:txBody>
      </p:sp>
    </p:spTree>
    <p:extLst>
      <p:ext uri="{BB962C8B-B14F-4D97-AF65-F5344CB8AC3E}">
        <p14:creationId xmlns:p14="http://schemas.microsoft.com/office/powerpoint/2010/main" val="4973879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64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4429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Oval 3"/>
          <p:cNvSpPr>
            <a:spLocks noChangeArrowheads="1"/>
          </p:cNvSpPr>
          <p:nvPr/>
        </p:nvSpPr>
        <p:spPr bwMode="auto">
          <a:xfrm>
            <a:off x="55626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8675" name="Oval 4"/>
          <p:cNvSpPr>
            <a:spLocks noChangeArrowheads="1"/>
          </p:cNvSpPr>
          <p:nvPr/>
        </p:nvSpPr>
        <p:spPr bwMode="auto">
          <a:xfrm>
            <a:off x="5768975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8676" name="Oval 5"/>
          <p:cNvSpPr>
            <a:spLocks noChangeArrowheads="1"/>
          </p:cNvSpPr>
          <p:nvPr/>
        </p:nvSpPr>
        <p:spPr bwMode="auto">
          <a:xfrm>
            <a:off x="5692775" y="3276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8677" name="Oval 6"/>
          <p:cNvSpPr>
            <a:spLocks noChangeArrowheads="1"/>
          </p:cNvSpPr>
          <p:nvPr/>
        </p:nvSpPr>
        <p:spPr bwMode="auto">
          <a:xfrm>
            <a:off x="5440363" y="32210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8678" name="Oval 7"/>
          <p:cNvSpPr>
            <a:spLocks noChangeArrowheads="1"/>
          </p:cNvSpPr>
          <p:nvPr/>
        </p:nvSpPr>
        <p:spPr bwMode="auto">
          <a:xfrm>
            <a:off x="5681663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8679" name="Oval 8"/>
          <p:cNvSpPr>
            <a:spLocks noChangeArrowheads="1"/>
          </p:cNvSpPr>
          <p:nvPr/>
        </p:nvSpPr>
        <p:spPr bwMode="auto">
          <a:xfrm>
            <a:off x="5454650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8680" name="Oval 9"/>
          <p:cNvSpPr>
            <a:spLocks noChangeArrowheads="1"/>
          </p:cNvSpPr>
          <p:nvPr/>
        </p:nvSpPr>
        <p:spPr bwMode="auto">
          <a:xfrm>
            <a:off x="5932488" y="36147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8681" name="Oval 10"/>
          <p:cNvSpPr>
            <a:spLocks noChangeArrowheads="1"/>
          </p:cNvSpPr>
          <p:nvPr/>
        </p:nvSpPr>
        <p:spPr bwMode="auto">
          <a:xfrm>
            <a:off x="5322888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8682" name="Oval 11"/>
          <p:cNvSpPr>
            <a:spLocks noChangeArrowheads="1"/>
          </p:cNvSpPr>
          <p:nvPr/>
        </p:nvSpPr>
        <p:spPr bwMode="auto">
          <a:xfrm>
            <a:off x="6062663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8683" name="Oval 12"/>
          <p:cNvSpPr>
            <a:spLocks noChangeArrowheads="1"/>
          </p:cNvSpPr>
          <p:nvPr/>
        </p:nvSpPr>
        <p:spPr bwMode="auto">
          <a:xfrm>
            <a:off x="5921375" y="31432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8684" name="Oval 13"/>
          <p:cNvSpPr>
            <a:spLocks noChangeArrowheads="1"/>
          </p:cNvSpPr>
          <p:nvPr/>
        </p:nvSpPr>
        <p:spPr bwMode="auto">
          <a:xfrm>
            <a:off x="563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8685" name="Oval 14"/>
          <p:cNvSpPr>
            <a:spLocks noChangeArrowheads="1"/>
          </p:cNvSpPr>
          <p:nvPr/>
        </p:nvSpPr>
        <p:spPr bwMode="auto">
          <a:xfrm>
            <a:off x="5791200" y="3810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8686" name="Oval 15"/>
          <p:cNvSpPr>
            <a:spLocks noChangeArrowheads="1"/>
          </p:cNvSpPr>
          <p:nvPr/>
        </p:nvSpPr>
        <p:spPr bwMode="auto">
          <a:xfrm>
            <a:off x="5486400" y="38306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8687" name="Oval 16"/>
          <p:cNvSpPr>
            <a:spLocks noChangeArrowheads="1"/>
          </p:cNvSpPr>
          <p:nvPr/>
        </p:nvSpPr>
        <p:spPr bwMode="auto">
          <a:xfrm>
            <a:off x="5181600" y="36798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8688" name="Oval 17"/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8689" name="Oval 18"/>
          <p:cNvSpPr>
            <a:spLocks noChangeArrowheads="1"/>
          </p:cNvSpPr>
          <p:nvPr/>
        </p:nvSpPr>
        <p:spPr bwMode="auto">
          <a:xfrm>
            <a:off x="5181600" y="3200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8690" name="Oval 19"/>
          <p:cNvSpPr>
            <a:spLocks noChangeArrowheads="1"/>
          </p:cNvSpPr>
          <p:nvPr/>
        </p:nvSpPr>
        <p:spPr bwMode="auto">
          <a:xfrm>
            <a:off x="62484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8691" name="Oval 20"/>
          <p:cNvSpPr>
            <a:spLocks noChangeArrowheads="1"/>
          </p:cNvSpPr>
          <p:nvPr/>
        </p:nvSpPr>
        <p:spPr bwMode="auto">
          <a:xfrm>
            <a:off x="6172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8692" name="Oval 21"/>
          <p:cNvSpPr>
            <a:spLocks noChangeArrowheads="1"/>
          </p:cNvSpPr>
          <p:nvPr/>
        </p:nvSpPr>
        <p:spPr bwMode="auto">
          <a:xfrm>
            <a:off x="5888038" y="40941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8693" name="Oval 22"/>
          <p:cNvSpPr>
            <a:spLocks noChangeArrowheads="1"/>
          </p:cNvSpPr>
          <p:nvPr/>
        </p:nvSpPr>
        <p:spPr bwMode="auto">
          <a:xfrm>
            <a:off x="5486400" y="4114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8694" name="Oval 23"/>
          <p:cNvSpPr>
            <a:spLocks noChangeArrowheads="1"/>
          </p:cNvSpPr>
          <p:nvPr/>
        </p:nvSpPr>
        <p:spPr bwMode="auto">
          <a:xfrm>
            <a:off x="5029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8695" name="Oval 24"/>
          <p:cNvSpPr>
            <a:spLocks noChangeArrowheads="1"/>
          </p:cNvSpPr>
          <p:nvPr/>
        </p:nvSpPr>
        <p:spPr bwMode="auto">
          <a:xfrm>
            <a:off x="46482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8696" name="Oval 25"/>
          <p:cNvSpPr>
            <a:spLocks noChangeArrowheads="1"/>
          </p:cNvSpPr>
          <p:nvPr/>
        </p:nvSpPr>
        <p:spPr bwMode="auto">
          <a:xfrm>
            <a:off x="45720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8697" name="Oval 26"/>
          <p:cNvSpPr>
            <a:spLocks noChangeArrowheads="1"/>
          </p:cNvSpPr>
          <p:nvPr/>
        </p:nvSpPr>
        <p:spPr bwMode="auto">
          <a:xfrm>
            <a:off x="49530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8698" name="Oval 27"/>
          <p:cNvSpPr>
            <a:spLocks noChangeArrowheads="1"/>
          </p:cNvSpPr>
          <p:nvPr/>
        </p:nvSpPr>
        <p:spPr bwMode="auto">
          <a:xfrm>
            <a:off x="53340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8699" name="Oval 28"/>
          <p:cNvSpPr>
            <a:spLocks noChangeArrowheads="1"/>
          </p:cNvSpPr>
          <p:nvPr/>
        </p:nvSpPr>
        <p:spPr bwMode="auto">
          <a:xfrm>
            <a:off x="5921375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8700" name="Oval 29"/>
          <p:cNvSpPr>
            <a:spLocks noChangeArrowheads="1"/>
          </p:cNvSpPr>
          <p:nvPr/>
        </p:nvSpPr>
        <p:spPr bwMode="auto">
          <a:xfrm>
            <a:off x="56388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8701" name="Oval 30"/>
          <p:cNvSpPr>
            <a:spLocks noChangeArrowheads="1"/>
          </p:cNvSpPr>
          <p:nvPr/>
        </p:nvSpPr>
        <p:spPr bwMode="auto">
          <a:xfrm>
            <a:off x="47244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8702" name="Oval 31"/>
          <p:cNvSpPr>
            <a:spLocks noChangeArrowheads="1"/>
          </p:cNvSpPr>
          <p:nvPr/>
        </p:nvSpPr>
        <p:spPr bwMode="auto">
          <a:xfrm>
            <a:off x="51054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8703" name="Oval 32"/>
          <p:cNvSpPr>
            <a:spLocks noChangeArrowheads="1"/>
          </p:cNvSpPr>
          <p:nvPr/>
        </p:nvSpPr>
        <p:spPr bwMode="auto">
          <a:xfrm>
            <a:off x="5638800" y="198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8704" name="Oval 33"/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8705" name="Oval 34"/>
          <p:cNvSpPr>
            <a:spLocks noChangeArrowheads="1"/>
          </p:cNvSpPr>
          <p:nvPr/>
        </p:nvSpPr>
        <p:spPr bwMode="auto">
          <a:xfrm>
            <a:off x="5921375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8706" name="Oval 35"/>
          <p:cNvSpPr>
            <a:spLocks noChangeArrowheads="1"/>
          </p:cNvSpPr>
          <p:nvPr/>
        </p:nvSpPr>
        <p:spPr bwMode="auto">
          <a:xfrm>
            <a:off x="5921375" y="1371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8707" name="Oval 36"/>
          <p:cNvSpPr>
            <a:spLocks noChangeArrowheads="1"/>
          </p:cNvSpPr>
          <p:nvPr/>
        </p:nvSpPr>
        <p:spPr bwMode="auto">
          <a:xfrm>
            <a:off x="6172200" y="2133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8708" name="Oval 37"/>
          <p:cNvSpPr>
            <a:spLocks noChangeArrowheads="1"/>
          </p:cNvSpPr>
          <p:nvPr/>
        </p:nvSpPr>
        <p:spPr bwMode="auto">
          <a:xfrm>
            <a:off x="6259513" y="2676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8709" name="Oval 38"/>
          <p:cNvSpPr>
            <a:spLocks noChangeArrowheads="1"/>
          </p:cNvSpPr>
          <p:nvPr/>
        </p:nvSpPr>
        <p:spPr bwMode="auto">
          <a:xfrm>
            <a:off x="62484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8710" name="Oval 39"/>
          <p:cNvSpPr>
            <a:spLocks noChangeArrowheads="1"/>
          </p:cNvSpPr>
          <p:nvPr/>
        </p:nvSpPr>
        <p:spPr bwMode="auto">
          <a:xfrm>
            <a:off x="66294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8711" name="Oval 40"/>
          <p:cNvSpPr>
            <a:spLocks noChangeArrowheads="1"/>
          </p:cNvSpPr>
          <p:nvPr/>
        </p:nvSpPr>
        <p:spPr bwMode="auto">
          <a:xfrm>
            <a:off x="66294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8712" name="Oval 41"/>
          <p:cNvSpPr>
            <a:spLocks noChangeArrowheads="1"/>
          </p:cNvSpPr>
          <p:nvPr/>
        </p:nvSpPr>
        <p:spPr bwMode="auto">
          <a:xfrm>
            <a:off x="6553200" y="2057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8713" name="Oval 42"/>
          <p:cNvSpPr>
            <a:spLocks noChangeArrowheads="1"/>
          </p:cNvSpPr>
          <p:nvPr/>
        </p:nvSpPr>
        <p:spPr bwMode="auto">
          <a:xfrm>
            <a:off x="63246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8714" name="Oval 43"/>
          <p:cNvSpPr>
            <a:spLocks noChangeArrowheads="1"/>
          </p:cNvSpPr>
          <p:nvPr/>
        </p:nvSpPr>
        <p:spPr bwMode="auto">
          <a:xfrm>
            <a:off x="6934200" y="1295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8715" name="Oval 44"/>
          <p:cNvSpPr>
            <a:spLocks noChangeArrowheads="1"/>
          </p:cNvSpPr>
          <p:nvPr/>
        </p:nvSpPr>
        <p:spPr bwMode="auto">
          <a:xfrm>
            <a:off x="7010400" y="1752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8716" name="Oval 45"/>
          <p:cNvSpPr>
            <a:spLocks noChangeArrowheads="1"/>
          </p:cNvSpPr>
          <p:nvPr/>
        </p:nvSpPr>
        <p:spPr bwMode="auto">
          <a:xfrm>
            <a:off x="7315200" y="2362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8717" name="Oval 46"/>
          <p:cNvSpPr>
            <a:spLocks noChangeArrowheads="1"/>
          </p:cNvSpPr>
          <p:nvPr/>
        </p:nvSpPr>
        <p:spPr bwMode="auto">
          <a:xfrm>
            <a:off x="6705600" y="3352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8718" name="Oval 47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8719" name="Oval 48"/>
          <p:cNvSpPr>
            <a:spLocks noChangeArrowheads="1"/>
          </p:cNvSpPr>
          <p:nvPr/>
        </p:nvSpPr>
        <p:spPr bwMode="auto">
          <a:xfrm>
            <a:off x="7924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8720" name="Oval 49"/>
          <p:cNvSpPr>
            <a:spLocks noChangeArrowheads="1"/>
          </p:cNvSpPr>
          <p:nvPr/>
        </p:nvSpPr>
        <p:spPr bwMode="auto">
          <a:xfrm>
            <a:off x="6934200" y="3886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8721" name="Oval 50"/>
          <p:cNvSpPr>
            <a:spLocks noChangeArrowheads="1"/>
          </p:cNvSpPr>
          <p:nvPr/>
        </p:nvSpPr>
        <p:spPr bwMode="auto">
          <a:xfrm>
            <a:off x="7478713" y="3430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8722" name="Oval 51"/>
          <p:cNvSpPr>
            <a:spLocks noChangeArrowheads="1"/>
          </p:cNvSpPr>
          <p:nvPr/>
        </p:nvSpPr>
        <p:spPr bwMode="auto">
          <a:xfrm>
            <a:off x="64770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8723" name="Oval 52"/>
          <p:cNvSpPr>
            <a:spLocks noChangeArrowheads="1"/>
          </p:cNvSpPr>
          <p:nvPr/>
        </p:nvSpPr>
        <p:spPr bwMode="auto">
          <a:xfrm>
            <a:off x="7543800" y="4343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8724" name="Oval 53"/>
          <p:cNvSpPr>
            <a:spLocks noChangeArrowheads="1"/>
          </p:cNvSpPr>
          <p:nvPr/>
        </p:nvSpPr>
        <p:spPr bwMode="auto">
          <a:xfrm>
            <a:off x="69342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8725" name="Oval 54"/>
          <p:cNvSpPr>
            <a:spLocks noChangeArrowheads="1"/>
          </p:cNvSpPr>
          <p:nvPr/>
        </p:nvSpPr>
        <p:spPr bwMode="auto">
          <a:xfrm>
            <a:off x="60960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8726" name="Oval 55"/>
          <p:cNvSpPr>
            <a:spLocks noChangeArrowheads="1"/>
          </p:cNvSpPr>
          <p:nvPr/>
        </p:nvSpPr>
        <p:spPr bwMode="auto">
          <a:xfrm>
            <a:off x="5638800" y="4495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8727" name="Oval 56"/>
          <p:cNvSpPr>
            <a:spLocks noChangeArrowheads="1"/>
          </p:cNvSpPr>
          <p:nvPr/>
        </p:nvSpPr>
        <p:spPr bwMode="auto">
          <a:xfrm>
            <a:off x="60198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8728" name="Oval 57"/>
          <p:cNvSpPr>
            <a:spLocks noChangeArrowheads="1"/>
          </p:cNvSpPr>
          <p:nvPr/>
        </p:nvSpPr>
        <p:spPr bwMode="auto">
          <a:xfrm>
            <a:off x="6477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8729" name="Oval 58"/>
          <p:cNvSpPr>
            <a:spLocks noChangeArrowheads="1"/>
          </p:cNvSpPr>
          <p:nvPr/>
        </p:nvSpPr>
        <p:spPr bwMode="auto">
          <a:xfrm>
            <a:off x="58674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8730" name="Oval 59"/>
          <p:cNvSpPr>
            <a:spLocks noChangeArrowheads="1"/>
          </p:cNvSpPr>
          <p:nvPr/>
        </p:nvSpPr>
        <p:spPr bwMode="auto">
          <a:xfrm>
            <a:off x="54102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8731" name="Oval 60"/>
          <p:cNvSpPr>
            <a:spLocks noChangeArrowheads="1"/>
          </p:cNvSpPr>
          <p:nvPr/>
        </p:nvSpPr>
        <p:spPr bwMode="auto">
          <a:xfrm>
            <a:off x="51054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8732" name="Oval 61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8733" name="Oval 62"/>
          <p:cNvSpPr>
            <a:spLocks noChangeArrowheads="1"/>
          </p:cNvSpPr>
          <p:nvPr/>
        </p:nvSpPr>
        <p:spPr bwMode="auto">
          <a:xfrm>
            <a:off x="4724400" y="4953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8734" name="Oval 63"/>
          <p:cNvSpPr>
            <a:spLocks noChangeArrowheads="1"/>
          </p:cNvSpPr>
          <p:nvPr/>
        </p:nvSpPr>
        <p:spPr bwMode="auto">
          <a:xfrm>
            <a:off x="4953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8735" name="Oval 64"/>
          <p:cNvSpPr>
            <a:spLocks noChangeArrowheads="1"/>
          </p:cNvSpPr>
          <p:nvPr/>
        </p:nvSpPr>
        <p:spPr bwMode="auto">
          <a:xfrm>
            <a:off x="41148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8736" name="Oval 65"/>
          <p:cNvSpPr>
            <a:spLocks noChangeArrowheads="1"/>
          </p:cNvSpPr>
          <p:nvPr/>
        </p:nvSpPr>
        <p:spPr bwMode="auto">
          <a:xfrm>
            <a:off x="40386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8737" name="Oval 66"/>
          <p:cNvSpPr>
            <a:spLocks noChangeArrowheads="1"/>
          </p:cNvSpPr>
          <p:nvPr/>
        </p:nvSpPr>
        <p:spPr bwMode="auto">
          <a:xfrm>
            <a:off x="35052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8738" name="Oval 67"/>
          <p:cNvSpPr>
            <a:spLocks noChangeArrowheads="1"/>
          </p:cNvSpPr>
          <p:nvPr/>
        </p:nvSpPr>
        <p:spPr bwMode="auto">
          <a:xfrm>
            <a:off x="40386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8739" name="Oval 68"/>
          <p:cNvSpPr>
            <a:spLocks noChangeArrowheads="1"/>
          </p:cNvSpPr>
          <p:nvPr/>
        </p:nvSpPr>
        <p:spPr bwMode="auto">
          <a:xfrm>
            <a:off x="42672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8740" name="Oval 69"/>
          <p:cNvSpPr>
            <a:spLocks noChangeArrowheads="1"/>
          </p:cNvSpPr>
          <p:nvPr/>
        </p:nvSpPr>
        <p:spPr bwMode="auto">
          <a:xfrm>
            <a:off x="3733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8741" name="Oval 70"/>
          <p:cNvSpPr>
            <a:spLocks noChangeArrowheads="1"/>
          </p:cNvSpPr>
          <p:nvPr/>
        </p:nvSpPr>
        <p:spPr bwMode="auto">
          <a:xfrm>
            <a:off x="42672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8742" name="Oval 71"/>
          <p:cNvSpPr>
            <a:spLocks noChangeArrowheads="1"/>
          </p:cNvSpPr>
          <p:nvPr/>
        </p:nvSpPr>
        <p:spPr bwMode="auto">
          <a:xfrm>
            <a:off x="4724400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8743" name="Oval 72"/>
          <p:cNvSpPr>
            <a:spLocks noChangeArrowheads="1"/>
          </p:cNvSpPr>
          <p:nvPr/>
        </p:nvSpPr>
        <p:spPr bwMode="auto">
          <a:xfrm>
            <a:off x="4343400" y="182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8744" name="Oval 73"/>
          <p:cNvSpPr>
            <a:spLocks noChangeArrowheads="1"/>
          </p:cNvSpPr>
          <p:nvPr/>
        </p:nvSpPr>
        <p:spPr bwMode="auto">
          <a:xfrm>
            <a:off x="50292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8745" name="Oval 74"/>
          <p:cNvSpPr>
            <a:spLocks noChangeArrowheads="1"/>
          </p:cNvSpPr>
          <p:nvPr/>
        </p:nvSpPr>
        <p:spPr bwMode="auto">
          <a:xfrm>
            <a:off x="4191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8746" name="Oval 75"/>
          <p:cNvSpPr>
            <a:spLocks noChangeArrowheads="1"/>
          </p:cNvSpPr>
          <p:nvPr/>
        </p:nvSpPr>
        <p:spPr bwMode="auto">
          <a:xfrm>
            <a:off x="37338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8747" name="Oval 76"/>
          <p:cNvSpPr>
            <a:spLocks noChangeArrowheads="1"/>
          </p:cNvSpPr>
          <p:nvPr/>
        </p:nvSpPr>
        <p:spPr bwMode="auto">
          <a:xfrm>
            <a:off x="3657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8748" name="Oval 77"/>
          <p:cNvSpPr>
            <a:spLocks noChangeArrowheads="1"/>
          </p:cNvSpPr>
          <p:nvPr/>
        </p:nvSpPr>
        <p:spPr bwMode="auto">
          <a:xfrm>
            <a:off x="3276600" y="2667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8749" name="Oval 78"/>
          <p:cNvSpPr>
            <a:spLocks noChangeArrowheads="1"/>
          </p:cNvSpPr>
          <p:nvPr/>
        </p:nvSpPr>
        <p:spPr bwMode="auto">
          <a:xfrm>
            <a:off x="36576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8750" name="Oval 79"/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8751" name="Oval 80"/>
          <p:cNvSpPr>
            <a:spLocks noChangeArrowheads="1"/>
          </p:cNvSpPr>
          <p:nvPr/>
        </p:nvSpPr>
        <p:spPr bwMode="auto">
          <a:xfrm>
            <a:off x="2819400" y="4419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8752" name="Oval 81"/>
          <p:cNvSpPr>
            <a:spLocks noChangeArrowheads="1"/>
          </p:cNvSpPr>
          <p:nvPr/>
        </p:nvSpPr>
        <p:spPr bwMode="auto">
          <a:xfrm>
            <a:off x="3048000" y="5257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8753" name="Oval 82"/>
          <p:cNvSpPr>
            <a:spLocks noChangeArrowheads="1"/>
          </p:cNvSpPr>
          <p:nvPr/>
        </p:nvSpPr>
        <p:spPr bwMode="auto">
          <a:xfrm>
            <a:off x="23622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8754" name="Oval 83"/>
          <p:cNvSpPr>
            <a:spLocks noChangeArrowheads="1"/>
          </p:cNvSpPr>
          <p:nvPr/>
        </p:nvSpPr>
        <p:spPr bwMode="auto">
          <a:xfrm>
            <a:off x="1905000" y="487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8755" name="Oval 84"/>
          <p:cNvSpPr>
            <a:spLocks noChangeArrowheads="1"/>
          </p:cNvSpPr>
          <p:nvPr/>
        </p:nvSpPr>
        <p:spPr bwMode="auto">
          <a:xfrm>
            <a:off x="19050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8756" name="Oval 85"/>
          <p:cNvSpPr>
            <a:spLocks noChangeArrowheads="1"/>
          </p:cNvSpPr>
          <p:nvPr/>
        </p:nvSpPr>
        <p:spPr bwMode="auto">
          <a:xfrm>
            <a:off x="2514600" y="2743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8757" name="Oval 86"/>
          <p:cNvSpPr>
            <a:spLocks noChangeArrowheads="1"/>
          </p:cNvSpPr>
          <p:nvPr/>
        </p:nvSpPr>
        <p:spPr bwMode="auto">
          <a:xfrm>
            <a:off x="28956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8758" name="Oval 87"/>
          <p:cNvSpPr>
            <a:spLocks noChangeArrowheads="1"/>
          </p:cNvSpPr>
          <p:nvPr/>
        </p:nvSpPr>
        <p:spPr bwMode="auto">
          <a:xfrm>
            <a:off x="19812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8759" name="Oval 88"/>
          <p:cNvSpPr>
            <a:spLocks noChangeArrowheads="1"/>
          </p:cNvSpPr>
          <p:nvPr/>
        </p:nvSpPr>
        <p:spPr bwMode="auto">
          <a:xfrm>
            <a:off x="182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8760" name="Oval 89"/>
          <p:cNvSpPr>
            <a:spLocks noChangeArrowheads="1"/>
          </p:cNvSpPr>
          <p:nvPr/>
        </p:nvSpPr>
        <p:spPr bwMode="auto">
          <a:xfrm>
            <a:off x="7620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8761" name="Oval 90"/>
          <p:cNvSpPr>
            <a:spLocks noChangeArrowheads="1"/>
          </p:cNvSpPr>
          <p:nvPr/>
        </p:nvSpPr>
        <p:spPr bwMode="auto">
          <a:xfrm>
            <a:off x="838200" y="579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8762" name="Oval 91"/>
          <p:cNvSpPr>
            <a:spLocks noChangeArrowheads="1"/>
          </p:cNvSpPr>
          <p:nvPr/>
        </p:nvSpPr>
        <p:spPr bwMode="auto">
          <a:xfrm>
            <a:off x="8382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8763" name="Oval 92"/>
          <p:cNvSpPr>
            <a:spLocks noChangeArrowheads="1"/>
          </p:cNvSpPr>
          <p:nvPr/>
        </p:nvSpPr>
        <p:spPr bwMode="auto">
          <a:xfrm>
            <a:off x="990600" y="2286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8764" name="Oval 93"/>
          <p:cNvSpPr>
            <a:spLocks noChangeArrowheads="1"/>
          </p:cNvSpPr>
          <p:nvPr/>
        </p:nvSpPr>
        <p:spPr bwMode="auto">
          <a:xfrm>
            <a:off x="1143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8765" name="Oval 94"/>
          <p:cNvSpPr>
            <a:spLocks noChangeArrowheads="1"/>
          </p:cNvSpPr>
          <p:nvPr/>
        </p:nvSpPr>
        <p:spPr bwMode="auto">
          <a:xfrm>
            <a:off x="2590800" y="106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grpSp>
        <p:nvGrpSpPr>
          <p:cNvPr id="2" name="Group 96"/>
          <p:cNvGrpSpPr>
            <a:grpSpLocks/>
          </p:cNvGrpSpPr>
          <p:nvPr/>
        </p:nvGrpSpPr>
        <p:grpSpPr bwMode="auto">
          <a:xfrm>
            <a:off x="3841750" y="1981200"/>
            <a:ext cx="2819400" cy="2895600"/>
            <a:chOff x="3744" y="4464"/>
            <a:chExt cx="1776" cy="1824"/>
          </a:xfrm>
        </p:grpSpPr>
        <p:sp>
          <p:nvSpPr>
            <p:cNvPr id="28776" name="Oval 97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grpSp>
          <p:nvGrpSpPr>
            <p:cNvPr id="28777" name="Group 98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28778" name="Oval 99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endParaRPr>
              </a:p>
            </p:txBody>
          </p:sp>
          <p:sp>
            <p:nvSpPr>
              <p:cNvPr id="28779" name="Line 100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endParaRPr>
              </a:p>
            </p:txBody>
          </p:sp>
          <p:sp>
            <p:nvSpPr>
              <p:cNvPr id="28780" name="Line 101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endParaRPr>
              </a:p>
            </p:txBody>
          </p:sp>
        </p:grpSp>
      </p:grpSp>
      <p:sp>
        <p:nvSpPr>
          <p:cNvPr id="28767" name="AutoShape 102"/>
          <p:cNvSpPr>
            <a:spLocks noChangeArrowheads="1"/>
          </p:cNvSpPr>
          <p:nvPr/>
        </p:nvSpPr>
        <p:spPr bwMode="auto">
          <a:xfrm>
            <a:off x="7467600" y="9144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Search</a:t>
            </a:r>
            <a:b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</a:b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window</a:t>
            </a:r>
          </a:p>
        </p:txBody>
      </p:sp>
      <p:sp>
        <p:nvSpPr>
          <p:cNvPr id="28768" name="AutoShape 103"/>
          <p:cNvSpPr>
            <a:spLocks noChangeArrowheads="1"/>
          </p:cNvSpPr>
          <p:nvPr/>
        </p:nvSpPr>
        <p:spPr bwMode="auto">
          <a:xfrm>
            <a:off x="7467600" y="16002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Center of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mass</a:t>
            </a:r>
          </a:p>
        </p:txBody>
      </p:sp>
      <p:sp>
        <p:nvSpPr>
          <p:cNvPr id="28769" name="AutoShape 104"/>
          <p:cNvSpPr>
            <a:spLocks noChangeArrowheads="1"/>
          </p:cNvSpPr>
          <p:nvPr/>
        </p:nvSpPr>
        <p:spPr bwMode="auto">
          <a:xfrm>
            <a:off x="7467600" y="5410200"/>
            <a:ext cx="1447800" cy="609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Mean Shift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vector</a:t>
            </a:r>
          </a:p>
        </p:txBody>
      </p:sp>
      <p:grpSp>
        <p:nvGrpSpPr>
          <p:cNvPr id="4" name="Group 105"/>
          <p:cNvGrpSpPr>
            <a:grpSpLocks/>
          </p:cNvGrpSpPr>
          <p:nvPr/>
        </p:nvGrpSpPr>
        <p:grpSpPr bwMode="auto">
          <a:xfrm>
            <a:off x="5389563" y="3265488"/>
            <a:ext cx="457200" cy="457200"/>
            <a:chOff x="4486" y="3484"/>
            <a:chExt cx="288" cy="288"/>
          </a:xfrm>
        </p:grpSpPr>
        <p:sp>
          <p:nvSpPr>
            <p:cNvPr id="28773" name="Oval 106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28774" name="Line 107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28775" name="Line 108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</p:grpSp>
      <p:sp>
        <p:nvSpPr>
          <p:cNvPr id="28771" name="Rectangle 1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Mean shift</a:t>
            </a:r>
          </a:p>
        </p:txBody>
      </p:sp>
      <p:sp>
        <p:nvSpPr>
          <p:cNvPr id="28772" name="Rectangle 112"/>
          <p:cNvSpPr>
            <a:spLocks noChangeArrowheads="1"/>
          </p:cNvSpPr>
          <p:nvPr/>
        </p:nvSpPr>
        <p:spPr bwMode="auto">
          <a:xfrm>
            <a:off x="120650" y="6524625"/>
            <a:ext cx="2622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Slide by Y. Ukrainitz &amp; B. Sarel</a:t>
            </a:r>
          </a:p>
        </p:txBody>
      </p:sp>
    </p:spTree>
    <p:extLst>
      <p:ext uri="{BB962C8B-B14F-4D97-AF65-F5344CB8AC3E}">
        <p14:creationId xmlns:p14="http://schemas.microsoft.com/office/powerpoint/2010/main" val="2239654742"/>
      </p:ext>
    </p:extLst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3.01874E-6 L 0.03993 0.011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7" y="5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Without</a:t>
            </a:r>
            <a:r>
              <a:rPr lang="en-US" dirty="0"/>
              <a:t> noise</a:t>
            </a:r>
          </a:p>
        </p:txBody>
      </p:sp>
      <p:sp>
        <p:nvSpPr>
          <p:cNvPr id="3077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311960"/>
            <a:ext cx="7772400" cy="914400"/>
          </a:xfrm>
        </p:spPr>
        <p:txBody>
          <a:bodyPr>
            <a:normAutofit fontScale="85000" lnSpcReduction="10000"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dirty="0"/>
              <a:t>Consider a single row or column of the image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/>
              <a:t>Plotting intensity as a function of position gives a signal</a:t>
            </a:r>
          </a:p>
        </p:txBody>
      </p:sp>
      <p:pic>
        <p:nvPicPr>
          <p:cNvPr id="5126" name="Picture 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01725" y="2984775"/>
            <a:ext cx="650875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9" name="Picture 8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000" y="4862994"/>
            <a:ext cx="987425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30" name="Rectangle 9"/>
          <p:cNvSpPr>
            <a:spLocks noChangeArrowheads="1"/>
          </p:cNvSpPr>
          <p:nvPr/>
        </p:nvSpPr>
        <p:spPr bwMode="auto">
          <a:xfrm>
            <a:off x="685800" y="6153632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Where is the edge?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2532806" y="3649508"/>
            <a:ext cx="221721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532806" y="5493143"/>
            <a:ext cx="221721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2540898" y="3513966"/>
            <a:ext cx="121381" cy="12138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2532806" y="2454960"/>
            <a:ext cx="0" cy="119454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2532806" y="4298595"/>
            <a:ext cx="0" cy="119454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2682751" y="3518886"/>
            <a:ext cx="121381" cy="12138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2817780" y="3512632"/>
            <a:ext cx="121381" cy="12138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2966457" y="3518885"/>
            <a:ext cx="121381" cy="12138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3115134" y="3519389"/>
            <a:ext cx="121381" cy="12138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3270635" y="3351846"/>
            <a:ext cx="121381" cy="12138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3419312" y="3226054"/>
            <a:ext cx="121381" cy="12138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3574813" y="3105058"/>
            <a:ext cx="121381" cy="12138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3723490" y="2978433"/>
            <a:ext cx="121381" cy="12138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3872167" y="2849304"/>
            <a:ext cx="121381" cy="12138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4034492" y="2726207"/>
            <a:ext cx="121381" cy="12138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4178287" y="2826157"/>
            <a:ext cx="121381" cy="12138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4335730" y="2827807"/>
            <a:ext cx="121381" cy="12138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4488291" y="2826156"/>
            <a:ext cx="121381" cy="12138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47991" y="3666273"/>
            <a:ext cx="351525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Pixel location = 1 …                                      14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247991" y="5521846"/>
            <a:ext cx="351525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Pixel location = 1 …                                      14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/>
          <a:srcRect l="909" t="6256" r="80806" b="89574"/>
          <a:stretch/>
        </p:blipFill>
        <p:spPr>
          <a:xfrm>
            <a:off x="5336735" y="5015312"/>
            <a:ext cx="3352716" cy="477831"/>
          </a:xfrm>
          <a:prstGeom prst="rect">
            <a:avLst/>
          </a:prstGeom>
        </p:spPr>
      </p:pic>
      <p:sp>
        <p:nvSpPr>
          <p:cNvPr id="47" name="TextBox 3"/>
          <p:cNvSpPr txBox="1">
            <a:spLocks noChangeArrowheads="1"/>
          </p:cNvSpPr>
          <p:nvPr/>
        </p:nvSpPr>
        <p:spPr bwMode="auto">
          <a:xfrm>
            <a:off x="6886322" y="6611779"/>
            <a:ext cx="239524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https://en.wikipedia.org/wiki/Derivative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521308" y="2622782"/>
            <a:ext cx="1019766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Intensity = 7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903430" y="4861218"/>
            <a:ext cx="672042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Diff = 1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-1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Oval 49"/>
          <p:cNvSpPr/>
          <p:nvPr/>
        </p:nvSpPr>
        <p:spPr>
          <a:xfrm>
            <a:off x="2678462" y="5143714"/>
            <a:ext cx="121381" cy="12138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Oval 50"/>
          <p:cNvSpPr/>
          <p:nvPr/>
        </p:nvSpPr>
        <p:spPr>
          <a:xfrm>
            <a:off x="2540897" y="5141373"/>
            <a:ext cx="121381" cy="12138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Oval 51"/>
          <p:cNvSpPr/>
          <p:nvPr/>
        </p:nvSpPr>
        <p:spPr>
          <a:xfrm>
            <a:off x="2816471" y="5141127"/>
            <a:ext cx="121381" cy="12138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1" name="Straight Connector 40"/>
          <p:cNvCxnSpPr/>
          <p:nvPr/>
        </p:nvCxnSpPr>
        <p:spPr>
          <a:xfrm>
            <a:off x="2670370" y="2395149"/>
            <a:ext cx="0" cy="3657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2807029" y="2395149"/>
            <a:ext cx="0" cy="3657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2947291" y="2395149"/>
            <a:ext cx="0" cy="3657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3095645" y="2395149"/>
            <a:ext cx="0" cy="3657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Oval 57"/>
          <p:cNvSpPr/>
          <p:nvPr/>
        </p:nvSpPr>
        <p:spPr>
          <a:xfrm>
            <a:off x="2968943" y="5143713"/>
            <a:ext cx="121381" cy="12138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Oval 62"/>
          <p:cNvSpPr/>
          <p:nvPr/>
        </p:nvSpPr>
        <p:spPr>
          <a:xfrm>
            <a:off x="3121724" y="5141127"/>
            <a:ext cx="121381" cy="12138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4" name="Straight Connector 63"/>
          <p:cNvCxnSpPr/>
          <p:nvPr/>
        </p:nvCxnSpPr>
        <p:spPr>
          <a:xfrm>
            <a:off x="3248045" y="2395149"/>
            <a:ext cx="0" cy="3657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3400445" y="2395149"/>
            <a:ext cx="0" cy="3657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3552845" y="2395149"/>
            <a:ext cx="0" cy="3657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3705245" y="2395149"/>
            <a:ext cx="0" cy="3657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3857645" y="2395149"/>
            <a:ext cx="0" cy="3657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4010045" y="2395149"/>
            <a:ext cx="0" cy="3657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>
            <a:off x="4162445" y="2395149"/>
            <a:ext cx="0" cy="3657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>
            <a:off x="4314845" y="2395149"/>
            <a:ext cx="0" cy="3657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4467245" y="2395149"/>
            <a:ext cx="0" cy="3657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4619645" y="2395149"/>
            <a:ext cx="0" cy="3657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Oval 73"/>
          <p:cNvSpPr/>
          <p:nvPr/>
        </p:nvSpPr>
        <p:spPr>
          <a:xfrm>
            <a:off x="3270635" y="4940412"/>
            <a:ext cx="121381" cy="12138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Oval 74"/>
          <p:cNvSpPr/>
          <p:nvPr/>
        </p:nvSpPr>
        <p:spPr>
          <a:xfrm>
            <a:off x="3417518" y="4940411"/>
            <a:ext cx="121381" cy="12138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" name="Oval 75"/>
          <p:cNvSpPr/>
          <p:nvPr/>
        </p:nvSpPr>
        <p:spPr>
          <a:xfrm>
            <a:off x="3576997" y="4943402"/>
            <a:ext cx="121381" cy="12138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Oval 76"/>
          <p:cNvSpPr/>
          <p:nvPr/>
        </p:nvSpPr>
        <p:spPr>
          <a:xfrm>
            <a:off x="3723489" y="4940410"/>
            <a:ext cx="121381" cy="12138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" name="Oval 77"/>
          <p:cNvSpPr/>
          <p:nvPr/>
        </p:nvSpPr>
        <p:spPr>
          <a:xfrm>
            <a:off x="3876326" y="4940409"/>
            <a:ext cx="121381" cy="12138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9" name="Oval 78"/>
          <p:cNvSpPr/>
          <p:nvPr/>
        </p:nvSpPr>
        <p:spPr>
          <a:xfrm>
            <a:off x="4034119" y="4940408"/>
            <a:ext cx="121381" cy="12138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0" name="Oval 79"/>
          <p:cNvSpPr/>
          <p:nvPr/>
        </p:nvSpPr>
        <p:spPr>
          <a:xfrm>
            <a:off x="4179754" y="5325277"/>
            <a:ext cx="121381" cy="12138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" name="Oval 80"/>
          <p:cNvSpPr/>
          <p:nvPr/>
        </p:nvSpPr>
        <p:spPr>
          <a:xfrm>
            <a:off x="4331973" y="5148505"/>
            <a:ext cx="121381" cy="12138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2" name="Oval 81"/>
          <p:cNvSpPr/>
          <p:nvPr/>
        </p:nvSpPr>
        <p:spPr>
          <a:xfrm>
            <a:off x="4488480" y="5140885"/>
            <a:ext cx="121381" cy="12138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3030455" y="4855189"/>
            <a:ext cx="1349580" cy="2796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6" name="Oval 85"/>
          <p:cNvSpPr/>
          <p:nvPr/>
        </p:nvSpPr>
        <p:spPr>
          <a:xfrm>
            <a:off x="4094754" y="5242179"/>
            <a:ext cx="276447" cy="2796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72374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86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Oval 3"/>
          <p:cNvSpPr>
            <a:spLocks noChangeArrowheads="1"/>
          </p:cNvSpPr>
          <p:nvPr/>
        </p:nvSpPr>
        <p:spPr bwMode="auto">
          <a:xfrm>
            <a:off x="55626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9699" name="Oval 4"/>
          <p:cNvSpPr>
            <a:spLocks noChangeArrowheads="1"/>
          </p:cNvSpPr>
          <p:nvPr/>
        </p:nvSpPr>
        <p:spPr bwMode="auto">
          <a:xfrm>
            <a:off x="5768975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9700" name="Oval 5"/>
          <p:cNvSpPr>
            <a:spLocks noChangeArrowheads="1"/>
          </p:cNvSpPr>
          <p:nvPr/>
        </p:nvSpPr>
        <p:spPr bwMode="auto">
          <a:xfrm>
            <a:off x="5692775" y="3276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9701" name="Oval 6"/>
          <p:cNvSpPr>
            <a:spLocks noChangeArrowheads="1"/>
          </p:cNvSpPr>
          <p:nvPr/>
        </p:nvSpPr>
        <p:spPr bwMode="auto">
          <a:xfrm>
            <a:off x="5440363" y="32210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9702" name="Oval 7"/>
          <p:cNvSpPr>
            <a:spLocks noChangeArrowheads="1"/>
          </p:cNvSpPr>
          <p:nvPr/>
        </p:nvSpPr>
        <p:spPr bwMode="auto">
          <a:xfrm>
            <a:off x="5681663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9703" name="Oval 8"/>
          <p:cNvSpPr>
            <a:spLocks noChangeArrowheads="1"/>
          </p:cNvSpPr>
          <p:nvPr/>
        </p:nvSpPr>
        <p:spPr bwMode="auto">
          <a:xfrm>
            <a:off x="5454650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9704" name="Oval 9"/>
          <p:cNvSpPr>
            <a:spLocks noChangeArrowheads="1"/>
          </p:cNvSpPr>
          <p:nvPr/>
        </p:nvSpPr>
        <p:spPr bwMode="auto">
          <a:xfrm>
            <a:off x="5932488" y="36147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9705" name="Oval 10"/>
          <p:cNvSpPr>
            <a:spLocks noChangeArrowheads="1"/>
          </p:cNvSpPr>
          <p:nvPr/>
        </p:nvSpPr>
        <p:spPr bwMode="auto">
          <a:xfrm>
            <a:off x="5322888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9706" name="Oval 11"/>
          <p:cNvSpPr>
            <a:spLocks noChangeArrowheads="1"/>
          </p:cNvSpPr>
          <p:nvPr/>
        </p:nvSpPr>
        <p:spPr bwMode="auto">
          <a:xfrm>
            <a:off x="6062663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9707" name="Oval 12"/>
          <p:cNvSpPr>
            <a:spLocks noChangeArrowheads="1"/>
          </p:cNvSpPr>
          <p:nvPr/>
        </p:nvSpPr>
        <p:spPr bwMode="auto">
          <a:xfrm>
            <a:off x="5921375" y="31432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9708" name="Oval 13"/>
          <p:cNvSpPr>
            <a:spLocks noChangeArrowheads="1"/>
          </p:cNvSpPr>
          <p:nvPr/>
        </p:nvSpPr>
        <p:spPr bwMode="auto">
          <a:xfrm>
            <a:off x="563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9709" name="Oval 14"/>
          <p:cNvSpPr>
            <a:spLocks noChangeArrowheads="1"/>
          </p:cNvSpPr>
          <p:nvPr/>
        </p:nvSpPr>
        <p:spPr bwMode="auto">
          <a:xfrm>
            <a:off x="5791200" y="3810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9710" name="Oval 15"/>
          <p:cNvSpPr>
            <a:spLocks noChangeArrowheads="1"/>
          </p:cNvSpPr>
          <p:nvPr/>
        </p:nvSpPr>
        <p:spPr bwMode="auto">
          <a:xfrm>
            <a:off x="5486400" y="38306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9711" name="Oval 16"/>
          <p:cNvSpPr>
            <a:spLocks noChangeArrowheads="1"/>
          </p:cNvSpPr>
          <p:nvPr/>
        </p:nvSpPr>
        <p:spPr bwMode="auto">
          <a:xfrm>
            <a:off x="5181600" y="36798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9712" name="Oval 17"/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9713" name="Oval 18"/>
          <p:cNvSpPr>
            <a:spLocks noChangeArrowheads="1"/>
          </p:cNvSpPr>
          <p:nvPr/>
        </p:nvSpPr>
        <p:spPr bwMode="auto">
          <a:xfrm>
            <a:off x="5181600" y="3200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9714" name="Oval 19"/>
          <p:cNvSpPr>
            <a:spLocks noChangeArrowheads="1"/>
          </p:cNvSpPr>
          <p:nvPr/>
        </p:nvSpPr>
        <p:spPr bwMode="auto">
          <a:xfrm>
            <a:off x="62484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9715" name="Oval 20"/>
          <p:cNvSpPr>
            <a:spLocks noChangeArrowheads="1"/>
          </p:cNvSpPr>
          <p:nvPr/>
        </p:nvSpPr>
        <p:spPr bwMode="auto">
          <a:xfrm>
            <a:off x="6172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9716" name="Oval 21"/>
          <p:cNvSpPr>
            <a:spLocks noChangeArrowheads="1"/>
          </p:cNvSpPr>
          <p:nvPr/>
        </p:nvSpPr>
        <p:spPr bwMode="auto">
          <a:xfrm>
            <a:off x="5888038" y="40941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9717" name="Oval 22"/>
          <p:cNvSpPr>
            <a:spLocks noChangeArrowheads="1"/>
          </p:cNvSpPr>
          <p:nvPr/>
        </p:nvSpPr>
        <p:spPr bwMode="auto">
          <a:xfrm>
            <a:off x="5486400" y="4114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9718" name="Oval 23"/>
          <p:cNvSpPr>
            <a:spLocks noChangeArrowheads="1"/>
          </p:cNvSpPr>
          <p:nvPr/>
        </p:nvSpPr>
        <p:spPr bwMode="auto">
          <a:xfrm>
            <a:off x="5029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9719" name="Oval 24"/>
          <p:cNvSpPr>
            <a:spLocks noChangeArrowheads="1"/>
          </p:cNvSpPr>
          <p:nvPr/>
        </p:nvSpPr>
        <p:spPr bwMode="auto">
          <a:xfrm>
            <a:off x="46482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9720" name="Oval 25"/>
          <p:cNvSpPr>
            <a:spLocks noChangeArrowheads="1"/>
          </p:cNvSpPr>
          <p:nvPr/>
        </p:nvSpPr>
        <p:spPr bwMode="auto">
          <a:xfrm>
            <a:off x="45720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9721" name="Oval 26"/>
          <p:cNvSpPr>
            <a:spLocks noChangeArrowheads="1"/>
          </p:cNvSpPr>
          <p:nvPr/>
        </p:nvSpPr>
        <p:spPr bwMode="auto">
          <a:xfrm>
            <a:off x="49530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9722" name="Oval 27"/>
          <p:cNvSpPr>
            <a:spLocks noChangeArrowheads="1"/>
          </p:cNvSpPr>
          <p:nvPr/>
        </p:nvSpPr>
        <p:spPr bwMode="auto">
          <a:xfrm>
            <a:off x="53340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9723" name="Oval 28"/>
          <p:cNvSpPr>
            <a:spLocks noChangeArrowheads="1"/>
          </p:cNvSpPr>
          <p:nvPr/>
        </p:nvSpPr>
        <p:spPr bwMode="auto">
          <a:xfrm>
            <a:off x="5921375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9724" name="Oval 29"/>
          <p:cNvSpPr>
            <a:spLocks noChangeArrowheads="1"/>
          </p:cNvSpPr>
          <p:nvPr/>
        </p:nvSpPr>
        <p:spPr bwMode="auto">
          <a:xfrm>
            <a:off x="56388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9725" name="Oval 30"/>
          <p:cNvSpPr>
            <a:spLocks noChangeArrowheads="1"/>
          </p:cNvSpPr>
          <p:nvPr/>
        </p:nvSpPr>
        <p:spPr bwMode="auto">
          <a:xfrm>
            <a:off x="47244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9726" name="Oval 31"/>
          <p:cNvSpPr>
            <a:spLocks noChangeArrowheads="1"/>
          </p:cNvSpPr>
          <p:nvPr/>
        </p:nvSpPr>
        <p:spPr bwMode="auto">
          <a:xfrm>
            <a:off x="51054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9727" name="Oval 32"/>
          <p:cNvSpPr>
            <a:spLocks noChangeArrowheads="1"/>
          </p:cNvSpPr>
          <p:nvPr/>
        </p:nvSpPr>
        <p:spPr bwMode="auto">
          <a:xfrm>
            <a:off x="5638800" y="198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9728" name="Oval 33"/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9729" name="Oval 34"/>
          <p:cNvSpPr>
            <a:spLocks noChangeArrowheads="1"/>
          </p:cNvSpPr>
          <p:nvPr/>
        </p:nvSpPr>
        <p:spPr bwMode="auto">
          <a:xfrm>
            <a:off x="5921375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9730" name="Oval 35"/>
          <p:cNvSpPr>
            <a:spLocks noChangeArrowheads="1"/>
          </p:cNvSpPr>
          <p:nvPr/>
        </p:nvSpPr>
        <p:spPr bwMode="auto">
          <a:xfrm>
            <a:off x="5921375" y="1371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9731" name="Oval 36"/>
          <p:cNvSpPr>
            <a:spLocks noChangeArrowheads="1"/>
          </p:cNvSpPr>
          <p:nvPr/>
        </p:nvSpPr>
        <p:spPr bwMode="auto">
          <a:xfrm>
            <a:off x="6172200" y="2133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9732" name="Oval 37"/>
          <p:cNvSpPr>
            <a:spLocks noChangeArrowheads="1"/>
          </p:cNvSpPr>
          <p:nvPr/>
        </p:nvSpPr>
        <p:spPr bwMode="auto">
          <a:xfrm>
            <a:off x="6259513" y="2676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9733" name="Oval 38"/>
          <p:cNvSpPr>
            <a:spLocks noChangeArrowheads="1"/>
          </p:cNvSpPr>
          <p:nvPr/>
        </p:nvSpPr>
        <p:spPr bwMode="auto">
          <a:xfrm>
            <a:off x="62484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9734" name="Oval 39"/>
          <p:cNvSpPr>
            <a:spLocks noChangeArrowheads="1"/>
          </p:cNvSpPr>
          <p:nvPr/>
        </p:nvSpPr>
        <p:spPr bwMode="auto">
          <a:xfrm>
            <a:off x="66294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9735" name="Oval 40"/>
          <p:cNvSpPr>
            <a:spLocks noChangeArrowheads="1"/>
          </p:cNvSpPr>
          <p:nvPr/>
        </p:nvSpPr>
        <p:spPr bwMode="auto">
          <a:xfrm>
            <a:off x="66294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9736" name="Oval 41"/>
          <p:cNvSpPr>
            <a:spLocks noChangeArrowheads="1"/>
          </p:cNvSpPr>
          <p:nvPr/>
        </p:nvSpPr>
        <p:spPr bwMode="auto">
          <a:xfrm>
            <a:off x="6553200" y="2057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9737" name="Oval 42"/>
          <p:cNvSpPr>
            <a:spLocks noChangeArrowheads="1"/>
          </p:cNvSpPr>
          <p:nvPr/>
        </p:nvSpPr>
        <p:spPr bwMode="auto">
          <a:xfrm>
            <a:off x="63246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9738" name="Oval 43"/>
          <p:cNvSpPr>
            <a:spLocks noChangeArrowheads="1"/>
          </p:cNvSpPr>
          <p:nvPr/>
        </p:nvSpPr>
        <p:spPr bwMode="auto">
          <a:xfrm>
            <a:off x="6934200" y="1295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9739" name="Oval 44"/>
          <p:cNvSpPr>
            <a:spLocks noChangeArrowheads="1"/>
          </p:cNvSpPr>
          <p:nvPr/>
        </p:nvSpPr>
        <p:spPr bwMode="auto">
          <a:xfrm>
            <a:off x="7010400" y="1752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9740" name="Oval 45"/>
          <p:cNvSpPr>
            <a:spLocks noChangeArrowheads="1"/>
          </p:cNvSpPr>
          <p:nvPr/>
        </p:nvSpPr>
        <p:spPr bwMode="auto">
          <a:xfrm>
            <a:off x="7315200" y="2362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9741" name="Oval 46"/>
          <p:cNvSpPr>
            <a:spLocks noChangeArrowheads="1"/>
          </p:cNvSpPr>
          <p:nvPr/>
        </p:nvSpPr>
        <p:spPr bwMode="auto">
          <a:xfrm>
            <a:off x="6705600" y="3352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9742" name="Oval 47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9743" name="Oval 48"/>
          <p:cNvSpPr>
            <a:spLocks noChangeArrowheads="1"/>
          </p:cNvSpPr>
          <p:nvPr/>
        </p:nvSpPr>
        <p:spPr bwMode="auto">
          <a:xfrm>
            <a:off x="7924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9744" name="Oval 49"/>
          <p:cNvSpPr>
            <a:spLocks noChangeArrowheads="1"/>
          </p:cNvSpPr>
          <p:nvPr/>
        </p:nvSpPr>
        <p:spPr bwMode="auto">
          <a:xfrm>
            <a:off x="6934200" y="3886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9745" name="Oval 50"/>
          <p:cNvSpPr>
            <a:spLocks noChangeArrowheads="1"/>
          </p:cNvSpPr>
          <p:nvPr/>
        </p:nvSpPr>
        <p:spPr bwMode="auto">
          <a:xfrm>
            <a:off x="7478713" y="3430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9746" name="Oval 51"/>
          <p:cNvSpPr>
            <a:spLocks noChangeArrowheads="1"/>
          </p:cNvSpPr>
          <p:nvPr/>
        </p:nvSpPr>
        <p:spPr bwMode="auto">
          <a:xfrm>
            <a:off x="64770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9747" name="Oval 52"/>
          <p:cNvSpPr>
            <a:spLocks noChangeArrowheads="1"/>
          </p:cNvSpPr>
          <p:nvPr/>
        </p:nvSpPr>
        <p:spPr bwMode="auto">
          <a:xfrm>
            <a:off x="7543800" y="4343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9748" name="Oval 53"/>
          <p:cNvSpPr>
            <a:spLocks noChangeArrowheads="1"/>
          </p:cNvSpPr>
          <p:nvPr/>
        </p:nvSpPr>
        <p:spPr bwMode="auto">
          <a:xfrm>
            <a:off x="69342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9749" name="Oval 54"/>
          <p:cNvSpPr>
            <a:spLocks noChangeArrowheads="1"/>
          </p:cNvSpPr>
          <p:nvPr/>
        </p:nvSpPr>
        <p:spPr bwMode="auto">
          <a:xfrm>
            <a:off x="60960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9750" name="Oval 55"/>
          <p:cNvSpPr>
            <a:spLocks noChangeArrowheads="1"/>
          </p:cNvSpPr>
          <p:nvPr/>
        </p:nvSpPr>
        <p:spPr bwMode="auto">
          <a:xfrm>
            <a:off x="5638800" y="4495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9751" name="Oval 56"/>
          <p:cNvSpPr>
            <a:spLocks noChangeArrowheads="1"/>
          </p:cNvSpPr>
          <p:nvPr/>
        </p:nvSpPr>
        <p:spPr bwMode="auto">
          <a:xfrm>
            <a:off x="60198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9752" name="Oval 57"/>
          <p:cNvSpPr>
            <a:spLocks noChangeArrowheads="1"/>
          </p:cNvSpPr>
          <p:nvPr/>
        </p:nvSpPr>
        <p:spPr bwMode="auto">
          <a:xfrm>
            <a:off x="6477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9753" name="Oval 58"/>
          <p:cNvSpPr>
            <a:spLocks noChangeArrowheads="1"/>
          </p:cNvSpPr>
          <p:nvPr/>
        </p:nvSpPr>
        <p:spPr bwMode="auto">
          <a:xfrm>
            <a:off x="58674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9754" name="Oval 59"/>
          <p:cNvSpPr>
            <a:spLocks noChangeArrowheads="1"/>
          </p:cNvSpPr>
          <p:nvPr/>
        </p:nvSpPr>
        <p:spPr bwMode="auto">
          <a:xfrm>
            <a:off x="54102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9755" name="Oval 60"/>
          <p:cNvSpPr>
            <a:spLocks noChangeArrowheads="1"/>
          </p:cNvSpPr>
          <p:nvPr/>
        </p:nvSpPr>
        <p:spPr bwMode="auto">
          <a:xfrm>
            <a:off x="51054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9756" name="Oval 61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9757" name="Oval 62"/>
          <p:cNvSpPr>
            <a:spLocks noChangeArrowheads="1"/>
          </p:cNvSpPr>
          <p:nvPr/>
        </p:nvSpPr>
        <p:spPr bwMode="auto">
          <a:xfrm>
            <a:off x="4724400" y="4953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9758" name="Oval 63"/>
          <p:cNvSpPr>
            <a:spLocks noChangeArrowheads="1"/>
          </p:cNvSpPr>
          <p:nvPr/>
        </p:nvSpPr>
        <p:spPr bwMode="auto">
          <a:xfrm>
            <a:off x="4953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9759" name="Oval 64"/>
          <p:cNvSpPr>
            <a:spLocks noChangeArrowheads="1"/>
          </p:cNvSpPr>
          <p:nvPr/>
        </p:nvSpPr>
        <p:spPr bwMode="auto">
          <a:xfrm>
            <a:off x="41148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9760" name="Oval 65"/>
          <p:cNvSpPr>
            <a:spLocks noChangeArrowheads="1"/>
          </p:cNvSpPr>
          <p:nvPr/>
        </p:nvSpPr>
        <p:spPr bwMode="auto">
          <a:xfrm>
            <a:off x="40386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9761" name="Oval 66"/>
          <p:cNvSpPr>
            <a:spLocks noChangeArrowheads="1"/>
          </p:cNvSpPr>
          <p:nvPr/>
        </p:nvSpPr>
        <p:spPr bwMode="auto">
          <a:xfrm>
            <a:off x="35052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9762" name="Oval 67"/>
          <p:cNvSpPr>
            <a:spLocks noChangeArrowheads="1"/>
          </p:cNvSpPr>
          <p:nvPr/>
        </p:nvSpPr>
        <p:spPr bwMode="auto">
          <a:xfrm>
            <a:off x="40386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9763" name="Oval 68"/>
          <p:cNvSpPr>
            <a:spLocks noChangeArrowheads="1"/>
          </p:cNvSpPr>
          <p:nvPr/>
        </p:nvSpPr>
        <p:spPr bwMode="auto">
          <a:xfrm>
            <a:off x="42672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9764" name="Oval 69"/>
          <p:cNvSpPr>
            <a:spLocks noChangeArrowheads="1"/>
          </p:cNvSpPr>
          <p:nvPr/>
        </p:nvSpPr>
        <p:spPr bwMode="auto">
          <a:xfrm>
            <a:off x="3733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9765" name="Oval 70"/>
          <p:cNvSpPr>
            <a:spLocks noChangeArrowheads="1"/>
          </p:cNvSpPr>
          <p:nvPr/>
        </p:nvSpPr>
        <p:spPr bwMode="auto">
          <a:xfrm>
            <a:off x="42672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9766" name="Oval 71"/>
          <p:cNvSpPr>
            <a:spLocks noChangeArrowheads="1"/>
          </p:cNvSpPr>
          <p:nvPr/>
        </p:nvSpPr>
        <p:spPr bwMode="auto">
          <a:xfrm>
            <a:off x="4724400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9767" name="Oval 72"/>
          <p:cNvSpPr>
            <a:spLocks noChangeArrowheads="1"/>
          </p:cNvSpPr>
          <p:nvPr/>
        </p:nvSpPr>
        <p:spPr bwMode="auto">
          <a:xfrm>
            <a:off x="4343400" y="182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9768" name="Oval 73"/>
          <p:cNvSpPr>
            <a:spLocks noChangeArrowheads="1"/>
          </p:cNvSpPr>
          <p:nvPr/>
        </p:nvSpPr>
        <p:spPr bwMode="auto">
          <a:xfrm>
            <a:off x="50292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9769" name="Oval 74"/>
          <p:cNvSpPr>
            <a:spLocks noChangeArrowheads="1"/>
          </p:cNvSpPr>
          <p:nvPr/>
        </p:nvSpPr>
        <p:spPr bwMode="auto">
          <a:xfrm>
            <a:off x="4191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9770" name="Oval 75"/>
          <p:cNvSpPr>
            <a:spLocks noChangeArrowheads="1"/>
          </p:cNvSpPr>
          <p:nvPr/>
        </p:nvSpPr>
        <p:spPr bwMode="auto">
          <a:xfrm>
            <a:off x="37338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9771" name="Oval 76"/>
          <p:cNvSpPr>
            <a:spLocks noChangeArrowheads="1"/>
          </p:cNvSpPr>
          <p:nvPr/>
        </p:nvSpPr>
        <p:spPr bwMode="auto">
          <a:xfrm>
            <a:off x="3657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9772" name="Oval 77"/>
          <p:cNvSpPr>
            <a:spLocks noChangeArrowheads="1"/>
          </p:cNvSpPr>
          <p:nvPr/>
        </p:nvSpPr>
        <p:spPr bwMode="auto">
          <a:xfrm>
            <a:off x="3276600" y="2667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9773" name="Oval 78"/>
          <p:cNvSpPr>
            <a:spLocks noChangeArrowheads="1"/>
          </p:cNvSpPr>
          <p:nvPr/>
        </p:nvSpPr>
        <p:spPr bwMode="auto">
          <a:xfrm>
            <a:off x="36576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9774" name="Oval 79"/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9775" name="Oval 80"/>
          <p:cNvSpPr>
            <a:spLocks noChangeArrowheads="1"/>
          </p:cNvSpPr>
          <p:nvPr/>
        </p:nvSpPr>
        <p:spPr bwMode="auto">
          <a:xfrm>
            <a:off x="2819400" y="4419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9776" name="Oval 81"/>
          <p:cNvSpPr>
            <a:spLocks noChangeArrowheads="1"/>
          </p:cNvSpPr>
          <p:nvPr/>
        </p:nvSpPr>
        <p:spPr bwMode="auto">
          <a:xfrm>
            <a:off x="3048000" y="5257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9777" name="Oval 82"/>
          <p:cNvSpPr>
            <a:spLocks noChangeArrowheads="1"/>
          </p:cNvSpPr>
          <p:nvPr/>
        </p:nvSpPr>
        <p:spPr bwMode="auto">
          <a:xfrm>
            <a:off x="23622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9778" name="Oval 83"/>
          <p:cNvSpPr>
            <a:spLocks noChangeArrowheads="1"/>
          </p:cNvSpPr>
          <p:nvPr/>
        </p:nvSpPr>
        <p:spPr bwMode="auto">
          <a:xfrm>
            <a:off x="1905000" y="487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9779" name="Oval 84"/>
          <p:cNvSpPr>
            <a:spLocks noChangeArrowheads="1"/>
          </p:cNvSpPr>
          <p:nvPr/>
        </p:nvSpPr>
        <p:spPr bwMode="auto">
          <a:xfrm>
            <a:off x="19050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9780" name="Oval 85"/>
          <p:cNvSpPr>
            <a:spLocks noChangeArrowheads="1"/>
          </p:cNvSpPr>
          <p:nvPr/>
        </p:nvSpPr>
        <p:spPr bwMode="auto">
          <a:xfrm>
            <a:off x="2514600" y="2743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9781" name="Oval 86"/>
          <p:cNvSpPr>
            <a:spLocks noChangeArrowheads="1"/>
          </p:cNvSpPr>
          <p:nvPr/>
        </p:nvSpPr>
        <p:spPr bwMode="auto">
          <a:xfrm>
            <a:off x="28956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9782" name="Oval 87"/>
          <p:cNvSpPr>
            <a:spLocks noChangeArrowheads="1"/>
          </p:cNvSpPr>
          <p:nvPr/>
        </p:nvSpPr>
        <p:spPr bwMode="auto">
          <a:xfrm>
            <a:off x="19812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9783" name="Oval 88"/>
          <p:cNvSpPr>
            <a:spLocks noChangeArrowheads="1"/>
          </p:cNvSpPr>
          <p:nvPr/>
        </p:nvSpPr>
        <p:spPr bwMode="auto">
          <a:xfrm>
            <a:off x="182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9784" name="Oval 89"/>
          <p:cNvSpPr>
            <a:spLocks noChangeArrowheads="1"/>
          </p:cNvSpPr>
          <p:nvPr/>
        </p:nvSpPr>
        <p:spPr bwMode="auto">
          <a:xfrm>
            <a:off x="7620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9785" name="Oval 90"/>
          <p:cNvSpPr>
            <a:spLocks noChangeArrowheads="1"/>
          </p:cNvSpPr>
          <p:nvPr/>
        </p:nvSpPr>
        <p:spPr bwMode="auto">
          <a:xfrm>
            <a:off x="838200" y="579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9786" name="Oval 91"/>
          <p:cNvSpPr>
            <a:spLocks noChangeArrowheads="1"/>
          </p:cNvSpPr>
          <p:nvPr/>
        </p:nvSpPr>
        <p:spPr bwMode="auto">
          <a:xfrm>
            <a:off x="8382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9787" name="Oval 92"/>
          <p:cNvSpPr>
            <a:spLocks noChangeArrowheads="1"/>
          </p:cNvSpPr>
          <p:nvPr/>
        </p:nvSpPr>
        <p:spPr bwMode="auto">
          <a:xfrm>
            <a:off x="990600" y="2286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9788" name="Oval 93"/>
          <p:cNvSpPr>
            <a:spLocks noChangeArrowheads="1"/>
          </p:cNvSpPr>
          <p:nvPr/>
        </p:nvSpPr>
        <p:spPr bwMode="auto">
          <a:xfrm>
            <a:off x="1143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9789" name="Oval 94"/>
          <p:cNvSpPr>
            <a:spLocks noChangeArrowheads="1"/>
          </p:cNvSpPr>
          <p:nvPr/>
        </p:nvSpPr>
        <p:spPr bwMode="auto">
          <a:xfrm>
            <a:off x="2590800" y="106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grpSp>
        <p:nvGrpSpPr>
          <p:cNvPr id="29790" name="Group 96"/>
          <p:cNvGrpSpPr>
            <a:grpSpLocks/>
          </p:cNvGrpSpPr>
          <p:nvPr/>
        </p:nvGrpSpPr>
        <p:grpSpPr bwMode="auto">
          <a:xfrm>
            <a:off x="4211638" y="2047875"/>
            <a:ext cx="2819400" cy="2895600"/>
            <a:chOff x="3744" y="4464"/>
            <a:chExt cx="1776" cy="1824"/>
          </a:xfrm>
        </p:grpSpPr>
        <p:sp>
          <p:nvSpPr>
            <p:cNvPr id="29799" name="Oval 97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grpSp>
          <p:nvGrpSpPr>
            <p:cNvPr id="29800" name="Group 98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29801" name="Oval 99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endParaRPr>
              </a:p>
            </p:txBody>
          </p:sp>
          <p:sp>
            <p:nvSpPr>
              <p:cNvPr id="29802" name="Line 100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endParaRPr>
              </a:p>
            </p:txBody>
          </p:sp>
          <p:sp>
            <p:nvSpPr>
              <p:cNvPr id="29803" name="Line 101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endParaRPr>
              </a:p>
            </p:txBody>
          </p:sp>
        </p:grpSp>
      </p:grpSp>
      <p:sp>
        <p:nvSpPr>
          <p:cNvPr id="29791" name="AutoShape 102"/>
          <p:cNvSpPr>
            <a:spLocks noChangeArrowheads="1"/>
          </p:cNvSpPr>
          <p:nvPr/>
        </p:nvSpPr>
        <p:spPr bwMode="auto">
          <a:xfrm>
            <a:off x="7467600" y="9144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Search</a:t>
            </a:r>
            <a:b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</a:b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window</a:t>
            </a:r>
          </a:p>
        </p:txBody>
      </p:sp>
      <p:sp>
        <p:nvSpPr>
          <p:cNvPr id="29792" name="AutoShape 103"/>
          <p:cNvSpPr>
            <a:spLocks noChangeArrowheads="1"/>
          </p:cNvSpPr>
          <p:nvPr/>
        </p:nvSpPr>
        <p:spPr bwMode="auto">
          <a:xfrm>
            <a:off x="7467600" y="16002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Center of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mass</a:t>
            </a:r>
          </a:p>
        </p:txBody>
      </p:sp>
      <p:grpSp>
        <p:nvGrpSpPr>
          <p:cNvPr id="4" name="Group 104"/>
          <p:cNvGrpSpPr>
            <a:grpSpLocks/>
          </p:cNvGrpSpPr>
          <p:nvPr/>
        </p:nvGrpSpPr>
        <p:grpSpPr bwMode="auto">
          <a:xfrm>
            <a:off x="5389563" y="3265488"/>
            <a:ext cx="457200" cy="457200"/>
            <a:chOff x="4486" y="3484"/>
            <a:chExt cx="288" cy="288"/>
          </a:xfrm>
        </p:grpSpPr>
        <p:sp>
          <p:nvSpPr>
            <p:cNvPr id="29796" name="Oval 105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29797" name="Line 106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29798" name="Line 107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</p:grpSp>
      <p:sp>
        <p:nvSpPr>
          <p:cNvPr id="29794" name="Rectangle 1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Mean shift</a:t>
            </a:r>
          </a:p>
        </p:txBody>
      </p:sp>
      <p:sp>
        <p:nvSpPr>
          <p:cNvPr id="29795" name="Rectangle 111"/>
          <p:cNvSpPr>
            <a:spLocks noChangeArrowheads="1"/>
          </p:cNvSpPr>
          <p:nvPr/>
        </p:nvSpPr>
        <p:spPr bwMode="auto">
          <a:xfrm>
            <a:off x="120650" y="6524625"/>
            <a:ext cx="2622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Slide by Y. Ukrainitz &amp; B. Sarel</a:t>
            </a:r>
          </a:p>
        </p:txBody>
      </p:sp>
    </p:spTree>
    <p:extLst>
      <p:ext uri="{BB962C8B-B14F-4D97-AF65-F5344CB8AC3E}">
        <p14:creationId xmlns:p14="http://schemas.microsoft.com/office/powerpoint/2010/main" val="14042240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8733" name="Picture 29" descr="https://latex.codecogs.com/gif.latex?%5Cdpi%7B300%7D%20%5Clarge%20m%28x%29%20%3D%20%5Cfrac%7B%5Csum_%7Bi%3D1%7D%5En%20x_i%20K%28x_i-x%29%7D%7B%5Csum_%7Bi%3D1%7D%5En%20K%28x_i-x%29%7D%20-%20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241" y="3822610"/>
            <a:ext cx="4581525" cy="869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6" name="Oval 9"/>
          <p:cNvSpPr>
            <a:spLocks noChangeArrowheads="1"/>
          </p:cNvSpPr>
          <p:nvPr/>
        </p:nvSpPr>
        <p:spPr bwMode="auto">
          <a:xfrm>
            <a:off x="8307199" y="494327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77" name="Oval 10"/>
          <p:cNvSpPr>
            <a:spLocks noChangeArrowheads="1"/>
          </p:cNvSpPr>
          <p:nvPr/>
        </p:nvSpPr>
        <p:spPr bwMode="auto">
          <a:xfrm>
            <a:off x="8078599" y="469244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78" name="Oval 11"/>
          <p:cNvSpPr>
            <a:spLocks noChangeArrowheads="1"/>
          </p:cNvSpPr>
          <p:nvPr/>
        </p:nvSpPr>
        <p:spPr bwMode="auto">
          <a:xfrm>
            <a:off x="8307199" y="446384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79" name="Oval 12"/>
          <p:cNvSpPr>
            <a:spLocks noChangeArrowheads="1"/>
          </p:cNvSpPr>
          <p:nvPr/>
        </p:nvSpPr>
        <p:spPr bwMode="auto">
          <a:xfrm>
            <a:off x="8154799" y="522584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80" name="Oval 13"/>
          <p:cNvSpPr>
            <a:spLocks noChangeArrowheads="1"/>
          </p:cNvSpPr>
          <p:nvPr/>
        </p:nvSpPr>
        <p:spPr bwMode="auto">
          <a:xfrm>
            <a:off x="7773799" y="492104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81" name="Oval 14"/>
          <p:cNvSpPr>
            <a:spLocks noChangeArrowheads="1"/>
          </p:cNvSpPr>
          <p:nvPr/>
        </p:nvSpPr>
        <p:spPr bwMode="auto">
          <a:xfrm>
            <a:off x="7697599" y="438764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82" name="Oval 15"/>
          <p:cNvSpPr>
            <a:spLocks noChangeArrowheads="1"/>
          </p:cNvSpPr>
          <p:nvPr/>
        </p:nvSpPr>
        <p:spPr bwMode="auto">
          <a:xfrm>
            <a:off x="8078599" y="431144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83" name="Oval 16"/>
          <p:cNvSpPr>
            <a:spLocks noChangeArrowheads="1"/>
          </p:cNvSpPr>
          <p:nvPr/>
        </p:nvSpPr>
        <p:spPr bwMode="auto">
          <a:xfrm>
            <a:off x="7849999" y="408284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84" name="Oval 17"/>
          <p:cNvSpPr>
            <a:spLocks noChangeArrowheads="1"/>
          </p:cNvSpPr>
          <p:nvPr/>
        </p:nvSpPr>
        <p:spPr bwMode="auto">
          <a:xfrm>
            <a:off x="8230999" y="385424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85" name="Oval 18"/>
          <p:cNvSpPr>
            <a:spLocks noChangeArrowheads="1"/>
          </p:cNvSpPr>
          <p:nvPr/>
        </p:nvSpPr>
        <p:spPr bwMode="auto">
          <a:xfrm>
            <a:off x="8307199" y="347324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86" name="Oval 19"/>
          <p:cNvSpPr>
            <a:spLocks noChangeArrowheads="1"/>
          </p:cNvSpPr>
          <p:nvPr/>
        </p:nvSpPr>
        <p:spPr bwMode="auto">
          <a:xfrm>
            <a:off x="7164199" y="522584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87" name="Oval 20"/>
          <p:cNvSpPr>
            <a:spLocks noChangeArrowheads="1"/>
          </p:cNvSpPr>
          <p:nvPr/>
        </p:nvSpPr>
        <p:spPr bwMode="auto">
          <a:xfrm>
            <a:off x="7392799" y="469244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88" name="Oval 21"/>
          <p:cNvSpPr>
            <a:spLocks noChangeArrowheads="1"/>
          </p:cNvSpPr>
          <p:nvPr/>
        </p:nvSpPr>
        <p:spPr bwMode="auto">
          <a:xfrm>
            <a:off x="7056049" y="4154737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89" name="Oval 22"/>
          <p:cNvSpPr>
            <a:spLocks noChangeArrowheads="1"/>
          </p:cNvSpPr>
          <p:nvPr/>
        </p:nvSpPr>
        <p:spPr bwMode="auto">
          <a:xfrm>
            <a:off x="7392799" y="385424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90" name="Oval 23"/>
          <p:cNvSpPr>
            <a:spLocks noChangeArrowheads="1"/>
          </p:cNvSpPr>
          <p:nvPr/>
        </p:nvSpPr>
        <p:spPr bwMode="auto">
          <a:xfrm>
            <a:off x="7849999" y="370184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91" name="Oval 24"/>
          <p:cNvSpPr>
            <a:spLocks noChangeArrowheads="1"/>
          </p:cNvSpPr>
          <p:nvPr/>
        </p:nvSpPr>
        <p:spPr bwMode="auto">
          <a:xfrm>
            <a:off x="7468999" y="309224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92" name="Oval 27"/>
          <p:cNvSpPr>
            <a:spLocks noChangeArrowheads="1"/>
          </p:cNvSpPr>
          <p:nvPr/>
        </p:nvSpPr>
        <p:spPr bwMode="auto">
          <a:xfrm>
            <a:off x="6783199" y="347324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93" name="Oval 28"/>
          <p:cNvSpPr>
            <a:spLocks noChangeArrowheads="1"/>
          </p:cNvSpPr>
          <p:nvPr/>
        </p:nvSpPr>
        <p:spPr bwMode="auto">
          <a:xfrm>
            <a:off x="6402199" y="393044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94" name="Oval 29"/>
          <p:cNvSpPr>
            <a:spLocks noChangeArrowheads="1"/>
          </p:cNvSpPr>
          <p:nvPr/>
        </p:nvSpPr>
        <p:spPr bwMode="auto">
          <a:xfrm>
            <a:off x="6783199" y="476864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95" name="Oval 30"/>
          <p:cNvSpPr>
            <a:spLocks noChangeArrowheads="1"/>
          </p:cNvSpPr>
          <p:nvPr/>
        </p:nvSpPr>
        <p:spPr bwMode="auto">
          <a:xfrm>
            <a:off x="6021199" y="484484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96" name="Oval 31"/>
          <p:cNvSpPr>
            <a:spLocks noChangeArrowheads="1"/>
          </p:cNvSpPr>
          <p:nvPr/>
        </p:nvSpPr>
        <p:spPr bwMode="auto">
          <a:xfrm>
            <a:off x="5640199" y="400664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97" name="Oval 32"/>
          <p:cNvSpPr>
            <a:spLocks noChangeArrowheads="1"/>
          </p:cNvSpPr>
          <p:nvPr/>
        </p:nvSpPr>
        <p:spPr bwMode="auto">
          <a:xfrm>
            <a:off x="6021199" y="316844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33"/>
          <p:cNvGrpSpPr>
            <a:grpSpLocks/>
          </p:cNvGrpSpPr>
          <p:nvPr/>
        </p:nvGrpSpPr>
        <p:grpSpPr bwMode="auto">
          <a:xfrm>
            <a:off x="5716399" y="2787445"/>
            <a:ext cx="2819400" cy="2895600"/>
            <a:chOff x="3744" y="4464"/>
            <a:chExt cx="1776" cy="1824"/>
          </a:xfrm>
        </p:grpSpPr>
        <p:sp>
          <p:nvSpPr>
            <p:cNvPr id="3113" name="Oval 34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3" name="Group 35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3115" name="Oval 36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116" name="Line 37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117" name="Line 38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" name="Group 39"/>
          <p:cNvGrpSpPr>
            <a:grpSpLocks/>
          </p:cNvGrpSpPr>
          <p:nvPr/>
        </p:nvGrpSpPr>
        <p:grpSpPr bwMode="auto">
          <a:xfrm>
            <a:off x="7468999" y="4159045"/>
            <a:ext cx="457200" cy="457200"/>
            <a:chOff x="4486" y="3484"/>
            <a:chExt cx="288" cy="288"/>
          </a:xfrm>
        </p:grpSpPr>
        <p:sp>
          <p:nvSpPr>
            <p:cNvPr id="3110" name="Oval 40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11" name="Line 41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12" name="Line 42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2140" name="Line 44"/>
          <p:cNvSpPr>
            <a:spLocks noChangeShapeType="1"/>
          </p:cNvSpPr>
          <p:nvPr/>
        </p:nvSpPr>
        <p:spPr bwMode="auto">
          <a:xfrm flipV="1">
            <a:off x="5444311" y="4200319"/>
            <a:ext cx="1531458" cy="2864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01" name="AutoShape 47"/>
          <p:cNvSpPr>
            <a:spLocks noChangeArrowheads="1"/>
          </p:cNvSpPr>
          <p:nvPr/>
        </p:nvSpPr>
        <p:spPr bwMode="auto">
          <a:xfrm rot="1015650">
            <a:off x="7135624" y="4235245"/>
            <a:ext cx="533400" cy="152400"/>
          </a:xfrm>
          <a:prstGeom prst="rightArrow">
            <a:avLst>
              <a:gd name="adj1" fmla="val 50000"/>
              <a:gd name="adj2" fmla="val 87500"/>
            </a:avLst>
          </a:prstGeom>
          <a:solidFill>
            <a:srgbClr val="33CCFF"/>
          </a:solidFill>
          <a:ln w="28575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02" name="Text Box 48"/>
          <p:cNvSpPr txBox="1">
            <a:spLocks noChangeArrowheads="1"/>
          </p:cNvSpPr>
          <p:nvPr/>
        </p:nvSpPr>
        <p:spPr bwMode="auto">
          <a:xfrm>
            <a:off x="698091" y="1034845"/>
            <a:ext cx="55626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Simple Mean Shift procedure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Compute mean shift vector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Translate the Kernel window by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m(x)</a:t>
            </a:r>
          </a:p>
        </p:txBody>
      </p:sp>
      <p:sp>
        <p:nvSpPr>
          <p:cNvPr id="132142" name="Line 46"/>
          <p:cNvSpPr>
            <a:spLocks noChangeShapeType="1"/>
          </p:cNvSpPr>
          <p:nvPr/>
        </p:nvSpPr>
        <p:spPr bwMode="auto">
          <a:xfrm flipV="1">
            <a:off x="4772317" y="4490832"/>
            <a:ext cx="2849082" cy="46514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151" name="Rectangle 55"/>
          <p:cNvSpPr>
            <a:spLocks noChangeArrowheads="1"/>
          </p:cNvSpPr>
          <p:nvPr/>
        </p:nvSpPr>
        <p:spPr bwMode="auto">
          <a:xfrm>
            <a:off x="1993490" y="2787445"/>
            <a:ext cx="2778827" cy="28194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152" name="Rectangle 56"/>
          <p:cNvSpPr>
            <a:spLocks noChangeArrowheads="1"/>
          </p:cNvSpPr>
          <p:nvPr/>
        </p:nvSpPr>
        <p:spPr bwMode="auto">
          <a:xfrm>
            <a:off x="5150142" y="3930445"/>
            <a:ext cx="294168" cy="609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08" name="Title 1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he-IL" dirty="0"/>
              <a:t>Computing the mean shift</a:t>
            </a:r>
            <a:endParaRPr lang="en-US" dirty="0"/>
          </a:p>
        </p:txBody>
      </p:sp>
      <p:sp>
        <p:nvSpPr>
          <p:cNvPr id="3109" name="Rectangle 107"/>
          <p:cNvSpPr>
            <a:spLocks noChangeArrowheads="1"/>
          </p:cNvSpPr>
          <p:nvPr/>
        </p:nvSpPr>
        <p:spPr bwMode="auto">
          <a:xfrm>
            <a:off x="0" y="6581001"/>
            <a:ext cx="264835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Adapted from Y.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Ukrainitz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&amp; B.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Sarel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pic>
        <p:nvPicPr>
          <p:cNvPr id="968735" name="Picture 31" descr="https://latex.codecogs.com/gif.latex?%5Cdpi%7B300%7D%20%5Clarge%20K%28x_i%20-%20x%29%20%3D%20e%5E%7B%20-%5Cfrac%7B%5Cleft%20%5C%7C%20x_i%20-%20x%20%5Cright%20%5C%7C%5E2%20%7D%20%7B%5Csigma%7D%20%7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104" y="5864094"/>
            <a:ext cx="3212389" cy="618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6342455"/>
      </p:ext>
    </p:extLst>
  </p:cSld>
  <p:clrMapOvr>
    <a:masterClrMapping/>
  </p:clrMapOvr>
  <p:transition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Oval 2"/>
          <p:cNvSpPr>
            <a:spLocks noChangeArrowheads="1"/>
          </p:cNvSpPr>
          <p:nvPr/>
        </p:nvSpPr>
        <p:spPr bwMode="auto">
          <a:xfrm>
            <a:off x="5562600" y="3429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963" name="Oval 3"/>
          <p:cNvSpPr>
            <a:spLocks noChangeArrowheads="1"/>
          </p:cNvSpPr>
          <p:nvPr/>
        </p:nvSpPr>
        <p:spPr bwMode="auto">
          <a:xfrm>
            <a:off x="5768975" y="3429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964" name="Oval 4"/>
          <p:cNvSpPr>
            <a:spLocks noChangeArrowheads="1"/>
          </p:cNvSpPr>
          <p:nvPr/>
        </p:nvSpPr>
        <p:spPr bwMode="auto">
          <a:xfrm>
            <a:off x="5692775" y="32766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965" name="Oval 5"/>
          <p:cNvSpPr>
            <a:spLocks noChangeArrowheads="1"/>
          </p:cNvSpPr>
          <p:nvPr/>
        </p:nvSpPr>
        <p:spPr bwMode="auto">
          <a:xfrm>
            <a:off x="5440363" y="3221038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966" name="Oval 6"/>
          <p:cNvSpPr>
            <a:spLocks noChangeArrowheads="1"/>
          </p:cNvSpPr>
          <p:nvPr/>
        </p:nvSpPr>
        <p:spPr bwMode="auto">
          <a:xfrm>
            <a:off x="5681663" y="3592513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967" name="Oval 7"/>
          <p:cNvSpPr>
            <a:spLocks noChangeArrowheads="1"/>
          </p:cNvSpPr>
          <p:nvPr/>
        </p:nvSpPr>
        <p:spPr bwMode="auto">
          <a:xfrm>
            <a:off x="5454650" y="3592513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968" name="Oval 8"/>
          <p:cNvSpPr>
            <a:spLocks noChangeArrowheads="1"/>
          </p:cNvSpPr>
          <p:nvPr/>
        </p:nvSpPr>
        <p:spPr bwMode="auto">
          <a:xfrm>
            <a:off x="5932488" y="3614738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969" name="Oval 9"/>
          <p:cNvSpPr>
            <a:spLocks noChangeArrowheads="1"/>
          </p:cNvSpPr>
          <p:nvPr/>
        </p:nvSpPr>
        <p:spPr bwMode="auto">
          <a:xfrm>
            <a:off x="5322888" y="3429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970" name="Oval 10"/>
          <p:cNvSpPr>
            <a:spLocks noChangeArrowheads="1"/>
          </p:cNvSpPr>
          <p:nvPr/>
        </p:nvSpPr>
        <p:spPr bwMode="auto">
          <a:xfrm>
            <a:off x="6062663" y="3429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971" name="Oval 11"/>
          <p:cNvSpPr>
            <a:spLocks noChangeArrowheads="1"/>
          </p:cNvSpPr>
          <p:nvPr/>
        </p:nvSpPr>
        <p:spPr bwMode="auto">
          <a:xfrm>
            <a:off x="5921375" y="314325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972" name="Oval 12"/>
          <p:cNvSpPr>
            <a:spLocks noChangeArrowheads="1"/>
          </p:cNvSpPr>
          <p:nvPr/>
        </p:nvSpPr>
        <p:spPr bwMode="auto">
          <a:xfrm>
            <a:off x="5638800" y="3048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973" name="Oval 13"/>
          <p:cNvSpPr>
            <a:spLocks noChangeArrowheads="1"/>
          </p:cNvSpPr>
          <p:nvPr/>
        </p:nvSpPr>
        <p:spPr bwMode="auto">
          <a:xfrm>
            <a:off x="5791200" y="3810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974" name="Oval 14"/>
          <p:cNvSpPr>
            <a:spLocks noChangeArrowheads="1"/>
          </p:cNvSpPr>
          <p:nvPr/>
        </p:nvSpPr>
        <p:spPr bwMode="auto">
          <a:xfrm>
            <a:off x="5486400" y="3830638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975" name="Oval 15"/>
          <p:cNvSpPr>
            <a:spLocks noChangeArrowheads="1"/>
          </p:cNvSpPr>
          <p:nvPr/>
        </p:nvSpPr>
        <p:spPr bwMode="auto">
          <a:xfrm>
            <a:off x="5181600" y="3679825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976" name="Oval 16"/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977" name="Oval 17"/>
          <p:cNvSpPr>
            <a:spLocks noChangeArrowheads="1"/>
          </p:cNvSpPr>
          <p:nvPr/>
        </p:nvSpPr>
        <p:spPr bwMode="auto">
          <a:xfrm>
            <a:off x="5181600" y="3200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978" name="Oval 18"/>
          <p:cNvSpPr>
            <a:spLocks noChangeArrowheads="1"/>
          </p:cNvSpPr>
          <p:nvPr/>
        </p:nvSpPr>
        <p:spPr bwMode="auto">
          <a:xfrm>
            <a:off x="6248400" y="36576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979" name="Oval 19"/>
          <p:cNvSpPr>
            <a:spLocks noChangeArrowheads="1"/>
          </p:cNvSpPr>
          <p:nvPr/>
        </p:nvSpPr>
        <p:spPr bwMode="auto">
          <a:xfrm>
            <a:off x="6172200" y="3962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980" name="Oval 20"/>
          <p:cNvSpPr>
            <a:spLocks noChangeArrowheads="1"/>
          </p:cNvSpPr>
          <p:nvPr/>
        </p:nvSpPr>
        <p:spPr bwMode="auto">
          <a:xfrm>
            <a:off x="5888038" y="4094163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981" name="Oval 21"/>
          <p:cNvSpPr>
            <a:spLocks noChangeArrowheads="1"/>
          </p:cNvSpPr>
          <p:nvPr/>
        </p:nvSpPr>
        <p:spPr bwMode="auto">
          <a:xfrm>
            <a:off x="5486400" y="41148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982" name="Oval 22"/>
          <p:cNvSpPr>
            <a:spLocks noChangeArrowheads="1"/>
          </p:cNvSpPr>
          <p:nvPr/>
        </p:nvSpPr>
        <p:spPr bwMode="auto">
          <a:xfrm>
            <a:off x="5029200" y="3962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983" name="Oval 23"/>
          <p:cNvSpPr>
            <a:spLocks noChangeArrowheads="1"/>
          </p:cNvSpPr>
          <p:nvPr/>
        </p:nvSpPr>
        <p:spPr bwMode="auto">
          <a:xfrm>
            <a:off x="4648200" y="36576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984" name="Oval 24"/>
          <p:cNvSpPr>
            <a:spLocks noChangeArrowheads="1"/>
          </p:cNvSpPr>
          <p:nvPr/>
        </p:nvSpPr>
        <p:spPr bwMode="auto">
          <a:xfrm>
            <a:off x="4572000" y="3124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985" name="Oval 25"/>
          <p:cNvSpPr>
            <a:spLocks noChangeArrowheads="1"/>
          </p:cNvSpPr>
          <p:nvPr/>
        </p:nvSpPr>
        <p:spPr bwMode="auto">
          <a:xfrm>
            <a:off x="4953000" y="3048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986" name="Oval 26"/>
          <p:cNvSpPr>
            <a:spLocks noChangeArrowheads="1"/>
          </p:cNvSpPr>
          <p:nvPr/>
        </p:nvSpPr>
        <p:spPr bwMode="auto">
          <a:xfrm>
            <a:off x="5334000" y="2819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987" name="Oval 27"/>
          <p:cNvSpPr>
            <a:spLocks noChangeArrowheads="1"/>
          </p:cNvSpPr>
          <p:nvPr/>
        </p:nvSpPr>
        <p:spPr bwMode="auto">
          <a:xfrm>
            <a:off x="5921375" y="2819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988" name="Oval 28"/>
          <p:cNvSpPr>
            <a:spLocks noChangeArrowheads="1"/>
          </p:cNvSpPr>
          <p:nvPr/>
        </p:nvSpPr>
        <p:spPr bwMode="auto">
          <a:xfrm>
            <a:off x="5638800" y="25146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989" name="Oval 29"/>
          <p:cNvSpPr>
            <a:spLocks noChangeArrowheads="1"/>
          </p:cNvSpPr>
          <p:nvPr/>
        </p:nvSpPr>
        <p:spPr bwMode="auto">
          <a:xfrm>
            <a:off x="4724400" y="2819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990" name="Oval 30"/>
          <p:cNvSpPr>
            <a:spLocks noChangeArrowheads="1"/>
          </p:cNvSpPr>
          <p:nvPr/>
        </p:nvSpPr>
        <p:spPr bwMode="auto">
          <a:xfrm>
            <a:off x="5105400" y="25908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991" name="Oval 31"/>
          <p:cNvSpPr>
            <a:spLocks noChangeArrowheads="1"/>
          </p:cNvSpPr>
          <p:nvPr/>
        </p:nvSpPr>
        <p:spPr bwMode="auto">
          <a:xfrm>
            <a:off x="5638800" y="1981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992" name="Oval 32"/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993" name="Oval 33"/>
          <p:cNvSpPr>
            <a:spLocks noChangeArrowheads="1"/>
          </p:cNvSpPr>
          <p:nvPr/>
        </p:nvSpPr>
        <p:spPr bwMode="auto">
          <a:xfrm>
            <a:off x="5921375" y="2438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994" name="Oval 34"/>
          <p:cNvSpPr>
            <a:spLocks noChangeArrowheads="1"/>
          </p:cNvSpPr>
          <p:nvPr/>
        </p:nvSpPr>
        <p:spPr bwMode="auto">
          <a:xfrm>
            <a:off x="5921375" y="13716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995" name="Oval 35"/>
          <p:cNvSpPr>
            <a:spLocks noChangeArrowheads="1"/>
          </p:cNvSpPr>
          <p:nvPr/>
        </p:nvSpPr>
        <p:spPr bwMode="auto">
          <a:xfrm>
            <a:off x="6172200" y="21336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996" name="Oval 36"/>
          <p:cNvSpPr>
            <a:spLocks noChangeArrowheads="1"/>
          </p:cNvSpPr>
          <p:nvPr/>
        </p:nvSpPr>
        <p:spPr bwMode="auto">
          <a:xfrm>
            <a:off x="6259513" y="2676525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997" name="Oval 37"/>
          <p:cNvSpPr>
            <a:spLocks noChangeArrowheads="1"/>
          </p:cNvSpPr>
          <p:nvPr/>
        </p:nvSpPr>
        <p:spPr bwMode="auto">
          <a:xfrm>
            <a:off x="6248400" y="3124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998" name="Oval 38"/>
          <p:cNvSpPr>
            <a:spLocks noChangeArrowheads="1"/>
          </p:cNvSpPr>
          <p:nvPr/>
        </p:nvSpPr>
        <p:spPr bwMode="auto">
          <a:xfrm>
            <a:off x="6629400" y="28956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999" name="Oval 39"/>
          <p:cNvSpPr>
            <a:spLocks noChangeArrowheads="1"/>
          </p:cNvSpPr>
          <p:nvPr/>
        </p:nvSpPr>
        <p:spPr bwMode="auto">
          <a:xfrm>
            <a:off x="6629400" y="25146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000" name="Oval 40"/>
          <p:cNvSpPr>
            <a:spLocks noChangeArrowheads="1"/>
          </p:cNvSpPr>
          <p:nvPr/>
        </p:nvSpPr>
        <p:spPr bwMode="auto">
          <a:xfrm>
            <a:off x="6553200" y="2057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001" name="Oval 41"/>
          <p:cNvSpPr>
            <a:spLocks noChangeArrowheads="1"/>
          </p:cNvSpPr>
          <p:nvPr/>
        </p:nvSpPr>
        <p:spPr bwMode="auto">
          <a:xfrm>
            <a:off x="6324600" y="1600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002" name="Oval 42"/>
          <p:cNvSpPr>
            <a:spLocks noChangeArrowheads="1"/>
          </p:cNvSpPr>
          <p:nvPr/>
        </p:nvSpPr>
        <p:spPr bwMode="auto">
          <a:xfrm>
            <a:off x="6934200" y="1295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003" name="Oval 43"/>
          <p:cNvSpPr>
            <a:spLocks noChangeArrowheads="1"/>
          </p:cNvSpPr>
          <p:nvPr/>
        </p:nvSpPr>
        <p:spPr bwMode="auto">
          <a:xfrm>
            <a:off x="7010400" y="17526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004" name="Oval 44"/>
          <p:cNvSpPr>
            <a:spLocks noChangeArrowheads="1"/>
          </p:cNvSpPr>
          <p:nvPr/>
        </p:nvSpPr>
        <p:spPr bwMode="auto">
          <a:xfrm>
            <a:off x="7315200" y="2362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005" name="Oval 45"/>
          <p:cNvSpPr>
            <a:spLocks noChangeArrowheads="1"/>
          </p:cNvSpPr>
          <p:nvPr/>
        </p:nvSpPr>
        <p:spPr bwMode="auto">
          <a:xfrm>
            <a:off x="6705600" y="33528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006" name="Oval 46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007" name="Oval 47"/>
          <p:cNvSpPr>
            <a:spLocks noChangeArrowheads="1"/>
          </p:cNvSpPr>
          <p:nvPr/>
        </p:nvSpPr>
        <p:spPr bwMode="auto">
          <a:xfrm>
            <a:off x="7924800" y="29718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008" name="Oval 48"/>
          <p:cNvSpPr>
            <a:spLocks noChangeArrowheads="1"/>
          </p:cNvSpPr>
          <p:nvPr/>
        </p:nvSpPr>
        <p:spPr bwMode="auto">
          <a:xfrm>
            <a:off x="6934200" y="3886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009" name="Oval 49"/>
          <p:cNvSpPr>
            <a:spLocks noChangeArrowheads="1"/>
          </p:cNvSpPr>
          <p:nvPr/>
        </p:nvSpPr>
        <p:spPr bwMode="auto">
          <a:xfrm>
            <a:off x="7478713" y="3430588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010" name="Oval 50"/>
          <p:cNvSpPr>
            <a:spLocks noChangeArrowheads="1"/>
          </p:cNvSpPr>
          <p:nvPr/>
        </p:nvSpPr>
        <p:spPr bwMode="auto">
          <a:xfrm>
            <a:off x="6477000" y="4267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011" name="Oval 51"/>
          <p:cNvSpPr>
            <a:spLocks noChangeArrowheads="1"/>
          </p:cNvSpPr>
          <p:nvPr/>
        </p:nvSpPr>
        <p:spPr bwMode="auto">
          <a:xfrm>
            <a:off x="7543800" y="4343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012" name="Oval 52"/>
          <p:cNvSpPr>
            <a:spLocks noChangeArrowheads="1"/>
          </p:cNvSpPr>
          <p:nvPr/>
        </p:nvSpPr>
        <p:spPr bwMode="auto">
          <a:xfrm>
            <a:off x="6934200" y="4724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013" name="Oval 53"/>
          <p:cNvSpPr>
            <a:spLocks noChangeArrowheads="1"/>
          </p:cNvSpPr>
          <p:nvPr/>
        </p:nvSpPr>
        <p:spPr bwMode="auto">
          <a:xfrm>
            <a:off x="6096000" y="4572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014" name="Oval 54"/>
          <p:cNvSpPr>
            <a:spLocks noChangeArrowheads="1"/>
          </p:cNvSpPr>
          <p:nvPr/>
        </p:nvSpPr>
        <p:spPr bwMode="auto">
          <a:xfrm>
            <a:off x="5638800" y="44958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015" name="Oval 55"/>
          <p:cNvSpPr>
            <a:spLocks noChangeArrowheads="1"/>
          </p:cNvSpPr>
          <p:nvPr/>
        </p:nvSpPr>
        <p:spPr bwMode="auto">
          <a:xfrm>
            <a:off x="6019800" y="5029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016" name="Oval 56"/>
          <p:cNvSpPr>
            <a:spLocks noChangeArrowheads="1"/>
          </p:cNvSpPr>
          <p:nvPr/>
        </p:nvSpPr>
        <p:spPr bwMode="auto">
          <a:xfrm>
            <a:off x="6477000" y="5486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017" name="Oval 57"/>
          <p:cNvSpPr>
            <a:spLocks noChangeArrowheads="1"/>
          </p:cNvSpPr>
          <p:nvPr/>
        </p:nvSpPr>
        <p:spPr bwMode="auto">
          <a:xfrm>
            <a:off x="5867400" y="5486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018" name="Oval 58"/>
          <p:cNvSpPr>
            <a:spLocks noChangeArrowheads="1"/>
          </p:cNvSpPr>
          <p:nvPr/>
        </p:nvSpPr>
        <p:spPr bwMode="auto">
          <a:xfrm>
            <a:off x="5410200" y="5029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019" name="Oval 59"/>
          <p:cNvSpPr>
            <a:spLocks noChangeArrowheads="1"/>
          </p:cNvSpPr>
          <p:nvPr/>
        </p:nvSpPr>
        <p:spPr bwMode="auto">
          <a:xfrm>
            <a:off x="5105400" y="4572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020" name="Oval 60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021" name="Oval 61"/>
          <p:cNvSpPr>
            <a:spLocks noChangeArrowheads="1"/>
          </p:cNvSpPr>
          <p:nvPr/>
        </p:nvSpPr>
        <p:spPr bwMode="auto">
          <a:xfrm>
            <a:off x="4724400" y="4953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022" name="Oval 62"/>
          <p:cNvSpPr>
            <a:spLocks noChangeArrowheads="1"/>
          </p:cNvSpPr>
          <p:nvPr/>
        </p:nvSpPr>
        <p:spPr bwMode="auto">
          <a:xfrm>
            <a:off x="4953000" y="5486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023" name="Oval 63"/>
          <p:cNvSpPr>
            <a:spLocks noChangeArrowheads="1"/>
          </p:cNvSpPr>
          <p:nvPr/>
        </p:nvSpPr>
        <p:spPr bwMode="auto">
          <a:xfrm>
            <a:off x="4114800" y="56388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024" name="Oval 64"/>
          <p:cNvSpPr>
            <a:spLocks noChangeArrowheads="1"/>
          </p:cNvSpPr>
          <p:nvPr/>
        </p:nvSpPr>
        <p:spPr bwMode="auto">
          <a:xfrm>
            <a:off x="4038600" y="5029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025" name="Oval 65"/>
          <p:cNvSpPr>
            <a:spLocks noChangeArrowheads="1"/>
          </p:cNvSpPr>
          <p:nvPr/>
        </p:nvSpPr>
        <p:spPr bwMode="auto">
          <a:xfrm>
            <a:off x="3505200" y="4267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026" name="Oval 66"/>
          <p:cNvSpPr>
            <a:spLocks noChangeArrowheads="1"/>
          </p:cNvSpPr>
          <p:nvPr/>
        </p:nvSpPr>
        <p:spPr bwMode="auto">
          <a:xfrm>
            <a:off x="4038600" y="3962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027" name="Oval 67"/>
          <p:cNvSpPr>
            <a:spLocks noChangeArrowheads="1"/>
          </p:cNvSpPr>
          <p:nvPr/>
        </p:nvSpPr>
        <p:spPr bwMode="auto">
          <a:xfrm>
            <a:off x="4267200" y="3429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028" name="Oval 68"/>
          <p:cNvSpPr>
            <a:spLocks noChangeArrowheads="1"/>
          </p:cNvSpPr>
          <p:nvPr/>
        </p:nvSpPr>
        <p:spPr bwMode="auto">
          <a:xfrm>
            <a:off x="3733800" y="29718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029" name="Oval 69"/>
          <p:cNvSpPr>
            <a:spLocks noChangeArrowheads="1"/>
          </p:cNvSpPr>
          <p:nvPr/>
        </p:nvSpPr>
        <p:spPr bwMode="auto">
          <a:xfrm>
            <a:off x="4267200" y="25908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030" name="Oval 70"/>
          <p:cNvSpPr>
            <a:spLocks noChangeArrowheads="1"/>
          </p:cNvSpPr>
          <p:nvPr/>
        </p:nvSpPr>
        <p:spPr bwMode="auto">
          <a:xfrm>
            <a:off x="4724400" y="2438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031" name="Oval 71"/>
          <p:cNvSpPr>
            <a:spLocks noChangeArrowheads="1"/>
          </p:cNvSpPr>
          <p:nvPr/>
        </p:nvSpPr>
        <p:spPr bwMode="auto">
          <a:xfrm>
            <a:off x="4343400" y="18288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032" name="Oval 72"/>
          <p:cNvSpPr>
            <a:spLocks noChangeArrowheads="1"/>
          </p:cNvSpPr>
          <p:nvPr/>
        </p:nvSpPr>
        <p:spPr bwMode="auto">
          <a:xfrm>
            <a:off x="5029200" y="1600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033" name="Oval 73"/>
          <p:cNvSpPr>
            <a:spLocks noChangeArrowheads="1"/>
          </p:cNvSpPr>
          <p:nvPr/>
        </p:nvSpPr>
        <p:spPr bwMode="auto">
          <a:xfrm>
            <a:off x="4191000" y="1219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034" name="Oval 74"/>
          <p:cNvSpPr>
            <a:spLocks noChangeArrowheads="1"/>
          </p:cNvSpPr>
          <p:nvPr/>
        </p:nvSpPr>
        <p:spPr bwMode="auto">
          <a:xfrm>
            <a:off x="3733800" y="1600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035" name="Oval 75"/>
          <p:cNvSpPr>
            <a:spLocks noChangeArrowheads="1"/>
          </p:cNvSpPr>
          <p:nvPr/>
        </p:nvSpPr>
        <p:spPr bwMode="auto">
          <a:xfrm>
            <a:off x="3657600" y="22098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036" name="Oval 76"/>
          <p:cNvSpPr>
            <a:spLocks noChangeArrowheads="1"/>
          </p:cNvSpPr>
          <p:nvPr/>
        </p:nvSpPr>
        <p:spPr bwMode="auto">
          <a:xfrm>
            <a:off x="3276600" y="2667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037" name="Oval 77"/>
          <p:cNvSpPr>
            <a:spLocks noChangeArrowheads="1"/>
          </p:cNvSpPr>
          <p:nvPr/>
        </p:nvSpPr>
        <p:spPr bwMode="auto">
          <a:xfrm>
            <a:off x="3657600" y="3505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038" name="Oval 78"/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039" name="Oval 79"/>
          <p:cNvSpPr>
            <a:spLocks noChangeArrowheads="1"/>
          </p:cNvSpPr>
          <p:nvPr/>
        </p:nvSpPr>
        <p:spPr bwMode="auto">
          <a:xfrm>
            <a:off x="2819400" y="44196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040" name="Oval 80"/>
          <p:cNvSpPr>
            <a:spLocks noChangeArrowheads="1"/>
          </p:cNvSpPr>
          <p:nvPr/>
        </p:nvSpPr>
        <p:spPr bwMode="auto">
          <a:xfrm>
            <a:off x="3048000" y="52578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041" name="Oval 81"/>
          <p:cNvSpPr>
            <a:spLocks noChangeArrowheads="1"/>
          </p:cNvSpPr>
          <p:nvPr/>
        </p:nvSpPr>
        <p:spPr bwMode="auto">
          <a:xfrm>
            <a:off x="2362200" y="56388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042" name="Oval 82"/>
          <p:cNvSpPr>
            <a:spLocks noChangeArrowheads="1"/>
          </p:cNvSpPr>
          <p:nvPr/>
        </p:nvSpPr>
        <p:spPr bwMode="auto">
          <a:xfrm>
            <a:off x="1905000" y="48768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043" name="Oval 83"/>
          <p:cNvSpPr>
            <a:spLocks noChangeArrowheads="1"/>
          </p:cNvSpPr>
          <p:nvPr/>
        </p:nvSpPr>
        <p:spPr bwMode="auto">
          <a:xfrm>
            <a:off x="1905000" y="3962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044" name="Oval 84"/>
          <p:cNvSpPr>
            <a:spLocks noChangeArrowheads="1"/>
          </p:cNvSpPr>
          <p:nvPr/>
        </p:nvSpPr>
        <p:spPr bwMode="auto">
          <a:xfrm>
            <a:off x="2514600" y="2743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045" name="Oval 85"/>
          <p:cNvSpPr>
            <a:spLocks noChangeArrowheads="1"/>
          </p:cNvSpPr>
          <p:nvPr/>
        </p:nvSpPr>
        <p:spPr bwMode="auto">
          <a:xfrm>
            <a:off x="2895600" y="1905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046" name="Oval 86"/>
          <p:cNvSpPr>
            <a:spLocks noChangeArrowheads="1"/>
          </p:cNvSpPr>
          <p:nvPr/>
        </p:nvSpPr>
        <p:spPr bwMode="auto">
          <a:xfrm>
            <a:off x="1981200" y="1905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047" name="Oval 87"/>
          <p:cNvSpPr>
            <a:spLocks noChangeArrowheads="1"/>
          </p:cNvSpPr>
          <p:nvPr/>
        </p:nvSpPr>
        <p:spPr bwMode="auto">
          <a:xfrm>
            <a:off x="1828800" y="3048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048" name="Oval 88"/>
          <p:cNvSpPr>
            <a:spLocks noChangeArrowheads="1"/>
          </p:cNvSpPr>
          <p:nvPr/>
        </p:nvSpPr>
        <p:spPr bwMode="auto">
          <a:xfrm>
            <a:off x="762000" y="4724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049" name="Oval 89"/>
          <p:cNvSpPr>
            <a:spLocks noChangeArrowheads="1"/>
          </p:cNvSpPr>
          <p:nvPr/>
        </p:nvSpPr>
        <p:spPr bwMode="auto">
          <a:xfrm>
            <a:off x="838200" y="5791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050" name="Oval 90"/>
          <p:cNvSpPr>
            <a:spLocks noChangeArrowheads="1"/>
          </p:cNvSpPr>
          <p:nvPr/>
        </p:nvSpPr>
        <p:spPr bwMode="auto">
          <a:xfrm>
            <a:off x="838200" y="3505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051" name="Oval 91"/>
          <p:cNvSpPr>
            <a:spLocks noChangeArrowheads="1"/>
          </p:cNvSpPr>
          <p:nvPr/>
        </p:nvSpPr>
        <p:spPr bwMode="auto">
          <a:xfrm>
            <a:off x="990600" y="2286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052" name="Oval 92"/>
          <p:cNvSpPr>
            <a:spLocks noChangeArrowheads="1"/>
          </p:cNvSpPr>
          <p:nvPr/>
        </p:nvSpPr>
        <p:spPr bwMode="auto">
          <a:xfrm>
            <a:off x="1143000" y="1219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053" name="Oval 93"/>
          <p:cNvSpPr>
            <a:spLocks noChangeArrowheads="1"/>
          </p:cNvSpPr>
          <p:nvPr/>
        </p:nvSpPr>
        <p:spPr bwMode="auto">
          <a:xfrm>
            <a:off x="2590800" y="10668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239" name="Oval 95"/>
          <p:cNvSpPr>
            <a:spLocks noChangeArrowheads="1"/>
          </p:cNvSpPr>
          <p:nvPr/>
        </p:nvSpPr>
        <p:spPr bwMode="auto">
          <a:xfrm>
            <a:off x="2057400" y="51054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240" name="Oval 96"/>
          <p:cNvSpPr>
            <a:spLocks noChangeArrowheads="1"/>
          </p:cNvSpPr>
          <p:nvPr/>
        </p:nvSpPr>
        <p:spPr bwMode="auto">
          <a:xfrm>
            <a:off x="1600200" y="41910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241" name="Oval 97"/>
          <p:cNvSpPr>
            <a:spLocks noChangeArrowheads="1"/>
          </p:cNvSpPr>
          <p:nvPr/>
        </p:nvSpPr>
        <p:spPr bwMode="auto">
          <a:xfrm>
            <a:off x="1752600" y="28956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242" name="Oval 98"/>
          <p:cNvSpPr>
            <a:spLocks noChangeArrowheads="1"/>
          </p:cNvSpPr>
          <p:nvPr/>
        </p:nvSpPr>
        <p:spPr bwMode="auto">
          <a:xfrm>
            <a:off x="1676400" y="12954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243" name="Oval 99"/>
          <p:cNvSpPr>
            <a:spLocks noChangeArrowheads="1"/>
          </p:cNvSpPr>
          <p:nvPr/>
        </p:nvSpPr>
        <p:spPr bwMode="auto">
          <a:xfrm>
            <a:off x="3352800" y="11430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244" name="Oval 100"/>
          <p:cNvSpPr>
            <a:spLocks noChangeArrowheads="1"/>
          </p:cNvSpPr>
          <p:nvPr/>
        </p:nvSpPr>
        <p:spPr bwMode="auto">
          <a:xfrm>
            <a:off x="3429000" y="50292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245" name="Oval 101"/>
          <p:cNvSpPr>
            <a:spLocks noChangeArrowheads="1"/>
          </p:cNvSpPr>
          <p:nvPr/>
        </p:nvSpPr>
        <p:spPr bwMode="auto">
          <a:xfrm>
            <a:off x="4495800" y="48768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246" name="Oval 102"/>
          <p:cNvSpPr>
            <a:spLocks noChangeArrowheads="1"/>
          </p:cNvSpPr>
          <p:nvPr/>
        </p:nvSpPr>
        <p:spPr bwMode="auto">
          <a:xfrm>
            <a:off x="5562600" y="50292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247" name="Oval 103"/>
          <p:cNvSpPr>
            <a:spLocks noChangeArrowheads="1"/>
          </p:cNvSpPr>
          <p:nvPr/>
        </p:nvSpPr>
        <p:spPr bwMode="auto">
          <a:xfrm>
            <a:off x="6781800" y="39624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248" name="Oval 104"/>
          <p:cNvSpPr>
            <a:spLocks noChangeArrowheads="1"/>
          </p:cNvSpPr>
          <p:nvPr/>
        </p:nvSpPr>
        <p:spPr bwMode="auto">
          <a:xfrm>
            <a:off x="7315200" y="28194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249" name="Oval 105"/>
          <p:cNvSpPr>
            <a:spLocks noChangeArrowheads="1"/>
          </p:cNvSpPr>
          <p:nvPr/>
        </p:nvSpPr>
        <p:spPr bwMode="auto">
          <a:xfrm>
            <a:off x="6934200" y="15240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250" name="Oval 106"/>
          <p:cNvSpPr>
            <a:spLocks noChangeArrowheads="1"/>
          </p:cNvSpPr>
          <p:nvPr/>
        </p:nvSpPr>
        <p:spPr bwMode="auto">
          <a:xfrm>
            <a:off x="5715000" y="9906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251" name="Oval 107"/>
          <p:cNvSpPr>
            <a:spLocks noChangeArrowheads="1"/>
          </p:cNvSpPr>
          <p:nvPr/>
        </p:nvSpPr>
        <p:spPr bwMode="auto">
          <a:xfrm>
            <a:off x="4572000" y="9906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252" name="Oval 108"/>
          <p:cNvSpPr>
            <a:spLocks noChangeArrowheads="1"/>
          </p:cNvSpPr>
          <p:nvPr/>
        </p:nvSpPr>
        <p:spPr bwMode="auto">
          <a:xfrm>
            <a:off x="3276600" y="35814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253" name="Oval 109"/>
          <p:cNvSpPr>
            <a:spLocks noChangeArrowheads="1"/>
          </p:cNvSpPr>
          <p:nvPr/>
        </p:nvSpPr>
        <p:spPr bwMode="auto">
          <a:xfrm>
            <a:off x="3505200" y="22860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254" name="Oval 110"/>
          <p:cNvSpPr>
            <a:spLocks noChangeArrowheads="1"/>
          </p:cNvSpPr>
          <p:nvPr/>
        </p:nvSpPr>
        <p:spPr bwMode="auto">
          <a:xfrm>
            <a:off x="5715000" y="20574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255" name="Oval 111"/>
          <p:cNvSpPr>
            <a:spLocks noChangeArrowheads="1"/>
          </p:cNvSpPr>
          <p:nvPr/>
        </p:nvSpPr>
        <p:spPr bwMode="auto">
          <a:xfrm>
            <a:off x="5715000" y="32766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256" name="Oval 112"/>
          <p:cNvSpPr>
            <a:spLocks noChangeArrowheads="1"/>
          </p:cNvSpPr>
          <p:nvPr/>
        </p:nvSpPr>
        <p:spPr bwMode="auto">
          <a:xfrm>
            <a:off x="4572000" y="38862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072" name="Title 1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Points in same cluster converge</a:t>
            </a:r>
          </a:p>
        </p:txBody>
      </p:sp>
      <p:sp>
        <p:nvSpPr>
          <p:cNvPr id="113" name="TextBox 4"/>
          <p:cNvSpPr txBox="1">
            <a:spLocks noChangeArrowheads="1"/>
          </p:cNvSpPr>
          <p:nvPr/>
        </p:nvSpPr>
        <p:spPr bwMode="auto">
          <a:xfrm>
            <a:off x="-508" y="6614454"/>
            <a:ext cx="198120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Source: D.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Hoiem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82950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C 0.025 -0.00301 0.05 -0.00162 0.075 0.00139 C 0.08403 0.00532 0.09375 0.00995 0.10313 0.0125 C 0.10834 0.01389 0.11736 0.01551 0.12188 0.01944 C 0.12691 0.02384 0.12379 0.02176 0.13125 0.025 C 0.13681 0.02754 0.14202 0.03333 0.14688 0.0375 C 0.15486 0.04467 0.16163 0.05532 0.16771 0.06528 C 0.17031 0.06967 0.17604 0.07778 0.17604 0.07778 C 0.17761 0.08403 0.18056 0.08889 0.18334 0.09444 C 0.18455 0.09699 0.18386 0.10069 0.18542 0.10278 C 0.18577 0.10324 0.18611 0.1037 0.18646 0.10416 " pathEditMode="relative" ptsTypes="ffffffffffA">
                                      <p:cBhvr>
                                        <p:cTn id="6" dur="2000" fill="hold"/>
                                        <p:tgtEl>
                                          <p:spTgt spid="1342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C 0.0125 -0.00556 0.02448 -0.01111 0.03542 -0.02084 C 0.03837 -0.02686 0.04792 -0.03102 0.05313 -0.03334 C 0.0592 -0.03611 0.06615 -0.04283 0.07292 -0.04306 C 0.08507 -0.04352 0.09722 -0.04398 0.10938 -0.04445 C 0.11945 -0.04769 0.12761 -0.05301 0.13646 -0.05973 C 0.14202 -0.06389 0.1441 -0.0676 0.15 -0.06945 C 0.16667 -0.08426 0.19427 -0.08056 0.21146 -0.08056 " pathEditMode="relative" ptsTypes="fffffffA">
                                      <p:cBhvr>
                                        <p:cTn id="8" dur="2000" fill="hold"/>
                                        <p:tgtEl>
                                          <p:spTgt spid="1342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3.33333E-6 C 0.00573 -0.00509 0.01285 -0.01088 0.01875 -0.01528 C 0.02361 -0.01898 0.02674 -0.02384 0.03125 -0.02778 C 0.03368 -0.03264 0.03438 -0.03611 0.0375 -0.04028 C 0.03889 -0.0456 0.04097 -0.05255 0.04375 -0.05694 C 0.0467 -0.06157 0.04705 -0.06019 0.04896 -0.06528 C 0.05538 -0.08241 0.06458 -0.10532 0.06458 -0.125 " pathEditMode="relative" ptsTypes="ffffffA">
                                      <p:cBhvr>
                                        <p:cTn id="10" dur="2000" fill="hold"/>
                                        <p:tgtEl>
                                          <p:spTgt spid="1342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5.55556E-6 C -0.00486 -0.00207 -0.00903 -0.00555 -0.01354 -0.00832 C -0.02361 -0.01434 -0.03351 -0.01805 -0.04271 -0.02638 C -0.04705 -0.03032 -0.05382 -0.03379 -0.05625 -0.04027 " pathEditMode="relative" ptsTypes="fffA">
                                      <p:cBhvr>
                                        <p:cTn id="12" dur="2000" fill="hold"/>
                                        <p:tgtEl>
                                          <p:spTgt spid="1342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E-6 3.33333E-6 C -0.01233 0.00115 -0.02674 0.00162 -0.0375 0.01111 C -0.04098 0.025 -0.03525 0.00393 -0.04167 0.01944 C -0.04393 0.02477 -0.04358 0.02916 -0.0448 0.03472 C -0.04566 0.03889 -0.04688 0.04305 -0.04792 0.04722 C -0.04827 0.04861 -0.04896 0.05139 -0.04896 0.05139 C -0.04931 0.05463 -0.04983 0.05787 -0.05 0.06111 C -0.05105 0.08703 -0.04879 0.10208 -0.05417 0.12361 C -0.05556 0.12916 -0.05608 0.13472 -0.06042 0.1375 " pathEditMode="relative" ptsTypes="ffffffffA">
                                      <p:cBhvr>
                                        <p:cTn id="14" dur="2000" fill="hold"/>
                                        <p:tgtEl>
                                          <p:spTgt spid="1342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6 -6.66667E-6 C 0.00105 0.00092 0.00209 0.00208 0.00313 0.00277 C 0.00417 0.00346 0.00521 0.00346 0.00626 0.00416 C 0.01372 0.00971 0.01789 0.01527 0.02605 0.01805 C 0.03351 0.02476 0.04323 0.02615 0.05105 0.03194 C 0.0533 0.03356 0.05521 0.03564 0.0573 0.03749 C 0.05834 0.03842 0.06042 0.04027 0.06042 0.04027 C 0.06198 0.04328 0.06407 0.04559 0.06563 0.0486 C 0.06997 0.0574 0.07292 0.06805 0.07605 0.07777 C 0.07917 0.08726 0.08091 0.09953 0.08751 0.10555 C 0.09462 0.1199 0.1099 0.13333 0.12084 0.14305 C 0.13924 0.15948 0.1606 0.18309 0.1823 0.19027 C 0.20001 0.20601 0.23143 0.20555 0.25105 0.20694 C 0.2691 0.20995 0.28716 0.21157 0.30521 0.21388 C 0.31546 0.21735 0.30174 0.21296 0.32084 0.21666 C 0.33195 0.21874 0.34341 0.22476 0.35417 0.22916 C 0.35973 0.23147 0.36528 0.23356 0.37084 0.2361 C 0.37327 0.23726 0.37709 0.24166 0.37709 0.24166 C 0.37987 0.24698 0.38438 0.25277 0.38941 0.25277 " pathEditMode="relative" ptsTypes="ffffffffffffffffffA">
                                      <p:cBhvr>
                                        <p:cTn id="16" dur="2000" fill="hold"/>
                                        <p:tgtEl>
                                          <p:spTgt spid="1342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C 0.00573 0.00254 0.0118 0.00509 0.01771 0.00694 C 0.02048 0.00787 0.02604 0.00972 0.02604 0.00972 C 0.03437 0.01713 0.05225 0.01643 0.0625 0.01805 C 0.07916 0.02546 0.09583 0.03263 0.11354 0.03472 C 0.1217 0.0368 0.12916 0.03796 0.1375 0.03888 C 0.15659 0.04398 0.17673 0.04097 0.19583 0.04027 C 0.2059 0.03588 0.21666 0.03263 0.22708 0.02916 C 0.2309 0.028 0.23489 0.02453 0.23854 0.02361 C 0.24757 0.02129 0.25746 0.02013 0.26666 0.01805 C 0.27222 0.01689 0.27777 0.0162 0.28333 0.01527 C 0.28993 0.01435 0.30312 0.0125 0.30312 0.0125 C 0.31666 0.01296 0.33021 0.01296 0.34375 0.01388 C 0.35 0.01435 0.3625 0.01666 0.3625 0.01666 C 0.36892 0.01875 0.37552 0.02083 0.38229 0.02083 " pathEditMode="relative" ptsTypes="ffffffffffffffA">
                                      <p:cBhvr>
                                        <p:cTn id="18" dur="2000" fill="hold"/>
                                        <p:tgtEl>
                                          <p:spTgt spid="1342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6.66667E-6 C 0.01354 0.00254 0.02691 0.00324 0.04062 0.00416 C 0.07465 0.00231 0.10677 -0.00487 0.13854 -0.02084 C 0.14375 -0.02339 0.14427 -0.02778 0.14792 -0.03195 C 0.15121 -0.03589 0.15451 -0.03774 0.15833 -0.04028 C 0.16337 -0.05024 0.17083 -0.05278 0.17812 -0.05834 C 0.19028 -0.06783 0.18212 -0.06297 0.19167 -0.06806 C 0.19601 -0.07385 0.20226 -0.07964 0.20833 -0.08195 C 0.21111 -0.08288 0.21667 -0.08473 0.21667 -0.08473 C 0.22795 -0.09468 0.24097 -0.10116 0.25417 -0.10556 C 0.26007 -0.11089 0.26667 -0.11528 0.27292 -0.11945 C 0.27969 -0.12408 0.27222 -0.12014 0.27917 -0.12639 C 0.28212 -0.12894 0.28559 -0.13079 0.28854 -0.13334 C 0.29392 -0.1382 0.29219 -0.13426 0.29896 -0.13889 C 0.30764 -0.14468 0.31684 -0.14769 0.32604 -0.15139 C 0.33212 -0.15371 0.33976 -0.15903 0.34583 -0.15973 C 0.36059 -0.16112 0.375 -0.16389 0.38958 -0.16667 C 0.39167 -0.1676 0.39375 -0.16852 0.39583 -0.16945 C 0.39687 -0.16991 0.39896 -0.17084 0.39896 -0.17084 " pathEditMode="relative" ptsTypes="ffffffffffffffffffA">
                                      <p:cBhvr>
                                        <p:cTn id="20" dur="2000" fill="hold"/>
                                        <p:tgtEl>
                                          <p:spTgt spid="1342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22222E-6 C 0.00694 0.00625 0.01441 -0.00092 0.02187 0.00417 C 0.02969 0.00162 0.03559 -0.00277 0.04271 -0.00694 C 0.04739 -0.00972 0.04601 -0.00694 0.05 -0.00972 C 0.05798 -0.01504 0.06614 -0.02129 0.075 -0.02361 C 0.0868 -0.03148 0.10191 -0.03472 0.11458 -0.03889 C 0.12673 -0.04305 0.13732 -0.05069 0.15 -0.05277 C 0.15607 -0.05555 0.16094 -0.05602 0.16771 -0.05694 C 0.1809 -0.06134 0.1967 -0.06203 0.21042 -0.06389 C 0.25295 -0.06203 0.25885 -0.06111 0.31146 -0.06389 C 0.31614 -0.06412 0.32101 -0.06504 0.325 -0.06805 C 0.34757 -0.08472 0.31962 -0.06597 0.33542 -0.07639 C 0.33819 -0.08194 0.34271 -0.08796 0.34687 -0.09166 C 0.34809 -0.09838 0.3493 -0.10416 0.35208 -0.10972 C 0.35364 -0.11782 0.35451 -0.12314 0.35521 -0.13194 C 0.35434 -0.15254 0.35417 -0.18148 0.34479 -0.2 C 0.34392 -0.20578 0.34271 -0.21111 0.34167 -0.21666 C 0.34236 -0.24282 0.34062 -0.26227 0.35104 -0.28333 C 0.3533 -0.28796 0.35278 -0.29861 0.35521 -0.30277 C 0.35573 -0.3037 0.3566 -0.30185 0.35729 -0.30139 " pathEditMode="relative" ptsTypes="fffffffffffffffffffA">
                                      <p:cBhvr>
                                        <p:cTn id="22" dur="2000" fill="hold"/>
                                        <p:tgtEl>
                                          <p:spTgt spid="1342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C 0.00625 -0.00556 0.01302 -0.00718 0.01979 -0.01111 C 0.02118 -0.01204 0.02257 -0.0132 0.02396 -0.01389 C 0.02673 -0.01505 0.03229 -0.01667 0.03229 -0.01667 C 0.0368 -0.0206 0.04184 -0.02153 0.04687 -0.02361 C 0.05451 -0.02662 0.06215 -0.02986 0.06979 -0.03333 C 0.07257 -0.03449 0.07673 -0.03542 0.07916 -0.0375 C 0.08333 -0.0412 0.09045 -0.05 0.09479 -0.05278 C 0.09948 -0.05602 0.09652 -0.05208 0.10104 -0.05695 C 0.10225 -0.0581 0.10295 -0.05995 0.10416 -0.06111 C 0.10503 -0.06204 0.10625 -0.06181 0.10729 -0.0625 C 0.11441 -0.06783 0.12083 -0.075 0.12708 -0.08195 C 0.13229 -0.08773 0.14201 -0.09653 0.14583 -0.10417 C 0.15121 -0.11482 0.15816 -0.12593 0.1625 -0.1375 C 0.16441 -0.14283 0.16527 -0.14792 0.16771 -0.15278 C 0.17083 -0.17338 0.17586 -0.19468 0.18229 -0.21389 C 0.18507 -0.22222 0.18402 -0.22454 0.18854 -0.23056 C 0.19357 -0.25093 0.19375 -0.26968 0.19375 -0.29167 " pathEditMode="relative" ptsTypes="fffffffffffffffffA">
                                      <p:cBhvr>
                                        <p:cTn id="24" dur="2000" fill="hold"/>
                                        <p:tgtEl>
                                          <p:spTgt spid="1342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11111E-6 C 0.00451 -0.00903 0.00989 -0.01598 0.01562 -0.02361 C 0.01788 -0.02662 0.01909 -0.03102 0.02083 -0.03473 C 0.02534 -0.04422 0.03038 -0.05348 0.03541 -0.0625 C 0.03802 -0.07292 0.03767 -0.06019 0.0427 -0.08056 C 0.04409 -0.08611 0.046 -0.09074 0.04791 -0.09584 C 0.0519 -0.10625 0.05381 -0.1176 0.05833 -0.12778 C 0.06024 -0.14561 0.06475 -0.16505 0.06979 -0.18195 C 0.07222 -0.2007 0.07743 -0.21875 0.0802 -0.2375 C 0.07986 -0.24584 0.07968 -0.25417 0.07916 -0.2625 C 0.07899 -0.26389 0.07812 -0.26667 0.07812 -0.26667 " pathEditMode="relative" ptsTypes="ffffffffffA">
                                      <p:cBhvr>
                                        <p:cTn id="26" dur="2000" fill="hold"/>
                                        <p:tgtEl>
                                          <p:spTgt spid="1342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E-6 -2.22222E-6 C 0.00261 -0.01041 0.00279 -0.02129 0.00522 -0.03194 C 0.01077 -0.05694 0.01563 -0.08217 0.02188 -0.10694 C 0.02397 -0.13819 0.02692 -0.17407 0.01459 -0.20278 C 0.0099 -0.21389 0.01546 -0.19953 0.00938 -0.21111 C 0.00678 -0.2162 0.00556 -0.22176 0.00209 -0.22639 C -0.00747 -0.23912 -0.01806 -0.24977 -0.02917 -0.25972 C -0.03229 -0.2625 -0.03542 -0.26528 -0.03854 -0.26805 C -0.04063 -0.26991 -0.04479 -0.27361 -0.04479 -0.27361 C -0.04549 -0.27616 -0.04844 -0.28611 -0.05 -0.28611 " pathEditMode="relative" ptsTypes="fffffffffA">
                                      <p:cBhvr>
                                        <p:cTn id="28" dur="2000" fill="hold"/>
                                        <p:tgtEl>
                                          <p:spTgt spid="1342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11111E-6 C -0.00764 -0.00069 -0.01459 -0.00069 -0.02188 -0.00277 C -0.03316 -0.00602 -0.04428 -0.0118 -0.05521 -0.01666 C -0.05643 -0.01713 -0.05712 -0.01875 -0.05834 -0.01944 C -0.05973 -0.02014 -0.06112 -0.02037 -0.0625 -0.02083 C -0.06667 -0.02453 -0.07171 -0.02592 -0.07605 -0.02916 C -0.08455 -0.03541 -0.09289 -0.04421 -0.1 -0.05277 C -0.11685 -0.07291 -0.13021 -0.09861 -0.14896 -0.11527 C -0.15296 -0.11898 -0.16077 -0.1206 -0.16563 -0.12222 C -0.16945 -0.12569 -0.17396 -0.12615 -0.17396 -0.13333 " pathEditMode="relative" ptsTypes="fffffffffA">
                                      <p:cBhvr>
                                        <p:cTn id="30" dur="2000" fill="hold"/>
                                        <p:tgtEl>
                                          <p:spTgt spid="1342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1111E-6 C -0.00347 0.00301 -0.00434 0.00648 -0.00833 0.00833 C -0.0125 0.01643 -0.02101 0.01898 -0.02813 0.02083 C -0.04896 0.02014 -0.06823 0.01967 -0.08854 0.01528 C -0.12813 0.01597 -0.15816 0.01782 -0.19479 0.02222 C -0.20486 0.025 -0.21198 0.03009 -0.22083 0.03611 " pathEditMode="relative" ptsTypes="fffffA">
                                      <p:cBhvr>
                                        <p:cTn id="32" dur="2000" fill="hold"/>
                                        <p:tgtEl>
                                          <p:spTgt spid="1342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33333E-6 C -0.01059 0.00463 -0.02187 0.0074 -0.03229 0.0125 C -0.03594 0.01435 -0.03923 0.01736 -0.04271 0.01944 C -0.04479 0.0206 -0.04896 0.02222 -0.04896 0.02222 C -0.05121 0.02523 -0.06059 0.03518 -0.0625 0.04027 C -0.0651 0.04722 -0.06319 0.04513 -0.06771 0.04722 C -0.06927 0.05509 -0.07274 0.06157 -0.07396 0.06944 C -0.07569 0.08148 -0.07916 0.09328 -0.08333 0.10416 C -0.08559 0.11018 -0.08628 0.11574 -0.09062 0.11944 C -0.09184 0.12453 -0.0993 0.13449 -0.10312 0.13611 C -0.10573 0.14143 -0.10989 0.14652 -0.11458 0.14861 C -0.12639 0.16041 -0.13993 0.16481 -0.15416 0.16944 C -0.15781 0.17268 -0.16041 0.17338 -0.16458 0.175 C -0.16666 0.17592 -0.16875 0.17685 -0.17083 0.17777 C -0.17187 0.17824 -0.17396 0.17916 -0.17396 0.17916 C -0.17882 0.18865 -0.17726 0.18425 -0.17916 0.19166 C -0.17986 0.20092 -0.17916 0.20532 -0.17916 0.21388 " pathEditMode="relative" ptsTypes="ffffffffffffffffA">
                                      <p:cBhvr>
                                        <p:cTn id="34" dur="2000" fill="hold"/>
                                        <p:tgtEl>
                                          <p:spTgt spid="1342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11111E-6 C -0.00313 0.00648 -0.00521 0.0125 -0.00938 0.01806 C -0.01094 0.02431 -0.01389 0.02685 -0.01667 0.03195 C -0.01962 0.0375 -0.02118 0.04468 -0.02396 0.05 C -0.02483 0.05162 -0.02622 0.05255 -0.02709 0.05417 C -0.02969 0.05857 -0.03073 0.06343 -0.03334 0.06806 C -0.03473 0.075 -0.03716 0.08125 -0.03959 0.0875 C -0.04132 0.09236 -0.0415 0.09676 -0.04375 0.10139 C -0.04532 0.10949 -0.04618 0.11621 -0.04896 0.12361 C -0.0507 0.13704 -0.054 0.15232 -0.05729 0.16528 C -0.05955 0.19167 -0.06025 0.21829 -0.06354 0.24445 C -0.06302 0.25857 -0.06441 0.28727 -0.05313 0.29722 C -0.05191 0.30232 -0.05313 0.30209 -0.05 0.3 " pathEditMode="relative" ptsTypes="ffffffffffffA">
                                      <p:cBhvr>
                                        <p:cTn id="36" dur="2000" fill="hold"/>
                                        <p:tgtEl>
                                          <p:spTgt spid="1342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5.55556E-6 C -0.00139 0.0176 3.33333E-6 0.02639 0.00937 0.03889 C 0.01076 0.04422 0.01475 0.05163 0.01771 0.05556 C 0.01927 0.06366 0.02396 0.06551 0.02604 0.07362 C 0.02743 0.0794 0.02639 0.07663 0.02916 0.08195 C 0.03333 0.1044 0.02916 0.12223 0.01875 0.13889 C 0.01666 0.14214 0.01475 0.14769 0.01354 0.15139 C 0.01267 0.15417 0.01215 0.15695 0.01146 0.15973 C 0.01111 0.16112 0.01041 0.16389 0.01041 0.16389 C 0.01146 0.18288 0.01267 0.19607 0.025 0.20695 C 0.0283 0.21343 0.0368 0.22246 0.04271 0.22501 C 0.04774 0.23172 0.05503 0.23403 0.05937 0.24167 C 0.06423 0.24977 0.06649 0.2595 0.07187 0.26667 C 0.07413 0.27547 0.07586 0.28403 0.07708 0.29306 C 0.07604 0.30325 0.07604 0.29954 0.07604 0.30417 " pathEditMode="relative" ptsTypes="ffffffffffffffA">
                                      <p:cBhvr>
                                        <p:cTn id="38" dur="2000" fill="hold"/>
                                        <p:tgtEl>
                                          <p:spTgt spid="1342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33333E-6 C 0.00417 0.00371 0.00868 0.00672 0.01354 0.00834 C 0.02101 0.01505 0.01736 0.0132 0.02396 0.01528 C 0.03003 0.02338 0.03941 0.03195 0.04792 0.03473 C 0.0533 0.04005 0.06111 0.04375 0.06771 0.04584 C 0.06875 0.04676 0.06979 0.04792 0.07083 0.04861 C 0.07187 0.04931 0.07292 0.04931 0.07396 0.05 C 0.07864 0.05348 0.0816 0.05764 0.08646 0.05973 C 0.08941 0.06366 0.09132 0.0676 0.09479 0.07084 C 0.09757 0.07639 0.10364 0.08519 0.10521 0.09167 C 0.1059 0.09445 0.10607 0.09746 0.10729 0.1 C 0.10798 0.10139 0.10885 0.10255 0.10937 0.10417 C 0.11146 0.11042 0.1118 0.11528 0.11458 0.12084 C 0.11753 0.13635 0.12621 0.15116 0.13333 0.16389 C 0.13472 0.16945 0.13646 0.17223 0.13958 0.17639 C 0.14132 0.18334 0.14479 0.18843 0.14792 0.19445 C 0.15243 0.20301 0.1559 0.21204 0.16146 0.21945 C 0.16302 0.22547 0.16493 0.22848 0.16771 0.23334 C 0.17135 0.23982 0.17222 0.24445 0.17708 0.24861 C 0.18021 0.25486 0.18385 0.25973 0.18854 0.26389 C 0.19114 0.26898 0.19826 0.275 0.20312 0.27639 C 0.20555 0.27709 0.21042 0.27778 0.21042 0.27778 " pathEditMode="relative" ptsTypes="fffffffffffffffffffffA">
                                      <p:cBhvr>
                                        <p:cTn id="40" dur="2000" fill="hold"/>
                                        <p:tgtEl>
                                          <p:spTgt spid="1342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239" grpId="0" animBg="1"/>
      <p:bldP spid="134240" grpId="0" animBg="1"/>
      <p:bldP spid="134241" grpId="0" animBg="1"/>
      <p:bldP spid="134242" grpId="0" animBg="1"/>
      <p:bldP spid="134243" grpId="0" animBg="1"/>
      <p:bldP spid="134244" grpId="0" animBg="1"/>
      <p:bldP spid="134245" grpId="0" animBg="1"/>
      <p:bldP spid="134246" grpId="0" animBg="1"/>
      <p:bldP spid="134247" grpId="0" animBg="1"/>
      <p:bldP spid="134248" grpId="0" animBg="1"/>
      <p:bldP spid="134249" grpId="0" animBg="1"/>
      <p:bldP spid="134250" grpId="0" animBg="1"/>
      <p:bldP spid="134251" grpId="0" animBg="1"/>
      <p:bldP spid="134252" grpId="0" animBg="1"/>
      <p:bldP spid="134253" grpId="0" animBg="1"/>
      <p:bldP spid="134254" grpId="0" animBg="1"/>
      <p:bldP spid="134255" grpId="0" animBg="1"/>
      <p:bldP spid="134256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3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/>
              <a:t>Cluster: all data points in the attraction basin of a mode</a:t>
            </a:r>
          </a:p>
          <a:p>
            <a:pPr>
              <a:buFontTx/>
              <a:buChar char="•"/>
            </a:pPr>
            <a:r>
              <a:rPr lang="en-US"/>
              <a:t>Attraction basin: the region for which all trajectories lead to the same mode</a:t>
            </a:r>
          </a:p>
        </p:txBody>
      </p:sp>
      <p:grpSp>
        <p:nvGrpSpPr>
          <p:cNvPr id="30723" name="Group 32"/>
          <p:cNvGrpSpPr>
            <a:grpSpLocks/>
          </p:cNvGrpSpPr>
          <p:nvPr/>
        </p:nvGrpSpPr>
        <p:grpSpPr bwMode="auto">
          <a:xfrm>
            <a:off x="1981200" y="3048000"/>
            <a:ext cx="5257800" cy="3057525"/>
            <a:chOff x="1776" y="1965"/>
            <a:chExt cx="2064" cy="1200"/>
          </a:xfrm>
        </p:grpSpPr>
        <p:grpSp>
          <p:nvGrpSpPr>
            <p:cNvPr id="30726" name="Group 4"/>
            <p:cNvGrpSpPr>
              <a:grpSpLocks/>
            </p:cNvGrpSpPr>
            <p:nvPr/>
          </p:nvGrpSpPr>
          <p:grpSpPr bwMode="auto">
            <a:xfrm>
              <a:off x="1776" y="1965"/>
              <a:ext cx="1152" cy="1200"/>
              <a:chOff x="432" y="2256"/>
              <a:chExt cx="672" cy="672"/>
            </a:xfrm>
          </p:grpSpPr>
          <p:sp>
            <p:nvSpPr>
              <p:cNvPr id="30747" name="Rectangle 5"/>
              <p:cNvSpPr>
                <a:spLocks noChangeArrowheads="1"/>
              </p:cNvSpPr>
              <p:nvPr/>
            </p:nvSpPr>
            <p:spPr bwMode="auto">
              <a:xfrm>
                <a:off x="432" y="2256"/>
                <a:ext cx="672" cy="6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endParaRPr>
              </a:p>
            </p:txBody>
          </p:sp>
          <p:pic>
            <p:nvPicPr>
              <p:cNvPr id="30748" name="Picture 6" descr="Random Distribution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0" y="2312"/>
                <a:ext cx="576" cy="5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0727" name="Group 7"/>
            <p:cNvGrpSpPr>
              <a:grpSpLocks/>
            </p:cNvGrpSpPr>
            <p:nvPr/>
          </p:nvGrpSpPr>
          <p:grpSpPr bwMode="auto">
            <a:xfrm>
              <a:off x="2688" y="1965"/>
              <a:ext cx="1152" cy="1200"/>
              <a:chOff x="432" y="2256"/>
              <a:chExt cx="672" cy="672"/>
            </a:xfrm>
          </p:grpSpPr>
          <p:sp>
            <p:nvSpPr>
              <p:cNvPr id="30745" name="Rectangle 8"/>
              <p:cNvSpPr>
                <a:spLocks noChangeArrowheads="1"/>
              </p:cNvSpPr>
              <p:nvPr/>
            </p:nvSpPr>
            <p:spPr bwMode="auto">
              <a:xfrm>
                <a:off x="432" y="2256"/>
                <a:ext cx="672" cy="6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endParaRPr>
              </a:p>
            </p:txBody>
          </p:sp>
          <p:pic>
            <p:nvPicPr>
              <p:cNvPr id="30746" name="Picture 9" descr="Random Distribution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0" y="2312"/>
                <a:ext cx="576" cy="5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0728" name="Freeform 10"/>
            <p:cNvSpPr>
              <a:spLocks/>
            </p:cNvSpPr>
            <p:nvPr/>
          </p:nvSpPr>
          <p:spPr bwMode="auto">
            <a:xfrm>
              <a:off x="1796" y="2043"/>
              <a:ext cx="1036" cy="1091"/>
            </a:xfrm>
            <a:custGeom>
              <a:avLst/>
              <a:gdLst>
                <a:gd name="T0" fmla="*/ 564 w 1036"/>
                <a:gd name="T1" fmla="*/ 66 h 1091"/>
                <a:gd name="T2" fmla="*/ 220 w 1036"/>
                <a:gd name="T3" fmla="*/ 2 h 1091"/>
                <a:gd name="T4" fmla="*/ 60 w 1036"/>
                <a:gd name="T5" fmla="*/ 34 h 1091"/>
                <a:gd name="T6" fmla="*/ 60 w 1036"/>
                <a:gd name="T7" fmla="*/ 354 h 1091"/>
                <a:gd name="T8" fmla="*/ 36 w 1036"/>
                <a:gd name="T9" fmla="*/ 626 h 1091"/>
                <a:gd name="T10" fmla="*/ 52 w 1036"/>
                <a:gd name="T11" fmla="*/ 858 h 1091"/>
                <a:gd name="T12" fmla="*/ 76 w 1036"/>
                <a:gd name="T13" fmla="*/ 970 h 1091"/>
                <a:gd name="T14" fmla="*/ 140 w 1036"/>
                <a:gd name="T15" fmla="*/ 1042 h 1091"/>
                <a:gd name="T16" fmla="*/ 228 w 1036"/>
                <a:gd name="T17" fmla="*/ 1082 h 1091"/>
                <a:gd name="T18" fmla="*/ 348 w 1036"/>
                <a:gd name="T19" fmla="*/ 1074 h 1091"/>
                <a:gd name="T20" fmla="*/ 396 w 1036"/>
                <a:gd name="T21" fmla="*/ 1058 h 1091"/>
                <a:gd name="T22" fmla="*/ 420 w 1036"/>
                <a:gd name="T23" fmla="*/ 1050 h 1091"/>
                <a:gd name="T24" fmla="*/ 516 w 1036"/>
                <a:gd name="T25" fmla="*/ 994 h 1091"/>
                <a:gd name="T26" fmla="*/ 692 w 1036"/>
                <a:gd name="T27" fmla="*/ 1034 h 1091"/>
                <a:gd name="T28" fmla="*/ 860 w 1036"/>
                <a:gd name="T29" fmla="*/ 1090 h 1091"/>
                <a:gd name="T30" fmla="*/ 972 w 1036"/>
                <a:gd name="T31" fmla="*/ 1082 h 1091"/>
                <a:gd name="T32" fmla="*/ 1036 w 1036"/>
                <a:gd name="T33" fmla="*/ 954 h 1091"/>
                <a:gd name="T34" fmla="*/ 1028 w 1036"/>
                <a:gd name="T35" fmla="*/ 858 h 1091"/>
                <a:gd name="T36" fmla="*/ 1012 w 1036"/>
                <a:gd name="T37" fmla="*/ 714 h 1091"/>
                <a:gd name="T38" fmla="*/ 884 w 1036"/>
                <a:gd name="T39" fmla="*/ 114 h 1091"/>
                <a:gd name="T40" fmla="*/ 700 w 1036"/>
                <a:gd name="T41" fmla="*/ 42 h 1091"/>
                <a:gd name="T42" fmla="*/ 564 w 1036"/>
                <a:gd name="T43" fmla="*/ 66 h 109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36"/>
                <a:gd name="T67" fmla="*/ 0 h 1091"/>
                <a:gd name="T68" fmla="*/ 1036 w 1036"/>
                <a:gd name="T69" fmla="*/ 1091 h 1091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36" h="1091">
                  <a:moveTo>
                    <a:pt x="564" y="66"/>
                  </a:moveTo>
                  <a:cubicBezTo>
                    <a:pt x="470" y="4"/>
                    <a:pt x="330" y="18"/>
                    <a:pt x="220" y="2"/>
                  </a:cubicBezTo>
                  <a:cubicBezTo>
                    <a:pt x="155" y="7"/>
                    <a:pt x="111" y="0"/>
                    <a:pt x="60" y="34"/>
                  </a:cubicBezTo>
                  <a:cubicBezTo>
                    <a:pt x="0" y="124"/>
                    <a:pt x="40" y="253"/>
                    <a:pt x="60" y="354"/>
                  </a:cubicBezTo>
                  <a:cubicBezTo>
                    <a:pt x="55" y="446"/>
                    <a:pt x="47" y="535"/>
                    <a:pt x="36" y="626"/>
                  </a:cubicBezTo>
                  <a:cubicBezTo>
                    <a:pt x="44" y="783"/>
                    <a:pt x="39" y="745"/>
                    <a:pt x="52" y="858"/>
                  </a:cubicBezTo>
                  <a:cubicBezTo>
                    <a:pt x="55" y="885"/>
                    <a:pt x="59" y="944"/>
                    <a:pt x="76" y="970"/>
                  </a:cubicBezTo>
                  <a:cubicBezTo>
                    <a:pt x="105" y="1013"/>
                    <a:pt x="85" y="987"/>
                    <a:pt x="140" y="1042"/>
                  </a:cubicBezTo>
                  <a:cubicBezTo>
                    <a:pt x="157" y="1059"/>
                    <a:pt x="206" y="1071"/>
                    <a:pt x="228" y="1082"/>
                  </a:cubicBezTo>
                  <a:cubicBezTo>
                    <a:pt x="268" y="1079"/>
                    <a:pt x="308" y="1080"/>
                    <a:pt x="348" y="1074"/>
                  </a:cubicBezTo>
                  <a:cubicBezTo>
                    <a:pt x="365" y="1072"/>
                    <a:pt x="380" y="1063"/>
                    <a:pt x="396" y="1058"/>
                  </a:cubicBezTo>
                  <a:cubicBezTo>
                    <a:pt x="404" y="1055"/>
                    <a:pt x="420" y="1050"/>
                    <a:pt x="420" y="1050"/>
                  </a:cubicBezTo>
                  <a:cubicBezTo>
                    <a:pt x="446" y="1024"/>
                    <a:pt x="480" y="1006"/>
                    <a:pt x="516" y="994"/>
                  </a:cubicBezTo>
                  <a:cubicBezTo>
                    <a:pt x="575" y="1001"/>
                    <a:pt x="638" y="1007"/>
                    <a:pt x="692" y="1034"/>
                  </a:cubicBezTo>
                  <a:cubicBezTo>
                    <a:pt x="751" y="1063"/>
                    <a:pt x="795" y="1079"/>
                    <a:pt x="860" y="1090"/>
                  </a:cubicBezTo>
                  <a:cubicBezTo>
                    <a:pt x="897" y="1087"/>
                    <a:pt x="936" y="1091"/>
                    <a:pt x="972" y="1082"/>
                  </a:cubicBezTo>
                  <a:cubicBezTo>
                    <a:pt x="1008" y="1074"/>
                    <a:pt x="1028" y="986"/>
                    <a:pt x="1036" y="954"/>
                  </a:cubicBezTo>
                  <a:cubicBezTo>
                    <a:pt x="1033" y="922"/>
                    <a:pt x="1031" y="890"/>
                    <a:pt x="1028" y="858"/>
                  </a:cubicBezTo>
                  <a:cubicBezTo>
                    <a:pt x="1023" y="810"/>
                    <a:pt x="1012" y="714"/>
                    <a:pt x="1012" y="714"/>
                  </a:cubicBezTo>
                  <a:cubicBezTo>
                    <a:pt x="1003" y="515"/>
                    <a:pt x="999" y="286"/>
                    <a:pt x="884" y="114"/>
                  </a:cubicBezTo>
                  <a:cubicBezTo>
                    <a:pt x="851" y="65"/>
                    <a:pt x="750" y="49"/>
                    <a:pt x="700" y="42"/>
                  </a:cubicBezTo>
                  <a:cubicBezTo>
                    <a:pt x="640" y="47"/>
                    <a:pt x="611" y="43"/>
                    <a:pt x="564" y="66"/>
                  </a:cubicBezTo>
                  <a:close/>
                </a:path>
              </a:pathLst>
            </a:custGeom>
            <a:noFill/>
            <a:ln w="2857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30729" name="Freeform 11"/>
            <p:cNvSpPr>
              <a:spLocks/>
            </p:cNvSpPr>
            <p:nvPr/>
          </p:nvSpPr>
          <p:spPr bwMode="auto">
            <a:xfrm>
              <a:off x="2752" y="2060"/>
              <a:ext cx="1040" cy="1065"/>
            </a:xfrm>
            <a:custGeom>
              <a:avLst/>
              <a:gdLst>
                <a:gd name="T0" fmla="*/ 80 w 1040"/>
                <a:gd name="T1" fmla="*/ 33 h 1065"/>
                <a:gd name="T2" fmla="*/ 56 w 1040"/>
                <a:gd name="T3" fmla="*/ 41 h 1065"/>
                <a:gd name="T4" fmla="*/ 40 w 1040"/>
                <a:gd name="T5" fmla="*/ 89 h 1065"/>
                <a:gd name="T6" fmla="*/ 24 w 1040"/>
                <a:gd name="T7" fmla="*/ 113 h 1065"/>
                <a:gd name="T8" fmla="*/ 0 w 1040"/>
                <a:gd name="T9" fmla="*/ 201 h 1065"/>
                <a:gd name="T10" fmla="*/ 32 w 1040"/>
                <a:gd name="T11" fmla="*/ 305 h 1065"/>
                <a:gd name="T12" fmla="*/ 64 w 1040"/>
                <a:gd name="T13" fmla="*/ 617 h 1065"/>
                <a:gd name="T14" fmla="*/ 64 w 1040"/>
                <a:gd name="T15" fmla="*/ 865 h 1065"/>
                <a:gd name="T16" fmla="*/ 80 w 1040"/>
                <a:gd name="T17" fmla="*/ 913 h 1065"/>
                <a:gd name="T18" fmla="*/ 88 w 1040"/>
                <a:gd name="T19" fmla="*/ 937 h 1065"/>
                <a:gd name="T20" fmla="*/ 88 w 1040"/>
                <a:gd name="T21" fmla="*/ 1049 h 1065"/>
                <a:gd name="T22" fmla="*/ 136 w 1040"/>
                <a:gd name="T23" fmla="*/ 1065 h 1065"/>
                <a:gd name="T24" fmla="*/ 216 w 1040"/>
                <a:gd name="T25" fmla="*/ 1041 h 1065"/>
                <a:gd name="T26" fmla="*/ 240 w 1040"/>
                <a:gd name="T27" fmla="*/ 1033 h 1065"/>
                <a:gd name="T28" fmla="*/ 448 w 1040"/>
                <a:gd name="T29" fmla="*/ 1033 h 1065"/>
                <a:gd name="T30" fmla="*/ 512 w 1040"/>
                <a:gd name="T31" fmla="*/ 977 h 1065"/>
                <a:gd name="T32" fmla="*/ 608 w 1040"/>
                <a:gd name="T33" fmla="*/ 985 h 1065"/>
                <a:gd name="T34" fmla="*/ 784 w 1040"/>
                <a:gd name="T35" fmla="*/ 1033 h 1065"/>
                <a:gd name="T36" fmla="*/ 904 w 1040"/>
                <a:gd name="T37" fmla="*/ 1025 h 1065"/>
                <a:gd name="T38" fmla="*/ 944 w 1040"/>
                <a:gd name="T39" fmla="*/ 985 h 1065"/>
                <a:gd name="T40" fmla="*/ 1008 w 1040"/>
                <a:gd name="T41" fmla="*/ 833 h 1065"/>
                <a:gd name="T42" fmla="*/ 1040 w 1040"/>
                <a:gd name="T43" fmla="*/ 585 h 1065"/>
                <a:gd name="T44" fmla="*/ 1024 w 1040"/>
                <a:gd name="T45" fmla="*/ 473 h 1065"/>
                <a:gd name="T46" fmla="*/ 1008 w 1040"/>
                <a:gd name="T47" fmla="*/ 441 h 1065"/>
                <a:gd name="T48" fmla="*/ 992 w 1040"/>
                <a:gd name="T49" fmla="*/ 393 h 1065"/>
                <a:gd name="T50" fmla="*/ 904 w 1040"/>
                <a:gd name="T51" fmla="*/ 161 h 1065"/>
                <a:gd name="T52" fmla="*/ 880 w 1040"/>
                <a:gd name="T53" fmla="*/ 137 h 1065"/>
                <a:gd name="T54" fmla="*/ 832 w 1040"/>
                <a:gd name="T55" fmla="*/ 105 h 1065"/>
                <a:gd name="T56" fmla="*/ 736 w 1040"/>
                <a:gd name="T57" fmla="*/ 57 h 1065"/>
                <a:gd name="T58" fmla="*/ 488 w 1040"/>
                <a:gd name="T59" fmla="*/ 65 h 1065"/>
                <a:gd name="T60" fmla="*/ 328 w 1040"/>
                <a:gd name="T61" fmla="*/ 25 h 1065"/>
                <a:gd name="T62" fmla="*/ 160 w 1040"/>
                <a:gd name="T63" fmla="*/ 1 h 1065"/>
                <a:gd name="T64" fmla="*/ 72 w 1040"/>
                <a:gd name="T65" fmla="*/ 9 h 1065"/>
                <a:gd name="T66" fmla="*/ 64 w 1040"/>
                <a:gd name="T67" fmla="*/ 33 h 1065"/>
                <a:gd name="T68" fmla="*/ 80 w 1040"/>
                <a:gd name="T69" fmla="*/ 33 h 106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40"/>
                <a:gd name="T106" fmla="*/ 0 h 1065"/>
                <a:gd name="T107" fmla="*/ 1040 w 1040"/>
                <a:gd name="T108" fmla="*/ 1065 h 106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40" h="1065">
                  <a:moveTo>
                    <a:pt x="80" y="33"/>
                  </a:moveTo>
                  <a:cubicBezTo>
                    <a:pt x="72" y="36"/>
                    <a:pt x="61" y="34"/>
                    <a:pt x="56" y="41"/>
                  </a:cubicBezTo>
                  <a:cubicBezTo>
                    <a:pt x="46" y="55"/>
                    <a:pt x="45" y="73"/>
                    <a:pt x="40" y="89"/>
                  </a:cubicBezTo>
                  <a:cubicBezTo>
                    <a:pt x="37" y="98"/>
                    <a:pt x="28" y="104"/>
                    <a:pt x="24" y="113"/>
                  </a:cubicBezTo>
                  <a:cubicBezTo>
                    <a:pt x="9" y="146"/>
                    <a:pt x="7" y="167"/>
                    <a:pt x="0" y="201"/>
                  </a:cubicBezTo>
                  <a:cubicBezTo>
                    <a:pt x="7" y="247"/>
                    <a:pt x="7" y="268"/>
                    <a:pt x="32" y="305"/>
                  </a:cubicBezTo>
                  <a:cubicBezTo>
                    <a:pt x="56" y="402"/>
                    <a:pt x="54" y="516"/>
                    <a:pt x="64" y="617"/>
                  </a:cubicBezTo>
                  <a:cubicBezTo>
                    <a:pt x="59" y="713"/>
                    <a:pt x="49" y="774"/>
                    <a:pt x="64" y="865"/>
                  </a:cubicBezTo>
                  <a:cubicBezTo>
                    <a:pt x="67" y="882"/>
                    <a:pt x="75" y="897"/>
                    <a:pt x="80" y="913"/>
                  </a:cubicBezTo>
                  <a:cubicBezTo>
                    <a:pt x="83" y="921"/>
                    <a:pt x="88" y="937"/>
                    <a:pt x="88" y="937"/>
                  </a:cubicBezTo>
                  <a:cubicBezTo>
                    <a:pt x="86" y="952"/>
                    <a:pt x="70" y="1029"/>
                    <a:pt x="88" y="1049"/>
                  </a:cubicBezTo>
                  <a:cubicBezTo>
                    <a:pt x="99" y="1062"/>
                    <a:pt x="136" y="1065"/>
                    <a:pt x="136" y="1065"/>
                  </a:cubicBezTo>
                  <a:cubicBezTo>
                    <a:pt x="184" y="1053"/>
                    <a:pt x="158" y="1060"/>
                    <a:pt x="216" y="1041"/>
                  </a:cubicBezTo>
                  <a:cubicBezTo>
                    <a:pt x="224" y="1038"/>
                    <a:pt x="240" y="1033"/>
                    <a:pt x="240" y="1033"/>
                  </a:cubicBezTo>
                  <a:cubicBezTo>
                    <a:pt x="313" y="1040"/>
                    <a:pt x="373" y="1050"/>
                    <a:pt x="448" y="1033"/>
                  </a:cubicBezTo>
                  <a:cubicBezTo>
                    <a:pt x="471" y="1028"/>
                    <a:pt x="478" y="988"/>
                    <a:pt x="512" y="977"/>
                  </a:cubicBezTo>
                  <a:cubicBezTo>
                    <a:pt x="544" y="980"/>
                    <a:pt x="576" y="980"/>
                    <a:pt x="608" y="985"/>
                  </a:cubicBezTo>
                  <a:cubicBezTo>
                    <a:pt x="668" y="994"/>
                    <a:pt x="724" y="1021"/>
                    <a:pt x="784" y="1033"/>
                  </a:cubicBezTo>
                  <a:cubicBezTo>
                    <a:pt x="824" y="1030"/>
                    <a:pt x="864" y="1032"/>
                    <a:pt x="904" y="1025"/>
                  </a:cubicBezTo>
                  <a:cubicBezTo>
                    <a:pt x="921" y="1022"/>
                    <a:pt x="938" y="998"/>
                    <a:pt x="944" y="985"/>
                  </a:cubicBezTo>
                  <a:cubicBezTo>
                    <a:pt x="966" y="934"/>
                    <a:pt x="983" y="883"/>
                    <a:pt x="1008" y="833"/>
                  </a:cubicBezTo>
                  <a:cubicBezTo>
                    <a:pt x="1022" y="750"/>
                    <a:pt x="1032" y="669"/>
                    <a:pt x="1040" y="585"/>
                  </a:cubicBezTo>
                  <a:cubicBezTo>
                    <a:pt x="1036" y="540"/>
                    <a:pt x="1040" y="510"/>
                    <a:pt x="1024" y="473"/>
                  </a:cubicBezTo>
                  <a:cubicBezTo>
                    <a:pt x="1019" y="462"/>
                    <a:pt x="1012" y="452"/>
                    <a:pt x="1008" y="441"/>
                  </a:cubicBezTo>
                  <a:cubicBezTo>
                    <a:pt x="1002" y="425"/>
                    <a:pt x="992" y="393"/>
                    <a:pt x="992" y="393"/>
                  </a:cubicBezTo>
                  <a:cubicBezTo>
                    <a:pt x="1001" y="296"/>
                    <a:pt x="1012" y="197"/>
                    <a:pt x="904" y="161"/>
                  </a:cubicBezTo>
                  <a:cubicBezTo>
                    <a:pt x="896" y="153"/>
                    <a:pt x="889" y="144"/>
                    <a:pt x="880" y="137"/>
                  </a:cubicBezTo>
                  <a:cubicBezTo>
                    <a:pt x="865" y="125"/>
                    <a:pt x="832" y="105"/>
                    <a:pt x="832" y="105"/>
                  </a:cubicBezTo>
                  <a:cubicBezTo>
                    <a:pt x="806" y="66"/>
                    <a:pt x="778" y="71"/>
                    <a:pt x="736" y="57"/>
                  </a:cubicBezTo>
                  <a:cubicBezTo>
                    <a:pt x="630" y="78"/>
                    <a:pt x="654" y="72"/>
                    <a:pt x="488" y="65"/>
                  </a:cubicBezTo>
                  <a:cubicBezTo>
                    <a:pt x="412" y="57"/>
                    <a:pt x="391" y="46"/>
                    <a:pt x="328" y="25"/>
                  </a:cubicBezTo>
                  <a:cubicBezTo>
                    <a:pt x="277" y="8"/>
                    <a:pt x="213" y="6"/>
                    <a:pt x="160" y="1"/>
                  </a:cubicBezTo>
                  <a:cubicBezTo>
                    <a:pt x="131" y="4"/>
                    <a:pt x="100" y="0"/>
                    <a:pt x="72" y="9"/>
                  </a:cubicBezTo>
                  <a:cubicBezTo>
                    <a:pt x="64" y="12"/>
                    <a:pt x="61" y="25"/>
                    <a:pt x="64" y="33"/>
                  </a:cubicBezTo>
                  <a:cubicBezTo>
                    <a:pt x="66" y="38"/>
                    <a:pt x="75" y="33"/>
                    <a:pt x="80" y="33"/>
                  </a:cubicBezTo>
                  <a:close/>
                </a:path>
              </a:pathLst>
            </a:custGeom>
            <a:noFill/>
            <a:ln w="28575">
              <a:solidFill>
                <a:srgbClr val="3399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30730" name="Freeform 12"/>
            <p:cNvSpPr>
              <a:spLocks/>
            </p:cNvSpPr>
            <p:nvPr/>
          </p:nvSpPr>
          <p:spPr bwMode="auto">
            <a:xfrm>
              <a:off x="2000" y="2605"/>
              <a:ext cx="264" cy="416"/>
            </a:xfrm>
            <a:custGeom>
              <a:avLst/>
              <a:gdLst>
                <a:gd name="T0" fmla="*/ 0 w 264"/>
                <a:gd name="T1" fmla="*/ 416 h 416"/>
                <a:gd name="T2" fmla="*/ 120 w 264"/>
                <a:gd name="T3" fmla="*/ 336 h 416"/>
                <a:gd name="T4" fmla="*/ 152 w 264"/>
                <a:gd name="T5" fmla="*/ 232 h 416"/>
                <a:gd name="T6" fmla="*/ 232 w 264"/>
                <a:gd name="T7" fmla="*/ 40 h 416"/>
                <a:gd name="T8" fmla="*/ 264 w 264"/>
                <a:gd name="T9" fmla="*/ 0 h 4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4"/>
                <a:gd name="T16" fmla="*/ 0 h 416"/>
                <a:gd name="T17" fmla="*/ 264 w 264"/>
                <a:gd name="T18" fmla="*/ 416 h 4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4" h="416">
                  <a:moveTo>
                    <a:pt x="0" y="416"/>
                  </a:moveTo>
                  <a:cubicBezTo>
                    <a:pt x="46" y="401"/>
                    <a:pt x="86" y="370"/>
                    <a:pt x="120" y="336"/>
                  </a:cubicBezTo>
                  <a:cubicBezTo>
                    <a:pt x="134" y="294"/>
                    <a:pt x="147" y="282"/>
                    <a:pt x="152" y="232"/>
                  </a:cubicBezTo>
                  <a:cubicBezTo>
                    <a:pt x="159" y="157"/>
                    <a:pt x="146" y="69"/>
                    <a:pt x="232" y="40"/>
                  </a:cubicBezTo>
                  <a:cubicBezTo>
                    <a:pt x="260" y="12"/>
                    <a:pt x="251" y="26"/>
                    <a:pt x="264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30731" name="Freeform 13"/>
            <p:cNvSpPr>
              <a:spLocks/>
            </p:cNvSpPr>
            <p:nvPr/>
          </p:nvSpPr>
          <p:spPr bwMode="auto">
            <a:xfrm>
              <a:off x="1920" y="2581"/>
              <a:ext cx="336" cy="96"/>
            </a:xfrm>
            <a:custGeom>
              <a:avLst/>
              <a:gdLst>
                <a:gd name="T0" fmla="*/ 0 w 336"/>
                <a:gd name="T1" fmla="*/ 96 h 96"/>
                <a:gd name="T2" fmla="*/ 144 w 336"/>
                <a:gd name="T3" fmla="*/ 72 h 96"/>
                <a:gd name="T4" fmla="*/ 312 w 336"/>
                <a:gd name="T5" fmla="*/ 24 h 96"/>
                <a:gd name="T6" fmla="*/ 336 w 336"/>
                <a:gd name="T7" fmla="*/ 0 h 9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36"/>
                <a:gd name="T13" fmla="*/ 0 h 96"/>
                <a:gd name="T14" fmla="*/ 336 w 336"/>
                <a:gd name="T15" fmla="*/ 96 h 9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36" h="96">
                  <a:moveTo>
                    <a:pt x="0" y="96"/>
                  </a:moveTo>
                  <a:cubicBezTo>
                    <a:pt x="48" y="84"/>
                    <a:pt x="97" y="85"/>
                    <a:pt x="144" y="72"/>
                  </a:cubicBezTo>
                  <a:cubicBezTo>
                    <a:pt x="201" y="56"/>
                    <a:pt x="253" y="36"/>
                    <a:pt x="312" y="24"/>
                  </a:cubicBezTo>
                  <a:cubicBezTo>
                    <a:pt x="320" y="16"/>
                    <a:pt x="336" y="0"/>
                    <a:pt x="336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30732" name="Freeform 14"/>
            <p:cNvSpPr>
              <a:spLocks/>
            </p:cNvSpPr>
            <p:nvPr/>
          </p:nvSpPr>
          <p:spPr bwMode="auto">
            <a:xfrm>
              <a:off x="1912" y="2177"/>
              <a:ext cx="344" cy="388"/>
            </a:xfrm>
            <a:custGeom>
              <a:avLst/>
              <a:gdLst>
                <a:gd name="T0" fmla="*/ 32 w 344"/>
                <a:gd name="T1" fmla="*/ 44 h 388"/>
                <a:gd name="T2" fmla="*/ 16 w 344"/>
                <a:gd name="T3" fmla="*/ 100 h 388"/>
                <a:gd name="T4" fmla="*/ 0 w 344"/>
                <a:gd name="T5" fmla="*/ 148 h 388"/>
                <a:gd name="T6" fmla="*/ 8 w 344"/>
                <a:gd name="T7" fmla="*/ 244 h 388"/>
                <a:gd name="T8" fmla="*/ 232 w 344"/>
                <a:gd name="T9" fmla="*/ 308 h 388"/>
                <a:gd name="T10" fmla="*/ 344 w 344"/>
                <a:gd name="T11" fmla="*/ 388 h 38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44"/>
                <a:gd name="T19" fmla="*/ 0 h 388"/>
                <a:gd name="T20" fmla="*/ 344 w 344"/>
                <a:gd name="T21" fmla="*/ 388 h 38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44" h="388">
                  <a:moveTo>
                    <a:pt x="32" y="44"/>
                  </a:moveTo>
                  <a:cubicBezTo>
                    <a:pt x="5" y="125"/>
                    <a:pt x="46" y="0"/>
                    <a:pt x="16" y="100"/>
                  </a:cubicBezTo>
                  <a:cubicBezTo>
                    <a:pt x="11" y="116"/>
                    <a:pt x="0" y="148"/>
                    <a:pt x="0" y="148"/>
                  </a:cubicBezTo>
                  <a:cubicBezTo>
                    <a:pt x="3" y="180"/>
                    <a:pt x="2" y="213"/>
                    <a:pt x="8" y="244"/>
                  </a:cubicBezTo>
                  <a:cubicBezTo>
                    <a:pt x="25" y="331"/>
                    <a:pt x="203" y="307"/>
                    <a:pt x="232" y="308"/>
                  </a:cubicBezTo>
                  <a:cubicBezTo>
                    <a:pt x="280" y="324"/>
                    <a:pt x="310" y="354"/>
                    <a:pt x="344" y="388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30733" name="Freeform 15"/>
            <p:cNvSpPr>
              <a:spLocks/>
            </p:cNvSpPr>
            <p:nvPr/>
          </p:nvSpPr>
          <p:spPr bwMode="auto">
            <a:xfrm>
              <a:off x="2146" y="2181"/>
              <a:ext cx="158" cy="376"/>
            </a:xfrm>
            <a:custGeom>
              <a:avLst/>
              <a:gdLst>
                <a:gd name="T0" fmla="*/ 22 w 158"/>
                <a:gd name="T1" fmla="*/ 0 h 376"/>
                <a:gd name="T2" fmla="*/ 30 w 158"/>
                <a:gd name="T3" fmla="*/ 168 h 376"/>
                <a:gd name="T4" fmla="*/ 102 w 158"/>
                <a:gd name="T5" fmla="*/ 224 h 376"/>
                <a:gd name="T6" fmla="*/ 126 w 158"/>
                <a:gd name="T7" fmla="*/ 240 h 376"/>
                <a:gd name="T8" fmla="*/ 142 w 158"/>
                <a:gd name="T9" fmla="*/ 264 h 376"/>
                <a:gd name="T10" fmla="*/ 158 w 158"/>
                <a:gd name="T11" fmla="*/ 312 h 376"/>
                <a:gd name="T12" fmla="*/ 150 w 158"/>
                <a:gd name="T13" fmla="*/ 376 h 3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8"/>
                <a:gd name="T22" fmla="*/ 0 h 376"/>
                <a:gd name="T23" fmla="*/ 158 w 158"/>
                <a:gd name="T24" fmla="*/ 376 h 37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8" h="376">
                  <a:moveTo>
                    <a:pt x="22" y="0"/>
                  </a:moveTo>
                  <a:cubicBezTo>
                    <a:pt x="16" y="49"/>
                    <a:pt x="0" y="123"/>
                    <a:pt x="30" y="168"/>
                  </a:cubicBezTo>
                  <a:cubicBezTo>
                    <a:pt x="45" y="191"/>
                    <a:pt x="83" y="211"/>
                    <a:pt x="102" y="224"/>
                  </a:cubicBezTo>
                  <a:cubicBezTo>
                    <a:pt x="110" y="229"/>
                    <a:pt x="126" y="240"/>
                    <a:pt x="126" y="240"/>
                  </a:cubicBezTo>
                  <a:cubicBezTo>
                    <a:pt x="131" y="248"/>
                    <a:pt x="138" y="255"/>
                    <a:pt x="142" y="264"/>
                  </a:cubicBezTo>
                  <a:cubicBezTo>
                    <a:pt x="149" y="279"/>
                    <a:pt x="158" y="312"/>
                    <a:pt x="158" y="312"/>
                  </a:cubicBezTo>
                  <a:cubicBezTo>
                    <a:pt x="155" y="333"/>
                    <a:pt x="150" y="376"/>
                    <a:pt x="150" y="376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30734" name="Freeform 16"/>
            <p:cNvSpPr>
              <a:spLocks/>
            </p:cNvSpPr>
            <p:nvPr/>
          </p:nvSpPr>
          <p:spPr bwMode="auto">
            <a:xfrm>
              <a:off x="2336" y="2197"/>
              <a:ext cx="296" cy="352"/>
            </a:xfrm>
            <a:custGeom>
              <a:avLst/>
              <a:gdLst>
                <a:gd name="T0" fmla="*/ 296 w 296"/>
                <a:gd name="T1" fmla="*/ 0 h 352"/>
                <a:gd name="T2" fmla="*/ 200 w 296"/>
                <a:gd name="T3" fmla="*/ 56 h 352"/>
                <a:gd name="T4" fmla="*/ 8 w 296"/>
                <a:gd name="T5" fmla="*/ 104 h 352"/>
                <a:gd name="T6" fmla="*/ 32 w 296"/>
                <a:gd name="T7" fmla="*/ 200 h 352"/>
                <a:gd name="T8" fmla="*/ 40 w 296"/>
                <a:gd name="T9" fmla="*/ 224 h 352"/>
                <a:gd name="T10" fmla="*/ 0 w 296"/>
                <a:gd name="T11" fmla="*/ 352 h 35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6"/>
                <a:gd name="T19" fmla="*/ 0 h 352"/>
                <a:gd name="T20" fmla="*/ 296 w 296"/>
                <a:gd name="T21" fmla="*/ 352 h 35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6" h="352">
                  <a:moveTo>
                    <a:pt x="296" y="0"/>
                  </a:moveTo>
                  <a:cubicBezTo>
                    <a:pt x="237" y="59"/>
                    <a:pt x="270" y="44"/>
                    <a:pt x="200" y="56"/>
                  </a:cubicBezTo>
                  <a:cubicBezTo>
                    <a:pt x="121" y="50"/>
                    <a:pt x="38" y="15"/>
                    <a:pt x="8" y="104"/>
                  </a:cubicBezTo>
                  <a:cubicBezTo>
                    <a:pt x="19" y="169"/>
                    <a:pt x="11" y="137"/>
                    <a:pt x="32" y="200"/>
                  </a:cubicBezTo>
                  <a:cubicBezTo>
                    <a:pt x="35" y="208"/>
                    <a:pt x="40" y="224"/>
                    <a:pt x="40" y="224"/>
                  </a:cubicBezTo>
                  <a:cubicBezTo>
                    <a:pt x="32" y="323"/>
                    <a:pt x="49" y="303"/>
                    <a:pt x="0" y="352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30735" name="Freeform 17"/>
            <p:cNvSpPr>
              <a:spLocks/>
            </p:cNvSpPr>
            <p:nvPr/>
          </p:nvSpPr>
          <p:spPr bwMode="auto">
            <a:xfrm>
              <a:off x="2328" y="2349"/>
              <a:ext cx="392" cy="242"/>
            </a:xfrm>
            <a:custGeom>
              <a:avLst/>
              <a:gdLst>
                <a:gd name="T0" fmla="*/ 392 w 392"/>
                <a:gd name="T1" fmla="*/ 0 h 242"/>
                <a:gd name="T2" fmla="*/ 272 w 392"/>
                <a:gd name="T3" fmla="*/ 24 h 242"/>
                <a:gd name="T4" fmla="*/ 208 w 392"/>
                <a:gd name="T5" fmla="*/ 88 h 242"/>
                <a:gd name="T6" fmla="*/ 104 w 392"/>
                <a:gd name="T7" fmla="*/ 240 h 242"/>
                <a:gd name="T8" fmla="*/ 0 w 392"/>
                <a:gd name="T9" fmla="*/ 240 h 2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92"/>
                <a:gd name="T16" fmla="*/ 0 h 242"/>
                <a:gd name="T17" fmla="*/ 392 w 392"/>
                <a:gd name="T18" fmla="*/ 242 h 2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92" h="242">
                  <a:moveTo>
                    <a:pt x="392" y="0"/>
                  </a:moveTo>
                  <a:cubicBezTo>
                    <a:pt x="353" y="13"/>
                    <a:pt x="313" y="18"/>
                    <a:pt x="272" y="24"/>
                  </a:cubicBezTo>
                  <a:cubicBezTo>
                    <a:pt x="247" y="41"/>
                    <a:pt x="221" y="59"/>
                    <a:pt x="208" y="88"/>
                  </a:cubicBezTo>
                  <a:cubicBezTo>
                    <a:pt x="188" y="134"/>
                    <a:pt x="171" y="236"/>
                    <a:pt x="104" y="240"/>
                  </a:cubicBezTo>
                  <a:cubicBezTo>
                    <a:pt x="69" y="242"/>
                    <a:pt x="35" y="240"/>
                    <a:pt x="0" y="24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30736" name="Freeform 18"/>
            <p:cNvSpPr>
              <a:spLocks/>
            </p:cNvSpPr>
            <p:nvPr/>
          </p:nvSpPr>
          <p:spPr bwMode="auto">
            <a:xfrm>
              <a:off x="2328" y="2629"/>
              <a:ext cx="416" cy="248"/>
            </a:xfrm>
            <a:custGeom>
              <a:avLst/>
              <a:gdLst>
                <a:gd name="T0" fmla="*/ 416 w 416"/>
                <a:gd name="T1" fmla="*/ 248 h 248"/>
                <a:gd name="T2" fmla="*/ 376 w 416"/>
                <a:gd name="T3" fmla="*/ 136 h 248"/>
                <a:gd name="T4" fmla="*/ 336 w 416"/>
                <a:gd name="T5" fmla="*/ 40 h 248"/>
                <a:gd name="T6" fmla="*/ 312 w 416"/>
                <a:gd name="T7" fmla="*/ 16 h 248"/>
                <a:gd name="T8" fmla="*/ 264 w 416"/>
                <a:gd name="T9" fmla="*/ 0 h 248"/>
                <a:gd name="T10" fmla="*/ 184 w 416"/>
                <a:gd name="T11" fmla="*/ 16 h 248"/>
                <a:gd name="T12" fmla="*/ 136 w 416"/>
                <a:gd name="T13" fmla="*/ 32 h 248"/>
                <a:gd name="T14" fmla="*/ 112 w 416"/>
                <a:gd name="T15" fmla="*/ 40 h 248"/>
                <a:gd name="T16" fmla="*/ 0 w 416"/>
                <a:gd name="T17" fmla="*/ 0 h 24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16"/>
                <a:gd name="T28" fmla="*/ 0 h 248"/>
                <a:gd name="T29" fmla="*/ 416 w 416"/>
                <a:gd name="T30" fmla="*/ 248 h 24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16" h="248">
                  <a:moveTo>
                    <a:pt x="416" y="248"/>
                  </a:moveTo>
                  <a:cubicBezTo>
                    <a:pt x="407" y="205"/>
                    <a:pt x="393" y="174"/>
                    <a:pt x="376" y="136"/>
                  </a:cubicBezTo>
                  <a:cubicBezTo>
                    <a:pt x="361" y="102"/>
                    <a:pt x="360" y="69"/>
                    <a:pt x="336" y="40"/>
                  </a:cubicBezTo>
                  <a:cubicBezTo>
                    <a:pt x="329" y="31"/>
                    <a:pt x="322" y="21"/>
                    <a:pt x="312" y="16"/>
                  </a:cubicBezTo>
                  <a:cubicBezTo>
                    <a:pt x="297" y="8"/>
                    <a:pt x="264" y="0"/>
                    <a:pt x="264" y="0"/>
                  </a:cubicBezTo>
                  <a:cubicBezTo>
                    <a:pt x="232" y="5"/>
                    <a:pt x="214" y="7"/>
                    <a:pt x="184" y="16"/>
                  </a:cubicBezTo>
                  <a:cubicBezTo>
                    <a:pt x="168" y="21"/>
                    <a:pt x="152" y="27"/>
                    <a:pt x="136" y="32"/>
                  </a:cubicBezTo>
                  <a:cubicBezTo>
                    <a:pt x="128" y="35"/>
                    <a:pt x="112" y="40"/>
                    <a:pt x="112" y="40"/>
                  </a:cubicBezTo>
                  <a:cubicBezTo>
                    <a:pt x="96" y="39"/>
                    <a:pt x="0" y="50"/>
                    <a:pt x="0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30737" name="Freeform 19"/>
            <p:cNvSpPr>
              <a:spLocks/>
            </p:cNvSpPr>
            <p:nvPr/>
          </p:nvSpPr>
          <p:spPr bwMode="auto">
            <a:xfrm>
              <a:off x="2296" y="2637"/>
              <a:ext cx="368" cy="328"/>
            </a:xfrm>
            <a:custGeom>
              <a:avLst/>
              <a:gdLst>
                <a:gd name="T0" fmla="*/ 368 w 368"/>
                <a:gd name="T1" fmla="*/ 328 h 328"/>
                <a:gd name="T2" fmla="*/ 0 w 368"/>
                <a:gd name="T3" fmla="*/ 0 h 328"/>
                <a:gd name="T4" fmla="*/ 0 60000 65536"/>
                <a:gd name="T5" fmla="*/ 0 60000 65536"/>
                <a:gd name="T6" fmla="*/ 0 w 368"/>
                <a:gd name="T7" fmla="*/ 0 h 328"/>
                <a:gd name="T8" fmla="*/ 368 w 368"/>
                <a:gd name="T9" fmla="*/ 328 h 32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68" h="328">
                  <a:moveTo>
                    <a:pt x="368" y="328"/>
                  </a:moveTo>
                  <a:cubicBezTo>
                    <a:pt x="198" y="300"/>
                    <a:pt x="0" y="194"/>
                    <a:pt x="0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30738" name="Freeform 20"/>
            <p:cNvSpPr>
              <a:spLocks/>
            </p:cNvSpPr>
            <p:nvPr/>
          </p:nvSpPr>
          <p:spPr bwMode="auto">
            <a:xfrm>
              <a:off x="2880" y="2216"/>
              <a:ext cx="344" cy="333"/>
            </a:xfrm>
            <a:custGeom>
              <a:avLst/>
              <a:gdLst>
                <a:gd name="T0" fmla="*/ 0 w 344"/>
                <a:gd name="T1" fmla="*/ 13 h 333"/>
                <a:gd name="T2" fmla="*/ 104 w 344"/>
                <a:gd name="T3" fmla="*/ 29 h 333"/>
                <a:gd name="T4" fmla="*/ 296 w 344"/>
                <a:gd name="T5" fmla="*/ 189 h 333"/>
                <a:gd name="T6" fmla="*/ 336 w 344"/>
                <a:gd name="T7" fmla="*/ 285 h 333"/>
                <a:gd name="T8" fmla="*/ 344 w 344"/>
                <a:gd name="T9" fmla="*/ 333 h 3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4"/>
                <a:gd name="T16" fmla="*/ 0 h 333"/>
                <a:gd name="T17" fmla="*/ 344 w 344"/>
                <a:gd name="T18" fmla="*/ 333 h 3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4" h="333">
                  <a:moveTo>
                    <a:pt x="0" y="13"/>
                  </a:moveTo>
                  <a:cubicBezTo>
                    <a:pt x="39" y="0"/>
                    <a:pt x="65" y="16"/>
                    <a:pt x="104" y="29"/>
                  </a:cubicBezTo>
                  <a:cubicBezTo>
                    <a:pt x="184" y="56"/>
                    <a:pt x="238" y="131"/>
                    <a:pt x="296" y="189"/>
                  </a:cubicBezTo>
                  <a:cubicBezTo>
                    <a:pt x="321" y="214"/>
                    <a:pt x="325" y="253"/>
                    <a:pt x="336" y="285"/>
                  </a:cubicBezTo>
                  <a:cubicBezTo>
                    <a:pt x="341" y="300"/>
                    <a:pt x="344" y="333"/>
                    <a:pt x="344" y="333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30739" name="Freeform 21"/>
            <p:cNvSpPr>
              <a:spLocks/>
            </p:cNvSpPr>
            <p:nvPr/>
          </p:nvSpPr>
          <p:spPr bwMode="auto">
            <a:xfrm>
              <a:off x="2992" y="2157"/>
              <a:ext cx="358" cy="400"/>
            </a:xfrm>
            <a:custGeom>
              <a:avLst/>
              <a:gdLst>
                <a:gd name="T0" fmla="*/ 0 w 358"/>
                <a:gd name="T1" fmla="*/ 0 h 400"/>
                <a:gd name="T2" fmla="*/ 168 w 358"/>
                <a:gd name="T3" fmla="*/ 88 h 400"/>
                <a:gd name="T4" fmla="*/ 216 w 358"/>
                <a:gd name="T5" fmla="*/ 112 h 400"/>
                <a:gd name="T6" fmla="*/ 264 w 358"/>
                <a:gd name="T7" fmla="*/ 152 h 400"/>
                <a:gd name="T8" fmla="*/ 336 w 358"/>
                <a:gd name="T9" fmla="*/ 272 h 400"/>
                <a:gd name="T10" fmla="*/ 272 w 358"/>
                <a:gd name="T11" fmla="*/ 400 h 4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58"/>
                <a:gd name="T19" fmla="*/ 0 h 400"/>
                <a:gd name="T20" fmla="*/ 358 w 358"/>
                <a:gd name="T21" fmla="*/ 400 h 4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58" h="400">
                  <a:moveTo>
                    <a:pt x="0" y="0"/>
                  </a:moveTo>
                  <a:cubicBezTo>
                    <a:pt x="54" y="40"/>
                    <a:pt x="109" y="58"/>
                    <a:pt x="168" y="88"/>
                  </a:cubicBezTo>
                  <a:cubicBezTo>
                    <a:pt x="230" y="119"/>
                    <a:pt x="156" y="92"/>
                    <a:pt x="216" y="112"/>
                  </a:cubicBezTo>
                  <a:cubicBezTo>
                    <a:pt x="231" y="127"/>
                    <a:pt x="250" y="136"/>
                    <a:pt x="264" y="152"/>
                  </a:cubicBezTo>
                  <a:cubicBezTo>
                    <a:pt x="297" y="190"/>
                    <a:pt x="309" y="232"/>
                    <a:pt x="336" y="272"/>
                  </a:cubicBezTo>
                  <a:cubicBezTo>
                    <a:pt x="358" y="358"/>
                    <a:pt x="337" y="367"/>
                    <a:pt x="272" y="40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30740" name="Freeform 22"/>
            <p:cNvSpPr>
              <a:spLocks/>
            </p:cNvSpPr>
            <p:nvPr/>
          </p:nvSpPr>
          <p:spPr bwMode="auto">
            <a:xfrm>
              <a:off x="3232" y="2205"/>
              <a:ext cx="312" cy="368"/>
            </a:xfrm>
            <a:custGeom>
              <a:avLst/>
              <a:gdLst>
                <a:gd name="T0" fmla="*/ 312 w 312"/>
                <a:gd name="T1" fmla="*/ 0 h 368"/>
                <a:gd name="T2" fmla="*/ 216 w 312"/>
                <a:gd name="T3" fmla="*/ 208 h 368"/>
                <a:gd name="T4" fmla="*/ 168 w 312"/>
                <a:gd name="T5" fmla="*/ 304 h 368"/>
                <a:gd name="T6" fmla="*/ 0 w 312"/>
                <a:gd name="T7" fmla="*/ 368 h 36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12"/>
                <a:gd name="T13" fmla="*/ 0 h 368"/>
                <a:gd name="T14" fmla="*/ 312 w 312"/>
                <a:gd name="T15" fmla="*/ 368 h 36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12" h="368">
                  <a:moveTo>
                    <a:pt x="312" y="0"/>
                  </a:moveTo>
                  <a:cubicBezTo>
                    <a:pt x="298" y="82"/>
                    <a:pt x="269" y="145"/>
                    <a:pt x="216" y="208"/>
                  </a:cubicBezTo>
                  <a:cubicBezTo>
                    <a:pt x="192" y="236"/>
                    <a:pt x="196" y="279"/>
                    <a:pt x="168" y="304"/>
                  </a:cubicBezTo>
                  <a:cubicBezTo>
                    <a:pt x="130" y="337"/>
                    <a:pt x="49" y="368"/>
                    <a:pt x="0" y="368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30741" name="Freeform 23"/>
            <p:cNvSpPr>
              <a:spLocks/>
            </p:cNvSpPr>
            <p:nvPr/>
          </p:nvSpPr>
          <p:spPr bwMode="auto">
            <a:xfrm>
              <a:off x="3224" y="2592"/>
              <a:ext cx="512" cy="181"/>
            </a:xfrm>
            <a:custGeom>
              <a:avLst/>
              <a:gdLst>
                <a:gd name="T0" fmla="*/ 512 w 512"/>
                <a:gd name="T1" fmla="*/ 181 h 181"/>
                <a:gd name="T2" fmla="*/ 408 w 512"/>
                <a:gd name="T3" fmla="*/ 69 h 181"/>
                <a:gd name="T4" fmla="*/ 312 w 512"/>
                <a:gd name="T5" fmla="*/ 29 h 181"/>
                <a:gd name="T6" fmla="*/ 0 w 512"/>
                <a:gd name="T7" fmla="*/ 5 h 18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2"/>
                <a:gd name="T13" fmla="*/ 0 h 181"/>
                <a:gd name="T14" fmla="*/ 512 w 512"/>
                <a:gd name="T15" fmla="*/ 181 h 18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2" h="181">
                  <a:moveTo>
                    <a:pt x="512" y="181"/>
                  </a:moveTo>
                  <a:cubicBezTo>
                    <a:pt x="475" y="156"/>
                    <a:pt x="452" y="84"/>
                    <a:pt x="408" y="69"/>
                  </a:cubicBezTo>
                  <a:cubicBezTo>
                    <a:pt x="374" y="58"/>
                    <a:pt x="347" y="41"/>
                    <a:pt x="312" y="29"/>
                  </a:cubicBezTo>
                  <a:cubicBezTo>
                    <a:pt x="224" y="0"/>
                    <a:pt x="92" y="5"/>
                    <a:pt x="0" y="5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30742" name="Freeform 24"/>
            <p:cNvSpPr>
              <a:spLocks/>
            </p:cNvSpPr>
            <p:nvPr/>
          </p:nvSpPr>
          <p:spPr bwMode="auto">
            <a:xfrm>
              <a:off x="3184" y="2612"/>
              <a:ext cx="480" cy="449"/>
            </a:xfrm>
            <a:custGeom>
              <a:avLst/>
              <a:gdLst>
                <a:gd name="T0" fmla="*/ 464 w 480"/>
                <a:gd name="T1" fmla="*/ 449 h 449"/>
                <a:gd name="T2" fmla="*/ 400 w 480"/>
                <a:gd name="T3" fmla="*/ 353 h 449"/>
                <a:gd name="T4" fmla="*/ 160 w 480"/>
                <a:gd name="T5" fmla="*/ 169 h 449"/>
                <a:gd name="T6" fmla="*/ 144 w 480"/>
                <a:gd name="T7" fmla="*/ 105 h 449"/>
                <a:gd name="T8" fmla="*/ 0 w 480"/>
                <a:gd name="T9" fmla="*/ 17 h 449"/>
                <a:gd name="T10" fmla="*/ 32 w 480"/>
                <a:gd name="T11" fmla="*/ 1 h 4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80"/>
                <a:gd name="T19" fmla="*/ 0 h 449"/>
                <a:gd name="T20" fmla="*/ 480 w 480"/>
                <a:gd name="T21" fmla="*/ 449 h 4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80" h="449">
                  <a:moveTo>
                    <a:pt x="464" y="449"/>
                  </a:moveTo>
                  <a:cubicBezTo>
                    <a:pt x="480" y="402"/>
                    <a:pt x="436" y="378"/>
                    <a:pt x="400" y="353"/>
                  </a:cubicBezTo>
                  <a:cubicBezTo>
                    <a:pt x="316" y="294"/>
                    <a:pt x="220" y="259"/>
                    <a:pt x="160" y="169"/>
                  </a:cubicBezTo>
                  <a:cubicBezTo>
                    <a:pt x="159" y="163"/>
                    <a:pt x="151" y="116"/>
                    <a:pt x="144" y="105"/>
                  </a:cubicBezTo>
                  <a:cubicBezTo>
                    <a:pt x="113" y="58"/>
                    <a:pt x="44" y="47"/>
                    <a:pt x="0" y="17"/>
                  </a:cubicBezTo>
                  <a:cubicBezTo>
                    <a:pt x="26" y="0"/>
                    <a:pt x="14" y="1"/>
                    <a:pt x="32" y="1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30743" name="Freeform 25"/>
            <p:cNvSpPr>
              <a:spLocks/>
            </p:cNvSpPr>
            <p:nvPr/>
          </p:nvSpPr>
          <p:spPr bwMode="auto">
            <a:xfrm>
              <a:off x="2896" y="2597"/>
              <a:ext cx="280" cy="488"/>
            </a:xfrm>
            <a:custGeom>
              <a:avLst/>
              <a:gdLst>
                <a:gd name="T0" fmla="*/ 0 w 280"/>
                <a:gd name="T1" fmla="*/ 488 h 488"/>
                <a:gd name="T2" fmla="*/ 112 w 280"/>
                <a:gd name="T3" fmla="*/ 256 h 488"/>
                <a:gd name="T4" fmla="*/ 112 w 280"/>
                <a:gd name="T5" fmla="*/ 168 h 488"/>
                <a:gd name="T6" fmla="*/ 256 w 280"/>
                <a:gd name="T7" fmla="*/ 40 h 488"/>
                <a:gd name="T8" fmla="*/ 280 w 280"/>
                <a:gd name="T9" fmla="*/ 0 h 4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0"/>
                <a:gd name="T16" fmla="*/ 0 h 488"/>
                <a:gd name="T17" fmla="*/ 280 w 280"/>
                <a:gd name="T18" fmla="*/ 488 h 4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0" h="488">
                  <a:moveTo>
                    <a:pt x="0" y="488"/>
                  </a:moveTo>
                  <a:cubicBezTo>
                    <a:pt x="74" y="414"/>
                    <a:pt x="99" y="362"/>
                    <a:pt x="112" y="256"/>
                  </a:cubicBezTo>
                  <a:cubicBezTo>
                    <a:pt x="105" y="216"/>
                    <a:pt x="98" y="206"/>
                    <a:pt x="112" y="168"/>
                  </a:cubicBezTo>
                  <a:cubicBezTo>
                    <a:pt x="127" y="127"/>
                    <a:pt x="219" y="65"/>
                    <a:pt x="256" y="40"/>
                  </a:cubicBezTo>
                  <a:cubicBezTo>
                    <a:pt x="275" y="11"/>
                    <a:pt x="268" y="25"/>
                    <a:pt x="280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30744" name="Freeform 26"/>
            <p:cNvSpPr>
              <a:spLocks/>
            </p:cNvSpPr>
            <p:nvPr/>
          </p:nvSpPr>
          <p:spPr bwMode="auto">
            <a:xfrm>
              <a:off x="2835" y="2581"/>
              <a:ext cx="341" cy="19"/>
            </a:xfrm>
            <a:custGeom>
              <a:avLst/>
              <a:gdLst>
                <a:gd name="T0" fmla="*/ 37 w 341"/>
                <a:gd name="T1" fmla="*/ 0 h 19"/>
                <a:gd name="T2" fmla="*/ 189 w 341"/>
                <a:gd name="T3" fmla="*/ 0 h 19"/>
                <a:gd name="T4" fmla="*/ 341 w 341"/>
                <a:gd name="T5" fmla="*/ 8 h 19"/>
                <a:gd name="T6" fmla="*/ 0 60000 65536"/>
                <a:gd name="T7" fmla="*/ 0 60000 65536"/>
                <a:gd name="T8" fmla="*/ 0 60000 65536"/>
                <a:gd name="T9" fmla="*/ 0 w 341"/>
                <a:gd name="T10" fmla="*/ 0 h 19"/>
                <a:gd name="T11" fmla="*/ 341 w 341"/>
                <a:gd name="T12" fmla="*/ 19 h 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41" h="19">
                  <a:moveTo>
                    <a:pt x="37" y="0"/>
                  </a:moveTo>
                  <a:cubicBezTo>
                    <a:pt x="188" y="19"/>
                    <a:pt x="0" y="0"/>
                    <a:pt x="189" y="0"/>
                  </a:cubicBezTo>
                  <a:cubicBezTo>
                    <a:pt x="240" y="0"/>
                    <a:pt x="290" y="8"/>
                    <a:pt x="341" y="8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</p:grpSp>
      <p:sp>
        <p:nvSpPr>
          <p:cNvPr id="30724" name="Rectangle 3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Mean shift clustering</a:t>
            </a:r>
          </a:p>
        </p:txBody>
      </p:sp>
      <p:sp>
        <p:nvSpPr>
          <p:cNvPr id="30725" name="Rectangle 33"/>
          <p:cNvSpPr>
            <a:spLocks noChangeArrowheads="1"/>
          </p:cNvSpPr>
          <p:nvPr/>
        </p:nvSpPr>
        <p:spPr bwMode="auto">
          <a:xfrm>
            <a:off x="120650" y="6524625"/>
            <a:ext cx="2622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Slide by Y. Ukrainitz &amp; B. Sarel</a:t>
            </a:r>
          </a:p>
        </p:txBody>
      </p:sp>
    </p:spTree>
    <p:extLst>
      <p:ext uri="{BB962C8B-B14F-4D97-AF65-F5344CB8AC3E}">
        <p14:creationId xmlns:p14="http://schemas.microsoft.com/office/powerpoint/2010/main" val="95447865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152400" y="914400"/>
            <a:ext cx="8763000" cy="2590800"/>
          </a:xfrm>
        </p:spPr>
        <p:txBody>
          <a:bodyPr/>
          <a:lstStyle/>
          <a:p>
            <a:pPr marL="533400" indent="-533400">
              <a:buFontTx/>
              <a:buChar char="•"/>
            </a:pPr>
            <a:r>
              <a:rPr lang="en-US" sz="2400" dirty="0"/>
              <a:t>Compute features for each point (color, texture, </a:t>
            </a:r>
            <a:r>
              <a:rPr lang="en-US" sz="2400" dirty="0" err="1"/>
              <a:t>etc</a:t>
            </a:r>
            <a:r>
              <a:rPr lang="en-US" sz="2400" dirty="0"/>
              <a:t>)</a:t>
            </a:r>
          </a:p>
          <a:p>
            <a:pPr marL="533400" indent="-533400">
              <a:buFontTx/>
              <a:buChar char="•"/>
            </a:pPr>
            <a:r>
              <a:rPr lang="en-US" sz="2400" dirty="0"/>
              <a:t>Initialize windows at individual feature points</a:t>
            </a:r>
          </a:p>
          <a:p>
            <a:pPr marL="533400" indent="-533400">
              <a:buFontTx/>
              <a:buChar char="•"/>
            </a:pPr>
            <a:r>
              <a:rPr lang="en-US" sz="2400" dirty="0"/>
              <a:t>Perform mean shift for each window until convergence</a:t>
            </a:r>
          </a:p>
          <a:p>
            <a:pPr marL="533400" indent="-533400">
              <a:buFontTx/>
              <a:buChar char="•"/>
            </a:pPr>
            <a:r>
              <a:rPr lang="en-US" sz="2400" dirty="0"/>
              <a:t>Merge windows that end up near the same “peak” or mode</a:t>
            </a:r>
          </a:p>
          <a:p>
            <a:pPr marL="533400" indent="-533400">
              <a:buFontTx/>
              <a:buChar char="•"/>
            </a:pPr>
            <a:endParaRPr lang="en-US" sz="2400" dirty="0"/>
          </a:p>
        </p:txBody>
      </p:sp>
      <p:sp>
        <p:nvSpPr>
          <p:cNvPr id="31747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Mean shift clustering/segmentation</a:t>
            </a:r>
          </a:p>
        </p:txBody>
      </p:sp>
      <p:pic>
        <p:nvPicPr>
          <p:cNvPr id="31748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68"/>
          <a:stretch>
            <a:fillRect/>
          </a:stretch>
        </p:blipFill>
        <p:spPr bwMode="auto">
          <a:xfrm>
            <a:off x="4054475" y="2660650"/>
            <a:ext cx="4937125" cy="419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74" b="13559"/>
          <a:stretch>
            <a:fillRect/>
          </a:stretch>
        </p:blipFill>
        <p:spPr bwMode="auto">
          <a:xfrm>
            <a:off x="161925" y="3194050"/>
            <a:ext cx="3876675" cy="299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0" y="6596289"/>
            <a:ext cx="298767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Source: D.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Hoiem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1440714"/>
      </p:ext>
    </p:extLst>
  </p:cSld>
  <p:clrMapOvr>
    <a:masterClrMapping/>
  </p:clrMapOvr>
  <p:transition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3" descr="negoiu_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950" y="3752850"/>
            <a:ext cx="3727450" cy="254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4" descr="campu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3" y="1177925"/>
            <a:ext cx="37338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5" descr="campus_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075" y="1143000"/>
            <a:ext cx="37338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6" descr="negoiu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3752850"/>
            <a:ext cx="3729038" cy="254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4" name="Rectangle 7"/>
          <p:cNvSpPr>
            <a:spLocks noChangeArrowheads="1"/>
          </p:cNvSpPr>
          <p:nvPr/>
        </p:nvSpPr>
        <p:spPr bwMode="auto">
          <a:xfrm>
            <a:off x="914400" y="6324600"/>
            <a:ext cx="7162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http://www.caip.rutgers.edu/~comanici/MSPAMI/msPamiResults.html</a:t>
            </a:r>
          </a:p>
        </p:txBody>
      </p:sp>
      <p:sp>
        <p:nvSpPr>
          <p:cNvPr id="32775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Mean shift segmentation results</a:t>
            </a:r>
          </a:p>
        </p:txBody>
      </p:sp>
    </p:spTree>
    <p:extLst>
      <p:ext uri="{BB962C8B-B14F-4D97-AF65-F5344CB8AC3E}">
        <p14:creationId xmlns:p14="http://schemas.microsoft.com/office/powerpoint/2010/main" val="344368816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 idx="4294967295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/>
              <a:t>Segmentation as clustering</a:t>
            </a:r>
          </a:p>
        </p:txBody>
      </p:sp>
      <p:pic>
        <p:nvPicPr>
          <p:cNvPr id="299015" name="Picture 6" descr="C:\Documents and Settings\grauman\Desktop\segmentation\pandab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8975" y="2662238"/>
            <a:ext cx="4419600" cy="290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10"/>
          <p:cNvCxnSpPr/>
          <p:nvPr/>
        </p:nvCxnSpPr>
        <p:spPr>
          <a:xfrm>
            <a:off x="555625" y="3962400"/>
            <a:ext cx="4089400" cy="0"/>
          </a:xfrm>
          <a:prstGeom prst="line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397" name="TextBox 52"/>
          <p:cNvSpPr txBox="1">
            <a:spLocks noChangeArrowheads="1"/>
          </p:cNvSpPr>
          <p:nvPr/>
        </p:nvSpPr>
        <p:spPr bwMode="auto">
          <a:xfrm>
            <a:off x="519113" y="1311275"/>
            <a:ext cx="7967662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Depending on what we choose as the </a:t>
            </a:r>
            <a:r>
              <a:rPr lang="en-US" sz="2400" i="1">
                <a:solidFill>
                  <a:srgbClr val="000000"/>
                </a:solidFill>
              </a:rPr>
              <a:t>feature space</a:t>
            </a:r>
            <a:r>
              <a:rPr lang="en-US" sz="2400">
                <a:solidFill>
                  <a:srgbClr val="000000"/>
                </a:solidFill>
              </a:rPr>
              <a:t>, we can group pixels in different ways.</a:t>
            </a:r>
          </a:p>
        </p:txBody>
      </p:sp>
      <p:grpSp>
        <p:nvGrpSpPr>
          <p:cNvPr id="2" name="Group 69"/>
          <p:cNvGrpSpPr>
            <a:grpSpLocks/>
          </p:cNvGrpSpPr>
          <p:nvPr/>
        </p:nvGrpSpPr>
        <p:grpSpPr bwMode="auto">
          <a:xfrm>
            <a:off x="906463" y="3903663"/>
            <a:ext cx="3660775" cy="333375"/>
            <a:chOff x="906095" y="3903669"/>
            <a:chExt cx="3661036" cy="333292"/>
          </a:xfrm>
        </p:grpSpPr>
        <p:sp>
          <p:nvSpPr>
            <p:cNvPr id="12" name="Oval 11"/>
            <p:cNvSpPr/>
            <p:nvPr/>
          </p:nvSpPr>
          <p:spPr>
            <a:xfrm>
              <a:off x="983888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9402" name="TextBox 12"/>
            <p:cNvSpPr txBox="1">
              <a:spLocks noChangeArrowheads="1"/>
            </p:cNvSpPr>
            <p:nvPr/>
          </p:nvSpPr>
          <p:spPr bwMode="auto">
            <a:xfrm>
              <a:off x="925568" y="4039984"/>
              <a:ext cx="817891" cy="196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9403" name="TextBox 13"/>
            <p:cNvSpPr txBox="1">
              <a:spLocks noChangeArrowheads="1"/>
            </p:cNvSpPr>
            <p:nvPr/>
          </p:nvSpPr>
          <p:spPr bwMode="auto">
            <a:xfrm>
              <a:off x="2483456" y="4020511"/>
              <a:ext cx="817891" cy="196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9404" name="TextBox 14"/>
            <p:cNvSpPr txBox="1">
              <a:spLocks noChangeArrowheads="1"/>
            </p:cNvSpPr>
            <p:nvPr/>
          </p:nvSpPr>
          <p:spPr bwMode="auto">
            <a:xfrm>
              <a:off x="3749240" y="4020511"/>
              <a:ext cx="817891" cy="196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1064856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906095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1139474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2444492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2522285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2600078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2619129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2696923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2776303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2696923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2717561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2795355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2873147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1101371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1120422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1198216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3379596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3398648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3476440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3516131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3535182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3612975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2776303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2795355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2873147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2911250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2931889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3009682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4" name="Oval 43"/>
            <p:cNvSpPr/>
            <p:nvPr/>
          </p:nvSpPr>
          <p:spPr>
            <a:xfrm>
              <a:off x="3165268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3671717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6" name="Oval 45"/>
            <p:cNvSpPr/>
            <p:nvPr/>
          </p:nvSpPr>
          <p:spPr>
            <a:xfrm>
              <a:off x="3690769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7" name="Oval 46"/>
            <p:cNvSpPr/>
            <p:nvPr/>
          </p:nvSpPr>
          <p:spPr>
            <a:xfrm>
              <a:off x="3768561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8" name="Oval 47"/>
            <p:cNvSpPr/>
            <p:nvPr/>
          </p:nvSpPr>
          <p:spPr>
            <a:xfrm>
              <a:off x="3787612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3808252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3886044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3943199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2" name="Oval 51"/>
            <p:cNvSpPr/>
            <p:nvPr/>
          </p:nvSpPr>
          <p:spPr>
            <a:xfrm>
              <a:off x="4022579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1395080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5" name="Oval 54"/>
            <p:cNvSpPr/>
            <p:nvPr/>
          </p:nvSpPr>
          <p:spPr>
            <a:xfrm>
              <a:off x="1472872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6" name="Oval 55"/>
            <p:cNvSpPr/>
            <p:nvPr/>
          </p:nvSpPr>
          <p:spPr>
            <a:xfrm>
              <a:off x="1550666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7" name="Oval 56"/>
            <p:cNvSpPr/>
            <p:nvPr/>
          </p:nvSpPr>
          <p:spPr>
            <a:xfrm>
              <a:off x="1571304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8" name="Oval 57"/>
            <p:cNvSpPr/>
            <p:nvPr/>
          </p:nvSpPr>
          <p:spPr>
            <a:xfrm>
              <a:off x="1649098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9" name="Oval 58"/>
            <p:cNvSpPr/>
            <p:nvPr/>
          </p:nvSpPr>
          <p:spPr>
            <a:xfrm>
              <a:off x="1726891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0" name="Oval 59"/>
            <p:cNvSpPr/>
            <p:nvPr/>
          </p:nvSpPr>
          <p:spPr>
            <a:xfrm>
              <a:off x="1649098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1" name="Oval 60"/>
            <p:cNvSpPr/>
            <p:nvPr/>
          </p:nvSpPr>
          <p:spPr>
            <a:xfrm>
              <a:off x="1668149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1745942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3" name="Oval 62"/>
            <p:cNvSpPr/>
            <p:nvPr/>
          </p:nvSpPr>
          <p:spPr>
            <a:xfrm>
              <a:off x="1823735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4" name="Oval 63"/>
            <p:cNvSpPr/>
            <p:nvPr/>
          </p:nvSpPr>
          <p:spPr>
            <a:xfrm>
              <a:off x="1726891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5" name="Oval 64"/>
            <p:cNvSpPr/>
            <p:nvPr/>
          </p:nvSpPr>
          <p:spPr>
            <a:xfrm>
              <a:off x="1745942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6" name="Oval 65"/>
            <p:cNvSpPr/>
            <p:nvPr/>
          </p:nvSpPr>
          <p:spPr>
            <a:xfrm>
              <a:off x="1823735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7" name="Oval 66"/>
            <p:cNvSpPr/>
            <p:nvPr/>
          </p:nvSpPr>
          <p:spPr>
            <a:xfrm>
              <a:off x="1863425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8" name="Oval 67"/>
            <p:cNvSpPr/>
            <p:nvPr/>
          </p:nvSpPr>
          <p:spPr>
            <a:xfrm>
              <a:off x="1882477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9" name="Oval 68"/>
            <p:cNvSpPr/>
            <p:nvPr/>
          </p:nvSpPr>
          <p:spPr>
            <a:xfrm>
              <a:off x="2101567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71" name="TextBox 70"/>
          <p:cNvSpPr txBox="1">
            <a:spLocks noChangeArrowheads="1"/>
          </p:cNvSpPr>
          <p:nvPr/>
        </p:nvSpPr>
        <p:spPr bwMode="auto">
          <a:xfrm>
            <a:off x="519113" y="2479675"/>
            <a:ext cx="346868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Grouping pixels based on </a:t>
            </a:r>
            <a:r>
              <a:rPr lang="en-US" sz="2400" b="1" dirty="0">
                <a:solidFill>
                  <a:srgbClr val="000000"/>
                </a:solidFill>
              </a:rPr>
              <a:t>intensity</a:t>
            </a:r>
            <a:r>
              <a:rPr lang="en-US" sz="2400" dirty="0">
                <a:solidFill>
                  <a:srgbClr val="000000"/>
                </a:solidFill>
              </a:rPr>
              <a:t> similarity </a:t>
            </a:r>
          </a:p>
        </p:txBody>
      </p:sp>
      <p:sp>
        <p:nvSpPr>
          <p:cNvPr id="72" name="TextBox 71"/>
          <p:cNvSpPr txBox="1">
            <a:spLocks noChangeArrowheads="1"/>
          </p:cNvSpPr>
          <p:nvPr/>
        </p:nvSpPr>
        <p:spPr bwMode="auto">
          <a:xfrm>
            <a:off x="665163" y="5875338"/>
            <a:ext cx="54038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Feature space: intensity value (1-d) </a:t>
            </a:r>
          </a:p>
        </p:txBody>
      </p:sp>
      <p:sp>
        <p:nvSpPr>
          <p:cNvPr id="70" name="Text Box 11"/>
          <p:cNvSpPr txBox="1">
            <a:spLocks noChangeArrowheads="1"/>
          </p:cNvSpPr>
          <p:nvPr/>
        </p:nvSpPr>
        <p:spPr bwMode="auto">
          <a:xfrm>
            <a:off x="0" y="6596289"/>
            <a:ext cx="298767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Source: K. </a:t>
            </a:r>
            <a:r>
              <a:rPr lang="en-US" sz="1050" dirty="0" err="1">
                <a:solidFill>
                  <a:srgbClr val="000000"/>
                </a:solidFill>
              </a:rPr>
              <a:t>Grauman</a:t>
            </a:r>
            <a:endParaRPr lang="en-US" sz="105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680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72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6" descr="C:\Documents and Settings\grauman\Desktop\segmentation\pandab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95338" y="0"/>
            <a:ext cx="5561013" cy="365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labelim_k3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27588" y="3651250"/>
            <a:ext cx="4279900" cy="306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0" name="Picture 6" descr="labelim_k2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27588" y="182563"/>
            <a:ext cx="4279900" cy="306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1" name="TextBox 8"/>
          <p:cNvSpPr txBox="1">
            <a:spLocks noChangeArrowheads="1"/>
          </p:cNvSpPr>
          <p:nvPr/>
        </p:nvSpPr>
        <p:spPr bwMode="auto">
          <a:xfrm>
            <a:off x="4133850" y="1493838"/>
            <a:ext cx="17526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K=2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006850" y="3465513"/>
            <a:ext cx="15875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K=3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4060825" y="1931988"/>
            <a:ext cx="657225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330575" y="3246438"/>
            <a:ext cx="1460500" cy="10588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0" y="6596289"/>
            <a:ext cx="298767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Adapted from K. </a:t>
            </a:r>
            <a:r>
              <a:rPr lang="en-US" sz="1050" dirty="0" err="1">
                <a:solidFill>
                  <a:srgbClr val="000000"/>
                </a:solidFill>
              </a:rPr>
              <a:t>Grauman</a:t>
            </a:r>
            <a:endParaRPr lang="en-US" sz="105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38707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 idx="4294967295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/>
              <a:t>Segmentation as clustering</a:t>
            </a:r>
          </a:p>
        </p:txBody>
      </p:sp>
      <p:pic>
        <p:nvPicPr>
          <p:cNvPr id="64515" name="Picture 6" descr="C:\Documents and Settings\grauman\Desktop\segmentation\pandab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2735263"/>
            <a:ext cx="4419600" cy="290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10"/>
          <p:cNvCxnSpPr/>
          <p:nvPr/>
        </p:nvCxnSpPr>
        <p:spPr>
          <a:xfrm>
            <a:off x="555625" y="3962400"/>
            <a:ext cx="4089400" cy="0"/>
          </a:xfrm>
          <a:prstGeom prst="line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517" name="TextBox 52"/>
          <p:cNvSpPr txBox="1">
            <a:spLocks noChangeArrowheads="1"/>
          </p:cNvSpPr>
          <p:nvPr/>
        </p:nvSpPr>
        <p:spPr bwMode="auto">
          <a:xfrm>
            <a:off x="519113" y="1311275"/>
            <a:ext cx="7967662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Depending on what we choose as the </a:t>
            </a:r>
            <a:r>
              <a:rPr lang="en-US" sz="2400" i="1" dirty="0">
                <a:solidFill>
                  <a:srgbClr val="000000"/>
                </a:solidFill>
              </a:rPr>
              <a:t>feature space</a:t>
            </a:r>
            <a:r>
              <a:rPr lang="en-US" sz="2400" dirty="0">
                <a:solidFill>
                  <a:srgbClr val="000000"/>
                </a:solidFill>
              </a:rPr>
              <a:t>, we can group pixels in different ways.</a:t>
            </a:r>
          </a:p>
        </p:txBody>
      </p:sp>
      <p:grpSp>
        <p:nvGrpSpPr>
          <p:cNvPr id="2" name="Group 69"/>
          <p:cNvGrpSpPr>
            <a:grpSpLocks/>
          </p:cNvGrpSpPr>
          <p:nvPr/>
        </p:nvGrpSpPr>
        <p:grpSpPr bwMode="auto">
          <a:xfrm>
            <a:off x="906463" y="3903663"/>
            <a:ext cx="3660775" cy="333375"/>
            <a:chOff x="906095" y="3903669"/>
            <a:chExt cx="3661036" cy="333292"/>
          </a:xfrm>
        </p:grpSpPr>
        <p:sp>
          <p:nvSpPr>
            <p:cNvPr id="12" name="Oval 11"/>
            <p:cNvSpPr/>
            <p:nvPr/>
          </p:nvSpPr>
          <p:spPr>
            <a:xfrm>
              <a:off x="983888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4522" name="TextBox 12"/>
            <p:cNvSpPr txBox="1">
              <a:spLocks noChangeArrowheads="1"/>
            </p:cNvSpPr>
            <p:nvPr/>
          </p:nvSpPr>
          <p:spPr bwMode="auto">
            <a:xfrm>
              <a:off x="925568" y="4039984"/>
              <a:ext cx="817891" cy="196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4523" name="TextBox 13"/>
            <p:cNvSpPr txBox="1">
              <a:spLocks noChangeArrowheads="1"/>
            </p:cNvSpPr>
            <p:nvPr/>
          </p:nvSpPr>
          <p:spPr bwMode="auto">
            <a:xfrm>
              <a:off x="2483456" y="4020511"/>
              <a:ext cx="817891" cy="196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4524" name="TextBox 14"/>
            <p:cNvSpPr txBox="1">
              <a:spLocks noChangeArrowheads="1"/>
            </p:cNvSpPr>
            <p:nvPr/>
          </p:nvSpPr>
          <p:spPr bwMode="auto">
            <a:xfrm>
              <a:off x="3749240" y="4020511"/>
              <a:ext cx="817891" cy="196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1064856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906095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1139474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2444492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2522285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2600078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2619129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2696923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2776303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2696923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2717561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2795355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2873147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1101371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1120422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1198216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3379596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3398648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3476440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3516131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3535182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3612975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2776303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2795355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2873147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2911250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2931889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3009682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4" name="Oval 43"/>
            <p:cNvSpPr/>
            <p:nvPr/>
          </p:nvSpPr>
          <p:spPr>
            <a:xfrm>
              <a:off x="3165268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3671717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6" name="Oval 45"/>
            <p:cNvSpPr/>
            <p:nvPr/>
          </p:nvSpPr>
          <p:spPr>
            <a:xfrm>
              <a:off x="3690769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7" name="Oval 46"/>
            <p:cNvSpPr/>
            <p:nvPr/>
          </p:nvSpPr>
          <p:spPr>
            <a:xfrm>
              <a:off x="3768561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8" name="Oval 47"/>
            <p:cNvSpPr/>
            <p:nvPr/>
          </p:nvSpPr>
          <p:spPr>
            <a:xfrm>
              <a:off x="3787612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3808252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3886044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3943199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2" name="Oval 51"/>
            <p:cNvSpPr/>
            <p:nvPr/>
          </p:nvSpPr>
          <p:spPr>
            <a:xfrm>
              <a:off x="4022579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1395080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5" name="Oval 54"/>
            <p:cNvSpPr/>
            <p:nvPr/>
          </p:nvSpPr>
          <p:spPr>
            <a:xfrm>
              <a:off x="1472872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6" name="Oval 55"/>
            <p:cNvSpPr/>
            <p:nvPr/>
          </p:nvSpPr>
          <p:spPr>
            <a:xfrm>
              <a:off x="1550666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7" name="Oval 56"/>
            <p:cNvSpPr/>
            <p:nvPr/>
          </p:nvSpPr>
          <p:spPr>
            <a:xfrm>
              <a:off x="1571304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8" name="Oval 57"/>
            <p:cNvSpPr/>
            <p:nvPr/>
          </p:nvSpPr>
          <p:spPr>
            <a:xfrm>
              <a:off x="1649098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9" name="Oval 58"/>
            <p:cNvSpPr/>
            <p:nvPr/>
          </p:nvSpPr>
          <p:spPr>
            <a:xfrm>
              <a:off x="1726891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0" name="Oval 59"/>
            <p:cNvSpPr/>
            <p:nvPr/>
          </p:nvSpPr>
          <p:spPr>
            <a:xfrm>
              <a:off x="1649098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1" name="Oval 60"/>
            <p:cNvSpPr/>
            <p:nvPr/>
          </p:nvSpPr>
          <p:spPr>
            <a:xfrm>
              <a:off x="1668149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1745942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3" name="Oval 62"/>
            <p:cNvSpPr/>
            <p:nvPr/>
          </p:nvSpPr>
          <p:spPr>
            <a:xfrm>
              <a:off x="1823735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4" name="Oval 63"/>
            <p:cNvSpPr/>
            <p:nvPr/>
          </p:nvSpPr>
          <p:spPr>
            <a:xfrm>
              <a:off x="1726891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5" name="Oval 64"/>
            <p:cNvSpPr/>
            <p:nvPr/>
          </p:nvSpPr>
          <p:spPr>
            <a:xfrm>
              <a:off x="1745942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6" name="Oval 65"/>
            <p:cNvSpPr/>
            <p:nvPr/>
          </p:nvSpPr>
          <p:spPr>
            <a:xfrm>
              <a:off x="1823735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7" name="Oval 66"/>
            <p:cNvSpPr/>
            <p:nvPr/>
          </p:nvSpPr>
          <p:spPr>
            <a:xfrm>
              <a:off x="1863425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8" name="Oval 67"/>
            <p:cNvSpPr/>
            <p:nvPr/>
          </p:nvSpPr>
          <p:spPr>
            <a:xfrm>
              <a:off x="1882477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9" name="Oval 68"/>
            <p:cNvSpPr/>
            <p:nvPr/>
          </p:nvSpPr>
          <p:spPr>
            <a:xfrm>
              <a:off x="2101567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64519" name="TextBox 70"/>
          <p:cNvSpPr txBox="1">
            <a:spLocks noChangeArrowheads="1"/>
          </p:cNvSpPr>
          <p:nvPr/>
        </p:nvSpPr>
        <p:spPr bwMode="auto">
          <a:xfrm>
            <a:off x="519113" y="2479675"/>
            <a:ext cx="346868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Grouping pixels based on </a:t>
            </a:r>
            <a:r>
              <a:rPr lang="en-US" sz="2400" b="1">
                <a:solidFill>
                  <a:srgbClr val="000000"/>
                </a:solidFill>
              </a:rPr>
              <a:t>intensity</a:t>
            </a:r>
            <a:r>
              <a:rPr lang="en-US" sz="2400">
                <a:solidFill>
                  <a:srgbClr val="000000"/>
                </a:solidFill>
              </a:rPr>
              <a:t> similarity </a:t>
            </a:r>
          </a:p>
        </p:txBody>
      </p:sp>
      <p:sp>
        <p:nvSpPr>
          <p:cNvPr id="70" name="TextBox 69"/>
          <p:cNvSpPr txBox="1">
            <a:spLocks noChangeArrowheads="1"/>
          </p:cNvSpPr>
          <p:nvPr/>
        </p:nvSpPr>
        <p:spPr bwMode="auto">
          <a:xfrm>
            <a:off x="409575" y="4560888"/>
            <a:ext cx="485616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Clusters based on intensity similarity don’t have to be spatially coherent.</a:t>
            </a:r>
          </a:p>
        </p:txBody>
      </p:sp>
      <p:sp>
        <p:nvSpPr>
          <p:cNvPr id="72" name="TextBox 4"/>
          <p:cNvSpPr txBox="1">
            <a:spLocks noChangeArrowheads="1"/>
          </p:cNvSpPr>
          <p:nvPr/>
        </p:nvSpPr>
        <p:spPr bwMode="auto">
          <a:xfrm>
            <a:off x="-508" y="6614454"/>
            <a:ext cx="198120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Source: K. </a:t>
            </a:r>
            <a:r>
              <a:rPr lang="en-US" sz="1050" dirty="0" err="1">
                <a:solidFill>
                  <a:srgbClr val="000000"/>
                </a:solidFill>
              </a:rPr>
              <a:t>Grauman</a:t>
            </a:r>
            <a:endParaRPr lang="en-US" sz="105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676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6" descr="C:\Documents and Settings\grauman\Desktop\segmentation\pandab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2662238"/>
            <a:ext cx="4419600" cy="290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3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Segmentation as clustering</a:t>
            </a:r>
          </a:p>
        </p:txBody>
      </p:sp>
      <p:sp>
        <p:nvSpPr>
          <p:cNvPr id="65541" name="Line 31"/>
          <p:cNvSpPr>
            <a:spLocks noChangeShapeType="1"/>
          </p:cNvSpPr>
          <p:nvPr/>
        </p:nvSpPr>
        <p:spPr bwMode="auto">
          <a:xfrm flipV="1">
            <a:off x="1468438" y="3509963"/>
            <a:ext cx="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5542" name="Line 32"/>
          <p:cNvSpPr>
            <a:spLocks noChangeShapeType="1"/>
          </p:cNvSpPr>
          <p:nvPr/>
        </p:nvSpPr>
        <p:spPr bwMode="auto">
          <a:xfrm flipV="1">
            <a:off x="1468438" y="4043363"/>
            <a:ext cx="144780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5543" name="Line 33"/>
          <p:cNvSpPr>
            <a:spLocks noChangeShapeType="1"/>
          </p:cNvSpPr>
          <p:nvPr/>
        </p:nvSpPr>
        <p:spPr bwMode="auto">
          <a:xfrm>
            <a:off x="1484313" y="5338763"/>
            <a:ext cx="16764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5544" name="Text Box 37"/>
          <p:cNvSpPr txBox="1">
            <a:spLocks noChangeArrowheads="1"/>
          </p:cNvSpPr>
          <p:nvPr/>
        </p:nvSpPr>
        <p:spPr bwMode="auto">
          <a:xfrm>
            <a:off x="3257550" y="5468938"/>
            <a:ext cx="533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X</a:t>
            </a:r>
            <a:endParaRPr lang="en-US" baseline="-25000">
              <a:solidFill>
                <a:srgbClr val="000000"/>
              </a:solidFill>
            </a:endParaRPr>
          </a:p>
        </p:txBody>
      </p:sp>
      <p:sp>
        <p:nvSpPr>
          <p:cNvPr id="65546" name="Text Box 37"/>
          <p:cNvSpPr txBox="1">
            <a:spLocks noChangeArrowheads="1"/>
          </p:cNvSpPr>
          <p:nvPr/>
        </p:nvSpPr>
        <p:spPr bwMode="auto">
          <a:xfrm>
            <a:off x="2928938" y="3935413"/>
            <a:ext cx="11318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Y</a:t>
            </a:r>
            <a:endParaRPr lang="en-US" baseline="-25000">
              <a:solidFill>
                <a:srgbClr val="000000"/>
              </a:solidFill>
            </a:endParaRPr>
          </a:p>
        </p:txBody>
      </p:sp>
      <p:sp>
        <p:nvSpPr>
          <p:cNvPr id="65547" name="Text Box 37"/>
          <p:cNvSpPr txBox="1">
            <a:spLocks noChangeArrowheads="1"/>
          </p:cNvSpPr>
          <p:nvPr/>
        </p:nvSpPr>
        <p:spPr bwMode="auto">
          <a:xfrm>
            <a:off x="1520825" y="3384550"/>
            <a:ext cx="10588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Intensity</a:t>
            </a:r>
            <a:endParaRPr lang="en-US" baseline="-25000">
              <a:solidFill>
                <a:srgbClr val="000000"/>
              </a:solidFill>
            </a:endParaRPr>
          </a:p>
        </p:txBody>
      </p:sp>
      <p:sp>
        <p:nvSpPr>
          <p:cNvPr id="54" name="Oval 30"/>
          <p:cNvSpPr>
            <a:spLocks noChangeArrowheads="1"/>
          </p:cNvSpPr>
          <p:nvPr/>
        </p:nvSpPr>
        <p:spPr bwMode="auto">
          <a:xfrm>
            <a:off x="2262188" y="492125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6" name="Oval 30"/>
          <p:cNvSpPr>
            <a:spLocks noChangeArrowheads="1"/>
          </p:cNvSpPr>
          <p:nvPr/>
        </p:nvSpPr>
        <p:spPr bwMode="auto">
          <a:xfrm>
            <a:off x="2400300" y="4976813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8" name="Oval 30"/>
          <p:cNvSpPr>
            <a:spLocks noChangeArrowheads="1"/>
          </p:cNvSpPr>
          <p:nvPr/>
        </p:nvSpPr>
        <p:spPr bwMode="auto">
          <a:xfrm>
            <a:off x="2339975" y="4779963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9" name="Oval 30"/>
          <p:cNvSpPr>
            <a:spLocks noChangeArrowheads="1"/>
          </p:cNvSpPr>
          <p:nvPr/>
        </p:nvSpPr>
        <p:spPr bwMode="auto">
          <a:xfrm>
            <a:off x="2411413" y="4932363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0" name="Oval 30"/>
          <p:cNvSpPr>
            <a:spLocks noChangeArrowheads="1"/>
          </p:cNvSpPr>
          <p:nvPr/>
        </p:nvSpPr>
        <p:spPr bwMode="auto">
          <a:xfrm>
            <a:off x="2478088" y="483552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1" name="Oval 30"/>
          <p:cNvSpPr>
            <a:spLocks noChangeArrowheads="1"/>
          </p:cNvSpPr>
          <p:nvPr/>
        </p:nvSpPr>
        <p:spPr bwMode="auto">
          <a:xfrm>
            <a:off x="2557463" y="498792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2" name="Oval 30"/>
          <p:cNvSpPr>
            <a:spLocks noChangeArrowheads="1"/>
          </p:cNvSpPr>
          <p:nvPr/>
        </p:nvSpPr>
        <p:spPr bwMode="auto">
          <a:xfrm>
            <a:off x="2960688" y="507682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3" name="Oval 30"/>
          <p:cNvSpPr>
            <a:spLocks noChangeArrowheads="1"/>
          </p:cNvSpPr>
          <p:nvPr/>
        </p:nvSpPr>
        <p:spPr bwMode="auto">
          <a:xfrm>
            <a:off x="3032125" y="522922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4" name="Oval 30"/>
          <p:cNvSpPr>
            <a:spLocks noChangeArrowheads="1"/>
          </p:cNvSpPr>
          <p:nvPr/>
        </p:nvSpPr>
        <p:spPr bwMode="auto">
          <a:xfrm>
            <a:off x="3098800" y="513238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5" name="Oval 30"/>
          <p:cNvSpPr>
            <a:spLocks noChangeArrowheads="1"/>
          </p:cNvSpPr>
          <p:nvPr/>
        </p:nvSpPr>
        <p:spPr bwMode="auto">
          <a:xfrm>
            <a:off x="3178175" y="528478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7164388" y="4560888"/>
            <a:ext cx="365125" cy="2921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6470650" y="4159250"/>
            <a:ext cx="365125" cy="2921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5229225" y="5380038"/>
            <a:ext cx="3716338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Both regions are black, but if we also include </a:t>
            </a:r>
            <a:r>
              <a:rPr lang="en-US" b="1">
                <a:solidFill>
                  <a:srgbClr val="000000"/>
                </a:solidFill>
              </a:rPr>
              <a:t>position (x,y), </a:t>
            </a:r>
            <a:r>
              <a:rPr lang="en-US">
                <a:solidFill>
                  <a:srgbClr val="000000"/>
                </a:solidFill>
              </a:rPr>
              <a:t>then we could group the two into distinct segments; way to encode both similarity &amp; proximity.</a:t>
            </a: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26" name="TextBox 4"/>
          <p:cNvSpPr txBox="1">
            <a:spLocks noChangeArrowheads="1"/>
          </p:cNvSpPr>
          <p:nvPr/>
        </p:nvSpPr>
        <p:spPr bwMode="auto">
          <a:xfrm>
            <a:off x="-508" y="6614454"/>
            <a:ext cx="198120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Source: K. </a:t>
            </a:r>
            <a:r>
              <a:rPr lang="en-US" sz="1050" dirty="0" err="1">
                <a:solidFill>
                  <a:srgbClr val="000000"/>
                </a:solidFill>
              </a:rPr>
              <a:t>Grauman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27" name="TextBox 70"/>
          <p:cNvSpPr txBox="1">
            <a:spLocks noChangeArrowheads="1"/>
          </p:cNvSpPr>
          <p:nvPr/>
        </p:nvSpPr>
        <p:spPr bwMode="auto">
          <a:xfrm>
            <a:off x="519112" y="2479675"/>
            <a:ext cx="460984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Grouping pixels based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on </a:t>
            </a:r>
            <a:r>
              <a:rPr lang="en-US" sz="2400" b="1" dirty="0" err="1">
                <a:solidFill>
                  <a:srgbClr val="000000"/>
                </a:solidFill>
              </a:rPr>
              <a:t>intensity+position</a:t>
            </a:r>
            <a:r>
              <a:rPr lang="en-US" sz="2400" dirty="0">
                <a:solidFill>
                  <a:srgbClr val="000000"/>
                </a:solidFill>
              </a:rPr>
              <a:t> similarity </a:t>
            </a:r>
          </a:p>
        </p:txBody>
      </p:sp>
      <p:sp>
        <p:nvSpPr>
          <p:cNvPr id="28" name="TextBox 52"/>
          <p:cNvSpPr txBox="1">
            <a:spLocks noChangeArrowheads="1"/>
          </p:cNvSpPr>
          <p:nvPr/>
        </p:nvSpPr>
        <p:spPr bwMode="auto">
          <a:xfrm>
            <a:off x="519113" y="1311275"/>
            <a:ext cx="7967662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Depending on what we choose as the </a:t>
            </a:r>
            <a:r>
              <a:rPr lang="en-US" sz="2400" i="1" dirty="0">
                <a:solidFill>
                  <a:srgbClr val="000000"/>
                </a:solidFill>
              </a:rPr>
              <a:t>feature space</a:t>
            </a:r>
            <a:r>
              <a:rPr lang="en-US" sz="2400" dirty="0">
                <a:solidFill>
                  <a:srgbClr val="000000"/>
                </a:solidFill>
              </a:rPr>
              <a:t>, we can group pixels in different ways.</a:t>
            </a:r>
          </a:p>
        </p:txBody>
      </p:sp>
    </p:spTree>
    <p:extLst>
      <p:ext uri="{BB962C8B-B14F-4D97-AF65-F5344CB8AC3E}">
        <p14:creationId xmlns:p14="http://schemas.microsoft.com/office/powerpoint/2010/main" val="2544871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6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36" grpId="0" animBg="1"/>
      <p:bldP spid="37" grpId="0" animBg="1"/>
      <p:bldP spid="4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(x)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53"/>
  <p:tag name="PICTUREFILESIZE" val="205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y = m_0 x + b_0&#10;\]&#10;\end{document}&#10;"/>
  <p:tag name="EXTERNALNAME" val="Edittex"/>
  <p:tag name="BLEND" val="False"/>
  <p:tag name="TRANSPARENT" val="False"/>
  <p:tag name="BITMAPFORMAT" val="bmp256"/>
  <p:tag name="DEBUGINTERACTIVE" val="True"/>
  <p:tag name="ORIGWIDTH" val="490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b = -x_0 m  +y_0&#10;\]&#10;\end{document}&#10;"/>
  <p:tag name="EXTERNALNAME" val="Edittex"/>
  <p:tag name="BLEND" val="False"/>
  <p:tag name="TRANSPARENT" val="False"/>
  <p:tag name="BITMAPFORMAT" val="bmp256"/>
  <p:tag name="DEBUGINTERACTIVE" val="True"/>
  <p:tag name="ORIGWIDTH" val="547.2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theta = \tan^{-1} \left(\frac{\partial f}{\partial y}/\frac{\partial f}{\partial x}\right)$&#10;\end{document}&#10;"/>
  <p:tag name="EXTERNALNAME" val="Edittex"/>
  <p:tag name="BLEND" val="False"/>
  <p:tag name="TRANSPARENT" val="False"/>
  <p:tag name="BITMAPFORMAT" val="bmpmono"/>
  <p:tag name="DEBUGINTERACTIVE" val="True"/>
  <p:tag name="ORIGWIDTH" val="659.7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theta$&#10;\end{document}&#10;"/>
  <p:tag name="EXTERNALNAME" val="Edittex"/>
  <p:tag name="BLEND" val="False"/>
  <p:tag name="TRANSPARENT" val="True"/>
  <p:tag name="BITMAPFORMAT" val="bmpmono"/>
  <p:tag name="DEBUGINTERACTIVE" val="True"/>
  <p:tag name="ORIGWIDTH" val="33.2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nabla f = \left[\frac{\partial f}{\partial x},\frac{\partial f}{\partial y}\right]$&#10;\end{document}&#10;"/>
  <p:tag name="EXTERNALNAME" val="Edittex"/>
  <p:tag name="BLEND" val="False"/>
  <p:tag name="TRANSPARENT" val="False"/>
  <p:tag name="BITMAPFORMAT" val="bmpmono"/>
  <p:tag name="DEBUGINTERACTIVE" val="True"/>
  <p:tag name="ORIGWIDTH" val="479.7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sum_{\mbox{\tiny clusters } i} ~~~\sum_{\mbox{\tiny points p in cluster } i} \|p - c_i\|^2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1203.2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sum_{\mbox{\tiny clusters } i} ~~~\sum_{\mbox{\tiny points p in cluster } i} \|p - c_i\|^2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1203.2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x,y) \Rightarrow&#10;\left[&#10;\begin{array}{c}&#10;x \\ y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86.87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}&#10;x \\ y \\ w&#10;\end{array}&#10;\right]&#10;\Rightarrow&#10;(x/w,y/w) 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69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frac{d}{dx}f(x)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232.25"/>
  <p:tag name="PICTUREFILESIZE" val="423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(x)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53"/>
  <p:tag name="PICTUREFILESIZE" val="205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frac{d}{dx}f(x)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232.25"/>
  <p:tag name="PICTUREFILESIZE" val="423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(x)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53"/>
  <p:tag name="PICTUREFILESIZE" val="205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frac{d}{dx}f(x)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232.25"/>
  <p:tag name="PICTUREFILESIZE" val="423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y = m_0 x + b_0&#10;\]&#10;\end{document}&#10;"/>
  <p:tag name="EXTERNALNAME" val="Edittex"/>
  <p:tag name="BLEND" val="False"/>
  <p:tag name="TRANSPARENT" val="False"/>
  <p:tag name="BITMAPFORMAT" val="bmp256"/>
  <p:tag name="DEBUGINTERACTIVE" val="True"/>
  <p:tag name="ORIGWIDTH" val="490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y = m_0 x + b_0&#10;\]&#10;\end{document}&#10;"/>
  <p:tag name="EXTERNALNAME" val="Edittex"/>
  <p:tag name="BLEND" val="False"/>
  <p:tag name="TRANSPARENT" val="False"/>
  <p:tag name="BITMAPFORMAT" val="bmp256"/>
  <p:tag name="DEBUGINTERACTIVE" val="True"/>
  <p:tag name="ORIGWIDTH" val="490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b = -x_0 m  +y_0&#10;\]&#10;\end{document}&#10;"/>
  <p:tag name="EXTERNALNAME" val="Edittex"/>
  <p:tag name="BLEND" val="False"/>
  <p:tag name="TRANSPARENT" val="False"/>
  <p:tag name="BITMAPFORMAT" val="bmp256"/>
  <p:tag name="DEBUGINTERACTIVE" val="True"/>
  <p:tag name="ORIGWIDTH" val="547.25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3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7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6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2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4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5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5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9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6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7_Default Design">
  <a:themeElements>
    <a:clrScheme name="5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5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1.xml><?xml version="1.0" encoding="utf-8"?>
<a:themeOverride xmlns:a="http://schemas.openxmlformats.org/drawingml/2006/main">
  <a:clrScheme name="1_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2.xml><?xml version="1.0" encoding="utf-8"?>
<a:themeOverride xmlns:a="http://schemas.openxmlformats.org/drawingml/2006/main">
  <a:clrScheme name="1_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3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24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5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6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27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28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2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0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3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32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33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34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35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36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37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38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39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42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43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44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45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46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47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48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49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0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5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52.xml><?xml version="1.0" encoding="utf-8"?>
<a:themeOverride xmlns:a="http://schemas.openxmlformats.org/drawingml/2006/main">
  <a:clrScheme name="1_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53.xml><?xml version="1.0" encoding="utf-8"?>
<a:themeOverride xmlns:a="http://schemas.openxmlformats.org/drawingml/2006/main">
  <a:clrScheme name="1_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5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2412</TotalTime>
  <Words>8266</Words>
  <Application>Microsoft Office PowerPoint</Application>
  <PresentationFormat>On-screen Show (4:3)</PresentationFormat>
  <Paragraphs>1576</Paragraphs>
  <Slides>157</Slides>
  <Notes>128</Notes>
  <HiddenSlides>5</HiddenSlides>
  <MMClips>1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23</vt:i4>
      </vt:variant>
      <vt:variant>
        <vt:lpstr>Embedded OLE Servers</vt:lpstr>
      </vt:variant>
      <vt:variant>
        <vt:i4>5</vt:i4>
      </vt:variant>
      <vt:variant>
        <vt:lpstr>Slide Titles</vt:lpstr>
      </vt:variant>
      <vt:variant>
        <vt:i4>157</vt:i4>
      </vt:variant>
    </vt:vector>
  </HeadingPairs>
  <TitlesOfParts>
    <vt:vector size="195" baseType="lpstr">
      <vt:lpstr>Arial</vt:lpstr>
      <vt:lpstr>Arial Unicode MS</vt:lpstr>
      <vt:lpstr>Calibri</vt:lpstr>
      <vt:lpstr>Futura Bk BT</vt:lpstr>
      <vt:lpstr>Helvetica</vt:lpstr>
      <vt:lpstr>NimbusRomNo9L-Medi</vt:lpstr>
      <vt:lpstr>Symbol</vt:lpstr>
      <vt:lpstr>Tahoma</vt:lpstr>
      <vt:lpstr>Times</vt:lpstr>
      <vt:lpstr>Times New Roman</vt:lpstr>
      <vt:lpstr>1_Office Theme</vt:lpstr>
      <vt:lpstr>2_Default Design</vt:lpstr>
      <vt:lpstr>3_Default Design</vt:lpstr>
      <vt:lpstr>4_Default Design</vt:lpstr>
      <vt:lpstr>12_Default Design</vt:lpstr>
      <vt:lpstr>4_Office Theme</vt:lpstr>
      <vt:lpstr>2_Office Theme</vt:lpstr>
      <vt:lpstr>1_Default Design</vt:lpstr>
      <vt:lpstr>7_Default Design</vt:lpstr>
      <vt:lpstr>3_Blank Presentation</vt:lpstr>
      <vt:lpstr>7_Blank Presentation</vt:lpstr>
      <vt:lpstr>Default Design</vt:lpstr>
      <vt:lpstr>6_Default Design</vt:lpstr>
      <vt:lpstr>8_Default Design</vt:lpstr>
      <vt:lpstr>2_Blank Presentation</vt:lpstr>
      <vt:lpstr>1_Blank Presentation</vt:lpstr>
      <vt:lpstr>4_Blank Presentation</vt:lpstr>
      <vt:lpstr>Office Theme</vt:lpstr>
      <vt:lpstr>5_Blank Presentation</vt:lpstr>
      <vt:lpstr>5_Default Design</vt:lpstr>
      <vt:lpstr>9_Default Design</vt:lpstr>
      <vt:lpstr>5_Office Theme</vt:lpstr>
      <vt:lpstr>6_Blank Presentation</vt:lpstr>
      <vt:lpstr>Bitmap Image</vt:lpstr>
      <vt:lpstr>Photo Editor Photo</vt:lpstr>
      <vt:lpstr>Equation</vt:lpstr>
      <vt:lpstr>Image</vt:lpstr>
      <vt:lpstr>Image File</vt:lpstr>
      <vt:lpstr>CS 2770: Computer Vision Grouping &amp; Transformations</vt:lpstr>
      <vt:lpstr>Plan for this lecture</vt:lpstr>
      <vt:lpstr>Edge detection</vt:lpstr>
      <vt:lpstr>Designing an edge detector</vt:lpstr>
      <vt:lpstr>Examples of edge detection results</vt:lpstr>
      <vt:lpstr>What causes an edge?</vt:lpstr>
      <vt:lpstr>Characterizing edges</vt:lpstr>
      <vt:lpstr>Now with a little noise…</vt:lpstr>
      <vt:lpstr>Without noise</vt:lpstr>
      <vt:lpstr>With noise</vt:lpstr>
      <vt:lpstr>Solution: smooth first</vt:lpstr>
      <vt:lpstr>Derivative theorem of convolution</vt:lpstr>
      <vt:lpstr>Canny edge detector</vt:lpstr>
      <vt:lpstr>Example</vt:lpstr>
      <vt:lpstr>Derivative of Gaussian filter</vt:lpstr>
      <vt:lpstr>Compute Gradients </vt:lpstr>
      <vt:lpstr>Thresholding</vt:lpstr>
      <vt:lpstr>The Canny edge detector</vt:lpstr>
      <vt:lpstr>The Canny edge detector</vt:lpstr>
      <vt:lpstr>PowerPoint Presentation</vt:lpstr>
      <vt:lpstr>Thresholding gradient with a lower threshold</vt:lpstr>
      <vt:lpstr>Thresholding gradient with a higher threshold</vt:lpstr>
      <vt:lpstr>The Canny edge detector</vt:lpstr>
      <vt:lpstr>Non-maximum suppression</vt:lpstr>
      <vt:lpstr>Bilinear interpolation</vt:lpstr>
      <vt:lpstr>Related: Line detection (fitting)</vt:lpstr>
      <vt:lpstr>PowerPoint Presentation</vt:lpstr>
      <vt:lpstr>Least squares line fitting</vt:lpstr>
      <vt:lpstr>PowerPoint Presentation</vt:lpstr>
      <vt:lpstr>PowerPoint Presentation</vt:lpstr>
      <vt:lpstr>Dealing with outliers: Voting</vt:lpstr>
      <vt:lpstr>Finding lines in an image: Hough space</vt:lpstr>
      <vt:lpstr>Finding lines in an image: Hough space</vt:lpstr>
      <vt:lpstr>Finding lines in an image: Hough space</vt:lpstr>
      <vt:lpstr>Finding lines in an image: Hough space</vt:lpstr>
      <vt:lpstr>Finding lines in an image: Hough space</vt:lpstr>
      <vt:lpstr>Parameter space representation</vt:lpstr>
      <vt:lpstr>Parameter space representation</vt:lpstr>
      <vt:lpstr>Algorithm outline: Hough transform</vt:lpstr>
      <vt:lpstr>Incorporating image gradients</vt:lpstr>
      <vt:lpstr>Hough transform example</vt:lpstr>
      <vt:lpstr>Impact of noise on Hough</vt:lpstr>
      <vt:lpstr>Impact of noise on Hough</vt:lpstr>
      <vt:lpstr>Voting: practical tips</vt:lpstr>
      <vt:lpstr>Hough transform for circles</vt:lpstr>
      <vt:lpstr>Hough transform for circles</vt:lpstr>
      <vt:lpstr>Hough transform for circles</vt:lpstr>
      <vt:lpstr>Hough transform for circles</vt:lpstr>
      <vt:lpstr>PowerPoint Presentation</vt:lpstr>
      <vt:lpstr>PowerPoint Presentation</vt:lpstr>
      <vt:lpstr>Hough transform: pros and cons</vt:lpstr>
      <vt:lpstr>Generalized Hough transform</vt:lpstr>
      <vt:lpstr>Generalized Hough transform</vt:lpstr>
      <vt:lpstr>Generalized Hough transform</vt:lpstr>
      <vt:lpstr>Generalized Hough transform</vt:lpstr>
      <vt:lpstr>Generalized Hough transform</vt:lpstr>
      <vt:lpstr>Generalized Hough transform</vt:lpstr>
      <vt:lpstr>Application: Hough for object detection</vt:lpstr>
      <vt:lpstr>RANSAC</vt:lpstr>
      <vt:lpstr>RANSAC: General form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to choose parameters?</vt:lpstr>
      <vt:lpstr>RANSAC pros and cons</vt:lpstr>
      <vt:lpstr>Plan for this lecture</vt:lpstr>
      <vt:lpstr>Edges vs Segments</vt:lpstr>
      <vt:lpstr>PowerPoint Presentation</vt:lpstr>
      <vt:lpstr>PowerPoint Presentation</vt:lpstr>
      <vt:lpstr>PowerPoint Presentation</vt:lpstr>
      <vt:lpstr>Clustering</vt:lpstr>
      <vt:lpstr>K-means clustering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K-means converges to a local minimum</vt:lpstr>
      <vt:lpstr>K-means: pros and cons</vt:lpstr>
      <vt:lpstr>Mean shift algorithm</vt:lpstr>
      <vt:lpstr>Kernel density estimation</vt:lpstr>
      <vt:lpstr>Mean shift</vt:lpstr>
      <vt:lpstr>Mean shift</vt:lpstr>
      <vt:lpstr>Mean shift</vt:lpstr>
      <vt:lpstr>Mean shift</vt:lpstr>
      <vt:lpstr>Mean shift</vt:lpstr>
      <vt:lpstr>Mean shift</vt:lpstr>
      <vt:lpstr>Mean shift</vt:lpstr>
      <vt:lpstr>Computing the mean shift</vt:lpstr>
      <vt:lpstr>Points in same cluster converge</vt:lpstr>
      <vt:lpstr>Mean shift clustering</vt:lpstr>
      <vt:lpstr>Mean shift clustering/segmentation</vt:lpstr>
      <vt:lpstr>Mean shift segmentation results</vt:lpstr>
      <vt:lpstr>Segmentation as clustering</vt:lpstr>
      <vt:lpstr>PowerPoint Presentation</vt:lpstr>
      <vt:lpstr>Segmentation as clustering</vt:lpstr>
      <vt:lpstr>Segmentation as clustering</vt:lpstr>
      <vt:lpstr>Segmentation as clustering</vt:lpstr>
      <vt:lpstr>Summary</vt:lpstr>
      <vt:lpstr>Plan for this lecture</vt:lpstr>
      <vt:lpstr>Why multiple views?</vt:lpstr>
      <vt:lpstr>Alignment problem</vt:lpstr>
      <vt:lpstr>Motivation: Image mosaics</vt:lpstr>
      <vt:lpstr>First, what are the correspondences?</vt:lpstr>
      <vt:lpstr>Second, what are the transformations?</vt:lpstr>
      <vt:lpstr>Parametric (global) warping</vt:lpstr>
      <vt:lpstr>Scaling</vt:lpstr>
      <vt:lpstr>Scaling</vt:lpstr>
      <vt:lpstr>Scaling</vt:lpstr>
      <vt:lpstr>2D Linear transformations</vt:lpstr>
      <vt:lpstr>What transforms can we write w/ 2x2 matrix?</vt:lpstr>
      <vt:lpstr>2D Rotation: Example</vt:lpstr>
      <vt:lpstr>2D Rotation: How to write </vt:lpstr>
      <vt:lpstr>What transforms can we write w/ 2x2 matrix?</vt:lpstr>
      <vt:lpstr>Homogeneous coordinates</vt:lpstr>
      <vt:lpstr>Translation</vt:lpstr>
      <vt:lpstr>2D affine transformations</vt:lpstr>
      <vt:lpstr>Detour: Keypoint matching for search</vt:lpstr>
      <vt:lpstr>Detour: solving for translation with outliers</vt:lpstr>
      <vt:lpstr>Detour: solving for translation with outliers</vt:lpstr>
      <vt:lpstr>Projective transformations</vt:lpstr>
      <vt:lpstr>Image mosaics: Goals</vt:lpstr>
      <vt:lpstr>Image mosaics: Camera setup</vt:lpstr>
      <vt:lpstr>Image mosaics: Many 2D views, one 3D object</vt:lpstr>
      <vt:lpstr>How to stitch together panorama (mosaic)?</vt:lpstr>
      <vt:lpstr>Computing the homography</vt:lpstr>
      <vt:lpstr>Computing the homography</vt:lpstr>
      <vt:lpstr>How to stitch together panorama (mosaic)?</vt:lpstr>
      <vt:lpstr>Combining images</vt:lpstr>
      <vt:lpstr>Combining images </vt:lpstr>
      <vt:lpstr>Combining images </vt:lpstr>
      <vt:lpstr>Combining images </vt:lpstr>
      <vt:lpstr>Combining images </vt:lpstr>
      <vt:lpstr>Next: Stereo vision</vt:lpstr>
      <vt:lpstr>Stereo photography and stereo viewers</vt:lpstr>
      <vt:lpstr>PowerPoint Presentation</vt:lpstr>
      <vt:lpstr>PowerPoint Presentation</vt:lpstr>
      <vt:lpstr>PowerPoint Presentation</vt:lpstr>
      <vt:lpstr>Depth from disparity</vt:lpstr>
      <vt:lpstr>PowerPoint Presentation</vt:lpstr>
      <vt:lpstr>PowerPoint Presentation</vt:lpstr>
      <vt:lpstr>Epipolar geometry: notation</vt:lpstr>
      <vt:lpstr>PowerPoint Presentation</vt:lpstr>
      <vt:lpstr>Stereo geometry, with calibrated cameras</vt:lpstr>
      <vt:lpstr>An aside: cross product</vt:lpstr>
      <vt:lpstr>From geometry to algebra</vt:lpstr>
      <vt:lpstr>Essential matrix</vt:lpstr>
      <vt:lpstr>PowerPoint Presentation</vt:lpstr>
      <vt:lpstr>PowerPoint Presentation</vt:lpstr>
      <vt:lpstr>Basic stereo matching algorithm</vt:lpstr>
      <vt:lpstr>Results with window search</vt:lpstr>
      <vt:lpstr>Projective structure from motion</vt:lpstr>
      <vt:lpstr>PowerPoint Presentation</vt:lpstr>
      <vt:lpstr>PowerPoint Presentation</vt:lpstr>
      <vt:lpstr>Summary of multiple views</vt:lpstr>
    </vt:vector>
  </TitlesOfParts>
  <Company>University of Pittsburgh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1674: Computer Vision</dc:title>
  <dc:creator>Adriana I. Kovashka</dc:creator>
  <cp:lastModifiedBy>Kovashka, Adriana Ivanona</cp:lastModifiedBy>
  <cp:revision>189</cp:revision>
  <dcterms:created xsi:type="dcterms:W3CDTF">2015-04-17T19:15:42Z</dcterms:created>
  <dcterms:modified xsi:type="dcterms:W3CDTF">2021-02-04T15:53:12Z</dcterms:modified>
</cp:coreProperties>
</file>