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9.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36.xml" ContentType="application/vnd.openxmlformats-officedocument.presentationml.notesSlide+xml"/>
  <Override PartName="/ppt/theme/themeOverride1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46.xml" ContentType="application/vnd.openxmlformats-officedocument.presentationml.notesSlide+xml"/>
  <Override PartName="/ppt/theme/themeOverride13.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47.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48.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9.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 id="2147483734" r:id="rId7"/>
    <p:sldMasterId id="2147483746" r:id="rId8"/>
    <p:sldMasterId id="2147483758" r:id="rId9"/>
    <p:sldMasterId id="2147483770" r:id="rId10"/>
  </p:sldMasterIdLst>
  <p:notesMasterIdLst>
    <p:notesMasterId r:id="rId118"/>
  </p:notesMasterIdLst>
  <p:sldIdLst>
    <p:sldId id="256" r:id="rId11"/>
    <p:sldId id="348" r:id="rId12"/>
    <p:sldId id="402" r:id="rId13"/>
    <p:sldId id="403" r:id="rId14"/>
    <p:sldId id="405" r:id="rId15"/>
    <p:sldId id="351" r:id="rId16"/>
    <p:sldId id="341" r:id="rId17"/>
    <p:sldId id="340" r:id="rId18"/>
    <p:sldId id="343" r:id="rId19"/>
    <p:sldId id="345" r:id="rId20"/>
    <p:sldId id="346"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431" r:id="rId37"/>
    <p:sldId id="329" r:id="rId38"/>
    <p:sldId id="330" r:id="rId39"/>
    <p:sldId id="433" r:id="rId40"/>
    <p:sldId id="331" r:id="rId41"/>
    <p:sldId id="332" r:id="rId42"/>
    <p:sldId id="333" r:id="rId43"/>
    <p:sldId id="436" r:id="rId44"/>
    <p:sldId id="505" r:id="rId45"/>
    <p:sldId id="335" r:id="rId46"/>
    <p:sldId id="336" r:id="rId47"/>
    <p:sldId id="337" r:id="rId48"/>
    <p:sldId id="338" r:id="rId49"/>
    <p:sldId id="437"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454" r:id="rId67"/>
    <p:sldId id="378" r:id="rId68"/>
    <p:sldId id="379" r:id="rId69"/>
    <p:sldId id="380" r:id="rId70"/>
    <p:sldId id="381" r:id="rId71"/>
    <p:sldId id="382" r:id="rId72"/>
    <p:sldId id="406" r:id="rId73"/>
    <p:sldId id="385" r:id="rId74"/>
    <p:sldId id="386" r:id="rId75"/>
    <p:sldId id="387" r:id="rId76"/>
    <p:sldId id="388" r:id="rId77"/>
    <p:sldId id="389" r:id="rId78"/>
    <p:sldId id="390" r:id="rId79"/>
    <p:sldId id="391" r:id="rId80"/>
    <p:sldId id="392" r:id="rId81"/>
    <p:sldId id="393" r:id="rId82"/>
    <p:sldId id="434" r:id="rId83"/>
    <p:sldId id="435" r:id="rId84"/>
    <p:sldId id="394" r:id="rId85"/>
    <p:sldId id="473" r:id="rId86"/>
    <p:sldId id="396" r:id="rId87"/>
    <p:sldId id="397" r:id="rId88"/>
    <p:sldId id="398" r:id="rId89"/>
    <p:sldId id="399" r:id="rId90"/>
    <p:sldId id="400" r:id="rId91"/>
    <p:sldId id="430" r:id="rId92"/>
    <p:sldId id="480" r:id="rId93"/>
    <p:sldId id="481"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23" r:id="rId109"/>
    <p:sldId id="424" r:id="rId110"/>
    <p:sldId id="425" r:id="rId111"/>
    <p:sldId id="426" r:id="rId112"/>
    <p:sldId id="427" r:id="rId113"/>
    <p:sldId id="428" r:id="rId114"/>
    <p:sldId id="429" r:id="rId115"/>
    <p:sldId id="383" r:id="rId116"/>
    <p:sldId id="401"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D9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6" d="100"/>
          <a:sy n="86" d="100"/>
        </p:scale>
        <p:origin x="1243" y="53"/>
      </p:cViewPr>
      <p:guideLst/>
    </p:cSldViewPr>
  </p:slideViewPr>
  <p:notesTextViewPr>
    <p:cViewPr>
      <p:scale>
        <a:sx n="1" d="1"/>
        <a:sy n="1" d="1"/>
      </p:scale>
      <p:origin x="0" y="0"/>
    </p:cViewPr>
  </p:notesTextViewPr>
  <p:sorterViewPr>
    <p:cViewPr varScale="1">
      <p:scale>
        <a:sx n="1" d="1"/>
        <a:sy n="1" d="1"/>
      </p:scale>
      <p:origin x="0" y="-47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A0FF6-C791-438D-9898-E99F96FAD0D0}" type="datetimeFigureOut">
              <a:rPr lang="en-US" smtClean="0"/>
              <a:t>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F6E89-E110-4082-8509-838366F04DE2}" type="slidenum">
              <a:rPr lang="en-US" smtClean="0"/>
              <a:t>‹#›</a:t>
            </a:fld>
            <a:endParaRPr lang="en-US"/>
          </a:p>
        </p:txBody>
      </p:sp>
    </p:spTree>
    <p:extLst>
      <p:ext uri="{BB962C8B-B14F-4D97-AF65-F5344CB8AC3E}">
        <p14:creationId xmlns:p14="http://schemas.microsoft.com/office/powerpoint/2010/main" val="50700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1100" b="1">
                <a:solidFill>
                  <a:srgbClr val="FFFF00"/>
                </a:solidFill>
                <a:latin typeface="Arial" charset="0"/>
                <a:ea typeface="ＭＳ Ｐゴシック" charset="0"/>
                <a:cs typeface="ＭＳ Ｐゴシック" charset="0"/>
              </a:defRPr>
            </a:lvl1pPr>
            <a:lvl2pPr marL="702756" indent="-270291" defTabSz="914485" eaLnBrk="0" hangingPunct="0">
              <a:defRPr sz="1100" b="1">
                <a:solidFill>
                  <a:srgbClr val="FFFF00"/>
                </a:solidFill>
                <a:latin typeface="Arial" charset="0"/>
                <a:ea typeface="ＭＳ Ｐゴシック" charset="0"/>
              </a:defRPr>
            </a:lvl2pPr>
            <a:lvl3pPr marL="1081164" indent="-216233" defTabSz="914485" eaLnBrk="0" hangingPunct="0">
              <a:defRPr sz="1100" b="1">
                <a:solidFill>
                  <a:srgbClr val="FFFF00"/>
                </a:solidFill>
                <a:latin typeface="Arial" charset="0"/>
                <a:ea typeface="ＭＳ Ｐゴシック" charset="0"/>
              </a:defRPr>
            </a:lvl3pPr>
            <a:lvl4pPr marL="1513629" indent="-216233" defTabSz="914485" eaLnBrk="0" hangingPunct="0">
              <a:defRPr sz="1100" b="1">
                <a:solidFill>
                  <a:srgbClr val="FFFF00"/>
                </a:solidFill>
                <a:latin typeface="Arial" charset="0"/>
                <a:ea typeface="ＭＳ Ｐゴシック" charset="0"/>
              </a:defRPr>
            </a:lvl4pPr>
            <a:lvl5pPr marL="1946095" indent="-216233" defTabSz="914485" eaLnBrk="0" hangingPunct="0">
              <a:defRPr sz="1100" b="1">
                <a:solidFill>
                  <a:srgbClr val="FFFF00"/>
                </a:solidFill>
                <a:latin typeface="Arial" charset="0"/>
                <a:ea typeface="ＭＳ Ｐゴシック" charset="0"/>
              </a:defRPr>
            </a:lvl5pPr>
            <a:lvl6pPr marL="2378560"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6pPr>
            <a:lvl7pPr marL="2811026"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7pPr>
            <a:lvl8pPr marL="3243491"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8pPr>
            <a:lvl9pPr marL="3675957"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3DF9E6D0-DA62-F54A-916F-2A88B954CE98}" type="slidenum">
              <a:rPr kumimoji="0" lang="en-US" sz="1200" b="0" i="0" u="none" strike="noStrike" kern="1200" cap="none" spc="0" normalizeH="0" baseline="0" noProof="0">
                <a:ln>
                  <a:noFill/>
                </a:ln>
                <a:solidFill>
                  <a:prstClr val="white"/>
                </a:solidFill>
                <a:effectLst/>
                <a:uLnTx/>
                <a:uFillTx/>
                <a:latin typeface="Arial" charset="0"/>
                <a:ea typeface="ＭＳ Ｐゴシック" charset="0"/>
              </a:rPr>
              <a:pPr marL="0" marR="0" lvl="0" indent="0" algn="r" defTabSz="91448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519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40107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368687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53113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61798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233958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6442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704DC1-17D2-4F9A-8A86-F2302B36F69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
        <p:nvSpPr>
          <p:cNvPr id="860162" name="Rectangle 2"/>
          <p:cNvSpPr>
            <a:spLocks noGrp="1" noRot="1" noChangeAspect="1" noChangeArrowheads="1" noTextEdit="1"/>
          </p:cNvSpPr>
          <p:nvPr>
            <p:ph type="sldImg"/>
          </p:nvPr>
        </p:nvSpPr>
        <p:spPr>
          <a:xfrm>
            <a:off x="1139825" y="682625"/>
            <a:ext cx="4552950" cy="3414713"/>
          </a:xfrm>
          <a:ln/>
        </p:spPr>
      </p:sp>
      <p:sp>
        <p:nvSpPr>
          <p:cNvPr id="860163"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11895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AFC9A7-D7CA-4C75-B6E5-5488EBAD6E0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prstClr val="black"/>
              </a:solidFill>
              <a:effectLst/>
              <a:uLnTx/>
              <a:uFillTx/>
            </a:endParaRPr>
          </a:p>
        </p:txBody>
      </p:sp>
      <p:sp>
        <p:nvSpPr>
          <p:cNvPr id="870402" name="Rectangle 2"/>
          <p:cNvSpPr>
            <a:spLocks noGrp="1" noRot="1" noChangeAspect="1" noChangeArrowheads="1" noTextEdit="1"/>
          </p:cNvSpPr>
          <p:nvPr>
            <p:ph type="sldImg"/>
          </p:nvPr>
        </p:nvSpPr>
        <p:spPr>
          <a:xfrm>
            <a:off x="1144588" y="685800"/>
            <a:ext cx="4572000" cy="3429000"/>
          </a:xfrm>
          <a:ln/>
        </p:spPr>
      </p:sp>
      <p:sp>
        <p:nvSpPr>
          <p:cNvPr id="870403"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3699692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63698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a:t>24 min</a:t>
            </a:r>
          </a:p>
        </p:txBody>
      </p:sp>
      <p:sp>
        <p:nvSpPr>
          <p:cNvPr id="117764"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DFE2BC-39B3-4C3B-B909-7DEA0EA0EC20}"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1212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eyes don’t see everything at once, but they jump around.  You see only about 2 degrees with high resolution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1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89358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22141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413284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2FD7-B686-4494-9F56-192B0E9BC4A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403" name="Rectangle 2"/>
          <p:cNvSpPr>
            <a:spLocks noGrp="1" noRot="1" noChangeAspect="1" noChangeArrowheads="1" noTextEdit="1"/>
          </p:cNvSpPr>
          <p:nvPr>
            <p:ph type="sldImg"/>
          </p:nvPr>
        </p:nvSpPr>
        <p:spPr>
          <a:xfrm>
            <a:off x="1252538" y="717550"/>
            <a:ext cx="4779962" cy="3584575"/>
          </a:xfrm>
          <a:ln/>
        </p:spPr>
      </p:sp>
      <p:sp>
        <p:nvSpPr>
          <p:cNvPr id="10240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1304642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1252538" y="717550"/>
            <a:ext cx="4779962"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839662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1252538" y="717550"/>
            <a:ext cx="4779962"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540741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8883-7D78-49B7-A580-81B4C8DF3692}"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xfrm>
            <a:off x="1252538" y="717550"/>
            <a:ext cx="4779962" cy="3584575"/>
          </a:xfrm>
          <a:ln/>
        </p:spPr>
      </p:sp>
      <p:sp>
        <p:nvSpPr>
          <p:cNvPr id="10445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1492201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5AB38-DC52-7249-9BC7-B415A742BC02}"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695196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0D293-CEEE-874F-A550-1EE17E852FA3}"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321816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44299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06820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785886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88449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890518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01671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33745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627771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3115-9BC2-4281-A655-481F68218D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5458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B04E3-224F-49AB-9343-1100167D2B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7986" name="Rectangle 2"/>
          <p:cNvSpPr>
            <a:spLocks noGrp="1" noRot="1" noChangeAspect="1" noChangeArrowheads="1" noTextEdit="1"/>
          </p:cNvSpPr>
          <p:nvPr>
            <p:ph type="sldImg"/>
          </p:nvPr>
        </p:nvSpPr>
        <p:spPr>
          <a:xfrm>
            <a:off x="1144588" y="685800"/>
            <a:ext cx="4572000" cy="3429000"/>
          </a:xfrm>
          <a:ln/>
        </p:spPr>
      </p:sp>
      <p:sp>
        <p:nvSpPr>
          <p:cNvPr id="937987" name="Rectangle 3"/>
          <p:cNvSpPr>
            <a:spLocks noGrp="1" noChangeArrowheads="1"/>
          </p:cNvSpPr>
          <p:nvPr>
            <p:ph type="body" idx="1"/>
          </p:nvPr>
        </p:nvSpPr>
        <p:spPr>
          <a:xfrm>
            <a:off x="914400" y="4343400"/>
            <a:ext cx="5029200" cy="4114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304426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509072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59404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2215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445574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F4931-F29C-4BBC-94AD-F313B06836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378" name="Rectangle 2"/>
          <p:cNvSpPr>
            <a:spLocks noGrp="1" noRot="1" noChangeAspect="1" noTextEdit="1"/>
          </p:cNvSpPr>
          <p:nvPr>
            <p:ph type="sldImg"/>
          </p:nvPr>
        </p:nvSpPr>
        <p:spPr>
          <a:ln/>
        </p:spPr>
      </p:sp>
      <p:sp>
        <p:nvSpPr>
          <p:cNvPr id="357379"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60591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1A782-DB9E-4D1B-AB10-6047639220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26" name="Rectangle 2"/>
          <p:cNvSpPr>
            <a:spLocks noGrp="1" noRot="1" noChangeAspect="1" noTextEdit="1"/>
          </p:cNvSpPr>
          <p:nvPr>
            <p:ph type="sldImg"/>
          </p:nvPr>
        </p:nvSpPr>
        <p:spPr>
          <a:ln/>
        </p:spPr>
      </p:sp>
      <p:sp>
        <p:nvSpPr>
          <p:cNvPr id="35942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2631341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001186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554360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124546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54538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A546C-147E-431E-AEDD-EB4F050EF54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458" name="Rectangle 2"/>
          <p:cNvSpPr>
            <a:spLocks noGrp="1" noRot="1" noChangeAspect="1" noChangeArrowheads="1" noTextEdit="1"/>
          </p:cNvSpPr>
          <p:nvPr>
            <p:ph type="sldImg"/>
          </p:nvPr>
        </p:nvSpPr>
        <p:spPr>
          <a:xfrm>
            <a:off x="1139825" y="682625"/>
            <a:ext cx="4552950" cy="3414713"/>
          </a:xfrm>
          <a:ln/>
        </p:spPr>
      </p:sp>
      <p:sp>
        <p:nvSpPr>
          <p:cNvPr id="787459"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943884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5FB76-33F4-4C50-8805-D6E6CBCA90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786" name="Rectangle 2"/>
          <p:cNvSpPr>
            <a:spLocks noGrp="1" noRot="1" noChangeAspect="1" noTextEdit="1"/>
          </p:cNvSpPr>
          <p:nvPr>
            <p:ph type="sldImg"/>
          </p:nvPr>
        </p:nvSpPr>
        <p:spPr>
          <a:ln/>
        </p:spPr>
      </p:sp>
      <p:sp>
        <p:nvSpPr>
          <p:cNvPr id="50278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4121722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dirty="0"/>
          </a:p>
        </p:txBody>
      </p:sp>
      <p:sp>
        <p:nvSpPr>
          <p:cNvPr id="15872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AB992-4C79-4316-BE89-9B9DA2F3A9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7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FF6D1F-9DD8-4BEE-A203-51C583EB7C9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000000"/>
              </a:solidFill>
              <a:effectLst/>
              <a:uLnTx/>
              <a:uFillTx/>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6701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1CC06-7775-4C59-AC98-25D6484A203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2099" name="Slide Image Placeholder 1"/>
          <p:cNvSpPr>
            <a:spLocks noGrp="1" noRot="1" noChangeAspect="1" noTextEdit="1"/>
          </p:cNvSpPr>
          <p:nvPr>
            <p:ph type="sldImg"/>
          </p:nvPr>
        </p:nvSpPr>
        <p:spPr>
          <a:xfrm>
            <a:off x="1143000" y="684213"/>
            <a:ext cx="4572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4E4DA985-9E0D-4AB4-98D7-E0A9ED8E04C0}"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87</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637188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007128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05BEAF-E8F9-4BA6-9538-3EF5563BF7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562072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823297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2067940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047239-B7C5-4465-BD77-A2353C9106D6}"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654187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101</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558661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102</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820821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sim(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dot(</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(norm(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2) * norm(q, 2))</a:t>
            </a:r>
          </a:p>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046388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5D8054-05DA-49E6-9897-BD47C94C6CC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E3EFDE47-DD8C-4A4A-B602-30A443C7CF59}"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104</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05142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195369-6C52-4E07-9B80-0D0289295BFF}"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33608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7963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443332-4897-4EAB-8F26-60E57053DC6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8829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9CDE8D7-1D66-430E-89BF-588F50959477}"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endParaRPr>
          </a:p>
        </p:txBody>
      </p:sp>
      <p:sp>
        <p:nvSpPr>
          <p:cNvPr id="577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marL="0" marR="0" lvl="0" indent="0" algn="r" defTabSz="914400" eaLnBrk="0" fontAlgn="base" latinLnBrk="0" hangingPunct="0">
              <a:lnSpc>
                <a:spcPct val="100000"/>
              </a:lnSpc>
              <a:spcBef>
                <a:spcPct val="0"/>
              </a:spcBef>
              <a:spcAft>
                <a:spcPct val="0"/>
              </a:spcAft>
              <a:buClrTx/>
              <a:buSzTx/>
              <a:buFontTx/>
              <a:buNone/>
              <a:tabLst/>
              <a:defRPr/>
            </a:pPr>
            <a:fld id="{F0FC288C-9B72-4834-807F-91B06DF4EAA8}" type="slidenum">
              <a:rPr kumimoji="0" lang="en-US" sz="1200" b="0" i="0" u="none" strike="noStrike" kern="0" cap="none" spc="0" normalizeH="0" baseline="0" noProof="0">
                <a:ln>
                  <a:noFill/>
                </a:ln>
                <a:solidFill>
                  <a:prstClr val="black"/>
                </a:solidFill>
                <a:effectLst/>
                <a:uLnTx/>
                <a:uFillTx/>
                <a:latin typeface="Arial" pitchFamily="34" charset="0"/>
              </a:rPr>
              <a:pPr marL="0" marR="0" lvl="0" indent="0" algn="r" defTabSz="914400" eaLnBrk="0" fontAlgn="base" latinLnBrk="0" hangingPunct="0">
                <a:lnSpc>
                  <a:spcPct val="100000"/>
                </a:lnSpc>
                <a:spcBef>
                  <a:spcPct val="0"/>
                </a:spcBef>
                <a:spcAft>
                  <a:spcPct val="0"/>
                </a:spcAft>
                <a:buClrTx/>
                <a:buSzTx/>
                <a:buFontTx/>
                <a:buNone/>
                <a:tabLst/>
                <a:defRPr/>
              </a:pPr>
              <a:t>17</a:t>
            </a:fld>
            <a:endParaRPr kumimoji="0" lang="en-US" sz="1200" b="0" i="0" u="none" strike="noStrike" kern="0" cap="none" spc="0" normalizeH="0" baseline="0" noProof="0">
              <a:ln>
                <a:noFill/>
              </a:ln>
              <a:solidFill>
                <a:prstClr val="black"/>
              </a:solidFill>
              <a:effectLst/>
              <a:uLnTx/>
              <a:uFillTx/>
              <a:latin typeface="Arial" pitchFamily="34" charset="0"/>
            </a:endParaRPr>
          </a:p>
        </p:txBody>
      </p:sp>
      <p:sp>
        <p:nvSpPr>
          <p:cNvPr id="577539" name="Rectangle 2"/>
          <p:cNvSpPr>
            <a:spLocks noGrp="1" noRot="1" noChangeAspect="1" noChangeArrowheads="1" noTextEdit="1"/>
          </p:cNvSpPr>
          <p:nvPr>
            <p:ph type="sldImg"/>
          </p:nvPr>
        </p:nvSpPr>
        <p:spPr>
          <a:xfrm>
            <a:off x="1144588" y="685800"/>
            <a:ext cx="4572000" cy="3429000"/>
          </a:xfrm>
          <a:ln/>
        </p:spPr>
      </p:sp>
      <p:sp>
        <p:nvSpPr>
          <p:cNvPr id="577540" name="Rectangle 3"/>
          <p:cNvSpPr>
            <a:spLocks noGrp="1" noChangeArrowheads="1"/>
          </p:cNvSpPr>
          <p:nvPr>
            <p:ph type="body" idx="1"/>
          </p:nvPr>
        </p:nvSpPr>
        <p:spPr/>
        <p:txBody>
          <a:bodyPr lIns="91432" tIns="45716" rIns="91432" bIns="45716"/>
          <a:lstStyle/>
          <a:p>
            <a:endParaRPr lang="en-US"/>
          </a:p>
        </p:txBody>
      </p:sp>
    </p:spTree>
    <p:extLst>
      <p:ext uri="{BB962C8B-B14F-4D97-AF65-F5344CB8AC3E}">
        <p14:creationId xmlns:p14="http://schemas.microsoft.com/office/powerpoint/2010/main" val="206335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66557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09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8500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484CAD3-718E-4C16-960B-A38A61D83740}" type="slidenum">
              <a:rPr lang="en-US"/>
              <a:pPr>
                <a:defRPr/>
              </a:pPr>
              <a:t>‹#›</a:t>
            </a:fld>
            <a:endParaRPr lang="en-US"/>
          </a:p>
        </p:txBody>
      </p:sp>
    </p:spTree>
    <p:extLst>
      <p:ext uri="{BB962C8B-B14F-4D97-AF65-F5344CB8AC3E}">
        <p14:creationId xmlns:p14="http://schemas.microsoft.com/office/powerpoint/2010/main" val="32192407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55F5F2A3-DA35-4032-8DDE-77E9F8438E09}" type="slidenum">
              <a:rPr lang="en-US"/>
              <a:pPr>
                <a:defRPr/>
              </a:pPr>
              <a:t>‹#›</a:t>
            </a:fld>
            <a:endParaRPr lang="en-US"/>
          </a:p>
        </p:txBody>
      </p:sp>
    </p:spTree>
    <p:extLst>
      <p:ext uri="{BB962C8B-B14F-4D97-AF65-F5344CB8AC3E}">
        <p14:creationId xmlns:p14="http://schemas.microsoft.com/office/powerpoint/2010/main" val="40585934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B852E96-C010-45CE-B292-94C93F285778}" type="slidenum">
              <a:rPr lang="en-US"/>
              <a:pPr>
                <a:defRPr/>
              </a:pPr>
              <a:t>‹#›</a:t>
            </a:fld>
            <a:endParaRPr lang="en-US"/>
          </a:p>
        </p:txBody>
      </p:sp>
    </p:spTree>
    <p:extLst>
      <p:ext uri="{BB962C8B-B14F-4D97-AF65-F5344CB8AC3E}">
        <p14:creationId xmlns:p14="http://schemas.microsoft.com/office/powerpoint/2010/main" val="3202934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F264CFA-8530-492E-A62D-285496C9819E}" type="slidenum">
              <a:rPr lang="en-US"/>
              <a:pPr>
                <a:defRPr/>
              </a:pPr>
              <a:t>‹#›</a:t>
            </a:fld>
            <a:endParaRPr lang="en-US"/>
          </a:p>
        </p:txBody>
      </p:sp>
    </p:spTree>
    <p:extLst>
      <p:ext uri="{BB962C8B-B14F-4D97-AF65-F5344CB8AC3E}">
        <p14:creationId xmlns:p14="http://schemas.microsoft.com/office/powerpoint/2010/main" val="9398716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C59CBB3F-F688-4ADC-8F4B-47FA07689911}" type="slidenum">
              <a:rPr lang="en-US"/>
              <a:pPr>
                <a:defRPr/>
              </a:pPr>
              <a:t>‹#›</a:t>
            </a:fld>
            <a:endParaRPr lang="en-US"/>
          </a:p>
        </p:txBody>
      </p:sp>
    </p:spTree>
    <p:extLst>
      <p:ext uri="{BB962C8B-B14F-4D97-AF65-F5344CB8AC3E}">
        <p14:creationId xmlns:p14="http://schemas.microsoft.com/office/powerpoint/2010/main" val="3929877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5C46F44D-D9EA-4DF3-8DEC-37D40E0FE7DA}" type="slidenum">
              <a:rPr lang="en-US"/>
              <a:pPr>
                <a:defRPr/>
              </a:pPr>
              <a:t>‹#›</a:t>
            </a:fld>
            <a:endParaRPr lang="en-US"/>
          </a:p>
        </p:txBody>
      </p:sp>
    </p:spTree>
    <p:extLst>
      <p:ext uri="{BB962C8B-B14F-4D97-AF65-F5344CB8AC3E}">
        <p14:creationId xmlns:p14="http://schemas.microsoft.com/office/powerpoint/2010/main" val="3742798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9" name="Rectangle 6"/>
          <p:cNvSpPr>
            <a:spLocks noGrp="1" noChangeArrowheads="1"/>
          </p:cNvSpPr>
          <p:nvPr>
            <p:ph type="sldNum" sz="quarter" idx="12"/>
          </p:nvPr>
        </p:nvSpPr>
        <p:spPr>
          <a:ln/>
        </p:spPr>
        <p:txBody>
          <a:bodyPr/>
          <a:lstStyle>
            <a:lvl1pPr>
              <a:defRPr/>
            </a:lvl1pPr>
          </a:lstStyle>
          <a:p>
            <a:pPr>
              <a:defRPr/>
            </a:pPr>
            <a:fld id="{037D77B0-7081-4024-AC0C-2A6DD404FDC6}" type="slidenum">
              <a:rPr lang="en-US"/>
              <a:pPr>
                <a:defRPr/>
              </a:pPr>
              <a:t>‹#›</a:t>
            </a:fld>
            <a:endParaRPr lang="en-US"/>
          </a:p>
        </p:txBody>
      </p:sp>
    </p:spTree>
    <p:extLst>
      <p:ext uri="{BB962C8B-B14F-4D97-AF65-F5344CB8AC3E}">
        <p14:creationId xmlns:p14="http://schemas.microsoft.com/office/powerpoint/2010/main" val="322068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5" name="Rectangle 6"/>
          <p:cNvSpPr>
            <a:spLocks noGrp="1" noChangeArrowheads="1"/>
          </p:cNvSpPr>
          <p:nvPr>
            <p:ph type="sldNum" sz="quarter" idx="12"/>
          </p:nvPr>
        </p:nvSpPr>
        <p:spPr>
          <a:ln/>
        </p:spPr>
        <p:txBody>
          <a:bodyPr/>
          <a:lstStyle>
            <a:lvl1pPr>
              <a:defRPr/>
            </a:lvl1pPr>
          </a:lstStyle>
          <a:p>
            <a:pPr>
              <a:defRPr/>
            </a:pPr>
            <a:fld id="{05662EA7-0CC8-43C6-BB9E-DB243B4DC744}" type="slidenum">
              <a:rPr lang="en-US"/>
              <a:pPr>
                <a:defRPr/>
              </a:pPr>
              <a:t>‹#›</a:t>
            </a:fld>
            <a:endParaRPr lang="en-US"/>
          </a:p>
        </p:txBody>
      </p:sp>
    </p:spTree>
    <p:extLst>
      <p:ext uri="{BB962C8B-B14F-4D97-AF65-F5344CB8AC3E}">
        <p14:creationId xmlns:p14="http://schemas.microsoft.com/office/powerpoint/2010/main" val="16410736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4" name="Rectangle 6"/>
          <p:cNvSpPr>
            <a:spLocks noGrp="1" noChangeArrowheads="1"/>
          </p:cNvSpPr>
          <p:nvPr>
            <p:ph type="sldNum" sz="quarter" idx="12"/>
          </p:nvPr>
        </p:nvSpPr>
        <p:spPr>
          <a:ln/>
        </p:spPr>
        <p:txBody>
          <a:bodyPr/>
          <a:lstStyle>
            <a:lvl1pPr>
              <a:defRPr/>
            </a:lvl1pPr>
          </a:lstStyle>
          <a:p>
            <a:pPr>
              <a:defRPr/>
            </a:pPr>
            <a:fld id="{4D75105E-B5E9-4E86-8813-5333CD5107BA}" type="slidenum">
              <a:rPr lang="en-US"/>
              <a:pPr>
                <a:defRPr/>
              </a:pPr>
              <a:t>‹#›</a:t>
            </a:fld>
            <a:endParaRPr lang="en-US"/>
          </a:p>
        </p:txBody>
      </p:sp>
    </p:spTree>
    <p:extLst>
      <p:ext uri="{BB962C8B-B14F-4D97-AF65-F5344CB8AC3E}">
        <p14:creationId xmlns:p14="http://schemas.microsoft.com/office/powerpoint/2010/main" val="2615400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B1859EFB-D975-4CF7-A774-DA81CA062C98}" type="slidenum">
              <a:rPr lang="en-US"/>
              <a:pPr>
                <a:defRPr/>
              </a:pPr>
              <a:t>‹#›</a:t>
            </a:fld>
            <a:endParaRPr lang="en-US"/>
          </a:p>
        </p:txBody>
      </p:sp>
    </p:spTree>
    <p:extLst>
      <p:ext uri="{BB962C8B-B14F-4D97-AF65-F5344CB8AC3E}">
        <p14:creationId xmlns:p14="http://schemas.microsoft.com/office/powerpoint/2010/main" val="149794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57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0618177B-1F7C-4E47-84BC-EE82D94FD66E}" type="slidenum">
              <a:rPr lang="en-US"/>
              <a:pPr>
                <a:defRPr/>
              </a:pPr>
              <a:t>‹#›</a:t>
            </a:fld>
            <a:endParaRPr lang="en-US"/>
          </a:p>
        </p:txBody>
      </p:sp>
    </p:spTree>
    <p:extLst>
      <p:ext uri="{BB962C8B-B14F-4D97-AF65-F5344CB8AC3E}">
        <p14:creationId xmlns:p14="http://schemas.microsoft.com/office/powerpoint/2010/main" val="15600954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EEEDCC37-557F-4BF7-BD76-4BFFB208A1AB}" type="slidenum">
              <a:rPr lang="en-US"/>
              <a:pPr>
                <a:defRPr/>
              </a:pPr>
              <a:t>‹#›</a:t>
            </a:fld>
            <a:endParaRPr lang="en-US"/>
          </a:p>
        </p:txBody>
      </p:sp>
    </p:spTree>
    <p:extLst>
      <p:ext uri="{BB962C8B-B14F-4D97-AF65-F5344CB8AC3E}">
        <p14:creationId xmlns:p14="http://schemas.microsoft.com/office/powerpoint/2010/main" val="11501250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AC132B30-DCF0-483F-8F65-42357EC6D923}" type="slidenum">
              <a:rPr lang="en-US"/>
              <a:pPr>
                <a:defRPr/>
              </a:pPr>
              <a:t>‹#›</a:t>
            </a:fld>
            <a:endParaRPr lang="en-US"/>
          </a:p>
        </p:txBody>
      </p:sp>
    </p:spTree>
    <p:extLst>
      <p:ext uri="{BB962C8B-B14F-4D97-AF65-F5344CB8AC3E}">
        <p14:creationId xmlns:p14="http://schemas.microsoft.com/office/powerpoint/2010/main" val="3227535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8" name="Rectangle 6"/>
          <p:cNvSpPr>
            <a:spLocks noGrp="1" noChangeArrowheads="1"/>
          </p:cNvSpPr>
          <p:nvPr>
            <p:ph type="sldNum" sz="quarter" idx="12"/>
          </p:nvPr>
        </p:nvSpPr>
        <p:spPr>
          <a:ln/>
        </p:spPr>
        <p:txBody>
          <a:bodyPr/>
          <a:lstStyle>
            <a:lvl1pPr>
              <a:defRPr/>
            </a:lvl1pPr>
          </a:lstStyle>
          <a:p>
            <a:pPr>
              <a:defRPr/>
            </a:pPr>
            <a:fld id="{41FF7830-F649-411C-BB36-38180BA3AC1F}" type="slidenum">
              <a:rPr lang="en-US"/>
              <a:pPr>
                <a:defRPr/>
              </a:pPr>
              <a:t>‹#›</a:t>
            </a:fld>
            <a:endParaRPr lang="en-US"/>
          </a:p>
        </p:txBody>
      </p:sp>
    </p:spTree>
    <p:extLst>
      <p:ext uri="{BB962C8B-B14F-4D97-AF65-F5344CB8AC3E}">
        <p14:creationId xmlns:p14="http://schemas.microsoft.com/office/powerpoint/2010/main" val="1670758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75F0FFB6-428C-450F-B7A5-AFB3C7190777}" type="slidenum">
              <a:rPr lang="en-US"/>
              <a:pPr>
                <a:defRPr/>
              </a:pPr>
              <a:t>‹#›</a:t>
            </a:fld>
            <a:endParaRPr lang="en-US"/>
          </a:p>
        </p:txBody>
      </p:sp>
    </p:spTree>
    <p:extLst>
      <p:ext uri="{BB962C8B-B14F-4D97-AF65-F5344CB8AC3E}">
        <p14:creationId xmlns:p14="http://schemas.microsoft.com/office/powerpoint/2010/main" val="3674375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34AA3-F5E6-4BC4-8408-986425D5B6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18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5E8383-8097-49A0-B8E6-E596C1255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83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D7146-C759-4331-A186-B3C63ACCF9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9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071E94-3CC3-4338-AF5E-875CB1646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26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462EDE-1CB0-44ED-AD23-8FFE0EC4D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56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55817-751E-41E9-B388-242EE48714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215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51E51A-F470-4C56-90C5-C87CBA2F1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190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DCBE8-787B-46F3-A0D9-AAB5D19B4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12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94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2C93F8-AD1F-490D-9453-624C592160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836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EC2F95-07BD-48FF-9370-DE132DF07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51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BAEED-AE63-4231-B291-BCED7BC103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019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5A1298-CEA9-42DD-87F2-9F312BC8E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67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solidFill>
                  <a:prstClr val="black">
                    <a:tint val="75000"/>
                  </a:prstClr>
                </a:solidFill>
              </a:rPr>
              <a:pPr>
                <a:def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370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solidFill>
                  <a:prstClr val="black">
                    <a:tint val="75000"/>
                  </a:prstClr>
                </a:solidFill>
              </a:rPr>
              <a:pPr>
                <a:def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3567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solidFill>
                  <a:prstClr val="black">
                    <a:tint val="75000"/>
                  </a:prstClr>
                </a:solidFill>
              </a:rPr>
              <a:pPr>
                <a:def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05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solidFill>
                  <a:prstClr val="black">
                    <a:tint val="75000"/>
                  </a:prstClr>
                </a:solidFill>
              </a:rPr>
              <a:pPr>
                <a:defRPr/>
              </a:pPr>
              <a:t>2/2/2021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407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solidFill>
                  <a:prstClr val="black">
                    <a:tint val="75000"/>
                  </a:prstClr>
                </a:solidFill>
              </a:rPr>
              <a:pPr>
                <a:defRPr/>
              </a:pPr>
              <a:t>2/2/2021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001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solidFill>
                  <a:prstClr val="black">
                    <a:tint val="75000"/>
                  </a:prstClr>
                </a:solidFill>
              </a:rPr>
              <a:pPr>
                <a:defRPr/>
              </a:pPr>
              <a:t>2/2/2021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21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solidFill>
                  <a:prstClr val="black">
                    <a:tint val="75000"/>
                  </a:prstClr>
                </a:solidFill>
              </a:rPr>
              <a:pPr>
                <a:defRPr/>
              </a:pPr>
              <a:t>2/2/2021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1070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solidFill>
                  <a:prstClr val="black">
                    <a:tint val="75000"/>
                  </a:prstClr>
                </a:solidFill>
              </a:rPr>
              <a:pPr>
                <a:defRPr/>
              </a:pPr>
              <a:t>2/2/2021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4819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solidFill>
                  <a:prstClr val="black">
                    <a:tint val="75000"/>
                  </a:prstClr>
                </a:solidFill>
              </a:rPr>
              <a:pPr>
                <a:defRPr/>
              </a:pPr>
              <a:t>2/2/2021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030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solidFill>
                  <a:prstClr val="black">
                    <a:tint val="75000"/>
                  </a:prstClr>
                </a:solidFill>
              </a:rPr>
              <a:pPr>
                <a:def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9903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solidFill>
                  <a:prstClr val="black">
                    <a:tint val="75000"/>
                  </a:prstClr>
                </a:solidFill>
              </a:rPr>
              <a:pPr>
                <a:defRPr/>
              </a:pPr>
              <a:t>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51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4EA938D-9B6C-4151-89C2-655EE45CB6B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60520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11221C8-6A97-4A99-A6EA-7DF745C41CC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01353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5CDD180-B799-4580-991C-A30D693E7B0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64058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7ECA61AC-8485-4159-9B8A-6CB43425576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63423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17E70D9A-8689-46EB-B355-76CD6EC18B8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51424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418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AF108203-C601-47A3-B939-4F94D20B6F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74439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5924A8C1-EAEB-4DFC-B008-6619B99B621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955743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D5AE8E7E-D20A-4BBE-843F-97BAEB5E7B5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875024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49619FF-882D-4565-81A0-A9874AA0CBE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787325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EDFAFF9-38D0-4A17-9905-3A20641B9FB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17962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801D8F5-D081-4F20-B98F-6509C96752F8}"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29193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226A3CE-D187-4852-8233-162E7E5DB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465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6AC0038-49C6-4ED8-8159-AB47F7B0D7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9781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52D61F48-BA71-4F66-819F-C9A89DBB6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868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4D8092-4065-4F99-96EE-8E62A5881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83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488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9A3ABDF9-8773-41FA-9F64-03E04C525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92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1805F8DA-9375-4E11-A479-80B7BF2E2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958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23858E49-4E31-4775-9EA6-D06603357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427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4CC910E-6A77-4A97-8366-D60760029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080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681EBA5-B8E2-46E8-8860-7B55F71245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687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3961918-6F31-4E1D-89F8-B6455822F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142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DF2FE0D-2AFB-4E05-AB79-CC6B30427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764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E4C5AD-0B19-4AEB-870F-89BF95435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081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9209BF-32E9-49CB-9F4C-066BCF3FD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151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A8688C-ACCE-4554-9ED6-40F2C99750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19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47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179DFE-93D8-4994-A482-F8774634DA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685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6933579-F3FA-444F-8C5F-54D742C4B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360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D24496-F575-41DE-9549-53E9611627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4993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114E82E-6AD2-4604-98BD-2DE474662D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2565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1F0528-4A32-4080-AA20-7EF70A8F5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06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150385-F649-488C-8E5E-D939741C8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039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46581F-166F-4AD8-B34E-BAD4D48F70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2848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9CE2DA-4E9B-4D2D-9801-E00329EE06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262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C0A7719-225C-4D82-B809-A2F9B43543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3559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73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907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6592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5866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330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7890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121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246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319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014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889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747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110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C31BDF85-1456-4467-A66C-BE165E7D882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98596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F06E71E2-51D6-4385-A36A-210EC8DC47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075333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007A55D3-93AA-4467-9473-2417E8447A0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21788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7" name="Slide Number Placeholder 5"/>
          <p:cNvSpPr>
            <a:spLocks noGrp="1"/>
          </p:cNvSpPr>
          <p:nvPr>
            <p:ph type="sldNum" sz="quarter" idx="12"/>
          </p:nvPr>
        </p:nvSpPr>
        <p:spPr/>
        <p:txBody>
          <a:bodyPr/>
          <a:lstStyle>
            <a:lvl1pPr>
              <a:defRPr/>
            </a:lvl1pPr>
          </a:lstStyle>
          <a:p>
            <a:pPr>
              <a:defRPr/>
            </a:pPr>
            <a:fld id="{2E5997A9-034D-471C-9D9B-FFF3BAD5846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488844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9" name="Slide Number Placeholder 5"/>
          <p:cNvSpPr>
            <a:spLocks noGrp="1"/>
          </p:cNvSpPr>
          <p:nvPr>
            <p:ph type="sldNum" sz="quarter" idx="12"/>
          </p:nvPr>
        </p:nvSpPr>
        <p:spPr/>
        <p:txBody>
          <a:bodyPr/>
          <a:lstStyle>
            <a:lvl1pPr>
              <a:defRPr/>
            </a:lvl1pPr>
          </a:lstStyle>
          <a:p>
            <a:pPr>
              <a:defRPr/>
            </a:pPr>
            <a:fld id="{DD4E1BCE-56D1-4FA9-A90A-4DA06161A37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49080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5" name="Slide Number Placeholder 5"/>
          <p:cNvSpPr>
            <a:spLocks noGrp="1"/>
          </p:cNvSpPr>
          <p:nvPr>
            <p:ph type="sldNum" sz="quarter" idx="12"/>
          </p:nvPr>
        </p:nvSpPr>
        <p:spPr/>
        <p:txBody>
          <a:bodyPr/>
          <a:lstStyle>
            <a:lvl1pPr>
              <a:defRPr/>
            </a:lvl1pPr>
          </a:lstStyle>
          <a:p>
            <a:pPr>
              <a:defRPr/>
            </a:pPr>
            <a:fld id="{A0D63404-FC07-4CE1-BCA1-DDAC627A0CF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48133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4" name="Slide Number Placeholder 5"/>
          <p:cNvSpPr>
            <a:spLocks noGrp="1"/>
          </p:cNvSpPr>
          <p:nvPr>
            <p:ph type="sldNum" sz="quarter" idx="12"/>
          </p:nvPr>
        </p:nvSpPr>
        <p:spPr/>
        <p:txBody>
          <a:bodyPr/>
          <a:lstStyle>
            <a:lvl1pPr>
              <a:defRPr/>
            </a:lvl1pPr>
          </a:lstStyle>
          <a:p>
            <a:pPr>
              <a:defRPr/>
            </a:pPr>
            <a:fld id="{02C96E0E-4FB5-4888-B0E7-62353E0234C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73034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7" name="Slide Number Placeholder 5"/>
          <p:cNvSpPr>
            <a:spLocks noGrp="1"/>
          </p:cNvSpPr>
          <p:nvPr>
            <p:ph type="sldNum" sz="quarter" idx="12"/>
          </p:nvPr>
        </p:nvSpPr>
        <p:spPr/>
        <p:txBody>
          <a:bodyPr/>
          <a:lstStyle>
            <a:lvl1pPr>
              <a:defRPr/>
            </a:lvl1pPr>
          </a:lstStyle>
          <a:p>
            <a:pPr>
              <a:defRPr/>
            </a:pPr>
            <a:fld id="{B848CAAA-916B-48BD-917E-AEA0C88A159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92334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7" name="Slide Number Placeholder 5"/>
          <p:cNvSpPr>
            <a:spLocks noGrp="1"/>
          </p:cNvSpPr>
          <p:nvPr>
            <p:ph type="sldNum" sz="quarter" idx="12"/>
          </p:nvPr>
        </p:nvSpPr>
        <p:spPr/>
        <p:txBody>
          <a:bodyPr/>
          <a:lstStyle>
            <a:lvl1pPr>
              <a:defRPr/>
            </a:lvl1pPr>
          </a:lstStyle>
          <a:p>
            <a:pPr>
              <a:defRPr/>
            </a:pPr>
            <a:fld id="{2400BC0D-9E96-41F7-B67E-4CEDA72B02F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975459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232352A3-F1EE-4054-95B3-0E20ED5A8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7076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095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12"/>
          </p:nvPr>
        </p:nvSpPr>
        <p:spPr/>
        <p:txBody>
          <a:bodyPr/>
          <a:lstStyle>
            <a:lvl1pPr>
              <a:defRPr/>
            </a:lvl1pPr>
          </a:lstStyle>
          <a:p>
            <a:pPr>
              <a:defRPr/>
            </a:pPr>
            <a:fld id="{569E5EB1-BB8D-4A2C-8986-989FDAC6379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56384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134DB991-BBA2-44A8-946B-912390995830}" type="slidenum">
              <a:rPr lang="en-US"/>
              <a:pPr>
                <a:defRPr/>
              </a:pPr>
              <a:t>‹#›</a:t>
            </a:fld>
            <a:endParaRPr lang="en-US"/>
          </a:p>
        </p:txBody>
      </p:sp>
    </p:spTree>
    <p:extLst>
      <p:ext uri="{BB962C8B-B14F-4D97-AF65-F5344CB8AC3E}">
        <p14:creationId xmlns:p14="http://schemas.microsoft.com/office/powerpoint/2010/main" val="2470040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5CEC907C-22F1-405A-BE63-93EEF9205F46}" type="slidenum">
              <a:rPr lang="en-US"/>
              <a:pPr>
                <a:defRPr/>
              </a:pPr>
              <a:t>‹#›</a:t>
            </a:fld>
            <a:endParaRPr lang="en-US"/>
          </a:p>
        </p:txBody>
      </p:sp>
    </p:spTree>
    <p:extLst>
      <p:ext uri="{BB962C8B-B14F-4D97-AF65-F5344CB8AC3E}">
        <p14:creationId xmlns:p14="http://schemas.microsoft.com/office/powerpoint/2010/main" val="27404994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6" name="Rectangle 6"/>
          <p:cNvSpPr>
            <a:spLocks noGrp="1" noChangeArrowheads="1"/>
          </p:cNvSpPr>
          <p:nvPr>
            <p:ph type="sldNum" sz="quarter" idx="12"/>
          </p:nvPr>
        </p:nvSpPr>
        <p:spPr>
          <a:ln/>
        </p:spPr>
        <p:txBody>
          <a:bodyPr/>
          <a:lstStyle>
            <a:lvl1pPr>
              <a:defRPr/>
            </a:lvl1pPr>
          </a:lstStyle>
          <a:p>
            <a:pPr>
              <a:defRPr/>
            </a:pPr>
            <a:fld id="{9DF058C6-F769-4320-847B-BD44AA1C4751}" type="slidenum">
              <a:rPr lang="en-US"/>
              <a:pPr>
                <a:defRPr/>
              </a:pPr>
              <a:t>‹#›</a:t>
            </a:fld>
            <a:endParaRPr lang="en-US"/>
          </a:p>
        </p:txBody>
      </p:sp>
    </p:spTree>
    <p:extLst>
      <p:ext uri="{BB962C8B-B14F-4D97-AF65-F5344CB8AC3E}">
        <p14:creationId xmlns:p14="http://schemas.microsoft.com/office/powerpoint/2010/main" val="4110171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9DDC5F2B-BEE3-4BE2-BC68-B1D66A21D372}" type="slidenum">
              <a:rPr lang="en-US"/>
              <a:pPr>
                <a:defRPr/>
              </a:pPr>
              <a:t>‹#›</a:t>
            </a:fld>
            <a:endParaRPr lang="en-US"/>
          </a:p>
        </p:txBody>
      </p:sp>
    </p:spTree>
    <p:extLst>
      <p:ext uri="{BB962C8B-B14F-4D97-AF65-F5344CB8AC3E}">
        <p14:creationId xmlns:p14="http://schemas.microsoft.com/office/powerpoint/2010/main" val="11611938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9" name="Rectangle 6"/>
          <p:cNvSpPr>
            <a:spLocks noGrp="1" noChangeArrowheads="1"/>
          </p:cNvSpPr>
          <p:nvPr>
            <p:ph type="sldNum" sz="quarter" idx="12"/>
          </p:nvPr>
        </p:nvSpPr>
        <p:spPr>
          <a:ln/>
        </p:spPr>
        <p:txBody>
          <a:bodyPr/>
          <a:lstStyle>
            <a:lvl1pPr>
              <a:defRPr/>
            </a:lvl1pPr>
          </a:lstStyle>
          <a:p>
            <a:pPr>
              <a:defRPr/>
            </a:pPr>
            <a:fld id="{4B14EA3B-F4E4-48BE-9D73-61008545674D}" type="slidenum">
              <a:rPr lang="en-US"/>
              <a:pPr>
                <a:defRPr/>
              </a:pPr>
              <a:t>‹#›</a:t>
            </a:fld>
            <a:endParaRPr lang="en-US"/>
          </a:p>
        </p:txBody>
      </p:sp>
    </p:spTree>
    <p:extLst>
      <p:ext uri="{BB962C8B-B14F-4D97-AF65-F5344CB8AC3E}">
        <p14:creationId xmlns:p14="http://schemas.microsoft.com/office/powerpoint/2010/main" val="4267274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5" name="Rectangle 6"/>
          <p:cNvSpPr>
            <a:spLocks noGrp="1" noChangeArrowheads="1"/>
          </p:cNvSpPr>
          <p:nvPr>
            <p:ph type="sldNum" sz="quarter" idx="12"/>
          </p:nvPr>
        </p:nvSpPr>
        <p:spPr>
          <a:ln/>
        </p:spPr>
        <p:txBody>
          <a:bodyPr/>
          <a:lstStyle>
            <a:lvl1pPr>
              <a:defRPr/>
            </a:lvl1pPr>
          </a:lstStyle>
          <a:p>
            <a:pPr>
              <a:defRPr/>
            </a:pPr>
            <a:fld id="{423193EE-6DA2-4CD4-B506-FA1CC5960F85}" type="slidenum">
              <a:rPr lang="en-US"/>
              <a:pPr>
                <a:defRPr/>
              </a:pPr>
              <a:t>‹#›</a:t>
            </a:fld>
            <a:endParaRPr lang="en-US"/>
          </a:p>
        </p:txBody>
      </p:sp>
    </p:spTree>
    <p:extLst>
      <p:ext uri="{BB962C8B-B14F-4D97-AF65-F5344CB8AC3E}">
        <p14:creationId xmlns:p14="http://schemas.microsoft.com/office/powerpoint/2010/main" val="2923543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4" name="Rectangle 6"/>
          <p:cNvSpPr>
            <a:spLocks noGrp="1" noChangeArrowheads="1"/>
          </p:cNvSpPr>
          <p:nvPr>
            <p:ph type="sldNum" sz="quarter" idx="12"/>
          </p:nvPr>
        </p:nvSpPr>
        <p:spPr>
          <a:ln/>
        </p:spPr>
        <p:txBody>
          <a:bodyPr/>
          <a:lstStyle>
            <a:lvl1pPr>
              <a:defRPr/>
            </a:lvl1pPr>
          </a:lstStyle>
          <a:p>
            <a:pPr>
              <a:defRPr/>
            </a:pPr>
            <a:fld id="{A664FDFC-37C2-4583-A665-1AFED6814B40}" type="slidenum">
              <a:rPr lang="en-US"/>
              <a:pPr>
                <a:defRPr/>
              </a:pPr>
              <a:t>‹#›</a:t>
            </a:fld>
            <a:endParaRPr lang="en-US"/>
          </a:p>
        </p:txBody>
      </p:sp>
    </p:spTree>
    <p:extLst>
      <p:ext uri="{BB962C8B-B14F-4D97-AF65-F5344CB8AC3E}">
        <p14:creationId xmlns:p14="http://schemas.microsoft.com/office/powerpoint/2010/main" val="23209975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A0D789B0-FE66-47F9-976C-0898822EBE54}" type="slidenum">
              <a:rPr lang="en-US"/>
              <a:pPr>
                <a:defRPr/>
              </a:pPr>
              <a:t>‹#›</a:t>
            </a:fld>
            <a:endParaRPr lang="en-US"/>
          </a:p>
        </p:txBody>
      </p:sp>
    </p:spTree>
    <p:extLst>
      <p:ext uri="{BB962C8B-B14F-4D97-AF65-F5344CB8AC3E}">
        <p14:creationId xmlns:p14="http://schemas.microsoft.com/office/powerpoint/2010/main" val="375492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CS 376 Lecture 18 </a:t>
            </a:r>
          </a:p>
        </p:txBody>
      </p:sp>
      <p:sp>
        <p:nvSpPr>
          <p:cNvPr id="7" name="Rectangle 6"/>
          <p:cNvSpPr>
            <a:spLocks noGrp="1" noChangeArrowheads="1"/>
          </p:cNvSpPr>
          <p:nvPr>
            <p:ph type="sldNum" sz="quarter" idx="12"/>
          </p:nvPr>
        </p:nvSpPr>
        <p:spPr>
          <a:ln/>
        </p:spPr>
        <p:txBody>
          <a:bodyPr/>
          <a:lstStyle>
            <a:lvl1pPr>
              <a:defRPr/>
            </a:lvl1pPr>
          </a:lstStyle>
          <a:p>
            <a:pPr>
              <a:defRPr/>
            </a:pPr>
            <a:fld id="{89ECE45C-B828-4C53-8603-39F03B709F08}" type="slidenum">
              <a:rPr lang="en-US"/>
              <a:pPr>
                <a:defRPr/>
              </a:pPr>
              <a:t>‹#›</a:t>
            </a:fld>
            <a:endParaRPr lang="en-US"/>
          </a:p>
        </p:txBody>
      </p:sp>
    </p:spTree>
    <p:extLst>
      <p:ext uri="{BB962C8B-B14F-4D97-AF65-F5344CB8AC3E}">
        <p14:creationId xmlns:p14="http://schemas.microsoft.com/office/powerpoint/2010/main" val="201440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7FD94-9782-41F3-B2A5-0D7934C54F0C}" type="datetimeFigureOut">
              <a:rPr lang="en-US" smtClean="0">
                <a:solidFill>
                  <a:prstClr val="black">
                    <a:tint val="75000"/>
                  </a:prstClr>
                </a:solidFill>
              </a:rPr>
              <a:pPr/>
              <a:t>2/2/2021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97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r>
              <a:rPr lang="en-US"/>
              <a:t>CS 376 Lecture 18 </a:t>
            </a: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8BFD3B93-C466-4A09-8F1B-67484F6295EA}"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0330220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15993E1-128B-4C69-A9B6-462FBA09B6A7}" type="slidenum">
              <a:rPr lang="en-US">
                <a:solidFill>
                  <a:srgbClr val="000000"/>
                </a:solidFill>
                <a:cs typeface="Arial" pitchFamily="34" charset="0"/>
              </a:rPr>
              <a:pPr eaLnBrk="0" fontAlgn="base" hangingPunct="0">
                <a:spcBef>
                  <a:spcPct val="0"/>
                </a:spcBef>
                <a:spcAft>
                  <a:spcPct val="0"/>
                </a:spcAft>
                <a:defRPr/>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800">
              <a:solidFill>
                <a:srgbClr val="000000"/>
              </a:solidFill>
              <a:cs typeface="Arial" pitchFamily="34" charset="0"/>
            </a:endParaRPr>
          </a:p>
        </p:txBody>
      </p:sp>
    </p:spTree>
    <p:extLst>
      <p:ext uri="{BB962C8B-B14F-4D97-AF65-F5344CB8AC3E}">
        <p14:creationId xmlns:p14="http://schemas.microsoft.com/office/powerpoint/2010/main" val="2359756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solidFill>
                  <a:prstClr val="black">
                    <a:tint val="75000"/>
                  </a:prstClr>
                </a:solidFill>
              </a:rPr>
              <a:pPr>
                <a:defRPr/>
              </a:pPr>
              <a:t>2/2/2021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6751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9B96D02-BE86-4C08-8B85-27E763043C3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7281893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81A395C9-798D-438C-BDE6-25AB8D9E07A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001879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0" fontAlgn="base" hangingPunct="0">
              <a:spcBef>
                <a:spcPct val="0"/>
              </a:spcBef>
              <a:spcAft>
                <a:spcPct val="0"/>
              </a:spcAft>
            </a:pPr>
            <a:endParaRPr lang="en-US">
              <a:solidFill>
                <a:srgbClr val="000000"/>
              </a:solidFill>
              <a:latin typeface="Times New Roman" pitchFamily="18" charset="0"/>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0" fontAlgn="base" hangingPunct="0">
              <a:spcBef>
                <a:spcPct val="0"/>
              </a:spcBef>
              <a:spcAft>
                <a:spcPct val="0"/>
              </a:spcAft>
            </a:pPr>
            <a:endParaRPr lang="en-US">
              <a:solidFill>
                <a:srgbClr val="000000"/>
              </a:solidFill>
              <a:latin typeface="Times New Roman" pitchFamily="18" charset="0"/>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D8DFBB5B-06B2-43B4-9875-37FEB23AFD34}" type="slidenum">
              <a:rPr lang="en-US">
                <a:solidFill>
                  <a:srgbClr val="000000"/>
                </a:solidFill>
                <a:latin typeface="Times New Roman" pitchFamily="18" charset="0"/>
                <a:ea typeface="ＭＳ Ｐゴシック" charset="-128"/>
              </a:rPr>
              <a:pPr eaLnBrk="0" fontAlgn="base" hangingPunct="0">
                <a:spcBef>
                  <a:spcPct val="0"/>
                </a:spcBef>
                <a:spcAft>
                  <a:spcPct val="0"/>
                </a:spcAft>
              </a:pPr>
              <a:t>‹#›</a:t>
            </a:fld>
            <a:endParaRPr lang="en-US">
              <a:solidFill>
                <a:srgbClr val="000000"/>
              </a:solidFill>
              <a:latin typeface="Times New Roman" pitchFamily="18" charset="0"/>
              <a:ea typeface="ＭＳ Ｐゴシック" charset="-128"/>
            </a:endParaRPr>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ea typeface="ＭＳ Ｐゴシック" charset="-128"/>
            </a:endParaRPr>
          </a:p>
        </p:txBody>
      </p:sp>
    </p:spTree>
    <p:extLst>
      <p:ext uri="{BB962C8B-B14F-4D97-AF65-F5344CB8AC3E}">
        <p14:creationId xmlns:p14="http://schemas.microsoft.com/office/powerpoint/2010/main" val="1769330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rtl="0" eaLnBrk="0" fontAlgn="base" hangingPunct="0">
        <a:spcBef>
          <a:spcPct val="0"/>
        </a:spcBef>
        <a:spcAft>
          <a:spcPct val="0"/>
        </a:spcAft>
        <a:defRPr sz="3400">
          <a:solidFill>
            <a:schemeClr val="tx2"/>
          </a:solidFill>
          <a:latin typeface="+mj-lt"/>
          <a:ea typeface="ＭＳ Ｐゴシック" charset="-128"/>
          <a:cs typeface="+mj-cs"/>
        </a:defRPr>
      </a:lvl1pPr>
      <a:lvl2pPr algn="l" rtl="0" eaLnBrk="0" fontAlgn="base" hangingPunct="0">
        <a:spcBef>
          <a:spcPct val="0"/>
        </a:spcBef>
        <a:spcAft>
          <a:spcPct val="0"/>
        </a:spcAft>
        <a:defRPr sz="3400">
          <a:solidFill>
            <a:schemeClr val="tx2"/>
          </a:solidFill>
          <a:latin typeface="Arial" charset="0"/>
          <a:ea typeface="ＭＳ Ｐゴシック" charset="-128"/>
        </a:defRPr>
      </a:lvl2pPr>
      <a:lvl3pPr algn="l" rtl="0" eaLnBrk="0" fontAlgn="base" hangingPunct="0">
        <a:spcBef>
          <a:spcPct val="0"/>
        </a:spcBef>
        <a:spcAft>
          <a:spcPct val="0"/>
        </a:spcAft>
        <a:defRPr sz="3400">
          <a:solidFill>
            <a:schemeClr val="tx2"/>
          </a:solidFill>
          <a:latin typeface="Arial" charset="0"/>
          <a:ea typeface="ＭＳ Ｐゴシック" charset="-128"/>
        </a:defRPr>
      </a:lvl3pPr>
      <a:lvl4pPr algn="l" rtl="0" eaLnBrk="0" fontAlgn="base" hangingPunct="0">
        <a:spcBef>
          <a:spcPct val="0"/>
        </a:spcBef>
        <a:spcAft>
          <a:spcPct val="0"/>
        </a:spcAft>
        <a:defRPr sz="3400">
          <a:solidFill>
            <a:schemeClr val="tx2"/>
          </a:solidFill>
          <a:latin typeface="Arial" charset="0"/>
          <a:ea typeface="ＭＳ Ｐゴシック" charset="-128"/>
        </a:defRPr>
      </a:lvl4pPr>
      <a:lvl5pPr algn="l" rtl="0" eaLnBrk="0" fontAlgn="base" hangingPunct="0">
        <a:spcBef>
          <a:spcPct val="0"/>
        </a:spcBef>
        <a:spcAft>
          <a:spcPct val="0"/>
        </a:spcAft>
        <a:defRPr sz="3400">
          <a:solidFill>
            <a:schemeClr val="tx2"/>
          </a:solidFill>
          <a:latin typeface="Arial" charset="0"/>
          <a:ea typeface="ＭＳ Ｐゴシック" charset="-128"/>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a:solidFill>
                  <a:srgbClr val="000000"/>
                </a:solidFill>
              </a:rPr>
              <a:t>CS 376 Lecture 18 </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16189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solidFill>
                  <a:srgbClr val="000000">
                    <a:tint val="75000"/>
                  </a:srgbClr>
                </a:solidFill>
              </a:rPr>
              <a:t>CS 376 Lecture 18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8B8A173-4C9A-41B4-8E9C-92CDC54BEF4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8218806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r>
              <a:rPr lang="en-US"/>
              <a:t>CS 376 Lecture 18 </a:t>
            </a: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3011972-CB2F-4DF5-AFBD-2FD3BC3AE3B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1284774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97.xml"/></Relationships>
</file>

<file path=ppt/slides/_rels/slide10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75.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png"/></Relationships>
</file>

<file path=ppt/slides/_rels/slide10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75.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jpe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png"/></Relationships>
</file>

<file path=ppt/slides/_rels/slide10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5.wmf"/><Relationship Id="rId3" Type="http://schemas.openxmlformats.org/officeDocument/2006/relationships/image" Target="../media/image148.jpeg"/><Relationship Id="rId7" Type="http://schemas.openxmlformats.org/officeDocument/2006/relationships/image" Target="../media/image151.jpeg"/><Relationship Id="rId12" Type="http://schemas.openxmlformats.org/officeDocument/2006/relationships/oleObject" Target="../embeddings/oleObject28.bin"/><Relationship Id="rId2" Type="http://schemas.openxmlformats.org/officeDocument/2006/relationships/notesSlide" Target="../notesSlides/notesSlide58.xml"/><Relationship Id="rId16" Type="http://schemas.openxmlformats.org/officeDocument/2006/relationships/image" Target="../media/image330.png"/><Relationship Id="rId1" Type="http://schemas.openxmlformats.org/officeDocument/2006/relationships/slideLayout" Target="../slideLayouts/slideLayout103.xml"/><Relationship Id="rId6" Type="http://schemas.openxmlformats.org/officeDocument/2006/relationships/image" Target="../media/image150.jpeg"/><Relationship Id="rId11" Type="http://schemas.openxmlformats.org/officeDocument/2006/relationships/image" Target="../media/image154.wmf"/><Relationship Id="rId5" Type="http://schemas.openxmlformats.org/officeDocument/2006/relationships/image" Target="../media/image149.png"/><Relationship Id="rId15" Type="http://schemas.openxmlformats.org/officeDocument/2006/relationships/image" Target="../media/image440.png"/><Relationship Id="rId10" Type="http://schemas.openxmlformats.org/officeDocument/2006/relationships/oleObject" Target="../embeddings/oleObject27.bin"/><Relationship Id="rId4" Type="http://schemas.openxmlformats.org/officeDocument/2006/relationships/image" Target="../media/image141.png"/><Relationship Id="rId9" Type="http://schemas.openxmlformats.org/officeDocument/2006/relationships/image" Target="../media/image15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hyperlink" Target="http://homes.esat.kuleuven.be/~tuytelaa/FT_survey_interestpoints08.pdf" TargetMode="External"/><Relationship Id="rId2" Type="http://schemas.openxmlformats.org/officeDocument/2006/relationships/slideLayout" Target="../slideLayouts/slideLayout25.xml"/><Relationship Id="rId1" Type="http://schemas.openxmlformats.org/officeDocument/2006/relationships/themeOverride" Target="../theme/themeOverride21.xml"/><Relationship Id="rId5" Type="http://schemas.openxmlformats.org/officeDocument/2006/relationships/hyperlink" Target="http://www.cs.ubc.ca/~lowe/papers/ijcv04.pdf" TargetMode="External"/><Relationship Id="rId4" Type="http://schemas.openxmlformats.org/officeDocument/2006/relationships/hyperlink" Target="https://hal.archives-ouvertes.fr/file/index/docid/548276/filename/mikolajcICCV2001.pdf"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5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11.png"/><Relationship Id="rId7" Type="http://schemas.openxmlformats.org/officeDocument/2006/relationships/oleObject" Target="../embeddings/oleObject2.bin"/><Relationship Id="rId12" Type="http://schemas.openxmlformats.org/officeDocument/2006/relationships/image" Target="../media/image17.wmf"/><Relationship Id="rId2" Type="http://schemas.openxmlformats.org/officeDocument/2006/relationships/slideLayout" Target="../slideLayouts/slideLayout13.xml"/><Relationship Id="rId1" Type="http://schemas.openxmlformats.org/officeDocument/2006/relationships/themeOverride" Target="../theme/themeOverride4.xml"/><Relationship Id="rId6" Type="http://schemas.openxmlformats.org/officeDocument/2006/relationships/image" Target="../media/image13.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6.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7.xml"/><Relationship Id="rId5" Type="http://schemas.openxmlformats.org/officeDocument/2006/relationships/image" Target="../media/image24.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image" Target="../media/image39.wmf"/><Relationship Id="rId4" Type="http://schemas.openxmlformats.org/officeDocument/2006/relationships/image" Target="../media/image35.wmf"/><Relationship Id="rId9"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wmf"/><Relationship Id="rId5" Type="http://schemas.openxmlformats.org/officeDocument/2006/relationships/oleObject" Target="../embeddings/oleObject8.bin"/><Relationship Id="rId4" Type="http://schemas.openxmlformats.org/officeDocument/2006/relationships/image" Target="../media/image40.wmf"/></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homes.esat.kuleuven.be/~tuytelaa/FT_survey_interestpoints08.pdf"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themeOverride" Target="../theme/themeOverride9.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55.wmf"/><Relationship Id="rId5" Type="http://schemas.openxmlformats.org/officeDocument/2006/relationships/oleObject" Target="../embeddings/oleObject9.bin"/><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0.bin"/><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0.wmf"/><Relationship Id="rId4" Type="http://schemas.openxmlformats.org/officeDocument/2006/relationships/image" Target="../media/image56.wmf"/><Relationship Id="rId9" Type="http://schemas.openxmlformats.org/officeDocument/2006/relationships/oleObject" Target="../embeddings/oleObject11.bin"/></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2.bin"/><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oleObject" Target="../embeddings/oleObject13.bin"/></Relationships>
</file>

<file path=ppt/slides/_rels/slide5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4.bin"/><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4.wmf"/><Relationship Id="rId4" Type="http://schemas.openxmlformats.org/officeDocument/2006/relationships/image" Target="../media/image63.wmf"/><Relationship Id="rId9" Type="http://schemas.openxmlformats.org/officeDocument/2006/relationships/oleObject" Target="../embeddings/oleObject15.bin"/></Relationships>
</file>

<file path=ppt/slides/_rels/slide5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6.bin"/><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66.jpeg"/><Relationship Id="rId5" Type="http://schemas.openxmlformats.org/officeDocument/2006/relationships/image" Target="../media/image57.png"/><Relationship Id="rId10" Type="http://schemas.openxmlformats.org/officeDocument/2006/relationships/image" Target="../media/image67.wmf"/><Relationship Id="rId4" Type="http://schemas.openxmlformats.org/officeDocument/2006/relationships/image" Target="../media/image65.wmf"/><Relationship Id="rId9" Type="http://schemas.openxmlformats.org/officeDocument/2006/relationships/oleObject" Target="../embeddings/oleObject17.bin"/></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8.bin"/><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9.wmf"/><Relationship Id="rId4" Type="http://schemas.openxmlformats.org/officeDocument/2006/relationships/image" Target="../media/image68.wmf"/><Relationship Id="rId9" Type="http://schemas.openxmlformats.org/officeDocument/2006/relationships/oleObject" Target="../embeddings/oleObject19.bin"/></Relationships>
</file>

<file path=ppt/slides/_rels/slide5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20.bin"/><Relationship Id="rId7"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71.wmf"/><Relationship Id="rId4" Type="http://schemas.openxmlformats.org/officeDocument/2006/relationships/image" Target="../media/image70.wmf"/><Relationship Id="rId9" Type="http://schemas.openxmlformats.org/officeDocument/2006/relationships/oleObject" Target="../embeddings/oleObject21.bin"/></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5.xml"/><Relationship Id="rId1" Type="http://schemas.openxmlformats.org/officeDocument/2006/relationships/themeOverride" Target="../theme/themeOverride10.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hyperlink" Target="https://homepages.inf.ed.ac.uk/rbf/HIPR2/log.htm" TargetMode="External"/><Relationship Id="rId3" Type="http://schemas.openxmlformats.org/officeDocument/2006/relationships/notesSlide" Target="../notesSlides/notesSlide36.xml"/><Relationship Id="rId7" Type="http://schemas.openxmlformats.org/officeDocument/2006/relationships/image" Target="../media/image76.png"/><Relationship Id="rId2" Type="http://schemas.openxmlformats.org/officeDocument/2006/relationships/slideLayout" Target="../slideLayouts/slideLayout25.xml"/><Relationship Id="rId1" Type="http://schemas.openxmlformats.org/officeDocument/2006/relationships/themeOverride" Target="../theme/themeOverride11.xml"/><Relationship Id="rId6" Type="http://schemas.openxmlformats.org/officeDocument/2006/relationships/image" Target="../media/image75.jpeg"/><Relationship Id="rId11" Type="http://schemas.openxmlformats.org/officeDocument/2006/relationships/image" Target="../media/image78.gif"/><Relationship Id="rId5" Type="http://schemas.openxmlformats.org/officeDocument/2006/relationships/image" Target="../media/image74.wmf"/><Relationship Id="rId10" Type="http://schemas.openxmlformats.org/officeDocument/2006/relationships/image" Target="../media/image77.png"/><Relationship Id="rId4" Type="http://schemas.openxmlformats.org/officeDocument/2006/relationships/oleObject" Target="../embeddings/oleObject22.bin"/><Relationship Id="rId9" Type="http://schemas.openxmlformats.org/officeDocument/2006/relationships/hyperlink" Target="http://campar.in.tum.de/Chair/HaukeHeibelGaussianDerivatives" TargetMode="Externa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37.xml"/><Relationship Id="rId7" Type="http://schemas.openxmlformats.org/officeDocument/2006/relationships/image" Target="../media/image79.wmf"/><Relationship Id="rId2" Type="http://schemas.openxmlformats.org/officeDocument/2006/relationships/slideLayout" Target="../slideLayouts/slideLayout25.xml"/><Relationship Id="rId1" Type="http://schemas.openxmlformats.org/officeDocument/2006/relationships/themeOverride" Target="../theme/themeOverride12.xml"/><Relationship Id="rId6" Type="http://schemas.openxmlformats.org/officeDocument/2006/relationships/oleObject" Target="../embeddings/oleObject23.bin"/><Relationship Id="rId11" Type="http://schemas.openxmlformats.org/officeDocument/2006/relationships/image" Target="../media/image82.png"/><Relationship Id="rId5" Type="http://schemas.openxmlformats.org/officeDocument/2006/relationships/image" Target="../media/image96.png"/><Relationship Id="rId10" Type="http://schemas.openxmlformats.org/officeDocument/2006/relationships/image" Target="../media/image81.png"/><Relationship Id="rId9" Type="http://schemas.openxmlformats.org/officeDocument/2006/relationships/image" Target="../media/image80.wmf"/></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wmf"/><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oleObject" Target="../embeddings/oleObject25.bin"/><Relationship Id="rId5" Type="http://schemas.openxmlformats.org/officeDocument/2006/relationships/image" Target="../media/image91.pn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5.png"/><Relationship Id="rId10" Type="http://schemas.openxmlformats.org/officeDocument/2006/relationships/image" Target="../media/image72.png"/><Relationship Id="rId4" Type="http://schemas.openxmlformats.org/officeDocument/2006/relationships/image" Target="../media/image94.png"/><Relationship Id="rId9"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108.wmf"/></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0.png"/><Relationship Id="rId1" Type="http://schemas.openxmlformats.org/officeDocument/2006/relationships/slideLayout" Target="../slideLayouts/slideLayout25.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5.xml"/><Relationship Id="rId1" Type="http://schemas.openxmlformats.org/officeDocument/2006/relationships/themeOverride" Target="../theme/themeOverride3.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11.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1.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45.xml"/><Relationship Id="rId5" Type="http://schemas.openxmlformats.org/officeDocument/2006/relationships/slideLayout" Target="../slideLayouts/slideLayout58.xml"/><Relationship Id="rId4" Type="http://schemas.openxmlformats.org/officeDocument/2006/relationships/tags" Target="../tags/tag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 Type="http://schemas.openxmlformats.org/officeDocument/2006/relationships/tags" Target="../tags/tag35.xml"/><Relationship Id="rId21" Type="http://schemas.openxmlformats.org/officeDocument/2006/relationships/tags" Target="../tags/tag53.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slideLayout" Target="../slideLayouts/slideLayout58.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113.png"/><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image" Target="../media/image112.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notesSlide" Target="../notesSlides/notesSlide46.xml"/></Relationships>
</file>

<file path=ppt/slides/_rels/slide76.xml.rels><?xml version="1.0" encoding="UTF-8" standalone="yes"?>
<Relationships xmlns="http://schemas.openxmlformats.org/package/2006/relationships"><Relationship Id="rId13" Type="http://schemas.openxmlformats.org/officeDocument/2006/relationships/tags" Target="../tags/tag72.xml"/><Relationship Id="rId18" Type="http://schemas.openxmlformats.org/officeDocument/2006/relationships/tags" Target="../tags/tag77.xml"/><Relationship Id="rId26" Type="http://schemas.openxmlformats.org/officeDocument/2006/relationships/tags" Target="../tags/tag85.xml"/><Relationship Id="rId39" Type="http://schemas.openxmlformats.org/officeDocument/2006/relationships/tags" Target="../tags/tag98.xml"/><Relationship Id="rId21" Type="http://schemas.openxmlformats.org/officeDocument/2006/relationships/tags" Target="../tags/tag80.xml"/><Relationship Id="rId34" Type="http://schemas.openxmlformats.org/officeDocument/2006/relationships/tags" Target="../tags/tag93.xml"/><Relationship Id="rId42" Type="http://schemas.openxmlformats.org/officeDocument/2006/relationships/tags" Target="../tags/tag101.xml"/><Relationship Id="rId47" Type="http://schemas.openxmlformats.org/officeDocument/2006/relationships/tags" Target="../tags/tag106.xml"/><Relationship Id="rId50" Type="http://schemas.openxmlformats.org/officeDocument/2006/relationships/tags" Target="../tags/tag109.xml"/><Relationship Id="rId55" Type="http://schemas.openxmlformats.org/officeDocument/2006/relationships/image" Target="../media/image115.jpeg"/><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5" Type="http://schemas.openxmlformats.org/officeDocument/2006/relationships/tags" Target="../tags/tag84.xml"/><Relationship Id="rId33" Type="http://schemas.openxmlformats.org/officeDocument/2006/relationships/tags" Target="../tags/tag92.xml"/><Relationship Id="rId38" Type="http://schemas.openxmlformats.org/officeDocument/2006/relationships/tags" Target="../tags/tag97.xml"/><Relationship Id="rId46" Type="http://schemas.openxmlformats.org/officeDocument/2006/relationships/tags" Target="../tags/tag105.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tags" Target="../tags/tag79.xml"/><Relationship Id="rId29" Type="http://schemas.openxmlformats.org/officeDocument/2006/relationships/tags" Target="../tags/tag88.xml"/><Relationship Id="rId41" Type="http://schemas.openxmlformats.org/officeDocument/2006/relationships/tags" Target="../tags/tag100.xml"/><Relationship Id="rId54" Type="http://schemas.openxmlformats.org/officeDocument/2006/relationships/image" Target="../media/image114.jpeg"/><Relationship Id="rId1" Type="http://schemas.openxmlformats.org/officeDocument/2006/relationships/themeOverride" Target="../theme/themeOverride13.x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tags" Target="../tags/tag83.xml"/><Relationship Id="rId32" Type="http://schemas.openxmlformats.org/officeDocument/2006/relationships/tags" Target="../tags/tag91.xml"/><Relationship Id="rId37" Type="http://schemas.openxmlformats.org/officeDocument/2006/relationships/tags" Target="../tags/tag96.xml"/><Relationship Id="rId40" Type="http://schemas.openxmlformats.org/officeDocument/2006/relationships/tags" Target="../tags/tag99.xml"/><Relationship Id="rId45" Type="http://schemas.openxmlformats.org/officeDocument/2006/relationships/tags" Target="../tags/tag104.xml"/><Relationship Id="rId53" Type="http://schemas.openxmlformats.org/officeDocument/2006/relationships/notesSlide" Target="../notesSlides/notesSlide47.xml"/><Relationship Id="rId5" Type="http://schemas.openxmlformats.org/officeDocument/2006/relationships/tags" Target="../tags/tag64.xml"/><Relationship Id="rId15" Type="http://schemas.openxmlformats.org/officeDocument/2006/relationships/tags" Target="../tags/tag74.xml"/><Relationship Id="rId23" Type="http://schemas.openxmlformats.org/officeDocument/2006/relationships/tags" Target="../tags/tag82.xml"/><Relationship Id="rId28" Type="http://schemas.openxmlformats.org/officeDocument/2006/relationships/tags" Target="../tags/tag87.xml"/><Relationship Id="rId36" Type="http://schemas.openxmlformats.org/officeDocument/2006/relationships/tags" Target="../tags/tag95.xml"/><Relationship Id="rId49" Type="http://schemas.openxmlformats.org/officeDocument/2006/relationships/tags" Target="../tags/tag108.xml"/><Relationship Id="rId10" Type="http://schemas.openxmlformats.org/officeDocument/2006/relationships/tags" Target="../tags/tag69.xml"/><Relationship Id="rId19" Type="http://schemas.openxmlformats.org/officeDocument/2006/relationships/tags" Target="../tags/tag78.xml"/><Relationship Id="rId31" Type="http://schemas.openxmlformats.org/officeDocument/2006/relationships/tags" Target="../tags/tag90.xml"/><Relationship Id="rId44" Type="http://schemas.openxmlformats.org/officeDocument/2006/relationships/tags" Target="../tags/tag103.xml"/><Relationship Id="rId52" Type="http://schemas.openxmlformats.org/officeDocument/2006/relationships/slideLayout" Target="../slideLayouts/slideLayout25.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tags" Target="../tags/tag81.xml"/><Relationship Id="rId27" Type="http://schemas.openxmlformats.org/officeDocument/2006/relationships/tags" Target="../tags/tag86.xml"/><Relationship Id="rId30" Type="http://schemas.openxmlformats.org/officeDocument/2006/relationships/tags" Target="../tags/tag89.xml"/><Relationship Id="rId35" Type="http://schemas.openxmlformats.org/officeDocument/2006/relationships/tags" Target="../tags/tag94.xml"/><Relationship Id="rId43" Type="http://schemas.openxmlformats.org/officeDocument/2006/relationships/tags" Target="../tags/tag102.xml"/><Relationship Id="rId48" Type="http://schemas.openxmlformats.org/officeDocument/2006/relationships/tags" Target="../tags/tag107.xml"/><Relationship Id="rId8" Type="http://schemas.openxmlformats.org/officeDocument/2006/relationships/tags" Target="../tags/tag67.xml"/><Relationship Id="rId51" Type="http://schemas.openxmlformats.org/officeDocument/2006/relationships/tags" Target="../tags/tag110.xml"/><Relationship Id="rId3" Type="http://schemas.openxmlformats.org/officeDocument/2006/relationships/tags" Target="../tags/tag62.xml"/></Relationships>
</file>

<file path=ppt/slides/_rels/slide77.xml.rels><?xml version="1.0" encoding="UTF-8" standalone="yes"?>
<Relationships xmlns="http://schemas.openxmlformats.org/package/2006/relationships"><Relationship Id="rId2" Type="http://schemas.openxmlformats.org/officeDocument/2006/relationships/hyperlink" Target="http://www.vlfeat.org/overview/sift.html" TargetMode="Externa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25.xml"/><Relationship Id="rId1" Type="http://schemas.openxmlformats.org/officeDocument/2006/relationships/themeOverride" Target="../theme/themeOverride14.xml"/><Relationship Id="rId4" Type="http://schemas.openxmlformats.org/officeDocument/2006/relationships/image" Target="../media/image117.wmf"/></Relationships>
</file>

<file path=ppt/slides/_rels/slide79.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slideLayout" Target="../slideLayouts/slideLayout25.xml"/><Relationship Id="rId1" Type="http://schemas.openxmlformats.org/officeDocument/2006/relationships/themeOverride" Target="../theme/themeOverrid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8" Type="http://schemas.openxmlformats.org/officeDocument/2006/relationships/hyperlink" Target="http://www.cs.ubc.ca/~mbrown/autostitch/autostitch.html" TargetMode="External"/><Relationship Id="rId3" Type="http://schemas.openxmlformats.org/officeDocument/2006/relationships/notesSlide" Target="../notesSlides/notesSlide48.xml"/><Relationship Id="rId7" Type="http://schemas.openxmlformats.org/officeDocument/2006/relationships/image" Target="../media/image123.png"/><Relationship Id="rId2" Type="http://schemas.openxmlformats.org/officeDocument/2006/relationships/slideLayout" Target="../slideLayouts/slideLayout25.xml"/><Relationship Id="rId1" Type="http://schemas.openxmlformats.org/officeDocument/2006/relationships/themeOverride" Target="../theme/themeOverride1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oleObject" Target="../embeddings/oleObject26.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70.xml"/><Relationship Id="rId1" Type="http://schemas.openxmlformats.org/officeDocument/2006/relationships/themeOverride" Target="../theme/themeOverride1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27.jpeg"/><Relationship Id="rId2" Type="http://schemas.openxmlformats.org/officeDocument/2006/relationships/slideLayout" Target="../slideLayouts/slideLayout70.xml"/><Relationship Id="rId1" Type="http://schemas.openxmlformats.org/officeDocument/2006/relationships/themeOverride" Target="../theme/themeOverride18.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70.xml"/><Relationship Id="rId1" Type="http://schemas.openxmlformats.org/officeDocument/2006/relationships/themeOverride" Target="../theme/themeOverride19.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hemeOverride" Target="../theme/themeOverride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70.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a:bodyPr>
          <a:lstStyle/>
          <a:p>
            <a:r>
              <a:rPr lang="en-US" sz="4000" i="1" dirty="0">
                <a:solidFill>
                  <a:srgbClr val="7030A0"/>
                </a:solidFill>
                <a:effectLst>
                  <a:outerShdw blurRad="38100" dist="38100" dir="2700000" algn="tl">
                    <a:srgbClr val="000000">
                      <a:alpha val="43137"/>
                    </a:srgbClr>
                  </a:outerShdw>
                </a:effectLst>
              </a:rPr>
              <a:t>CS 2770: Computer Vision</a:t>
            </a:r>
            <a:br>
              <a:rPr lang="en-US" sz="5400"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Local Feature Detection, Description and Matching</a:t>
            </a:r>
          </a:p>
        </p:txBody>
      </p:sp>
      <p:sp>
        <p:nvSpPr>
          <p:cNvPr id="3" name="Subtitle 2"/>
          <p:cNvSpPr>
            <a:spLocks noGrp="1"/>
          </p:cNvSpPr>
          <p:nvPr>
            <p:ph type="subTitle" idx="1"/>
          </p:nvPr>
        </p:nvSpPr>
        <p:spPr>
          <a:xfrm>
            <a:off x="1371600" y="3919335"/>
            <a:ext cx="6400800" cy="2133600"/>
          </a:xfrm>
        </p:spPr>
        <p:txBody>
          <a:bodyPr/>
          <a:lstStyle/>
          <a:p>
            <a:pPr>
              <a:spcBef>
                <a:spcPts val="0"/>
              </a:spcBef>
            </a:pPr>
            <a:r>
              <a:rPr lang="en-US" sz="3600" dirty="0">
                <a:solidFill>
                  <a:schemeClr val="tx1"/>
                </a:solidFill>
              </a:rPr>
              <a:t>Prof. Adriana </a:t>
            </a:r>
            <a:r>
              <a:rPr lang="en-US" sz="3600" dirty="0" err="1">
                <a:solidFill>
                  <a:schemeClr val="tx1"/>
                </a:solidFill>
              </a:rPr>
              <a:t>Kovashka</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February 2, 2021</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83267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Choosing interest points</a:t>
            </a:r>
          </a:p>
        </p:txBody>
      </p:sp>
      <p:sp>
        <p:nvSpPr>
          <p:cNvPr id="3" name="Content Placeholder 2"/>
          <p:cNvSpPr>
            <a:spLocks noGrp="1"/>
          </p:cNvSpPr>
          <p:nvPr>
            <p:ph idx="1"/>
          </p:nvPr>
        </p:nvSpPr>
        <p:spPr>
          <a:xfrm>
            <a:off x="609600" y="1219200"/>
            <a:ext cx="3657600" cy="5135563"/>
          </a:xfrm>
        </p:spPr>
        <p:txBody>
          <a:bodyPr/>
          <a:lstStyle/>
          <a:p>
            <a:pPr marL="0" indent="0">
              <a:buNone/>
            </a:pPr>
            <a:r>
              <a:rPr lang="en-US" dirty="0"/>
              <a:t>Where would you tell your friend to meet you?</a:t>
            </a:r>
          </a:p>
        </p:txBody>
      </p:sp>
      <p:pic>
        <p:nvPicPr>
          <p:cNvPr id="58370" name="Picture 2" descr="http://www.loopnet.com/Attachments/9/8/5/xy_985537A9-99F3-4BBC-AFD7-5C4610F13CE4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34412"/>
            <a:ext cx="5053582" cy="3790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4398144" y="1219200"/>
            <a:ext cx="3507499" cy="584775"/>
          </a:xfrm>
          <a:prstGeom prst="rect">
            <a:avLst/>
          </a:prstGeom>
          <a:noFill/>
        </p:spPr>
        <p:txBody>
          <a:bodyPr wrap="none" rtlCol="0">
            <a:spAutoFit/>
          </a:bodyPr>
          <a:lstStyle/>
          <a:p>
            <a:r>
              <a:rPr lang="en-US" sz="3200" dirty="0">
                <a:sym typeface="Wingdings" panose="05000000000000000000" pitchFamily="2" charset="2"/>
              </a:rPr>
              <a:t> </a:t>
            </a:r>
            <a:r>
              <a:rPr lang="en-US" sz="3200" dirty="0"/>
              <a:t>Corner detection</a:t>
            </a:r>
          </a:p>
        </p:txBody>
      </p:sp>
    </p:spTree>
    <p:extLst>
      <p:ext uri="{BB962C8B-B14F-4D97-AF65-F5344CB8AC3E}">
        <p14:creationId xmlns:p14="http://schemas.microsoft.com/office/powerpoint/2010/main" val="29829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kumimoji="0" lang="en-US" sz="1400" b="0" i="1" u="none" strike="noStrike" kern="1200" cap="none" spc="0" normalizeH="0" baseline="0" noProof="0">
                <a:ln>
                  <a:noFill/>
                </a:ln>
                <a:solidFill>
                  <a:srgbClr val="000000"/>
                </a:solidFill>
                <a:effectLst/>
                <a:uLnTx/>
                <a:uFillTx/>
                <a:latin typeface="Arial"/>
                <a:ea typeface="+mn-ea"/>
                <a:cs typeface="+mn-cs"/>
              </a:rPr>
              <a:t>message about the image falling on the retina undergoes a step-wise analysis in a system of nerve cells stored in columns. In this system each cell has its specific function and is responsible for a specific detail in the pattern of the retinal image.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sensory, brain,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visual, perception,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retinal, cerebral cortex,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eye, cell, optical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nerve,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China, trade,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surplus, commerce,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exports, imports, US,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yuan, bank, domestic,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foreign, increase,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ICCV 2005 short course, L. Fei-Fei</a:t>
            </a:r>
          </a:p>
        </p:txBody>
      </p:sp>
      <p:sp>
        <p:nvSpPr>
          <p:cNvPr id="15"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ea typeface="+mn-ea"/>
                <a:cs typeface="+mn-cs"/>
              </a:rPr>
              <a:t>How to describe documents with words?</a:t>
            </a:r>
          </a:p>
        </p:txBody>
      </p:sp>
    </p:spTree>
    <p:extLst>
      <p:ext uri="{BB962C8B-B14F-4D97-AF65-F5344CB8AC3E}">
        <p14:creationId xmlns:p14="http://schemas.microsoft.com/office/powerpoint/2010/main" val="377338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a:t>Summarize entire image based on its distribution (histogram) of word occurrences</a:t>
            </a:r>
          </a:p>
          <a:p>
            <a:pPr eaLnBrk="1" hangingPunct="1">
              <a:spcAft>
                <a:spcPts val="1200"/>
              </a:spcAft>
            </a:pPr>
            <a:r>
              <a:rPr lang="en-US" sz="2800" dirty="0"/>
              <a:t>Analogous to bag of words representation commonly used for documents</a:t>
            </a:r>
          </a:p>
        </p:txBody>
      </p:sp>
      <p:grpSp>
        <p:nvGrpSpPr>
          <p:cNvPr id="83972" name="Group 4"/>
          <p:cNvGrpSpPr>
            <a:grpSpLocks/>
          </p:cNvGrpSpPr>
          <p:nvPr/>
        </p:nvGrpSpPr>
        <p:grpSpPr bwMode="auto">
          <a:xfrm>
            <a:off x="529148" y="5546724"/>
            <a:ext cx="4803266" cy="781403"/>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Describing images w/ visual words</a:t>
            </a:r>
          </a:p>
        </p:txBody>
      </p:sp>
      <p:sp>
        <p:nvSpPr>
          <p:cNvPr id="3" name="TextBox 2"/>
          <p:cNvSpPr txBox="1"/>
          <p:nvPr/>
        </p:nvSpPr>
        <p:spPr>
          <a:xfrm>
            <a:off x="1940767" y="508217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Feature patches: </a:t>
            </a:r>
          </a:p>
        </p:txBody>
      </p:sp>
      <p:sp>
        <p:nvSpPr>
          <p:cNvPr id="67" name="Text Box 90"/>
          <p:cNvSpPr txBox="1">
            <a:spLocks noChangeArrowheads="1"/>
          </p:cNvSpPr>
          <p:nvPr/>
        </p:nvSpPr>
        <p:spPr bwMode="auto">
          <a:xfrm>
            <a:off x="-7144" y="6617571"/>
            <a:ext cx="1947911"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17" name="Group 16"/>
          <p:cNvGrpSpPr/>
          <p:nvPr/>
        </p:nvGrpSpPr>
        <p:grpSpPr>
          <a:xfrm>
            <a:off x="5804452" y="967309"/>
            <a:ext cx="3068557" cy="1934917"/>
            <a:chOff x="5804452" y="967309"/>
            <a:chExt cx="3068557" cy="1934917"/>
          </a:xfrm>
        </p:grpSpPr>
        <p:grpSp>
          <p:nvGrpSpPr>
            <p:cNvPr id="12" name="Group 11"/>
            <p:cNvGrpSpPr/>
            <p:nvPr/>
          </p:nvGrpSpPr>
          <p:grpSpPr>
            <a:xfrm>
              <a:off x="5804452" y="1143000"/>
              <a:ext cx="2710097" cy="1759226"/>
              <a:chOff x="5804452" y="1143000"/>
              <a:chExt cx="2710097" cy="1759226"/>
            </a:xfrm>
          </p:grpSpPr>
          <p:grpSp>
            <p:nvGrpSpPr>
              <p:cNvPr id="4" name="Group 3"/>
              <p:cNvGrpSpPr/>
              <p:nvPr/>
            </p:nvGrpSpPr>
            <p:grpSpPr>
              <a:xfrm>
                <a:off x="6419190" y="1386589"/>
                <a:ext cx="1480103" cy="1225644"/>
                <a:chOff x="6419190" y="1439597"/>
                <a:chExt cx="1480103" cy="1225644"/>
              </a:xfrm>
            </p:grpSpPr>
            <p:pic>
              <p:nvPicPr>
                <p:cNvPr id="68"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6419190" y="2342655"/>
                  <a:ext cx="369482" cy="1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7630734" y="2426193"/>
                  <a:ext cx="268559"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7032687" y="1897618"/>
                  <a:ext cx="483526" cy="5285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6434272" y="1618100"/>
                  <a:ext cx="328428" cy="32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7121236" y="1439597"/>
                  <a:ext cx="369482" cy="20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bwMode="auto">
              <a:xfrm>
                <a:off x="5804452" y="1143000"/>
                <a:ext cx="2710097" cy="175922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16" name="TextBox 15"/>
            <p:cNvSpPr txBox="1"/>
            <p:nvPr/>
          </p:nvSpPr>
          <p:spPr>
            <a:xfrm>
              <a:off x="7765013" y="96730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1</a:t>
              </a:r>
            </a:p>
          </p:txBody>
        </p:sp>
      </p:grpSp>
      <p:grpSp>
        <p:nvGrpSpPr>
          <p:cNvPr id="18" name="Group 17"/>
          <p:cNvGrpSpPr/>
          <p:nvPr/>
        </p:nvGrpSpPr>
        <p:grpSpPr>
          <a:xfrm>
            <a:off x="5382262" y="2815724"/>
            <a:ext cx="3382982" cy="1234339"/>
            <a:chOff x="5382262" y="2815724"/>
            <a:chExt cx="3382982" cy="1234339"/>
          </a:xfrm>
        </p:grpSpPr>
        <p:grpSp>
          <p:nvGrpSpPr>
            <p:cNvPr id="13" name="Group 12"/>
            <p:cNvGrpSpPr/>
            <p:nvPr/>
          </p:nvGrpSpPr>
          <p:grpSpPr>
            <a:xfrm>
              <a:off x="6187756" y="2980967"/>
              <a:ext cx="2577488" cy="1069096"/>
              <a:chOff x="6187756" y="2980967"/>
              <a:chExt cx="2577488" cy="1069096"/>
            </a:xfrm>
          </p:grpSpPr>
          <p:grpSp>
            <p:nvGrpSpPr>
              <p:cNvPr id="5" name="Group 4"/>
              <p:cNvGrpSpPr/>
              <p:nvPr/>
            </p:nvGrpSpPr>
            <p:grpSpPr>
              <a:xfrm>
                <a:off x="6704502" y="3181726"/>
                <a:ext cx="1533794" cy="582019"/>
                <a:chOff x="6598486" y="3221482"/>
                <a:chExt cx="1533794" cy="582019"/>
              </a:xfrm>
            </p:grpSpPr>
            <p:pic>
              <p:nvPicPr>
                <p:cNvPr id="73"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7110235" y="3438232"/>
                  <a:ext cx="520499" cy="36526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6598486" y="3463056"/>
                  <a:ext cx="328428" cy="28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7803852" y="3221482"/>
                  <a:ext cx="328428" cy="2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Oval 85"/>
              <p:cNvSpPr/>
              <p:nvPr/>
            </p:nvSpPr>
            <p:spPr bwMode="auto">
              <a:xfrm>
                <a:off x="6187756" y="2980967"/>
                <a:ext cx="2577488" cy="106909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4" name="TextBox 93"/>
            <p:cNvSpPr txBox="1"/>
            <p:nvPr/>
          </p:nvSpPr>
          <p:spPr>
            <a:xfrm>
              <a:off x="5382262" y="281572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2</a:t>
              </a:r>
            </a:p>
          </p:txBody>
        </p:sp>
      </p:grpSp>
      <p:grpSp>
        <p:nvGrpSpPr>
          <p:cNvPr id="19" name="Group 18"/>
          <p:cNvGrpSpPr/>
          <p:nvPr/>
        </p:nvGrpSpPr>
        <p:grpSpPr>
          <a:xfrm>
            <a:off x="6003211" y="4229696"/>
            <a:ext cx="2809017" cy="889752"/>
            <a:chOff x="6003211" y="4229696"/>
            <a:chExt cx="2809017" cy="889752"/>
          </a:xfrm>
        </p:grpSpPr>
        <p:grpSp>
          <p:nvGrpSpPr>
            <p:cNvPr id="14" name="Group 13"/>
            <p:cNvGrpSpPr/>
            <p:nvPr/>
          </p:nvGrpSpPr>
          <p:grpSpPr>
            <a:xfrm>
              <a:off x="6003211" y="4229696"/>
              <a:ext cx="1781078" cy="889752"/>
              <a:chOff x="6003211" y="4229696"/>
              <a:chExt cx="1781078" cy="889752"/>
            </a:xfrm>
          </p:grpSpPr>
          <p:grpSp>
            <p:nvGrpSpPr>
              <p:cNvPr id="9" name="Group 8"/>
              <p:cNvGrpSpPr/>
              <p:nvPr/>
            </p:nvGrpSpPr>
            <p:grpSpPr>
              <a:xfrm>
                <a:off x="6379678" y="4449127"/>
                <a:ext cx="1165237" cy="386531"/>
                <a:chOff x="6763990" y="4502135"/>
                <a:chExt cx="1165237" cy="386531"/>
              </a:xfrm>
            </p:grpSpPr>
            <p:pic>
              <p:nvPicPr>
                <p:cNvPr id="76"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7600799" y="4624199"/>
                  <a:ext cx="328428"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6763990" y="4502135"/>
                  <a:ext cx="551209" cy="38653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7" name="Oval 86"/>
              <p:cNvSpPr/>
              <p:nvPr/>
            </p:nvSpPr>
            <p:spPr bwMode="auto">
              <a:xfrm>
                <a:off x="6003211" y="4229696"/>
                <a:ext cx="1781078" cy="8897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5" name="TextBox 94"/>
            <p:cNvSpPr txBox="1"/>
            <p:nvPr/>
          </p:nvSpPr>
          <p:spPr>
            <a:xfrm>
              <a:off x="7704232" y="4234131"/>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3</a:t>
              </a:r>
            </a:p>
          </p:txBody>
        </p:sp>
      </p:grpSp>
      <p:grpSp>
        <p:nvGrpSpPr>
          <p:cNvPr id="20" name="Group 19"/>
          <p:cNvGrpSpPr/>
          <p:nvPr/>
        </p:nvGrpSpPr>
        <p:grpSpPr>
          <a:xfrm>
            <a:off x="5625431" y="5137397"/>
            <a:ext cx="3210442" cy="1680847"/>
            <a:chOff x="5625431" y="5137397"/>
            <a:chExt cx="3210442" cy="1680847"/>
          </a:xfrm>
        </p:grpSpPr>
        <p:grpSp>
          <p:nvGrpSpPr>
            <p:cNvPr id="15" name="Group 14"/>
            <p:cNvGrpSpPr/>
            <p:nvPr/>
          </p:nvGrpSpPr>
          <p:grpSpPr>
            <a:xfrm>
              <a:off x="6561455" y="5137397"/>
              <a:ext cx="2274418" cy="1680847"/>
              <a:chOff x="6561455" y="5137397"/>
              <a:chExt cx="2274418" cy="1680847"/>
            </a:xfrm>
          </p:grpSpPr>
          <p:grpSp>
            <p:nvGrpSpPr>
              <p:cNvPr id="10" name="Group 9"/>
              <p:cNvGrpSpPr/>
              <p:nvPr/>
            </p:nvGrpSpPr>
            <p:grpSpPr>
              <a:xfrm>
                <a:off x="7033685" y="5328410"/>
                <a:ext cx="1537079" cy="1254963"/>
                <a:chOff x="6387238" y="5514632"/>
                <a:chExt cx="1537079" cy="1254963"/>
              </a:xfrm>
            </p:grpSpPr>
            <p:pic>
              <p:nvPicPr>
                <p:cNvPr id="78"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7030979" y="5514632"/>
                  <a:ext cx="302770" cy="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7472728" y="5551304"/>
                  <a:ext cx="451589" cy="41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6405958" y="5686768"/>
                  <a:ext cx="492643" cy="2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6676318" y="6138412"/>
                  <a:ext cx="657431" cy="2881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6387238" y="6335197"/>
                  <a:ext cx="253164" cy="43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7293352" y="6322048"/>
                  <a:ext cx="574750" cy="2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Oval 87"/>
              <p:cNvSpPr/>
              <p:nvPr/>
            </p:nvSpPr>
            <p:spPr bwMode="auto">
              <a:xfrm>
                <a:off x="6561455" y="5137397"/>
                <a:ext cx="2274418" cy="168084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6" name="TextBox 95"/>
            <p:cNvSpPr txBox="1"/>
            <p:nvPr/>
          </p:nvSpPr>
          <p:spPr>
            <a:xfrm>
              <a:off x="5625431" y="528405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4</a:t>
              </a:r>
            </a:p>
          </p:txBody>
        </p:sp>
      </p:grpSp>
    </p:spTree>
    <p:extLst>
      <p:ext uri="{BB962C8B-B14F-4D97-AF65-F5344CB8AC3E}">
        <p14:creationId xmlns:p14="http://schemas.microsoft.com/office/powerpoint/2010/main" val="20790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a:t>Summarize entire image based on its distribution (histogram) of word occurrences</a:t>
            </a:r>
          </a:p>
          <a:p>
            <a:pPr eaLnBrk="1" hangingPunct="1">
              <a:spcAft>
                <a:spcPts val="1200"/>
              </a:spcAft>
            </a:pPr>
            <a:r>
              <a:rPr lang="en-US" sz="2800" dirty="0"/>
              <a:t>Analogous to bag of words representation commonly used for documents</a:t>
            </a:r>
          </a:p>
        </p:txBody>
      </p:sp>
      <p:grpSp>
        <p:nvGrpSpPr>
          <p:cNvPr id="83972" name="Group 4"/>
          <p:cNvGrpSpPr>
            <a:grpSpLocks/>
          </p:cNvGrpSpPr>
          <p:nvPr/>
        </p:nvGrpSpPr>
        <p:grpSpPr bwMode="auto">
          <a:xfrm>
            <a:off x="529148" y="5546724"/>
            <a:ext cx="4803266" cy="781403"/>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6426269" y="1033463"/>
            <a:ext cx="1858962" cy="1604962"/>
            <a:chOff x="6426269" y="1033463"/>
            <a:chExt cx="1858962" cy="1604962"/>
          </a:xfrm>
        </p:grpSpPr>
        <p:sp>
          <p:nvSpPr>
            <p:cNvPr id="83998" name="Rectangle 32"/>
            <p:cNvSpPr>
              <a:spLocks noChangeArrowheads="1"/>
            </p:cNvSpPr>
            <p:nvPr/>
          </p:nvSpPr>
          <p:spPr bwMode="auto">
            <a:xfrm>
              <a:off x="7343775" y="2216150"/>
              <a:ext cx="112713" cy="112713"/>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9" name="Rectangle 33"/>
            <p:cNvSpPr>
              <a:spLocks noChangeArrowheads="1"/>
            </p:cNvSpPr>
            <p:nvPr/>
          </p:nvSpPr>
          <p:spPr bwMode="auto">
            <a:xfrm>
              <a:off x="6667500" y="2216150"/>
              <a:ext cx="112713" cy="112713"/>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0" name="Rectangle 34"/>
            <p:cNvSpPr>
              <a:spLocks noChangeArrowheads="1"/>
            </p:cNvSpPr>
            <p:nvPr/>
          </p:nvSpPr>
          <p:spPr bwMode="auto">
            <a:xfrm>
              <a:off x="7005638" y="1146175"/>
              <a:ext cx="112712" cy="1182688"/>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1" name="Rectangle 35"/>
            <p:cNvSpPr>
              <a:spLocks noChangeArrowheads="1"/>
            </p:cNvSpPr>
            <p:nvPr/>
          </p:nvSpPr>
          <p:spPr bwMode="auto">
            <a:xfrm>
              <a:off x="7851775" y="1484313"/>
              <a:ext cx="112713" cy="844550"/>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2" name="Line 36"/>
            <p:cNvSpPr>
              <a:spLocks noChangeShapeType="1"/>
            </p:cNvSpPr>
            <p:nvPr/>
          </p:nvSpPr>
          <p:spPr bwMode="auto">
            <a:xfrm>
              <a:off x="6426269" y="2328863"/>
              <a:ext cx="1858962"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003" name="Line 37"/>
            <p:cNvSpPr>
              <a:spLocks noChangeShapeType="1"/>
            </p:cNvSpPr>
            <p:nvPr/>
          </p:nvSpPr>
          <p:spPr bwMode="auto">
            <a:xfrm flipV="1">
              <a:off x="6426269" y="1033463"/>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38485" y="2397740"/>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55510" y="2385998"/>
              <a:ext cx="231196" cy="2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893503" y="2385998"/>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31495" y="2413002"/>
              <a:ext cx="394325" cy="2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8" name="Picture 54" descr="DaVinci_face_on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5853" y="1261234"/>
            <a:ext cx="429533" cy="5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416675" y="2860675"/>
            <a:ext cx="1858963" cy="1577975"/>
            <a:chOff x="6416675" y="2860675"/>
            <a:chExt cx="1858963" cy="1577975"/>
          </a:xfrm>
        </p:grpSpPr>
        <p:sp>
          <p:nvSpPr>
            <p:cNvPr id="83987" name="Rectangle 28"/>
            <p:cNvSpPr>
              <a:spLocks noChangeArrowheads="1"/>
            </p:cNvSpPr>
            <p:nvPr/>
          </p:nvSpPr>
          <p:spPr bwMode="auto">
            <a:xfrm>
              <a:off x="7373938" y="4044950"/>
              <a:ext cx="112712" cy="112713"/>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8" name="Rectangle 29"/>
            <p:cNvSpPr>
              <a:spLocks noChangeArrowheads="1"/>
            </p:cNvSpPr>
            <p:nvPr/>
          </p:nvSpPr>
          <p:spPr bwMode="auto">
            <a:xfrm>
              <a:off x="6697663" y="3311525"/>
              <a:ext cx="112712" cy="844550"/>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9" name="Rectangle 30"/>
            <p:cNvSpPr>
              <a:spLocks noChangeArrowheads="1"/>
            </p:cNvSpPr>
            <p:nvPr/>
          </p:nvSpPr>
          <p:spPr bwMode="auto">
            <a:xfrm>
              <a:off x="7035800" y="4044950"/>
              <a:ext cx="112713" cy="112713"/>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0" name="Rectangle 31"/>
            <p:cNvSpPr>
              <a:spLocks noChangeArrowheads="1"/>
            </p:cNvSpPr>
            <p:nvPr/>
          </p:nvSpPr>
          <p:spPr bwMode="auto">
            <a:xfrm>
              <a:off x="7881938" y="4100513"/>
              <a:ext cx="112712" cy="55562"/>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1" name="Line 43"/>
            <p:cNvSpPr>
              <a:spLocks noChangeShapeType="1"/>
            </p:cNvSpPr>
            <p:nvPr/>
          </p:nvSpPr>
          <p:spPr bwMode="auto">
            <a:xfrm>
              <a:off x="6416675" y="4157663"/>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92" name="Line 44"/>
            <p:cNvSpPr>
              <a:spLocks noChangeShapeType="1"/>
            </p:cNvSpPr>
            <p:nvPr/>
          </p:nvSpPr>
          <p:spPr bwMode="auto">
            <a:xfrm flipV="1">
              <a:off x="6416675" y="2860675"/>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24981" y="4197962"/>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5672" y="4186221"/>
              <a:ext cx="231196" cy="2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3665" y="4213225"/>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05327" y="4213225"/>
              <a:ext cx="39432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7991" y="3107234"/>
            <a:ext cx="732319" cy="43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435725" y="4748213"/>
            <a:ext cx="1858963" cy="1635125"/>
            <a:chOff x="6435725" y="4748213"/>
            <a:chExt cx="1858963" cy="1635125"/>
          </a:xfrm>
        </p:grpSpPr>
        <p:sp>
          <p:nvSpPr>
            <p:cNvPr id="83976" name="Rectangle 24"/>
            <p:cNvSpPr>
              <a:spLocks noChangeArrowheads="1"/>
            </p:cNvSpPr>
            <p:nvPr/>
          </p:nvSpPr>
          <p:spPr bwMode="auto">
            <a:xfrm>
              <a:off x="7450138" y="4748213"/>
              <a:ext cx="112712" cy="1325562"/>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7" name="Rectangle 25"/>
            <p:cNvSpPr>
              <a:spLocks noChangeArrowheads="1"/>
            </p:cNvSpPr>
            <p:nvPr/>
          </p:nvSpPr>
          <p:spPr bwMode="auto">
            <a:xfrm>
              <a:off x="6716713" y="5875338"/>
              <a:ext cx="112712" cy="198437"/>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8" name="Rectangle 26"/>
            <p:cNvSpPr>
              <a:spLocks noChangeArrowheads="1"/>
            </p:cNvSpPr>
            <p:nvPr/>
          </p:nvSpPr>
          <p:spPr bwMode="auto">
            <a:xfrm>
              <a:off x="7054850" y="5707063"/>
              <a:ext cx="112713" cy="366712"/>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9" name="Rectangle 27"/>
            <p:cNvSpPr>
              <a:spLocks noChangeArrowheads="1"/>
            </p:cNvSpPr>
            <p:nvPr/>
          </p:nvSpPr>
          <p:spPr bwMode="auto">
            <a:xfrm>
              <a:off x="7900988" y="5875338"/>
              <a:ext cx="112712" cy="198437"/>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0" name="Line 41"/>
            <p:cNvSpPr>
              <a:spLocks noChangeShapeType="1"/>
            </p:cNvSpPr>
            <p:nvPr/>
          </p:nvSpPr>
          <p:spPr bwMode="auto">
            <a:xfrm>
              <a:off x="6435725" y="6073775"/>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81" name="Line 42"/>
            <p:cNvSpPr>
              <a:spLocks noChangeShapeType="1"/>
            </p:cNvSpPr>
            <p:nvPr/>
          </p:nvSpPr>
          <p:spPr bwMode="auto">
            <a:xfrm flipV="1">
              <a:off x="6435725" y="4776788"/>
              <a:ext cx="0" cy="1296987"/>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44031" y="6142533"/>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604722" y="6130786"/>
              <a:ext cx="231196" cy="25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99047" y="6130786"/>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337041" y="6157804"/>
              <a:ext cx="394325" cy="2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86" name="Picture 56" descr="viol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01100">
            <a:off x="6661054" y="4779929"/>
            <a:ext cx="284009" cy="67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Describing images w/ visual words</a:t>
            </a:r>
          </a:p>
        </p:txBody>
      </p:sp>
      <p:sp>
        <p:nvSpPr>
          <p:cNvPr id="8" name="TextBox 7"/>
          <p:cNvSpPr txBox="1"/>
          <p:nvPr/>
        </p:nvSpPr>
        <p:spPr>
          <a:xfrm rot="16200000">
            <a:off x="5429394" y="1532131"/>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64" name="TextBox 63"/>
          <p:cNvSpPr txBox="1"/>
          <p:nvPr/>
        </p:nvSpPr>
        <p:spPr>
          <a:xfrm rot="16200000">
            <a:off x="5429217" y="3346811"/>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65" name="TextBox 64"/>
          <p:cNvSpPr txBox="1"/>
          <p:nvPr/>
        </p:nvSpPr>
        <p:spPr>
          <a:xfrm rot="16200000">
            <a:off x="5429217" y="5269240"/>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3" name="TextBox 2"/>
          <p:cNvSpPr txBox="1"/>
          <p:nvPr/>
        </p:nvSpPr>
        <p:spPr>
          <a:xfrm>
            <a:off x="1940767" y="508217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Feature patches: </a:t>
            </a:r>
          </a:p>
        </p:txBody>
      </p:sp>
      <p:sp>
        <p:nvSpPr>
          <p:cNvPr id="66" name="TextBox 65"/>
          <p:cNvSpPr txBox="1"/>
          <p:nvPr/>
        </p:nvSpPr>
        <p:spPr>
          <a:xfrm>
            <a:off x="6612245" y="6429970"/>
            <a:ext cx="1488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Visual words</a:t>
            </a:r>
          </a:p>
        </p:txBody>
      </p:sp>
      <p:sp>
        <p:nvSpPr>
          <p:cNvPr id="67" name="Text Box 90"/>
          <p:cNvSpPr txBox="1">
            <a:spLocks noChangeArrowheads="1"/>
          </p:cNvSpPr>
          <p:nvPr/>
        </p:nvSpPr>
        <p:spPr bwMode="auto">
          <a:xfrm>
            <a:off x="-7144" y="6617571"/>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015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4" grpId="0"/>
      <p:bldP spid="65" grpId="0"/>
      <p:bldP spid="6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3627"/>
            <a:ext cx="8229600" cy="1143000"/>
          </a:xfrm>
        </p:spPr>
        <p:txBody>
          <a:bodyPr/>
          <a:lstStyle/>
          <a:p>
            <a:r>
              <a:rPr lang="en-US" dirty="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a:t>Rank images by normalized scalar product between their occurrence counts---</a:t>
            </a:r>
            <a:r>
              <a:rPr lang="en-US" sz="2400" i="1" dirty="0"/>
              <a:t>nearest</a:t>
            </a:r>
            <a:r>
              <a:rPr lang="en-US" sz="2400" dirty="0"/>
              <a:t> </a:t>
            </a:r>
            <a:r>
              <a:rPr lang="en-US" sz="2400" i="1" dirty="0"/>
              <a:t>neighbor</a:t>
            </a:r>
            <a:r>
              <a:rPr lang="en-US" sz="2400" dirty="0"/>
              <a:t> search for similar images.</a:t>
            </a:r>
          </a:p>
          <a:p>
            <a:endParaRPr lang="en-US" sz="2400" dirty="0"/>
          </a:p>
        </p:txBody>
      </p:sp>
      <p:grpSp>
        <p:nvGrpSpPr>
          <p:cNvPr id="6150" name="Group 28"/>
          <p:cNvGrpSpPr>
            <a:grpSpLocks noChangeAspect="1"/>
          </p:cNvGrpSpPr>
          <p:nvPr/>
        </p:nvGrpSpPr>
        <p:grpSpPr bwMode="auto">
          <a:xfrm>
            <a:off x="381000" y="3048000"/>
            <a:ext cx="3654425" cy="1343025"/>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72" name="Picture 41"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62"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7" cstate="print">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itchFamily="34" charset="0"/>
                <a:ea typeface="+mn-ea"/>
                <a:cs typeface="+mn-cs"/>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[1  8   1    4]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name="Equation" r:id="rId10" imgW="177569" imgH="266353" progId="Equation.3">
                  <p:embed/>
                </p:oleObj>
              </mc:Choice>
              <mc:Fallback>
                <p:oleObj name="Equation" r:id="rId10" imgW="177569" imgH="266353" progId="Equation.3">
                  <p:embed/>
                  <p:pic>
                    <p:nvPicPr>
                      <p:cNvPr id="6146"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name="Equation" r:id="rId12" imgW="126835" imgH="202936" progId="Equation.3">
                  <p:embed/>
                </p:oleObj>
              </mc:Choice>
              <mc:Fallback>
                <p:oleObj name="Equation" r:id="rId12" imgW="126835" imgH="202936" progId="Equation.3">
                  <p:embed/>
                  <p:pic>
                    <p:nvPicPr>
                      <p:cNvPr id="6147"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𝑠𝑖𝑚</m:t>
                      </m:r>
                      <m:d>
                        <m:d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e>
                      </m: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𝑞</m:t>
                              </m:r>
                            </m:e>
                          </m:d>
                        </m:num>
                        <m:den>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e>
                          </m:d>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e>
                          </m:d>
                        </m:den>
                      </m:f>
                    </m:oMath>
                  </m:oMathPara>
                </a14:m>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3822879"/>
                <a:ext cx="3615047" cy="13260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nary>
                            <m:naryPr>
                              <m:chr m:val="∑"/>
                              <m:limLoc m:val="subSup"/>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m:t>
                              </m:r>
                            </m:sup>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d>
                                <m:d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e>
                              </m: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e>
                          </m:nary>
                        </m:num>
                        <m:den>
                          <m:rad>
                            <m:radPr>
                              <m:degHide m:val="on"/>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nary>
                                <m:naryPr>
                                  <m:chr m:val="∑"/>
                                  <m:limLoc m:val="subSup"/>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m:t>
                                  </m:r>
                                </m:sup>
                                <m:e>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e>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2</m:t>
                                      </m:r>
                                    </m:sup>
                                  </m:sSup>
                                </m:e>
                              </m:nary>
                            </m:e>
                          </m:ra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ad>
                            <m:radPr>
                              <m:degHide m:val="on"/>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nary>
                                <m:naryPr>
                                  <m:chr m:val="∑"/>
                                  <m:limLoc m:val="subSup"/>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a:ln>
                                        <a:noFill/>
                                      </a:ln>
                                      <a:solidFill>
                                        <a:srgbClr val="000000"/>
                                      </a:solidFill>
                                      <a:effectLst/>
                                      <a:uLnTx/>
                                      <a:uFillTx/>
                                      <a:latin typeface="Cambria Math"/>
                                      <a:ea typeface="+mn-ea"/>
                                      <a:cs typeface="+mn-cs"/>
                                    </a:rPr>
                                    <m:t>𝑖</m:t>
                                  </m:r>
                                  <m:r>
                                    <a:rPr kumimoji="0" lang="en-US" sz="2400" b="0" i="1" u="none" strike="noStrike" kern="1200" cap="none" spc="0" normalizeH="0" baseline="0" noProof="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a:ln>
                                        <a:noFill/>
                                      </a:ln>
                                      <a:solidFill>
                                        <a:srgbClr val="000000"/>
                                      </a:solidFill>
                                      <a:effectLst/>
                                      <a:uLnTx/>
                                      <a:uFillTx/>
                                      <a:latin typeface="Cambria Math"/>
                                      <a:ea typeface="+mn-ea"/>
                                      <a:cs typeface="+mn-cs"/>
                                    </a:rPr>
                                    <m:t>𝑉</m:t>
                                  </m:r>
                                </m:sup>
                                <m:e>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𝑖</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e>
                                    <m:sup>
                                      <m:r>
                                        <a:rPr kumimoji="0" lang="en-US" sz="2400" b="0" i="1" u="none" strike="noStrike" kern="1200" cap="none" spc="0" normalizeH="0" baseline="0" noProof="0">
                                          <a:ln>
                                            <a:noFill/>
                                          </a:ln>
                                          <a:solidFill>
                                            <a:srgbClr val="000000"/>
                                          </a:solidFill>
                                          <a:effectLst/>
                                          <a:uLnTx/>
                                          <a:uFillTx/>
                                          <a:latin typeface="Cambria Math"/>
                                          <a:ea typeface="+mn-ea"/>
                                          <a:cs typeface="+mn-cs"/>
                                        </a:rPr>
                                        <m:t>2</m:t>
                                      </m:r>
                                    </m:sup>
                                  </m:sSup>
                                </m:e>
                              </m:nary>
                            </m:e>
                          </m:rad>
                        </m:den>
                      </m:f>
                    </m:oMath>
                  </m:oMathPara>
                </a14:m>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029200" y="3822879"/>
                <a:ext cx="3615047" cy="1326069"/>
              </a:xfrm>
              <a:prstGeom prst="rect">
                <a:avLst/>
              </a:prstGeom>
              <a:blipFill rotWithShape="0">
                <a:blip r:embed="rId16"/>
                <a:stretch>
                  <a:fillRect r="-7420"/>
                </a:stretch>
              </a:blipFill>
            </p:spPr>
            <p:txBody>
              <a:bodyPr/>
              <a:lstStyle/>
              <a:p>
                <a:r>
                  <a:rPr lang="en-US">
                    <a:noFill/>
                  </a:rPr>
                  <a:t> </a:t>
                </a:r>
              </a:p>
            </p:txBody>
          </p:sp>
        </mc:Fallback>
      </mc:AlternateContent>
      <p:sp>
        <p:nvSpPr>
          <p:cNvPr id="4" name="TextBox 3"/>
          <p:cNvSpPr txBox="1"/>
          <p:nvPr/>
        </p:nvSpPr>
        <p:spPr>
          <a:xfrm>
            <a:off x="5224153" y="5401811"/>
            <a:ext cx="30816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for vocabulary of </a:t>
            </a:r>
            <a:r>
              <a:rPr kumimoji="0" lang="en-US" sz="2000" b="0" i="1"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words</a:t>
            </a:r>
          </a:p>
        </p:txBody>
      </p:sp>
      <p:sp>
        <p:nvSpPr>
          <p:cNvPr id="35" name="Text Box 90"/>
          <p:cNvSpPr txBox="1">
            <a:spLocks noChangeArrowheads="1"/>
          </p:cNvSpPr>
          <p:nvPr/>
        </p:nvSpPr>
        <p:spPr bwMode="auto">
          <a:xfrm>
            <a:off x="-7144" y="6617571"/>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Rectangle 4"/>
          <p:cNvSpPr/>
          <p:nvPr/>
        </p:nvSpPr>
        <p:spPr>
          <a:xfrm>
            <a:off x="4168156" y="6165345"/>
            <a:ext cx="18473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0990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dirty="0"/>
              <a:t>Bags of words: pros and cons</a:t>
            </a:r>
          </a:p>
        </p:txBody>
      </p:sp>
      <p:sp>
        <p:nvSpPr>
          <p:cNvPr id="7" name="Content Placeholder 6"/>
          <p:cNvSpPr>
            <a:spLocks noGrp="1"/>
          </p:cNvSpPr>
          <p:nvPr>
            <p:ph idx="1"/>
          </p:nvPr>
        </p:nvSpPr>
        <p:spPr>
          <a:xfrm>
            <a:off x="446088" y="1311275"/>
            <a:ext cx="8229600" cy="4525963"/>
          </a:xfrm>
        </p:spPr>
        <p:txBody>
          <a:bodyPr/>
          <a:lstStyle/>
          <a:p>
            <a:pPr eaLnBrk="1" hangingPunct="1">
              <a:buFontTx/>
              <a:buNone/>
            </a:pPr>
            <a:r>
              <a:rPr lang="en-US" sz="2800" dirty="0"/>
              <a:t>+  flexible to geometry / deformations / viewpoint</a:t>
            </a:r>
          </a:p>
          <a:p>
            <a:pPr eaLnBrk="1" hangingPunct="1">
              <a:buFontTx/>
              <a:buNone/>
            </a:pPr>
            <a:r>
              <a:rPr lang="en-US" sz="2800" dirty="0"/>
              <a:t>+  compact summary of image content</a:t>
            </a:r>
          </a:p>
          <a:p>
            <a:pPr eaLnBrk="1" hangingPunct="1">
              <a:buFontTx/>
              <a:buNone/>
            </a:pPr>
            <a:r>
              <a:rPr lang="en-US" sz="2800" dirty="0"/>
              <a:t>+  good results in practice</a:t>
            </a:r>
          </a:p>
          <a:p>
            <a:pPr eaLnBrk="1" hangingPunct="1">
              <a:buFontTx/>
              <a:buNone/>
            </a:pPr>
            <a:endParaRPr lang="en-US" sz="2800" dirty="0"/>
          </a:p>
          <a:p>
            <a:pPr eaLnBrk="1" hangingPunct="1">
              <a:buFontTx/>
              <a:buChar char="-"/>
            </a:pPr>
            <a:r>
              <a:rPr lang="en-US" sz="2800" dirty="0"/>
              <a:t>basic model ignores geometry – must verify afterwards, or encode via features</a:t>
            </a:r>
          </a:p>
          <a:p>
            <a:pPr eaLnBrk="1" hangingPunct="1">
              <a:buFontTx/>
              <a:buChar char="-"/>
            </a:pPr>
            <a:r>
              <a:rPr lang="en-US" sz="2800" dirty="0"/>
              <a:t>background and foreground mixed when bag covers whole image</a:t>
            </a:r>
          </a:p>
          <a:p>
            <a:pPr eaLnBrk="1" hangingPunct="1">
              <a:buFontTx/>
              <a:buChar char="-"/>
            </a:pPr>
            <a:r>
              <a:rPr lang="en-US" sz="2800" dirty="0"/>
              <a:t>optimal vocabulary formation remains unclear</a:t>
            </a:r>
          </a:p>
          <a:p>
            <a:pPr eaLnBrk="1" hangingPunct="1">
              <a:buFontTx/>
              <a:buNone/>
            </a:pPr>
            <a:endParaRPr lang="en-US" sz="2800" dirty="0"/>
          </a:p>
        </p:txBody>
      </p:sp>
      <p:sp>
        <p:nvSpPr>
          <p:cNvPr id="4" name="Text Box 90"/>
          <p:cNvSpPr txBox="1">
            <a:spLocks noChangeArrowheads="1"/>
          </p:cNvSpPr>
          <p:nvPr/>
        </p:nvSpPr>
        <p:spPr bwMode="auto">
          <a:xfrm>
            <a:off x="0" y="6611779"/>
            <a:ext cx="1953491"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44197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446090" y="152400"/>
            <a:ext cx="8229600" cy="1143000"/>
          </a:xfrm>
          <a:prstGeom prst="rect">
            <a:avLst/>
          </a:prstGeom>
          <a:noFill/>
          <a:ln w="9525">
            <a:noFill/>
            <a:miter lim="800000"/>
            <a:headEnd/>
            <a:tailEnd/>
          </a:ln>
        </p:spPr>
        <p:txBody>
          <a:bodyPr lIns="91380" tIns="45692" rIns="91380" bIns="45692" anchor="ctr"/>
          <a:lstStyle/>
          <a:p>
            <a:pPr marL="0" marR="0" lvl="0" indent="0" algn="ctr" defTabSz="913832"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0000"/>
                </a:solidFill>
                <a:effectLst/>
                <a:uLnTx/>
                <a:uFillTx/>
                <a:latin typeface="Arial"/>
                <a:ea typeface="+mn-ea"/>
                <a:cs typeface="+mn-cs"/>
              </a:rPr>
              <a:t>Summary: Inverted file index and</a:t>
            </a:r>
          </a:p>
          <a:p>
            <a:pPr marL="0" marR="0" lvl="0" indent="0" algn="ctr" defTabSz="913832"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0000"/>
                </a:solidFill>
                <a:effectLst/>
                <a:uLnTx/>
                <a:uFillTx/>
                <a:latin typeface="Arial"/>
                <a:ea typeface="+mn-ea"/>
                <a:cs typeface="+mn-cs"/>
              </a:rPr>
              <a:t>bags of words similarity</a:t>
            </a:r>
          </a:p>
        </p:txBody>
      </p:sp>
      <p:sp>
        <p:nvSpPr>
          <p:cNvPr id="16" name="Text Box 90"/>
          <p:cNvSpPr txBox="1">
            <a:spLocks noChangeArrowheads="1"/>
          </p:cNvSpPr>
          <p:nvPr/>
        </p:nvSpPr>
        <p:spPr bwMode="auto">
          <a:xfrm>
            <a:off x="0" y="6611779"/>
            <a:ext cx="2093005"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 name="Content Placeholder 6"/>
          <p:cNvSpPr>
            <a:spLocks noGrp="1"/>
          </p:cNvSpPr>
          <p:nvPr>
            <p:ph idx="1"/>
          </p:nvPr>
        </p:nvSpPr>
        <p:spPr>
          <a:solidFill>
            <a:schemeClr val="bg1"/>
          </a:solidFill>
        </p:spPr>
        <p:txBody>
          <a:bodyPr/>
          <a:lstStyle/>
          <a:p>
            <a:pPr marL="0" indent="0" eaLnBrk="1" hangingPunct="1">
              <a:buNone/>
            </a:pPr>
            <a:r>
              <a:rPr lang="en-US" sz="2800" dirty="0"/>
              <a:t>Offline:</a:t>
            </a:r>
          </a:p>
          <a:p>
            <a:pPr eaLnBrk="1" hangingPunct="1"/>
            <a:r>
              <a:rPr lang="en-US" sz="2800" dirty="0"/>
              <a:t>Extract features in database images, cluster them to find words = cluster centers, make index</a:t>
            </a:r>
          </a:p>
          <a:p>
            <a:pPr marL="0" indent="0" eaLnBrk="1" hangingPunct="1">
              <a:buNone/>
            </a:pPr>
            <a:r>
              <a:rPr lang="en-US" sz="2800" dirty="0"/>
              <a:t>Online (during search):</a:t>
            </a:r>
          </a:p>
          <a:p>
            <a:pPr marL="456915" indent="-456915" eaLnBrk="1" hangingPunct="1">
              <a:buFont typeface="Trebuchet MS" pitchFamily="34" charset="0"/>
              <a:buAutoNum type="arabicPeriod"/>
            </a:pPr>
            <a:r>
              <a:rPr lang="en-US" sz="2800" dirty="0"/>
              <a:t>Extract words in query (extract features and map each to closest cluster center)</a:t>
            </a:r>
          </a:p>
          <a:p>
            <a:pPr marL="456915" indent="-456915" eaLnBrk="1" hangingPunct="1">
              <a:buFont typeface="Trebuchet MS" pitchFamily="34" charset="0"/>
              <a:buAutoNum type="arabicPeriod"/>
            </a:pPr>
            <a:r>
              <a:rPr lang="en-US" sz="2800" dirty="0"/>
              <a:t>Use inverted file index to find database images relevant to query</a:t>
            </a:r>
          </a:p>
          <a:p>
            <a:pPr marL="456915" indent="-456915" eaLnBrk="1" hangingPunct="1">
              <a:buFont typeface="Trebuchet MS" pitchFamily="34" charset="0"/>
              <a:buAutoNum type="arabicPeriod"/>
            </a:pPr>
            <a:r>
              <a:rPr lang="en-US" sz="2800" dirty="0"/>
              <a:t>Rank database images by comparing word counts of query and database image</a:t>
            </a:r>
          </a:p>
          <a:p>
            <a:pPr marL="456915" indent="-456915" eaLnBrk="1" hangingPunct="1"/>
            <a:endParaRPr lang="en-US" sz="2800" dirty="0">
              <a:hlinkClick r:id="" action="ppaction://noaction"/>
            </a:endParaRPr>
          </a:p>
        </p:txBody>
      </p:sp>
    </p:spTree>
    <p:extLst>
      <p:ext uri="{BB962C8B-B14F-4D97-AF65-F5344CB8AC3E}">
        <p14:creationId xmlns:p14="http://schemas.microsoft.com/office/powerpoint/2010/main" val="421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Additional references</a:t>
            </a:r>
          </a:p>
        </p:txBody>
      </p:sp>
      <p:sp>
        <p:nvSpPr>
          <p:cNvPr id="3" name="Content Placeholder 2"/>
          <p:cNvSpPr>
            <a:spLocks noGrp="1"/>
          </p:cNvSpPr>
          <p:nvPr>
            <p:ph idx="1"/>
          </p:nvPr>
        </p:nvSpPr>
        <p:spPr>
          <a:xfrm>
            <a:off x="457200" y="990600"/>
            <a:ext cx="8229600" cy="5135563"/>
          </a:xfrm>
        </p:spPr>
        <p:txBody>
          <a:bodyPr>
            <a:normAutofit fontScale="70000" lnSpcReduction="20000"/>
          </a:bodyPr>
          <a:lstStyle/>
          <a:p>
            <a:r>
              <a:rPr lang="en-US" u="sng" dirty="0"/>
              <a:t>Survey paper on local features</a:t>
            </a:r>
            <a:r>
              <a:rPr lang="en-US" dirty="0"/>
              <a:t>			            </a:t>
            </a:r>
          </a:p>
          <a:p>
            <a:pPr lvl="1"/>
            <a:r>
              <a:rPr lang="en-US" dirty="0"/>
              <a:t>“Local Invariant Feature Detectors: A Survey” by </a:t>
            </a:r>
            <a:r>
              <a:rPr lang="en-US" dirty="0" err="1"/>
              <a:t>Tinne</a:t>
            </a:r>
            <a:r>
              <a:rPr lang="en-US" dirty="0"/>
              <a:t> </a:t>
            </a:r>
            <a:r>
              <a:rPr lang="en-US" dirty="0" err="1"/>
              <a:t>Tuytelaars</a:t>
            </a:r>
            <a:r>
              <a:rPr lang="en-US" dirty="0"/>
              <a:t> and </a:t>
            </a:r>
            <a:r>
              <a:rPr lang="en-US" dirty="0" err="1"/>
              <a:t>Krystian</a:t>
            </a:r>
            <a:r>
              <a:rPr lang="en-US" dirty="0"/>
              <a:t> </a:t>
            </a:r>
            <a:r>
              <a:rPr lang="en-US" dirty="0" err="1"/>
              <a:t>Mikolajczyk</a:t>
            </a:r>
            <a:r>
              <a:rPr lang="en-US" dirty="0"/>
              <a:t>, in </a:t>
            </a:r>
            <a:r>
              <a:rPr lang="en-US" i="1" dirty="0"/>
              <a:t>Foundations and Trends in Computer Graphics and Vision</a:t>
            </a:r>
            <a:r>
              <a:rPr lang="en-US" dirty="0"/>
              <a:t> Vol. 3, No. 3 (2007) 177–280 (mostly Chapters 1, 3.2, 7) </a:t>
            </a:r>
            <a:r>
              <a:rPr lang="en-US" dirty="0">
                <a:hlinkClick r:id="rId3"/>
              </a:rPr>
              <a:t>http://homes.esat.kuleuven.be/%7Etuytelaa/FT_survey_interestpoints08.pdf</a:t>
            </a:r>
            <a:r>
              <a:rPr lang="en-US" dirty="0"/>
              <a:t> </a:t>
            </a:r>
          </a:p>
          <a:p>
            <a:endParaRPr lang="en-US" dirty="0"/>
          </a:p>
          <a:p>
            <a:r>
              <a:rPr lang="en-US" u="sng" dirty="0"/>
              <a:t>Making Harris detection scale-invariant</a:t>
            </a:r>
            <a:r>
              <a:rPr lang="en-US" dirty="0"/>
              <a:t>			      </a:t>
            </a:r>
          </a:p>
          <a:p>
            <a:pPr lvl="1"/>
            <a:r>
              <a:rPr lang="en-US" dirty="0"/>
              <a:t>“Indexing based on scale invariant interest points” by </a:t>
            </a:r>
            <a:r>
              <a:rPr lang="en-US" dirty="0" err="1"/>
              <a:t>Krystian</a:t>
            </a:r>
            <a:r>
              <a:rPr lang="en-US" dirty="0"/>
              <a:t> </a:t>
            </a:r>
            <a:r>
              <a:rPr lang="en-US" dirty="0" err="1"/>
              <a:t>Mikolajczyk</a:t>
            </a:r>
            <a:r>
              <a:rPr lang="en-US" dirty="0"/>
              <a:t> and Cordelia Schmid, in ICCV 2001 </a:t>
            </a:r>
            <a:r>
              <a:rPr lang="en-US" dirty="0">
                <a:hlinkClick r:id="rId4"/>
              </a:rPr>
              <a:t>https://hal.archives-ouvertes.fr/file/index/docid/548276/filename/mikolajcICCV2001.pdf</a:t>
            </a:r>
            <a:r>
              <a:rPr lang="en-US" dirty="0"/>
              <a:t> </a:t>
            </a:r>
          </a:p>
          <a:p>
            <a:endParaRPr lang="en-US" dirty="0"/>
          </a:p>
          <a:p>
            <a:r>
              <a:rPr lang="en-US" u="sng" dirty="0"/>
              <a:t>SIFT paper by David Lowe </a:t>
            </a:r>
          </a:p>
          <a:p>
            <a:pPr lvl="1"/>
            <a:r>
              <a:rPr lang="en-US" dirty="0"/>
              <a:t>“Distinctive Image Features from Scale-Invariant </a:t>
            </a:r>
            <a:r>
              <a:rPr lang="en-US" dirty="0" err="1"/>
              <a:t>Keypoints</a:t>
            </a:r>
            <a:r>
              <a:rPr lang="en-US" dirty="0"/>
              <a:t>” by David G. Lowe, in IJCV 2004 </a:t>
            </a:r>
            <a:r>
              <a:rPr lang="en-US" dirty="0">
                <a:hlinkClick r:id="rId5"/>
              </a:rPr>
              <a:t>http://www.cs.ubc.ca/~lowe/papers/ijcv04.pdf</a:t>
            </a:r>
            <a:r>
              <a:rPr lang="en-US" dirty="0"/>
              <a:t> </a:t>
            </a:r>
          </a:p>
          <a:p>
            <a:pPr lvl="1"/>
            <a:endParaRPr lang="en-US" u="sng" dirty="0"/>
          </a:p>
        </p:txBody>
      </p:sp>
    </p:spTree>
    <p:extLst>
      <p:ext uri="{BB962C8B-B14F-4D97-AF65-F5344CB8AC3E}">
        <p14:creationId xmlns:p14="http://schemas.microsoft.com/office/powerpoint/2010/main" val="84088076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a:xfrm>
            <a:off x="457200" y="1245704"/>
            <a:ext cx="5410200" cy="5604954"/>
          </a:xfrm>
        </p:spPr>
        <p:txBody>
          <a:bodyPr>
            <a:normAutofit/>
          </a:bodyPr>
          <a:lstStyle/>
          <a:p>
            <a:r>
              <a:rPr lang="en-US" sz="2800" dirty="0" err="1"/>
              <a:t>Keypoint</a:t>
            </a:r>
            <a:r>
              <a:rPr lang="en-US" sz="2800" dirty="0"/>
              <a:t> detection: repeatable and distinctive</a:t>
            </a:r>
          </a:p>
          <a:p>
            <a:pPr lvl="1"/>
            <a:r>
              <a:rPr lang="en-US" sz="2400" dirty="0"/>
              <a:t>Corners, blobs, stable regions</a:t>
            </a:r>
          </a:p>
          <a:p>
            <a:pPr lvl="1"/>
            <a:r>
              <a:rPr lang="en-US" sz="2400" dirty="0"/>
              <a:t>Laplacian of Gaussian, automatic scale selection</a:t>
            </a:r>
            <a:endParaRPr lang="en-US" sz="2800" dirty="0"/>
          </a:p>
          <a:p>
            <a:r>
              <a:rPr lang="en-US" sz="2800" dirty="0"/>
              <a:t>Descriptors: robust and selective</a:t>
            </a:r>
          </a:p>
          <a:p>
            <a:pPr lvl="1"/>
            <a:r>
              <a:rPr lang="en-US" sz="2400" dirty="0"/>
              <a:t>Histograms for robustness to small shifts and translations (SIFT descriptor)</a:t>
            </a:r>
          </a:p>
          <a:p>
            <a:r>
              <a:rPr lang="en-US" sz="2800" dirty="0"/>
              <a:t>Matching: cluster and index</a:t>
            </a:r>
          </a:p>
          <a:p>
            <a:pPr lvl="1"/>
            <a:r>
              <a:rPr lang="en-US" sz="2400" dirty="0"/>
              <a:t>Compare images through their feature distribution</a:t>
            </a:r>
          </a:p>
          <a:p>
            <a:pPr lvl="1"/>
            <a:endParaRPr lang="en-US" sz="2400" dirty="0"/>
          </a:p>
          <a:p>
            <a:pPr lvl="1"/>
            <a:endParaRPr lang="en-US" sz="2400" dirty="0"/>
          </a:p>
          <a:p>
            <a:pPr lvl="1"/>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96000" y="1447800"/>
            <a:ext cx="2781300" cy="2090738"/>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019800" y="4495800"/>
            <a:ext cx="3124200" cy="1363663"/>
          </a:xfrm>
          <a:prstGeom prst="rect">
            <a:avLst/>
          </a:prstGeom>
          <a:noFill/>
          <a:ln w="9525">
            <a:noFill/>
            <a:miter lim="800000"/>
            <a:headEnd/>
            <a:tailEnd/>
          </a:ln>
        </p:spPr>
      </p:pic>
      <p:sp>
        <p:nvSpPr>
          <p:cNvPr id="6" name="TextBox 5"/>
          <p:cNvSpPr txBox="1"/>
          <p:nvPr/>
        </p:nvSpPr>
        <p:spPr>
          <a:xfrm>
            <a:off x="0" y="6596742"/>
            <a:ext cx="232228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Adapted from D.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Hoiem</a:t>
            </a:r>
            <a:r>
              <a:rPr kumimoji="0" lang="en-US" sz="1050" b="0" i="0" u="none" strike="noStrike" kern="1200" cap="none" spc="0" normalizeH="0" baseline="0" noProof="0" dirty="0">
                <a:ln>
                  <a:noFill/>
                </a:ln>
                <a:solidFill>
                  <a:srgbClr val="000000"/>
                </a:solidFill>
                <a:effectLst/>
                <a:uLnTx/>
                <a:uFillTx/>
                <a:latin typeface="Calibri"/>
                <a:ea typeface="+mn-ea"/>
                <a:cs typeface="+mn-cs"/>
              </a:rPr>
              <a:t>, 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1324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Choosing interest points</a:t>
            </a:r>
          </a:p>
        </p:txBody>
      </p:sp>
      <p:sp>
        <p:nvSpPr>
          <p:cNvPr id="3" name="Content Placeholder 2"/>
          <p:cNvSpPr>
            <a:spLocks noGrp="1"/>
          </p:cNvSpPr>
          <p:nvPr>
            <p:ph idx="1"/>
          </p:nvPr>
        </p:nvSpPr>
        <p:spPr>
          <a:xfrm>
            <a:off x="609600" y="1219200"/>
            <a:ext cx="3657600" cy="5135563"/>
          </a:xfrm>
        </p:spPr>
        <p:txBody>
          <a:bodyPr/>
          <a:lstStyle/>
          <a:p>
            <a:pPr marL="0" indent="0">
              <a:buNone/>
            </a:pPr>
            <a:r>
              <a:rPr lang="en-US" dirty="0"/>
              <a:t>Where would you tell your friend to meet you?</a:t>
            </a:r>
          </a:p>
        </p:txBody>
      </p:sp>
      <p:pic>
        <p:nvPicPr>
          <p:cNvPr id="61442" name="Picture 2" descr="http://www.pegasusarchive.org/ancientbritain/SilburyHill/SilburyHillAerial1_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920" y="2057400"/>
            <a:ext cx="4870712"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7" name="TextBox 6"/>
          <p:cNvSpPr txBox="1"/>
          <p:nvPr/>
        </p:nvSpPr>
        <p:spPr>
          <a:xfrm>
            <a:off x="4398144" y="1219200"/>
            <a:ext cx="3116366" cy="584775"/>
          </a:xfrm>
          <a:prstGeom prst="rect">
            <a:avLst/>
          </a:prstGeom>
          <a:noFill/>
        </p:spPr>
        <p:txBody>
          <a:bodyPr wrap="none" rtlCol="0">
            <a:spAutoFit/>
          </a:bodyPr>
          <a:lstStyle/>
          <a:p>
            <a:r>
              <a:rPr lang="en-US" sz="3200" dirty="0">
                <a:sym typeface="Wingdings" panose="05000000000000000000" pitchFamily="2" charset="2"/>
              </a:rPr>
              <a:t> </a:t>
            </a:r>
            <a:r>
              <a:rPr lang="en-US" sz="3200" dirty="0"/>
              <a:t>Blob detection</a:t>
            </a:r>
          </a:p>
        </p:txBody>
      </p:sp>
    </p:spTree>
    <p:extLst>
      <p:ext uri="{BB962C8B-B14F-4D97-AF65-F5344CB8AC3E}">
        <p14:creationId xmlns:p14="http://schemas.microsoft.com/office/powerpoint/2010/main" val="12153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5"/>
          <p:cNvSpPr>
            <a:spLocks noGrp="1"/>
          </p:cNvSpPr>
          <p:nvPr>
            <p:ph type="title"/>
          </p:nvPr>
        </p:nvSpPr>
        <p:spPr>
          <a:xfrm>
            <a:off x="685800" y="76200"/>
            <a:ext cx="8140148" cy="838200"/>
          </a:xfrm>
        </p:spPr>
        <p:txBody>
          <a:bodyPr>
            <a:noAutofit/>
          </a:bodyPr>
          <a:lstStyle/>
          <a:p>
            <a:pPr eaLnBrk="1" hangingPunct="1"/>
            <a:r>
              <a:rPr lang="en-US" sz="3200" dirty="0"/>
              <a:t>Application 1: </a:t>
            </a:r>
            <a:r>
              <a:rPr lang="en-US" sz="3200" dirty="0" err="1"/>
              <a:t>Keypoint</a:t>
            </a:r>
            <a:r>
              <a:rPr lang="en-US" sz="3200" dirty="0"/>
              <a:t> Matching for Search</a:t>
            </a:r>
            <a:endParaRPr lang="de-CH" sz="3200" dirty="0"/>
          </a:p>
        </p:txBody>
      </p:sp>
      <p:sp>
        <p:nvSpPr>
          <p:cNvPr id="1031" name="Footer Placeholder 4"/>
          <p:cNvSpPr>
            <a:spLocks noGrp="1"/>
          </p:cNvSpPr>
          <p:nvPr>
            <p:ph type="ftr" sz="quarter" idx="11"/>
          </p:nvPr>
        </p:nvSpPr>
        <p:spPr>
          <a:xfrm>
            <a:off x="2429910" y="6248400"/>
            <a:ext cx="4408212" cy="4572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black">
                    <a:tint val="75000"/>
                  </a:prstClr>
                </a:solidFill>
                <a:effectLst/>
                <a:uLnTx/>
                <a:uFillTx/>
              </a:rPr>
              <a:t>Adapted from K. Grauman, B. Leibe</a:t>
            </a:r>
          </a:p>
        </p:txBody>
      </p:sp>
      <p:pic>
        <p:nvPicPr>
          <p:cNvPr id="45" name="Picture 41"/>
          <p:cNvPicPr>
            <a:picLocks noChangeAspect="1" noChangeArrowheads="1"/>
          </p:cNvPicPr>
          <p:nvPr/>
        </p:nvPicPr>
        <p:blipFill>
          <a:blip r:embed="rId3" cstate="print"/>
          <a:srcRect/>
          <a:stretch>
            <a:fillRect/>
          </a:stretch>
        </p:blipFill>
        <p:spPr bwMode="auto">
          <a:xfrm>
            <a:off x="4810818" y="4573588"/>
            <a:ext cx="863600" cy="863600"/>
          </a:xfrm>
          <a:prstGeom prst="rect">
            <a:avLst/>
          </a:prstGeom>
          <a:noFill/>
          <a:ln w="9525">
            <a:noFill/>
            <a:miter lim="800000"/>
            <a:headEnd/>
            <a:tailEnd/>
          </a:ln>
        </p:spPr>
      </p:pic>
      <p:pic>
        <p:nvPicPr>
          <p:cNvPr id="1125" name="Picture 4"/>
          <p:cNvPicPr>
            <a:picLocks noChangeAspect="1" noChangeArrowheads="1"/>
          </p:cNvPicPr>
          <p:nvPr/>
        </p:nvPicPr>
        <p:blipFill>
          <a:blip r:embed="rId4" cstate="print"/>
          <a:srcRect/>
          <a:stretch>
            <a:fillRect/>
          </a:stretch>
        </p:blipFill>
        <p:spPr bwMode="auto">
          <a:xfrm>
            <a:off x="643631" y="4573588"/>
            <a:ext cx="933450" cy="866775"/>
          </a:xfrm>
          <a:prstGeom prst="rect">
            <a:avLst/>
          </a:prstGeom>
          <a:noFill/>
          <a:ln w="9525">
            <a:noFill/>
            <a:miter lim="800000"/>
            <a:headEnd/>
            <a:tailEnd/>
          </a:ln>
        </p:spPr>
      </p:pic>
      <p:sp>
        <p:nvSpPr>
          <p:cNvPr id="87" name="AutoShape 83"/>
          <p:cNvSpPr>
            <a:spLocks noChangeArrowheads="1"/>
          </p:cNvSpPr>
          <p:nvPr/>
        </p:nvSpPr>
        <p:spPr bwMode="auto">
          <a:xfrm>
            <a:off x="2908993"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nvGrpSpPr>
          <p:cNvPr id="2" name="Group 105"/>
          <p:cNvGrpSpPr>
            <a:grpSpLocks/>
          </p:cNvGrpSpPr>
          <p:nvPr/>
        </p:nvGrpSpPr>
        <p:grpSpPr bwMode="auto">
          <a:xfrm>
            <a:off x="1756468" y="4213225"/>
            <a:ext cx="828675" cy="1020763"/>
            <a:chOff x="2771775" y="4797425"/>
            <a:chExt cx="828675" cy="1020657"/>
          </a:xfrm>
        </p:grpSpPr>
        <p:grpSp>
          <p:nvGrpSpPr>
            <p:cNvPr id="16467" name="Group 52"/>
            <p:cNvGrpSpPr>
              <a:grpSpLocks/>
            </p:cNvGrpSpPr>
            <p:nvPr/>
          </p:nvGrpSpPr>
          <p:grpSpPr bwMode="auto">
            <a:xfrm>
              <a:off x="2771775" y="5265735"/>
              <a:ext cx="828675" cy="552347"/>
              <a:chOff x="1859" y="3339"/>
              <a:chExt cx="363" cy="301"/>
            </a:xfrm>
          </p:grpSpPr>
          <p:sp>
            <p:nvSpPr>
              <p:cNvPr id="16469"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70"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71"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2"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3"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4"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5"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6"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7"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8"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9"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0"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1"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2"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graphicFrame>
          <p:nvGraphicFramePr>
            <p:cNvPr id="1646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name="Equation" r:id="rId5" imgW="190335" imgH="215713" progId="Equation.3">
                    <p:embed/>
                  </p:oleObj>
                </mc:Choice>
                <mc:Fallback>
                  <p:oleObj name="Equation" r:id="rId5" imgW="190335" imgH="215713" progId="Equation.3">
                    <p:embed/>
                    <p:pic>
                      <p:nvPicPr>
                        <p:cNvPr id="1646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106"/>
          <p:cNvGrpSpPr>
            <a:grpSpLocks/>
          </p:cNvGrpSpPr>
          <p:nvPr/>
        </p:nvGrpSpPr>
        <p:grpSpPr bwMode="auto">
          <a:xfrm>
            <a:off x="3945631" y="4249738"/>
            <a:ext cx="757237" cy="982662"/>
            <a:chOff x="4967288" y="4833938"/>
            <a:chExt cx="757237" cy="982688"/>
          </a:xfrm>
        </p:grpSpPr>
        <p:grpSp>
          <p:nvGrpSpPr>
            <p:cNvPr id="16451" name="Group 67"/>
            <p:cNvGrpSpPr>
              <a:grpSpLocks/>
            </p:cNvGrpSpPr>
            <p:nvPr/>
          </p:nvGrpSpPr>
          <p:grpSpPr bwMode="auto">
            <a:xfrm>
              <a:off x="4967288" y="5300665"/>
              <a:ext cx="757237" cy="515961"/>
              <a:chOff x="3515" y="3498"/>
              <a:chExt cx="363" cy="278"/>
            </a:xfrm>
          </p:grpSpPr>
          <p:sp>
            <p:nvSpPr>
              <p:cNvPr id="16453"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4"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5"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6"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7"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8"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9"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0"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1"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2"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3"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4"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5"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6"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graphicFrame>
          <p:nvGraphicFramePr>
            <p:cNvPr id="16452"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name="Equation" r:id="rId7" imgW="190335" imgH="215713" progId="Equation.3">
                    <p:embed/>
                  </p:oleObj>
                </mc:Choice>
                <mc:Fallback>
                  <p:oleObj name="Equation" r:id="rId7" imgW="190335" imgH="215713" progId="Equation.3">
                    <p:embed/>
                    <p:pic>
                      <p:nvPicPr>
                        <p:cNvPr id="1645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6393" name="Picture 25" descr="obj14__0"/>
          <p:cNvPicPr>
            <a:picLocks noChangeAspect="1" noChangeArrowheads="1"/>
          </p:cNvPicPr>
          <p:nvPr/>
        </p:nvPicPr>
        <p:blipFill>
          <a:blip r:embed="rId9" cstate="print"/>
          <a:srcRect/>
          <a:stretch>
            <a:fillRect/>
          </a:stretch>
        </p:blipFill>
        <p:spPr bwMode="auto">
          <a:xfrm rot="20580961">
            <a:off x="3432868" y="1530350"/>
            <a:ext cx="2376488" cy="2508250"/>
          </a:xfrm>
          <a:prstGeom prst="rect">
            <a:avLst/>
          </a:prstGeom>
          <a:noFill/>
          <a:ln w="9525">
            <a:noFill/>
            <a:miter lim="800000"/>
            <a:headEnd/>
            <a:tailEnd/>
          </a:ln>
        </p:spPr>
      </p:pic>
      <p:sp>
        <p:nvSpPr>
          <p:cNvPr id="46" name="Rectangle 42"/>
          <p:cNvSpPr>
            <a:spLocks noChangeArrowheads="1"/>
          </p:cNvSpPr>
          <p:nvPr/>
        </p:nvSpPr>
        <p:spPr bwMode="auto">
          <a:xfrm rot="15180961">
            <a:off x="4665562" y="3150394"/>
            <a:ext cx="519113" cy="492125"/>
          </a:xfrm>
          <a:prstGeom prst="rect">
            <a:avLst/>
          </a:prstGeom>
          <a:noFill/>
          <a:ln w="25400" cap="sq">
            <a:solidFill>
              <a:srgbClr val="FFFF00"/>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srgbClr val="FFFF00"/>
              </a:solidFill>
              <a:effectLst/>
              <a:uLnTx/>
              <a:uFillTx/>
              <a:latin typeface="Arial" charset="0"/>
            </a:endParaRPr>
          </a:p>
        </p:txBody>
      </p:sp>
      <p:grpSp>
        <p:nvGrpSpPr>
          <p:cNvPr id="6" name="Group 107"/>
          <p:cNvGrpSpPr>
            <a:grpSpLocks/>
          </p:cNvGrpSpPr>
          <p:nvPr/>
        </p:nvGrpSpPr>
        <p:grpSpPr bwMode="auto">
          <a:xfrm rot="20580961">
            <a:off x="3793231" y="2078038"/>
            <a:ext cx="1560512" cy="1771650"/>
            <a:chOff x="5087938" y="2849563"/>
            <a:chExt cx="1333500" cy="1511678"/>
          </a:xfrm>
        </p:grpSpPr>
        <p:grpSp>
          <p:nvGrpSpPr>
            <p:cNvPr id="16429" name="Group 35"/>
            <p:cNvGrpSpPr>
              <a:grpSpLocks/>
            </p:cNvGrpSpPr>
            <p:nvPr/>
          </p:nvGrpSpPr>
          <p:grpSpPr bwMode="auto">
            <a:xfrm rot="-5400000">
              <a:off x="6348413" y="3101975"/>
              <a:ext cx="73025" cy="73025"/>
              <a:chOff x="1292" y="2205"/>
              <a:chExt cx="46" cy="46"/>
            </a:xfrm>
          </p:grpSpPr>
          <p:sp>
            <p:nvSpPr>
              <p:cNvPr id="16449" name="Line 36"/>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0" name="Line 37"/>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0" name="Group 101"/>
            <p:cNvGrpSpPr>
              <a:grpSpLocks/>
            </p:cNvGrpSpPr>
            <p:nvPr/>
          </p:nvGrpSpPr>
          <p:grpSpPr bwMode="auto">
            <a:xfrm>
              <a:off x="5087938" y="2849563"/>
              <a:ext cx="1320665" cy="1511678"/>
              <a:chOff x="5087938" y="2849563"/>
              <a:chExt cx="1320665" cy="1511678"/>
            </a:xfrm>
          </p:grpSpPr>
          <p:grpSp>
            <p:nvGrpSpPr>
              <p:cNvPr id="16431" name="Group 26"/>
              <p:cNvGrpSpPr>
                <a:grpSpLocks/>
              </p:cNvGrpSpPr>
              <p:nvPr/>
            </p:nvGrpSpPr>
            <p:grpSpPr bwMode="auto">
              <a:xfrm rot="-5400000">
                <a:off x="5124450" y="4000500"/>
                <a:ext cx="73025" cy="73025"/>
                <a:chOff x="1292" y="2205"/>
                <a:chExt cx="46" cy="46"/>
              </a:xfrm>
            </p:grpSpPr>
            <p:sp>
              <p:nvSpPr>
                <p:cNvPr id="16447" name="Line 2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8" name="Line 2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2" name="Group 29"/>
              <p:cNvGrpSpPr>
                <a:grpSpLocks/>
              </p:cNvGrpSpPr>
              <p:nvPr/>
            </p:nvGrpSpPr>
            <p:grpSpPr bwMode="auto">
              <a:xfrm rot="-5400000">
                <a:off x="5411788" y="3713163"/>
                <a:ext cx="73025" cy="73025"/>
                <a:chOff x="1292" y="2205"/>
                <a:chExt cx="46" cy="46"/>
              </a:xfrm>
            </p:grpSpPr>
            <p:sp>
              <p:nvSpPr>
                <p:cNvPr id="16445" name="Line 3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6" name="Line 3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3" name="Group 32"/>
              <p:cNvGrpSpPr>
                <a:grpSpLocks/>
              </p:cNvGrpSpPr>
              <p:nvPr/>
            </p:nvGrpSpPr>
            <p:grpSpPr bwMode="auto">
              <a:xfrm rot="-5400000">
                <a:off x="5986463" y="2849563"/>
                <a:ext cx="73025" cy="73025"/>
                <a:chOff x="1292" y="2205"/>
                <a:chExt cx="46" cy="46"/>
              </a:xfrm>
            </p:grpSpPr>
            <p:sp>
              <p:nvSpPr>
                <p:cNvPr id="16443" name="Line 3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4" name="Line 3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4" name="Group 38"/>
              <p:cNvGrpSpPr>
                <a:grpSpLocks/>
              </p:cNvGrpSpPr>
              <p:nvPr/>
            </p:nvGrpSpPr>
            <p:grpSpPr bwMode="auto">
              <a:xfrm rot="-5400000">
                <a:off x="5087938" y="2957513"/>
                <a:ext cx="73025" cy="73025"/>
                <a:chOff x="1292" y="2205"/>
                <a:chExt cx="46" cy="46"/>
              </a:xfrm>
            </p:grpSpPr>
            <p:sp>
              <p:nvSpPr>
                <p:cNvPr id="16441" name="Line 3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2" name="Line 4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5" name="Group 43"/>
              <p:cNvGrpSpPr>
                <a:grpSpLocks/>
              </p:cNvGrpSpPr>
              <p:nvPr/>
            </p:nvGrpSpPr>
            <p:grpSpPr bwMode="auto">
              <a:xfrm rot="-5400000">
                <a:off x="5916613" y="4005263"/>
                <a:ext cx="73025" cy="73025"/>
                <a:chOff x="1292" y="2205"/>
                <a:chExt cx="46" cy="46"/>
              </a:xfrm>
            </p:grpSpPr>
            <p:sp>
              <p:nvSpPr>
                <p:cNvPr id="16439" name="Line 4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0" name="Line 4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16436" name="Rectangle 88"/>
              <p:cNvSpPr>
                <a:spLocks noChangeArrowheads="1"/>
              </p:cNvSpPr>
              <p:nvPr/>
            </p:nvSpPr>
            <p:spPr bwMode="auto">
              <a:xfrm>
                <a:off x="5219834" y="4046158"/>
                <a:ext cx="361681" cy="315083"/>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1</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37" name="Rectangle 89"/>
              <p:cNvSpPr>
                <a:spLocks noChangeArrowheads="1"/>
              </p:cNvSpPr>
              <p:nvPr/>
            </p:nvSpPr>
            <p:spPr bwMode="auto">
              <a:xfrm>
                <a:off x="6011997" y="4009647"/>
                <a:ext cx="361681" cy="315084"/>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2</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38" name="Rectangle 90"/>
              <p:cNvSpPr>
                <a:spLocks noChangeArrowheads="1"/>
              </p:cNvSpPr>
              <p:nvPr/>
            </p:nvSpPr>
            <p:spPr bwMode="auto">
              <a:xfrm>
                <a:off x="6046922" y="2857122"/>
                <a:ext cx="361681" cy="315084"/>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3</a:t>
                </a:r>
                <a:endParaRPr kumimoji="0" lang="en-US" sz="1800" b="0" i="0" u="none" strike="noStrike" kern="0" cap="none" spc="0" normalizeH="0" baseline="0" noProof="0">
                  <a:ln>
                    <a:noFill/>
                  </a:ln>
                  <a:solidFill>
                    <a:srgbClr val="FFFF00"/>
                  </a:solidFill>
                  <a:effectLst/>
                  <a:uLnTx/>
                  <a:uFillTx/>
                  <a:latin typeface="Arial" charset="0"/>
                </a:endParaRPr>
              </a:p>
            </p:txBody>
          </p:sp>
        </p:grpSp>
      </p:grpSp>
      <p:pic>
        <p:nvPicPr>
          <p:cNvPr id="16396" name="Picture 5" descr="obj14__0"/>
          <p:cNvPicPr>
            <a:picLocks noChangeAspect="1" noChangeArrowheads="1"/>
          </p:cNvPicPr>
          <p:nvPr/>
        </p:nvPicPr>
        <p:blipFill>
          <a:blip r:embed="rId10" cstate="print"/>
          <a:srcRect/>
          <a:stretch>
            <a:fillRect/>
          </a:stretch>
        </p:blipFill>
        <p:spPr bwMode="auto">
          <a:xfrm>
            <a:off x="603943" y="1824038"/>
            <a:ext cx="2141538" cy="2028825"/>
          </a:xfrm>
          <a:prstGeom prst="rect">
            <a:avLst/>
          </a:prstGeom>
          <a:noFill/>
          <a:ln w="9525">
            <a:noFill/>
            <a:miter lim="800000"/>
            <a:headEnd/>
            <a:tailEnd/>
          </a:ln>
        </p:spPr>
      </p:pic>
      <p:sp>
        <p:nvSpPr>
          <p:cNvPr id="10" name="Rectangle 6"/>
          <p:cNvSpPr>
            <a:spLocks noChangeArrowheads="1"/>
          </p:cNvSpPr>
          <p:nvPr/>
        </p:nvSpPr>
        <p:spPr bwMode="auto">
          <a:xfrm>
            <a:off x="857943" y="2722563"/>
            <a:ext cx="442913" cy="420687"/>
          </a:xfrm>
          <a:prstGeom prst="rect">
            <a:avLst/>
          </a:prstGeom>
          <a:noFill/>
          <a:ln w="25400" cap="sq">
            <a:solidFill>
              <a:srgbClr val="FFFF00"/>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srgbClr val="FFFF00"/>
              </a:solidFill>
              <a:effectLst/>
              <a:uLnTx/>
              <a:uFillTx/>
              <a:latin typeface="Arial" charset="0"/>
            </a:endParaRPr>
          </a:p>
        </p:txBody>
      </p:sp>
      <p:grpSp>
        <p:nvGrpSpPr>
          <p:cNvPr id="15" name="Group 100"/>
          <p:cNvGrpSpPr>
            <a:grpSpLocks/>
          </p:cNvGrpSpPr>
          <p:nvPr/>
        </p:nvGrpSpPr>
        <p:grpSpPr bwMode="auto">
          <a:xfrm>
            <a:off x="1035743" y="2016125"/>
            <a:ext cx="1612900" cy="1406525"/>
            <a:chOff x="2051050" y="2600325"/>
            <a:chExt cx="1612552" cy="1406525"/>
          </a:xfrm>
        </p:grpSpPr>
        <p:grpSp>
          <p:nvGrpSpPr>
            <p:cNvPr id="16408" name="Group 7"/>
            <p:cNvGrpSpPr>
              <a:grpSpLocks/>
            </p:cNvGrpSpPr>
            <p:nvPr/>
          </p:nvGrpSpPr>
          <p:grpSpPr bwMode="auto">
            <a:xfrm>
              <a:off x="2051050" y="3500438"/>
              <a:ext cx="73025" cy="73025"/>
              <a:chOff x="1292" y="2205"/>
              <a:chExt cx="46" cy="46"/>
            </a:xfrm>
          </p:grpSpPr>
          <p:sp>
            <p:nvSpPr>
              <p:cNvPr id="1642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09" name="Group 10"/>
            <p:cNvGrpSpPr>
              <a:grpSpLocks/>
            </p:cNvGrpSpPr>
            <p:nvPr/>
          </p:nvGrpSpPr>
          <p:grpSpPr bwMode="auto">
            <a:xfrm>
              <a:off x="2087563" y="2708275"/>
              <a:ext cx="73025" cy="73025"/>
              <a:chOff x="1292" y="2205"/>
              <a:chExt cx="46" cy="46"/>
            </a:xfrm>
          </p:grpSpPr>
          <p:sp>
            <p:nvSpPr>
              <p:cNvPr id="1642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0" name="Group 13"/>
            <p:cNvGrpSpPr>
              <a:grpSpLocks/>
            </p:cNvGrpSpPr>
            <p:nvPr/>
          </p:nvGrpSpPr>
          <p:grpSpPr bwMode="auto">
            <a:xfrm>
              <a:off x="2374900" y="2995613"/>
              <a:ext cx="73025" cy="73025"/>
              <a:chOff x="1292" y="2205"/>
              <a:chExt cx="46" cy="46"/>
            </a:xfrm>
          </p:grpSpPr>
          <p:sp>
            <p:nvSpPr>
              <p:cNvPr id="1642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1" name="Group 16"/>
            <p:cNvGrpSpPr>
              <a:grpSpLocks/>
            </p:cNvGrpSpPr>
            <p:nvPr/>
          </p:nvGrpSpPr>
          <p:grpSpPr bwMode="auto">
            <a:xfrm>
              <a:off x="3238500" y="3571875"/>
              <a:ext cx="73025" cy="73025"/>
              <a:chOff x="1292" y="2205"/>
              <a:chExt cx="46" cy="46"/>
            </a:xfrm>
          </p:grpSpPr>
          <p:sp>
            <p:nvSpPr>
              <p:cNvPr id="1642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2" name="Group 19"/>
            <p:cNvGrpSpPr>
              <a:grpSpLocks/>
            </p:cNvGrpSpPr>
            <p:nvPr/>
          </p:nvGrpSpPr>
          <p:grpSpPr bwMode="auto">
            <a:xfrm>
              <a:off x="2986088" y="3933825"/>
              <a:ext cx="73025" cy="73025"/>
              <a:chOff x="1292" y="2205"/>
              <a:chExt cx="46" cy="46"/>
            </a:xfrm>
          </p:grpSpPr>
          <p:sp>
            <p:nvSpPr>
              <p:cNvPr id="1641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3" name="Group 22"/>
            <p:cNvGrpSpPr>
              <a:grpSpLocks/>
            </p:cNvGrpSpPr>
            <p:nvPr/>
          </p:nvGrpSpPr>
          <p:grpSpPr bwMode="auto">
            <a:xfrm>
              <a:off x="3130550" y="2673350"/>
              <a:ext cx="73025" cy="73025"/>
              <a:chOff x="1292" y="2205"/>
              <a:chExt cx="46" cy="46"/>
            </a:xfrm>
          </p:grpSpPr>
          <p:sp>
            <p:nvSpPr>
              <p:cNvPr id="1641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1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16414" name="Rectangle 91"/>
            <p:cNvSpPr>
              <a:spLocks noChangeArrowheads="1"/>
            </p:cNvSpPr>
            <p:nvPr/>
          </p:nvSpPr>
          <p:spPr bwMode="auto">
            <a:xfrm>
              <a:off x="2124075" y="2600325"/>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1</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15" name="Rectangle 92"/>
            <p:cNvSpPr>
              <a:spLocks noChangeArrowheads="1"/>
            </p:cNvSpPr>
            <p:nvPr/>
          </p:nvSpPr>
          <p:spPr bwMode="auto">
            <a:xfrm>
              <a:off x="2051050" y="3429000"/>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2</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16" name="Rectangle 93"/>
            <p:cNvSpPr>
              <a:spLocks noChangeArrowheads="1"/>
            </p:cNvSpPr>
            <p:nvPr/>
          </p:nvSpPr>
          <p:spPr bwMode="auto">
            <a:xfrm>
              <a:off x="3240088" y="3500438"/>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3</a:t>
              </a:r>
              <a:endParaRPr kumimoji="0" lang="en-US" sz="1800" b="0" i="0" u="none" strike="noStrike" kern="0" cap="none" spc="0" normalizeH="0" baseline="0" noProof="0">
                <a:ln>
                  <a:noFill/>
                </a:ln>
                <a:solidFill>
                  <a:srgbClr val="FFFF00"/>
                </a:solidFill>
                <a:effectLst/>
                <a:uLnTx/>
                <a:uFillTx/>
                <a:latin typeface="Arial" charset="0"/>
              </a:endParaRPr>
            </a:p>
          </p:txBody>
        </p:sp>
      </p:grpSp>
      <p:graphicFrame>
        <p:nvGraphicFramePr>
          <p:cNvPr id="99" name="Object 5"/>
          <p:cNvGraphicFramePr>
            <a:graphicFrameLocks noChangeAspect="1"/>
          </p:cNvGraphicFramePr>
          <p:nvPr/>
        </p:nvGraphicFramePr>
        <p:xfrm>
          <a:off x="2526406" y="5508625"/>
          <a:ext cx="1449387" cy="361950"/>
        </p:xfrm>
        <a:graphic>
          <a:graphicData uri="http://schemas.openxmlformats.org/presentationml/2006/ole">
            <mc:AlternateContent xmlns:mc="http://schemas.openxmlformats.org/markup-compatibility/2006">
              <mc:Choice xmlns:v="urn:schemas-microsoft-com:vml" Requires="v">
                <p:oleObj name="Equation" r:id="rId11" imgW="863225" imgH="215806" progId="Equation.3">
                  <p:embed/>
                </p:oleObj>
              </mc:Choice>
              <mc:Fallback>
                <p:oleObj name="Equation" r:id="rId11" imgW="863225" imgH="215806" progId="Equation.3">
                  <p:embed/>
                  <p:pic>
                    <p:nvPicPr>
                      <p:cNvPr id="9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6406" y="5508625"/>
                        <a:ext cx="1449387"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292918" y="2954338"/>
            <a:ext cx="3395663" cy="511175"/>
          </a:xfrm>
          <a:prstGeom prst="line">
            <a:avLst/>
          </a:prstGeom>
          <a:noFill/>
          <a:ln w="1905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50" name="Line 46"/>
          <p:cNvSpPr>
            <a:spLocks noChangeShapeType="1"/>
          </p:cNvSpPr>
          <p:nvPr/>
        </p:nvSpPr>
        <p:spPr bwMode="auto">
          <a:xfrm>
            <a:off x="1072256" y="3205163"/>
            <a:ext cx="36512" cy="1260475"/>
          </a:xfrm>
          <a:prstGeom prst="line">
            <a:avLst/>
          </a:prstGeom>
          <a:noFill/>
          <a:ln w="25400" cap="sq">
            <a:solidFill>
              <a:srgbClr val="FFFF00"/>
            </a:solidFill>
            <a:round/>
            <a:headEnd type="none" w="sm" len="sm"/>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13" name="Line 46"/>
          <p:cNvSpPr>
            <a:spLocks noChangeShapeType="1"/>
          </p:cNvSpPr>
          <p:nvPr/>
        </p:nvSpPr>
        <p:spPr bwMode="auto">
          <a:xfrm>
            <a:off x="5053706" y="3684588"/>
            <a:ext cx="182562" cy="895350"/>
          </a:xfrm>
          <a:prstGeom prst="line">
            <a:avLst/>
          </a:prstGeom>
          <a:noFill/>
          <a:ln w="25400" cap="sq">
            <a:solidFill>
              <a:srgbClr val="FFFF00"/>
            </a:solidFill>
            <a:round/>
            <a:headEnd type="none" w="sm" len="sm"/>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17" name="Text Box 26"/>
          <p:cNvSpPr txBox="1">
            <a:spLocks noChangeArrowheads="1"/>
          </p:cNvSpPr>
          <p:nvPr/>
        </p:nvSpPr>
        <p:spPr bwMode="auto">
          <a:xfrm>
            <a:off x="6288088" y="1138443"/>
            <a:ext cx="3505200" cy="106362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1. Find a set of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distinctive key-</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points </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119" name="Text Box 26"/>
          <p:cNvSpPr txBox="1">
            <a:spLocks noChangeArrowheads="1"/>
          </p:cNvSpPr>
          <p:nvPr/>
        </p:nvSpPr>
        <p:spPr bwMode="auto">
          <a:xfrm>
            <a:off x="6288088" y="2355089"/>
            <a:ext cx="3111500" cy="106362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2. Define a region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around each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a:t>
            </a:r>
            <a:r>
              <a:rPr kumimoji="0" lang="en-US" sz="2100" b="0" i="0" u="none" strike="noStrike" kern="0" cap="none" spc="0" normalizeH="0" baseline="0" noProof="0" dirty="0" err="1">
                <a:ln>
                  <a:noFill/>
                </a:ln>
                <a:solidFill>
                  <a:prstClr val="black"/>
                </a:solidFill>
                <a:effectLst/>
                <a:uLnTx/>
                <a:uFillTx/>
                <a:latin typeface="Arial" charset="0"/>
              </a:rPr>
              <a:t>keypoint</a:t>
            </a:r>
            <a:r>
              <a:rPr kumimoji="0" lang="en-US" sz="2100" b="0" i="0" u="none" strike="noStrike" kern="0" cap="none" spc="0" normalizeH="0" baseline="0" noProof="0" dirty="0">
                <a:ln>
                  <a:noFill/>
                </a:ln>
                <a:solidFill>
                  <a:prstClr val="black"/>
                </a:solidFill>
                <a:effectLst/>
                <a:uLnTx/>
                <a:uFillTx/>
                <a:latin typeface="Arial" charset="0"/>
              </a:rPr>
              <a:t> (window)</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120" name="Text Box 26"/>
          <p:cNvSpPr txBox="1">
            <a:spLocks noChangeArrowheads="1"/>
          </p:cNvSpPr>
          <p:nvPr/>
        </p:nvSpPr>
        <p:spPr bwMode="auto">
          <a:xfrm>
            <a:off x="6288088" y="3633232"/>
            <a:ext cx="3001962" cy="1064010"/>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3. Compute a local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descriptor from the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region</a:t>
            </a:r>
          </a:p>
        </p:txBody>
      </p:sp>
      <p:sp>
        <p:nvSpPr>
          <p:cNvPr id="121" name="Text Box 26"/>
          <p:cNvSpPr txBox="1">
            <a:spLocks noChangeArrowheads="1"/>
          </p:cNvSpPr>
          <p:nvPr/>
        </p:nvSpPr>
        <p:spPr bwMode="auto">
          <a:xfrm>
            <a:off x="6288088" y="4876796"/>
            <a:ext cx="3001962" cy="74084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4. Match descriptors   </a:t>
            </a:r>
          </a:p>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    </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3" name="TextBox 2"/>
          <p:cNvSpPr txBox="1"/>
          <p:nvPr/>
        </p:nvSpPr>
        <p:spPr>
          <a:xfrm>
            <a:off x="1276534" y="1305100"/>
            <a:ext cx="762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Query</a:t>
            </a:r>
          </a:p>
        </p:txBody>
      </p:sp>
      <p:sp>
        <p:nvSpPr>
          <p:cNvPr id="101" name="TextBox 100"/>
          <p:cNvSpPr txBox="1"/>
          <p:nvPr/>
        </p:nvSpPr>
        <p:spPr>
          <a:xfrm>
            <a:off x="3350574" y="1077565"/>
            <a:ext cx="12697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 database</a:t>
            </a:r>
          </a:p>
        </p:txBody>
      </p:sp>
    </p:spTree>
    <p:extLst>
      <p:ext uri="{BB962C8B-B14F-4D97-AF65-F5344CB8AC3E}">
        <p14:creationId xmlns:p14="http://schemas.microsoft.com/office/powerpoint/2010/main" val="2086122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9">
                                            <p:txEl>
                                              <p:pRg st="0" end="0"/>
                                            </p:txEl>
                                          </p:spTgt>
                                        </p:tgtEl>
                                        <p:attrNameLst>
                                          <p:attrName>style.visibility</p:attrName>
                                        </p:attrNameLst>
                                      </p:cBhvr>
                                      <p:to>
                                        <p:strVal val="visible"/>
                                      </p:to>
                                    </p:set>
                                  </p:childTnLst>
                                </p:cTn>
                              </p:par>
                            </p:childTnLst>
                          </p:cTn>
                        </p:par>
                        <p:par>
                          <p:cTn id="25" fill="hold" nodeType="afterGroup">
                            <p:stCondLst>
                              <p:cond delay="0"/>
                            </p:stCondLst>
                            <p:childTnLst>
                              <p:par>
                                <p:cTn id="26" presetID="2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500" fill="hold"/>
                                        <p:tgtEl>
                                          <p:spTgt spid="46"/>
                                        </p:tgtEl>
                                        <p:attrNameLst>
                                          <p:attrName>ppt_w</p:attrName>
                                        </p:attrNameLst>
                                      </p:cBhvr>
                                      <p:tavLst>
                                        <p:tav tm="0">
                                          <p:val>
                                            <p:fltVal val="0"/>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childTnLst>
                          </p:cTn>
                        </p:par>
                        <p:par>
                          <p:cTn id="39" fill="hold" nodeType="afterGroup">
                            <p:stCondLst>
                              <p:cond delay="1500"/>
                            </p:stCondLst>
                            <p:childTnLst>
                              <p:par>
                                <p:cTn id="40" presetID="1" presetClass="entr" presetSubtype="0" fill="hold" nodeType="afterEffect">
                                  <p:stCondLst>
                                    <p:cond delay="0"/>
                                  </p:stCondLst>
                                  <p:childTnLst>
                                    <p:set>
                                      <p:cBhvr>
                                        <p:cTn id="41" dur="1" fill="hold">
                                          <p:stCondLst>
                                            <p:cond delay="0"/>
                                          </p:stCondLst>
                                        </p:cTn>
                                        <p:tgtEl>
                                          <p:spTgt spid="1125"/>
                                        </p:tgtEl>
                                        <p:attrNameLst>
                                          <p:attrName>style.visibility</p:attrName>
                                        </p:attrNameLst>
                                      </p:cBhvr>
                                      <p:to>
                                        <p:strVal val="visible"/>
                                      </p:to>
                                    </p:set>
                                  </p:childTnLst>
                                </p:cTn>
                              </p:par>
                            </p:childTnLst>
                          </p:cTn>
                        </p:par>
                        <p:par>
                          <p:cTn id="42" fill="hold" nodeType="afterGroup">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wipe(up)">
                                      <p:cBhvr>
                                        <p:cTn id="45" dur="500"/>
                                        <p:tgtEl>
                                          <p:spTgt spid="113"/>
                                        </p:tgtEl>
                                      </p:cBhvr>
                                    </p:animEffect>
                                  </p:childTnLst>
                                </p:cTn>
                              </p:par>
                            </p:childTnLst>
                          </p:cTn>
                        </p:par>
                        <p:par>
                          <p:cTn id="46" fill="hold" nodeType="afterGroup">
                            <p:stCondLst>
                              <p:cond delay="2000"/>
                            </p:stCondLst>
                            <p:childTnLst>
                              <p:par>
                                <p:cTn id="47" presetID="1"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0">
                                            <p:txEl>
                                              <p:pRg st="0" end="0"/>
                                            </p:txEl>
                                          </p:spTgt>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par>
                          <p:cTn id="56" fill="hold" nodeType="afterGroup">
                            <p:stCondLst>
                              <p:cond delay="0"/>
                            </p:stCondLst>
                            <p:childTnLst>
                              <p:par>
                                <p:cTn id="57" presetID="1"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1">
                                            <p:txEl>
                                              <p:pRg st="1" end="1"/>
                                            </p:txEl>
                                          </p:spTgt>
                                        </p:tgtEl>
                                        <p:attrNameLst>
                                          <p:attrName>style.visibility</p:attrName>
                                        </p:attrNameLst>
                                      </p:cBhvr>
                                      <p:to>
                                        <p:strVal val="visible"/>
                                      </p:to>
                                    </p:set>
                                  </p:childTnLst>
                                </p:cTn>
                              </p:par>
                            </p:childTnLst>
                          </p:cTn>
                        </p:par>
                        <p:par>
                          <p:cTn id="67" fill="hold" nodeType="afterGroup">
                            <p:stCondLst>
                              <p:cond delay="0"/>
                            </p:stCondLst>
                            <p:childTnLst>
                              <p:par>
                                <p:cTn id="68" presetID="23" presetClass="entr" presetSubtype="16"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p:cTn id="70" dur="500" fill="hold"/>
                                        <p:tgtEl>
                                          <p:spTgt spid="87"/>
                                        </p:tgtEl>
                                        <p:attrNameLst>
                                          <p:attrName>ppt_w</p:attrName>
                                        </p:attrNameLst>
                                      </p:cBhvr>
                                      <p:tavLst>
                                        <p:tav tm="0">
                                          <p:val>
                                            <p:fltVal val="0"/>
                                          </p:val>
                                        </p:tav>
                                        <p:tav tm="100000">
                                          <p:val>
                                            <p:strVal val="#ppt_w"/>
                                          </p:val>
                                        </p:tav>
                                      </p:tavLst>
                                    </p:anim>
                                    <p:anim calcmode="lin" valueType="num">
                                      <p:cBhvr>
                                        <p:cTn id="71" dur="500" fill="hold"/>
                                        <p:tgtEl>
                                          <p:spTgt spid="87"/>
                                        </p:tgtEl>
                                        <p:attrNameLst>
                                          <p:attrName>ppt_h</p:attrName>
                                        </p:attrNameLst>
                                      </p:cBhvr>
                                      <p:tavLst>
                                        <p:tav tm="0">
                                          <p:val>
                                            <p:fltVal val="0"/>
                                          </p:val>
                                        </p:tav>
                                        <p:tav tm="100000">
                                          <p:val>
                                            <p:strVal val="#ppt_h"/>
                                          </p:val>
                                        </p:tav>
                                      </p:tavLst>
                                    </p:anim>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par>
                          <p:cTn id="75" fill="hold" nodeType="afterGroup">
                            <p:stCondLst>
                              <p:cond delay="500"/>
                            </p:stCondLst>
                            <p:childTnLst>
                              <p:par>
                                <p:cTn id="76" presetID="23" presetClass="entr" presetSubtype="16"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 calcmode="lin" valueType="num">
                                      <p:cBhvr>
                                        <p:cTn id="78" dur="500" fill="hold"/>
                                        <p:tgtEl>
                                          <p:spTgt spid="100"/>
                                        </p:tgtEl>
                                        <p:attrNameLst>
                                          <p:attrName>ppt_w</p:attrName>
                                        </p:attrNameLst>
                                      </p:cBhvr>
                                      <p:tavLst>
                                        <p:tav tm="0">
                                          <p:val>
                                            <p:fltVal val="0"/>
                                          </p:val>
                                        </p:tav>
                                        <p:tav tm="100000">
                                          <p:val>
                                            <p:strVal val="#ppt_w"/>
                                          </p:val>
                                        </p:tav>
                                      </p:tavLst>
                                    </p:anim>
                                    <p:anim calcmode="lin" valueType="num">
                                      <p:cBhvr>
                                        <p:cTn id="79"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6" grpId="0" animBg="1"/>
      <p:bldP spid="10" grpId="0" animBg="1"/>
      <p:bldP spid="100" grpId="0" animBg="1"/>
      <p:bldP spid="50" grpId="0" animBg="1"/>
      <p:bldP spid="113" grpId="0" animBg="1"/>
      <p:bldP spid="3" grpId="0"/>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685799" y="76200"/>
            <a:ext cx="8232913" cy="838200"/>
          </a:xfrm>
        </p:spPr>
        <p:txBody>
          <a:bodyPr>
            <a:noAutofit/>
          </a:bodyPr>
          <a:lstStyle/>
          <a:p>
            <a:r>
              <a:rPr lang="en-US" sz="3200" dirty="0"/>
              <a:t>Application 1: </a:t>
            </a:r>
            <a:r>
              <a:rPr lang="en-US" sz="3200" dirty="0" err="1"/>
              <a:t>Keypoint</a:t>
            </a:r>
            <a:r>
              <a:rPr lang="en-US" sz="3200" dirty="0"/>
              <a:t> Matching For Search</a:t>
            </a:r>
          </a:p>
        </p:txBody>
      </p:sp>
      <p:sp>
        <p:nvSpPr>
          <p:cNvPr id="18435" name="Content Placeholder 2"/>
          <p:cNvSpPr>
            <a:spLocks noGrp="1"/>
          </p:cNvSpPr>
          <p:nvPr>
            <p:ph idx="1"/>
          </p:nvPr>
        </p:nvSpPr>
        <p:spPr>
          <a:xfrm>
            <a:off x="457200" y="990600"/>
            <a:ext cx="8229600" cy="5605790"/>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a:buFont typeface="Arial" charset="0"/>
              <a:buNone/>
            </a:pPr>
            <a:endParaRPr lang="en-US" b="1" dirty="0"/>
          </a:p>
          <a:p>
            <a:pPr>
              <a:buFont typeface="Arial" charset="0"/>
              <a:buNone/>
            </a:pPr>
            <a:r>
              <a:rPr lang="en-US" b="1" dirty="0"/>
              <a:t>Goal: </a:t>
            </a:r>
          </a:p>
          <a:p>
            <a:pPr>
              <a:buFont typeface="Arial" charset="0"/>
              <a:buNone/>
            </a:pPr>
            <a:r>
              <a:rPr lang="en-US" dirty="0"/>
              <a:t>We want to detect </a:t>
            </a:r>
            <a:r>
              <a:rPr lang="en-US" i="1" dirty="0"/>
              <a:t>repeatable</a:t>
            </a:r>
            <a:r>
              <a:rPr lang="en-US" dirty="0"/>
              <a:t> and </a:t>
            </a:r>
            <a:r>
              <a:rPr lang="en-US" i="1" dirty="0"/>
              <a:t>distinctive </a:t>
            </a:r>
            <a:r>
              <a:rPr lang="en-US" dirty="0"/>
              <a:t>points </a:t>
            </a:r>
            <a:endParaRPr lang="en-US" i="1" dirty="0"/>
          </a:p>
          <a:p>
            <a:pPr marL="457200" indent="-457200">
              <a:buFont typeface="Arial" panose="020B0604020202020204" pitchFamily="34" charset="0"/>
              <a:buChar char="•"/>
            </a:pPr>
            <a:r>
              <a:rPr lang="en-US" i="1" dirty="0"/>
              <a:t>Repeatable: </a:t>
            </a:r>
            <a:r>
              <a:rPr lang="en-US" dirty="0"/>
              <a:t>so that if images are slightly different, we can still retrieve them</a:t>
            </a:r>
          </a:p>
          <a:p>
            <a:pPr marL="457200" indent="-457200">
              <a:buFont typeface="Arial" panose="020B0604020202020204" pitchFamily="34" charset="0"/>
              <a:buChar char="•"/>
            </a:pPr>
            <a:r>
              <a:rPr lang="en-US" i="1" dirty="0"/>
              <a:t>Distinctive: </a:t>
            </a:r>
            <a:r>
              <a:rPr lang="en-US" dirty="0"/>
              <a:t>so we don’t retrieve irrelevant content</a:t>
            </a:r>
            <a:endParaRPr lang="en-US" i="1" dirty="0"/>
          </a:p>
        </p:txBody>
      </p:sp>
      <p:pic>
        <p:nvPicPr>
          <p:cNvPr id="18436" name="Picture 25" descr="obj14__0"/>
          <p:cNvPicPr>
            <a:picLocks noChangeAspect="1" noChangeArrowheads="1"/>
          </p:cNvPicPr>
          <p:nvPr/>
        </p:nvPicPr>
        <p:blipFill rotWithShape="1">
          <a:blip r:embed="rId3" cstate="print"/>
          <a:srcRect l="-9067" r="-9067"/>
          <a:stretch/>
        </p:blipFill>
        <p:spPr bwMode="auto">
          <a:xfrm rot="-1019039">
            <a:off x="4958725" y="1096214"/>
            <a:ext cx="2922148" cy="3084164"/>
          </a:xfrm>
          <a:prstGeom prst="rect">
            <a:avLst/>
          </a:prstGeom>
          <a:noFill/>
          <a:ln w="9525">
            <a:solidFill>
              <a:schemeClr val="tx1"/>
            </a:solidFill>
            <a:miter lim="800000"/>
            <a:headEnd/>
            <a:tailEnd/>
          </a:ln>
        </p:spPr>
      </p:pic>
      <p:sp>
        <p:nvSpPr>
          <p:cNvPr id="6" name="TextBox 5"/>
          <p:cNvSpPr txBox="1"/>
          <p:nvPr/>
        </p:nvSpPr>
        <p:spPr>
          <a:xfrm>
            <a:off x="0" y="6596390"/>
            <a:ext cx="148470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7" name="TextBox 6"/>
          <p:cNvSpPr txBox="1"/>
          <p:nvPr/>
        </p:nvSpPr>
        <p:spPr>
          <a:xfrm>
            <a:off x="1276534" y="1305100"/>
            <a:ext cx="762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Query</a:t>
            </a:r>
          </a:p>
        </p:txBody>
      </p:sp>
      <p:sp>
        <p:nvSpPr>
          <p:cNvPr id="8" name="TextBox 7"/>
          <p:cNvSpPr txBox="1"/>
          <p:nvPr/>
        </p:nvSpPr>
        <p:spPr>
          <a:xfrm>
            <a:off x="3350574" y="1077565"/>
            <a:ext cx="12697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 database</a:t>
            </a:r>
          </a:p>
        </p:txBody>
      </p:sp>
      <p:pic>
        <p:nvPicPr>
          <p:cNvPr id="9" name="Picture 5" descr="obj14__0"/>
          <p:cNvPicPr>
            <a:picLocks noChangeAspect="1" noChangeArrowheads="1"/>
          </p:cNvPicPr>
          <p:nvPr/>
        </p:nvPicPr>
        <p:blipFill>
          <a:blip r:embed="rId4" cstate="print"/>
          <a:srcRect/>
          <a:stretch>
            <a:fillRect/>
          </a:stretch>
        </p:blipFill>
        <p:spPr bwMode="auto">
          <a:xfrm>
            <a:off x="603943" y="1824038"/>
            <a:ext cx="2141538" cy="2028825"/>
          </a:xfrm>
          <a:prstGeom prst="rect">
            <a:avLst/>
          </a:prstGeom>
          <a:noFill/>
          <a:ln w="9525">
            <a:noFill/>
            <a:miter lim="800000"/>
            <a:headEnd/>
            <a:tailEnd/>
          </a:ln>
        </p:spPr>
      </p:pic>
    </p:spTree>
    <p:extLst>
      <p:ext uri="{BB962C8B-B14F-4D97-AF65-F5344CB8AC3E}">
        <p14:creationId xmlns:p14="http://schemas.microsoft.com/office/powerpoint/2010/main" val="5087832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Application 2: Panorama stitching</a:t>
            </a:r>
          </a:p>
        </p:txBody>
      </p:sp>
      <p:sp>
        <p:nvSpPr>
          <p:cNvPr id="27651" name="Rectangle 3"/>
          <p:cNvSpPr>
            <a:spLocks noGrp="1" noChangeArrowheads="1"/>
          </p:cNvSpPr>
          <p:nvPr>
            <p:ph type="body" idx="1"/>
          </p:nvPr>
        </p:nvSpPr>
        <p:spPr>
          <a:xfrm>
            <a:off x="685800" y="914400"/>
            <a:ext cx="8153400" cy="5257800"/>
          </a:xfrm>
        </p:spPr>
        <p:txBody>
          <a:bodyPr/>
          <a:lstStyle/>
          <a:p>
            <a:r>
              <a:rPr lang="en-US" dirty="0"/>
              <a:t>We have two images – how do we combine them?</a:t>
            </a:r>
          </a:p>
        </p:txBody>
      </p:sp>
      <p:pic>
        <p:nvPicPr>
          <p:cNvPr id="27652" name="Picture 4" descr="image1"/>
          <p:cNvPicPr>
            <a:picLocks noChangeAspect="1" noChangeArrowheads="1"/>
          </p:cNvPicPr>
          <p:nvPr/>
        </p:nvPicPr>
        <p:blipFill>
          <a:blip r:embed="rId3" cstate="print"/>
          <a:srcRect/>
          <a:stretch>
            <a:fillRect/>
          </a:stretch>
        </p:blipFill>
        <p:spPr bwMode="auto">
          <a:xfrm>
            <a:off x="838200" y="2133600"/>
            <a:ext cx="3676650" cy="2660650"/>
          </a:xfrm>
          <a:prstGeom prst="rect">
            <a:avLst/>
          </a:prstGeom>
          <a:noFill/>
          <a:ln w="9525">
            <a:noFill/>
            <a:miter lim="800000"/>
            <a:headEnd/>
            <a:tailEnd/>
          </a:ln>
        </p:spPr>
      </p:pic>
      <p:pic>
        <p:nvPicPr>
          <p:cNvPr id="27653" name="Picture 5" descr="image2"/>
          <p:cNvPicPr>
            <a:picLocks noChangeAspect="1" noChangeArrowheads="1"/>
          </p:cNvPicPr>
          <p:nvPr/>
        </p:nvPicPr>
        <p:blipFill>
          <a:blip r:embed="rId4" cstate="print"/>
          <a:srcRect/>
          <a:stretch>
            <a:fillRect/>
          </a:stretch>
        </p:blipFill>
        <p:spPr bwMode="auto">
          <a:xfrm>
            <a:off x="4648200" y="2133600"/>
            <a:ext cx="3676650" cy="2660650"/>
          </a:xfrm>
          <a:prstGeom prst="rect">
            <a:avLst/>
          </a:prstGeom>
          <a:noFill/>
          <a:ln w="9525">
            <a:noFill/>
            <a:miter lim="800000"/>
            <a:headEnd/>
            <a:tailEnd/>
          </a:ln>
        </p:spPr>
      </p:pic>
      <p:sp>
        <p:nvSpPr>
          <p:cNvPr id="6" name="TextBox 5"/>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6805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SIFT2"/>
          <p:cNvPicPr>
            <a:picLocks noChangeArrowheads="1"/>
          </p:cNvPicPr>
          <p:nvPr/>
        </p:nvPicPr>
        <p:blipFill>
          <a:blip r:embed="rId3" cstate="print"/>
          <a:srcRect/>
          <a:stretch>
            <a:fillRect/>
          </a:stretch>
        </p:blipFill>
        <p:spPr bwMode="auto">
          <a:xfrm>
            <a:off x="4648200" y="2133600"/>
            <a:ext cx="3675063" cy="2660650"/>
          </a:xfrm>
          <a:prstGeom prst="rect">
            <a:avLst/>
          </a:prstGeom>
          <a:noFill/>
          <a:ln w="9525">
            <a:noFill/>
            <a:miter lim="800000"/>
            <a:headEnd/>
            <a:tailEnd/>
          </a:ln>
        </p:spPr>
      </p:pic>
      <p:pic>
        <p:nvPicPr>
          <p:cNvPr id="28675" name="Picture 7" descr="SIFT1"/>
          <p:cNvPicPr>
            <a:picLocks noChangeAspect="1" noChangeArrowheads="1"/>
          </p:cNvPicPr>
          <p:nvPr/>
        </p:nvPicPr>
        <p:blipFill>
          <a:blip r:embed="rId4" cstate="print"/>
          <a:srcRect/>
          <a:stretch>
            <a:fillRect/>
          </a:stretch>
        </p:blipFill>
        <p:spPr bwMode="auto">
          <a:xfrm>
            <a:off x="838200" y="2133600"/>
            <a:ext cx="3675063" cy="2663825"/>
          </a:xfrm>
          <a:prstGeom prst="rect">
            <a:avLst/>
          </a:prstGeom>
          <a:noFill/>
          <a:ln w="9525">
            <a:noFill/>
            <a:miter lim="800000"/>
            <a:headEnd/>
            <a:tailEnd/>
          </a:ln>
        </p:spPr>
      </p:pic>
      <p:sp>
        <p:nvSpPr>
          <p:cNvPr id="28676" name="Rectangle 2"/>
          <p:cNvSpPr>
            <a:spLocks noGrp="1" noChangeArrowheads="1"/>
          </p:cNvSpPr>
          <p:nvPr>
            <p:ph type="title"/>
          </p:nvPr>
        </p:nvSpPr>
        <p:spPr/>
        <p:txBody>
          <a:bodyPr/>
          <a:lstStyle/>
          <a:p>
            <a:r>
              <a:rPr lang="en-US" dirty="0"/>
              <a:t>Application 2: Panorama stitching</a:t>
            </a:r>
          </a:p>
        </p:txBody>
      </p:sp>
      <p:sp>
        <p:nvSpPr>
          <p:cNvPr id="28677" name="Rectangle 3"/>
          <p:cNvSpPr>
            <a:spLocks noGrp="1" noChangeArrowheads="1"/>
          </p:cNvSpPr>
          <p:nvPr>
            <p:ph type="body" idx="1"/>
          </p:nvPr>
        </p:nvSpPr>
        <p:spPr>
          <a:xfrm>
            <a:off x="685799" y="914400"/>
            <a:ext cx="8246165" cy="5257800"/>
          </a:xfrm>
        </p:spPr>
        <p:txBody>
          <a:bodyPr/>
          <a:lstStyle/>
          <a:p>
            <a:r>
              <a:rPr lang="en-US" dirty="0"/>
              <a:t>We have two images – how do we combine them?</a:t>
            </a:r>
          </a:p>
        </p:txBody>
      </p:sp>
      <p:sp>
        <p:nvSpPr>
          <p:cNvPr id="28678" name="Text Box 14"/>
          <p:cNvSpPr txBox="1">
            <a:spLocks noChangeArrowheads="1"/>
          </p:cNvSpPr>
          <p:nvPr/>
        </p:nvSpPr>
        <p:spPr bwMode="auto">
          <a:xfrm>
            <a:off x="1203325" y="5094288"/>
            <a:ext cx="3863975"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1: extract features</a:t>
            </a:r>
          </a:p>
        </p:txBody>
      </p:sp>
      <p:grpSp>
        <p:nvGrpSpPr>
          <p:cNvPr id="2" name="Group 19"/>
          <p:cNvGrpSpPr>
            <a:grpSpLocks/>
          </p:cNvGrpSpPr>
          <p:nvPr/>
        </p:nvGrpSpPr>
        <p:grpSpPr bwMode="auto">
          <a:xfrm>
            <a:off x="1219200" y="3054350"/>
            <a:ext cx="4829175" cy="3027363"/>
            <a:chOff x="768" y="1924"/>
            <a:chExt cx="3042" cy="1907"/>
          </a:xfrm>
        </p:grpSpPr>
        <p:sp>
          <p:nvSpPr>
            <p:cNvPr id="28680" name="Text Box 15"/>
            <p:cNvSpPr txBox="1">
              <a:spLocks noChangeArrowheads="1"/>
            </p:cNvSpPr>
            <p:nvPr/>
          </p:nvSpPr>
          <p:spPr bwMode="auto">
            <a:xfrm>
              <a:off x="768" y="3504"/>
              <a:ext cx="2372" cy="327"/>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2: match features</a:t>
              </a:r>
            </a:p>
          </p:txBody>
        </p:sp>
        <p:grpSp>
          <p:nvGrpSpPr>
            <p:cNvPr id="28681" name="Group 18"/>
            <p:cNvGrpSpPr>
              <a:grpSpLocks/>
            </p:cNvGrpSpPr>
            <p:nvPr/>
          </p:nvGrpSpPr>
          <p:grpSpPr bwMode="auto">
            <a:xfrm>
              <a:off x="2072" y="1924"/>
              <a:ext cx="1738" cy="954"/>
              <a:chOff x="2072" y="1924"/>
              <a:chExt cx="1738" cy="954"/>
            </a:xfrm>
          </p:grpSpPr>
          <p:sp>
            <p:nvSpPr>
              <p:cNvPr id="28682" name="Line 8"/>
              <p:cNvSpPr>
                <a:spLocks noChangeShapeType="1"/>
              </p:cNvSpPr>
              <p:nvPr/>
            </p:nvSpPr>
            <p:spPr bwMode="auto">
              <a:xfrm flipV="1">
                <a:off x="2072" y="1924"/>
                <a:ext cx="1200" cy="96"/>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3" name="Line 9"/>
              <p:cNvSpPr>
                <a:spLocks noChangeShapeType="1"/>
              </p:cNvSpPr>
              <p:nvPr/>
            </p:nvSpPr>
            <p:spPr bwMode="auto">
              <a:xfrm>
                <a:off x="2666" y="2094"/>
                <a:ext cx="1144" cy="9"/>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4" name="Line 10"/>
              <p:cNvSpPr>
                <a:spLocks noChangeShapeType="1"/>
              </p:cNvSpPr>
              <p:nvPr/>
            </p:nvSpPr>
            <p:spPr bwMode="auto">
              <a:xfrm flipV="1">
                <a:off x="2346" y="2788"/>
                <a:ext cx="1070" cy="90"/>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5" name="Freeform 11"/>
              <p:cNvSpPr>
                <a:spLocks/>
              </p:cNvSpPr>
              <p:nvPr/>
            </p:nvSpPr>
            <p:spPr bwMode="auto">
              <a:xfrm>
                <a:off x="2617" y="2415"/>
                <a:ext cx="1092" cy="30"/>
              </a:xfrm>
              <a:custGeom>
                <a:avLst/>
                <a:gdLst>
                  <a:gd name="T0" fmla="*/ 0 w 1092"/>
                  <a:gd name="T1" fmla="*/ 30 h 30"/>
                  <a:gd name="T2" fmla="*/ 1092 w 1092"/>
                  <a:gd name="T3" fmla="*/ 0 h 30"/>
                  <a:gd name="T4" fmla="*/ 0 60000 65536"/>
                  <a:gd name="T5" fmla="*/ 0 60000 65536"/>
                  <a:gd name="T6" fmla="*/ 0 w 1092"/>
                  <a:gd name="T7" fmla="*/ 0 h 30"/>
                  <a:gd name="T8" fmla="*/ 1092 w 1092"/>
                  <a:gd name="T9" fmla="*/ 30 h 30"/>
                </a:gdLst>
                <a:ahLst/>
                <a:cxnLst>
                  <a:cxn ang="T4">
                    <a:pos x="T0" y="T1"/>
                  </a:cxn>
                  <a:cxn ang="T5">
                    <a:pos x="T2" y="T3"/>
                  </a:cxn>
                </a:cxnLst>
                <a:rect l="T6" t="T7" r="T8" b="T9"/>
                <a:pathLst>
                  <a:path w="1092" h="30">
                    <a:moveTo>
                      <a:pt x="0" y="30"/>
                    </a:moveTo>
                    <a:lnTo>
                      <a:pt x="1092" y="0"/>
                    </a:lnTo>
                  </a:path>
                </a:pathLst>
              </a:cu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6" name="Line 12"/>
              <p:cNvSpPr>
                <a:spLocks noChangeShapeType="1"/>
              </p:cNvSpPr>
              <p:nvPr/>
            </p:nvSpPr>
            <p:spPr bwMode="auto">
              <a:xfrm flipV="1">
                <a:off x="2170" y="2236"/>
                <a:ext cx="1150" cy="82"/>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7" name="Freeform 17"/>
              <p:cNvSpPr>
                <a:spLocks/>
              </p:cNvSpPr>
              <p:nvPr/>
            </p:nvSpPr>
            <p:spPr bwMode="auto">
              <a:xfrm>
                <a:off x="2530" y="2617"/>
                <a:ext cx="1017" cy="65"/>
              </a:xfrm>
              <a:custGeom>
                <a:avLst/>
                <a:gdLst>
                  <a:gd name="T0" fmla="*/ 0 w 1017"/>
                  <a:gd name="T1" fmla="*/ 65 h 65"/>
                  <a:gd name="T2" fmla="*/ 1017 w 1017"/>
                  <a:gd name="T3" fmla="*/ 0 h 65"/>
                  <a:gd name="T4" fmla="*/ 0 60000 65536"/>
                  <a:gd name="T5" fmla="*/ 0 60000 65536"/>
                  <a:gd name="T6" fmla="*/ 0 w 1017"/>
                  <a:gd name="T7" fmla="*/ 0 h 65"/>
                  <a:gd name="T8" fmla="*/ 1017 w 1017"/>
                  <a:gd name="T9" fmla="*/ 65 h 65"/>
                </a:gdLst>
                <a:ahLst/>
                <a:cxnLst>
                  <a:cxn ang="T4">
                    <a:pos x="T0" y="T1"/>
                  </a:cxn>
                  <a:cxn ang="T5">
                    <a:pos x="T2" y="T3"/>
                  </a:cxn>
                </a:cxnLst>
                <a:rect l="T6" t="T7" r="T8" b="T9"/>
                <a:pathLst>
                  <a:path w="1017" h="65">
                    <a:moveTo>
                      <a:pt x="0" y="65"/>
                    </a:moveTo>
                    <a:lnTo>
                      <a:pt x="1017" y="0"/>
                    </a:lnTo>
                  </a:path>
                </a:pathLst>
              </a:cu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grpSp>
      </p:grpSp>
      <p:sp>
        <p:nvSpPr>
          <p:cNvPr id="17" name="TextBox 16"/>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11850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Application 2: Panorama stitching</a:t>
            </a:r>
          </a:p>
        </p:txBody>
      </p:sp>
      <p:sp>
        <p:nvSpPr>
          <p:cNvPr id="29699" name="Rectangle 3"/>
          <p:cNvSpPr>
            <a:spLocks noGrp="1" noChangeArrowheads="1"/>
          </p:cNvSpPr>
          <p:nvPr>
            <p:ph type="body" idx="1"/>
          </p:nvPr>
        </p:nvSpPr>
        <p:spPr>
          <a:xfrm>
            <a:off x="685800" y="914400"/>
            <a:ext cx="8153400" cy="5257800"/>
          </a:xfrm>
        </p:spPr>
        <p:txBody>
          <a:bodyPr/>
          <a:lstStyle/>
          <a:p>
            <a:r>
              <a:rPr lang="en-US" dirty="0"/>
              <a:t>We have two images – how do we combine them?</a:t>
            </a:r>
          </a:p>
        </p:txBody>
      </p:sp>
      <p:sp>
        <p:nvSpPr>
          <p:cNvPr id="29700" name="Text Box 13"/>
          <p:cNvSpPr txBox="1">
            <a:spLocks noChangeArrowheads="1"/>
          </p:cNvSpPr>
          <p:nvPr/>
        </p:nvSpPr>
        <p:spPr bwMode="auto">
          <a:xfrm>
            <a:off x="1203325" y="5094288"/>
            <a:ext cx="3863975"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1: extract features</a:t>
            </a:r>
          </a:p>
        </p:txBody>
      </p:sp>
      <p:sp>
        <p:nvSpPr>
          <p:cNvPr id="29701" name="Text Box 14"/>
          <p:cNvSpPr txBox="1">
            <a:spLocks noChangeArrowheads="1"/>
          </p:cNvSpPr>
          <p:nvPr/>
        </p:nvSpPr>
        <p:spPr bwMode="auto">
          <a:xfrm>
            <a:off x="1219200" y="5562600"/>
            <a:ext cx="3765550" cy="519113"/>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2: match features</a:t>
            </a:r>
          </a:p>
        </p:txBody>
      </p:sp>
      <p:sp>
        <p:nvSpPr>
          <p:cNvPr id="29702" name="Text Box 15"/>
          <p:cNvSpPr txBox="1">
            <a:spLocks noChangeArrowheads="1"/>
          </p:cNvSpPr>
          <p:nvPr/>
        </p:nvSpPr>
        <p:spPr bwMode="auto">
          <a:xfrm>
            <a:off x="1219200" y="6034088"/>
            <a:ext cx="3411538"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3: align images</a:t>
            </a:r>
          </a:p>
        </p:txBody>
      </p:sp>
      <p:pic>
        <p:nvPicPr>
          <p:cNvPr id="29703" name="Picture 16" descr="homography"/>
          <p:cNvPicPr>
            <a:picLocks noChangeAspect="1" noChangeArrowheads="1"/>
          </p:cNvPicPr>
          <p:nvPr/>
        </p:nvPicPr>
        <p:blipFill>
          <a:blip r:embed="rId3" cstate="print"/>
          <a:srcRect/>
          <a:stretch>
            <a:fillRect/>
          </a:stretch>
        </p:blipFill>
        <p:spPr bwMode="auto">
          <a:xfrm>
            <a:off x="1738313" y="2133600"/>
            <a:ext cx="5691187" cy="2846388"/>
          </a:xfrm>
          <a:prstGeom prst="rect">
            <a:avLst/>
          </a:prstGeom>
          <a:noFill/>
          <a:ln w="9525">
            <a:noFill/>
            <a:miter lim="800000"/>
            <a:headEnd/>
            <a:tailEnd/>
          </a:ln>
        </p:spPr>
      </p:pic>
      <p:sp>
        <p:nvSpPr>
          <p:cNvPr id="9" name="TextBox 8"/>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240491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6518" name="Rectangle 6"/>
          <p:cNvSpPr>
            <a:spLocks noChangeArrowheads="1"/>
          </p:cNvSpPr>
          <p:nvPr/>
        </p:nvSpPr>
        <p:spPr bwMode="auto">
          <a:xfrm>
            <a:off x="838200" y="947530"/>
            <a:ext cx="7620000" cy="2462213"/>
          </a:xfrm>
          <a:prstGeom prst="rect">
            <a:avLst/>
          </a:prstGeom>
          <a:noFill/>
          <a:ln w="9525">
            <a:noFill/>
            <a:miter lim="800000"/>
            <a:headEnd/>
            <a:tailEnd/>
          </a:ln>
        </p:spPr>
        <p:txBody>
          <a:bodyPr wrap="square">
            <a:spAutoFit/>
          </a:bodyPr>
          <a:lstStyle/>
          <a:p>
            <a:pPr marL="233363" marR="0" lvl="0" indent="-233363" defTabSz="914400" eaLnBrk="0" fontAlgn="base" latinLnBrk="0" hangingPunct="0">
              <a:lnSpc>
                <a:spcPct val="100000"/>
              </a:lnSpc>
              <a:spcBef>
                <a:spcPct val="5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cs typeface="Times New Roman" pitchFamily="18" charset="0"/>
              </a:rPr>
              <a:t>We have to be able to run the detection procedure </a:t>
            </a:r>
            <a:r>
              <a:rPr kumimoji="0" lang="en-US" sz="2800" b="0" i="1" u="none" strike="noStrike" kern="0" cap="none" spc="0" normalizeH="0" baseline="0" noProof="0" dirty="0">
                <a:ln>
                  <a:noFill/>
                </a:ln>
                <a:solidFill>
                  <a:srgbClr val="000000"/>
                </a:solidFill>
                <a:effectLst/>
                <a:uLnTx/>
                <a:uFillTx/>
                <a:cs typeface="Times New Roman" pitchFamily="18" charset="0"/>
              </a:rPr>
              <a:t>independently</a:t>
            </a:r>
            <a:r>
              <a:rPr kumimoji="0" lang="en-US" sz="2800" b="0" i="0" u="none" strike="noStrike" kern="0" cap="none" spc="0" normalizeH="0" baseline="0" noProof="0" dirty="0">
                <a:ln>
                  <a:noFill/>
                </a:ln>
                <a:solidFill>
                  <a:srgbClr val="000000"/>
                </a:solidFill>
                <a:effectLst/>
                <a:uLnTx/>
                <a:uFillTx/>
                <a:cs typeface="Times New Roman" pitchFamily="18" charset="0"/>
              </a:rPr>
              <a:t> per image</a:t>
            </a:r>
          </a:p>
          <a:p>
            <a:pPr marL="233363" marR="0" lvl="0" indent="-233363" defTabSz="914400" eaLnBrk="0" fontAlgn="base" latinLnBrk="0" hangingPunct="0">
              <a:lnSpc>
                <a:spcPct val="100000"/>
              </a:lnSpc>
              <a:spcBef>
                <a:spcPct val="5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cs typeface="Times New Roman" pitchFamily="18" charset="0"/>
              </a:rPr>
              <a:t>We want to detect (at least some of) the same points in both images </a:t>
            </a:r>
            <a:r>
              <a:rPr kumimoji="0" lang="en-US" sz="2800" b="0" i="0" u="none" strike="noStrike" kern="0" cap="none" spc="0" normalizeH="0" baseline="0" noProof="0" dirty="0">
                <a:ln>
                  <a:noFill/>
                </a:ln>
                <a:solidFill>
                  <a:srgbClr val="000000"/>
                </a:solidFill>
                <a:effectLst/>
                <a:uLnTx/>
                <a:uFillTx/>
                <a:cs typeface="Times New Roman" pitchFamily="18" charset="0"/>
                <a:sym typeface="Wingdings" panose="05000000000000000000" pitchFamily="2" charset="2"/>
              </a:rPr>
              <a:t> want </a:t>
            </a:r>
            <a:r>
              <a:rPr kumimoji="0" lang="en-US" sz="2800" b="0" i="1" u="none" strike="noStrike" kern="0" cap="none" spc="0" normalizeH="0" baseline="0" noProof="0" dirty="0">
                <a:ln>
                  <a:noFill/>
                </a:ln>
                <a:solidFill>
                  <a:srgbClr val="000000"/>
                </a:solidFill>
                <a:effectLst/>
                <a:uLnTx/>
                <a:uFillTx/>
                <a:cs typeface="Times New Roman" pitchFamily="18" charset="0"/>
                <a:sym typeface="Wingdings" panose="05000000000000000000" pitchFamily="2" charset="2"/>
              </a:rPr>
              <a:t>repeatability </a:t>
            </a:r>
            <a:r>
              <a:rPr kumimoji="0" lang="en-US" sz="2800" b="0" i="0" u="none" strike="noStrike" kern="0" cap="none" spc="0" normalizeH="0" baseline="0" noProof="0" dirty="0">
                <a:ln>
                  <a:noFill/>
                </a:ln>
                <a:solidFill>
                  <a:srgbClr val="000000"/>
                </a:solidFill>
                <a:effectLst/>
                <a:uLnTx/>
                <a:uFillTx/>
                <a:cs typeface="Times New Roman" pitchFamily="18" charset="0"/>
                <a:sym typeface="Wingdings" panose="05000000000000000000" pitchFamily="2" charset="2"/>
              </a:rPr>
              <a:t>of the interest operator</a:t>
            </a:r>
            <a:endParaRPr kumimoji="0" lang="en-US" sz="2800" b="0" i="0" u="none" strike="noStrike" kern="0" cap="none" spc="0" normalizeH="0" baseline="0" noProof="0" dirty="0">
              <a:ln>
                <a:noFill/>
              </a:ln>
              <a:solidFill>
                <a:srgbClr val="000000"/>
              </a:solidFill>
              <a:effectLst/>
              <a:uLnTx/>
              <a:uFillTx/>
              <a:cs typeface="Times New Roman" pitchFamily="18" charset="0"/>
            </a:endParaRPr>
          </a:p>
        </p:txBody>
      </p:sp>
      <p:grpSp>
        <p:nvGrpSpPr>
          <p:cNvPr id="19" name="Group 20"/>
          <p:cNvGrpSpPr>
            <a:grpSpLocks noChangeAspect="1"/>
          </p:cNvGrpSpPr>
          <p:nvPr/>
        </p:nvGrpSpPr>
        <p:grpSpPr>
          <a:xfrm>
            <a:off x="478758" y="4158340"/>
            <a:ext cx="3464378" cy="2020887"/>
            <a:chOff x="1981200" y="3535362"/>
            <a:chExt cx="1714500" cy="1000125"/>
          </a:xfrm>
        </p:grpSpPr>
        <p:pic>
          <p:nvPicPr>
            <p:cNvPr id="21" name="Picture 4"/>
            <p:cNvPicPr>
              <a:picLocks noChangeAspect="1" noChangeArrowheads="1"/>
            </p:cNvPicPr>
            <p:nvPr/>
          </p:nvPicPr>
          <p:blipFill>
            <a:blip r:embed="rId4" cstate="print"/>
            <a:srcRect/>
            <a:stretch>
              <a:fillRect/>
            </a:stretch>
          </p:blipFill>
          <p:spPr bwMode="auto">
            <a:xfrm>
              <a:off x="1981200" y="3535362"/>
              <a:ext cx="1714500" cy="1000125"/>
            </a:xfrm>
            <a:prstGeom prst="rect">
              <a:avLst/>
            </a:prstGeom>
            <a:noFill/>
            <a:ln w="9525">
              <a:noFill/>
              <a:miter lim="800000"/>
              <a:headEnd/>
              <a:tailEnd/>
            </a:ln>
          </p:spPr>
        </p:pic>
        <p:sp>
          <p:nvSpPr>
            <p:cNvPr id="22" name="Oval 6"/>
            <p:cNvSpPr>
              <a:spLocks noChangeArrowheads="1"/>
            </p:cNvSpPr>
            <p:nvPr/>
          </p:nvSpPr>
          <p:spPr bwMode="auto">
            <a:xfrm>
              <a:off x="2590800" y="38401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Oval 7"/>
            <p:cNvSpPr>
              <a:spLocks noChangeArrowheads="1"/>
            </p:cNvSpPr>
            <p:nvPr/>
          </p:nvSpPr>
          <p:spPr bwMode="auto">
            <a:xfrm>
              <a:off x="2362200" y="41449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Oval 8"/>
            <p:cNvSpPr>
              <a:spLocks noChangeArrowheads="1"/>
            </p:cNvSpPr>
            <p:nvPr/>
          </p:nvSpPr>
          <p:spPr bwMode="auto">
            <a:xfrm>
              <a:off x="2667000" y="42973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Oval 9"/>
            <p:cNvSpPr>
              <a:spLocks noChangeArrowheads="1"/>
            </p:cNvSpPr>
            <p:nvPr/>
          </p:nvSpPr>
          <p:spPr bwMode="auto">
            <a:xfrm>
              <a:off x="2971800" y="40687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26" name="Group 21"/>
          <p:cNvGrpSpPr>
            <a:grpSpLocks noChangeAspect="1"/>
          </p:cNvGrpSpPr>
          <p:nvPr/>
        </p:nvGrpSpPr>
        <p:grpSpPr>
          <a:xfrm>
            <a:off x="4743236" y="4158340"/>
            <a:ext cx="3791164" cy="2057400"/>
            <a:chOff x="4495800" y="3611562"/>
            <a:chExt cx="1562100" cy="847725"/>
          </a:xfrm>
        </p:grpSpPr>
        <p:pic>
          <p:nvPicPr>
            <p:cNvPr id="27" name="Picture 5"/>
            <p:cNvPicPr>
              <a:picLocks noChangeAspect="1" noChangeArrowheads="1"/>
            </p:cNvPicPr>
            <p:nvPr/>
          </p:nvPicPr>
          <p:blipFill>
            <a:blip r:embed="rId5" cstate="print"/>
            <a:srcRect/>
            <a:stretch>
              <a:fillRect/>
            </a:stretch>
          </p:blipFill>
          <p:spPr bwMode="auto">
            <a:xfrm>
              <a:off x="4495800" y="3611562"/>
              <a:ext cx="1562100" cy="847725"/>
            </a:xfrm>
            <a:prstGeom prst="rect">
              <a:avLst/>
            </a:prstGeom>
            <a:noFill/>
            <a:ln w="9525">
              <a:noFill/>
              <a:miter lim="800000"/>
              <a:headEnd/>
              <a:tailEnd/>
            </a:ln>
          </p:spPr>
        </p:pic>
        <p:sp>
          <p:nvSpPr>
            <p:cNvPr id="28" name="Oval 10"/>
            <p:cNvSpPr>
              <a:spLocks noChangeArrowheads="1"/>
            </p:cNvSpPr>
            <p:nvPr/>
          </p:nvSpPr>
          <p:spPr bwMode="auto">
            <a:xfrm>
              <a:off x="5367338" y="3992562"/>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Oval 11"/>
            <p:cNvSpPr>
              <a:spLocks noChangeArrowheads="1"/>
            </p:cNvSpPr>
            <p:nvPr/>
          </p:nvSpPr>
          <p:spPr bwMode="auto">
            <a:xfrm>
              <a:off x="5000625" y="4192587"/>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Oval 12"/>
            <p:cNvSpPr>
              <a:spLocks noChangeArrowheads="1"/>
            </p:cNvSpPr>
            <p:nvPr/>
          </p:nvSpPr>
          <p:spPr bwMode="auto">
            <a:xfrm>
              <a:off x="4953000" y="3687762"/>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Oval 13"/>
            <p:cNvSpPr>
              <a:spLocks noChangeArrowheads="1"/>
            </p:cNvSpPr>
            <p:nvPr/>
          </p:nvSpPr>
          <p:spPr bwMode="auto">
            <a:xfrm>
              <a:off x="4724400" y="3992562"/>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7" name="TextBox 16"/>
          <p:cNvSpPr txBox="1"/>
          <p:nvPr/>
        </p:nvSpPr>
        <p:spPr>
          <a:xfrm>
            <a:off x="0" y="6601022"/>
            <a:ext cx="175721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2" name="Title 1"/>
          <p:cNvSpPr>
            <a:spLocks noGrp="1"/>
          </p:cNvSpPr>
          <p:nvPr>
            <p:ph type="title"/>
          </p:nvPr>
        </p:nvSpPr>
        <p:spPr/>
        <p:txBody>
          <a:bodyPr/>
          <a:lstStyle/>
          <a:p>
            <a:r>
              <a:rPr lang="en-US" dirty="0"/>
              <a:t>Desired properties of local features</a:t>
            </a:r>
          </a:p>
        </p:txBody>
      </p:sp>
    </p:spTree>
    <p:extLst>
      <p:ext uri="{BB962C8B-B14F-4D97-AF65-F5344CB8AC3E}">
        <p14:creationId xmlns:p14="http://schemas.microsoft.com/office/powerpoint/2010/main" val="2882108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65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5"/>
          <p:cNvPicPr>
            <a:picLocks noChangeAspect="1" noChangeArrowheads="1"/>
          </p:cNvPicPr>
          <p:nvPr/>
        </p:nvPicPr>
        <p:blipFill>
          <a:blip r:embed="rId4" cstate="print"/>
          <a:srcRect l="48239" t="33333" r="35682" b="40741"/>
          <a:stretch>
            <a:fillRect/>
          </a:stretch>
        </p:blipFill>
        <p:spPr bwMode="auto">
          <a:xfrm>
            <a:off x="6477000" y="4775195"/>
            <a:ext cx="609600" cy="533400"/>
          </a:xfrm>
          <a:prstGeom prst="rect">
            <a:avLst/>
          </a:prstGeom>
          <a:noFill/>
          <a:ln w="9525">
            <a:noFill/>
            <a:miter lim="800000"/>
            <a:headEnd/>
            <a:tailEnd/>
          </a:ln>
        </p:spPr>
      </p:pic>
      <p:sp>
        <p:nvSpPr>
          <p:cNvPr id="45" name="Line 14"/>
          <p:cNvSpPr>
            <a:spLocks noChangeShapeType="1"/>
          </p:cNvSpPr>
          <p:nvPr/>
        </p:nvSpPr>
        <p:spPr bwMode="auto">
          <a:xfrm>
            <a:off x="1676400" y="4851395"/>
            <a:ext cx="5181600" cy="312737"/>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 name="Rectangle 6"/>
          <p:cNvSpPr>
            <a:spLocks noChangeArrowheads="1"/>
          </p:cNvSpPr>
          <p:nvPr/>
        </p:nvSpPr>
        <p:spPr bwMode="auto">
          <a:xfrm>
            <a:off x="838200" y="950976"/>
            <a:ext cx="7620000" cy="2893100"/>
          </a:xfrm>
          <a:prstGeom prst="rect">
            <a:avLst/>
          </a:prstGeom>
          <a:noFill/>
          <a:ln w="9525">
            <a:noFill/>
            <a:miter lim="800000"/>
            <a:headEnd/>
            <a:tailEnd/>
          </a:ln>
        </p:spPr>
        <p:txBody>
          <a:bodyPr wrap="square">
            <a:spAutoFit/>
          </a:bodyPr>
          <a:lstStyle/>
          <a:p>
            <a:pPr marL="233363" marR="0" lvl="0" indent="-233363" defTabSz="914400" eaLnBrk="0" fontAlgn="base" latinLnBrk="0" hangingPunct="0">
              <a:lnSpc>
                <a:spcPct val="100000"/>
              </a:lnSpc>
              <a:spcBef>
                <a:spcPct val="5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cs typeface="Times New Roman" pitchFamily="18" charset="0"/>
              </a:rPr>
              <a:t>We want to be able to reliably determine which point goes with which </a:t>
            </a:r>
            <a:r>
              <a:rPr kumimoji="0" lang="en-US" sz="2800" b="0" i="0" u="none" strike="noStrike" kern="0" cap="none" spc="0" normalizeH="0" baseline="0" noProof="0" dirty="0">
                <a:ln>
                  <a:noFill/>
                </a:ln>
                <a:solidFill>
                  <a:srgbClr val="000000"/>
                </a:solidFill>
                <a:effectLst/>
                <a:uLnTx/>
                <a:uFillTx/>
                <a:cs typeface="Times New Roman" pitchFamily="18" charset="0"/>
                <a:sym typeface="Wingdings" panose="05000000000000000000" pitchFamily="2" charset="2"/>
              </a:rPr>
              <a:t> want feature </a:t>
            </a:r>
            <a:r>
              <a:rPr kumimoji="0" lang="en-US" sz="2800" b="0" i="1" u="none" strike="noStrike" kern="0" cap="none" spc="0" normalizeH="0" baseline="0" noProof="0" dirty="0">
                <a:ln>
                  <a:noFill/>
                </a:ln>
                <a:solidFill>
                  <a:srgbClr val="000000"/>
                </a:solidFill>
                <a:effectLst/>
                <a:uLnTx/>
                <a:uFillTx/>
                <a:cs typeface="Times New Roman" pitchFamily="18" charset="0"/>
                <a:sym typeface="Wingdings" panose="05000000000000000000" pitchFamily="2" charset="2"/>
              </a:rPr>
              <a:t>distinctiveness</a:t>
            </a:r>
            <a:endParaRPr kumimoji="0" lang="en-US" sz="2800" b="0" i="0" u="none" strike="noStrike" kern="0" cap="none" spc="0" normalizeH="0" baseline="0" noProof="0" dirty="0">
              <a:ln>
                <a:noFill/>
              </a:ln>
              <a:solidFill>
                <a:srgbClr val="000000"/>
              </a:solidFill>
              <a:effectLst/>
              <a:uLnTx/>
              <a:uFillTx/>
              <a:cs typeface="Times New Roman" pitchFamily="18" charset="0"/>
            </a:endParaRPr>
          </a:p>
          <a:p>
            <a:pPr marL="233363" marR="0" lvl="0" indent="-233363" defTabSz="914400" eaLnBrk="0" fontAlgn="base" latinLnBrk="0" hangingPunct="0">
              <a:lnSpc>
                <a:spcPct val="100000"/>
              </a:lnSpc>
              <a:spcBef>
                <a:spcPct val="5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cs typeface="Times New Roman" pitchFamily="18" charset="0"/>
              </a:rPr>
              <a:t>In brief, want some invariance to geometric and photometric differences between the two views, without finding many false matches</a:t>
            </a:r>
          </a:p>
        </p:txBody>
      </p:sp>
      <p:grpSp>
        <p:nvGrpSpPr>
          <p:cNvPr id="2" name="Group 20"/>
          <p:cNvGrpSpPr>
            <a:grpSpLocks noChangeAspect="1"/>
          </p:cNvGrpSpPr>
          <p:nvPr/>
        </p:nvGrpSpPr>
        <p:grpSpPr>
          <a:xfrm>
            <a:off x="478758" y="4165595"/>
            <a:ext cx="3464378" cy="2020887"/>
            <a:chOff x="1981200" y="3535362"/>
            <a:chExt cx="1714500" cy="1000125"/>
          </a:xfrm>
        </p:grpSpPr>
        <p:pic>
          <p:nvPicPr>
            <p:cNvPr id="6" name="Picture 4"/>
            <p:cNvPicPr>
              <a:picLocks noChangeAspect="1" noChangeArrowheads="1"/>
            </p:cNvPicPr>
            <p:nvPr/>
          </p:nvPicPr>
          <p:blipFill>
            <a:blip r:embed="rId5" cstate="print"/>
            <a:srcRect/>
            <a:stretch>
              <a:fillRect/>
            </a:stretch>
          </p:blipFill>
          <p:spPr bwMode="auto">
            <a:xfrm>
              <a:off x="1981200" y="3535362"/>
              <a:ext cx="1714500" cy="1000125"/>
            </a:xfrm>
            <a:prstGeom prst="rect">
              <a:avLst/>
            </a:prstGeom>
            <a:noFill/>
            <a:ln w="9525">
              <a:noFill/>
              <a:miter lim="800000"/>
              <a:headEnd/>
              <a:tailEnd/>
            </a:ln>
          </p:spPr>
        </p:pic>
        <p:sp>
          <p:nvSpPr>
            <p:cNvPr id="8" name="Oval 6"/>
            <p:cNvSpPr>
              <a:spLocks noChangeArrowheads="1"/>
            </p:cNvSpPr>
            <p:nvPr/>
          </p:nvSpPr>
          <p:spPr bwMode="auto">
            <a:xfrm>
              <a:off x="2590800" y="38401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Oval 7"/>
            <p:cNvSpPr>
              <a:spLocks noChangeArrowheads="1"/>
            </p:cNvSpPr>
            <p:nvPr/>
          </p:nvSpPr>
          <p:spPr bwMode="auto">
            <a:xfrm>
              <a:off x="2362200" y="41449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 name="Oval 8"/>
            <p:cNvSpPr>
              <a:spLocks noChangeArrowheads="1"/>
            </p:cNvSpPr>
            <p:nvPr/>
          </p:nvSpPr>
          <p:spPr bwMode="auto">
            <a:xfrm>
              <a:off x="2667000" y="42973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Oval 9"/>
            <p:cNvSpPr>
              <a:spLocks noChangeArrowheads="1"/>
            </p:cNvSpPr>
            <p:nvPr/>
          </p:nvSpPr>
          <p:spPr bwMode="auto">
            <a:xfrm>
              <a:off x="2971800" y="4068762"/>
              <a:ext cx="76200" cy="76200"/>
            </a:xfrm>
            <a:prstGeom prst="ellipse">
              <a:avLst/>
            </a:prstGeom>
            <a:solidFill>
              <a:schemeClr val="accent1"/>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 name="Group 21"/>
          <p:cNvGrpSpPr>
            <a:grpSpLocks noChangeAspect="1"/>
          </p:cNvGrpSpPr>
          <p:nvPr/>
        </p:nvGrpSpPr>
        <p:grpSpPr>
          <a:xfrm>
            <a:off x="4743236" y="4165595"/>
            <a:ext cx="3791164" cy="2057400"/>
            <a:chOff x="4495800" y="3611562"/>
            <a:chExt cx="1562100" cy="847725"/>
          </a:xfrm>
        </p:grpSpPr>
        <p:pic>
          <p:nvPicPr>
            <p:cNvPr id="7" name="Picture 5"/>
            <p:cNvPicPr>
              <a:picLocks noChangeAspect="1" noChangeArrowheads="1"/>
            </p:cNvPicPr>
            <p:nvPr/>
          </p:nvPicPr>
          <p:blipFill>
            <a:blip r:embed="rId4" cstate="print"/>
            <a:srcRect/>
            <a:stretch>
              <a:fillRect/>
            </a:stretch>
          </p:blipFill>
          <p:spPr bwMode="auto">
            <a:xfrm>
              <a:off x="4495800" y="3611562"/>
              <a:ext cx="1562100" cy="847725"/>
            </a:xfrm>
            <a:prstGeom prst="rect">
              <a:avLst/>
            </a:prstGeom>
            <a:noFill/>
            <a:ln w="9525">
              <a:noFill/>
              <a:miter lim="800000"/>
              <a:headEnd/>
              <a:tailEnd/>
            </a:ln>
          </p:spPr>
        </p:pic>
        <p:sp>
          <p:nvSpPr>
            <p:cNvPr id="12" name="Oval 10"/>
            <p:cNvSpPr>
              <a:spLocks noChangeArrowheads="1"/>
            </p:cNvSpPr>
            <p:nvPr/>
          </p:nvSpPr>
          <p:spPr bwMode="auto">
            <a:xfrm>
              <a:off x="5367338" y="3992562"/>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Oval 11"/>
            <p:cNvSpPr>
              <a:spLocks noChangeArrowheads="1"/>
            </p:cNvSpPr>
            <p:nvPr/>
          </p:nvSpPr>
          <p:spPr bwMode="auto">
            <a:xfrm>
              <a:off x="5000625" y="4192587"/>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Oval 12"/>
            <p:cNvSpPr>
              <a:spLocks noChangeArrowheads="1"/>
            </p:cNvSpPr>
            <p:nvPr/>
          </p:nvSpPr>
          <p:spPr bwMode="auto">
            <a:xfrm>
              <a:off x="4953000" y="3687762"/>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Oval 13"/>
            <p:cNvSpPr>
              <a:spLocks noChangeArrowheads="1"/>
            </p:cNvSpPr>
            <p:nvPr/>
          </p:nvSpPr>
          <p:spPr bwMode="auto">
            <a:xfrm>
              <a:off x="4724400" y="3992562"/>
              <a:ext cx="76200" cy="76200"/>
            </a:xfrm>
            <a:prstGeom prst="ellipse">
              <a:avLst/>
            </a:prstGeom>
            <a:solidFill>
              <a:srgbClr val="FF3300"/>
            </a:solidFill>
            <a:ln w="9525">
              <a:solidFill>
                <a:schemeClr val="tx1"/>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6" name="Line 14"/>
          <p:cNvSpPr>
            <a:spLocks noChangeShapeType="1"/>
          </p:cNvSpPr>
          <p:nvPr/>
        </p:nvSpPr>
        <p:spPr bwMode="auto">
          <a:xfrm>
            <a:off x="1771436" y="4843457"/>
            <a:ext cx="5181600" cy="312737"/>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Line 15"/>
          <p:cNvSpPr>
            <a:spLocks noChangeShapeType="1"/>
          </p:cNvSpPr>
          <p:nvPr/>
        </p:nvSpPr>
        <p:spPr bwMode="auto">
          <a:xfrm>
            <a:off x="1847636" y="4843457"/>
            <a:ext cx="3505200" cy="312737"/>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 name="Line 16"/>
          <p:cNvSpPr>
            <a:spLocks noChangeShapeType="1"/>
          </p:cNvSpPr>
          <p:nvPr/>
        </p:nvSpPr>
        <p:spPr bwMode="auto">
          <a:xfrm flipV="1">
            <a:off x="1847636" y="4470396"/>
            <a:ext cx="3962400" cy="457200"/>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Line 17"/>
          <p:cNvSpPr>
            <a:spLocks noChangeShapeType="1"/>
          </p:cNvSpPr>
          <p:nvPr/>
        </p:nvSpPr>
        <p:spPr bwMode="auto">
          <a:xfrm>
            <a:off x="1771436" y="4876795"/>
            <a:ext cx="4267200" cy="812800"/>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0" name="Text Box 18"/>
          <p:cNvSpPr txBox="1">
            <a:spLocks noChangeArrowheads="1"/>
          </p:cNvSpPr>
          <p:nvPr/>
        </p:nvSpPr>
        <p:spPr bwMode="auto">
          <a:xfrm>
            <a:off x="4038600" y="5216520"/>
            <a:ext cx="609600" cy="1006475"/>
          </a:xfrm>
          <a:prstGeom prst="rect">
            <a:avLst/>
          </a:prstGeom>
          <a:noFill/>
          <a:ln w="9525">
            <a:noFill/>
            <a:miter lim="800000"/>
            <a:headEnd/>
            <a:tailEnd/>
          </a:ln>
        </p:spPr>
        <p:txBody>
          <a:bodyPr>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6000" b="1" i="0" u="none" strike="noStrike" kern="0" cap="none" spc="0" normalizeH="0" baseline="0" noProof="0" dirty="0">
                <a:ln>
                  <a:noFill/>
                </a:ln>
                <a:solidFill>
                  <a:srgbClr val="FF3300"/>
                </a:solidFill>
                <a:effectLst/>
                <a:uLnTx/>
                <a:uFillTx/>
                <a:latin typeface="Times New Roman" pitchFamily="18" charset="0"/>
                <a:cs typeface="Times New Roman" pitchFamily="18" charset="0"/>
              </a:rPr>
              <a:t>?</a:t>
            </a:r>
            <a:endParaRPr kumimoji="0" lang="ru-RU" sz="6000" b="1" i="0" u="none" strike="noStrike" kern="0" cap="none" spc="0" normalizeH="0" baseline="0" noProof="0" dirty="0">
              <a:ln>
                <a:noFill/>
              </a:ln>
              <a:solidFill>
                <a:srgbClr val="FF3300"/>
              </a:solidFill>
              <a:effectLst/>
              <a:uLnTx/>
              <a:uFillTx/>
              <a:latin typeface="Times New Roman" pitchFamily="18" charset="0"/>
              <a:cs typeface="Times New Roman" pitchFamily="18" charset="0"/>
            </a:endParaRPr>
          </a:p>
        </p:txBody>
      </p:sp>
      <p:pic>
        <p:nvPicPr>
          <p:cNvPr id="24" name="Picture 5"/>
          <p:cNvPicPr>
            <a:picLocks noChangeAspect="1" noChangeArrowheads="1"/>
          </p:cNvPicPr>
          <p:nvPr/>
        </p:nvPicPr>
        <p:blipFill>
          <a:blip r:embed="rId4" cstate="print"/>
          <a:srcRect l="22109" r="59801" b="70370"/>
          <a:stretch>
            <a:fillRect/>
          </a:stretch>
        </p:blipFill>
        <p:spPr bwMode="auto">
          <a:xfrm>
            <a:off x="5410200" y="4394195"/>
            <a:ext cx="685800" cy="609600"/>
          </a:xfrm>
          <a:prstGeom prst="rect">
            <a:avLst/>
          </a:prstGeom>
          <a:noFill/>
          <a:ln w="9525">
            <a:noFill/>
            <a:miter lim="800000"/>
            <a:headEnd/>
            <a:tailEnd/>
          </a:ln>
        </p:spPr>
      </p:pic>
      <p:pic>
        <p:nvPicPr>
          <p:cNvPr id="29" name="Picture 5"/>
          <p:cNvPicPr>
            <a:picLocks noChangeAspect="1" noChangeArrowheads="1"/>
          </p:cNvPicPr>
          <p:nvPr/>
        </p:nvPicPr>
        <p:blipFill>
          <a:blip r:embed="rId4" cstate="print"/>
          <a:srcRect l="8040" t="33333" r="71861" b="33333"/>
          <a:stretch>
            <a:fillRect/>
          </a:stretch>
        </p:blipFill>
        <p:spPr bwMode="auto">
          <a:xfrm>
            <a:off x="4648200" y="4775195"/>
            <a:ext cx="609600" cy="548640"/>
          </a:xfrm>
          <a:prstGeom prst="rect">
            <a:avLst/>
          </a:prstGeom>
          <a:noFill/>
          <a:ln w="9525">
            <a:noFill/>
            <a:miter lim="800000"/>
            <a:headEnd/>
            <a:tailEnd/>
          </a:ln>
        </p:spPr>
      </p:pic>
      <p:pic>
        <p:nvPicPr>
          <p:cNvPr id="34" name="Picture 5"/>
          <p:cNvPicPr>
            <a:picLocks noChangeAspect="1" noChangeArrowheads="1"/>
          </p:cNvPicPr>
          <p:nvPr/>
        </p:nvPicPr>
        <p:blipFill>
          <a:blip r:embed="rId4" cstate="print"/>
          <a:srcRect l="28139" t="62963" r="55781" b="7407"/>
          <a:stretch>
            <a:fillRect/>
          </a:stretch>
        </p:blipFill>
        <p:spPr bwMode="auto">
          <a:xfrm>
            <a:off x="5638800" y="5384795"/>
            <a:ext cx="609600" cy="609600"/>
          </a:xfrm>
          <a:prstGeom prst="rect">
            <a:avLst/>
          </a:prstGeom>
          <a:noFill/>
          <a:ln w="9525">
            <a:noFill/>
            <a:miter lim="800000"/>
            <a:headEnd/>
            <a:tailEnd/>
          </a:ln>
        </p:spPr>
      </p:pic>
      <p:pic>
        <p:nvPicPr>
          <p:cNvPr id="44" name="Picture 4"/>
          <p:cNvPicPr>
            <a:picLocks noChangeAspect="1" noChangeArrowheads="1"/>
          </p:cNvPicPr>
          <p:nvPr/>
        </p:nvPicPr>
        <p:blipFill>
          <a:blip r:embed="rId5" cstate="print"/>
          <a:srcRect l="24195" t="20817" r="56009" b="45247"/>
          <a:stretch>
            <a:fillRect/>
          </a:stretch>
        </p:blipFill>
        <p:spPr bwMode="auto">
          <a:xfrm>
            <a:off x="1447800" y="4546595"/>
            <a:ext cx="685800" cy="685800"/>
          </a:xfrm>
          <a:prstGeom prst="rect">
            <a:avLst/>
          </a:prstGeom>
          <a:noFill/>
          <a:ln w="9525">
            <a:noFill/>
            <a:miter lim="800000"/>
            <a:headEnd/>
            <a:tailEnd/>
          </a:ln>
        </p:spPr>
      </p:pic>
      <p:sp>
        <p:nvSpPr>
          <p:cNvPr id="46" name="Line 15"/>
          <p:cNvSpPr>
            <a:spLocks noChangeShapeType="1"/>
          </p:cNvSpPr>
          <p:nvPr/>
        </p:nvSpPr>
        <p:spPr bwMode="auto">
          <a:xfrm>
            <a:off x="1752600" y="4851396"/>
            <a:ext cx="2971800" cy="76200"/>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7" name="Line 16"/>
          <p:cNvSpPr>
            <a:spLocks noChangeShapeType="1"/>
          </p:cNvSpPr>
          <p:nvPr/>
        </p:nvSpPr>
        <p:spPr bwMode="auto">
          <a:xfrm flipV="1">
            <a:off x="1752600" y="4478334"/>
            <a:ext cx="3962400" cy="457200"/>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8" name="Line 17"/>
          <p:cNvSpPr>
            <a:spLocks noChangeShapeType="1"/>
          </p:cNvSpPr>
          <p:nvPr/>
        </p:nvSpPr>
        <p:spPr bwMode="auto">
          <a:xfrm>
            <a:off x="1676400" y="4884733"/>
            <a:ext cx="4267200" cy="812800"/>
          </a:xfrm>
          <a:prstGeom prst="line">
            <a:avLst/>
          </a:prstGeom>
          <a:noFill/>
          <a:ln w="28575">
            <a:solidFill>
              <a:srgbClr val="008000"/>
            </a:solidFill>
            <a:round/>
            <a:headEnd/>
            <a:tailEnd type="triangle" w="lg" len="lg"/>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TextBox 30"/>
          <p:cNvSpPr txBox="1"/>
          <p:nvPr/>
        </p:nvSpPr>
        <p:spPr>
          <a:xfrm>
            <a:off x="0" y="6601022"/>
            <a:ext cx="175721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21" name="Title 20"/>
          <p:cNvSpPr>
            <a:spLocks noGrp="1"/>
          </p:cNvSpPr>
          <p:nvPr>
            <p:ph type="title"/>
          </p:nvPr>
        </p:nvSpPr>
        <p:spPr/>
        <p:txBody>
          <a:bodyPr/>
          <a:lstStyle/>
          <a:p>
            <a:r>
              <a:rPr lang="en-US" dirty="0"/>
              <a:t>Desired properties of local features</a:t>
            </a:r>
          </a:p>
        </p:txBody>
      </p:sp>
    </p:spTree>
    <p:extLst>
      <p:ext uri="{BB962C8B-B14F-4D97-AF65-F5344CB8AC3E}">
        <p14:creationId xmlns:p14="http://schemas.microsoft.com/office/powerpoint/2010/main" val="32452721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par>
                                <p:cTn id="11" presetID="9"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500"/>
                                        <p:tgtEl>
                                          <p:spTgt spid="4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dissolve">
                                      <p:cBhvr>
                                        <p:cTn id="28" dur="500"/>
                                        <p:tgtEl>
                                          <p:spTgt spid="4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dissolve">
                                      <p:cBhvr>
                                        <p:cTn id="31" dur="500"/>
                                        <p:tgtEl>
                                          <p:spTgt spid="48"/>
                                        </p:tgtEl>
                                      </p:cBhvr>
                                    </p:animEffect>
                                  </p:childTnLst>
                                </p:cTn>
                              </p:par>
                              <p:par>
                                <p:cTn id="32" presetID="9" presetClass="exit" presetSubtype="0" fill="hold" nodeType="withEffect">
                                  <p:stCondLst>
                                    <p:cond delay="0"/>
                                  </p:stCondLst>
                                  <p:childTnLst>
                                    <p:animEffect transition="out" filter="dissolv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6" grpId="0" animBg="1"/>
      <p:bldP spid="17" grpId="0" animBg="1"/>
      <p:bldP spid="18" grpId="0" animBg="1"/>
      <p:bldP spid="19" grpId="0" animBg="1"/>
      <p:bldP spid="20" grpId="0"/>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grpSp>
        <p:nvGrpSpPr>
          <p:cNvPr id="2" name="Group 4"/>
          <p:cNvGrpSpPr>
            <a:grpSpLocks/>
          </p:cNvGrpSpPr>
          <p:nvPr/>
        </p:nvGrpSpPr>
        <p:grpSpPr bwMode="auto">
          <a:xfrm>
            <a:off x="3561807" y="3167018"/>
            <a:ext cx="2686595" cy="3319416"/>
            <a:chOff x="2160" y="1824"/>
            <a:chExt cx="1851" cy="2287"/>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2505"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pic>
        <p:nvPicPr>
          <p:cNvPr id="836618" name="Picture 10" descr="corner"/>
          <p:cNvPicPr>
            <a:picLocks noChangeAspect="1" noChangeArrowheads="1"/>
          </p:cNvPicPr>
          <p:nvPr/>
        </p:nvPicPr>
        <p:blipFill>
          <a:blip r:embed="rId3" cstate="print"/>
          <a:srcRect/>
          <a:stretch>
            <a:fillRect/>
          </a:stretch>
        </p:blipFill>
        <p:spPr bwMode="auto">
          <a:xfrm>
            <a:off x="6248400" y="3167017"/>
            <a:ext cx="2090057" cy="2090057"/>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6457406" y="5286103"/>
            <a:ext cx="2686594"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nvGrpSpPr>
          <p:cNvPr id="6" name="Group 5">
            <a:extLst>
              <a:ext uri="{FF2B5EF4-FFF2-40B4-BE49-F238E27FC236}">
                <a16:creationId xmlns:a16="http://schemas.microsoft.com/office/drawing/2014/main" id="{884C7C72-EA1A-4FC9-B731-27ADBE4762AB}"/>
              </a:ext>
            </a:extLst>
          </p:cNvPr>
          <p:cNvGrpSpPr/>
          <p:nvPr/>
        </p:nvGrpSpPr>
        <p:grpSpPr>
          <a:xfrm>
            <a:off x="6626655" y="3170426"/>
            <a:ext cx="1045029" cy="1045028"/>
            <a:chOff x="6666411" y="3236686"/>
            <a:chExt cx="1045029" cy="1045028"/>
          </a:xfrm>
        </p:grpSpPr>
        <p:sp>
          <p:nvSpPr>
            <p:cNvPr id="836620" name="Rectangle 12"/>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1" name="Line 13"/>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2" name="Line 14"/>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3" name="Line 15"/>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4" name="Line 16"/>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9"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0"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1"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2"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5" name="Oval 4">
            <a:extLst>
              <a:ext uri="{FF2B5EF4-FFF2-40B4-BE49-F238E27FC236}">
                <a16:creationId xmlns:a16="http://schemas.microsoft.com/office/drawing/2014/main" id="{7BAF2776-BFF8-492B-ABC8-17C23845DEBF}"/>
              </a:ext>
            </a:extLst>
          </p:cNvPr>
          <p:cNvSpPr/>
          <p:nvPr/>
        </p:nvSpPr>
        <p:spPr>
          <a:xfrm>
            <a:off x="2332382" y="4412974"/>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8D63A37-FB82-433F-A7A3-E6AC3AB0818C}"/>
              </a:ext>
            </a:extLst>
          </p:cNvPr>
          <p:cNvSpPr/>
          <p:nvPr/>
        </p:nvSpPr>
        <p:spPr>
          <a:xfrm>
            <a:off x="4326838" y="4406350"/>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920CF98-BB39-4649-A9F6-C83DE3086F4C}"/>
              </a:ext>
            </a:extLst>
          </p:cNvPr>
          <p:cNvSpPr/>
          <p:nvPr/>
        </p:nvSpPr>
        <p:spPr>
          <a:xfrm>
            <a:off x="7096547" y="3624469"/>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D27CA4B-8E48-4E2D-AD48-BDD02B5AB25F}"/>
              </a:ext>
            </a:extLst>
          </p:cNvPr>
          <p:cNvGrpSpPr/>
          <p:nvPr/>
        </p:nvGrpSpPr>
        <p:grpSpPr>
          <a:xfrm>
            <a:off x="5082210" y="2616700"/>
            <a:ext cx="2201852" cy="369332"/>
            <a:chOff x="5082210" y="2616700"/>
            <a:chExt cx="2201852" cy="369332"/>
          </a:xfrm>
        </p:grpSpPr>
        <p:sp>
          <p:nvSpPr>
            <p:cNvPr id="30" name="Oval 29">
              <a:extLst>
                <a:ext uri="{FF2B5EF4-FFF2-40B4-BE49-F238E27FC236}">
                  <a16:creationId xmlns:a16="http://schemas.microsoft.com/office/drawing/2014/main" id="{54DE59B7-FAA0-443D-B6B9-58B435DA8575}"/>
                </a:ext>
              </a:extLst>
            </p:cNvPr>
            <p:cNvSpPr/>
            <p:nvPr/>
          </p:nvSpPr>
          <p:spPr>
            <a:xfrm>
              <a:off x="5082210" y="2736577"/>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AA27E9-5434-4234-8563-6862DFDAB6FB}"/>
                </a:ext>
              </a:extLst>
            </p:cNvPr>
            <p:cNvSpPr txBox="1"/>
            <p:nvPr/>
          </p:nvSpPr>
          <p:spPr>
            <a:xfrm>
              <a:off x="5287618" y="2616700"/>
              <a:ext cx="1996444" cy="369332"/>
            </a:xfrm>
            <a:prstGeom prst="rect">
              <a:avLst/>
            </a:prstGeom>
            <a:noFill/>
          </p:spPr>
          <p:txBody>
            <a:bodyPr wrap="none" rtlCol="0">
              <a:spAutoFit/>
            </a:bodyPr>
            <a:lstStyle/>
            <a:p>
              <a:r>
                <a:rPr lang="en-US" dirty="0">
                  <a:solidFill>
                    <a:srgbClr val="FF0000"/>
                  </a:solidFill>
                </a:rPr>
                <a:t>Candidate </a:t>
              </a:r>
              <a:r>
                <a:rPr lang="en-US" dirty="0" err="1">
                  <a:solidFill>
                    <a:srgbClr val="FF0000"/>
                  </a:solidFill>
                </a:rPr>
                <a:t>keypoint</a:t>
              </a:r>
              <a:endParaRPr lang="en-US" dirty="0">
                <a:solidFill>
                  <a:srgbClr val="FF0000"/>
                </a:solidFill>
              </a:endParaRPr>
            </a:p>
          </p:txBody>
        </p:sp>
      </p:grpSp>
    </p:spTree>
    <p:extLst>
      <p:ext uri="{BB962C8B-B14F-4D97-AF65-F5344CB8AC3E}">
        <p14:creationId xmlns:p14="http://schemas.microsoft.com/office/powerpoint/2010/main" val="376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6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Properties </a:t>
            </a:r>
          </a:p>
          <a:p>
            <a:pPr lvl="1"/>
            <a:r>
              <a:rPr lang="en-US" dirty="0"/>
              <a:t>Blob detection</a:t>
            </a:r>
          </a:p>
          <a:p>
            <a:r>
              <a:rPr lang="en-US" dirty="0"/>
              <a:t>Feature description (of detected features)</a:t>
            </a:r>
          </a:p>
          <a:p>
            <a:r>
              <a:rPr lang="en-US" dirty="0"/>
              <a:t>Matching features across images</a:t>
            </a:r>
          </a:p>
        </p:txBody>
      </p:sp>
      <p:sp>
        <p:nvSpPr>
          <p:cNvPr id="4" name="Rectangle 3"/>
          <p:cNvSpPr/>
          <p:nvPr/>
        </p:nvSpPr>
        <p:spPr>
          <a:xfrm>
            <a:off x="251791" y="1613451"/>
            <a:ext cx="8600661" cy="216119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3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grpSp>
        <p:nvGrpSpPr>
          <p:cNvPr id="2" name="Group 4"/>
          <p:cNvGrpSpPr>
            <a:grpSpLocks/>
          </p:cNvGrpSpPr>
          <p:nvPr/>
        </p:nvGrpSpPr>
        <p:grpSpPr bwMode="auto">
          <a:xfrm>
            <a:off x="3561807" y="3167018"/>
            <a:ext cx="2686595" cy="3319416"/>
            <a:chOff x="2160" y="1824"/>
            <a:chExt cx="1851" cy="2287"/>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pic>
        <p:nvPicPr>
          <p:cNvPr id="836626" name="Picture 18" descr="corner"/>
          <p:cNvPicPr>
            <a:picLocks noChangeAspect="1" noChangeArrowheads="1"/>
          </p:cNvPicPr>
          <p:nvPr/>
        </p:nvPicPr>
        <p:blipFill>
          <a:blip r:embed="rId3" cstate="print"/>
          <a:srcRect/>
          <a:stretch>
            <a:fillRect/>
          </a:stretch>
        </p:blipFill>
        <p:spPr bwMode="auto">
          <a:xfrm>
            <a:off x="881018" y="3167017"/>
            <a:ext cx="2090057" cy="2090058"/>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811349" y="5286103"/>
            <a:ext cx="2236651" cy="1200332"/>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2065383" y="414237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7" name="Rectangle 20"/>
          <p:cNvSpPr>
            <a:spLocks noChangeArrowheads="1"/>
          </p:cNvSpPr>
          <p:nvPr/>
        </p:nvSpPr>
        <p:spPr bwMode="auto">
          <a:xfrm>
            <a:off x="1926046" y="453992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Rectangle 20"/>
          <p:cNvSpPr>
            <a:spLocks noChangeArrowheads="1"/>
          </p:cNvSpPr>
          <p:nvPr/>
        </p:nvSpPr>
        <p:spPr bwMode="auto">
          <a:xfrm>
            <a:off x="2293983" y="3692193"/>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2" name="Group 31">
            <a:extLst>
              <a:ext uri="{FF2B5EF4-FFF2-40B4-BE49-F238E27FC236}">
                <a16:creationId xmlns:a16="http://schemas.microsoft.com/office/drawing/2014/main" id="{2EFADC24-9B8A-416A-B426-6A13C79709B1}"/>
              </a:ext>
            </a:extLst>
          </p:cNvPr>
          <p:cNvGrpSpPr/>
          <p:nvPr/>
        </p:nvGrpSpPr>
        <p:grpSpPr>
          <a:xfrm>
            <a:off x="6626655" y="3170426"/>
            <a:ext cx="1045029" cy="1045028"/>
            <a:chOff x="6666411" y="3236686"/>
            <a:chExt cx="1045029" cy="1045028"/>
          </a:xfrm>
        </p:grpSpPr>
        <p:sp>
          <p:nvSpPr>
            <p:cNvPr id="33" name="Rectangle 12">
              <a:extLst>
                <a:ext uri="{FF2B5EF4-FFF2-40B4-BE49-F238E27FC236}">
                  <a16:creationId xmlns:a16="http://schemas.microsoft.com/office/drawing/2014/main" id="{2DAC1DB3-389B-4965-8F42-AFFCE62F7A3E}"/>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Line 13">
              <a:extLst>
                <a:ext uri="{FF2B5EF4-FFF2-40B4-BE49-F238E27FC236}">
                  <a16:creationId xmlns:a16="http://schemas.microsoft.com/office/drawing/2014/main" id="{0AB259F5-37F3-49FA-A224-42D7B8B96EE6}"/>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5" name="Line 14">
              <a:extLst>
                <a:ext uri="{FF2B5EF4-FFF2-40B4-BE49-F238E27FC236}">
                  <a16:creationId xmlns:a16="http://schemas.microsoft.com/office/drawing/2014/main" id="{B6DA5AC0-CCB6-4DB8-9724-D4A689C8433C}"/>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6" name="Line 15">
              <a:extLst>
                <a:ext uri="{FF2B5EF4-FFF2-40B4-BE49-F238E27FC236}">
                  <a16:creationId xmlns:a16="http://schemas.microsoft.com/office/drawing/2014/main" id="{0DA6CEE6-3F4A-4ACC-BED5-F95921F00818}"/>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7" name="Line 16">
              <a:extLst>
                <a:ext uri="{FF2B5EF4-FFF2-40B4-BE49-F238E27FC236}">
                  <a16:creationId xmlns:a16="http://schemas.microsoft.com/office/drawing/2014/main" id="{BA95D2C0-5AB8-4408-9A1E-D4B38C254AE0}"/>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290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28" grpId="0" animBg="1"/>
      <p:bldP spid="27" grpId="0" animBg="1"/>
      <p:bldP spid="27" grpId="1"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4251764" y="414514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3922026" y="4147924"/>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Line 8"/>
          <p:cNvSpPr>
            <a:spLocks noChangeShapeType="1"/>
          </p:cNvSpPr>
          <p:nvPr/>
        </p:nvSpPr>
        <p:spPr bwMode="auto">
          <a:xfrm flipV="1">
            <a:off x="3840481" y="4212046"/>
            <a:ext cx="0" cy="487680"/>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3" name="Group 22">
            <a:extLst>
              <a:ext uri="{FF2B5EF4-FFF2-40B4-BE49-F238E27FC236}">
                <a16:creationId xmlns:a16="http://schemas.microsoft.com/office/drawing/2014/main" id="{67318E97-619A-4530-8AF7-446FBA8BCF7C}"/>
              </a:ext>
            </a:extLst>
          </p:cNvPr>
          <p:cNvGrpSpPr/>
          <p:nvPr/>
        </p:nvGrpSpPr>
        <p:grpSpPr>
          <a:xfrm>
            <a:off x="6626655" y="3170426"/>
            <a:ext cx="1045029" cy="1045028"/>
            <a:chOff x="6666411" y="3236686"/>
            <a:chExt cx="1045029" cy="1045028"/>
          </a:xfrm>
        </p:grpSpPr>
        <p:sp>
          <p:nvSpPr>
            <p:cNvPr id="27" name="Rectangle 12">
              <a:extLst>
                <a:ext uri="{FF2B5EF4-FFF2-40B4-BE49-F238E27FC236}">
                  <a16:creationId xmlns:a16="http://schemas.microsoft.com/office/drawing/2014/main" id="{0B6B9697-B3FF-4D45-827A-9FC19406530F}"/>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3">
              <a:extLst>
                <a:ext uri="{FF2B5EF4-FFF2-40B4-BE49-F238E27FC236}">
                  <a16:creationId xmlns:a16="http://schemas.microsoft.com/office/drawing/2014/main" id="{94EBCBC1-C802-464F-A63A-F11D46F7C825}"/>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4">
              <a:extLst>
                <a:ext uri="{FF2B5EF4-FFF2-40B4-BE49-F238E27FC236}">
                  <a16:creationId xmlns:a16="http://schemas.microsoft.com/office/drawing/2014/main" id="{7BA71D77-B27A-42ED-8408-5F7E1F19C122}"/>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5">
              <a:extLst>
                <a:ext uri="{FF2B5EF4-FFF2-40B4-BE49-F238E27FC236}">
                  <a16:creationId xmlns:a16="http://schemas.microsoft.com/office/drawing/2014/main" id="{A1F27CBC-301C-4A3E-B5BF-E367E107F7D5}"/>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Line 16">
              <a:extLst>
                <a:ext uri="{FF2B5EF4-FFF2-40B4-BE49-F238E27FC236}">
                  <a16:creationId xmlns:a16="http://schemas.microsoft.com/office/drawing/2014/main" id="{FF1E00BC-70E2-4063-A73E-5596A295467B}"/>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8220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366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4050872" y="4552895"/>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4050872" y="385491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Rectangle 12">
            <a:extLst>
              <a:ext uri="{FF2B5EF4-FFF2-40B4-BE49-F238E27FC236}">
                <a16:creationId xmlns:a16="http://schemas.microsoft.com/office/drawing/2014/main" id="{F929AFD3-1E7D-499C-A2D4-BAEB510F276C}"/>
              </a:ext>
            </a:extLst>
          </p:cNvPr>
          <p:cNvSpPr>
            <a:spLocks noChangeArrowheads="1"/>
          </p:cNvSpPr>
          <p:nvPr/>
        </p:nvSpPr>
        <p:spPr bwMode="auto">
          <a:xfrm>
            <a:off x="6835661" y="337943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id="{68B9AFA5-457E-47C6-86CA-6B9A633A6792}"/>
              </a:ext>
            </a:extLst>
          </p:cNvPr>
          <p:cNvGrpSpPr/>
          <p:nvPr/>
        </p:nvGrpSpPr>
        <p:grpSpPr>
          <a:xfrm>
            <a:off x="6626655" y="3170426"/>
            <a:ext cx="1045029" cy="1045028"/>
            <a:chOff x="6626655" y="3170426"/>
            <a:chExt cx="1045029" cy="1045028"/>
          </a:xfrm>
        </p:grpSpPr>
        <p:sp>
          <p:nvSpPr>
            <p:cNvPr id="27" name="Line 13">
              <a:extLst>
                <a:ext uri="{FF2B5EF4-FFF2-40B4-BE49-F238E27FC236}">
                  <a16:creationId xmlns:a16="http://schemas.microsoft.com/office/drawing/2014/main" id="{B2251F86-3EC1-4A16-B78C-66696C7A9572}"/>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4">
              <a:extLst>
                <a:ext uri="{FF2B5EF4-FFF2-40B4-BE49-F238E27FC236}">
                  <a16:creationId xmlns:a16="http://schemas.microsoft.com/office/drawing/2014/main" id="{FCDA2470-496B-4118-A3F1-F408D3B6B2F0}"/>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5">
              <a:extLst>
                <a:ext uri="{FF2B5EF4-FFF2-40B4-BE49-F238E27FC236}">
                  <a16:creationId xmlns:a16="http://schemas.microsoft.com/office/drawing/2014/main" id="{780ACEF0-4025-414B-A32C-1ED34565B90D}"/>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6">
              <a:extLst>
                <a:ext uri="{FF2B5EF4-FFF2-40B4-BE49-F238E27FC236}">
                  <a16:creationId xmlns:a16="http://schemas.microsoft.com/office/drawing/2014/main" id="{564791FC-E89B-4DC9-8396-99BCACBDB589}"/>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7859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836618" name="Picture 10" descr="corner"/>
          <p:cNvPicPr>
            <a:picLocks noChangeAspect="1" noChangeArrowheads="1"/>
          </p:cNvPicPr>
          <p:nvPr/>
        </p:nvPicPr>
        <p:blipFill>
          <a:blip r:embed="rId3" cstate="print"/>
          <a:srcRect/>
          <a:stretch>
            <a:fillRect/>
          </a:stretch>
        </p:blipFill>
        <p:spPr bwMode="auto">
          <a:xfrm>
            <a:off x="6248400" y="3167017"/>
            <a:ext cx="2090057" cy="2090057"/>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6457406" y="5286103"/>
            <a:ext cx="2686594"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7358742" y="3321683"/>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6705600" y="3768469"/>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Rectangle 12">
            <a:extLst>
              <a:ext uri="{FF2B5EF4-FFF2-40B4-BE49-F238E27FC236}">
                <a16:creationId xmlns:a16="http://schemas.microsoft.com/office/drawing/2014/main" id="{A66B9479-E888-425A-B5B6-5ED597E3A41F}"/>
              </a:ext>
            </a:extLst>
          </p:cNvPr>
          <p:cNvSpPr>
            <a:spLocks noChangeArrowheads="1"/>
          </p:cNvSpPr>
          <p:nvPr/>
        </p:nvSpPr>
        <p:spPr bwMode="auto">
          <a:xfrm>
            <a:off x="6835661" y="337943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id="{4C4BAF13-A113-448F-AFD0-BDE34656E0C6}"/>
              </a:ext>
            </a:extLst>
          </p:cNvPr>
          <p:cNvGrpSpPr/>
          <p:nvPr/>
        </p:nvGrpSpPr>
        <p:grpSpPr>
          <a:xfrm>
            <a:off x="6626655" y="3170426"/>
            <a:ext cx="1045029" cy="1045028"/>
            <a:chOff x="6626655" y="3170426"/>
            <a:chExt cx="1045029" cy="1045028"/>
          </a:xfrm>
        </p:grpSpPr>
        <p:sp>
          <p:nvSpPr>
            <p:cNvPr id="23" name="Line 13">
              <a:extLst>
                <a:ext uri="{FF2B5EF4-FFF2-40B4-BE49-F238E27FC236}">
                  <a16:creationId xmlns:a16="http://schemas.microsoft.com/office/drawing/2014/main" id="{88EF7F9C-28F1-405C-870C-149EF484FC25}"/>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Line 14">
              <a:extLst>
                <a:ext uri="{FF2B5EF4-FFF2-40B4-BE49-F238E27FC236}">
                  <a16:creationId xmlns:a16="http://schemas.microsoft.com/office/drawing/2014/main" id="{42AC7F9E-0691-48AE-B2F5-2DEED7490A61}"/>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5">
              <a:extLst>
                <a:ext uri="{FF2B5EF4-FFF2-40B4-BE49-F238E27FC236}">
                  <a16:creationId xmlns:a16="http://schemas.microsoft.com/office/drawing/2014/main" id="{3DD49A77-DF4E-4BD2-945A-C74FC4B9EDFB}"/>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6">
              <a:extLst>
                <a:ext uri="{FF2B5EF4-FFF2-40B4-BE49-F238E27FC236}">
                  <a16:creationId xmlns:a16="http://schemas.microsoft.com/office/drawing/2014/main" id="{9B3D4387-5336-4317-A78D-74722C2044C2}"/>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0527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points would you choose?</a:t>
            </a:r>
          </a:p>
        </p:txBody>
      </p:sp>
      <p:pic>
        <p:nvPicPr>
          <p:cNvPr id="4" name="Picture 3" descr="uttower1.JPG"/>
          <p:cNvPicPr>
            <a:picLocks noChangeAspect="1"/>
          </p:cNvPicPr>
          <p:nvPr/>
        </p:nvPicPr>
        <p:blipFill>
          <a:blip r:embed="rId4" cstate="print"/>
          <a:stretch>
            <a:fillRect/>
          </a:stretch>
        </p:blipFill>
        <p:spPr>
          <a:xfrm>
            <a:off x="685800" y="1371600"/>
            <a:ext cx="7772400" cy="5184130"/>
          </a:xfrm>
          <a:prstGeom prst="rect">
            <a:avLst/>
          </a:prstGeom>
        </p:spPr>
      </p:pic>
      <p:sp>
        <p:nvSpPr>
          <p:cNvPr id="6" name="TextBox 5"/>
          <p:cNvSpPr txBox="1"/>
          <p:nvPr/>
        </p:nvSpPr>
        <p:spPr>
          <a:xfrm>
            <a:off x="0" y="6601022"/>
            <a:ext cx="82747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2" name="Oval 1"/>
          <p:cNvSpPr>
            <a:spLocks noChangeAspect="1"/>
          </p:cNvSpPr>
          <p:nvPr/>
        </p:nvSpPr>
        <p:spPr>
          <a:xfrm>
            <a:off x="2651496" y="3055885"/>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p:cNvSpPr>
            <a:spLocks noChangeAspect="1"/>
          </p:cNvSpPr>
          <p:nvPr/>
        </p:nvSpPr>
        <p:spPr>
          <a:xfrm>
            <a:off x="2394856" y="5099793"/>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p:cNvSpPr>
            <a:spLocks noChangeAspect="1"/>
          </p:cNvSpPr>
          <p:nvPr/>
        </p:nvSpPr>
        <p:spPr>
          <a:xfrm>
            <a:off x="2955768" y="5766395"/>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0" name="Oval 9"/>
          <p:cNvSpPr>
            <a:spLocks noChangeAspect="1"/>
          </p:cNvSpPr>
          <p:nvPr/>
        </p:nvSpPr>
        <p:spPr>
          <a:xfrm>
            <a:off x="7348452" y="3234898"/>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1" name="Oval 10"/>
          <p:cNvSpPr/>
          <p:nvPr/>
        </p:nvSpPr>
        <p:spPr>
          <a:xfrm>
            <a:off x="7286171" y="5900057"/>
            <a:ext cx="145143" cy="145143"/>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14255188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rIns="132080"/>
          <a:lstStyle/>
          <a:p>
            <a:r>
              <a:rPr lang="en-US" dirty="0"/>
              <a:t>Harris Detector: Mathematics</a:t>
            </a:r>
          </a:p>
        </p:txBody>
      </p:sp>
      <p:sp>
        <p:nvSpPr>
          <p:cNvPr id="39938" name="Rectangle 2"/>
          <p:cNvSpPr>
            <a:spLocks/>
          </p:cNvSpPr>
          <p:nvPr/>
        </p:nvSpPr>
        <p:spPr bwMode="auto">
          <a:xfrm>
            <a:off x="1219200" y="2514600"/>
            <a:ext cx="6934200" cy="954088"/>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9939"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514600"/>
            <a:ext cx="6934200" cy="9540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9941" name="Rectangle 5"/>
          <p:cNvSpPr>
            <a:spLocks/>
          </p:cNvSpPr>
          <p:nvPr/>
        </p:nvSpPr>
        <p:spPr bwMode="auto">
          <a:xfrm>
            <a:off x="318052" y="1403350"/>
            <a:ext cx="8537012" cy="901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Window-averaged squared change of intensity induced by shifting the patch for a fixed candidate </a:t>
            </a:r>
            <a:r>
              <a:rPr kumimoji="0" lang="en-US" sz="2800" b="0" i="0" u="none" strike="noStrike" kern="0" cap="none" spc="0" normalizeH="0" baseline="0" noProof="0" dirty="0" err="1">
                <a:ln>
                  <a:noFill/>
                </a:ln>
                <a:solidFill>
                  <a:prstClr val="black"/>
                </a:solidFill>
                <a:effectLst/>
                <a:uLnTx/>
                <a:uFillTx/>
                <a:ea typeface="ＭＳ Ｐゴシック" charset="0"/>
                <a:cs typeface="Times New Roman" charset="0"/>
              </a:rPr>
              <a:t>keypoint</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 by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u,v</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a:t>
            </a:r>
          </a:p>
        </p:txBody>
      </p:sp>
      <p:sp>
        <p:nvSpPr>
          <p:cNvPr id="39942" name="Line 6"/>
          <p:cNvSpPr>
            <a:spLocks noChangeShapeType="1"/>
          </p:cNvSpPr>
          <p:nvPr/>
        </p:nvSpPr>
        <p:spPr bwMode="auto">
          <a:xfrm rot="10800000">
            <a:off x="6934200" y="3048000"/>
            <a:ext cx="152400" cy="83820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3" name="AutoShape 7"/>
          <p:cNvSpPr>
            <a:spLocks/>
          </p:cNvSpPr>
          <p:nvPr/>
        </p:nvSpPr>
        <p:spPr bwMode="auto">
          <a:xfrm>
            <a:off x="6121400" y="3886200"/>
            <a:ext cx="2000250" cy="53340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4" name="Rectangle 8"/>
          <p:cNvSpPr>
            <a:spLocks/>
          </p:cNvSpPr>
          <p:nvPr/>
        </p:nvSpPr>
        <p:spPr bwMode="auto">
          <a:xfrm>
            <a:off x="6121400" y="4002088"/>
            <a:ext cx="2032000" cy="3508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Intensity</a:t>
            </a:r>
          </a:p>
        </p:txBody>
      </p:sp>
      <p:sp>
        <p:nvSpPr>
          <p:cNvPr id="39946" name="AutoShape 10"/>
          <p:cNvSpPr>
            <a:spLocks/>
          </p:cNvSpPr>
          <p:nvPr/>
        </p:nvSpPr>
        <p:spPr bwMode="auto">
          <a:xfrm>
            <a:off x="3760787" y="3894138"/>
            <a:ext cx="2235202" cy="547688"/>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7" name="Rectangle 11"/>
          <p:cNvSpPr>
            <a:spLocks/>
          </p:cNvSpPr>
          <p:nvPr/>
        </p:nvSpPr>
        <p:spPr bwMode="auto">
          <a:xfrm>
            <a:off x="3738562" y="4002088"/>
            <a:ext cx="2230439" cy="527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Shifted 	intensity</a:t>
            </a:r>
          </a:p>
        </p:txBody>
      </p:sp>
      <p:sp>
        <p:nvSpPr>
          <p:cNvPr id="39948" name="Line 12"/>
          <p:cNvSpPr>
            <a:spLocks noChangeShapeType="1"/>
          </p:cNvSpPr>
          <p:nvPr/>
        </p:nvSpPr>
        <p:spPr bwMode="auto">
          <a:xfrm rot="10800000">
            <a:off x="4648200" y="3200399"/>
            <a:ext cx="122586" cy="703263"/>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5" name="Group 17"/>
          <p:cNvGrpSpPr>
            <a:grpSpLocks/>
          </p:cNvGrpSpPr>
          <p:nvPr/>
        </p:nvGrpSpPr>
        <p:grpSpPr bwMode="auto">
          <a:xfrm>
            <a:off x="915987" y="3124200"/>
            <a:ext cx="2665414" cy="1447800"/>
            <a:chOff x="-623" y="0"/>
            <a:chExt cx="1679" cy="912"/>
          </a:xfrm>
        </p:grpSpPr>
        <p:sp>
          <p:nvSpPr>
            <p:cNvPr id="39950" name="AutoShape 14"/>
            <p:cNvSpPr>
              <a:spLocks/>
            </p:cNvSpPr>
            <p:nvPr/>
          </p:nvSpPr>
          <p:spPr bwMode="auto">
            <a:xfrm>
              <a:off x="-623" y="432"/>
              <a:ext cx="1679" cy="48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51" name="Rectangle 15"/>
            <p:cNvSpPr>
              <a:spLocks/>
            </p:cNvSpPr>
            <p:nvPr/>
          </p:nvSpPr>
          <p:spPr bwMode="auto">
            <a:xfrm>
              <a:off x="-556" y="459"/>
              <a:ext cx="1577" cy="44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Window function over neighbors </a:t>
              </a:r>
              <a:r>
                <a:rPr kumimoji="0" lang="en-US" sz="2000" b="0" i="1"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(x, y)</a:t>
              </a:r>
            </a:p>
          </p:txBody>
        </p:sp>
        <p:sp>
          <p:nvSpPr>
            <p:cNvPr id="39952" name="Line 16"/>
            <p:cNvSpPr>
              <a:spLocks noChangeShapeType="1"/>
            </p:cNvSpPr>
            <p:nvPr/>
          </p:nvSpPr>
          <p:spPr bwMode="auto">
            <a:xfrm rot="10800000" flipH="1">
              <a:off x="528" y="0"/>
              <a:ext cx="336" cy="432"/>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6" name="Group 35"/>
          <p:cNvGrpSpPr>
            <a:grpSpLocks/>
          </p:cNvGrpSpPr>
          <p:nvPr/>
        </p:nvGrpSpPr>
        <p:grpSpPr bwMode="auto">
          <a:xfrm>
            <a:off x="381029" y="5257800"/>
            <a:ext cx="8534371" cy="1268413"/>
            <a:chOff x="99" y="0"/>
            <a:chExt cx="5375" cy="799"/>
          </a:xfrm>
        </p:grpSpPr>
        <p:grpSp>
          <p:nvGrpSpPr>
            <p:cNvPr id="7" name="Group 25"/>
            <p:cNvGrpSpPr>
              <a:grpSpLocks/>
            </p:cNvGrpSpPr>
            <p:nvPr/>
          </p:nvGrpSpPr>
          <p:grpSpPr bwMode="auto">
            <a:xfrm>
              <a:off x="3986" y="0"/>
              <a:ext cx="1488" cy="432"/>
              <a:chOff x="0" y="0"/>
              <a:chExt cx="1488" cy="432"/>
            </a:xfrm>
          </p:grpSpPr>
          <p:grpSp>
            <p:nvGrpSpPr>
              <p:cNvPr id="8" name="Group 20"/>
              <p:cNvGrpSpPr>
                <a:grpSpLocks/>
              </p:cNvGrpSpPr>
              <p:nvPr/>
            </p:nvGrpSpPr>
            <p:grpSpPr bwMode="auto">
              <a:xfrm>
                <a:off x="0" y="265"/>
                <a:ext cx="1488" cy="167"/>
                <a:chOff x="0" y="0"/>
                <a:chExt cx="1488" cy="166"/>
              </a:xfrm>
            </p:grpSpPr>
            <p:sp>
              <p:nvSpPr>
                <p:cNvPr id="39954" name="AutoShape 18"/>
                <p:cNvSpPr>
                  <a:spLocks/>
                </p:cNvSpPr>
                <p:nvPr/>
              </p:nvSpPr>
              <p:spPr bwMode="auto">
                <a:xfrm>
                  <a:off x="0" y="0"/>
                  <a:ext cx="1488" cy="166"/>
                </a:xfrm>
                <a:custGeom>
                  <a:avLst/>
                  <a:gdLst/>
                  <a:ahLst/>
                  <a:cxnLst/>
                  <a:rect l="0" t="0" r="r" b="b"/>
                  <a:pathLst>
                    <a:path w="21600" h="21600">
                      <a:moveTo>
                        <a:pt x="5400" y="0"/>
                      </a:moveTo>
                      <a:lnTo>
                        <a:pt x="0" y="21600"/>
                      </a:lnTo>
                      <a:lnTo>
                        <a:pt x="16200" y="21600"/>
                      </a:lnTo>
                      <a:lnTo>
                        <a:pt x="21600" y="0"/>
                      </a:lnTo>
                      <a:close/>
                      <a:moveTo>
                        <a:pt x="5400" y="0"/>
                      </a:moveTo>
                    </a:path>
                  </a:pathLst>
                </a:custGeom>
                <a:solidFill>
                  <a:srgbClr val="C0C0C0"/>
                </a:solidFill>
                <a:ln w="9525" cap="flat">
                  <a:solidFill>
                    <a:schemeClr val="tx1"/>
                  </a:solidFill>
                  <a:prstDash val="dash"/>
                  <a:miter lim="800000"/>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55" name="Freeform 19"/>
                <p:cNvSpPr>
                  <a:spLocks/>
                </p:cNvSpPr>
                <p:nvPr/>
              </p:nvSpPr>
              <p:spPr bwMode="auto">
                <a:xfrm>
                  <a:off x="334" y="33"/>
                  <a:ext cx="744" cy="99"/>
                </a:xfrm>
                <a:custGeom>
                  <a:avLst/>
                  <a:gdLst>
                    <a:gd name="T0" fmla="*/ 0 w 21600"/>
                    <a:gd name="T1" fmla="*/ 21600 h 21600"/>
                    <a:gd name="T2" fmla="*/ 5400 w 21600"/>
                    <a:gd name="T3" fmla="*/ 0 h 21600"/>
                    <a:gd name="T4" fmla="*/ 21600 w 21600"/>
                    <a:gd name="T5" fmla="*/ 14400 h 21600"/>
                  </a:gdLst>
                  <a:ahLst/>
                  <a:cxnLst>
                    <a:cxn ang="0">
                      <a:pos x="T0" y="T1"/>
                    </a:cxn>
                    <a:cxn ang="0">
                      <a:pos x="T2" y="T3"/>
                    </a:cxn>
                    <a:cxn ang="0">
                      <a:pos x="T4" y="T5"/>
                    </a:cxn>
                  </a:cxnLst>
                  <a:rect l="0" t="0" r="r" b="b"/>
                  <a:pathLst>
                    <a:path w="21600" h="21600">
                      <a:moveTo>
                        <a:pt x="0" y="21600"/>
                      </a:moveTo>
                      <a:lnTo>
                        <a:pt x="5400" y="0"/>
                      </a:lnTo>
                      <a:lnTo>
                        <a:pt x="21600" y="14400"/>
                      </a:lnTo>
                    </a:path>
                  </a:pathLst>
                </a:custGeom>
                <a:noFill/>
                <a:ln w="19050" cap="flat">
                  <a:solidFill>
                    <a:schemeClr val="tx1"/>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9" name="Group 24"/>
              <p:cNvGrpSpPr>
                <a:grpSpLocks/>
              </p:cNvGrpSpPr>
              <p:nvPr/>
            </p:nvGrpSpPr>
            <p:grpSpPr bwMode="auto">
              <a:xfrm>
                <a:off x="37" y="0"/>
                <a:ext cx="1413" cy="365"/>
                <a:chOff x="0" y="0"/>
                <a:chExt cx="1413" cy="365"/>
              </a:xfrm>
            </p:grpSpPr>
            <p:sp>
              <p:nvSpPr>
                <p:cNvPr id="39957" name="Freeform 21"/>
                <p:cNvSpPr>
                  <a:spLocks/>
                </p:cNvSpPr>
                <p:nvPr/>
              </p:nvSpPr>
              <p:spPr bwMode="auto">
                <a:xfrm>
                  <a:off x="0" y="0"/>
                  <a:ext cx="668" cy="365"/>
                </a:xfrm>
                <a:custGeom>
                  <a:avLst/>
                  <a:gdLst>
                    <a:gd name="T0" fmla="*/ 0 w 21600"/>
                    <a:gd name="T1" fmla="*/ 21600 h 21600"/>
                    <a:gd name="T2" fmla="*/ 5815 w 21600"/>
                    <a:gd name="T3" fmla="*/ 19059 h 21600"/>
                    <a:gd name="T4" fmla="*/ 13292 w 21600"/>
                    <a:gd name="T5" fmla="*/ 7624 h 21600"/>
                    <a:gd name="T6" fmla="*/ 17446 w 21600"/>
                    <a:gd name="T7" fmla="*/ 2541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0" y="21600"/>
                      </a:moveTo>
                      <a:cubicBezTo>
                        <a:pt x="1800" y="21494"/>
                        <a:pt x="3600" y="21388"/>
                        <a:pt x="5815" y="19059"/>
                      </a:cubicBezTo>
                      <a:cubicBezTo>
                        <a:pt x="8031" y="16729"/>
                        <a:pt x="11354" y="10376"/>
                        <a:pt x="13292" y="7624"/>
                      </a:cubicBezTo>
                      <a:cubicBezTo>
                        <a:pt x="15231" y="4871"/>
                        <a:pt x="16062" y="3812"/>
                        <a:pt x="17446" y="2541"/>
                      </a:cubicBezTo>
                      <a:cubicBezTo>
                        <a:pt x="18831" y="1271"/>
                        <a:pt x="20908" y="424"/>
                        <a:pt x="21600" y="0"/>
                      </a:cubicBezTo>
                    </a:path>
                  </a:pathLst>
                </a:custGeom>
                <a:noFill/>
                <a:ln w="31750" cap="flat">
                  <a:solidFill>
                    <a:srgbClr val="FF0000"/>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58" name="Freeform 22"/>
                <p:cNvSpPr>
                  <a:spLocks/>
                </p:cNvSpPr>
                <p:nvPr/>
              </p:nvSpPr>
              <p:spPr bwMode="auto">
                <a:xfrm flipH="1">
                  <a:off x="745" y="0"/>
                  <a:ext cx="668" cy="365"/>
                </a:xfrm>
                <a:custGeom>
                  <a:avLst/>
                  <a:gdLst>
                    <a:gd name="T0" fmla="*/ 0 w 21600"/>
                    <a:gd name="T1" fmla="*/ 21600 h 21600"/>
                    <a:gd name="T2" fmla="*/ 5815 w 21600"/>
                    <a:gd name="T3" fmla="*/ 19059 h 21600"/>
                    <a:gd name="T4" fmla="*/ 13292 w 21600"/>
                    <a:gd name="T5" fmla="*/ 7624 h 21600"/>
                    <a:gd name="T6" fmla="*/ 17446 w 21600"/>
                    <a:gd name="T7" fmla="*/ 2541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0" y="21600"/>
                      </a:moveTo>
                      <a:cubicBezTo>
                        <a:pt x="1800" y="21494"/>
                        <a:pt x="3600" y="21388"/>
                        <a:pt x="5815" y="19059"/>
                      </a:cubicBezTo>
                      <a:cubicBezTo>
                        <a:pt x="8031" y="16729"/>
                        <a:pt x="11354" y="10376"/>
                        <a:pt x="13292" y="7624"/>
                      </a:cubicBezTo>
                      <a:cubicBezTo>
                        <a:pt x="15231" y="4871"/>
                        <a:pt x="16062" y="3812"/>
                        <a:pt x="17446" y="2541"/>
                      </a:cubicBezTo>
                      <a:cubicBezTo>
                        <a:pt x="18831" y="1271"/>
                        <a:pt x="20908" y="424"/>
                        <a:pt x="21600" y="0"/>
                      </a:cubicBezTo>
                    </a:path>
                  </a:pathLst>
                </a:custGeom>
                <a:noFill/>
                <a:ln w="31750" cap="flat">
                  <a:solidFill>
                    <a:srgbClr val="FF0000"/>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59" name="Line 23"/>
                <p:cNvSpPr>
                  <a:spLocks noChangeShapeType="1"/>
                </p:cNvSpPr>
                <p:nvPr/>
              </p:nvSpPr>
              <p:spPr bwMode="auto">
                <a:xfrm>
                  <a:off x="668" y="0"/>
                  <a:ext cx="77" cy="1"/>
                </a:xfrm>
                <a:prstGeom prst="line">
                  <a:avLst/>
                </a:prstGeom>
                <a:noFill/>
                <a:ln w="31750" cap="flat">
                  <a:solidFill>
                    <a:srgbClr val="FF0000"/>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grpSp>
          <p:nvGrpSpPr>
            <p:cNvPr id="10" name="Group 30"/>
            <p:cNvGrpSpPr>
              <a:grpSpLocks/>
            </p:cNvGrpSpPr>
            <p:nvPr/>
          </p:nvGrpSpPr>
          <p:grpSpPr bwMode="auto">
            <a:xfrm>
              <a:off x="2066" y="48"/>
              <a:ext cx="1632" cy="432"/>
              <a:chOff x="0" y="0"/>
              <a:chExt cx="1632" cy="432"/>
            </a:xfrm>
          </p:grpSpPr>
          <p:grpSp>
            <p:nvGrpSpPr>
              <p:cNvPr id="11" name="Group 28"/>
              <p:cNvGrpSpPr>
                <a:grpSpLocks/>
              </p:cNvGrpSpPr>
              <p:nvPr/>
            </p:nvGrpSpPr>
            <p:grpSpPr bwMode="auto">
              <a:xfrm>
                <a:off x="148" y="235"/>
                <a:ext cx="1484" cy="197"/>
                <a:chOff x="0" y="0"/>
                <a:chExt cx="1483" cy="196"/>
              </a:xfrm>
            </p:grpSpPr>
            <p:sp>
              <p:nvSpPr>
                <p:cNvPr id="39962" name="AutoShape 26"/>
                <p:cNvSpPr>
                  <a:spLocks/>
                </p:cNvSpPr>
                <p:nvPr/>
              </p:nvSpPr>
              <p:spPr bwMode="auto">
                <a:xfrm>
                  <a:off x="0" y="0"/>
                  <a:ext cx="1483" cy="196"/>
                </a:xfrm>
                <a:custGeom>
                  <a:avLst/>
                  <a:gdLst/>
                  <a:ahLst/>
                  <a:cxnLst/>
                  <a:rect l="0" t="0" r="r" b="b"/>
                  <a:pathLst>
                    <a:path w="21600" h="21600">
                      <a:moveTo>
                        <a:pt x="5400" y="0"/>
                      </a:moveTo>
                      <a:lnTo>
                        <a:pt x="0" y="21600"/>
                      </a:lnTo>
                      <a:lnTo>
                        <a:pt x="16200" y="21600"/>
                      </a:lnTo>
                      <a:lnTo>
                        <a:pt x="21600" y="0"/>
                      </a:lnTo>
                      <a:close/>
                      <a:moveTo>
                        <a:pt x="5400" y="0"/>
                      </a:moveTo>
                    </a:path>
                  </a:pathLst>
                </a:custGeom>
                <a:solidFill>
                  <a:srgbClr val="C0C0C0"/>
                </a:solidFill>
                <a:ln w="9525" cap="flat">
                  <a:solidFill>
                    <a:schemeClr val="tx1"/>
                  </a:solidFill>
                  <a:prstDash val="dash"/>
                  <a:miter lim="800000"/>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63" name="Freeform 27"/>
                <p:cNvSpPr>
                  <a:spLocks/>
                </p:cNvSpPr>
                <p:nvPr/>
              </p:nvSpPr>
              <p:spPr bwMode="auto">
                <a:xfrm>
                  <a:off x="333" y="39"/>
                  <a:ext cx="742" cy="118"/>
                </a:xfrm>
                <a:custGeom>
                  <a:avLst/>
                  <a:gdLst>
                    <a:gd name="T0" fmla="*/ 0 w 21600"/>
                    <a:gd name="T1" fmla="*/ 21600 h 21600"/>
                    <a:gd name="T2" fmla="*/ 5400 w 21600"/>
                    <a:gd name="T3" fmla="*/ 0 h 21600"/>
                    <a:gd name="T4" fmla="*/ 21600 w 21600"/>
                    <a:gd name="T5" fmla="*/ 14400 h 21600"/>
                  </a:gdLst>
                  <a:ahLst/>
                  <a:cxnLst>
                    <a:cxn ang="0">
                      <a:pos x="T0" y="T1"/>
                    </a:cxn>
                    <a:cxn ang="0">
                      <a:pos x="T2" y="T3"/>
                    </a:cxn>
                    <a:cxn ang="0">
                      <a:pos x="T4" y="T5"/>
                    </a:cxn>
                  </a:cxnLst>
                  <a:rect l="0" t="0" r="r" b="b"/>
                  <a:pathLst>
                    <a:path w="21600" h="21600">
                      <a:moveTo>
                        <a:pt x="0" y="21600"/>
                      </a:moveTo>
                      <a:lnTo>
                        <a:pt x="5400" y="0"/>
                      </a:lnTo>
                      <a:lnTo>
                        <a:pt x="21600" y="14400"/>
                      </a:lnTo>
                    </a:path>
                  </a:pathLst>
                </a:custGeom>
                <a:noFill/>
                <a:ln w="19050" cap="flat">
                  <a:solidFill>
                    <a:schemeClr val="tx1"/>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9965" name="Freeform 29"/>
              <p:cNvSpPr>
                <a:spLocks/>
              </p:cNvSpPr>
              <p:nvPr/>
            </p:nvSpPr>
            <p:spPr bwMode="auto">
              <a:xfrm>
                <a:off x="0" y="0"/>
                <a:ext cx="1594" cy="353"/>
              </a:xfrm>
              <a:custGeom>
                <a:avLst/>
                <a:gdLst>
                  <a:gd name="T0" fmla="*/ 0 w 21600"/>
                  <a:gd name="T1" fmla="*/ 21600 h 21600"/>
                  <a:gd name="T2" fmla="*/ 4019 w 21600"/>
                  <a:gd name="T3" fmla="*/ 21600 h 21600"/>
                  <a:gd name="T4" fmla="*/ 4019 w 21600"/>
                  <a:gd name="T5" fmla="*/ 0 h 21600"/>
                  <a:gd name="T6" fmla="*/ 19088 w 21600"/>
                  <a:gd name="T7" fmla="*/ 0 h 21600"/>
                  <a:gd name="T8" fmla="*/ 19088 w 21600"/>
                  <a:gd name="T9" fmla="*/ 21600 h 21600"/>
                  <a:gd name="T10" fmla="*/ 216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0" y="21600"/>
                    </a:moveTo>
                    <a:lnTo>
                      <a:pt x="4019" y="21600"/>
                    </a:lnTo>
                    <a:lnTo>
                      <a:pt x="4019" y="0"/>
                    </a:lnTo>
                    <a:lnTo>
                      <a:pt x="19088" y="0"/>
                    </a:lnTo>
                    <a:lnTo>
                      <a:pt x="19088" y="21600"/>
                    </a:lnTo>
                    <a:lnTo>
                      <a:pt x="21600" y="21600"/>
                    </a:lnTo>
                  </a:path>
                </a:pathLst>
              </a:custGeom>
              <a:noFill/>
              <a:ln w="31750" cap="flat">
                <a:solidFill>
                  <a:srgbClr val="FF0000"/>
                </a:solidFill>
                <a:prstDash val="solid"/>
                <a:round/>
                <a:headEnd type="none" w="med" len="med"/>
                <a:tailEnd type="non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9967" name="Rectangle 31"/>
            <p:cNvSpPr>
              <a:spLocks/>
            </p:cNvSpPr>
            <p:nvPr/>
          </p:nvSpPr>
          <p:spPr bwMode="auto">
            <a:xfrm>
              <a:off x="3798" y="79"/>
              <a:ext cx="231" cy="2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ea typeface="ＭＳ Ｐゴシック" charset="0"/>
                  <a:cs typeface="Times New Roman" charset="0"/>
                </a:rPr>
                <a:t>or</a:t>
              </a:r>
            </a:p>
          </p:txBody>
        </p:sp>
        <p:sp>
          <p:nvSpPr>
            <p:cNvPr id="39968" name="Rectangle 32"/>
            <p:cNvSpPr>
              <a:spLocks/>
            </p:cNvSpPr>
            <p:nvPr/>
          </p:nvSpPr>
          <p:spPr bwMode="auto">
            <a:xfrm>
              <a:off x="99" y="48"/>
              <a:ext cx="1939" cy="31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ea typeface="ＭＳ Ｐゴシック" charset="0"/>
                  <a:cs typeface="Times New Roman" charset="0"/>
                </a:rPr>
                <a:t>Window function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w(x,y</a:t>
              </a:r>
              <a:r>
                <a:rPr kumimoji="0" lang="en-US" sz="2800" b="0" i="0" u="none" strike="noStrike" kern="0" cap="none" spc="0" normalizeH="0" baseline="0" noProof="0" dirty="0">
                  <a:ln>
                    <a:noFill/>
                  </a:ln>
                  <a:solidFill>
                    <a:prstClr val="black"/>
                  </a:solidFill>
                  <a:effectLst/>
                  <a:uLnTx/>
                  <a:uFillTx/>
                  <a:latin typeface="Times New Roman Italic" charset="0"/>
                  <a:ea typeface="ＭＳ Ｐゴシック" charset="0"/>
                  <a:cs typeface="Times New Roman Italic" charset="0"/>
                  <a:sym typeface="Times New Roman Italic" charset="0"/>
                </a:rPr>
                <a:t>)</a:t>
              </a:r>
              <a:r>
                <a:rPr kumimoji="0" lang="en-US" sz="2000" b="0" i="0" u="none" strike="noStrike" kern="0" cap="none" spc="0" normalizeH="0" baseline="0" noProof="0" dirty="0">
                  <a:ln>
                    <a:noFill/>
                  </a:ln>
                  <a:solidFill>
                    <a:prstClr val="black"/>
                  </a:solidFill>
                  <a:effectLst/>
                  <a:uLnTx/>
                  <a:uFillTx/>
                  <a:ea typeface="ＭＳ Ｐゴシック" charset="0"/>
                  <a:cs typeface="Times New Roman" charset="0"/>
                </a:rPr>
                <a:t> =</a:t>
              </a:r>
            </a:p>
          </p:txBody>
        </p:sp>
        <p:sp>
          <p:nvSpPr>
            <p:cNvPr id="39969" name="Rectangle 33"/>
            <p:cNvSpPr>
              <a:spLocks/>
            </p:cNvSpPr>
            <p:nvPr/>
          </p:nvSpPr>
          <p:spPr bwMode="auto">
            <a:xfrm>
              <a:off x="4394" y="559"/>
              <a:ext cx="684" cy="2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ea typeface="ＭＳ Ｐゴシック" charset="0"/>
                  <a:cs typeface="Times New Roman" charset="0"/>
                </a:rPr>
                <a:t>Gaussian</a:t>
              </a:r>
            </a:p>
          </p:txBody>
        </p:sp>
        <p:sp>
          <p:nvSpPr>
            <p:cNvPr id="39970" name="Rectangle 34"/>
            <p:cNvSpPr>
              <a:spLocks/>
            </p:cNvSpPr>
            <p:nvPr/>
          </p:nvSpPr>
          <p:spPr bwMode="auto">
            <a:xfrm>
              <a:off x="2086" y="559"/>
              <a:ext cx="1549" cy="2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ea typeface="ＭＳ Ｐゴシック" charset="0"/>
                  <a:cs typeface="Times New Roman" charset="0"/>
                </a:rPr>
                <a:t>1 in window, 0 outside</a:t>
              </a:r>
            </a:p>
          </p:txBody>
        </p:sp>
      </p:grpSp>
      <p:sp>
        <p:nvSpPr>
          <p:cNvPr id="39" name="TextBox 38"/>
          <p:cNvSpPr txBox="1"/>
          <p:nvPr/>
        </p:nvSpPr>
        <p:spPr>
          <a:xfrm>
            <a:off x="0" y="6601022"/>
            <a:ext cx="140615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 name="Rectangle 1">
            <a:extLst>
              <a:ext uri="{FF2B5EF4-FFF2-40B4-BE49-F238E27FC236}">
                <a16:creationId xmlns:a16="http://schemas.microsoft.com/office/drawing/2014/main" id="{6CF2F5FB-59EB-4776-A72E-B00DE2D267A8}"/>
              </a:ext>
            </a:extLst>
          </p:cNvPr>
          <p:cNvSpPr/>
          <p:nvPr/>
        </p:nvSpPr>
        <p:spPr>
          <a:xfrm>
            <a:off x="3144081" y="2398643"/>
            <a:ext cx="1097711" cy="1203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51CFA44-7846-4F35-978B-0458330035E0}"/>
              </a:ext>
            </a:extLst>
          </p:cNvPr>
          <p:cNvSpPr/>
          <p:nvPr/>
        </p:nvSpPr>
        <p:spPr>
          <a:xfrm>
            <a:off x="7653137" y="4976189"/>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79AD97-8613-49B8-A78E-A8C6F5EE583F}"/>
              </a:ext>
            </a:extLst>
          </p:cNvPr>
          <p:cNvSpPr/>
          <p:nvPr/>
        </p:nvSpPr>
        <p:spPr>
          <a:xfrm>
            <a:off x="4770786" y="4976189"/>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37928DF-C127-4D9F-8E14-50213CC94D5E}"/>
              </a:ext>
            </a:extLst>
          </p:cNvPr>
          <p:cNvSpPr txBox="1"/>
          <p:nvPr/>
        </p:nvSpPr>
        <p:spPr>
          <a:xfrm>
            <a:off x="5204143" y="4871522"/>
            <a:ext cx="1996444" cy="369332"/>
          </a:xfrm>
          <a:prstGeom prst="rect">
            <a:avLst/>
          </a:prstGeom>
          <a:noFill/>
        </p:spPr>
        <p:txBody>
          <a:bodyPr wrap="none" rtlCol="0">
            <a:spAutoFit/>
          </a:bodyPr>
          <a:lstStyle/>
          <a:p>
            <a:r>
              <a:rPr lang="en-US" dirty="0">
                <a:solidFill>
                  <a:srgbClr val="FF0000"/>
                </a:solidFill>
              </a:rPr>
              <a:t>Candidate </a:t>
            </a:r>
            <a:r>
              <a:rPr lang="en-US" dirty="0" err="1">
                <a:solidFill>
                  <a:srgbClr val="FF0000"/>
                </a:solidFill>
              </a:rPr>
              <a:t>keypoint</a:t>
            </a:r>
            <a:endParaRPr lang="en-US" dirty="0">
              <a:solidFill>
                <a:srgbClr val="FF0000"/>
              </a:solidFill>
            </a:endParaRPr>
          </a:p>
        </p:txBody>
      </p:sp>
    </p:spTree>
    <p:extLst>
      <p:ext uri="{BB962C8B-B14F-4D97-AF65-F5344CB8AC3E}">
        <p14:creationId xmlns:p14="http://schemas.microsoft.com/office/powerpoint/2010/main" val="4109016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P spid="39943" grpId="0" animBg="1"/>
      <p:bldP spid="39944" grpId="0"/>
      <p:bldP spid="39946" grpId="0" animBg="1"/>
      <p:bldP spid="39947" grpId="0"/>
      <p:bldP spid="39948" grpId="0" animBg="1"/>
      <p:bldP spid="2" grpId="0" animBg="1"/>
      <p:bldP spid="38" grpId="0" animBg="1"/>
      <p:bldP spid="40" grpId="0" animBg="1"/>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rIns="132080"/>
          <a:lstStyle/>
          <a:p>
            <a:r>
              <a:rPr lang="en-US" dirty="0"/>
              <a:t>Harris Detector: Mathematics</a:t>
            </a:r>
          </a:p>
        </p:txBody>
      </p:sp>
      <p:grpSp>
        <p:nvGrpSpPr>
          <p:cNvPr id="2" name="Group 4"/>
          <p:cNvGrpSpPr>
            <a:grpSpLocks/>
          </p:cNvGrpSpPr>
          <p:nvPr/>
        </p:nvGrpSpPr>
        <p:grpSpPr bwMode="auto">
          <a:xfrm>
            <a:off x="1219200" y="2514600"/>
            <a:ext cx="6934200" cy="954088"/>
            <a:chOff x="0" y="0"/>
            <a:chExt cx="4368" cy="601"/>
          </a:xfrm>
        </p:grpSpPr>
        <p:sp>
          <p:nvSpPr>
            <p:cNvPr id="39938" name="Rectangle 2"/>
            <p:cNvSpPr>
              <a:spLocks/>
            </p:cNvSpPr>
            <p:nvPr/>
          </p:nvSpPr>
          <p:spPr bwMode="auto">
            <a:xfrm>
              <a:off x="0" y="0"/>
              <a:ext cx="4368" cy="601"/>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9939"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68" cy="60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grpSp>
        <p:nvGrpSpPr>
          <p:cNvPr id="43" name="Group 42"/>
          <p:cNvGrpSpPr/>
          <p:nvPr/>
        </p:nvGrpSpPr>
        <p:grpSpPr>
          <a:xfrm>
            <a:off x="1371600" y="4724400"/>
            <a:ext cx="6629400" cy="1647825"/>
            <a:chOff x="457200" y="4876800"/>
            <a:chExt cx="6629400" cy="1647825"/>
          </a:xfrm>
        </p:grpSpPr>
        <p:pic>
          <p:nvPicPr>
            <p:cNvPr id="283652" name="Picture 4"/>
            <p:cNvPicPr>
              <a:picLocks noChangeAspect="1" noChangeArrowheads="1"/>
            </p:cNvPicPr>
            <p:nvPr/>
          </p:nvPicPr>
          <p:blipFill>
            <a:blip r:embed="rId3" cstate="print"/>
            <a:srcRect/>
            <a:stretch>
              <a:fillRect/>
            </a:stretch>
          </p:blipFill>
          <p:spPr bwMode="auto">
            <a:xfrm>
              <a:off x="457200" y="4876800"/>
              <a:ext cx="2200275" cy="1647825"/>
            </a:xfrm>
            <a:prstGeom prst="rect">
              <a:avLst/>
            </a:prstGeom>
            <a:noFill/>
            <a:ln w="9525">
              <a:noFill/>
              <a:miter lim="800000"/>
              <a:headEnd/>
              <a:tailEnd/>
            </a:ln>
          </p:spPr>
        </p:pic>
        <p:pic>
          <p:nvPicPr>
            <p:cNvPr id="283653" name="Picture 5"/>
            <p:cNvPicPr>
              <a:picLocks noChangeAspect="1" noChangeArrowheads="1"/>
            </p:cNvPicPr>
            <p:nvPr/>
          </p:nvPicPr>
          <p:blipFill>
            <a:blip r:embed="rId4" cstate="print"/>
            <a:srcRect/>
            <a:stretch>
              <a:fillRect/>
            </a:stretch>
          </p:blipFill>
          <p:spPr bwMode="auto">
            <a:xfrm>
              <a:off x="2667000" y="4876800"/>
              <a:ext cx="2200275" cy="1647825"/>
            </a:xfrm>
            <a:prstGeom prst="rect">
              <a:avLst/>
            </a:prstGeom>
            <a:noFill/>
            <a:ln w="9525">
              <a:noFill/>
              <a:miter lim="800000"/>
              <a:headEnd/>
              <a:tailEnd/>
            </a:ln>
          </p:spPr>
        </p:pic>
        <p:pic>
          <p:nvPicPr>
            <p:cNvPr id="283654" name="Picture 6"/>
            <p:cNvPicPr>
              <a:picLocks noChangeAspect="1" noChangeArrowheads="1"/>
            </p:cNvPicPr>
            <p:nvPr/>
          </p:nvPicPr>
          <p:blipFill>
            <a:blip r:embed="rId5" cstate="print"/>
            <a:srcRect/>
            <a:stretch>
              <a:fillRect/>
            </a:stretch>
          </p:blipFill>
          <p:spPr bwMode="auto">
            <a:xfrm>
              <a:off x="4886325" y="4876800"/>
              <a:ext cx="2200275" cy="1647825"/>
            </a:xfrm>
            <a:prstGeom prst="rect">
              <a:avLst/>
            </a:prstGeom>
            <a:noFill/>
            <a:ln w="9525">
              <a:noFill/>
              <a:miter lim="800000"/>
              <a:headEnd/>
              <a:tailEnd/>
            </a:ln>
          </p:spPr>
        </p:pic>
      </p:grpSp>
      <p:sp>
        <p:nvSpPr>
          <p:cNvPr id="24" name="TextBox 23"/>
          <p:cNvSpPr txBox="1"/>
          <p:nvPr/>
        </p:nvSpPr>
        <p:spPr>
          <a:xfrm>
            <a:off x="304800" y="5314890"/>
            <a:ext cx="9108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E(u, v)</a:t>
            </a:r>
          </a:p>
        </p:txBody>
      </p:sp>
      <p:sp>
        <p:nvSpPr>
          <p:cNvPr id="25" name="TextBox 24"/>
          <p:cNvSpPr txBox="1"/>
          <p:nvPr/>
        </p:nvSpPr>
        <p:spPr>
          <a:xfrm>
            <a:off x="0" y="6601022"/>
            <a:ext cx="140615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grpSp>
        <p:nvGrpSpPr>
          <p:cNvPr id="8" name="Group 7"/>
          <p:cNvGrpSpPr/>
          <p:nvPr/>
        </p:nvGrpSpPr>
        <p:grpSpPr>
          <a:xfrm>
            <a:off x="1564408" y="5942366"/>
            <a:ext cx="1418783" cy="561758"/>
            <a:chOff x="1564408" y="5942366"/>
            <a:chExt cx="1418783" cy="561758"/>
          </a:xfrm>
        </p:grpSpPr>
        <p:sp>
          <p:nvSpPr>
            <p:cNvPr id="7" name="TextBox 6"/>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27" name="TextBox 26"/>
            <p:cNvSpPr txBox="1"/>
            <p:nvPr/>
          </p:nvSpPr>
          <p:spPr>
            <a:xfrm>
              <a:off x="1564408" y="5942366"/>
              <a:ext cx="293670" cy="369332"/>
            </a:xfrm>
            <a:prstGeom prst="rect">
              <a:avLst/>
            </a:prstGeom>
            <a:noFill/>
          </p:spPr>
          <p:txBody>
            <a:bodyPr wrap="none" rtlCol="0">
              <a:spAutoFit/>
            </a:bodyPr>
            <a:lstStyle/>
            <a:p>
              <a:r>
                <a:rPr lang="en-US" b="1" i="1" dirty="0"/>
                <a:t>v</a:t>
              </a:r>
            </a:p>
          </p:txBody>
        </p:sp>
      </p:grpSp>
      <p:grpSp>
        <p:nvGrpSpPr>
          <p:cNvPr id="29" name="Group 28"/>
          <p:cNvGrpSpPr/>
          <p:nvPr/>
        </p:nvGrpSpPr>
        <p:grpSpPr>
          <a:xfrm>
            <a:off x="3879234" y="5942366"/>
            <a:ext cx="1418783" cy="561758"/>
            <a:chOff x="1564408" y="5942366"/>
            <a:chExt cx="1418783" cy="561758"/>
          </a:xfrm>
        </p:grpSpPr>
        <p:sp>
          <p:nvSpPr>
            <p:cNvPr id="30" name="TextBox 29"/>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31" name="TextBox 30"/>
            <p:cNvSpPr txBox="1"/>
            <p:nvPr/>
          </p:nvSpPr>
          <p:spPr>
            <a:xfrm>
              <a:off x="1564408" y="5942366"/>
              <a:ext cx="293670" cy="369332"/>
            </a:xfrm>
            <a:prstGeom prst="rect">
              <a:avLst/>
            </a:prstGeom>
            <a:noFill/>
          </p:spPr>
          <p:txBody>
            <a:bodyPr wrap="none" rtlCol="0">
              <a:spAutoFit/>
            </a:bodyPr>
            <a:lstStyle/>
            <a:p>
              <a:r>
                <a:rPr lang="en-US" b="1" i="1" dirty="0"/>
                <a:t>v</a:t>
              </a:r>
            </a:p>
          </p:txBody>
        </p:sp>
      </p:grpSp>
      <p:grpSp>
        <p:nvGrpSpPr>
          <p:cNvPr id="32" name="Group 31"/>
          <p:cNvGrpSpPr/>
          <p:nvPr/>
        </p:nvGrpSpPr>
        <p:grpSpPr>
          <a:xfrm>
            <a:off x="6116636" y="5942366"/>
            <a:ext cx="1418783" cy="561758"/>
            <a:chOff x="1564408" y="5942366"/>
            <a:chExt cx="1418783" cy="561758"/>
          </a:xfrm>
        </p:grpSpPr>
        <p:sp>
          <p:nvSpPr>
            <p:cNvPr id="33" name="TextBox 32"/>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34" name="TextBox 33"/>
            <p:cNvSpPr txBox="1"/>
            <p:nvPr/>
          </p:nvSpPr>
          <p:spPr>
            <a:xfrm>
              <a:off x="1564408" y="5942366"/>
              <a:ext cx="293670" cy="369332"/>
            </a:xfrm>
            <a:prstGeom prst="rect">
              <a:avLst/>
            </a:prstGeom>
            <a:noFill/>
          </p:spPr>
          <p:txBody>
            <a:bodyPr wrap="none" rtlCol="0">
              <a:spAutoFit/>
            </a:bodyPr>
            <a:lstStyle/>
            <a:p>
              <a:r>
                <a:rPr lang="en-US" b="1" i="1" dirty="0"/>
                <a:t>v</a:t>
              </a:r>
            </a:p>
          </p:txBody>
        </p:sp>
      </p:grpSp>
      <p:sp>
        <p:nvSpPr>
          <p:cNvPr id="35" name="Rectangle 5">
            <a:extLst>
              <a:ext uri="{FF2B5EF4-FFF2-40B4-BE49-F238E27FC236}">
                <a16:creationId xmlns:a16="http://schemas.microsoft.com/office/drawing/2014/main" id="{B4F2ACD3-DE0E-4559-8FAD-8814747243F9}"/>
              </a:ext>
            </a:extLst>
          </p:cNvPr>
          <p:cNvSpPr>
            <a:spLocks/>
          </p:cNvSpPr>
          <p:nvPr/>
        </p:nvSpPr>
        <p:spPr bwMode="auto">
          <a:xfrm>
            <a:off x="318052" y="1403350"/>
            <a:ext cx="8537012" cy="901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Window-averaged squared change of intensity induced by shifting the patch for a fixed candidate </a:t>
            </a:r>
            <a:r>
              <a:rPr kumimoji="0" lang="en-US" sz="2800" b="0" i="0" u="none" strike="noStrike" kern="0" cap="none" spc="0" normalizeH="0" baseline="0" noProof="0" dirty="0" err="1">
                <a:ln>
                  <a:noFill/>
                </a:ln>
                <a:solidFill>
                  <a:prstClr val="black"/>
                </a:solidFill>
                <a:effectLst/>
                <a:uLnTx/>
                <a:uFillTx/>
                <a:ea typeface="ＭＳ Ｐゴシック" charset="0"/>
                <a:cs typeface="Times New Roman" charset="0"/>
              </a:rPr>
              <a:t>keypoint</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 by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u,v</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a:t>
            </a:r>
          </a:p>
        </p:txBody>
      </p:sp>
      <p:grpSp>
        <p:nvGrpSpPr>
          <p:cNvPr id="45" name="Group 17">
            <a:extLst>
              <a:ext uri="{FF2B5EF4-FFF2-40B4-BE49-F238E27FC236}">
                <a16:creationId xmlns:a16="http://schemas.microsoft.com/office/drawing/2014/main" id="{9EA5D451-2532-4AED-9F28-DEA790DEFF04}"/>
              </a:ext>
            </a:extLst>
          </p:cNvPr>
          <p:cNvGrpSpPr>
            <a:grpSpLocks/>
          </p:cNvGrpSpPr>
          <p:nvPr/>
        </p:nvGrpSpPr>
        <p:grpSpPr bwMode="auto">
          <a:xfrm>
            <a:off x="915987" y="3124200"/>
            <a:ext cx="2665414" cy="1447800"/>
            <a:chOff x="-623" y="0"/>
            <a:chExt cx="1679" cy="912"/>
          </a:xfrm>
        </p:grpSpPr>
        <p:sp>
          <p:nvSpPr>
            <p:cNvPr id="46" name="AutoShape 14">
              <a:extLst>
                <a:ext uri="{FF2B5EF4-FFF2-40B4-BE49-F238E27FC236}">
                  <a16:creationId xmlns:a16="http://schemas.microsoft.com/office/drawing/2014/main" id="{BA4D16B7-9E2B-4257-91A7-90ECDDDAA08A}"/>
                </a:ext>
              </a:extLst>
            </p:cNvPr>
            <p:cNvSpPr>
              <a:spLocks/>
            </p:cNvSpPr>
            <p:nvPr/>
          </p:nvSpPr>
          <p:spPr bwMode="auto">
            <a:xfrm>
              <a:off x="-623" y="432"/>
              <a:ext cx="1679" cy="48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Rectangle 15">
              <a:extLst>
                <a:ext uri="{FF2B5EF4-FFF2-40B4-BE49-F238E27FC236}">
                  <a16:creationId xmlns:a16="http://schemas.microsoft.com/office/drawing/2014/main" id="{88A41C4A-EEFB-4CB6-842B-9CBFB7C2C537}"/>
                </a:ext>
              </a:extLst>
            </p:cNvPr>
            <p:cNvSpPr>
              <a:spLocks/>
            </p:cNvSpPr>
            <p:nvPr/>
          </p:nvSpPr>
          <p:spPr bwMode="auto">
            <a:xfrm>
              <a:off x="-556" y="459"/>
              <a:ext cx="1577" cy="44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Window function over neighbors </a:t>
              </a:r>
              <a:r>
                <a:rPr kumimoji="0" lang="en-US" sz="2000" b="0" i="1"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(x, y)</a:t>
              </a:r>
            </a:p>
          </p:txBody>
        </p:sp>
        <p:sp>
          <p:nvSpPr>
            <p:cNvPr id="48" name="Line 16">
              <a:extLst>
                <a:ext uri="{FF2B5EF4-FFF2-40B4-BE49-F238E27FC236}">
                  <a16:creationId xmlns:a16="http://schemas.microsoft.com/office/drawing/2014/main" id="{173169CE-F4DD-41C7-8407-EA1ABAC3B3E6}"/>
                </a:ext>
              </a:extLst>
            </p:cNvPr>
            <p:cNvSpPr>
              <a:spLocks noChangeShapeType="1"/>
            </p:cNvSpPr>
            <p:nvPr/>
          </p:nvSpPr>
          <p:spPr bwMode="auto">
            <a:xfrm rot="10800000" flipH="1">
              <a:off x="528" y="0"/>
              <a:ext cx="336" cy="432"/>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49" name="Line 6"/>
          <p:cNvSpPr>
            <a:spLocks noChangeShapeType="1"/>
          </p:cNvSpPr>
          <p:nvPr/>
        </p:nvSpPr>
        <p:spPr bwMode="auto">
          <a:xfrm rot="10800000">
            <a:off x="6934200" y="3048000"/>
            <a:ext cx="152400" cy="83820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0" name="AutoShape 7"/>
          <p:cNvSpPr>
            <a:spLocks/>
          </p:cNvSpPr>
          <p:nvPr/>
        </p:nvSpPr>
        <p:spPr bwMode="auto">
          <a:xfrm>
            <a:off x="6121400" y="3886200"/>
            <a:ext cx="2000250" cy="53340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Rectangle 8"/>
          <p:cNvSpPr>
            <a:spLocks/>
          </p:cNvSpPr>
          <p:nvPr/>
        </p:nvSpPr>
        <p:spPr bwMode="auto">
          <a:xfrm>
            <a:off x="6121400" y="4002088"/>
            <a:ext cx="2032000" cy="3508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Intensity</a:t>
            </a:r>
          </a:p>
        </p:txBody>
      </p:sp>
      <p:sp>
        <p:nvSpPr>
          <p:cNvPr id="52" name="AutoShape 10"/>
          <p:cNvSpPr>
            <a:spLocks/>
          </p:cNvSpPr>
          <p:nvPr/>
        </p:nvSpPr>
        <p:spPr bwMode="auto">
          <a:xfrm>
            <a:off x="3760787" y="3894138"/>
            <a:ext cx="2235202" cy="547688"/>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Rectangle 11"/>
          <p:cNvSpPr>
            <a:spLocks/>
          </p:cNvSpPr>
          <p:nvPr/>
        </p:nvSpPr>
        <p:spPr bwMode="auto">
          <a:xfrm>
            <a:off x="3738562" y="4002088"/>
            <a:ext cx="2230439" cy="527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Shifted 	intensity</a:t>
            </a:r>
          </a:p>
        </p:txBody>
      </p:sp>
      <p:sp>
        <p:nvSpPr>
          <p:cNvPr id="54" name="Line 12"/>
          <p:cNvSpPr>
            <a:spLocks noChangeShapeType="1"/>
          </p:cNvSpPr>
          <p:nvPr/>
        </p:nvSpPr>
        <p:spPr bwMode="auto">
          <a:xfrm rot="10800000">
            <a:off x="4648200" y="3200399"/>
            <a:ext cx="122586" cy="703263"/>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6" name="Picture 5"/>
          <p:cNvPicPr>
            <a:picLocks noChangeAspect="1"/>
          </p:cNvPicPr>
          <p:nvPr/>
        </p:nvPicPr>
        <p:blipFill>
          <a:blip r:embed="rId6"/>
          <a:stretch>
            <a:fillRect/>
          </a:stretch>
        </p:blipFill>
        <p:spPr>
          <a:xfrm>
            <a:off x="1757362" y="3543198"/>
            <a:ext cx="6127751" cy="1389372"/>
          </a:xfrm>
          <a:prstGeom prst="rect">
            <a:avLst/>
          </a:prstGeom>
        </p:spPr>
      </p:pic>
    </p:spTree>
    <p:extLst>
      <p:ext uri="{BB962C8B-B14F-4D97-AF65-F5344CB8AC3E}">
        <p14:creationId xmlns:p14="http://schemas.microsoft.com/office/powerpoint/2010/main" val="179103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7096789"/>
              </p:ext>
            </p:extLst>
          </p:nvPr>
        </p:nvGraphicFramePr>
        <p:xfrm>
          <a:off x="455384" y="1775072"/>
          <a:ext cx="3657600" cy="3936300"/>
        </p:xfrm>
        <a:graphic>
          <a:graphicData uri="http://schemas.openxmlformats.org/drawingml/2006/table">
            <a:tbl>
              <a:tblPr firstRow="1" bandRow="1">
                <a:tableStyleId>{5C22544A-7EE6-4342-B048-85BDC9FD1C3A}</a:tableStyleId>
              </a:tblPr>
              <a:tblGrid>
                <a:gridCol w="243840">
                  <a:extLst>
                    <a:ext uri="{9D8B030D-6E8A-4147-A177-3AD203B41FA5}">
                      <a16:colId xmlns:a16="http://schemas.microsoft.com/office/drawing/2014/main" val="20000"/>
                    </a:ext>
                  </a:extLst>
                </a:gridCol>
                <a:gridCol w="243840">
                  <a:extLst>
                    <a:ext uri="{9D8B030D-6E8A-4147-A177-3AD203B41FA5}">
                      <a16:colId xmlns:a16="http://schemas.microsoft.com/office/drawing/2014/main" val="20001"/>
                    </a:ext>
                  </a:extLst>
                </a:gridCol>
                <a:gridCol w="243840">
                  <a:extLst>
                    <a:ext uri="{9D8B030D-6E8A-4147-A177-3AD203B41FA5}">
                      <a16:colId xmlns:a16="http://schemas.microsoft.com/office/drawing/2014/main" val="20002"/>
                    </a:ext>
                  </a:extLst>
                </a:gridCol>
                <a:gridCol w="243840">
                  <a:extLst>
                    <a:ext uri="{9D8B030D-6E8A-4147-A177-3AD203B41FA5}">
                      <a16:colId xmlns:a16="http://schemas.microsoft.com/office/drawing/2014/main" val="20003"/>
                    </a:ext>
                  </a:extLst>
                </a:gridCol>
                <a:gridCol w="243840">
                  <a:extLst>
                    <a:ext uri="{9D8B030D-6E8A-4147-A177-3AD203B41FA5}">
                      <a16:colId xmlns:a16="http://schemas.microsoft.com/office/drawing/2014/main" val="20004"/>
                    </a:ext>
                  </a:extLst>
                </a:gridCol>
                <a:gridCol w="243840">
                  <a:extLst>
                    <a:ext uri="{9D8B030D-6E8A-4147-A177-3AD203B41FA5}">
                      <a16:colId xmlns:a16="http://schemas.microsoft.com/office/drawing/2014/main" val="20005"/>
                    </a:ext>
                  </a:extLst>
                </a:gridCol>
                <a:gridCol w="243840">
                  <a:extLst>
                    <a:ext uri="{9D8B030D-6E8A-4147-A177-3AD203B41FA5}">
                      <a16:colId xmlns:a16="http://schemas.microsoft.com/office/drawing/2014/main" val="20006"/>
                    </a:ext>
                  </a:extLst>
                </a:gridCol>
                <a:gridCol w="243840">
                  <a:extLst>
                    <a:ext uri="{9D8B030D-6E8A-4147-A177-3AD203B41FA5}">
                      <a16:colId xmlns:a16="http://schemas.microsoft.com/office/drawing/2014/main" val="20007"/>
                    </a:ext>
                  </a:extLst>
                </a:gridCol>
                <a:gridCol w="243840">
                  <a:extLst>
                    <a:ext uri="{9D8B030D-6E8A-4147-A177-3AD203B41FA5}">
                      <a16:colId xmlns:a16="http://schemas.microsoft.com/office/drawing/2014/main" val="20008"/>
                    </a:ext>
                  </a:extLst>
                </a:gridCol>
                <a:gridCol w="243840">
                  <a:extLst>
                    <a:ext uri="{9D8B030D-6E8A-4147-A177-3AD203B41FA5}">
                      <a16:colId xmlns:a16="http://schemas.microsoft.com/office/drawing/2014/main" val="20009"/>
                    </a:ext>
                  </a:extLst>
                </a:gridCol>
                <a:gridCol w="243840">
                  <a:extLst>
                    <a:ext uri="{9D8B030D-6E8A-4147-A177-3AD203B41FA5}">
                      <a16:colId xmlns:a16="http://schemas.microsoft.com/office/drawing/2014/main" val="20010"/>
                    </a:ext>
                  </a:extLst>
                </a:gridCol>
                <a:gridCol w="243840">
                  <a:extLst>
                    <a:ext uri="{9D8B030D-6E8A-4147-A177-3AD203B41FA5}">
                      <a16:colId xmlns:a16="http://schemas.microsoft.com/office/drawing/2014/main" val="20011"/>
                    </a:ext>
                  </a:extLst>
                </a:gridCol>
                <a:gridCol w="243840">
                  <a:extLst>
                    <a:ext uri="{9D8B030D-6E8A-4147-A177-3AD203B41FA5}">
                      <a16:colId xmlns:a16="http://schemas.microsoft.com/office/drawing/2014/main" val="20012"/>
                    </a:ext>
                  </a:extLst>
                </a:gridCol>
                <a:gridCol w="243840">
                  <a:extLst>
                    <a:ext uri="{9D8B030D-6E8A-4147-A177-3AD203B41FA5}">
                      <a16:colId xmlns:a16="http://schemas.microsoft.com/office/drawing/2014/main" val="20013"/>
                    </a:ext>
                  </a:extLst>
                </a:gridCol>
                <a:gridCol w="243840">
                  <a:extLst>
                    <a:ext uri="{9D8B030D-6E8A-4147-A177-3AD203B41FA5}">
                      <a16:colId xmlns:a16="http://schemas.microsoft.com/office/drawing/2014/main" val="20014"/>
                    </a:ext>
                  </a:extLst>
                </a:gridCol>
              </a:tblGrid>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6"/>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8"/>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1"/>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1660941" y="2815915"/>
            <a:ext cx="735182" cy="7938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8807" y="3041134"/>
            <a:ext cx="1253869" cy="369332"/>
          </a:xfrm>
          <a:prstGeom prst="rect">
            <a:avLst/>
          </a:prstGeom>
          <a:solidFill>
            <a:schemeClr val="bg1"/>
          </a:solidFill>
        </p:spPr>
        <p:txBody>
          <a:bodyPr wrap="none" rtlCol="0">
            <a:spAutoFit/>
          </a:bodyPr>
          <a:lstStyle/>
          <a:p>
            <a:r>
              <a:rPr lang="en-US" dirty="0">
                <a:solidFill>
                  <a:srgbClr val="0070C0"/>
                </a:solidFill>
              </a:rPr>
              <a:t>x = r-1 : r+1</a:t>
            </a:r>
          </a:p>
        </p:txBody>
      </p:sp>
      <p:sp>
        <p:nvSpPr>
          <p:cNvPr id="8" name="TextBox 7"/>
          <p:cNvSpPr txBox="1"/>
          <p:nvPr/>
        </p:nvSpPr>
        <p:spPr>
          <a:xfrm>
            <a:off x="1413587" y="2136872"/>
            <a:ext cx="1293944" cy="369332"/>
          </a:xfrm>
          <a:prstGeom prst="rect">
            <a:avLst/>
          </a:prstGeom>
          <a:solidFill>
            <a:schemeClr val="bg1"/>
          </a:solidFill>
        </p:spPr>
        <p:txBody>
          <a:bodyPr wrap="none" rtlCol="0">
            <a:spAutoFit/>
          </a:bodyPr>
          <a:lstStyle/>
          <a:p>
            <a:r>
              <a:rPr lang="en-US" dirty="0">
                <a:solidFill>
                  <a:srgbClr val="0070C0"/>
                </a:solidFill>
              </a:rPr>
              <a:t>y = c-1 : c+1</a:t>
            </a:r>
          </a:p>
        </p:txBody>
      </p:sp>
      <p:sp>
        <p:nvSpPr>
          <p:cNvPr id="10" name="Rectangle 9"/>
          <p:cNvSpPr/>
          <p:nvPr/>
        </p:nvSpPr>
        <p:spPr>
          <a:xfrm>
            <a:off x="2161047" y="2830429"/>
            <a:ext cx="224971" cy="2468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62111" y="2663921"/>
            <a:ext cx="697627" cy="369332"/>
          </a:xfrm>
          <a:prstGeom prst="rect">
            <a:avLst/>
          </a:prstGeom>
          <a:solidFill>
            <a:schemeClr val="bg1"/>
          </a:solidFill>
        </p:spPr>
        <p:txBody>
          <a:bodyPr wrap="none" rtlCol="0">
            <a:spAutoFit/>
          </a:bodyPr>
          <a:lstStyle/>
          <a:p>
            <a:r>
              <a:rPr lang="en-US" dirty="0">
                <a:solidFill>
                  <a:srgbClr val="92D050"/>
                </a:solidFill>
              </a:rPr>
              <a:t>I(x, y)</a:t>
            </a:r>
          </a:p>
        </p:txBody>
      </p:sp>
      <p:sp>
        <p:nvSpPr>
          <p:cNvPr id="12" name="Rectangle 11"/>
          <p:cNvSpPr/>
          <p:nvPr/>
        </p:nvSpPr>
        <p:spPr>
          <a:xfrm>
            <a:off x="2161047" y="3094831"/>
            <a:ext cx="224971" cy="2468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62111" y="3120036"/>
            <a:ext cx="1154483" cy="369332"/>
          </a:xfrm>
          <a:prstGeom prst="rect">
            <a:avLst/>
          </a:prstGeom>
          <a:solidFill>
            <a:schemeClr val="bg1"/>
          </a:solidFill>
        </p:spPr>
        <p:txBody>
          <a:bodyPr wrap="none" rtlCol="0">
            <a:spAutoFit/>
          </a:bodyPr>
          <a:lstStyle/>
          <a:p>
            <a:r>
              <a:rPr lang="en-US" dirty="0">
                <a:solidFill>
                  <a:srgbClr val="00B050"/>
                </a:solidFill>
              </a:rPr>
              <a:t>I(</a:t>
            </a:r>
            <a:r>
              <a:rPr lang="en-US" dirty="0" err="1">
                <a:solidFill>
                  <a:srgbClr val="00B050"/>
                </a:solidFill>
              </a:rPr>
              <a:t>x+u</a:t>
            </a:r>
            <a:r>
              <a:rPr lang="en-US" dirty="0">
                <a:solidFill>
                  <a:srgbClr val="00B050"/>
                </a:solidFill>
              </a:rPr>
              <a:t>, </a:t>
            </a:r>
            <a:r>
              <a:rPr lang="en-US" dirty="0" err="1">
                <a:solidFill>
                  <a:srgbClr val="00B050"/>
                </a:solidFill>
              </a:rPr>
              <a:t>y+v</a:t>
            </a:r>
            <a:r>
              <a:rPr lang="en-US" dirty="0">
                <a:solidFill>
                  <a:srgbClr val="00B050"/>
                </a:solidFill>
              </a:rPr>
              <a:t>)</a:t>
            </a:r>
          </a:p>
        </p:txBody>
      </p:sp>
      <p:sp>
        <p:nvSpPr>
          <p:cNvPr id="14" name="Right Brace 13"/>
          <p:cNvSpPr/>
          <p:nvPr/>
        </p:nvSpPr>
        <p:spPr>
          <a:xfrm>
            <a:off x="3616594" y="2612571"/>
            <a:ext cx="172900" cy="1059543"/>
          </a:xfrm>
          <a:prstGeom prst="righ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898976" y="2960964"/>
            <a:ext cx="498213" cy="369332"/>
          </a:xfrm>
          <a:prstGeom prst="rect">
            <a:avLst/>
          </a:prstGeom>
          <a:solidFill>
            <a:schemeClr val="bg1"/>
          </a:solidFill>
        </p:spPr>
        <p:txBody>
          <a:bodyPr wrap="none" rtlCol="0">
            <a:spAutoFit/>
          </a:bodyPr>
          <a:lstStyle/>
          <a:p>
            <a:r>
              <a:rPr lang="en-US" dirty="0">
                <a:solidFill>
                  <a:srgbClr val="92D050"/>
                </a:solidFill>
              </a:rPr>
              <a:t>diff</a:t>
            </a:r>
          </a:p>
        </p:txBody>
      </p:sp>
      <p:sp>
        <p:nvSpPr>
          <p:cNvPr id="16" name="TextBox 15"/>
          <p:cNvSpPr txBox="1"/>
          <p:nvPr/>
        </p:nvSpPr>
        <p:spPr>
          <a:xfrm>
            <a:off x="4436940" y="1756818"/>
            <a:ext cx="4242700" cy="369332"/>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88554" y="2462953"/>
            <a:ext cx="3313647" cy="369332"/>
          </a:xfrm>
          <a:prstGeom prst="rect">
            <a:avLst/>
          </a:prstGeom>
          <a:noFill/>
        </p:spPr>
        <p:txBody>
          <a:bodyPr wrap="square" rtlCol="0">
            <a:spAutoFit/>
          </a:bodyPr>
          <a:lstStyle/>
          <a:p>
            <a:r>
              <a:rPr lang="en-US" dirty="0"/>
              <a:t>For each offset (u, v)</a:t>
            </a:r>
          </a:p>
        </p:txBody>
      </p:sp>
      <p:sp>
        <p:nvSpPr>
          <p:cNvPr id="18" name="TextBox 17"/>
          <p:cNvSpPr txBox="1"/>
          <p:nvPr/>
        </p:nvSpPr>
        <p:spPr>
          <a:xfrm>
            <a:off x="5343544" y="3217825"/>
            <a:ext cx="3325019" cy="369332"/>
          </a:xfrm>
          <a:prstGeom prst="rect">
            <a:avLst/>
          </a:prstGeom>
          <a:noFill/>
        </p:spPr>
        <p:txBody>
          <a:bodyPr wrap="square" rtlCol="0">
            <a:spAutoFit/>
          </a:bodyPr>
          <a:lstStyle/>
          <a:p>
            <a:r>
              <a:rPr lang="en-US" dirty="0"/>
              <a:t>For each neighbor (x, y) of (r, c)</a:t>
            </a:r>
          </a:p>
        </p:txBody>
      </p:sp>
      <p:sp>
        <p:nvSpPr>
          <p:cNvPr id="20" name="TextBox 19"/>
          <p:cNvSpPr txBox="1"/>
          <p:nvPr/>
        </p:nvSpPr>
        <p:spPr>
          <a:xfrm>
            <a:off x="5358458" y="2840389"/>
            <a:ext cx="3325019" cy="369332"/>
          </a:xfrm>
          <a:prstGeom prst="rect">
            <a:avLst/>
          </a:prstGeom>
          <a:noFill/>
        </p:spPr>
        <p:txBody>
          <a:bodyPr wrap="square" rtlCol="0">
            <a:spAutoFit/>
          </a:bodyPr>
          <a:lstStyle/>
          <a:p>
            <a:r>
              <a:rPr lang="en-US" dirty="0"/>
              <a:t>Initialize </a:t>
            </a:r>
            <a:r>
              <a:rPr lang="en-US" i="1" dirty="0"/>
              <a:t>sum</a:t>
            </a:r>
            <a:r>
              <a:rPr lang="en-US" dirty="0"/>
              <a:t> to 0</a:t>
            </a:r>
          </a:p>
        </p:txBody>
      </p:sp>
      <p:sp>
        <p:nvSpPr>
          <p:cNvPr id="21" name="TextBox 20"/>
          <p:cNvSpPr txBox="1"/>
          <p:nvPr/>
        </p:nvSpPr>
        <p:spPr>
          <a:xfrm>
            <a:off x="5780831" y="3590028"/>
            <a:ext cx="3340510" cy="369332"/>
          </a:xfrm>
          <a:prstGeom prst="rect">
            <a:avLst/>
          </a:prstGeom>
          <a:noFill/>
        </p:spPr>
        <p:txBody>
          <a:bodyPr wrap="square" rtlCol="0">
            <a:spAutoFit/>
          </a:bodyPr>
          <a:lstStyle/>
          <a:p>
            <a:r>
              <a:rPr lang="en-US" i="1" dirty="0"/>
              <a:t>sum = sum </a:t>
            </a:r>
            <a:r>
              <a:rPr lang="en-US" dirty="0"/>
              <a:t>+</a:t>
            </a:r>
            <a:r>
              <a:rPr lang="en-US" i="1" dirty="0"/>
              <a:t> </a:t>
            </a:r>
            <a:r>
              <a:rPr lang="en-US" dirty="0"/>
              <a:t>[I(x, y) - I(</a:t>
            </a:r>
            <a:r>
              <a:rPr lang="en-US" dirty="0" err="1"/>
              <a:t>x+u</a:t>
            </a:r>
            <a:r>
              <a:rPr lang="en-US" dirty="0"/>
              <a:t>, </a:t>
            </a:r>
            <a:r>
              <a:rPr lang="en-US" dirty="0" err="1"/>
              <a:t>y+v</a:t>
            </a:r>
            <a:r>
              <a:rPr lang="en-US" dirty="0"/>
              <a:t>)]</a:t>
            </a:r>
            <a:r>
              <a:rPr lang="en-US" baseline="30000" dirty="0"/>
              <a:t>2</a:t>
            </a:r>
            <a:r>
              <a:rPr lang="en-US" dirty="0"/>
              <a:t> </a:t>
            </a:r>
            <a:endParaRPr lang="en-US" i="1" dirty="0"/>
          </a:p>
        </p:txBody>
      </p:sp>
      <p:sp>
        <p:nvSpPr>
          <p:cNvPr id="22" name="TextBox 21"/>
          <p:cNvSpPr txBox="1"/>
          <p:nvPr/>
        </p:nvSpPr>
        <p:spPr>
          <a:xfrm>
            <a:off x="5358458" y="3970335"/>
            <a:ext cx="3313647" cy="369332"/>
          </a:xfrm>
          <a:prstGeom prst="rect">
            <a:avLst/>
          </a:prstGeom>
          <a:noFill/>
        </p:spPr>
        <p:txBody>
          <a:bodyPr wrap="square" rtlCol="0">
            <a:spAutoFit/>
          </a:bodyPr>
          <a:lstStyle/>
          <a:p>
            <a:r>
              <a:rPr lang="en-US" dirty="0"/>
              <a:t>E(u, v) = </a:t>
            </a:r>
            <a:r>
              <a:rPr lang="en-US" i="1" dirty="0"/>
              <a:t>sum</a:t>
            </a:r>
          </a:p>
        </p:txBody>
      </p:sp>
      <p:sp>
        <p:nvSpPr>
          <p:cNvPr id="23" name="TextBox 22"/>
          <p:cNvSpPr txBox="1"/>
          <p:nvPr/>
        </p:nvSpPr>
        <p:spPr>
          <a:xfrm>
            <a:off x="4893389" y="2119754"/>
            <a:ext cx="4184928" cy="369332"/>
          </a:xfrm>
          <a:prstGeom prst="rect">
            <a:avLst/>
          </a:prstGeom>
          <a:noFill/>
        </p:spPr>
        <p:txBody>
          <a:bodyPr wrap="none" rtlCol="0">
            <a:spAutoFit/>
          </a:bodyPr>
          <a:lstStyle/>
          <a:p>
            <a:r>
              <a:rPr lang="en-US" dirty="0"/>
              <a:t>Initialize E = zeros(</a:t>
            </a:r>
            <a:r>
              <a:rPr lang="en-US" dirty="0" err="1"/>
              <a:t>max_offset</a:t>
            </a:r>
            <a:r>
              <a:rPr lang="en-US" dirty="0"/>
              <a:t>, </a:t>
            </a:r>
            <a:r>
              <a:rPr lang="en-US" dirty="0" err="1"/>
              <a:t>max_offset</a:t>
            </a:r>
            <a:r>
              <a:rPr lang="en-US" dirty="0"/>
              <a:t>)</a:t>
            </a:r>
          </a:p>
        </p:txBody>
      </p:sp>
      <p:sp>
        <p:nvSpPr>
          <p:cNvPr id="24" name="TextBox 23"/>
          <p:cNvSpPr txBox="1"/>
          <p:nvPr/>
        </p:nvSpPr>
        <p:spPr>
          <a:xfrm>
            <a:off x="4893389" y="4339667"/>
            <a:ext cx="1197764" cy="369332"/>
          </a:xfrm>
          <a:prstGeom prst="rect">
            <a:avLst/>
          </a:prstGeom>
          <a:noFill/>
        </p:spPr>
        <p:txBody>
          <a:bodyPr wrap="none" rtlCol="0">
            <a:spAutoFit/>
          </a:bodyPr>
          <a:lstStyle/>
          <a:p>
            <a:r>
              <a:rPr lang="en-US" dirty="0"/>
              <a:t>Plot E(u, v)</a:t>
            </a:r>
          </a:p>
        </p:txBody>
      </p:sp>
      <p:sp>
        <p:nvSpPr>
          <p:cNvPr id="4" name="TextBox 3">
            <a:extLst>
              <a:ext uri="{FF2B5EF4-FFF2-40B4-BE49-F238E27FC236}">
                <a16:creationId xmlns:a16="http://schemas.microsoft.com/office/drawing/2014/main" id="{57937D11-8FCC-4783-9BC7-EA494FE5CA59}"/>
              </a:ext>
            </a:extLst>
          </p:cNvPr>
          <p:cNvSpPr txBox="1"/>
          <p:nvPr/>
        </p:nvSpPr>
        <p:spPr>
          <a:xfrm>
            <a:off x="2161047" y="3701400"/>
            <a:ext cx="594458" cy="369332"/>
          </a:xfrm>
          <a:prstGeom prst="rect">
            <a:avLst/>
          </a:prstGeom>
          <a:solidFill>
            <a:schemeClr val="bg1"/>
          </a:solidFill>
        </p:spPr>
        <p:txBody>
          <a:bodyPr wrap="none" rtlCol="0">
            <a:spAutoFit/>
          </a:bodyPr>
          <a:lstStyle/>
          <a:p>
            <a:r>
              <a:rPr lang="en-US" dirty="0">
                <a:solidFill>
                  <a:srgbClr val="FF0000"/>
                </a:solidFill>
              </a:rPr>
              <a:t>(r, c)</a:t>
            </a:r>
          </a:p>
        </p:txBody>
      </p:sp>
      <p:sp>
        <p:nvSpPr>
          <p:cNvPr id="9" name="TextBox 8">
            <a:extLst>
              <a:ext uri="{FF2B5EF4-FFF2-40B4-BE49-F238E27FC236}">
                <a16:creationId xmlns:a16="http://schemas.microsoft.com/office/drawing/2014/main" id="{4124415F-9A14-487F-AD34-1E23D42062EB}"/>
              </a:ext>
            </a:extLst>
          </p:cNvPr>
          <p:cNvSpPr txBox="1"/>
          <p:nvPr/>
        </p:nvSpPr>
        <p:spPr>
          <a:xfrm>
            <a:off x="562136" y="6021083"/>
            <a:ext cx="1702902" cy="369332"/>
          </a:xfrm>
          <a:prstGeom prst="rect">
            <a:avLst/>
          </a:prstGeom>
          <a:noFill/>
        </p:spPr>
        <p:txBody>
          <a:bodyPr wrap="none" rtlCol="0">
            <a:spAutoFit/>
          </a:bodyPr>
          <a:lstStyle/>
          <a:p>
            <a:r>
              <a:rPr lang="en-US" dirty="0"/>
              <a:t>Here u = 1, v = 0</a:t>
            </a:r>
          </a:p>
        </p:txBody>
      </p:sp>
    </p:spTree>
    <p:extLst>
      <p:ext uri="{BB962C8B-B14F-4D97-AF65-F5344CB8AC3E}">
        <p14:creationId xmlns:p14="http://schemas.microsoft.com/office/powerpoint/2010/main" val="31148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rIns="132080"/>
          <a:lstStyle/>
          <a:p>
            <a:r>
              <a:rPr lang="en-US" dirty="0"/>
              <a:t>Harris Detector: Mathematics</a:t>
            </a:r>
          </a:p>
        </p:txBody>
      </p:sp>
      <p:grpSp>
        <p:nvGrpSpPr>
          <p:cNvPr id="2" name="Group 4"/>
          <p:cNvGrpSpPr>
            <a:grpSpLocks/>
          </p:cNvGrpSpPr>
          <p:nvPr/>
        </p:nvGrpSpPr>
        <p:grpSpPr bwMode="auto">
          <a:xfrm>
            <a:off x="2514600" y="2692400"/>
            <a:ext cx="3752850" cy="1144588"/>
            <a:chOff x="0" y="0"/>
            <a:chExt cx="2364" cy="721"/>
          </a:xfrm>
        </p:grpSpPr>
        <p:sp>
          <p:nvSpPr>
            <p:cNvPr id="41986" name="Rectangle 2"/>
            <p:cNvSpPr>
              <a:spLocks/>
            </p:cNvSpPr>
            <p:nvPr/>
          </p:nvSpPr>
          <p:spPr bwMode="auto">
            <a:xfrm>
              <a:off x="0" y="0"/>
              <a:ext cx="2364" cy="721"/>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98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64" cy="72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
        <p:nvSpPr>
          <p:cNvPr id="41989" name="Rectangle 5"/>
          <p:cNvSpPr>
            <a:spLocks/>
          </p:cNvSpPr>
          <p:nvPr/>
        </p:nvSpPr>
        <p:spPr bwMode="auto">
          <a:xfrm>
            <a:off x="457200" y="1705424"/>
            <a:ext cx="8547100" cy="1244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defTabSz="914400" eaLnBrk="1" fontAlgn="auto" latinLnBrk="0" hangingPunct="1">
              <a:lnSpc>
                <a:spcPct val="100000"/>
              </a:lnSpc>
              <a:spcBef>
                <a:spcPts val="135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We can approximate the autocorrelation surface between a patch and itself, shifted by [</a:t>
            </a:r>
            <a:r>
              <a:rPr kumimoji="0" lang="en-US" sz="2400" b="0" i="0" u="none" strike="noStrike" kern="0" cap="none" spc="0" normalizeH="0" baseline="0" noProof="0" dirty="0" err="1">
                <a:ln>
                  <a:noFill/>
                </a:ln>
                <a:solidFill>
                  <a:prstClr val="black"/>
                </a:solidFill>
                <a:effectLst/>
                <a:uLnTx/>
                <a:uFillTx/>
                <a:ea typeface="ＭＳ Ｐゴシック" charset="0"/>
                <a:cs typeface="Times New Roman Italic" charset="0"/>
                <a:sym typeface="Times New Roman Italic" charset="0"/>
              </a:rPr>
              <a:t>u,v</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 as:</a:t>
            </a:r>
          </a:p>
        </p:txBody>
      </p:sp>
      <p:sp>
        <p:nvSpPr>
          <p:cNvPr id="41993" name="Rectangle 9"/>
          <p:cNvSpPr>
            <a:spLocks/>
          </p:cNvSpPr>
          <p:nvPr/>
        </p:nvSpPr>
        <p:spPr bwMode="auto">
          <a:xfrm>
            <a:off x="457200" y="4191000"/>
            <a:ext cx="8547100" cy="45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defTabSz="914400" eaLnBrk="1" fontAlgn="auto" latinLnBrk="0" hangingPunct="1">
              <a:lnSpc>
                <a:spcPct val="100000"/>
              </a:lnSpc>
              <a:spcBef>
                <a:spcPts val="135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where </a:t>
            </a:r>
            <a:r>
              <a:rPr kumimoji="0" lang="en-US" sz="2400" b="0" i="0" u="none" strike="noStrike" kern="0" cap="none" spc="0" normalizeH="0" baseline="0" noProof="0" dirty="0">
                <a:ln>
                  <a:noFill/>
                </a:ln>
                <a:solidFill>
                  <a:prstClr val="black"/>
                </a:solidFill>
                <a:effectLst/>
                <a:uLnTx/>
                <a:uFillTx/>
                <a:latin typeface="Times New Roman Italic" charset="0"/>
                <a:ea typeface="ＭＳ Ｐゴシック" charset="0"/>
                <a:cs typeface="Times New Roman Italic" charset="0"/>
                <a:sym typeface="Times New Roman Italic" charset="0"/>
              </a:rPr>
              <a:t>M</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 is a 2</a:t>
            </a:r>
            <a:r>
              <a:rPr kumimoji="0" lang="en-US" sz="2400" b="0" i="0" u="none" strike="noStrike" kern="0" cap="none" spc="0" normalizeH="0" baseline="0" noProof="0" dirty="0">
                <a:ln>
                  <a:noFill/>
                </a:ln>
                <a:solidFill>
                  <a:prstClr val="black"/>
                </a:solidFill>
                <a:effectLst/>
                <a:uLnTx/>
                <a:uFillTx/>
                <a:latin typeface="Symbol" charset="0"/>
                <a:ea typeface="ＭＳ Ｐゴシック" charset="0"/>
                <a:cs typeface="Symbol" charset="0"/>
                <a:sym typeface="Symbol" charset="0"/>
              </a:rPr>
              <a:t>×</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2 matrix computed from image derivatives:</a:t>
            </a:r>
          </a:p>
        </p:txBody>
      </p:sp>
      <p:sp>
        <p:nvSpPr>
          <p:cNvPr id="12" name="TextBox 11"/>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grpSp>
        <p:nvGrpSpPr>
          <p:cNvPr id="5" name="Group 4"/>
          <p:cNvGrpSpPr/>
          <p:nvPr/>
        </p:nvGrpSpPr>
        <p:grpSpPr>
          <a:xfrm>
            <a:off x="2206625" y="4800600"/>
            <a:ext cx="4422775" cy="1270000"/>
            <a:chOff x="2206625" y="4800600"/>
            <a:chExt cx="4422775" cy="1270000"/>
          </a:xfrm>
        </p:grpSpPr>
        <p:grpSp>
          <p:nvGrpSpPr>
            <p:cNvPr id="3" name="Group 8"/>
            <p:cNvGrpSpPr>
              <a:grpSpLocks/>
            </p:cNvGrpSpPr>
            <p:nvPr/>
          </p:nvGrpSpPr>
          <p:grpSpPr bwMode="auto">
            <a:xfrm>
              <a:off x="2206625" y="4800600"/>
              <a:ext cx="4422775" cy="1270000"/>
              <a:chOff x="0" y="0"/>
              <a:chExt cx="2786" cy="800"/>
            </a:xfrm>
          </p:grpSpPr>
          <p:sp>
            <p:nvSpPr>
              <p:cNvPr id="41990" name="Rectangle 6"/>
              <p:cNvSpPr>
                <a:spLocks/>
              </p:cNvSpPr>
              <p:nvPr/>
            </p:nvSpPr>
            <p:spPr bwMode="auto">
              <a:xfrm>
                <a:off x="0" y="0"/>
                <a:ext cx="2786" cy="8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991"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86" cy="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
          <p:nvSpPr>
            <p:cNvPr id="4" name="Rectangle 3"/>
            <p:cNvSpPr/>
            <p:nvPr/>
          </p:nvSpPr>
          <p:spPr>
            <a:xfrm>
              <a:off x="5050970"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4" name="Rectangle 13"/>
            <p:cNvSpPr/>
            <p:nvPr/>
          </p:nvSpPr>
          <p:spPr>
            <a:xfrm>
              <a:off x="5892799"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5" name="Rectangle 14"/>
            <p:cNvSpPr/>
            <p:nvPr/>
          </p:nvSpPr>
          <p:spPr>
            <a:xfrm>
              <a:off x="6173106"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16" name="Rectangle 15"/>
            <p:cNvSpPr/>
            <p:nvPr/>
          </p:nvSpPr>
          <p:spPr>
            <a:xfrm>
              <a:off x="4908551"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7" name="Rectangle 16"/>
            <p:cNvSpPr/>
            <p:nvPr/>
          </p:nvSpPr>
          <p:spPr>
            <a:xfrm>
              <a:off x="5188858"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18" name="Rectangle 17"/>
            <p:cNvSpPr/>
            <p:nvPr/>
          </p:nvSpPr>
          <p:spPr>
            <a:xfrm>
              <a:off x="6071505"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grpSp>
    </p:spTree>
    <p:extLst>
      <p:ext uri="{BB962C8B-B14F-4D97-AF65-F5344CB8AC3E}">
        <p14:creationId xmlns:p14="http://schemas.microsoft.com/office/powerpoint/2010/main" val="36214844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nvGraphicFramePr>
        <p:xfrm>
          <a:off x="2687667" y="4953000"/>
          <a:ext cx="1428750" cy="984250"/>
        </p:xfrm>
        <a:graphic>
          <a:graphicData uri="http://schemas.openxmlformats.org/presentationml/2006/ole">
            <mc:AlternateContent xmlns:mc="http://schemas.openxmlformats.org/markup-compatibility/2006">
              <mc:Choice xmlns:v="urn:schemas-microsoft-com:vml" Requires="v">
                <p:oleObj name="Equation" r:id="rId3" imgW="571252" imgH="393529" progId="Equation.3">
                  <p:embed/>
                </p:oleObj>
              </mc:Choice>
              <mc:Fallback>
                <p:oleObj name="Equation" r:id="rId3" imgW="571252" imgH="393529" progId="Equation.3">
                  <p:embed/>
                  <p:pic>
                    <p:nvPicPr>
                      <p:cNvPr id="43"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667" y="4953000"/>
                        <a:ext cx="142875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0" descr="hessian1"/>
          <p:cNvPicPr>
            <a:picLocks noChangeAspect="1" noChangeArrowheads="1"/>
          </p:cNvPicPr>
          <p:nvPr/>
        </p:nvPicPr>
        <p:blipFill>
          <a:blip r:embed="rId5" cstate="print"/>
          <a:srcRect/>
          <a:stretch>
            <a:fillRect/>
          </a:stretch>
        </p:blipFill>
        <p:spPr bwMode="auto">
          <a:xfrm>
            <a:off x="519142" y="3581400"/>
            <a:ext cx="1655763" cy="1317625"/>
          </a:xfrm>
          <a:prstGeom prst="rect">
            <a:avLst/>
          </a:prstGeom>
          <a:noFill/>
          <a:ln w="9525">
            <a:noFill/>
            <a:miter lim="800000"/>
            <a:headEnd/>
            <a:tailEnd/>
          </a:ln>
        </p:spPr>
      </p:pic>
      <p:pic>
        <p:nvPicPr>
          <p:cNvPr id="10" name="Picture 17" descr="hessian"/>
          <p:cNvPicPr>
            <a:picLocks noChangeAspect="1" noChangeArrowheads="1"/>
          </p:cNvPicPr>
          <p:nvPr/>
        </p:nvPicPr>
        <p:blipFill>
          <a:blip r:embed="rId6" cstate="print"/>
          <a:srcRect l="7629" t="9563" r="47212" b="45161"/>
          <a:stretch>
            <a:fillRect/>
          </a:stretch>
        </p:blipFill>
        <p:spPr bwMode="auto">
          <a:xfrm>
            <a:off x="2606705" y="3603625"/>
            <a:ext cx="1619250" cy="1295400"/>
          </a:xfrm>
          <a:prstGeom prst="rect">
            <a:avLst/>
          </a:prstGeom>
          <a:noFill/>
          <a:ln w="9525">
            <a:noFill/>
            <a:miter lim="800000"/>
            <a:headEnd/>
            <a:tailEnd/>
          </a:ln>
        </p:spPr>
      </p:pic>
      <p:pic>
        <p:nvPicPr>
          <p:cNvPr id="11" name="Picture 18" descr="hessian"/>
          <p:cNvPicPr>
            <a:picLocks noChangeAspect="1" noChangeArrowheads="1"/>
          </p:cNvPicPr>
          <p:nvPr/>
        </p:nvPicPr>
        <p:blipFill>
          <a:blip r:embed="rId6" cstate="print"/>
          <a:srcRect l="6955" t="54877" r="45802"/>
          <a:stretch>
            <a:fillRect/>
          </a:stretch>
        </p:blipFill>
        <p:spPr bwMode="auto">
          <a:xfrm>
            <a:off x="6762780" y="3603625"/>
            <a:ext cx="1700212" cy="1295400"/>
          </a:xfrm>
          <a:prstGeom prst="rect">
            <a:avLst/>
          </a:prstGeom>
          <a:noFill/>
          <a:ln w="9525">
            <a:noFill/>
            <a:miter lim="800000"/>
            <a:headEnd/>
            <a:tailEnd/>
          </a:ln>
        </p:spPr>
      </p:pic>
      <p:pic>
        <p:nvPicPr>
          <p:cNvPr id="12" name="Picture 19" descr="hessian"/>
          <p:cNvPicPr>
            <a:picLocks noChangeAspect="1" noChangeArrowheads="1"/>
          </p:cNvPicPr>
          <p:nvPr/>
        </p:nvPicPr>
        <p:blipFill>
          <a:blip r:embed="rId6" cstate="print"/>
          <a:srcRect l="53523" t="54877"/>
          <a:stretch>
            <a:fillRect/>
          </a:stretch>
        </p:blipFill>
        <p:spPr bwMode="auto">
          <a:xfrm>
            <a:off x="4668867" y="3603625"/>
            <a:ext cx="1673225" cy="1295400"/>
          </a:xfrm>
          <a:prstGeom prst="rect">
            <a:avLst/>
          </a:prstGeom>
          <a:noFill/>
          <a:ln w="9525">
            <a:noFill/>
            <a:miter lim="800000"/>
            <a:headEnd/>
            <a:tailEnd/>
          </a:ln>
        </p:spPr>
      </p:pic>
      <p:graphicFrame>
        <p:nvGraphicFramePr>
          <p:cNvPr id="1411078" name="Object 6"/>
          <p:cNvGraphicFramePr>
            <a:graphicFrameLocks noChangeAspect="1"/>
          </p:cNvGraphicFramePr>
          <p:nvPr/>
        </p:nvGraphicFramePr>
        <p:xfrm>
          <a:off x="4745067" y="4953000"/>
          <a:ext cx="1460500" cy="1047750"/>
        </p:xfrm>
        <a:graphic>
          <a:graphicData uri="http://schemas.openxmlformats.org/presentationml/2006/ole">
            <mc:AlternateContent xmlns:mc="http://schemas.openxmlformats.org/markup-compatibility/2006">
              <mc:Choice xmlns:v="urn:schemas-microsoft-com:vml" Requires="v">
                <p:oleObj name="Equation" r:id="rId7" imgW="583947" imgH="418918" progId="Equation.3">
                  <p:embed/>
                </p:oleObj>
              </mc:Choice>
              <mc:Fallback>
                <p:oleObj name="Equation" r:id="rId7" imgW="583947" imgH="418918" progId="Equation.3">
                  <p:embed/>
                  <p:pic>
                    <p:nvPicPr>
                      <p:cNvPr id="1411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5067" y="4953000"/>
                        <a:ext cx="14605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1079" name="Object 7"/>
          <p:cNvGraphicFramePr>
            <a:graphicFrameLocks noChangeAspect="1"/>
          </p:cNvGraphicFramePr>
          <p:nvPr/>
        </p:nvGraphicFramePr>
        <p:xfrm>
          <a:off x="6497667" y="4953000"/>
          <a:ext cx="2222500" cy="1047750"/>
        </p:xfrm>
        <a:graphic>
          <a:graphicData uri="http://schemas.openxmlformats.org/presentationml/2006/ole">
            <mc:AlternateContent xmlns:mc="http://schemas.openxmlformats.org/markup-compatibility/2006">
              <mc:Choice xmlns:v="urn:schemas-microsoft-com:vml" Requires="v">
                <p:oleObj name="Equation" r:id="rId9" imgW="889000" imgH="419100" progId="Equation.3">
                  <p:embed/>
                </p:oleObj>
              </mc:Choice>
              <mc:Fallback>
                <p:oleObj name="Equation" r:id="rId9" imgW="889000" imgH="419100" progId="Equation.3">
                  <p:embed/>
                  <p:pic>
                    <p:nvPicPr>
                      <p:cNvPr id="141107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7667" y="4953000"/>
                        <a:ext cx="22225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28596" y="5210197"/>
            <a:ext cx="1497033"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rPr>
              <a:t>Notation:</a:t>
            </a:r>
          </a:p>
        </p:txBody>
      </p:sp>
      <p:sp>
        <p:nvSpPr>
          <p:cNvPr id="18" name="TextBox 17"/>
          <p:cNvSpPr txBox="1"/>
          <p:nvPr/>
        </p:nvSpPr>
        <p:spPr>
          <a:xfrm>
            <a:off x="0" y="6601022"/>
            <a:ext cx="1620957"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K. </a:t>
            </a:r>
            <a:r>
              <a:rPr kumimoji="0" lang="en-US" sz="1050" b="0" i="0" u="none" strike="noStrike" kern="0" cap="none" spc="0" normalizeH="0" baseline="0" noProof="0" dirty="0" err="1">
                <a:ln>
                  <a:noFill/>
                </a:ln>
                <a:solidFill>
                  <a:srgbClr val="000000"/>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14" name="Rectangle 1"/>
          <p:cNvSpPr>
            <a:spLocks noGrp="1" noChangeArrowheads="1"/>
          </p:cNvSpPr>
          <p:nvPr>
            <p:ph type="title"/>
          </p:nvPr>
        </p:nvSpPr>
        <p:spPr>
          <a:xfrm>
            <a:off x="457200" y="274638"/>
            <a:ext cx="8229600" cy="1143000"/>
          </a:xfrm>
          <a:ln/>
        </p:spPr>
        <p:txBody>
          <a:bodyPr rIns="132080"/>
          <a:lstStyle/>
          <a:p>
            <a:r>
              <a:rPr lang="en-US" dirty="0"/>
              <a:t>Harris Detector: Mathematics</a:t>
            </a:r>
          </a:p>
        </p:txBody>
      </p:sp>
      <p:grpSp>
        <p:nvGrpSpPr>
          <p:cNvPr id="23" name="Group 22"/>
          <p:cNvGrpSpPr/>
          <p:nvPr/>
        </p:nvGrpSpPr>
        <p:grpSpPr>
          <a:xfrm>
            <a:off x="2271957" y="1982359"/>
            <a:ext cx="4422775" cy="1270000"/>
            <a:chOff x="2206625" y="4800600"/>
            <a:chExt cx="4422775" cy="1270000"/>
          </a:xfrm>
        </p:grpSpPr>
        <p:grpSp>
          <p:nvGrpSpPr>
            <p:cNvPr id="24" name="Group 8"/>
            <p:cNvGrpSpPr>
              <a:grpSpLocks/>
            </p:cNvGrpSpPr>
            <p:nvPr/>
          </p:nvGrpSpPr>
          <p:grpSpPr bwMode="auto">
            <a:xfrm>
              <a:off x="2206625" y="4800600"/>
              <a:ext cx="4422775" cy="1270000"/>
              <a:chOff x="0" y="0"/>
              <a:chExt cx="2786" cy="800"/>
            </a:xfrm>
          </p:grpSpPr>
          <p:sp>
            <p:nvSpPr>
              <p:cNvPr id="31" name="Rectangle 6"/>
              <p:cNvSpPr>
                <a:spLocks/>
              </p:cNvSpPr>
              <p:nvPr/>
            </p:nvSpPr>
            <p:spPr bwMode="auto">
              <a:xfrm>
                <a:off x="0" y="0"/>
                <a:ext cx="2786" cy="8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2" name="Picture 7"/>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786" cy="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
          <p:nvSpPr>
            <p:cNvPr id="25" name="Rectangle 24"/>
            <p:cNvSpPr/>
            <p:nvPr/>
          </p:nvSpPr>
          <p:spPr>
            <a:xfrm>
              <a:off x="5050970"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26" name="Rectangle 25"/>
            <p:cNvSpPr/>
            <p:nvPr/>
          </p:nvSpPr>
          <p:spPr>
            <a:xfrm>
              <a:off x="5892799"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27" name="Rectangle 26"/>
            <p:cNvSpPr/>
            <p:nvPr/>
          </p:nvSpPr>
          <p:spPr>
            <a:xfrm>
              <a:off x="6173106"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28" name="Rectangle 27"/>
            <p:cNvSpPr/>
            <p:nvPr/>
          </p:nvSpPr>
          <p:spPr>
            <a:xfrm>
              <a:off x="4908551"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29" name="Rectangle 28"/>
            <p:cNvSpPr/>
            <p:nvPr/>
          </p:nvSpPr>
          <p:spPr>
            <a:xfrm>
              <a:off x="5188858"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0" name="Rectangle 29"/>
            <p:cNvSpPr/>
            <p:nvPr/>
          </p:nvSpPr>
          <p:spPr>
            <a:xfrm>
              <a:off x="6071505"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grpSp>
      <p:sp>
        <p:nvSpPr>
          <p:cNvPr id="33" name="Rectangle 32"/>
          <p:cNvSpPr/>
          <p:nvPr/>
        </p:nvSpPr>
        <p:spPr>
          <a:xfrm>
            <a:off x="2863431" y="5497943"/>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4" name="Rectangle 33"/>
          <p:cNvSpPr/>
          <p:nvPr/>
        </p:nvSpPr>
        <p:spPr>
          <a:xfrm>
            <a:off x="4962354" y="5497943"/>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5" name="Rectangle 34"/>
          <p:cNvSpPr/>
          <p:nvPr/>
        </p:nvSpPr>
        <p:spPr>
          <a:xfrm>
            <a:off x="6669349" y="5497943"/>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6" name="Rectangle 35"/>
          <p:cNvSpPr/>
          <p:nvPr/>
        </p:nvSpPr>
        <p:spPr>
          <a:xfrm>
            <a:off x="6949656" y="5497943"/>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Tree>
    <p:extLst>
      <p:ext uri="{BB962C8B-B14F-4D97-AF65-F5344CB8AC3E}">
        <p14:creationId xmlns:p14="http://schemas.microsoft.com/office/powerpoint/2010/main" val="227433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05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525588"/>
            <a:ext cx="431165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1122363" y="5943600"/>
            <a:ext cx="1946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charset="0"/>
              </a:rPr>
              <a:t>What we see</a:t>
            </a:r>
          </a:p>
        </p:txBody>
      </p:sp>
      <p:sp>
        <p:nvSpPr>
          <p:cNvPr id="45061" name="Text Box 6"/>
          <p:cNvSpPr txBox="1">
            <a:spLocks noChangeArrowheads="1"/>
          </p:cNvSpPr>
          <p:nvPr/>
        </p:nvSpPr>
        <p:spPr bwMode="auto">
          <a:xfrm>
            <a:off x="4900613" y="5943600"/>
            <a:ext cx="32337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charset="0"/>
                <a:ea typeface="ＭＳ Ｐゴシック" charset="0"/>
              </a:rPr>
              <a:t>What a computer sees</a:t>
            </a:r>
          </a:p>
        </p:txBody>
      </p:sp>
      <p:pic>
        <p:nvPicPr>
          <p:cNvPr id="45062" name="Picture 7" descr="U1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39875"/>
            <a:ext cx="3235325" cy="433546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Text Box 8"/>
          <p:cNvSpPr txBox="1">
            <a:spLocks noChangeArrowheads="1"/>
          </p:cNvSpPr>
          <p:nvPr/>
        </p:nvSpPr>
        <p:spPr bwMode="auto">
          <a:xfrm>
            <a:off x="7315200" y="6477000"/>
            <a:ext cx="17557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ＭＳ Ｐゴシック" charset="0"/>
              </a:rPr>
              <a:t>Source: S. Narasimhan</a:t>
            </a:r>
          </a:p>
        </p:txBody>
      </p:sp>
      <p:sp>
        <p:nvSpPr>
          <p:cNvPr id="9" name="TextBox 8"/>
          <p:cNvSpPr txBox="1"/>
          <p:nvPr/>
        </p:nvSpPr>
        <p:spPr>
          <a:xfrm>
            <a:off x="0" y="6586508"/>
            <a:ext cx="176202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Adapted from S.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Narasimhan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7" descr="U12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0" r="-8970"/>
          <a:stretch/>
        </p:blipFill>
        <p:spPr bwMode="auto">
          <a:xfrm>
            <a:off x="3885376" y="1539874"/>
            <a:ext cx="3235325" cy="4335463"/>
          </a:xfrm>
          <a:prstGeom prst="rect">
            <a:avLst/>
          </a:prstGeom>
          <a:solidFill>
            <a:schemeClr val="bg1"/>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8" name="Picture 2" descr="http://i3.mirror.co.uk/incoming/article5749557.ece/ALTERNATES/s1023/A-passenger-train-hangs-from-a-bridge-after-it-derailed-at-Kokrajhar-distri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4171" y="4268745"/>
            <a:ext cx="3889829" cy="258925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457200" y="0"/>
            <a:ext cx="8229600" cy="914400"/>
          </a:xfrm>
        </p:spPr>
        <p:txBody>
          <a:bodyPr/>
          <a:lstStyle/>
          <a:p>
            <a:pPr algn="ctr"/>
            <a:r>
              <a:rPr lang="en-US" dirty="0"/>
              <a:t>An image is a set of pixels…</a:t>
            </a:r>
          </a:p>
        </p:txBody>
      </p:sp>
    </p:spTree>
    <p:extLst>
      <p:ext uri="{BB962C8B-B14F-4D97-AF65-F5344CB8AC3E}">
        <p14:creationId xmlns:p14="http://schemas.microsoft.com/office/powerpoint/2010/main" val="2932909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nvPr>
        </p:nvGraphicFramePr>
        <p:xfrm>
          <a:off x="455384" y="1775072"/>
          <a:ext cx="3657600" cy="3936300"/>
        </p:xfrm>
        <a:graphic>
          <a:graphicData uri="http://schemas.openxmlformats.org/drawingml/2006/table">
            <a:tbl>
              <a:tblPr firstRow="1" bandRow="1">
                <a:tableStyleId>{5C22544A-7EE6-4342-B048-85BDC9FD1C3A}</a:tableStyleId>
              </a:tblPr>
              <a:tblGrid>
                <a:gridCol w="243840">
                  <a:extLst>
                    <a:ext uri="{9D8B030D-6E8A-4147-A177-3AD203B41FA5}">
                      <a16:colId xmlns:a16="http://schemas.microsoft.com/office/drawing/2014/main" val="20000"/>
                    </a:ext>
                  </a:extLst>
                </a:gridCol>
                <a:gridCol w="243840">
                  <a:extLst>
                    <a:ext uri="{9D8B030D-6E8A-4147-A177-3AD203B41FA5}">
                      <a16:colId xmlns:a16="http://schemas.microsoft.com/office/drawing/2014/main" val="20001"/>
                    </a:ext>
                  </a:extLst>
                </a:gridCol>
                <a:gridCol w="243840">
                  <a:extLst>
                    <a:ext uri="{9D8B030D-6E8A-4147-A177-3AD203B41FA5}">
                      <a16:colId xmlns:a16="http://schemas.microsoft.com/office/drawing/2014/main" val="20002"/>
                    </a:ext>
                  </a:extLst>
                </a:gridCol>
                <a:gridCol w="243840">
                  <a:extLst>
                    <a:ext uri="{9D8B030D-6E8A-4147-A177-3AD203B41FA5}">
                      <a16:colId xmlns:a16="http://schemas.microsoft.com/office/drawing/2014/main" val="20003"/>
                    </a:ext>
                  </a:extLst>
                </a:gridCol>
                <a:gridCol w="243840">
                  <a:extLst>
                    <a:ext uri="{9D8B030D-6E8A-4147-A177-3AD203B41FA5}">
                      <a16:colId xmlns:a16="http://schemas.microsoft.com/office/drawing/2014/main" val="20004"/>
                    </a:ext>
                  </a:extLst>
                </a:gridCol>
                <a:gridCol w="243840">
                  <a:extLst>
                    <a:ext uri="{9D8B030D-6E8A-4147-A177-3AD203B41FA5}">
                      <a16:colId xmlns:a16="http://schemas.microsoft.com/office/drawing/2014/main" val="20005"/>
                    </a:ext>
                  </a:extLst>
                </a:gridCol>
                <a:gridCol w="243840">
                  <a:extLst>
                    <a:ext uri="{9D8B030D-6E8A-4147-A177-3AD203B41FA5}">
                      <a16:colId xmlns:a16="http://schemas.microsoft.com/office/drawing/2014/main" val="20006"/>
                    </a:ext>
                  </a:extLst>
                </a:gridCol>
                <a:gridCol w="243840">
                  <a:extLst>
                    <a:ext uri="{9D8B030D-6E8A-4147-A177-3AD203B41FA5}">
                      <a16:colId xmlns:a16="http://schemas.microsoft.com/office/drawing/2014/main" val="20007"/>
                    </a:ext>
                  </a:extLst>
                </a:gridCol>
                <a:gridCol w="243840">
                  <a:extLst>
                    <a:ext uri="{9D8B030D-6E8A-4147-A177-3AD203B41FA5}">
                      <a16:colId xmlns:a16="http://schemas.microsoft.com/office/drawing/2014/main" val="20008"/>
                    </a:ext>
                  </a:extLst>
                </a:gridCol>
                <a:gridCol w="243840">
                  <a:extLst>
                    <a:ext uri="{9D8B030D-6E8A-4147-A177-3AD203B41FA5}">
                      <a16:colId xmlns:a16="http://schemas.microsoft.com/office/drawing/2014/main" val="20009"/>
                    </a:ext>
                  </a:extLst>
                </a:gridCol>
                <a:gridCol w="243840">
                  <a:extLst>
                    <a:ext uri="{9D8B030D-6E8A-4147-A177-3AD203B41FA5}">
                      <a16:colId xmlns:a16="http://schemas.microsoft.com/office/drawing/2014/main" val="20010"/>
                    </a:ext>
                  </a:extLst>
                </a:gridCol>
                <a:gridCol w="243840">
                  <a:extLst>
                    <a:ext uri="{9D8B030D-6E8A-4147-A177-3AD203B41FA5}">
                      <a16:colId xmlns:a16="http://schemas.microsoft.com/office/drawing/2014/main" val="20011"/>
                    </a:ext>
                  </a:extLst>
                </a:gridCol>
                <a:gridCol w="243840">
                  <a:extLst>
                    <a:ext uri="{9D8B030D-6E8A-4147-A177-3AD203B41FA5}">
                      <a16:colId xmlns:a16="http://schemas.microsoft.com/office/drawing/2014/main" val="20012"/>
                    </a:ext>
                  </a:extLst>
                </a:gridCol>
                <a:gridCol w="243840">
                  <a:extLst>
                    <a:ext uri="{9D8B030D-6E8A-4147-A177-3AD203B41FA5}">
                      <a16:colId xmlns:a16="http://schemas.microsoft.com/office/drawing/2014/main" val="20013"/>
                    </a:ext>
                  </a:extLst>
                </a:gridCol>
                <a:gridCol w="243840">
                  <a:extLst>
                    <a:ext uri="{9D8B030D-6E8A-4147-A177-3AD203B41FA5}">
                      <a16:colId xmlns:a16="http://schemas.microsoft.com/office/drawing/2014/main" val="20014"/>
                    </a:ext>
                  </a:extLst>
                </a:gridCol>
              </a:tblGrid>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6"/>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8"/>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1"/>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1660941" y="2815915"/>
            <a:ext cx="735182" cy="7938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8807" y="3041134"/>
            <a:ext cx="1253869" cy="369332"/>
          </a:xfrm>
          <a:prstGeom prst="rect">
            <a:avLst/>
          </a:prstGeom>
          <a:solidFill>
            <a:schemeClr val="bg1"/>
          </a:solidFill>
        </p:spPr>
        <p:txBody>
          <a:bodyPr wrap="none" rtlCol="0">
            <a:spAutoFit/>
          </a:bodyPr>
          <a:lstStyle/>
          <a:p>
            <a:r>
              <a:rPr lang="en-US" dirty="0">
                <a:solidFill>
                  <a:srgbClr val="0070C0"/>
                </a:solidFill>
              </a:rPr>
              <a:t>x = r-1 : r+1</a:t>
            </a:r>
          </a:p>
        </p:txBody>
      </p:sp>
      <p:sp>
        <p:nvSpPr>
          <p:cNvPr id="8" name="TextBox 7"/>
          <p:cNvSpPr txBox="1"/>
          <p:nvPr/>
        </p:nvSpPr>
        <p:spPr>
          <a:xfrm>
            <a:off x="1413587" y="2136872"/>
            <a:ext cx="1293944" cy="369332"/>
          </a:xfrm>
          <a:prstGeom prst="rect">
            <a:avLst/>
          </a:prstGeom>
          <a:solidFill>
            <a:schemeClr val="bg1"/>
          </a:solidFill>
        </p:spPr>
        <p:txBody>
          <a:bodyPr wrap="none" rtlCol="0">
            <a:spAutoFit/>
          </a:bodyPr>
          <a:lstStyle/>
          <a:p>
            <a:r>
              <a:rPr lang="en-US" dirty="0">
                <a:solidFill>
                  <a:srgbClr val="0070C0"/>
                </a:solidFill>
              </a:rPr>
              <a:t>y = c-1 : c+1</a:t>
            </a:r>
          </a:p>
        </p:txBody>
      </p:sp>
      <p:sp>
        <p:nvSpPr>
          <p:cNvPr id="16" name="TextBox 15"/>
          <p:cNvSpPr txBox="1"/>
          <p:nvPr/>
        </p:nvSpPr>
        <p:spPr>
          <a:xfrm>
            <a:off x="4436940" y="3313655"/>
            <a:ext cx="4242700" cy="369332"/>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88554" y="4019790"/>
            <a:ext cx="3313647" cy="369332"/>
          </a:xfrm>
          <a:prstGeom prst="rect">
            <a:avLst/>
          </a:prstGeom>
          <a:noFill/>
        </p:spPr>
        <p:txBody>
          <a:bodyPr wrap="square" rtlCol="0">
            <a:spAutoFit/>
          </a:bodyPr>
          <a:lstStyle/>
          <a:p>
            <a:r>
              <a:rPr lang="en-US" dirty="0"/>
              <a:t>For x = r-1 : r+1</a:t>
            </a:r>
          </a:p>
        </p:txBody>
      </p:sp>
      <p:sp>
        <p:nvSpPr>
          <p:cNvPr id="18" name="TextBox 17"/>
          <p:cNvSpPr txBox="1"/>
          <p:nvPr/>
        </p:nvSpPr>
        <p:spPr>
          <a:xfrm>
            <a:off x="5780831" y="4774662"/>
            <a:ext cx="2887732" cy="369332"/>
          </a:xfrm>
          <a:prstGeom prst="rect">
            <a:avLst/>
          </a:prstGeom>
          <a:noFill/>
        </p:spPr>
        <p:txBody>
          <a:bodyPr wrap="square" rtlCol="0">
            <a:spAutoFit/>
          </a:bodyPr>
          <a:lstStyle/>
          <a:p>
            <a:r>
              <a:rPr lang="en-US" dirty="0"/>
              <a:t>M(1, 1) = M(1, 1) + </a:t>
            </a:r>
            <a:r>
              <a:rPr lang="en-US" dirty="0" err="1"/>
              <a:t>I</a:t>
            </a:r>
            <a:r>
              <a:rPr lang="en-US" baseline="-25000" dirty="0" err="1"/>
              <a:t>h</a:t>
            </a:r>
            <a:r>
              <a:rPr lang="en-US" dirty="0"/>
              <a:t>(x, y)</a:t>
            </a:r>
            <a:r>
              <a:rPr lang="en-US" baseline="30000" dirty="0"/>
              <a:t>2</a:t>
            </a:r>
            <a:r>
              <a:rPr lang="en-US" dirty="0"/>
              <a:t> </a:t>
            </a:r>
          </a:p>
        </p:txBody>
      </p:sp>
      <p:sp>
        <p:nvSpPr>
          <p:cNvPr id="20" name="TextBox 19"/>
          <p:cNvSpPr txBox="1"/>
          <p:nvPr/>
        </p:nvSpPr>
        <p:spPr>
          <a:xfrm>
            <a:off x="5358458" y="4397226"/>
            <a:ext cx="3325019" cy="369332"/>
          </a:xfrm>
          <a:prstGeom prst="rect">
            <a:avLst/>
          </a:prstGeom>
          <a:noFill/>
        </p:spPr>
        <p:txBody>
          <a:bodyPr wrap="square" rtlCol="0">
            <a:spAutoFit/>
          </a:bodyPr>
          <a:lstStyle/>
          <a:p>
            <a:r>
              <a:rPr lang="en-US" dirty="0"/>
              <a:t>For y = c-1 : c+1</a:t>
            </a:r>
          </a:p>
        </p:txBody>
      </p:sp>
      <p:sp>
        <p:nvSpPr>
          <p:cNvPr id="21" name="TextBox 20"/>
          <p:cNvSpPr txBox="1"/>
          <p:nvPr/>
        </p:nvSpPr>
        <p:spPr>
          <a:xfrm>
            <a:off x="5780831" y="5146865"/>
            <a:ext cx="3340510" cy="369332"/>
          </a:xfrm>
          <a:prstGeom prst="rect">
            <a:avLst/>
          </a:prstGeom>
          <a:noFill/>
        </p:spPr>
        <p:txBody>
          <a:bodyPr wrap="square" rtlCol="0">
            <a:spAutoFit/>
          </a:bodyPr>
          <a:lstStyle/>
          <a:p>
            <a:r>
              <a:rPr lang="en-US" dirty="0"/>
              <a:t>M(1, 2) = ? </a:t>
            </a:r>
          </a:p>
        </p:txBody>
      </p:sp>
      <p:sp>
        <p:nvSpPr>
          <p:cNvPr id="23" name="TextBox 22"/>
          <p:cNvSpPr txBox="1"/>
          <p:nvPr/>
        </p:nvSpPr>
        <p:spPr>
          <a:xfrm>
            <a:off x="4893389" y="3676591"/>
            <a:ext cx="2411558" cy="369332"/>
          </a:xfrm>
          <a:prstGeom prst="rect">
            <a:avLst/>
          </a:prstGeom>
          <a:noFill/>
        </p:spPr>
        <p:txBody>
          <a:bodyPr wrap="none" rtlCol="0">
            <a:spAutoFit/>
          </a:bodyPr>
          <a:lstStyle/>
          <a:p>
            <a:r>
              <a:rPr lang="en-US" dirty="0"/>
              <a:t>Initialize M = zeros(2, 2)</a:t>
            </a:r>
          </a:p>
        </p:txBody>
      </p:sp>
      <p:sp>
        <p:nvSpPr>
          <p:cNvPr id="4" name="TextBox 3">
            <a:extLst>
              <a:ext uri="{FF2B5EF4-FFF2-40B4-BE49-F238E27FC236}">
                <a16:creationId xmlns:a16="http://schemas.microsoft.com/office/drawing/2014/main" id="{57937D11-8FCC-4783-9BC7-EA494FE5CA59}"/>
              </a:ext>
            </a:extLst>
          </p:cNvPr>
          <p:cNvSpPr txBox="1"/>
          <p:nvPr/>
        </p:nvSpPr>
        <p:spPr>
          <a:xfrm>
            <a:off x="2161047" y="3701400"/>
            <a:ext cx="594458" cy="369332"/>
          </a:xfrm>
          <a:prstGeom prst="rect">
            <a:avLst/>
          </a:prstGeom>
          <a:solidFill>
            <a:schemeClr val="bg1"/>
          </a:solidFill>
        </p:spPr>
        <p:txBody>
          <a:bodyPr wrap="none" rtlCol="0">
            <a:spAutoFit/>
          </a:bodyPr>
          <a:lstStyle/>
          <a:p>
            <a:r>
              <a:rPr lang="en-US" dirty="0">
                <a:solidFill>
                  <a:srgbClr val="FF0000"/>
                </a:solidFill>
              </a:rPr>
              <a:t>(r, c)</a:t>
            </a:r>
          </a:p>
        </p:txBody>
      </p:sp>
      <p:sp>
        <p:nvSpPr>
          <p:cNvPr id="25" name="TextBox 24">
            <a:extLst>
              <a:ext uri="{FF2B5EF4-FFF2-40B4-BE49-F238E27FC236}">
                <a16:creationId xmlns:a16="http://schemas.microsoft.com/office/drawing/2014/main" id="{29E427F0-74B3-4F67-A969-E4B2D8A05277}"/>
              </a:ext>
            </a:extLst>
          </p:cNvPr>
          <p:cNvSpPr txBox="1"/>
          <p:nvPr/>
        </p:nvSpPr>
        <p:spPr>
          <a:xfrm>
            <a:off x="4436940" y="1773322"/>
            <a:ext cx="4684401" cy="1200329"/>
          </a:xfrm>
          <a:prstGeom prst="rect">
            <a:avLst/>
          </a:prstGeom>
          <a:noFill/>
        </p:spPr>
        <p:txBody>
          <a:bodyPr wrap="square" rtlCol="0">
            <a:spAutoFit/>
          </a:bodyPr>
          <a:lstStyle/>
          <a:p>
            <a:r>
              <a:rPr lang="en-US" dirty="0"/>
              <a:t>Let   </a:t>
            </a:r>
            <a:r>
              <a:rPr lang="en-US" dirty="0" err="1"/>
              <a:t>I</a:t>
            </a:r>
            <a:r>
              <a:rPr lang="en-US" baseline="-25000" dirty="0" err="1"/>
              <a:t>h</a:t>
            </a:r>
            <a:r>
              <a:rPr lang="en-US" dirty="0"/>
              <a:t> (of size width x height of the image) be the image derivative in the horizontal direction, </a:t>
            </a:r>
          </a:p>
          <a:p>
            <a:r>
              <a:rPr lang="en-US" dirty="0"/>
              <a:t>        </a:t>
            </a:r>
            <a:r>
              <a:rPr lang="en-US" dirty="0" err="1"/>
              <a:t>I</a:t>
            </a:r>
            <a:r>
              <a:rPr lang="en-US" baseline="-25000" dirty="0" err="1"/>
              <a:t>y</a:t>
            </a:r>
            <a:r>
              <a:rPr lang="en-US" dirty="0"/>
              <a:t> be derivative in the vertical direction.            </a:t>
            </a:r>
          </a:p>
          <a:p>
            <a:r>
              <a:rPr lang="en-US" dirty="0"/>
              <a:t>(Both require one correlation op to compute.)</a:t>
            </a:r>
          </a:p>
        </p:txBody>
      </p:sp>
      <p:sp>
        <p:nvSpPr>
          <p:cNvPr id="26" name="TextBox 25">
            <a:extLst>
              <a:ext uri="{FF2B5EF4-FFF2-40B4-BE49-F238E27FC236}">
                <a16:creationId xmlns:a16="http://schemas.microsoft.com/office/drawing/2014/main" id="{B4B08A8A-292E-4D90-9D86-0F912014538F}"/>
              </a:ext>
            </a:extLst>
          </p:cNvPr>
          <p:cNvSpPr txBox="1"/>
          <p:nvPr/>
        </p:nvSpPr>
        <p:spPr>
          <a:xfrm>
            <a:off x="5780831" y="5516197"/>
            <a:ext cx="3340510" cy="369332"/>
          </a:xfrm>
          <a:prstGeom prst="rect">
            <a:avLst/>
          </a:prstGeom>
          <a:noFill/>
        </p:spPr>
        <p:txBody>
          <a:bodyPr wrap="square" rtlCol="0">
            <a:spAutoFit/>
          </a:bodyPr>
          <a:lstStyle/>
          <a:p>
            <a:r>
              <a:rPr lang="en-US" dirty="0"/>
              <a:t>M(2, 1) = ? </a:t>
            </a:r>
          </a:p>
        </p:txBody>
      </p:sp>
      <p:sp>
        <p:nvSpPr>
          <p:cNvPr id="27" name="TextBox 26">
            <a:extLst>
              <a:ext uri="{FF2B5EF4-FFF2-40B4-BE49-F238E27FC236}">
                <a16:creationId xmlns:a16="http://schemas.microsoft.com/office/drawing/2014/main" id="{663620EF-080A-4EC2-BF20-F4DF3B166AC8}"/>
              </a:ext>
            </a:extLst>
          </p:cNvPr>
          <p:cNvSpPr txBox="1"/>
          <p:nvPr/>
        </p:nvSpPr>
        <p:spPr>
          <a:xfrm>
            <a:off x="5780831" y="5902444"/>
            <a:ext cx="3340510" cy="369332"/>
          </a:xfrm>
          <a:prstGeom prst="rect">
            <a:avLst/>
          </a:prstGeom>
          <a:noFill/>
        </p:spPr>
        <p:txBody>
          <a:bodyPr wrap="square" rtlCol="0">
            <a:spAutoFit/>
          </a:bodyPr>
          <a:lstStyle/>
          <a:p>
            <a:r>
              <a:rPr lang="en-US" dirty="0"/>
              <a:t>M(2, 2) = ? </a:t>
            </a:r>
          </a:p>
        </p:txBody>
      </p:sp>
    </p:spTree>
    <p:extLst>
      <p:ext uri="{BB962C8B-B14F-4D97-AF65-F5344CB8AC3E}">
        <p14:creationId xmlns:p14="http://schemas.microsoft.com/office/powerpoint/2010/main" val="1948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3"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p:txBody>
          <a:bodyPr/>
          <a:lstStyle/>
          <a:p>
            <a:r>
              <a:rPr lang="en-US" dirty="0"/>
              <a:t>What does the matrix M reveal?</a:t>
            </a:r>
          </a:p>
        </p:txBody>
      </p:sp>
      <p:sp>
        <p:nvSpPr>
          <p:cNvPr id="869379" name="Text Box 3"/>
          <p:cNvSpPr txBox="1">
            <a:spLocks noChangeArrowheads="1"/>
          </p:cNvSpPr>
          <p:nvPr/>
        </p:nvSpPr>
        <p:spPr bwMode="auto">
          <a:xfrm>
            <a:off x="609600" y="1554163"/>
            <a:ext cx="7391400" cy="519112"/>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cs typeface="Arial" pitchFamily="34" charset="0"/>
              </a:rPr>
              <a:t>Since </a:t>
            </a:r>
            <a:r>
              <a:rPr kumimoji="0" lang="en-US" sz="2800" b="0" i="1" u="none" strike="noStrike" kern="0" cap="none" spc="0" normalizeH="0" baseline="0" noProof="0" dirty="0">
                <a:ln>
                  <a:noFill/>
                </a:ln>
                <a:solidFill>
                  <a:srgbClr val="000000"/>
                </a:solidFill>
                <a:effectLst/>
                <a:uLnTx/>
                <a:uFillTx/>
                <a:cs typeface="Arial" pitchFamily="34" charset="0"/>
              </a:rPr>
              <a:t>M</a:t>
            </a:r>
            <a:r>
              <a:rPr kumimoji="0" lang="en-US" sz="2800" b="0" i="0" u="none" strike="noStrike" kern="0" cap="none" spc="0" normalizeH="0" baseline="0" noProof="0" dirty="0">
                <a:ln>
                  <a:noFill/>
                </a:ln>
                <a:solidFill>
                  <a:srgbClr val="000000"/>
                </a:solidFill>
                <a:effectLst/>
                <a:uLnTx/>
                <a:uFillTx/>
                <a:cs typeface="Arial" pitchFamily="34" charset="0"/>
              </a:rPr>
              <a:t> is symmetric, we have</a:t>
            </a:r>
          </a:p>
        </p:txBody>
      </p:sp>
      <p:graphicFrame>
        <p:nvGraphicFramePr>
          <p:cNvPr id="869380" name="Object 4"/>
          <p:cNvGraphicFramePr>
            <a:graphicFrameLocks noChangeAspect="1"/>
          </p:cNvGraphicFramePr>
          <p:nvPr/>
        </p:nvGraphicFramePr>
        <p:xfrm>
          <a:off x="5761038" y="1295400"/>
          <a:ext cx="2987675" cy="1158875"/>
        </p:xfrm>
        <a:graphic>
          <a:graphicData uri="http://schemas.openxmlformats.org/presentationml/2006/ole">
            <mc:AlternateContent xmlns:mc="http://schemas.openxmlformats.org/markup-compatibility/2006">
              <mc:Choice xmlns:v="urn:schemas-microsoft-com:vml" Requires="v">
                <p:oleObj name="Equation" r:id="rId3" imgW="1244600" imgH="482600" progId="Equation.3">
                  <p:embed/>
                </p:oleObj>
              </mc:Choice>
              <mc:Fallback>
                <p:oleObj name="Equation" r:id="rId3" imgW="1244600" imgH="482600" progId="Equation.3">
                  <p:embed/>
                  <p:pic>
                    <p:nvPicPr>
                      <p:cNvPr id="8693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038" y="1295400"/>
                        <a:ext cx="2987675" cy="11588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69395" name="Object 19"/>
          <p:cNvGraphicFramePr>
            <a:graphicFrameLocks noChangeAspect="1"/>
          </p:cNvGraphicFramePr>
          <p:nvPr/>
        </p:nvGraphicFramePr>
        <p:xfrm>
          <a:off x="5730875" y="2759075"/>
          <a:ext cx="1585913" cy="549275"/>
        </p:xfrm>
        <a:graphic>
          <a:graphicData uri="http://schemas.openxmlformats.org/presentationml/2006/ole">
            <mc:AlternateContent xmlns:mc="http://schemas.openxmlformats.org/markup-compatibility/2006">
              <mc:Choice xmlns:v="urn:schemas-microsoft-com:vml" Requires="v">
                <p:oleObj name="Equation" r:id="rId5" imgW="660400" imgH="228600" progId="Equation.3">
                  <p:embed/>
                </p:oleObj>
              </mc:Choice>
              <mc:Fallback>
                <p:oleObj name="Equation" r:id="rId5" imgW="660400" imgH="228600" progId="Equation.3">
                  <p:embed/>
                  <p:pic>
                    <p:nvPicPr>
                      <p:cNvPr id="869395"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75" y="2759075"/>
                        <a:ext cx="1585913" cy="5492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pSp>
        <p:nvGrpSpPr>
          <p:cNvPr id="2" name="Group 35"/>
          <p:cNvGrpSpPr/>
          <p:nvPr/>
        </p:nvGrpSpPr>
        <p:grpSpPr>
          <a:xfrm>
            <a:off x="1733538" y="2209800"/>
            <a:ext cx="1981200" cy="1981200"/>
            <a:chOff x="3105138" y="3303599"/>
            <a:chExt cx="1981200" cy="1981200"/>
          </a:xfrm>
        </p:grpSpPr>
        <p:pic>
          <p:nvPicPr>
            <p:cNvPr id="24" name="Picture 10" descr="corner"/>
            <p:cNvPicPr>
              <a:picLocks noChangeAspect="1" noChangeArrowheads="1"/>
            </p:cNvPicPr>
            <p:nvPr/>
          </p:nvPicPr>
          <p:blipFill>
            <a:blip r:embed="rId7" cstate="print"/>
            <a:srcRect t="-13333" b="26667"/>
            <a:stretch>
              <a:fillRect/>
            </a:stretch>
          </p:blipFill>
          <p:spPr bwMode="auto">
            <a:xfrm rot="1721913">
              <a:off x="3105138" y="3303599"/>
              <a:ext cx="1981200" cy="1981200"/>
            </a:xfrm>
            <a:prstGeom prst="rect">
              <a:avLst/>
            </a:prstGeom>
            <a:noFill/>
            <a:ln w="9525">
              <a:solidFill>
                <a:schemeClr val="bg1"/>
              </a:solidFill>
              <a:miter lim="800000"/>
              <a:headEnd/>
              <a:tailEnd/>
            </a:ln>
          </p:spPr>
        </p:pic>
        <p:grpSp>
          <p:nvGrpSpPr>
            <p:cNvPr id="3" name="Group 6"/>
            <p:cNvGrpSpPr>
              <a:grpSpLocks/>
            </p:cNvGrpSpPr>
            <p:nvPr/>
          </p:nvGrpSpPr>
          <p:grpSpPr bwMode="auto">
            <a:xfrm rot="1721913">
              <a:off x="3418663" y="3758798"/>
              <a:ext cx="1501775" cy="1504950"/>
              <a:chOff x="2510" y="1968"/>
              <a:chExt cx="946" cy="948"/>
            </a:xfrm>
          </p:grpSpPr>
          <p:sp>
            <p:nvSpPr>
              <p:cNvPr id="26" name="Line 7"/>
              <p:cNvSpPr>
                <a:spLocks noChangeShapeType="1"/>
              </p:cNvSpPr>
              <p:nvPr/>
            </p:nvSpPr>
            <p:spPr bwMode="auto">
              <a:xfrm flipH="1">
                <a:off x="2510" y="234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Line 8"/>
              <p:cNvSpPr>
                <a:spLocks noChangeShapeType="1"/>
              </p:cNvSpPr>
              <p:nvPr/>
            </p:nvSpPr>
            <p:spPr bwMode="auto">
              <a:xfrm flipH="1">
                <a:off x="2510" y="2532"/>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9"/>
              <p:cNvSpPr>
                <a:spLocks noChangeShapeType="1"/>
              </p:cNvSpPr>
              <p:nvPr/>
            </p:nvSpPr>
            <p:spPr bwMode="auto">
              <a:xfrm flipH="1">
                <a:off x="2510" y="2724"/>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0"/>
              <p:cNvSpPr>
                <a:spLocks noChangeShapeType="1"/>
              </p:cNvSpPr>
              <p:nvPr/>
            </p:nvSpPr>
            <p:spPr bwMode="auto">
              <a:xfrm flipH="1">
                <a:off x="2510" y="2916"/>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1"/>
              <p:cNvSpPr>
                <a:spLocks noChangeShapeType="1"/>
              </p:cNvSpPr>
              <p:nvPr/>
            </p:nvSpPr>
            <p:spPr bwMode="auto">
              <a:xfrm rot="5400000" flipH="1">
                <a:off x="2688"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Line 12"/>
              <p:cNvSpPr>
                <a:spLocks noChangeShapeType="1"/>
              </p:cNvSpPr>
              <p:nvPr/>
            </p:nvSpPr>
            <p:spPr bwMode="auto">
              <a:xfrm rot="5400000" flipH="1">
                <a:off x="2880"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Line 13"/>
              <p:cNvSpPr>
                <a:spLocks noChangeShapeType="1"/>
              </p:cNvSpPr>
              <p:nvPr/>
            </p:nvSpPr>
            <p:spPr bwMode="auto">
              <a:xfrm rot="5400000" flipH="1">
                <a:off x="3072"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3" name="Line 14"/>
              <p:cNvSpPr>
                <a:spLocks noChangeShapeType="1"/>
              </p:cNvSpPr>
              <p:nvPr/>
            </p:nvSpPr>
            <p:spPr bwMode="auto">
              <a:xfrm rot="5400000" flipH="1">
                <a:off x="3264"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sp>
        <p:nvSpPr>
          <p:cNvPr id="37" name="TextBox 36"/>
          <p:cNvSpPr txBox="1"/>
          <p:nvPr/>
        </p:nvSpPr>
        <p:spPr>
          <a:xfrm>
            <a:off x="685800" y="4800600"/>
            <a:ext cx="7924800" cy="1384995"/>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The </a:t>
            </a:r>
            <a:r>
              <a:rPr kumimoji="0" lang="en-US" sz="2800" b="0" i="1" u="none" strike="noStrike" kern="0" cap="none" spc="0" normalizeH="0" baseline="0" noProof="0" dirty="0" err="1">
                <a:ln>
                  <a:noFill/>
                </a:ln>
                <a:solidFill>
                  <a:srgbClr val="000000"/>
                </a:solidFill>
                <a:effectLst/>
                <a:uLnTx/>
                <a:uFillTx/>
              </a:rPr>
              <a:t>eigenvalues</a:t>
            </a:r>
            <a:r>
              <a:rPr kumimoji="0" lang="en-US" sz="2800" b="0" i="0" u="none" strike="noStrike" kern="0" cap="none" spc="0" normalizeH="0" baseline="0" noProof="0" dirty="0">
                <a:ln>
                  <a:noFill/>
                </a:ln>
                <a:solidFill>
                  <a:srgbClr val="000000"/>
                </a:solidFill>
                <a:effectLst/>
                <a:uLnTx/>
                <a:uFillTx/>
              </a:rPr>
              <a:t> of </a:t>
            </a:r>
            <a:r>
              <a:rPr kumimoji="0" lang="en-US" sz="2800" b="0" i="1" u="none" strike="noStrike" kern="0" cap="none" spc="0" normalizeH="0" baseline="0" noProof="0" dirty="0">
                <a:ln>
                  <a:noFill/>
                </a:ln>
                <a:solidFill>
                  <a:srgbClr val="000000"/>
                </a:solidFill>
                <a:effectLst/>
                <a:uLnTx/>
                <a:uFillTx/>
              </a:rPr>
              <a:t>M </a:t>
            </a:r>
            <a:r>
              <a:rPr kumimoji="0" lang="en-US" sz="2800" b="0" i="0" u="none" strike="noStrike" kern="0" cap="none" spc="0" normalizeH="0" baseline="0" noProof="0" dirty="0">
                <a:ln>
                  <a:noFill/>
                </a:ln>
                <a:solidFill>
                  <a:srgbClr val="000000"/>
                </a:solidFill>
                <a:effectLst/>
                <a:uLnTx/>
                <a:uFillTx/>
              </a:rPr>
              <a:t>reveal the amount of intensity change in the two principal orthogonal gradient directions in the window.</a:t>
            </a:r>
          </a:p>
        </p:txBody>
      </p:sp>
      <p:sp>
        <p:nvSpPr>
          <p:cNvPr id="20" name="TextBox 19"/>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888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response function</a:t>
            </a:r>
          </a:p>
        </p:txBody>
      </p:sp>
      <p:grpSp>
        <p:nvGrpSpPr>
          <p:cNvPr id="3" name="Group 17"/>
          <p:cNvGrpSpPr>
            <a:grpSpLocks/>
          </p:cNvGrpSpPr>
          <p:nvPr/>
        </p:nvGrpSpPr>
        <p:grpSpPr bwMode="auto">
          <a:xfrm>
            <a:off x="6248400" y="1295400"/>
            <a:ext cx="2362200" cy="2779713"/>
            <a:chOff x="480" y="1824"/>
            <a:chExt cx="1488" cy="1751"/>
          </a:xfrm>
        </p:grpSpPr>
        <p:pic>
          <p:nvPicPr>
            <p:cNvPr id="18"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19" name="Text Box 19"/>
            <p:cNvSpPr txBox="1">
              <a:spLocks noChangeArrowheads="1"/>
            </p:cNvSpPr>
            <p:nvPr/>
          </p:nvSpPr>
          <p:spPr bwMode="auto">
            <a:xfrm>
              <a:off x="480" y="3284"/>
              <a:ext cx="129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 region: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20"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1"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5" name="Rectangle 10"/>
          <p:cNvSpPr>
            <a:spLocks noChangeArrowheads="1"/>
          </p:cNvSpPr>
          <p:nvPr/>
        </p:nvSpPr>
        <p:spPr bwMode="auto">
          <a:xfrm>
            <a:off x="6400800" y="4038600"/>
            <a:ext cx="2743200" cy="83099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and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are small</a:t>
            </a:r>
            <a:b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b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grpSp>
        <p:nvGrpSpPr>
          <p:cNvPr id="4" name="Group 4"/>
          <p:cNvGrpSpPr>
            <a:grpSpLocks/>
          </p:cNvGrpSpPr>
          <p:nvPr/>
        </p:nvGrpSpPr>
        <p:grpSpPr bwMode="auto">
          <a:xfrm>
            <a:off x="457200" y="1295400"/>
            <a:ext cx="2438400" cy="2779713"/>
            <a:chOff x="2160" y="1824"/>
            <a:chExt cx="1536" cy="1751"/>
          </a:xfrm>
        </p:grpSpPr>
        <p:pic>
          <p:nvPicPr>
            <p:cNvPr id="5"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6" name="Text Box 6"/>
            <p:cNvSpPr txBox="1">
              <a:spLocks noChangeArrowheads="1"/>
            </p:cNvSpPr>
            <p:nvPr/>
          </p:nvSpPr>
          <p:spPr bwMode="auto">
            <a:xfrm>
              <a:off x="2160" y="3284"/>
              <a:ext cx="153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7"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Rectangle 7"/>
          <p:cNvSpPr>
            <a:spLocks noChangeArrowheads="1"/>
          </p:cNvSpPr>
          <p:nvPr/>
        </p:nvSpPr>
        <p:spPr bwMode="auto">
          <a:xfrm>
            <a:off x="1752600" y="1589116"/>
            <a:ext cx="685800" cy="685800"/>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Rectangle 11"/>
          <p:cNvSpPr>
            <a:spLocks noChangeArrowheads="1"/>
          </p:cNvSpPr>
          <p:nvPr/>
        </p:nvSpPr>
        <p:spPr bwMode="auto">
          <a:xfrm>
            <a:off x="762000" y="4018260"/>
            <a:ext cx="1295400" cy="461665"/>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&gt;&gt;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sp>
        <p:nvSpPr>
          <p:cNvPr id="29" name="Rectangle 12"/>
          <p:cNvSpPr>
            <a:spLocks noChangeArrowheads="1"/>
          </p:cNvSpPr>
          <p:nvPr/>
        </p:nvSpPr>
        <p:spPr bwMode="auto">
          <a:xfrm>
            <a:off x="762000" y="4491335"/>
            <a:ext cx="1295400" cy="461665"/>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&gt;&gt;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grpSp>
        <p:nvGrpSpPr>
          <p:cNvPr id="9" name="Group 9"/>
          <p:cNvGrpSpPr>
            <a:grpSpLocks/>
          </p:cNvGrpSpPr>
          <p:nvPr/>
        </p:nvGrpSpPr>
        <p:grpSpPr bwMode="auto">
          <a:xfrm>
            <a:off x="3352800" y="1295400"/>
            <a:ext cx="2667000" cy="2779713"/>
            <a:chOff x="3792" y="1824"/>
            <a:chExt cx="1680" cy="1751"/>
          </a:xfrm>
        </p:grpSpPr>
        <p:pic>
          <p:nvPicPr>
            <p:cNvPr id="10"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11" name="Text Box 11"/>
            <p:cNvSpPr txBox="1">
              <a:spLocks noChangeArrowheads="1"/>
            </p:cNvSpPr>
            <p:nvPr/>
          </p:nvSpPr>
          <p:spPr bwMode="auto">
            <a:xfrm>
              <a:off x="3936" y="3284"/>
              <a:ext cx="153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12" name="Rectangle 12"/>
            <p:cNvSpPr>
              <a:spLocks noChangeArrowheads="1"/>
            </p:cNvSpPr>
            <p:nvPr/>
          </p:nvSpPr>
          <p:spPr bwMode="auto">
            <a:xfrm>
              <a:off x="4224" y="201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Line 13"/>
            <p:cNvSpPr>
              <a:spLocks noChangeShapeType="1"/>
            </p:cNvSpPr>
            <p:nvPr/>
          </p:nvSpPr>
          <p:spPr bwMode="auto">
            <a:xfrm flipH="1">
              <a:off x="4080" y="2448"/>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Line 14"/>
            <p:cNvSpPr>
              <a:spLocks noChangeShapeType="1"/>
            </p:cNvSpPr>
            <p:nvPr/>
          </p:nvSpPr>
          <p:spPr bwMode="auto">
            <a:xfrm flipH="1" flipV="1">
              <a:off x="4080" y="1872"/>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Line 15"/>
            <p:cNvSpPr>
              <a:spLocks noChangeShapeType="1"/>
            </p:cNvSpPr>
            <p:nvPr/>
          </p:nvSpPr>
          <p:spPr bwMode="auto">
            <a:xfrm>
              <a:off x="4656" y="244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Line 16"/>
            <p:cNvSpPr>
              <a:spLocks noChangeShapeType="1"/>
            </p:cNvSpPr>
            <p:nvPr/>
          </p:nvSpPr>
          <p:spPr bwMode="auto">
            <a:xfrm flipV="1">
              <a:off x="4656" y="1872"/>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0" name="Rectangle 9"/>
          <p:cNvSpPr>
            <a:spLocks noChangeArrowheads="1"/>
          </p:cNvSpPr>
          <p:nvPr/>
        </p:nvSpPr>
        <p:spPr bwMode="auto">
          <a:xfrm>
            <a:off x="3124200" y="4045803"/>
            <a:ext cx="3581400" cy="83099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and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are large,</a:t>
            </a:r>
            <a:b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b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 </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sp>
        <p:nvSpPr>
          <p:cNvPr id="31" name="TextBox 30"/>
          <p:cNvSpPr txBox="1"/>
          <p:nvPr/>
        </p:nvSpPr>
        <p:spPr>
          <a:xfrm>
            <a:off x="0" y="6593765"/>
            <a:ext cx="336021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r>
              <a:rPr kumimoji="0" lang="en-US" sz="1050" b="0" i="0" u="none" strike="noStrike" kern="0" cap="none" spc="0" normalizeH="0" baseline="0" noProof="0" dirty="0">
                <a:ln>
                  <a:noFill/>
                </a:ln>
                <a:solidFill>
                  <a:srgbClr val="000000"/>
                </a:solidFill>
                <a:effectLst/>
                <a:uLnTx/>
                <a:uFillTx/>
              </a:rPr>
              <a:t>, K. </a:t>
            </a:r>
            <a:r>
              <a:rPr kumimoji="0" lang="en-US" sz="1050" b="0" i="0" u="none" strike="noStrike" kern="0" cap="none" spc="0" normalizeH="0" baseline="0" noProof="0" dirty="0" err="1">
                <a:ln>
                  <a:noFill/>
                </a:ln>
                <a:solidFill>
                  <a:srgbClr val="000000"/>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32" name="Line 8"/>
          <p:cNvSpPr>
            <a:spLocks noChangeShapeType="1"/>
          </p:cNvSpPr>
          <p:nvPr/>
        </p:nvSpPr>
        <p:spPr bwMode="auto">
          <a:xfrm rot="16200000" flipV="1">
            <a:off x="2057400" y="1150938"/>
            <a:ext cx="0" cy="533400"/>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0056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rIns="132080"/>
          <a:lstStyle/>
          <a:p>
            <a:r>
              <a:rPr lang="en-US"/>
              <a:t>Harris Detector: Mathematics</a:t>
            </a:r>
          </a:p>
        </p:txBody>
      </p:sp>
      <p:sp>
        <p:nvSpPr>
          <p:cNvPr id="51202" name="Rectangle 2"/>
          <p:cNvSpPr>
            <a:spLocks/>
          </p:cNvSpPr>
          <p:nvPr/>
        </p:nvSpPr>
        <p:spPr bwMode="auto">
          <a:xfrm>
            <a:off x="381000" y="1766888"/>
            <a:ext cx="4419600" cy="495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60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ea typeface="ＭＳ Ｐゴシック" charset="0"/>
                <a:cs typeface="Times New Roman" charset="0"/>
              </a:rPr>
              <a:t>Measure of corner response:</a:t>
            </a:r>
          </a:p>
        </p:txBody>
      </p:sp>
      <p:grpSp>
        <p:nvGrpSpPr>
          <p:cNvPr id="2" name="Group 5"/>
          <p:cNvGrpSpPr>
            <a:grpSpLocks/>
          </p:cNvGrpSpPr>
          <p:nvPr/>
        </p:nvGrpSpPr>
        <p:grpSpPr bwMode="auto">
          <a:xfrm>
            <a:off x="2209800" y="2514600"/>
            <a:ext cx="3848100" cy="698500"/>
            <a:chOff x="0" y="0"/>
            <a:chExt cx="2424" cy="440"/>
          </a:xfrm>
        </p:grpSpPr>
        <p:sp>
          <p:nvSpPr>
            <p:cNvPr id="51203" name="Rectangle 3"/>
            <p:cNvSpPr>
              <a:spLocks/>
            </p:cNvSpPr>
            <p:nvPr/>
          </p:nvSpPr>
          <p:spPr bwMode="auto">
            <a:xfrm>
              <a:off x="0" y="0"/>
              <a:ext cx="2424" cy="44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1204"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24" cy="4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grpSp>
        <p:nvGrpSpPr>
          <p:cNvPr id="3" name="Group 8"/>
          <p:cNvGrpSpPr>
            <a:grpSpLocks/>
          </p:cNvGrpSpPr>
          <p:nvPr/>
        </p:nvGrpSpPr>
        <p:grpSpPr bwMode="auto">
          <a:xfrm>
            <a:off x="2806700" y="3670300"/>
            <a:ext cx="2671763" cy="1143000"/>
            <a:chOff x="0" y="0"/>
            <a:chExt cx="1683" cy="720"/>
          </a:xfrm>
        </p:grpSpPr>
        <p:sp>
          <p:nvSpPr>
            <p:cNvPr id="51206" name="Rectangle 6"/>
            <p:cNvSpPr>
              <a:spLocks/>
            </p:cNvSpPr>
            <p:nvPr/>
          </p:nvSpPr>
          <p:spPr bwMode="auto">
            <a:xfrm>
              <a:off x="0" y="0"/>
              <a:ext cx="1683" cy="72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1207"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83" cy="7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sp>
        <p:nvSpPr>
          <p:cNvPr id="51209" name="Rectangle 9"/>
          <p:cNvSpPr>
            <a:spLocks/>
          </p:cNvSpPr>
          <p:nvPr/>
        </p:nvSpPr>
        <p:spPr bwMode="auto">
          <a:xfrm>
            <a:off x="1916113" y="5283200"/>
            <a:ext cx="4821237"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a:t>
            </a:r>
            <a:r>
              <a:rPr kumimoji="0" lang="en-US" sz="1800" b="0" i="0" u="none" strike="noStrike" kern="0" cap="none" spc="0" normalizeH="0" baseline="0" noProof="0">
                <a:ln>
                  <a:noFill/>
                </a:ln>
                <a:solidFill>
                  <a:prstClr val="black"/>
                </a:solidFill>
                <a:effectLst/>
                <a:uLnTx/>
                <a:uFillTx/>
                <a:latin typeface="Times New Roman Italic" charset="0"/>
                <a:ea typeface="ＭＳ Ｐゴシック" charset="0"/>
                <a:cs typeface="Times New Roman Italic" charset="0"/>
                <a:sym typeface="Times New Roman Italic" charset="0"/>
              </a:rPr>
              <a:t>k</a:t>
            </a: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 – empirical constant, </a:t>
            </a:r>
            <a:r>
              <a:rPr kumimoji="0" lang="en-US" sz="1800" b="0" i="0" u="none" strike="noStrike" kern="0" cap="none" spc="0" normalizeH="0" baseline="0" noProof="0">
                <a:ln>
                  <a:noFill/>
                </a:ln>
                <a:solidFill>
                  <a:prstClr val="black"/>
                </a:solidFill>
                <a:effectLst/>
                <a:uLnTx/>
                <a:uFillTx/>
                <a:latin typeface="Times New Roman Italic" charset="0"/>
                <a:ea typeface="ＭＳ Ｐゴシック" charset="0"/>
                <a:cs typeface="Times New Roman Italic" charset="0"/>
                <a:sym typeface="Times New Roman Italic" charset="0"/>
              </a:rPr>
              <a:t>k </a:t>
            </a: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 0.04-0.06)</a:t>
            </a:r>
          </a:p>
        </p:txBody>
      </p:sp>
      <p:sp>
        <p:nvSpPr>
          <p:cNvPr id="12" name="TextBox 11"/>
          <p:cNvSpPr txBox="1"/>
          <p:nvPr/>
        </p:nvSpPr>
        <p:spPr>
          <a:xfrm>
            <a:off x="0" y="6601022"/>
            <a:ext cx="140615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5660571" y="3744686"/>
            <a:ext cx="2437590" cy="369332"/>
          </a:xfrm>
          <a:prstGeom prst="rect">
            <a:avLst/>
          </a:prstGeom>
          <a:noFill/>
        </p:spPr>
        <p:txBody>
          <a:bodyPr wrap="none" rtlCol="0">
            <a:spAutoFit/>
          </a:bodyPr>
          <a:lstStyle/>
          <a:p>
            <a:r>
              <a:rPr lang="en-US" dirty="0"/>
              <a:t>Because M is symmetric</a:t>
            </a:r>
          </a:p>
        </p:txBody>
      </p:sp>
    </p:spTree>
    <p:extLst>
      <p:ext uri="{BB962C8B-B14F-4D97-AF65-F5344CB8AC3E}">
        <p14:creationId xmlns:p14="http://schemas.microsoft.com/office/powerpoint/2010/main" val="12743981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rIns="132080">
            <a:normAutofit/>
          </a:bodyPr>
          <a:lstStyle/>
          <a:p>
            <a:r>
              <a:rPr lang="en-US" dirty="0"/>
              <a:t>Harris Detector: Algorithm</a:t>
            </a:r>
          </a:p>
        </p:txBody>
      </p:sp>
      <p:sp>
        <p:nvSpPr>
          <p:cNvPr id="54274" name="Rectangle 2"/>
          <p:cNvSpPr>
            <a:spLocks noGrp="1" noChangeArrowheads="1"/>
          </p:cNvSpPr>
          <p:nvPr>
            <p:ph idx="1"/>
          </p:nvPr>
        </p:nvSpPr>
        <p:spPr>
          <a:xfrm>
            <a:off x="457200" y="1600199"/>
            <a:ext cx="8229600" cy="4069081"/>
          </a:xfrm>
          <a:ln/>
        </p:spPr>
        <p:txBody>
          <a:bodyPr rIns="132080">
            <a:normAutofit fontScale="92500" lnSpcReduction="10000"/>
          </a:bodyPr>
          <a:lstStyle/>
          <a:p>
            <a:r>
              <a:rPr lang="en-US" sz="2900" dirty="0"/>
              <a:t>Compute image gradients </a:t>
            </a:r>
            <a:r>
              <a:rPr lang="en-US" sz="2900" i="1" dirty="0" err="1"/>
              <a:t>I</a:t>
            </a:r>
            <a:r>
              <a:rPr lang="en-US" sz="2900" i="1" baseline="-6000" dirty="0" err="1"/>
              <a:t>h</a:t>
            </a:r>
            <a:r>
              <a:rPr lang="en-US" sz="2900" dirty="0"/>
              <a:t> and </a:t>
            </a:r>
            <a:r>
              <a:rPr lang="en-US" sz="2900" i="1" dirty="0"/>
              <a:t>I</a:t>
            </a:r>
            <a:r>
              <a:rPr lang="en-US" sz="2900" i="1" baseline="-6000" dirty="0"/>
              <a:t>v</a:t>
            </a:r>
            <a:r>
              <a:rPr lang="en-US" sz="2900" dirty="0"/>
              <a:t> for all pixels</a:t>
            </a:r>
          </a:p>
          <a:p>
            <a:r>
              <a:rPr lang="en-US" sz="2900" dirty="0"/>
              <a:t>For each pixel</a:t>
            </a:r>
          </a:p>
          <a:p>
            <a:pPr marL="782638" lvl="1"/>
            <a:r>
              <a:rPr lang="en-US" dirty="0"/>
              <a:t>Compute </a:t>
            </a:r>
            <a:br>
              <a:rPr lang="en-US" dirty="0"/>
            </a:br>
            <a:br>
              <a:rPr lang="en-US" dirty="0"/>
            </a:br>
            <a:r>
              <a:rPr lang="en-US" dirty="0"/>
              <a:t>by looping over neighbors x, y </a:t>
            </a:r>
          </a:p>
          <a:p>
            <a:pPr marL="782638" lvl="1">
              <a:buNone/>
            </a:pPr>
            <a:endParaRPr lang="en-US" sz="1400" dirty="0"/>
          </a:p>
          <a:p>
            <a:pPr marL="782638" lvl="1"/>
            <a:r>
              <a:rPr lang="en-US" dirty="0"/>
              <a:t>compute</a:t>
            </a:r>
          </a:p>
          <a:p>
            <a:pPr marL="782638" lvl="1"/>
            <a:endParaRPr lang="en-US" dirty="0"/>
          </a:p>
          <a:p>
            <a:r>
              <a:rPr lang="en-US" sz="2900" dirty="0"/>
              <a:t>Find points with large corner response function  </a:t>
            </a:r>
            <a:r>
              <a:rPr lang="en-US" sz="2900" dirty="0">
                <a:latin typeface="Times New Roman Italic" charset="0"/>
                <a:cs typeface="Times New Roman Italic" charset="0"/>
                <a:sym typeface="Times New Roman Italic" charset="0"/>
              </a:rPr>
              <a:t>R</a:t>
            </a:r>
            <a:r>
              <a:rPr lang="en-US" sz="2900" dirty="0"/>
              <a:t>      (</a:t>
            </a:r>
            <a:r>
              <a:rPr lang="en-US" sz="2900" dirty="0">
                <a:latin typeface="Times New Roman Italic" charset="0"/>
                <a:cs typeface="Times New Roman Italic" charset="0"/>
                <a:sym typeface="Times New Roman Italic" charset="0"/>
              </a:rPr>
              <a:t>R </a:t>
            </a:r>
            <a:r>
              <a:rPr lang="en-US" sz="2900" dirty="0"/>
              <a:t>&gt; threshold)</a:t>
            </a:r>
          </a:p>
        </p:txBody>
      </p:sp>
      <p:grpSp>
        <p:nvGrpSpPr>
          <p:cNvPr id="3" name="Group 9"/>
          <p:cNvGrpSpPr>
            <a:grpSpLocks/>
          </p:cNvGrpSpPr>
          <p:nvPr/>
        </p:nvGrpSpPr>
        <p:grpSpPr bwMode="auto">
          <a:xfrm>
            <a:off x="2971800" y="3763068"/>
            <a:ext cx="3351213" cy="596900"/>
            <a:chOff x="0" y="0"/>
            <a:chExt cx="2111" cy="376"/>
          </a:xfrm>
        </p:grpSpPr>
        <p:sp>
          <p:nvSpPr>
            <p:cNvPr id="54279" name="Rectangle 7"/>
            <p:cNvSpPr>
              <a:spLocks/>
            </p:cNvSpPr>
            <p:nvPr/>
          </p:nvSpPr>
          <p:spPr bwMode="auto">
            <a:xfrm>
              <a:off x="0" y="0"/>
              <a:ext cx="2111" cy="376"/>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54280" name="Picture 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11" cy="3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4" name="TextBox 13"/>
          <p:cNvSpPr txBox="1"/>
          <p:nvPr/>
        </p:nvSpPr>
        <p:spPr>
          <a:xfrm>
            <a:off x="0" y="6601022"/>
            <a:ext cx="14061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D. </a:t>
            </a:r>
            <a:r>
              <a:rPr kumimoji="0" lang="en-US" sz="1050" b="0" i="0" u="none" strike="noStrike" kern="0" cap="none" spc="0" normalizeH="0" baseline="0" noProof="0" dirty="0" err="1">
                <a:ln>
                  <a:noFill/>
                </a:ln>
                <a:solidFill>
                  <a:srgbClr val="000000"/>
                </a:solidFill>
                <a:effectLst/>
                <a:uLnTx/>
                <a:uFillTx/>
                <a:latin typeface="Calibri"/>
                <a:ea typeface="+mn-ea"/>
                <a:cs typeface="+mn-cs"/>
              </a:rPr>
              <a:t>Frolova</a:t>
            </a:r>
            <a:r>
              <a:rPr kumimoji="0" lang="en-US" sz="1050" b="0" i="0" u="none" strike="noStrike" kern="0" cap="none" spc="0" normalizeH="0" baseline="0" noProof="0" dirty="0">
                <a:ln>
                  <a:noFill/>
                </a:ln>
                <a:solidFill>
                  <a:srgbClr val="000000"/>
                </a:solidFill>
                <a:effectLst/>
                <a:uLnTx/>
                <a:uFillTx/>
                <a:latin typeface="Calibri"/>
                <a:ea typeface="+mn-ea"/>
                <a:cs typeface="+mn-cs"/>
              </a:rPr>
              <a:t>,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Simakov</a:t>
            </a:r>
            <a:endParaRPr kumimoji="0" lang="en-US" sz="105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Text Box 6"/>
          <p:cNvSpPr txBox="1">
            <a:spLocks noChangeArrowheads="1"/>
          </p:cNvSpPr>
          <p:nvPr/>
        </p:nvSpPr>
        <p:spPr bwMode="auto">
          <a:xfrm>
            <a:off x="4074886" y="4404344"/>
            <a:ext cx="3668713" cy="36988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a:t>
            </a: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:empirical constant, </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 </a:t>
            </a: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0.04-0.06)</a:t>
            </a:r>
            <a:endParaRPr kumimoji="0" lang="ru-RU"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25" name="Group 24">
            <a:extLst>
              <a:ext uri="{FF2B5EF4-FFF2-40B4-BE49-F238E27FC236}">
                <a16:creationId xmlns:a16="http://schemas.microsoft.com/office/drawing/2014/main" id="{4E2A9716-EFC1-4EC7-A24C-CDCCF6DF8ADC}"/>
              </a:ext>
            </a:extLst>
          </p:cNvPr>
          <p:cNvGrpSpPr/>
          <p:nvPr/>
        </p:nvGrpSpPr>
        <p:grpSpPr>
          <a:xfrm>
            <a:off x="2971799" y="2027583"/>
            <a:ext cx="2954237" cy="1124632"/>
            <a:chOff x="3293303" y="4800600"/>
            <a:chExt cx="3336098" cy="1270000"/>
          </a:xfrm>
        </p:grpSpPr>
        <p:grpSp>
          <p:nvGrpSpPr>
            <p:cNvPr id="26" name="Group 25">
              <a:extLst>
                <a:ext uri="{FF2B5EF4-FFF2-40B4-BE49-F238E27FC236}">
                  <a16:creationId xmlns:a16="http://schemas.microsoft.com/office/drawing/2014/main" id="{F1FE61C9-B5C6-4EAF-BF81-94B2FBC568EE}"/>
                </a:ext>
              </a:extLst>
            </p:cNvPr>
            <p:cNvGrpSpPr/>
            <p:nvPr/>
          </p:nvGrpSpPr>
          <p:grpSpPr>
            <a:xfrm>
              <a:off x="3294063" y="4800600"/>
              <a:ext cx="3335338" cy="1270000"/>
              <a:chOff x="3294063" y="4800600"/>
              <a:chExt cx="3335338" cy="1270000"/>
            </a:xfrm>
          </p:grpSpPr>
          <p:grpSp>
            <p:nvGrpSpPr>
              <p:cNvPr id="28" name="Group 8">
                <a:extLst>
                  <a:ext uri="{FF2B5EF4-FFF2-40B4-BE49-F238E27FC236}">
                    <a16:creationId xmlns:a16="http://schemas.microsoft.com/office/drawing/2014/main" id="{299F351C-0660-40E8-854C-363413F407CF}"/>
                  </a:ext>
                </a:extLst>
              </p:cNvPr>
              <p:cNvGrpSpPr>
                <a:grpSpLocks/>
              </p:cNvGrpSpPr>
              <p:nvPr/>
            </p:nvGrpSpPr>
            <p:grpSpPr bwMode="auto">
              <a:xfrm>
                <a:off x="3294063" y="4800600"/>
                <a:ext cx="3335338" cy="1270000"/>
                <a:chOff x="685" y="0"/>
                <a:chExt cx="2101" cy="800"/>
              </a:xfrm>
            </p:grpSpPr>
            <p:sp>
              <p:nvSpPr>
                <p:cNvPr id="35" name="Rectangle 6">
                  <a:extLst>
                    <a:ext uri="{FF2B5EF4-FFF2-40B4-BE49-F238E27FC236}">
                      <a16:creationId xmlns:a16="http://schemas.microsoft.com/office/drawing/2014/main" id="{A93B1D8E-F07C-4AC1-B7C5-F4A464881DB9}"/>
                    </a:ext>
                  </a:extLst>
                </p:cNvPr>
                <p:cNvSpPr>
                  <a:spLocks/>
                </p:cNvSpPr>
                <p:nvPr/>
              </p:nvSpPr>
              <p:spPr bwMode="auto">
                <a:xfrm>
                  <a:off x="685" y="0"/>
                  <a:ext cx="2101" cy="8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6" name="Picture 7">
                  <a:extLst>
                    <a:ext uri="{FF2B5EF4-FFF2-40B4-BE49-F238E27FC236}">
                      <a16:creationId xmlns:a16="http://schemas.microsoft.com/office/drawing/2014/main" id="{0B49F9E1-852F-4F6F-A982-429BC5FD742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53482"/>
                <a:stretch/>
              </p:blipFill>
              <p:spPr bwMode="auto">
                <a:xfrm>
                  <a:off x="1490" y="0"/>
                  <a:ext cx="1296" cy="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
            <p:nvSpPr>
              <p:cNvPr id="29" name="Rectangle 28">
                <a:extLst>
                  <a:ext uri="{FF2B5EF4-FFF2-40B4-BE49-F238E27FC236}">
                    <a16:creationId xmlns:a16="http://schemas.microsoft.com/office/drawing/2014/main" id="{1F8BBB1C-6C15-42DD-A425-F8499B4933DD}"/>
                  </a:ext>
                </a:extLst>
              </p:cNvPr>
              <p:cNvSpPr/>
              <p:nvPr/>
            </p:nvSpPr>
            <p:spPr>
              <a:xfrm>
                <a:off x="5050970"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h</a:t>
                </a:r>
              </a:p>
            </p:txBody>
          </p:sp>
          <p:sp>
            <p:nvSpPr>
              <p:cNvPr id="30" name="Rectangle 29">
                <a:extLst>
                  <a:ext uri="{FF2B5EF4-FFF2-40B4-BE49-F238E27FC236}">
                    <a16:creationId xmlns:a16="http://schemas.microsoft.com/office/drawing/2014/main" id="{01E1BAD1-0A3A-4CBC-852C-C84A01BC0804}"/>
                  </a:ext>
                </a:extLst>
              </p:cNvPr>
              <p:cNvSpPr/>
              <p:nvPr/>
            </p:nvSpPr>
            <p:spPr>
              <a:xfrm>
                <a:off x="5892799"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h</a:t>
                </a:r>
              </a:p>
            </p:txBody>
          </p:sp>
          <p:sp>
            <p:nvSpPr>
              <p:cNvPr id="31" name="Rectangle 30">
                <a:extLst>
                  <a:ext uri="{FF2B5EF4-FFF2-40B4-BE49-F238E27FC236}">
                    <a16:creationId xmlns:a16="http://schemas.microsoft.com/office/drawing/2014/main" id="{495F41E9-5B7C-46BC-85BB-023BC9391F65}"/>
                  </a:ext>
                </a:extLst>
              </p:cNvPr>
              <p:cNvSpPr/>
              <p:nvPr/>
            </p:nvSpPr>
            <p:spPr>
              <a:xfrm>
                <a:off x="6173106"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v</a:t>
                </a:r>
              </a:p>
            </p:txBody>
          </p:sp>
          <p:sp>
            <p:nvSpPr>
              <p:cNvPr id="32" name="Rectangle 31">
                <a:extLst>
                  <a:ext uri="{FF2B5EF4-FFF2-40B4-BE49-F238E27FC236}">
                    <a16:creationId xmlns:a16="http://schemas.microsoft.com/office/drawing/2014/main" id="{9934BE30-2BF8-4438-85B0-00E2BA342220}"/>
                  </a:ext>
                </a:extLst>
              </p:cNvPr>
              <p:cNvSpPr/>
              <p:nvPr/>
            </p:nvSpPr>
            <p:spPr>
              <a:xfrm>
                <a:off x="4908551"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h</a:t>
                </a:r>
              </a:p>
            </p:txBody>
          </p:sp>
          <p:sp>
            <p:nvSpPr>
              <p:cNvPr id="33" name="Rectangle 32">
                <a:extLst>
                  <a:ext uri="{FF2B5EF4-FFF2-40B4-BE49-F238E27FC236}">
                    <a16:creationId xmlns:a16="http://schemas.microsoft.com/office/drawing/2014/main" id="{1FD688AA-560C-4AFF-B3E5-9B4692883F32}"/>
                  </a:ext>
                </a:extLst>
              </p:cNvPr>
              <p:cNvSpPr/>
              <p:nvPr/>
            </p:nvSpPr>
            <p:spPr>
              <a:xfrm>
                <a:off x="5188858"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v</a:t>
                </a:r>
              </a:p>
            </p:txBody>
          </p:sp>
          <p:sp>
            <p:nvSpPr>
              <p:cNvPr id="34" name="Rectangle 33">
                <a:extLst>
                  <a:ext uri="{FF2B5EF4-FFF2-40B4-BE49-F238E27FC236}">
                    <a16:creationId xmlns:a16="http://schemas.microsoft.com/office/drawing/2014/main" id="{2CF10284-84C1-48EB-B5BE-E472F5658A9F}"/>
                  </a:ext>
                </a:extLst>
              </p:cNvPr>
              <p:cNvSpPr/>
              <p:nvPr/>
            </p:nvSpPr>
            <p:spPr>
              <a:xfrm>
                <a:off x="6071505"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v</a:t>
                </a:r>
              </a:p>
            </p:txBody>
          </p:sp>
        </p:grpSp>
        <p:pic>
          <p:nvPicPr>
            <p:cNvPr id="27" name="Picture 7">
              <a:extLst>
                <a:ext uri="{FF2B5EF4-FFF2-40B4-BE49-F238E27FC236}">
                  <a16:creationId xmlns:a16="http://schemas.microsoft.com/office/drawing/2014/main" id="{CE7B77BE-424F-43A4-B1CC-E12499C776A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3293303" y="4800600"/>
              <a:ext cx="1291949" cy="12700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Tree>
    <p:extLst>
      <p:ext uri="{BB962C8B-B14F-4D97-AF65-F5344CB8AC3E}">
        <p14:creationId xmlns:p14="http://schemas.microsoft.com/office/powerpoint/2010/main" val="2473222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27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Algorithm</a:t>
            </a:r>
          </a:p>
        </p:txBody>
      </p:sp>
      <p:sp>
        <p:nvSpPr>
          <p:cNvPr id="3" name="Content Placeholder 2"/>
          <p:cNvSpPr>
            <a:spLocks noGrp="1"/>
          </p:cNvSpPr>
          <p:nvPr>
            <p:ph idx="1"/>
          </p:nvPr>
        </p:nvSpPr>
        <p:spPr/>
        <p:txBody>
          <a:bodyPr/>
          <a:lstStyle/>
          <a:p>
            <a:r>
              <a:rPr lang="en-US" sz="2600" dirty="0"/>
              <a:t>Finally, perform non-max suppression: Take the points of locally maximum </a:t>
            </a:r>
            <a:r>
              <a:rPr lang="en-US" sz="2600" dirty="0">
                <a:latin typeface="Times New Roman Italic" charset="0"/>
                <a:cs typeface="Times New Roman Italic" charset="0"/>
                <a:sym typeface="Times New Roman Italic" charset="0"/>
              </a:rPr>
              <a:t>R </a:t>
            </a:r>
            <a:r>
              <a:rPr lang="en-US" sz="2600" dirty="0"/>
              <a:t>as the detected feature points (i.e. pixels where </a:t>
            </a:r>
            <a:r>
              <a:rPr lang="en-US" sz="2600" dirty="0">
                <a:latin typeface="Times New Roman Italic" charset="0"/>
                <a:cs typeface="Times New Roman Italic" charset="0"/>
                <a:sym typeface="Times New Roman Italic" charset="0"/>
              </a:rPr>
              <a:t>R</a:t>
            </a:r>
            <a:r>
              <a:rPr lang="en-US" sz="2600" dirty="0"/>
              <a:t> is bigger than for all the 4 or 8 neighbors)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89143918"/>
              </p:ext>
            </p:extLst>
          </p:nvPr>
        </p:nvGraphicFramePr>
        <p:xfrm>
          <a:off x="2002536" y="3423964"/>
          <a:ext cx="1920240" cy="1920240"/>
        </p:xfrm>
        <a:graphic>
          <a:graphicData uri="http://schemas.openxmlformats.org/drawingml/2006/table">
            <a:tbl>
              <a:tblPr bandRow="1">
                <a:tableStyleId>{5C22544A-7EE6-4342-B048-85BDC9FD1C3A}</a:tableStyleId>
              </a:tblPr>
              <a:tblGrid>
                <a:gridCol w="640080">
                  <a:extLst>
                    <a:ext uri="{9D8B030D-6E8A-4147-A177-3AD203B41FA5}">
                      <a16:colId xmlns:a16="http://schemas.microsoft.com/office/drawing/2014/main" val="1386216172"/>
                    </a:ext>
                  </a:extLst>
                </a:gridCol>
                <a:gridCol w="640080">
                  <a:extLst>
                    <a:ext uri="{9D8B030D-6E8A-4147-A177-3AD203B41FA5}">
                      <a16:colId xmlns:a16="http://schemas.microsoft.com/office/drawing/2014/main" val="1034939041"/>
                    </a:ext>
                  </a:extLst>
                </a:gridCol>
                <a:gridCol w="640080">
                  <a:extLst>
                    <a:ext uri="{9D8B030D-6E8A-4147-A177-3AD203B41FA5}">
                      <a16:colId xmlns:a16="http://schemas.microsoft.com/office/drawing/2014/main" val="3323298130"/>
                    </a:ext>
                  </a:extLst>
                </a:gridCol>
              </a:tblGrid>
              <a:tr h="640080">
                <a:tc>
                  <a:txBody>
                    <a:bodyPr/>
                    <a:lstStyle/>
                    <a:p>
                      <a:pPr algn="ctr"/>
                      <a:r>
                        <a:rPr lang="en-US" sz="2800" dirty="0"/>
                        <a:t>15</a:t>
                      </a:r>
                    </a:p>
                  </a:txBody>
                  <a:tcPr anchor="ctr">
                    <a:solidFill>
                      <a:schemeClr val="accent3">
                        <a:lumMod val="20000"/>
                        <a:lumOff val="80000"/>
                      </a:schemeClr>
                    </a:solidFill>
                  </a:tcPr>
                </a:tc>
                <a:tc>
                  <a:txBody>
                    <a:bodyPr/>
                    <a:lstStyle/>
                    <a:p>
                      <a:pPr algn="ctr"/>
                      <a:r>
                        <a:rPr lang="en-US" sz="2800" dirty="0"/>
                        <a:t>6</a:t>
                      </a:r>
                    </a:p>
                  </a:txBody>
                  <a:tcPr anchor="ctr">
                    <a:solidFill>
                      <a:schemeClr val="accent3">
                        <a:lumMod val="60000"/>
                        <a:lumOff val="40000"/>
                      </a:schemeClr>
                    </a:solidFill>
                  </a:tcPr>
                </a:tc>
                <a:tc>
                  <a:txBody>
                    <a:bodyPr/>
                    <a:lstStyle/>
                    <a:p>
                      <a:pPr algn="ctr"/>
                      <a:r>
                        <a:rPr lang="en-US" sz="2800" dirty="0"/>
                        <a:t>2</a:t>
                      </a:r>
                    </a:p>
                  </a:txBody>
                  <a:tcPr anchor="ctr">
                    <a:solidFill>
                      <a:schemeClr val="accent3">
                        <a:lumMod val="20000"/>
                        <a:lumOff val="80000"/>
                      </a:schemeClr>
                    </a:solidFill>
                  </a:tcPr>
                </a:tc>
                <a:extLst>
                  <a:ext uri="{0D108BD9-81ED-4DB2-BD59-A6C34878D82A}">
                    <a16:rowId xmlns:a16="http://schemas.microsoft.com/office/drawing/2014/main" val="1917727081"/>
                  </a:ext>
                </a:extLst>
              </a:tr>
              <a:tr h="640080">
                <a:tc>
                  <a:txBody>
                    <a:bodyPr/>
                    <a:lstStyle/>
                    <a:p>
                      <a:pPr algn="ctr"/>
                      <a:r>
                        <a:rPr lang="en-US" sz="2800" dirty="0"/>
                        <a:t>8</a:t>
                      </a:r>
                    </a:p>
                  </a:txBody>
                  <a:tcPr anchor="ctr">
                    <a:solidFill>
                      <a:schemeClr val="accent3">
                        <a:lumMod val="60000"/>
                        <a:lumOff val="40000"/>
                      </a:schemeClr>
                    </a:solidFill>
                  </a:tcPr>
                </a:tc>
                <a:tc>
                  <a:txBody>
                    <a:bodyPr/>
                    <a:lstStyle/>
                    <a:p>
                      <a:pPr algn="ctr"/>
                      <a:r>
                        <a:rPr lang="en-US" sz="2800" dirty="0">
                          <a:solidFill>
                            <a:schemeClr val="bg1"/>
                          </a:solidFill>
                        </a:rPr>
                        <a:t>10</a:t>
                      </a:r>
                    </a:p>
                  </a:txBody>
                  <a:tcPr anchor="ctr">
                    <a:solidFill>
                      <a:schemeClr val="accent3">
                        <a:lumMod val="50000"/>
                      </a:schemeClr>
                    </a:solidFill>
                  </a:tcPr>
                </a:tc>
                <a:tc>
                  <a:txBody>
                    <a:bodyPr/>
                    <a:lstStyle/>
                    <a:p>
                      <a:pPr algn="ctr"/>
                      <a:r>
                        <a:rPr lang="en-US" sz="2800" dirty="0"/>
                        <a:t>9</a:t>
                      </a:r>
                    </a:p>
                  </a:txBody>
                  <a:tcPr anchor="ctr">
                    <a:solidFill>
                      <a:schemeClr val="accent3">
                        <a:lumMod val="60000"/>
                        <a:lumOff val="40000"/>
                      </a:schemeClr>
                    </a:solidFill>
                  </a:tcPr>
                </a:tc>
                <a:extLst>
                  <a:ext uri="{0D108BD9-81ED-4DB2-BD59-A6C34878D82A}">
                    <a16:rowId xmlns:a16="http://schemas.microsoft.com/office/drawing/2014/main" val="36308386"/>
                  </a:ext>
                </a:extLst>
              </a:tr>
              <a:tr h="640080">
                <a:tc>
                  <a:txBody>
                    <a:bodyPr/>
                    <a:lstStyle/>
                    <a:p>
                      <a:pPr algn="ctr"/>
                      <a:r>
                        <a:rPr lang="en-US" sz="2800" dirty="0"/>
                        <a:t>6</a:t>
                      </a:r>
                    </a:p>
                  </a:txBody>
                  <a:tcPr anchor="ctr">
                    <a:solidFill>
                      <a:schemeClr val="accent3">
                        <a:lumMod val="20000"/>
                        <a:lumOff val="80000"/>
                      </a:schemeClr>
                    </a:solidFill>
                  </a:tcPr>
                </a:tc>
                <a:tc>
                  <a:txBody>
                    <a:bodyPr/>
                    <a:lstStyle/>
                    <a:p>
                      <a:pPr algn="ctr"/>
                      <a:r>
                        <a:rPr lang="en-US" sz="2800" dirty="0"/>
                        <a:t>5</a:t>
                      </a:r>
                    </a:p>
                  </a:txBody>
                  <a:tcPr anchor="ctr">
                    <a:solidFill>
                      <a:schemeClr val="accent3">
                        <a:lumMod val="60000"/>
                        <a:lumOff val="40000"/>
                      </a:schemeClr>
                    </a:solidFill>
                  </a:tcPr>
                </a:tc>
                <a:tc>
                  <a:txBody>
                    <a:bodyPr/>
                    <a:lstStyle/>
                    <a:p>
                      <a:pPr algn="ctr"/>
                      <a:r>
                        <a:rPr lang="en-US" sz="2800" dirty="0"/>
                        <a:t>9</a:t>
                      </a:r>
                    </a:p>
                  </a:txBody>
                  <a:tcPr anchor="ctr">
                    <a:solidFill>
                      <a:schemeClr val="accent3">
                        <a:lumMod val="20000"/>
                        <a:lumOff val="80000"/>
                      </a:schemeClr>
                    </a:solidFill>
                  </a:tcPr>
                </a:tc>
                <a:extLst>
                  <a:ext uri="{0D108BD9-81ED-4DB2-BD59-A6C34878D82A}">
                    <a16:rowId xmlns:a16="http://schemas.microsoft.com/office/drawing/2014/main" val="79610964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84302631"/>
              </p:ext>
            </p:extLst>
          </p:nvPr>
        </p:nvGraphicFramePr>
        <p:xfrm>
          <a:off x="5344668" y="3423964"/>
          <a:ext cx="1920240" cy="1920240"/>
        </p:xfrm>
        <a:graphic>
          <a:graphicData uri="http://schemas.openxmlformats.org/drawingml/2006/table">
            <a:tbl>
              <a:tblPr bandRow="1">
                <a:tableStyleId>{5C22544A-7EE6-4342-B048-85BDC9FD1C3A}</a:tableStyleId>
              </a:tblPr>
              <a:tblGrid>
                <a:gridCol w="640080">
                  <a:extLst>
                    <a:ext uri="{9D8B030D-6E8A-4147-A177-3AD203B41FA5}">
                      <a16:colId xmlns:a16="http://schemas.microsoft.com/office/drawing/2014/main" val="1386216172"/>
                    </a:ext>
                  </a:extLst>
                </a:gridCol>
                <a:gridCol w="640080">
                  <a:extLst>
                    <a:ext uri="{9D8B030D-6E8A-4147-A177-3AD203B41FA5}">
                      <a16:colId xmlns:a16="http://schemas.microsoft.com/office/drawing/2014/main" val="1034939041"/>
                    </a:ext>
                  </a:extLst>
                </a:gridCol>
                <a:gridCol w="640080">
                  <a:extLst>
                    <a:ext uri="{9D8B030D-6E8A-4147-A177-3AD203B41FA5}">
                      <a16:colId xmlns:a16="http://schemas.microsoft.com/office/drawing/2014/main" val="3323298130"/>
                    </a:ext>
                  </a:extLst>
                </a:gridCol>
              </a:tblGrid>
              <a:tr h="640080">
                <a:tc>
                  <a:txBody>
                    <a:bodyPr/>
                    <a:lstStyle/>
                    <a:p>
                      <a:pPr algn="ctr"/>
                      <a:r>
                        <a:rPr lang="en-US" sz="2800" dirty="0"/>
                        <a:t>15</a:t>
                      </a:r>
                    </a:p>
                  </a:txBody>
                  <a:tcPr anchor="ctr">
                    <a:solidFill>
                      <a:schemeClr val="accent3">
                        <a:lumMod val="60000"/>
                        <a:lumOff val="40000"/>
                      </a:schemeClr>
                    </a:solidFill>
                  </a:tcPr>
                </a:tc>
                <a:tc>
                  <a:txBody>
                    <a:bodyPr/>
                    <a:lstStyle/>
                    <a:p>
                      <a:pPr algn="ctr"/>
                      <a:r>
                        <a:rPr lang="en-US" sz="2800" dirty="0"/>
                        <a:t>6</a:t>
                      </a:r>
                    </a:p>
                  </a:txBody>
                  <a:tcPr anchor="ctr">
                    <a:solidFill>
                      <a:schemeClr val="accent3">
                        <a:lumMod val="60000"/>
                        <a:lumOff val="40000"/>
                      </a:schemeClr>
                    </a:solidFill>
                  </a:tcPr>
                </a:tc>
                <a:tc>
                  <a:txBody>
                    <a:bodyPr/>
                    <a:lstStyle/>
                    <a:p>
                      <a:pPr algn="ctr"/>
                      <a:r>
                        <a:rPr lang="en-US" sz="2800" dirty="0"/>
                        <a:t>2</a:t>
                      </a:r>
                    </a:p>
                  </a:txBody>
                  <a:tcPr anchor="ctr">
                    <a:solidFill>
                      <a:schemeClr val="accent3">
                        <a:lumMod val="60000"/>
                        <a:lumOff val="40000"/>
                      </a:schemeClr>
                    </a:solidFill>
                  </a:tcPr>
                </a:tc>
                <a:extLst>
                  <a:ext uri="{0D108BD9-81ED-4DB2-BD59-A6C34878D82A}">
                    <a16:rowId xmlns:a16="http://schemas.microsoft.com/office/drawing/2014/main" val="1917727081"/>
                  </a:ext>
                </a:extLst>
              </a:tr>
              <a:tr h="640080">
                <a:tc>
                  <a:txBody>
                    <a:bodyPr/>
                    <a:lstStyle/>
                    <a:p>
                      <a:pPr algn="ctr"/>
                      <a:r>
                        <a:rPr lang="en-US" sz="2800" dirty="0"/>
                        <a:t>8</a:t>
                      </a:r>
                    </a:p>
                  </a:txBody>
                  <a:tcPr anchor="ctr">
                    <a:solidFill>
                      <a:schemeClr val="accent3">
                        <a:lumMod val="60000"/>
                        <a:lumOff val="40000"/>
                      </a:schemeClr>
                    </a:solidFill>
                  </a:tcPr>
                </a:tc>
                <a:tc>
                  <a:txBody>
                    <a:bodyPr/>
                    <a:lstStyle/>
                    <a:p>
                      <a:pPr algn="ctr"/>
                      <a:r>
                        <a:rPr lang="en-US" sz="2800" dirty="0">
                          <a:solidFill>
                            <a:schemeClr val="bg1"/>
                          </a:solidFill>
                        </a:rPr>
                        <a:t>10</a:t>
                      </a:r>
                    </a:p>
                  </a:txBody>
                  <a:tcPr anchor="ctr">
                    <a:solidFill>
                      <a:schemeClr val="accent3">
                        <a:lumMod val="50000"/>
                      </a:schemeClr>
                    </a:solidFill>
                  </a:tcPr>
                </a:tc>
                <a:tc>
                  <a:txBody>
                    <a:bodyPr/>
                    <a:lstStyle/>
                    <a:p>
                      <a:pPr algn="ctr"/>
                      <a:r>
                        <a:rPr lang="en-US" sz="2800" dirty="0"/>
                        <a:t>9</a:t>
                      </a:r>
                    </a:p>
                  </a:txBody>
                  <a:tcPr anchor="ctr">
                    <a:solidFill>
                      <a:schemeClr val="accent3">
                        <a:lumMod val="60000"/>
                        <a:lumOff val="40000"/>
                      </a:schemeClr>
                    </a:solidFill>
                  </a:tcPr>
                </a:tc>
                <a:extLst>
                  <a:ext uri="{0D108BD9-81ED-4DB2-BD59-A6C34878D82A}">
                    <a16:rowId xmlns:a16="http://schemas.microsoft.com/office/drawing/2014/main" val="36308386"/>
                  </a:ext>
                </a:extLst>
              </a:tr>
              <a:tr h="640080">
                <a:tc>
                  <a:txBody>
                    <a:bodyPr/>
                    <a:lstStyle/>
                    <a:p>
                      <a:pPr algn="ctr"/>
                      <a:r>
                        <a:rPr lang="en-US" sz="2800" dirty="0"/>
                        <a:t>6</a:t>
                      </a:r>
                    </a:p>
                  </a:txBody>
                  <a:tcPr anchor="ctr">
                    <a:solidFill>
                      <a:schemeClr val="accent3">
                        <a:lumMod val="60000"/>
                        <a:lumOff val="40000"/>
                      </a:schemeClr>
                    </a:solidFill>
                  </a:tcPr>
                </a:tc>
                <a:tc>
                  <a:txBody>
                    <a:bodyPr/>
                    <a:lstStyle/>
                    <a:p>
                      <a:pPr algn="ctr"/>
                      <a:r>
                        <a:rPr lang="en-US" sz="2800" dirty="0"/>
                        <a:t>5</a:t>
                      </a:r>
                    </a:p>
                  </a:txBody>
                  <a:tcPr anchor="ctr">
                    <a:solidFill>
                      <a:schemeClr val="accent3">
                        <a:lumMod val="60000"/>
                        <a:lumOff val="40000"/>
                      </a:schemeClr>
                    </a:solidFill>
                  </a:tcPr>
                </a:tc>
                <a:tc>
                  <a:txBody>
                    <a:bodyPr/>
                    <a:lstStyle/>
                    <a:p>
                      <a:pPr algn="ctr"/>
                      <a:r>
                        <a:rPr lang="en-US" sz="2800" dirty="0"/>
                        <a:t>9</a:t>
                      </a:r>
                    </a:p>
                  </a:txBody>
                  <a:tcPr anchor="ctr">
                    <a:solidFill>
                      <a:schemeClr val="accent3">
                        <a:lumMod val="60000"/>
                        <a:lumOff val="40000"/>
                      </a:schemeClr>
                    </a:solidFill>
                  </a:tcPr>
                </a:tc>
                <a:extLst>
                  <a:ext uri="{0D108BD9-81ED-4DB2-BD59-A6C34878D82A}">
                    <a16:rowId xmlns:a16="http://schemas.microsoft.com/office/drawing/2014/main" val="796109649"/>
                  </a:ext>
                </a:extLst>
              </a:tr>
            </a:tbl>
          </a:graphicData>
        </a:graphic>
      </p:graphicFrame>
      <p:sp>
        <p:nvSpPr>
          <p:cNvPr id="6" name="TextBox 5"/>
          <p:cNvSpPr txBox="1"/>
          <p:nvPr/>
        </p:nvSpPr>
        <p:spPr>
          <a:xfrm>
            <a:off x="2320076" y="5526766"/>
            <a:ext cx="1285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 neighbors</a:t>
            </a:r>
          </a:p>
        </p:txBody>
      </p:sp>
      <p:sp>
        <p:nvSpPr>
          <p:cNvPr id="7" name="TextBox 6"/>
          <p:cNvSpPr txBox="1"/>
          <p:nvPr/>
        </p:nvSpPr>
        <p:spPr>
          <a:xfrm>
            <a:off x="5662208" y="5526766"/>
            <a:ext cx="1285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8 neighbors</a:t>
            </a:r>
          </a:p>
        </p:txBody>
      </p:sp>
    </p:spTree>
    <p:extLst>
      <p:ext uri="{BB962C8B-B14F-4D97-AF65-F5344CB8AC3E}">
        <p14:creationId xmlns:p14="http://schemas.microsoft.com/office/powerpoint/2010/main" val="2092831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thresholded_v_score.jpg"/>
          <p:cNvPicPr>
            <a:picLocks noChangeAspect="1"/>
          </p:cNvPicPr>
          <p:nvPr/>
        </p:nvPicPr>
        <p:blipFill rotWithShape="1">
          <a:blip r:embed="rId3" cstate="print"/>
          <a:srcRect l="56960" t="4256" r="256" b="808"/>
          <a:stretch/>
        </p:blipFill>
        <p:spPr bwMode="auto">
          <a:xfrm>
            <a:off x="685800" y="1371600"/>
            <a:ext cx="7815204" cy="5184648"/>
          </a:xfrm>
          <a:prstGeom prst="rect">
            <a:avLst/>
          </a:prstGeom>
          <a:noFill/>
          <a:ln w="9525">
            <a:noFill/>
            <a:miter lim="800000"/>
            <a:headEnd/>
            <a:tailEnd/>
          </a:ln>
        </p:spPr>
      </p:pic>
      <p:sp>
        <p:nvSpPr>
          <p:cNvPr id="5" name="TextBox 4"/>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6" name="Title 1"/>
          <p:cNvSpPr>
            <a:spLocks noGrp="1"/>
          </p:cNvSpPr>
          <p:nvPr>
            <p:ph type="title"/>
          </p:nvPr>
        </p:nvSpPr>
        <p:spPr>
          <a:xfrm>
            <a:off x="685800" y="76200"/>
            <a:ext cx="7772400" cy="838200"/>
          </a:xfrm>
        </p:spPr>
        <p:txBody>
          <a:bodyPr/>
          <a:lstStyle/>
          <a:p>
            <a:r>
              <a:rPr lang="en-US" dirty="0"/>
              <a:t>Example of Harris application</a:t>
            </a:r>
          </a:p>
        </p:txBody>
      </p:sp>
    </p:spTree>
    <p:extLst>
      <p:ext uri="{BB962C8B-B14F-4D97-AF65-F5344CB8AC3E}">
        <p14:creationId xmlns:p14="http://schemas.microsoft.com/office/powerpoint/2010/main" val="4074577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Grp="1" noChangeArrowheads="1"/>
          </p:cNvSpPr>
          <p:nvPr>
            <p:ph idx="1"/>
          </p:nvPr>
        </p:nvSpPr>
        <p:spPr bwMode="auto">
          <a:xfrm>
            <a:off x="685800" y="914400"/>
            <a:ext cx="4429611" cy="461665"/>
          </a:xfrm>
          <a:prstGeom prst="rect">
            <a:avLst/>
          </a:prstGeom>
          <a:noFill/>
          <a:ln w="9525">
            <a:noFill/>
            <a:miter lim="800000"/>
            <a:headEnd/>
            <a:tailEnd/>
          </a:ln>
        </p:spPr>
        <p:txBody>
          <a:bodyPr wrap="none">
            <a:spAutoFit/>
          </a:bodyPr>
          <a:lstStyle/>
          <a:p>
            <a:pPr eaLnBrk="1" hangingPunct="1"/>
            <a:r>
              <a:rPr lang="en-US" sz="2400" dirty="0">
                <a:latin typeface="+mj-lt"/>
                <a:cs typeface="Times New Roman" pitchFamily="18" charset="0"/>
              </a:rPr>
              <a:t>Corner response at every pixel</a:t>
            </a:r>
            <a:endParaRPr lang="ru-RU" sz="2400" dirty="0">
              <a:latin typeface="+mj-lt"/>
              <a:cs typeface="Times New Roman" pitchFamily="18" charset="0"/>
            </a:endParaRPr>
          </a:p>
        </p:txBody>
      </p:sp>
      <p:pic>
        <p:nvPicPr>
          <p:cNvPr id="5" name="Picture 4" descr="ut_harris_blur1.5Rmap.jpg"/>
          <p:cNvPicPr>
            <a:picLocks/>
          </p:cNvPicPr>
          <p:nvPr/>
        </p:nvPicPr>
        <p:blipFill>
          <a:blip r:embed="rId3" cstate="print"/>
          <a:srcRect l="12500" t="6667" r="9167" b="11111"/>
          <a:stretch>
            <a:fillRect/>
          </a:stretch>
        </p:blipFill>
        <p:spPr>
          <a:xfrm>
            <a:off x="822960" y="1371600"/>
            <a:ext cx="7498080" cy="4974336"/>
          </a:xfrm>
          <a:prstGeom prst="rect">
            <a:avLst/>
          </a:prstGeom>
        </p:spPr>
      </p:pic>
      <p:sp>
        <p:nvSpPr>
          <p:cNvPr id="8" name="Title 1"/>
          <p:cNvSpPr>
            <a:spLocks noGrp="1"/>
          </p:cNvSpPr>
          <p:nvPr>
            <p:ph type="title"/>
          </p:nvPr>
        </p:nvSpPr>
        <p:spPr>
          <a:xfrm>
            <a:off x="685800" y="76200"/>
            <a:ext cx="7772400" cy="838200"/>
          </a:xfrm>
        </p:spPr>
        <p:txBody>
          <a:bodyPr/>
          <a:lstStyle/>
          <a:p>
            <a:r>
              <a:rPr lang="en-US" dirty="0"/>
              <a:t>Example of Harris application</a:t>
            </a:r>
          </a:p>
        </p:txBody>
      </p:sp>
      <p:sp>
        <p:nvSpPr>
          <p:cNvPr id="7" name="TextBox 6"/>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08747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en-US" dirty="0">
                <a:latin typeface="Arial" charset="0"/>
              </a:rPr>
              <a:t>More Harris responses</a:t>
            </a:r>
            <a:endParaRPr lang="en-US" sz="2000" dirty="0">
              <a:latin typeface="Arial" charset="0"/>
            </a:endParaRPr>
          </a:p>
        </p:txBody>
      </p:sp>
      <p:pic>
        <p:nvPicPr>
          <p:cNvPr id="36867" name="Picture 7"/>
          <p:cNvPicPr>
            <a:picLocks noChangeAspect="1" noChangeArrowheads="1"/>
          </p:cNvPicPr>
          <p:nvPr/>
        </p:nvPicPr>
        <p:blipFill>
          <a:blip r:embed="rId3" cstate="print"/>
          <a:srcRect l="12729" t="7024" r="9061" b="10834"/>
          <a:stretch>
            <a:fillRect/>
          </a:stretch>
        </p:blipFill>
        <p:spPr bwMode="auto">
          <a:xfrm>
            <a:off x="519113" y="1019175"/>
            <a:ext cx="4273550" cy="3373438"/>
          </a:xfrm>
          <a:prstGeom prst="rect">
            <a:avLst/>
          </a:prstGeom>
          <a:noFill/>
          <a:ln w="9525">
            <a:noFill/>
            <a:miter lim="800000"/>
            <a:headEnd/>
            <a:tailEnd/>
          </a:ln>
        </p:spPr>
      </p:pic>
      <p:pic>
        <p:nvPicPr>
          <p:cNvPr id="36868" name="Picture 8"/>
          <p:cNvPicPr>
            <a:picLocks noChangeArrowheads="1"/>
          </p:cNvPicPr>
          <p:nvPr/>
        </p:nvPicPr>
        <p:blipFill>
          <a:blip r:embed="rId4" cstate="print"/>
          <a:srcRect l="13136" t="6996" r="9131" b="10835"/>
          <a:stretch>
            <a:fillRect/>
          </a:stretch>
        </p:blipFill>
        <p:spPr bwMode="auto">
          <a:xfrm>
            <a:off x="4060825" y="3484563"/>
            <a:ext cx="5083175" cy="3373437"/>
          </a:xfrm>
          <a:prstGeom prst="rect">
            <a:avLst/>
          </a:prstGeom>
          <a:noFill/>
          <a:ln w="9525">
            <a:noFill/>
            <a:miter lim="800000"/>
            <a:headEnd/>
            <a:tailEnd/>
          </a:ln>
        </p:spPr>
      </p:pic>
      <p:sp>
        <p:nvSpPr>
          <p:cNvPr id="36869" name="Text Box 26"/>
          <p:cNvSpPr txBox="1">
            <a:spLocks noChangeArrowheads="1"/>
          </p:cNvSpPr>
          <p:nvPr/>
        </p:nvSpPr>
        <p:spPr bwMode="auto">
          <a:xfrm>
            <a:off x="498475" y="4633913"/>
            <a:ext cx="3744913" cy="741362"/>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1" i="1" u="none" strike="noStrike" kern="0" cap="none" spc="0" normalizeH="0" baseline="0" noProof="0">
                <a:ln>
                  <a:noFill/>
                </a:ln>
                <a:solidFill>
                  <a:prstClr val="black"/>
                </a:solidFill>
                <a:effectLst/>
                <a:uLnTx/>
                <a:uFillTx/>
                <a:latin typeface="Arial" charset="0"/>
              </a:rPr>
              <a:t>Effect:</a:t>
            </a:r>
            <a:r>
              <a:rPr kumimoji="0" lang="en-US" sz="2100" b="1" i="0" u="none" strike="noStrike" kern="0" cap="none" spc="0" normalizeH="0" baseline="0" noProof="0">
                <a:ln>
                  <a:noFill/>
                </a:ln>
                <a:solidFill>
                  <a:prstClr val="black"/>
                </a:solidFill>
                <a:effectLst/>
                <a:uLnTx/>
                <a:uFillTx/>
                <a:latin typeface="Arial" charset="0"/>
              </a:rPr>
              <a:t> A very precise corner detector.</a:t>
            </a:r>
            <a:endParaRPr kumimoji="0" lang="en-US" sz="1800" b="1" i="0" u="none" strike="noStrike" kern="0" cap="none" spc="0" normalizeH="0" baseline="0" noProof="0">
              <a:ln>
                <a:noFill/>
              </a:ln>
              <a:solidFill>
                <a:prstClr val="black"/>
              </a:solidFill>
              <a:effectLst/>
              <a:uLnTx/>
              <a:uFillTx/>
              <a:latin typeface="Arial" charset="0"/>
            </a:endParaRPr>
          </a:p>
        </p:txBody>
      </p:sp>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85045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n-US" dirty="0">
                <a:latin typeface="Arial" charset="0"/>
              </a:rPr>
              <a:t>More Harris responses</a:t>
            </a:r>
            <a:endParaRPr lang="en-US" sz="2000" dirty="0">
              <a:latin typeface="Arial" charset="0"/>
            </a:endParaRPr>
          </a:p>
        </p:txBody>
      </p:sp>
      <p:pic>
        <p:nvPicPr>
          <p:cNvPr id="37892" name="Picture 4"/>
          <p:cNvPicPr>
            <a:picLocks noChangeAspect="1" noChangeArrowheads="1"/>
          </p:cNvPicPr>
          <p:nvPr/>
        </p:nvPicPr>
        <p:blipFill>
          <a:blip r:embed="rId3" cstate="print"/>
          <a:srcRect l="13028" t="6926" r="9505" b="10374"/>
          <a:stretch>
            <a:fillRect/>
          </a:stretch>
        </p:blipFill>
        <p:spPr bwMode="auto">
          <a:xfrm>
            <a:off x="1219200" y="1219200"/>
            <a:ext cx="6553200" cy="5259388"/>
          </a:xfrm>
          <a:prstGeom prst="rect">
            <a:avLst/>
          </a:prstGeom>
          <a:noFill/>
          <a:ln w="9525">
            <a:noFill/>
            <a:miter lim="800000"/>
            <a:headEnd/>
            <a:tailEnd/>
          </a:ln>
        </p:spPr>
      </p:pic>
      <p:sp>
        <p:nvSpPr>
          <p:cNvPr id="4" name="TextBox 3"/>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4377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 invariant to small changes</a:t>
            </a:r>
          </a:p>
          <a:p>
            <a:pPr lvl="1"/>
            <a:r>
              <a:rPr lang="en-US" dirty="0"/>
              <a:t>Translation</a:t>
            </a:r>
          </a:p>
          <a:p>
            <a:pPr lvl="1"/>
            <a:r>
              <a:rPr lang="en-US" dirty="0"/>
              <a:t>Illumination </a:t>
            </a:r>
          </a:p>
          <a:p>
            <a:pPr lvl="1"/>
            <a:r>
              <a:rPr lang="en-US" dirty="0"/>
              <a:t>etc.</a:t>
            </a:r>
          </a:p>
          <a:p>
            <a:r>
              <a:rPr lang="en-US" dirty="0"/>
              <a:t>Some parts of an image are more important than others</a:t>
            </a:r>
          </a:p>
          <a:p>
            <a:r>
              <a:rPr lang="en-US" dirty="0"/>
              <a:t>What do we want to represent? </a:t>
            </a:r>
          </a:p>
        </p:txBody>
      </p:sp>
      <p:sp>
        <p:nvSpPr>
          <p:cNvPr id="6" name="Title 1"/>
          <p:cNvSpPr>
            <a:spLocks noGrp="1"/>
          </p:cNvSpPr>
          <p:nvPr>
            <p:ph type="title"/>
          </p:nvPr>
        </p:nvSpPr>
        <p:spPr>
          <a:xfrm>
            <a:off x="457200" y="0"/>
            <a:ext cx="8229600" cy="914400"/>
          </a:xfrm>
        </p:spPr>
        <p:txBody>
          <a:bodyPr/>
          <a:lstStyle/>
          <a:p>
            <a:pPr algn="ctr"/>
            <a:r>
              <a:rPr lang="en-US" dirty="0"/>
              <a:t>Problems with pixel representation</a:t>
            </a:r>
          </a:p>
        </p:txBody>
      </p:sp>
    </p:spTree>
    <p:extLst>
      <p:ext uri="{BB962C8B-B14F-4D97-AF65-F5344CB8AC3E}">
        <p14:creationId xmlns:p14="http://schemas.microsoft.com/office/powerpoint/2010/main" val="34964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Invariance vs covariance</a:t>
            </a:r>
          </a:p>
        </p:txBody>
      </p:sp>
      <p:sp>
        <p:nvSpPr>
          <p:cNvPr id="3" name="Content Placeholder 2"/>
          <p:cNvSpPr>
            <a:spLocks noGrp="1"/>
          </p:cNvSpPr>
          <p:nvPr>
            <p:ph idx="1"/>
          </p:nvPr>
        </p:nvSpPr>
        <p:spPr>
          <a:xfrm>
            <a:off x="685800" y="914400"/>
            <a:ext cx="7772400" cy="5257800"/>
          </a:xfrm>
        </p:spPr>
        <p:txBody>
          <a:bodyPr/>
          <a:lstStyle/>
          <a:p>
            <a:pPr marL="0">
              <a:spcBef>
                <a:spcPts val="0"/>
              </a:spcBef>
            </a:pPr>
            <a:r>
              <a:rPr lang="en-US" sz="2350" dirty="0"/>
              <a:t>“A function is </a:t>
            </a:r>
            <a:r>
              <a:rPr lang="en-US" sz="2350" i="1" dirty="0"/>
              <a:t>invariant</a:t>
            </a:r>
            <a:r>
              <a:rPr lang="en-US" sz="2350" dirty="0"/>
              <a:t> under a certain family of transformations if its value does not change when a transformation from this family is applied to its argument.</a:t>
            </a:r>
          </a:p>
          <a:p>
            <a:pPr marL="0" lvl="0">
              <a:spcBef>
                <a:spcPts val="0"/>
              </a:spcBef>
              <a:buFont typeface="Arial" panose="020B0604020202020204" pitchFamily="34" charset="0"/>
              <a:buChar char="•"/>
            </a:pPr>
            <a:r>
              <a:rPr lang="en-US" sz="1800" dirty="0">
                <a:solidFill>
                  <a:srgbClr val="000000"/>
                </a:solidFill>
              </a:rPr>
              <a:t>[For example,] the area of a 2D surface is invariant under 2D rotations, since rotating a 2D surface does not make it any smaller or bigger. </a:t>
            </a:r>
          </a:p>
          <a:p>
            <a:pPr marL="0">
              <a:spcBef>
                <a:spcPts val="0"/>
              </a:spcBef>
            </a:pPr>
            <a:r>
              <a:rPr lang="en-US" sz="2350" dirty="0"/>
              <a:t>A function is </a:t>
            </a:r>
            <a:r>
              <a:rPr lang="en-US" sz="2350" i="1" dirty="0"/>
              <a:t>covariant</a:t>
            </a:r>
            <a:r>
              <a:rPr lang="en-US" sz="2350" dirty="0"/>
              <a:t> when it commutes with the transformation, i.e., applying the transformation to the argument of the function has the same effect as applying the transformation to the output of the function. […]</a:t>
            </a:r>
          </a:p>
          <a:p>
            <a:pPr marL="0">
              <a:spcBef>
                <a:spcPts val="0"/>
              </a:spcBef>
              <a:buFont typeface="Arial" panose="020B0604020202020204" pitchFamily="34" charset="0"/>
              <a:buChar char="•"/>
            </a:pPr>
            <a:r>
              <a:rPr lang="en-US" sz="1800" dirty="0"/>
              <a:t>But the orientation of the major axis of inertia of the surface is covariant under the same family of transformations, since rotating a 2D surface will affect the orientation of its major axis in exactly the same way.”</a:t>
            </a:r>
          </a:p>
          <a:p>
            <a:pPr marL="0">
              <a:spcBef>
                <a:spcPts val="0"/>
              </a:spcBef>
              <a:buFont typeface="Arial" panose="020B0604020202020204" pitchFamily="34" charset="0"/>
              <a:buChar char="•"/>
            </a:pPr>
            <a:r>
              <a:rPr lang="en-US" sz="1800" dirty="0"/>
              <a:t>Another example: If </a:t>
            </a:r>
            <a:r>
              <a:rPr lang="en-US" sz="1800" i="1" dirty="0"/>
              <a:t>f </a:t>
            </a:r>
            <a:r>
              <a:rPr lang="en-US" sz="1800" dirty="0"/>
              <a:t>is </a:t>
            </a:r>
            <a:r>
              <a:rPr lang="en-US" sz="1800" i="1" dirty="0"/>
              <a:t>invariant</a:t>
            </a:r>
            <a:r>
              <a:rPr lang="en-US" sz="1800" dirty="0"/>
              <a:t> under linear transformations, then </a:t>
            </a:r>
            <a:r>
              <a:rPr lang="en-US" sz="1800" i="1" dirty="0"/>
              <a:t>f(</a:t>
            </a:r>
            <a:r>
              <a:rPr lang="en-US" sz="1800" i="1" dirty="0" err="1"/>
              <a:t>ax+b</a:t>
            </a:r>
            <a:r>
              <a:rPr lang="en-US" sz="1800" i="1" dirty="0"/>
              <a:t>) = f(x), </a:t>
            </a:r>
            <a:r>
              <a:rPr lang="en-US" sz="1800" dirty="0"/>
              <a:t>and if it is </a:t>
            </a:r>
            <a:r>
              <a:rPr lang="en-US" sz="1800" i="1" dirty="0"/>
              <a:t>covariant </a:t>
            </a:r>
            <a:r>
              <a:rPr lang="en-US" sz="1800" dirty="0"/>
              <a:t>with respect to these transformations, then </a:t>
            </a:r>
            <a:r>
              <a:rPr lang="en-US" sz="1800" i="1" dirty="0"/>
              <a:t>f(</a:t>
            </a:r>
            <a:r>
              <a:rPr lang="en-US" sz="1800" i="1" dirty="0" err="1"/>
              <a:t>ax+b</a:t>
            </a:r>
            <a:r>
              <a:rPr lang="en-US" sz="1800" i="1" dirty="0"/>
              <a:t>) = a f(x) + b</a:t>
            </a:r>
          </a:p>
        </p:txBody>
      </p:sp>
      <p:sp>
        <p:nvSpPr>
          <p:cNvPr id="4" name="TextBox 3"/>
          <p:cNvSpPr txBox="1"/>
          <p:nvPr/>
        </p:nvSpPr>
        <p:spPr>
          <a:xfrm>
            <a:off x="102704" y="6092688"/>
            <a:ext cx="84880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“Local Invariant Feature Detectors: A Survey” by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Tinne</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Tuytelaars</a:t>
            </a:r>
            <a:r>
              <a:rPr kumimoji="0" lang="en-US" sz="1400" b="0" i="0" u="none" strike="noStrike" kern="1200" cap="none" spc="0" normalizeH="0" baseline="0" noProof="0" dirty="0">
                <a:ln>
                  <a:noFill/>
                </a:ln>
                <a:solidFill>
                  <a:srgbClr val="000000"/>
                </a:solidFill>
                <a:effectLst/>
                <a:uLnTx/>
                <a:uFillTx/>
                <a:latin typeface="Arial"/>
                <a:ea typeface="+mn-ea"/>
                <a:cs typeface="+mn-cs"/>
              </a:rPr>
              <a:t> and </a:t>
            </a:r>
            <a:r>
              <a:rPr kumimoji="0" lang="en-US" sz="1400" b="0" i="0" u="none" strike="noStrike" kern="1200" cap="none" spc="0" normalizeH="0" baseline="0" noProof="0" dirty="0" err="1">
                <a:ln>
                  <a:noFill/>
                </a:ln>
                <a:solidFill>
                  <a:srgbClr val="000000"/>
                </a:solidFill>
                <a:effectLst/>
                <a:uLnTx/>
                <a:uFillTx/>
                <a:latin typeface="Arial"/>
                <a:ea typeface="+mn-ea"/>
                <a:cs typeface="+mn-cs"/>
              </a:rPr>
              <a:t>Krystian</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Mikolajczyk</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a:t>
            </a:r>
            <a:r>
              <a:rPr kumimoji="0" lang="en-US" sz="1400" b="0" i="1" u="none" strike="noStrike" kern="1200" cap="none" spc="0" normalizeH="0" baseline="0" noProof="0" dirty="0">
                <a:ln>
                  <a:noFill/>
                </a:ln>
                <a:solidFill>
                  <a:srgbClr val="000000"/>
                </a:solidFill>
                <a:effectLst/>
                <a:uLnTx/>
                <a:uFillTx/>
                <a:latin typeface="Arial"/>
                <a:ea typeface="+mn-ea"/>
                <a:cs typeface="+mn-cs"/>
              </a:rPr>
              <a:t>Foundations and Trends in Computer Graphics and Vision</a:t>
            </a:r>
            <a:r>
              <a:rPr kumimoji="0" lang="en-US" sz="1400" b="0" i="0" u="none" strike="noStrike" kern="1200" cap="none" spc="0" normalizeH="0" baseline="0" noProof="0" dirty="0">
                <a:ln>
                  <a:noFill/>
                </a:ln>
                <a:solidFill>
                  <a:srgbClr val="000000"/>
                </a:solidFill>
                <a:effectLst/>
                <a:uLnTx/>
                <a:uFillTx/>
                <a:latin typeface="Arial"/>
                <a:ea typeface="+mn-ea"/>
                <a:cs typeface="+mn-cs"/>
              </a:rPr>
              <a:t> Vol. 3, No. 3 (2007) 177–280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Chapter 1, 3.2, 7</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hlinkClick r:id="rId2"/>
              </a:rPr>
              <a:t>http://homes.esat.kuleuven.be/%7Etuytelaa/FT_survey_interestpoints08.pdf</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53290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799" y="76200"/>
            <a:ext cx="8073887" cy="838200"/>
          </a:xfrm>
        </p:spPr>
        <p:txBody>
          <a:bodyPr/>
          <a:lstStyle/>
          <a:p>
            <a:r>
              <a:rPr lang="en-US" dirty="0"/>
              <a:t>What happens if: Affine intensity change</a:t>
            </a:r>
            <a:endParaRPr lang="ru-RU" dirty="0"/>
          </a:p>
        </p:txBody>
      </p:sp>
      <p:sp>
        <p:nvSpPr>
          <p:cNvPr id="1210372" name="Text Box 4"/>
          <p:cNvSpPr txBox="1">
            <a:spLocks noChangeArrowheads="1"/>
          </p:cNvSpPr>
          <p:nvPr/>
        </p:nvSpPr>
        <p:spPr bwMode="auto">
          <a:xfrm>
            <a:off x="1447800" y="1997075"/>
            <a:ext cx="55626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Only derivatives are used =&gt; invariance to intensity shift</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a:t>
            </a:r>
            <a:r>
              <a:rPr kumimoji="0" lang="he-IL"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he-IL"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b</a:t>
            </a:r>
            <a:endParaRPr kumimoji="0" lang="ru-RU"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2" name="Group 5"/>
          <p:cNvGrpSpPr>
            <a:grpSpLocks/>
          </p:cNvGrpSpPr>
          <p:nvPr/>
        </p:nvGrpSpPr>
        <p:grpSpPr bwMode="auto">
          <a:xfrm>
            <a:off x="320675" y="2962572"/>
            <a:ext cx="8289925" cy="2819400"/>
            <a:chOff x="106" y="2378"/>
            <a:chExt cx="5222" cy="1776"/>
          </a:xfrm>
        </p:grpSpPr>
        <p:sp>
          <p:nvSpPr>
            <p:cNvPr id="43014" name="Text Box 6"/>
            <p:cNvSpPr txBox="1">
              <a:spLocks noChangeArrowheads="1"/>
            </p:cNvSpPr>
            <p:nvPr/>
          </p:nvSpPr>
          <p:spPr bwMode="auto">
            <a:xfrm>
              <a:off x="816" y="2378"/>
              <a:ext cx="3264" cy="2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he-IL"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Intensity scaling: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a:t>
              </a:r>
              <a:r>
                <a:rPr kumimoji="0" lang="he-IL"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a:t>
              </a:r>
              <a:endParaRPr kumimoji="0" lang="ru-RU"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3015" name="Freeform 7"/>
            <p:cNvSpPr>
              <a:spLocks/>
            </p:cNvSpPr>
            <p:nvPr/>
          </p:nvSpPr>
          <p:spPr bwMode="auto">
            <a:xfrm>
              <a:off x="912" y="2992"/>
              <a:ext cx="1584" cy="752"/>
            </a:xfrm>
            <a:custGeom>
              <a:avLst/>
              <a:gdLst>
                <a:gd name="T0" fmla="*/ 0 w 1584"/>
                <a:gd name="T1" fmla="*/ 752 h 752"/>
                <a:gd name="T2" fmla="*/ 144 w 1584"/>
                <a:gd name="T3" fmla="*/ 224 h 752"/>
                <a:gd name="T4" fmla="*/ 384 w 1584"/>
                <a:gd name="T5" fmla="*/ 416 h 752"/>
                <a:gd name="T6" fmla="*/ 528 w 1584"/>
                <a:gd name="T7" fmla="*/ 32 h 752"/>
                <a:gd name="T8" fmla="*/ 768 w 1584"/>
                <a:gd name="T9" fmla="*/ 608 h 752"/>
                <a:gd name="T10" fmla="*/ 912 w 1584"/>
                <a:gd name="T11" fmla="*/ 464 h 752"/>
                <a:gd name="T12" fmla="*/ 1104 w 1584"/>
                <a:gd name="T13" fmla="*/ 656 h 752"/>
                <a:gd name="T14" fmla="*/ 1248 w 1584"/>
                <a:gd name="T15" fmla="*/ 272 h 752"/>
                <a:gd name="T16" fmla="*/ 1584 w 1584"/>
                <a:gd name="T17" fmla="*/ 656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16" name="Freeform 8"/>
            <p:cNvSpPr>
              <a:spLocks/>
            </p:cNvSpPr>
            <p:nvPr/>
          </p:nvSpPr>
          <p:spPr bwMode="auto">
            <a:xfrm>
              <a:off x="3444" y="2496"/>
              <a:ext cx="1584" cy="1232"/>
            </a:xfrm>
            <a:custGeom>
              <a:avLst/>
              <a:gdLst>
                <a:gd name="T0" fmla="*/ 0 w 1584"/>
                <a:gd name="T1" fmla="*/ 14537 h 752"/>
                <a:gd name="T2" fmla="*/ 144 w 1584"/>
                <a:gd name="T3" fmla="*/ 4332 h 752"/>
                <a:gd name="T4" fmla="*/ 384 w 1584"/>
                <a:gd name="T5" fmla="*/ 8047 h 752"/>
                <a:gd name="T6" fmla="*/ 528 w 1584"/>
                <a:gd name="T7" fmla="*/ 613 h 752"/>
                <a:gd name="T8" fmla="*/ 768 w 1584"/>
                <a:gd name="T9" fmla="*/ 11758 h 752"/>
                <a:gd name="T10" fmla="*/ 912 w 1584"/>
                <a:gd name="T11" fmla="*/ 8970 h 752"/>
                <a:gd name="T12" fmla="*/ 1104 w 1584"/>
                <a:gd name="T13" fmla="*/ 12685 h 752"/>
                <a:gd name="T14" fmla="*/ 1248 w 1584"/>
                <a:gd name="T15" fmla="*/ 5269 h 752"/>
                <a:gd name="T16" fmla="*/ 1584 w 1584"/>
                <a:gd name="T17" fmla="*/ 12685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43017" name="Group 9"/>
            <p:cNvGrpSpPr>
              <a:grpSpLocks/>
            </p:cNvGrpSpPr>
            <p:nvPr/>
          </p:nvGrpSpPr>
          <p:grpSpPr bwMode="auto">
            <a:xfrm>
              <a:off x="583" y="2880"/>
              <a:ext cx="2220" cy="1274"/>
              <a:chOff x="583" y="2880"/>
              <a:chExt cx="2220" cy="1274"/>
            </a:xfrm>
          </p:grpSpPr>
          <p:grpSp>
            <p:nvGrpSpPr>
              <p:cNvPr id="43033" name="Group 10"/>
              <p:cNvGrpSpPr>
                <a:grpSpLocks/>
              </p:cNvGrpSpPr>
              <p:nvPr/>
            </p:nvGrpSpPr>
            <p:grpSpPr bwMode="auto">
              <a:xfrm>
                <a:off x="583" y="2880"/>
                <a:ext cx="2220" cy="1274"/>
                <a:chOff x="583" y="2880"/>
                <a:chExt cx="2220" cy="1274"/>
              </a:xfrm>
            </p:grpSpPr>
            <p:sp>
              <p:nvSpPr>
                <p:cNvPr id="43035" name="Line 11"/>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6" name="Line 12"/>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7" name="Text Box 13"/>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a:t>
                  </a:r>
                  <a:endParaRPr kumimoji="0" lang="ru-RU"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38" name="Text Box 14"/>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(image coordinate)</a:t>
                  </a:r>
                  <a:endParaRPr kumimoji="0" lang="ru-RU"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43034" name="Rectangle 15"/>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3018" name="Text Box 16"/>
            <p:cNvSpPr txBox="1">
              <a:spLocks noChangeArrowheads="1"/>
            </p:cNvSpPr>
            <p:nvPr/>
          </p:nvSpPr>
          <p:spPr bwMode="auto">
            <a:xfrm>
              <a:off x="106" y="3206"/>
              <a:ext cx="710" cy="2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threshold</a:t>
              </a:r>
              <a:endParaRPr kumimoji="0" lang="ru-RU"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43019" name="Group 17"/>
            <p:cNvGrpSpPr>
              <a:grpSpLocks/>
            </p:cNvGrpSpPr>
            <p:nvPr/>
          </p:nvGrpSpPr>
          <p:grpSpPr bwMode="auto">
            <a:xfrm>
              <a:off x="3108" y="2880"/>
              <a:ext cx="2220" cy="1274"/>
              <a:chOff x="583" y="2880"/>
              <a:chExt cx="2220" cy="1274"/>
            </a:xfrm>
          </p:grpSpPr>
          <p:grpSp>
            <p:nvGrpSpPr>
              <p:cNvPr id="43027" name="Group 18"/>
              <p:cNvGrpSpPr>
                <a:grpSpLocks/>
              </p:cNvGrpSpPr>
              <p:nvPr/>
            </p:nvGrpSpPr>
            <p:grpSpPr bwMode="auto">
              <a:xfrm>
                <a:off x="583" y="2880"/>
                <a:ext cx="2220" cy="1274"/>
                <a:chOff x="583" y="2880"/>
                <a:chExt cx="2220" cy="1274"/>
              </a:xfrm>
            </p:grpSpPr>
            <p:sp>
              <p:nvSpPr>
                <p:cNvPr id="43029" name="Line 19"/>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0" name="Line 20"/>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1" name="Text Box 21"/>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a:t>
                  </a:r>
                  <a:endParaRPr kumimoji="0" lang="ru-RU"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32" name="Text Box 22"/>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(image coordinate)</a:t>
                  </a:r>
                  <a:endParaRPr kumimoji="0" lang="ru-RU"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43028" name="Rectangle 23"/>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3020" name="Oval 24"/>
            <p:cNvSpPr>
              <a:spLocks noChangeArrowheads="1"/>
            </p:cNvSpPr>
            <p:nvPr/>
          </p:nvSpPr>
          <p:spPr bwMode="auto">
            <a:xfrm>
              <a:off x="1047" y="3177"/>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1" name="Oval 25"/>
            <p:cNvSpPr>
              <a:spLocks noChangeArrowheads="1"/>
            </p:cNvSpPr>
            <p:nvPr/>
          </p:nvSpPr>
          <p:spPr bwMode="auto">
            <a:xfrm>
              <a:off x="1401" y="2994"/>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2" name="Oval 26"/>
            <p:cNvSpPr>
              <a:spLocks noChangeArrowheads="1"/>
            </p:cNvSpPr>
            <p:nvPr/>
          </p:nvSpPr>
          <p:spPr bwMode="auto">
            <a:xfrm>
              <a:off x="2141" y="3241"/>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3" name="Oval 27"/>
            <p:cNvSpPr>
              <a:spLocks noChangeArrowheads="1"/>
            </p:cNvSpPr>
            <p:nvPr/>
          </p:nvSpPr>
          <p:spPr bwMode="auto">
            <a:xfrm>
              <a:off x="3592" y="2830"/>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4" name="Oval 28"/>
            <p:cNvSpPr>
              <a:spLocks noChangeArrowheads="1"/>
            </p:cNvSpPr>
            <p:nvPr/>
          </p:nvSpPr>
          <p:spPr bwMode="auto">
            <a:xfrm>
              <a:off x="3939" y="2528"/>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5" name="Oval 29"/>
            <p:cNvSpPr>
              <a:spLocks noChangeArrowheads="1"/>
            </p:cNvSpPr>
            <p:nvPr/>
          </p:nvSpPr>
          <p:spPr bwMode="auto">
            <a:xfrm>
              <a:off x="4320" y="3216"/>
              <a:ext cx="57" cy="47"/>
            </a:xfrm>
            <a:prstGeom prst="ellipse">
              <a:avLst/>
            </a:prstGeom>
            <a:solidFill>
              <a:schemeClr val="accent1"/>
            </a:solidFill>
            <a:ln w="25400">
              <a:solidFill>
                <a:schemeClr val="accent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6" name="Oval 30"/>
            <p:cNvSpPr>
              <a:spLocks noChangeArrowheads="1"/>
            </p:cNvSpPr>
            <p:nvPr/>
          </p:nvSpPr>
          <p:spPr bwMode="auto">
            <a:xfrm>
              <a:off x="4671" y="2939"/>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1210399" name="Text Box 31"/>
          <p:cNvSpPr txBox="1">
            <a:spLocks noChangeArrowheads="1"/>
          </p:cNvSpPr>
          <p:nvPr/>
        </p:nvSpPr>
        <p:spPr bwMode="auto">
          <a:xfrm>
            <a:off x="1219200" y="6015335"/>
            <a:ext cx="6934200" cy="461665"/>
          </a:xfrm>
          <a:prstGeom prst="rect">
            <a:avLst/>
          </a:prstGeom>
          <a:noFill/>
          <a:ln w="9525">
            <a:solidFill>
              <a:srgbClr val="FF0000"/>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Arial"/>
                <a:ea typeface="+mn-ea"/>
                <a:cs typeface="Times New Roman" pitchFamily="18" charset="0"/>
              </a:rPr>
              <a:t>Partially invariant </a:t>
            </a: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to affine intensity change</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
        <p:nvSpPr>
          <p:cNvPr id="31" name="Rectangle 30"/>
          <p:cNvSpPr/>
          <p:nvPr/>
        </p:nvSpPr>
        <p:spPr>
          <a:xfrm>
            <a:off x="5029200" y="1143000"/>
            <a:ext cx="1845377"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a:t>
            </a:r>
            <a:r>
              <a:rPr kumimoji="0" lang="he-IL"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b</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2" name="Rectangle 13"/>
          <p:cNvSpPr>
            <a:spLocks noChangeArrowheads="1"/>
          </p:cNvSpPr>
          <p:nvPr/>
        </p:nvSpPr>
        <p:spPr bwMode="auto">
          <a:xfrm>
            <a:off x="3733800" y="1219200"/>
            <a:ext cx="457200" cy="381000"/>
          </a:xfrm>
          <a:prstGeom prst="rect">
            <a:avLst/>
          </a:prstGeom>
          <a:solidFill>
            <a:srgbClr val="0033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3" name="Rectangle 14"/>
          <p:cNvSpPr>
            <a:spLocks noChangeArrowheads="1"/>
          </p:cNvSpPr>
          <p:nvPr/>
        </p:nvSpPr>
        <p:spPr bwMode="auto">
          <a:xfrm>
            <a:off x="2362200" y="1219200"/>
            <a:ext cx="457200" cy="381000"/>
          </a:xfrm>
          <a:prstGeom prst="rect">
            <a:avLst/>
          </a:prstGeom>
          <a:solidFill>
            <a:srgbClr val="9FB6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4" name="AutoShape 15"/>
          <p:cNvSpPr>
            <a:spLocks noChangeArrowheads="1"/>
          </p:cNvSpPr>
          <p:nvPr/>
        </p:nvSpPr>
        <p:spPr bwMode="auto">
          <a:xfrm>
            <a:off x="3048000" y="1295400"/>
            <a:ext cx="381000" cy="2286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6" name="TextBox 35"/>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13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0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0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2" grpId="0" autoUpdateAnimBg="0"/>
      <p:bldP spid="121039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translation</a:t>
            </a:r>
            <a:endParaRPr lang="ru-RU" dirty="0"/>
          </a:p>
        </p:txBody>
      </p:sp>
      <p:sp>
        <p:nvSpPr>
          <p:cNvPr id="1376260" name="Text Box 4"/>
          <p:cNvSpPr txBox="1">
            <a:spLocks noChangeArrowheads="1"/>
          </p:cNvSpPr>
          <p:nvPr/>
        </p:nvSpPr>
        <p:spPr bwMode="auto">
          <a:xfrm>
            <a:off x="838200" y="4267200"/>
            <a:ext cx="7696200"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  Derivatives and window function are shift-invariant</a:t>
            </a:r>
            <a:endParaRPr kumimoji="0" lang="ru-RU" sz="2400" b="0" i="0" u="none" strike="noStrike" kern="1200" cap="none" spc="0" normalizeH="0" baseline="0" noProof="0" dirty="0">
              <a:ln>
                <a:noFill/>
              </a:ln>
              <a:solidFill>
                <a:srgbClr val="000000"/>
              </a:solidFill>
              <a:effectLst/>
              <a:uLnTx/>
              <a:uFillTx/>
              <a:latin typeface="Arial"/>
              <a:ea typeface="+mn-ea"/>
              <a:cs typeface="Times New Roman" pitchFamily="18" charset="0"/>
            </a:endParaRPr>
          </a:p>
        </p:txBody>
      </p:sp>
      <p:sp>
        <p:nvSpPr>
          <p:cNvPr id="44051" name="Rectangle 7"/>
          <p:cNvSpPr>
            <a:spLocks noChangeArrowheads="1"/>
          </p:cNvSpPr>
          <p:nvPr/>
        </p:nvSpPr>
        <p:spPr bwMode="auto">
          <a:xfrm>
            <a:off x="1447800"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52" name="Freeform 8"/>
          <p:cNvSpPr>
            <a:spLocks/>
          </p:cNvSpPr>
          <p:nvPr/>
        </p:nvSpPr>
        <p:spPr bwMode="auto">
          <a:xfrm>
            <a:off x="1756112" y="152682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0" name="AutoShape 12"/>
          <p:cNvSpPr>
            <a:spLocks noChangeArrowheads="1"/>
          </p:cNvSpPr>
          <p:nvPr/>
        </p:nvSpPr>
        <p:spPr bwMode="auto">
          <a:xfrm>
            <a:off x="3899439" y="1663566"/>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376277" name="Text Box 21"/>
          <p:cNvSpPr txBox="1">
            <a:spLocks noChangeArrowheads="1"/>
          </p:cNvSpPr>
          <p:nvPr/>
        </p:nvSpPr>
        <p:spPr bwMode="auto">
          <a:xfrm>
            <a:off x="290287" y="5275944"/>
            <a:ext cx="8527142" cy="830997"/>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covariant w.r.t. translation (on image level), </a:t>
            </a:r>
            <a:r>
              <a:rPr lang="en-US" sz="2400" noProof="0" dirty="0">
                <a:solidFill>
                  <a:srgbClr val="0033CC"/>
                </a:solidFill>
                <a:latin typeface="Arial"/>
                <a:cs typeface="Times New Roman" pitchFamily="18" charset="0"/>
              </a:rPr>
              <a:t>corner response is invariant (on patch level)</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
        <p:nvSpPr>
          <p:cNvPr id="21" name="Rectangle 7"/>
          <p:cNvSpPr>
            <a:spLocks noChangeArrowheads="1"/>
          </p:cNvSpPr>
          <p:nvPr/>
        </p:nvSpPr>
        <p:spPr bwMode="auto">
          <a:xfrm>
            <a:off x="5435329"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22" name="Freeform 8"/>
          <p:cNvSpPr>
            <a:spLocks/>
          </p:cNvSpPr>
          <p:nvPr/>
        </p:nvSpPr>
        <p:spPr bwMode="auto">
          <a:xfrm>
            <a:off x="6553200" y="224679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2" name="TextBox 11"/>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017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13762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rotation</a:t>
            </a:r>
            <a:endParaRPr lang="ru-RU" dirty="0"/>
          </a:p>
        </p:txBody>
      </p:sp>
      <p:sp>
        <p:nvSpPr>
          <p:cNvPr id="1376260" name="Text Box 4"/>
          <p:cNvSpPr txBox="1">
            <a:spLocks noChangeArrowheads="1"/>
          </p:cNvSpPr>
          <p:nvPr/>
        </p:nvSpPr>
        <p:spPr bwMode="auto">
          <a:xfrm>
            <a:off x="1219200" y="4572000"/>
            <a:ext cx="67056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Second moment ellipse rotates but its shape (i.e. </a:t>
            </a:r>
            <a:r>
              <a:rPr kumimoji="0" lang="en-US" sz="2400" b="0" i="0" u="none" strike="noStrike" kern="1200" cap="none" spc="0" normalizeH="0" baseline="0" noProof="0" dirty="0" err="1">
                <a:ln>
                  <a:noFill/>
                </a:ln>
                <a:solidFill>
                  <a:srgbClr val="000000"/>
                </a:solidFill>
                <a:effectLst/>
                <a:uLnTx/>
                <a:uFillTx/>
                <a:latin typeface="Arial"/>
                <a:ea typeface="+mn-ea"/>
                <a:cs typeface="Times New Roman" pitchFamily="18" charset="0"/>
              </a:rPr>
              <a:t>eigenvalues</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 remains the same</a:t>
            </a:r>
            <a:endParaRPr kumimoji="0" lang="ru-RU" sz="2400" b="0" i="0" u="none" strike="noStrike" kern="1200" cap="none" spc="0" normalizeH="0" baseline="0" noProof="0" dirty="0">
              <a:ln>
                <a:noFill/>
              </a:ln>
              <a:solidFill>
                <a:srgbClr val="000000"/>
              </a:solidFill>
              <a:effectLst/>
              <a:uLnTx/>
              <a:uFillTx/>
              <a:latin typeface="Arial"/>
              <a:ea typeface="+mn-ea"/>
              <a:cs typeface="Times New Roman" pitchFamily="18" charset="0"/>
            </a:endParaRPr>
          </a:p>
        </p:txBody>
      </p:sp>
      <p:grpSp>
        <p:nvGrpSpPr>
          <p:cNvPr id="3" name="Group 6"/>
          <p:cNvGrpSpPr>
            <a:grpSpLocks/>
          </p:cNvGrpSpPr>
          <p:nvPr/>
        </p:nvGrpSpPr>
        <p:grpSpPr bwMode="auto">
          <a:xfrm>
            <a:off x="1950602" y="1676400"/>
            <a:ext cx="1096221" cy="1108830"/>
            <a:chOff x="1248" y="1584"/>
            <a:chExt cx="1536" cy="1248"/>
          </a:xfrm>
        </p:grpSpPr>
        <p:sp>
          <p:nvSpPr>
            <p:cNvPr id="44051"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52"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4040" name="AutoShape 12"/>
          <p:cNvSpPr>
            <a:spLocks noChangeArrowheads="1"/>
          </p:cNvSpPr>
          <p:nvPr/>
        </p:nvSpPr>
        <p:spPr bwMode="auto">
          <a:xfrm>
            <a:off x="3899439" y="2046010"/>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5" name="Group 13"/>
          <p:cNvGrpSpPr>
            <a:grpSpLocks/>
          </p:cNvGrpSpPr>
          <p:nvPr/>
        </p:nvGrpSpPr>
        <p:grpSpPr bwMode="auto">
          <a:xfrm rot="20330809">
            <a:off x="1828800" y="3524451"/>
            <a:ext cx="1481928" cy="590349"/>
            <a:chOff x="1536" y="2496"/>
            <a:chExt cx="1152" cy="384"/>
          </a:xfrm>
        </p:grpSpPr>
        <p:sp>
          <p:nvSpPr>
            <p:cNvPr id="44046" name="Oval 14"/>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7" name="Line 15"/>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8" name="Line 16"/>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grpSp>
        <p:nvGrpSpPr>
          <p:cNvPr id="6" name="Group 17"/>
          <p:cNvGrpSpPr>
            <a:grpSpLocks/>
          </p:cNvGrpSpPr>
          <p:nvPr/>
        </p:nvGrpSpPr>
        <p:grpSpPr bwMode="auto">
          <a:xfrm rot="1035916">
            <a:off x="5604672" y="3524451"/>
            <a:ext cx="1481928" cy="590349"/>
            <a:chOff x="1536" y="2496"/>
            <a:chExt cx="1152" cy="384"/>
          </a:xfrm>
        </p:grpSpPr>
        <p:sp>
          <p:nvSpPr>
            <p:cNvPr id="44043" name="Oval 18"/>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4" name="Line 19"/>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5" name="Line 20"/>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23" name="TextBox 22"/>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26" name="Group 6"/>
          <p:cNvGrpSpPr>
            <a:grpSpLocks/>
          </p:cNvGrpSpPr>
          <p:nvPr/>
        </p:nvGrpSpPr>
        <p:grpSpPr bwMode="auto">
          <a:xfrm rot="5400000">
            <a:off x="5797526" y="1682704"/>
            <a:ext cx="1096221" cy="1108830"/>
            <a:chOff x="1248" y="1584"/>
            <a:chExt cx="1536" cy="1248"/>
          </a:xfrm>
        </p:grpSpPr>
        <p:sp>
          <p:nvSpPr>
            <p:cNvPr id="27"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28"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21" name="Text Box 21"/>
          <p:cNvSpPr txBox="1">
            <a:spLocks noChangeArrowheads="1"/>
          </p:cNvSpPr>
          <p:nvPr/>
        </p:nvSpPr>
        <p:spPr bwMode="auto">
          <a:xfrm>
            <a:off x="290287" y="5566227"/>
            <a:ext cx="8527142" cy="830997"/>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covariant w.r.t. rotation (on image level), </a:t>
            </a:r>
            <a:r>
              <a:rPr lang="en-US" sz="2400" noProof="0" dirty="0">
                <a:solidFill>
                  <a:srgbClr val="0033CC"/>
                </a:solidFill>
                <a:latin typeface="Arial"/>
                <a:cs typeface="Times New Roman" pitchFamily="18" charset="0"/>
              </a:rPr>
              <a:t>corner response is invariant (on patch level)</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6196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rIns="132080"/>
          <a:lstStyle/>
          <a:p>
            <a:r>
              <a:rPr lang="en-US" dirty="0"/>
              <a:t>What happens if: Scaling</a:t>
            </a:r>
          </a:p>
        </p:txBody>
      </p:sp>
      <p:sp>
        <p:nvSpPr>
          <p:cNvPr id="76802" name="Rectangle 2"/>
          <p:cNvSpPr>
            <a:spLocks noGrp="1" noChangeArrowheads="1"/>
          </p:cNvSpPr>
          <p:nvPr>
            <p:ph idx="1"/>
          </p:nvPr>
        </p:nvSpPr>
        <p:spPr>
          <a:ln/>
        </p:spPr>
        <p:txBody>
          <a:bodyPr rIns="132080"/>
          <a:lstStyle/>
          <a:p>
            <a:r>
              <a:rPr lang="en-US"/>
              <a:t>Invariant to image scale?</a:t>
            </a:r>
          </a:p>
        </p:txBody>
      </p:sp>
      <p:pic>
        <p:nvPicPr>
          <p:cNvPr id="76803" name="Picture 3"/>
          <p:cNvPicPr>
            <a:picLocks noChangeArrowheads="1"/>
          </p:cNvPicPr>
          <p:nvPr/>
        </p:nvPicPr>
        <p:blipFill>
          <a:blip r:embed="rId3" cstate="print">
            <a:extLst>
              <a:ext uri="{28A0092B-C50C-407E-A947-70E740481C1C}">
                <a14:useLocalDpi xmlns:a14="http://schemas.microsoft.com/office/drawing/2010/main" val="0"/>
              </a:ext>
            </a:extLst>
          </a:blip>
          <a:srcRect t="47545" r="68622" b="18303"/>
          <a:stretch>
            <a:fillRect/>
          </a:stretch>
        </p:blipFill>
        <p:spPr bwMode="auto">
          <a:xfrm>
            <a:off x="4648200" y="3103551"/>
            <a:ext cx="3429000" cy="280405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pic>
        <p:nvPicPr>
          <p:cNvPr id="76804"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 y="3143250"/>
            <a:ext cx="3656013" cy="274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sp>
        <p:nvSpPr>
          <p:cNvPr id="76805" name="Rectangle 5"/>
          <p:cNvSpPr>
            <a:spLocks/>
          </p:cNvSpPr>
          <p:nvPr/>
        </p:nvSpPr>
        <p:spPr bwMode="auto">
          <a:xfrm>
            <a:off x="1955800" y="5981700"/>
            <a:ext cx="898525"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ＭＳ Ｐゴシック" charset="0"/>
                <a:cs typeface="Times New Roman" charset="0"/>
              </a:rPr>
              <a:t>image</a:t>
            </a:r>
          </a:p>
        </p:txBody>
      </p:sp>
      <p:sp>
        <p:nvSpPr>
          <p:cNvPr id="76806" name="Rectangle 6"/>
          <p:cNvSpPr>
            <a:spLocks/>
          </p:cNvSpPr>
          <p:nvPr/>
        </p:nvSpPr>
        <p:spPr bwMode="auto">
          <a:xfrm>
            <a:off x="5359400" y="5994400"/>
            <a:ext cx="1939925"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ＭＳ Ｐゴシック" charset="0"/>
                <a:cs typeface="Times New Roman" charset="0"/>
              </a:rPr>
              <a:t>zoomed image</a:t>
            </a:r>
          </a:p>
        </p:txBody>
      </p:sp>
      <p:sp>
        <p:nvSpPr>
          <p:cNvPr id="8" name="TextBox 7"/>
          <p:cNvSpPr txBox="1"/>
          <p:nvPr/>
        </p:nvSpPr>
        <p:spPr>
          <a:xfrm>
            <a:off x="0" y="6601022"/>
            <a:ext cx="78579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2561114"/>
      </p:ext>
    </p:extLst>
  </p:cSld>
  <p:clrMapOvr>
    <a:overrideClrMapping bg1="lt1" tx1="dk1" bg2="lt2" tx2="dk2" accent1="accent1" accent2="accent2" accent3="accent3" accent4="accent4" accent5="accent5" accent6="accent6" hlink="hlink" folHlink="folHlink"/>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What happens if: Scaling</a:t>
            </a:r>
            <a:endParaRPr lang="ru-RU" dirty="0"/>
          </a:p>
        </p:txBody>
      </p:sp>
      <p:sp>
        <p:nvSpPr>
          <p:cNvPr id="1212427" name="Text Box 11"/>
          <p:cNvSpPr txBox="1">
            <a:spLocks noChangeArrowheads="1"/>
          </p:cNvSpPr>
          <p:nvPr/>
        </p:nvSpPr>
        <p:spPr bwMode="auto">
          <a:xfrm>
            <a:off x="5791200" y="4265613"/>
            <a:ext cx="2590800"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Times New Roman" pitchFamily="18" charset="0"/>
              </a:rPr>
              <a:t>All points will be classified as </a:t>
            </a:r>
            <a:r>
              <a:rPr kumimoji="0" lang="en-US" sz="2800" b="0" i="0" u="none" strike="noStrike" kern="1200" cap="none" spc="0" normalizeH="0" baseline="0" noProof="0">
                <a:ln>
                  <a:noFill/>
                </a:ln>
                <a:solidFill>
                  <a:srgbClr val="0033CC"/>
                </a:solidFill>
                <a:effectLst/>
                <a:uLnTx/>
                <a:uFillTx/>
                <a:latin typeface="Arial"/>
                <a:ea typeface="+mn-ea"/>
                <a:cs typeface="Times New Roman" pitchFamily="18" charset="0"/>
              </a:rPr>
              <a:t>edges</a:t>
            </a:r>
            <a:endParaRPr kumimoji="0" lang="ru-RU" sz="2800" b="0" i="0" u="none" strike="noStrike" kern="1200" cap="none" spc="0" normalizeH="0" baseline="0" noProof="0">
              <a:ln>
                <a:noFill/>
              </a:ln>
              <a:solidFill>
                <a:srgbClr val="0033CC"/>
              </a:solidFill>
              <a:effectLst/>
              <a:uLnTx/>
              <a:uFillTx/>
              <a:latin typeface="Arial"/>
              <a:ea typeface="+mn-ea"/>
              <a:cs typeface="Times New Roman" pitchFamily="18" charset="0"/>
            </a:endParaRPr>
          </a:p>
        </p:txBody>
      </p:sp>
      <p:grpSp>
        <p:nvGrpSpPr>
          <p:cNvPr id="45060" name="Group 17"/>
          <p:cNvGrpSpPr>
            <a:grpSpLocks/>
          </p:cNvGrpSpPr>
          <p:nvPr/>
        </p:nvGrpSpPr>
        <p:grpSpPr bwMode="auto">
          <a:xfrm>
            <a:off x="1690688" y="2751138"/>
            <a:ext cx="442912" cy="434975"/>
            <a:chOff x="4329" y="1733"/>
            <a:chExt cx="279" cy="274"/>
          </a:xfrm>
        </p:grpSpPr>
        <p:sp>
          <p:nvSpPr>
            <p:cNvPr id="45070" name="Freeform 4"/>
            <p:cNvSpPr>
              <a:spLocks/>
            </p:cNvSpPr>
            <p:nvPr/>
          </p:nvSpPr>
          <p:spPr bwMode="auto">
            <a:xfrm>
              <a:off x="4368" y="1799"/>
              <a:ext cx="240" cy="208"/>
            </a:xfrm>
            <a:custGeom>
              <a:avLst/>
              <a:gdLst>
                <a:gd name="T0" fmla="*/ 0 w 1728"/>
                <a:gd name="T1" fmla="*/ 0 h 1264"/>
                <a:gd name="T2" fmla="*/ 0 w 1728"/>
                <a:gd name="T3" fmla="*/ 0 h 1264"/>
                <a:gd name="T4" fmla="*/ 0 w 1728"/>
                <a:gd name="T5" fmla="*/ 0 h 1264"/>
                <a:gd name="T6" fmla="*/ 0 w 1728"/>
                <a:gd name="T7" fmla="*/ 0 h 1264"/>
                <a:gd name="T8" fmla="*/ 0 w 1728"/>
                <a:gd name="T9" fmla="*/ 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71" name="Rectangle 5"/>
            <p:cNvSpPr>
              <a:spLocks noChangeArrowheads="1"/>
            </p:cNvSpPr>
            <p:nvPr/>
          </p:nvSpPr>
          <p:spPr bwMode="auto">
            <a:xfrm>
              <a:off x="4329" y="1733"/>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5061" name="Text Box 12"/>
          <p:cNvSpPr txBox="1">
            <a:spLocks noChangeArrowheads="1"/>
          </p:cNvSpPr>
          <p:nvPr/>
        </p:nvSpPr>
        <p:spPr bwMode="auto">
          <a:xfrm>
            <a:off x="1219200" y="3505200"/>
            <a:ext cx="16002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Times New Roman" pitchFamily="18" charset="0"/>
              </a:rPr>
              <a:t>Corner</a:t>
            </a:r>
            <a:endParaRPr kumimoji="0" lang="ru-RU" sz="2800" b="0" i="0" u="none" strike="noStrike" kern="1200" cap="none" spc="0" normalizeH="0" baseline="0" noProof="0">
              <a:ln>
                <a:noFill/>
              </a:ln>
              <a:solidFill>
                <a:srgbClr val="000000"/>
              </a:solidFill>
              <a:effectLst/>
              <a:uLnTx/>
              <a:uFillTx/>
              <a:latin typeface="Arial"/>
              <a:ea typeface="+mn-ea"/>
              <a:cs typeface="Times New Roman" pitchFamily="18" charset="0"/>
            </a:endParaRPr>
          </a:p>
        </p:txBody>
      </p:sp>
      <p:sp>
        <p:nvSpPr>
          <p:cNvPr id="1212432" name="Text Box 16"/>
          <p:cNvSpPr txBox="1">
            <a:spLocks noChangeArrowheads="1"/>
          </p:cNvSpPr>
          <p:nvPr/>
        </p:nvSpPr>
        <p:spPr bwMode="auto">
          <a:xfrm>
            <a:off x="1143000" y="6015335"/>
            <a:ext cx="6934200" cy="461665"/>
          </a:xfrm>
          <a:prstGeom prst="rect">
            <a:avLst/>
          </a:prstGeom>
          <a:noFill/>
          <a:ln w="9525">
            <a:solidFill>
              <a:srgbClr val="FF0000"/>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not covariant to scaling!</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grpSp>
        <p:nvGrpSpPr>
          <p:cNvPr id="3" name="Group 25"/>
          <p:cNvGrpSpPr>
            <a:grpSpLocks/>
          </p:cNvGrpSpPr>
          <p:nvPr/>
        </p:nvGrpSpPr>
        <p:grpSpPr bwMode="auto">
          <a:xfrm>
            <a:off x="3276600" y="1828800"/>
            <a:ext cx="5029200" cy="2159000"/>
            <a:chOff x="2064" y="1152"/>
            <a:chExt cx="3168" cy="1360"/>
          </a:xfrm>
        </p:grpSpPr>
        <p:grpSp>
          <p:nvGrpSpPr>
            <p:cNvPr id="45064" name="Group 19"/>
            <p:cNvGrpSpPr>
              <a:grpSpLocks/>
            </p:cNvGrpSpPr>
            <p:nvPr/>
          </p:nvGrpSpPr>
          <p:grpSpPr bwMode="auto">
            <a:xfrm>
              <a:off x="2064" y="1248"/>
              <a:ext cx="3168" cy="1264"/>
              <a:chOff x="2064" y="1248"/>
              <a:chExt cx="3168" cy="1264"/>
            </a:xfrm>
          </p:grpSpPr>
          <p:sp>
            <p:nvSpPr>
              <p:cNvPr id="45068" name="Freeform 6"/>
              <p:cNvSpPr>
                <a:spLocks/>
              </p:cNvSpPr>
              <p:nvPr/>
            </p:nvSpPr>
            <p:spPr bwMode="auto">
              <a:xfrm>
                <a:off x="3504" y="1248"/>
                <a:ext cx="1728" cy="1264"/>
              </a:xfrm>
              <a:custGeom>
                <a:avLst/>
                <a:gdLst>
                  <a:gd name="T0" fmla="*/ 0 w 1728"/>
                  <a:gd name="T1" fmla="*/ 1264 h 1264"/>
                  <a:gd name="T2" fmla="*/ 96 w 1728"/>
                  <a:gd name="T3" fmla="*/ 400 h 1264"/>
                  <a:gd name="T4" fmla="*/ 432 w 1728"/>
                  <a:gd name="T5" fmla="*/ 64 h 1264"/>
                  <a:gd name="T6" fmla="*/ 1056 w 1728"/>
                  <a:gd name="T7" fmla="*/ 16 h 1264"/>
                  <a:gd name="T8" fmla="*/ 1728 w 1728"/>
                  <a:gd name="T9" fmla="*/ 16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9" name="AutoShape 10"/>
              <p:cNvSpPr>
                <a:spLocks noChangeArrowheads="1"/>
              </p:cNvSpPr>
              <p:nvPr/>
            </p:nvSpPr>
            <p:spPr bwMode="auto">
              <a:xfrm>
                <a:off x="2064" y="1584"/>
                <a:ext cx="1056"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5065" name="Rectangle 22"/>
            <p:cNvSpPr>
              <a:spLocks noChangeArrowheads="1"/>
            </p:cNvSpPr>
            <p:nvPr/>
          </p:nvSpPr>
          <p:spPr bwMode="auto">
            <a:xfrm>
              <a:off x="4224" y="1152"/>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6" name="Rectangle 23"/>
            <p:cNvSpPr>
              <a:spLocks noChangeArrowheads="1"/>
            </p:cNvSpPr>
            <p:nvPr/>
          </p:nvSpPr>
          <p:spPr bwMode="auto">
            <a:xfrm>
              <a:off x="3648" y="1296"/>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7" name="Rectangle 24"/>
            <p:cNvSpPr>
              <a:spLocks noChangeArrowheads="1"/>
            </p:cNvSpPr>
            <p:nvPr/>
          </p:nvSpPr>
          <p:spPr bwMode="auto">
            <a:xfrm>
              <a:off x="3408" y="1824"/>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17" name="TextBox 16"/>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3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2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2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27" grpId="0" autoUpdateAnimBg="0"/>
      <p:bldP spid="12124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idx="1"/>
          </p:nvPr>
        </p:nvSpPr>
        <p:spPr>
          <a:xfrm>
            <a:off x="457200" y="1600200"/>
            <a:ext cx="7957930" cy="4525963"/>
          </a:xfrm>
          <a:ln/>
        </p:spPr>
        <p:txBody>
          <a:bodyPr rIns="132080"/>
          <a:lstStyle/>
          <a:p>
            <a:r>
              <a:rPr lang="en-US" sz="2800" dirty="0"/>
              <a:t>Problem: </a:t>
            </a:r>
          </a:p>
          <a:p>
            <a:pPr lvl="1"/>
            <a:r>
              <a:rPr lang="en-US" sz="2200" dirty="0"/>
              <a:t>How do we choose corresponding windows </a:t>
            </a:r>
            <a:r>
              <a:rPr lang="en-US" sz="2200" dirty="0">
                <a:solidFill>
                  <a:srgbClr val="0033CC"/>
                </a:solidFill>
                <a:latin typeface="Times New Roman Bold Italic" charset="0"/>
                <a:cs typeface="Times New Roman Bold Italic" charset="0"/>
                <a:sym typeface="Times New Roman Bold Italic" charset="0"/>
              </a:rPr>
              <a:t>independently</a:t>
            </a:r>
            <a:r>
              <a:rPr lang="en-US" sz="2200" dirty="0"/>
              <a:t> in each image?</a:t>
            </a:r>
          </a:p>
          <a:p>
            <a:pPr lvl="1"/>
            <a:r>
              <a:rPr lang="en-US" sz="2200" dirty="0"/>
              <a:t>Do objects have a </a:t>
            </a:r>
            <a:r>
              <a:rPr lang="en-US" sz="2200" u="sng" dirty="0"/>
              <a:t>characteristic scale</a:t>
            </a:r>
            <a:r>
              <a:rPr lang="en-US" sz="2200" dirty="0"/>
              <a:t> that we can identify?</a:t>
            </a:r>
          </a:p>
        </p:txBody>
      </p:sp>
      <p:sp>
        <p:nvSpPr>
          <p:cNvPr id="87041" name="Freeform 1"/>
          <p:cNvSpPr>
            <a:spLocks/>
          </p:cNvSpPr>
          <p:nvPr/>
        </p:nvSpPr>
        <p:spPr bwMode="auto">
          <a:xfrm>
            <a:off x="7162800" y="3108321"/>
            <a:ext cx="844550" cy="1887538"/>
          </a:xfrm>
          <a:custGeom>
            <a:avLst/>
            <a:gdLst>
              <a:gd name="T0" fmla="*/ 0 w 21148"/>
              <a:gd name="T1" fmla="*/ 19356 h 20852"/>
              <a:gd name="T2" fmla="*/ 17153 w 21148"/>
              <a:gd name="T3" fmla="*/ 20197 h 20852"/>
              <a:gd name="T4" fmla="*/ 20965 w 21148"/>
              <a:gd name="T5" fmla="*/ 10940 h 20852"/>
              <a:gd name="T6" fmla="*/ 13341 w 21148"/>
              <a:gd name="T7" fmla="*/ 4208 h 20852"/>
              <a:gd name="T8" fmla="*/ 20965 w 21148"/>
              <a:gd name="T9" fmla="*/ 0 h 20852"/>
            </a:gdLst>
            <a:ahLst/>
            <a:cxnLst>
              <a:cxn ang="0">
                <a:pos x="T0" y="T1"/>
              </a:cxn>
              <a:cxn ang="0">
                <a:pos x="T2" y="T3"/>
              </a:cxn>
              <a:cxn ang="0">
                <a:pos x="T4" y="T5"/>
              </a:cxn>
              <a:cxn ang="0">
                <a:pos x="T6" y="T7"/>
              </a:cxn>
              <a:cxn ang="0">
                <a:pos x="T8" y="T9"/>
              </a:cxn>
            </a:cxnLst>
            <a:rect l="0" t="0" r="r" b="b"/>
            <a:pathLst>
              <a:path w="21148" h="20852">
                <a:moveTo>
                  <a:pt x="0" y="19356"/>
                </a:moveTo>
                <a:cubicBezTo>
                  <a:pt x="6829" y="20478"/>
                  <a:pt x="13659" y="21600"/>
                  <a:pt x="17153" y="20197"/>
                </a:cubicBezTo>
                <a:cubicBezTo>
                  <a:pt x="20647" y="18795"/>
                  <a:pt x="21600" y="13605"/>
                  <a:pt x="20965" y="10940"/>
                </a:cubicBezTo>
                <a:cubicBezTo>
                  <a:pt x="20329" y="8275"/>
                  <a:pt x="13341" y="6031"/>
                  <a:pt x="13341" y="4208"/>
                </a:cubicBezTo>
                <a:cubicBezTo>
                  <a:pt x="13341" y="2384"/>
                  <a:pt x="17153" y="1192"/>
                  <a:pt x="20965" y="0"/>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2" name="Freeform 2"/>
          <p:cNvSpPr>
            <a:spLocks/>
          </p:cNvSpPr>
          <p:nvPr/>
        </p:nvSpPr>
        <p:spPr bwMode="auto">
          <a:xfrm>
            <a:off x="5715000" y="5163582"/>
            <a:ext cx="1019175" cy="1306512"/>
          </a:xfrm>
          <a:custGeom>
            <a:avLst/>
            <a:gdLst>
              <a:gd name="T0" fmla="*/ 0 w 20907"/>
              <a:gd name="T1" fmla="*/ 20172 h 20996"/>
              <a:gd name="T2" fmla="*/ 15614 w 20907"/>
              <a:gd name="T3" fmla="*/ 20172 h 20996"/>
              <a:gd name="T4" fmla="*/ 12492 w 20907"/>
              <a:gd name="T5" fmla="*/ 11603 h 20996"/>
              <a:gd name="T6" fmla="*/ 20299 w 20907"/>
              <a:gd name="T7" fmla="*/ 9155 h 20996"/>
              <a:gd name="T8" fmla="*/ 20299 w 20907"/>
              <a:gd name="T9" fmla="*/ 5483 h 20996"/>
              <a:gd name="T10" fmla="*/ 19551 w 20907"/>
              <a:gd name="T11" fmla="*/ 0 h 20996"/>
            </a:gdLst>
            <a:ahLst/>
            <a:cxnLst>
              <a:cxn ang="0">
                <a:pos x="T0" y="T1"/>
              </a:cxn>
              <a:cxn ang="0">
                <a:pos x="T2" y="T3"/>
              </a:cxn>
              <a:cxn ang="0">
                <a:pos x="T4" y="T5"/>
              </a:cxn>
              <a:cxn ang="0">
                <a:pos x="T6" y="T7"/>
              </a:cxn>
              <a:cxn ang="0">
                <a:pos x="T8" y="T9"/>
              </a:cxn>
              <a:cxn ang="0">
                <a:pos x="T10" y="T11"/>
              </a:cxn>
            </a:cxnLst>
            <a:rect l="0" t="0" r="r" b="b"/>
            <a:pathLst>
              <a:path w="20907" h="20996">
                <a:moveTo>
                  <a:pt x="0" y="20172"/>
                </a:moveTo>
                <a:cubicBezTo>
                  <a:pt x="6766" y="20886"/>
                  <a:pt x="13533" y="21600"/>
                  <a:pt x="15614" y="20172"/>
                </a:cubicBezTo>
                <a:cubicBezTo>
                  <a:pt x="17696" y="18744"/>
                  <a:pt x="11711" y="13439"/>
                  <a:pt x="12492" y="11603"/>
                </a:cubicBezTo>
                <a:cubicBezTo>
                  <a:pt x="13272" y="9767"/>
                  <a:pt x="18998" y="10175"/>
                  <a:pt x="20299" y="9155"/>
                </a:cubicBezTo>
                <a:cubicBezTo>
                  <a:pt x="21600" y="8135"/>
                  <a:pt x="20429" y="7013"/>
                  <a:pt x="20299" y="5483"/>
                </a:cubicBezTo>
                <a:cubicBezTo>
                  <a:pt x="20169" y="3953"/>
                  <a:pt x="19843" y="1964"/>
                  <a:pt x="19551" y="0"/>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5" name="Freeform 5"/>
          <p:cNvSpPr>
            <a:spLocks/>
          </p:cNvSpPr>
          <p:nvPr/>
        </p:nvSpPr>
        <p:spPr bwMode="auto">
          <a:xfrm>
            <a:off x="2057400" y="4849257"/>
            <a:ext cx="2743200" cy="1995487"/>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6" name="Oval 6"/>
          <p:cNvSpPr>
            <a:spLocks/>
          </p:cNvSpPr>
          <p:nvPr/>
        </p:nvSpPr>
        <p:spPr bwMode="auto">
          <a:xfrm>
            <a:off x="2528888" y="4790519"/>
            <a:ext cx="381000" cy="3810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7" name="Oval 7"/>
          <p:cNvSpPr>
            <a:spLocks/>
          </p:cNvSpPr>
          <p:nvPr/>
        </p:nvSpPr>
        <p:spPr bwMode="auto">
          <a:xfrm>
            <a:off x="2328863" y="4609544"/>
            <a:ext cx="795337"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8" name="Oval 8"/>
          <p:cNvSpPr>
            <a:spLocks/>
          </p:cNvSpPr>
          <p:nvPr/>
        </p:nvSpPr>
        <p:spPr bwMode="auto">
          <a:xfrm>
            <a:off x="1995488" y="4319032"/>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9" name="Oval 9"/>
          <p:cNvSpPr>
            <a:spLocks/>
          </p:cNvSpPr>
          <p:nvPr/>
        </p:nvSpPr>
        <p:spPr bwMode="auto">
          <a:xfrm>
            <a:off x="1447800" y="3752294"/>
            <a:ext cx="2514600" cy="2514600"/>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0" name="Freeform 10"/>
          <p:cNvSpPr>
            <a:spLocks/>
          </p:cNvSpPr>
          <p:nvPr/>
        </p:nvSpPr>
        <p:spPr bwMode="auto">
          <a:xfrm>
            <a:off x="6664325" y="4806394"/>
            <a:ext cx="498475" cy="360363"/>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1" name="Oval 11"/>
          <p:cNvSpPr>
            <a:spLocks/>
          </p:cNvSpPr>
          <p:nvPr/>
        </p:nvSpPr>
        <p:spPr bwMode="auto">
          <a:xfrm>
            <a:off x="6381750" y="4442857"/>
            <a:ext cx="795338"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2" name="Oval 12"/>
          <p:cNvSpPr>
            <a:spLocks/>
          </p:cNvSpPr>
          <p:nvPr/>
        </p:nvSpPr>
        <p:spPr bwMode="auto">
          <a:xfrm>
            <a:off x="6048375" y="4152344"/>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3" name="Oval 13"/>
          <p:cNvSpPr>
            <a:spLocks/>
          </p:cNvSpPr>
          <p:nvPr/>
        </p:nvSpPr>
        <p:spPr bwMode="auto">
          <a:xfrm>
            <a:off x="5500688" y="3585607"/>
            <a:ext cx="2514600" cy="2514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4" name="Oval 14"/>
          <p:cNvSpPr>
            <a:spLocks/>
          </p:cNvSpPr>
          <p:nvPr/>
        </p:nvSpPr>
        <p:spPr bwMode="auto">
          <a:xfrm>
            <a:off x="6553200" y="4607957"/>
            <a:ext cx="457200" cy="455612"/>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5" name="Line 15"/>
          <p:cNvSpPr>
            <a:spLocks noChangeShapeType="1"/>
          </p:cNvSpPr>
          <p:nvPr/>
        </p:nvSpPr>
        <p:spPr bwMode="auto">
          <a:xfrm>
            <a:off x="3925888" y="4633357"/>
            <a:ext cx="2592387" cy="128587"/>
          </a:xfrm>
          <a:prstGeom prst="line">
            <a:avLst/>
          </a:prstGeom>
          <a:noFill/>
          <a:ln w="12700" cap="flat">
            <a:solidFill>
              <a:srgbClr val="FF0000"/>
            </a:solidFill>
            <a:prstDash val="solid"/>
            <a:round/>
            <a:headEnd type="stealth" w="med" len="med"/>
            <a:tailEnd type="stealth"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0" y="6601022"/>
            <a:ext cx="219964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Frolova</a:t>
            </a:r>
            <a:r>
              <a:rPr kumimoji="0" lang="en-US" sz="1050" b="0" i="0" u="none" strike="noStrike" kern="0" cap="none" spc="0" normalizeH="0" baseline="0" noProof="0" dirty="0">
                <a:ln>
                  <a:noFill/>
                </a:ln>
                <a:solidFill>
                  <a:srgbClr val="000000"/>
                </a:solidFill>
                <a:effectLst/>
                <a:uLnTx/>
                <a:uFillTx/>
                <a:latin typeface="Calibri"/>
                <a:ea typeface="+mn-ea"/>
                <a:cs typeface="+mn-cs"/>
              </a:rPr>
              <a:t>,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Simakov</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Scale invariant detection</a:t>
            </a:r>
          </a:p>
        </p:txBody>
      </p:sp>
    </p:spTree>
    <p:extLst>
      <p:ext uri="{BB962C8B-B14F-4D97-AF65-F5344CB8AC3E}">
        <p14:creationId xmlns:p14="http://schemas.microsoft.com/office/powerpoint/2010/main" val="5355647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Grp="1" noChangeArrowheads="1"/>
          </p:cNvSpPr>
          <p:nvPr>
            <p:ph type="title"/>
          </p:nvPr>
        </p:nvSpPr>
        <p:spPr/>
        <p:txBody>
          <a:bodyPr/>
          <a:lstStyle/>
          <a:p>
            <a:pPr eaLnBrk="1" hangingPunct="1"/>
            <a:r>
              <a:rPr lang="en-US" dirty="0"/>
              <a:t>Scale invariant detection</a:t>
            </a:r>
            <a:endParaRPr lang="ru-RU" dirty="0"/>
          </a:p>
        </p:txBody>
      </p:sp>
      <p:sp>
        <p:nvSpPr>
          <p:cNvPr id="117763" name="Rectangle 5"/>
          <p:cNvSpPr>
            <a:spLocks noGrp="1" noChangeArrowheads="1"/>
          </p:cNvSpPr>
          <p:nvPr>
            <p:ph idx="1"/>
          </p:nvPr>
        </p:nvSpPr>
        <p:spPr>
          <a:xfrm>
            <a:off x="457200" y="1600200"/>
            <a:ext cx="8229600" cy="4830763"/>
          </a:xfrm>
        </p:spPr>
        <p:txBody>
          <a:bodyPr>
            <a:normAutofit/>
          </a:bodyPr>
          <a:lstStyle/>
          <a:p>
            <a:pPr eaLnBrk="1" hangingPunct="1"/>
            <a:r>
              <a:rPr lang="en-US" sz="2800" dirty="0"/>
              <a:t>Solution:</a:t>
            </a:r>
          </a:p>
          <a:p>
            <a:pPr lvl="1" eaLnBrk="1" hangingPunct="1"/>
            <a:r>
              <a:rPr lang="en-US" sz="2400" dirty="0"/>
              <a:t>Design a function on the region which has the same shape even if the image is resized</a:t>
            </a:r>
          </a:p>
          <a:p>
            <a:pPr lvl="1"/>
            <a:r>
              <a:rPr lang="en-US" sz="2400" dirty="0">
                <a:ea typeface="ＭＳ Ｐゴシック" charset="-128"/>
                <a:cs typeface="ＭＳ Ｐゴシック" charset="-128"/>
              </a:rPr>
              <a:t>Take a local maximum of this function</a:t>
            </a:r>
            <a:endParaRPr lang="ru-RU" sz="2400" dirty="0">
              <a:ea typeface="ＭＳ Ｐゴシック" charset="-128"/>
              <a:cs typeface="ＭＳ Ｐゴシック" charset="-128"/>
            </a:endParaRPr>
          </a:p>
          <a:p>
            <a:pPr lvl="1" eaLnBrk="1" hangingPunct="1"/>
            <a:endParaRPr lang="en-US" sz="2400" dirty="0"/>
          </a:p>
          <a:p>
            <a:pPr lvl="1" eaLnBrk="1" hangingPunct="1">
              <a:buNone/>
            </a:pPr>
            <a:br>
              <a:rPr lang="en-US" sz="2400" dirty="0"/>
            </a:br>
            <a:br>
              <a:rPr lang="en-US" sz="2400" dirty="0"/>
            </a:br>
            <a:endParaRPr lang="en-US" sz="2400" dirty="0"/>
          </a:p>
        </p:txBody>
      </p:sp>
      <p:grpSp>
        <p:nvGrpSpPr>
          <p:cNvPr id="2" name="Group 58"/>
          <p:cNvGrpSpPr>
            <a:grpSpLocks/>
          </p:cNvGrpSpPr>
          <p:nvPr/>
        </p:nvGrpSpPr>
        <p:grpSpPr bwMode="auto">
          <a:xfrm>
            <a:off x="3897313" y="5116512"/>
            <a:ext cx="1284287" cy="625475"/>
            <a:chOff x="2455" y="2342"/>
            <a:chExt cx="809" cy="394"/>
          </a:xfrm>
        </p:grpSpPr>
        <p:sp>
          <p:nvSpPr>
            <p:cNvPr id="117781" name="AutoShape 59"/>
            <p:cNvSpPr>
              <a:spLocks noChangeArrowheads="1"/>
            </p:cNvSpPr>
            <p:nvPr/>
          </p:nvSpPr>
          <p:spPr bwMode="auto">
            <a:xfrm>
              <a:off x="2688" y="2544"/>
              <a:ext cx="38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82" name="Text Box 60"/>
            <p:cNvSpPr txBox="1">
              <a:spLocks noChangeArrowheads="1"/>
            </p:cNvSpPr>
            <p:nvPr/>
          </p:nvSpPr>
          <p:spPr bwMode="auto">
            <a:xfrm>
              <a:off x="2455" y="2342"/>
              <a:ext cx="809"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Arial" charset="0"/>
                  <a:ea typeface="ＭＳ Ｐゴシック" charset="-128"/>
                  <a:cs typeface="ＭＳ Ｐゴシック" charset="-128"/>
                </a:rPr>
                <a:t>scale = 1/2</a:t>
              </a:r>
              <a:endParaRPr kumimoji="0" lang="ru-RU" sz="2000" b="0" i="0" u="none" strike="noStrike" kern="1200" cap="none" spc="0" normalizeH="0" baseline="0" noProof="0">
                <a:ln>
                  <a:noFill/>
                </a:ln>
                <a:solidFill>
                  <a:srgbClr val="0033CC"/>
                </a:solidFill>
                <a:effectLst/>
                <a:uLnTx/>
                <a:uFillTx/>
                <a:latin typeface="Arial" charset="0"/>
                <a:ea typeface="ＭＳ Ｐゴシック" charset="-128"/>
                <a:cs typeface="ＭＳ Ｐゴシック" charset="-128"/>
              </a:endParaRPr>
            </a:p>
          </p:txBody>
        </p:sp>
      </p:grpSp>
      <p:grpSp>
        <p:nvGrpSpPr>
          <p:cNvPr id="3" name="Group 65"/>
          <p:cNvGrpSpPr>
            <a:grpSpLocks/>
          </p:cNvGrpSpPr>
          <p:nvPr/>
        </p:nvGrpSpPr>
        <p:grpSpPr bwMode="auto">
          <a:xfrm>
            <a:off x="76200" y="4648200"/>
            <a:ext cx="3676650" cy="2024062"/>
            <a:chOff x="48" y="3055"/>
            <a:chExt cx="2316" cy="1275"/>
          </a:xfrm>
        </p:grpSpPr>
        <p:sp>
          <p:nvSpPr>
            <p:cNvPr id="117775" name="Line 46"/>
            <p:cNvSpPr>
              <a:spLocks noChangeShapeType="1"/>
            </p:cNvSpPr>
            <p:nvPr/>
          </p:nvSpPr>
          <p:spPr bwMode="auto">
            <a:xfrm>
              <a:off x="297" y="4080"/>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6" name="Line 47"/>
            <p:cNvSpPr>
              <a:spLocks noChangeShapeType="1"/>
            </p:cNvSpPr>
            <p:nvPr/>
          </p:nvSpPr>
          <p:spPr bwMode="auto">
            <a:xfrm flipV="1">
              <a:off x="297" y="3168"/>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7" name="Text Box 48"/>
            <p:cNvSpPr txBox="1">
              <a:spLocks noChangeArrowheads="1"/>
            </p:cNvSpPr>
            <p:nvPr/>
          </p:nvSpPr>
          <p:spPr bwMode="auto">
            <a:xfrm>
              <a:off x="48" y="3072"/>
              <a:ext cx="256" cy="2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8" name="Text Box 49"/>
            <p:cNvSpPr txBox="1">
              <a:spLocks noChangeArrowheads="1"/>
            </p:cNvSpPr>
            <p:nvPr/>
          </p:nvSpPr>
          <p:spPr bwMode="auto">
            <a:xfrm>
              <a:off x="1552" y="4080"/>
              <a:ext cx="812"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9" name="Text Box 50"/>
            <p:cNvSpPr txBox="1">
              <a:spLocks noChangeArrowheads="1"/>
            </p:cNvSpPr>
            <p:nvPr/>
          </p:nvSpPr>
          <p:spPr bwMode="auto">
            <a:xfrm>
              <a:off x="1348" y="3055"/>
              <a:ext cx="635"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Image 1</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80" name="Freeform 63"/>
            <p:cNvSpPr>
              <a:spLocks/>
            </p:cNvSpPr>
            <p:nvPr/>
          </p:nvSpPr>
          <p:spPr bwMode="auto">
            <a:xfrm>
              <a:off x="528" y="3368"/>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grpSp>
        <p:nvGrpSpPr>
          <p:cNvPr id="4" name="Group 66"/>
          <p:cNvGrpSpPr>
            <a:grpSpLocks/>
          </p:cNvGrpSpPr>
          <p:nvPr/>
        </p:nvGrpSpPr>
        <p:grpSpPr bwMode="auto">
          <a:xfrm>
            <a:off x="5391150" y="4659312"/>
            <a:ext cx="3676650" cy="1997075"/>
            <a:chOff x="3396" y="3072"/>
            <a:chExt cx="2316" cy="1258"/>
          </a:xfrm>
        </p:grpSpPr>
        <p:sp>
          <p:nvSpPr>
            <p:cNvPr id="117769" name="Line 53"/>
            <p:cNvSpPr>
              <a:spLocks noChangeShapeType="1"/>
            </p:cNvSpPr>
            <p:nvPr/>
          </p:nvSpPr>
          <p:spPr bwMode="auto">
            <a:xfrm>
              <a:off x="3645" y="4080"/>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0" name="Line 54"/>
            <p:cNvSpPr>
              <a:spLocks noChangeShapeType="1"/>
            </p:cNvSpPr>
            <p:nvPr/>
          </p:nvSpPr>
          <p:spPr bwMode="auto">
            <a:xfrm flipV="1">
              <a:off x="3645" y="3168"/>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1" name="Text Box 55"/>
            <p:cNvSpPr txBox="1">
              <a:spLocks noChangeArrowheads="1"/>
            </p:cNvSpPr>
            <p:nvPr/>
          </p:nvSpPr>
          <p:spPr bwMode="auto">
            <a:xfrm>
              <a:off x="3396" y="3072"/>
              <a:ext cx="256" cy="2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2" name="Text Box 56"/>
            <p:cNvSpPr txBox="1">
              <a:spLocks noChangeArrowheads="1"/>
            </p:cNvSpPr>
            <p:nvPr/>
          </p:nvSpPr>
          <p:spPr bwMode="auto">
            <a:xfrm>
              <a:off x="4900" y="4080"/>
              <a:ext cx="812"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3" name="Text Box 57"/>
            <p:cNvSpPr txBox="1">
              <a:spLocks noChangeArrowheads="1"/>
            </p:cNvSpPr>
            <p:nvPr/>
          </p:nvSpPr>
          <p:spPr bwMode="auto">
            <a:xfrm>
              <a:off x="4804" y="3103"/>
              <a:ext cx="635"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Image 2</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4" name="Freeform 64"/>
            <p:cNvSpPr>
              <a:spLocks/>
            </p:cNvSpPr>
            <p:nvPr/>
          </p:nvSpPr>
          <p:spPr bwMode="auto">
            <a:xfrm>
              <a:off x="3744" y="3368"/>
              <a:ext cx="864" cy="568"/>
            </a:xfrm>
            <a:custGeom>
              <a:avLst/>
              <a:gdLst>
                <a:gd name="T0" fmla="*/ 0 w 1632"/>
                <a:gd name="T1" fmla="*/ 568 h 568"/>
                <a:gd name="T2" fmla="*/ 22 w 1632"/>
                <a:gd name="T3" fmla="*/ 40 h 568"/>
                <a:gd name="T4" fmla="*/ 72 w 1632"/>
                <a:gd name="T5" fmla="*/ 328 h 568"/>
                <a:gd name="T6" fmla="*/ 109 w 1632"/>
                <a:gd name="T7" fmla="*/ 472 h 568"/>
                <a:gd name="T8" fmla="*/ 128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23" name="TextBox 22"/>
          <p:cNvSpPr txBox="1"/>
          <p:nvPr/>
        </p:nvSpPr>
        <p:spPr>
          <a:xfrm>
            <a:off x="0" y="6593765"/>
            <a:ext cx="15792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A. </a:t>
            </a:r>
            <a:r>
              <a:rPr kumimoji="0" lang="en-US" sz="1050" b="0" i="0" u="none" strike="noStrike" kern="0" cap="none" spc="0" normalizeH="0" baseline="0" noProof="0" dirty="0" err="1">
                <a:ln>
                  <a:noFill/>
                </a:ln>
                <a:solidFill>
                  <a:srgbClr val="000000"/>
                </a:solidFill>
                <a:effectLst/>
                <a:uLnTx/>
                <a:uFillTx/>
                <a:latin typeface="Calibri"/>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23"/>
          <p:cNvSpPr>
            <a:spLocks noChangeArrowheads="1"/>
          </p:cNvSpPr>
          <p:nvPr/>
        </p:nvSpPr>
        <p:spPr bwMode="auto">
          <a:xfrm>
            <a:off x="1295400" y="5132387"/>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1" name="Oval 24"/>
          <p:cNvSpPr>
            <a:spLocks noChangeArrowheads="1"/>
          </p:cNvSpPr>
          <p:nvPr/>
        </p:nvSpPr>
        <p:spPr bwMode="auto">
          <a:xfrm>
            <a:off x="6157913" y="5103812"/>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nvGrpSpPr>
          <p:cNvPr id="32" name="Group 32"/>
          <p:cNvGrpSpPr>
            <a:grpSpLocks/>
          </p:cNvGrpSpPr>
          <p:nvPr/>
        </p:nvGrpSpPr>
        <p:grpSpPr bwMode="auto">
          <a:xfrm>
            <a:off x="1219200" y="5284787"/>
            <a:ext cx="404813" cy="1371600"/>
            <a:chOff x="768" y="3456"/>
            <a:chExt cx="255" cy="864"/>
          </a:xfrm>
        </p:grpSpPr>
        <p:sp>
          <p:nvSpPr>
            <p:cNvPr id="33" name="Line 28"/>
            <p:cNvSpPr>
              <a:spLocks noChangeShapeType="1"/>
            </p:cNvSpPr>
            <p:nvPr/>
          </p:nvSpPr>
          <p:spPr bwMode="auto">
            <a:xfrm>
              <a:off x="864" y="3456"/>
              <a:ext cx="0" cy="624"/>
            </a:xfrm>
            <a:prstGeom prst="line">
              <a:avLst/>
            </a:prstGeom>
            <a:noFill/>
            <a:ln w="19050">
              <a:solidFill>
                <a:srgbClr val="FF0000"/>
              </a:solidFill>
              <a:prstDash val="dash"/>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4" name="Text Box 30"/>
            <p:cNvSpPr txBox="1">
              <a:spLocks noChangeArrowheads="1"/>
            </p:cNvSpPr>
            <p:nvPr/>
          </p:nvSpPr>
          <p:spPr bwMode="auto">
            <a:xfrm>
              <a:off x="768" y="4032"/>
              <a:ext cx="255" cy="28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rPr>
                <a:t>s</a:t>
              </a:r>
              <a:r>
                <a:rPr kumimoji="0" lang="en-US"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rPr>
                <a:t>1</a:t>
              </a:r>
              <a:endParaRPr kumimoji="0" lang="ru-RU"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endParaRPr>
            </a:p>
          </p:txBody>
        </p:sp>
      </p:grpSp>
      <p:grpSp>
        <p:nvGrpSpPr>
          <p:cNvPr id="35" name="Group 33"/>
          <p:cNvGrpSpPr>
            <a:grpSpLocks/>
          </p:cNvGrpSpPr>
          <p:nvPr/>
        </p:nvGrpSpPr>
        <p:grpSpPr bwMode="auto">
          <a:xfrm>
            <a:off x="6096000" y="5284787"/>
            <a:ext cx="404813" cy="1371600"/>
            <a:chOff x="3840" y="3456"/>
            <a:chExt cx="255" cy="864"/>
          </a:xfrm>
        </p:grpSpPr>
        <p:sp>
          <p:nvSpPr>
            <p:cNvPr id="36" name="Line 29"/>
            <p:cNvSpPr>
              <a:spLocks noChangeShapeType="1"/>
            </p:cNvSpPr>
            <p:nvPr/>
          </p:nvSpPr>
          <p:spPr bwMode="auto">
            <a:xfrm>
              <a:off x="3936" y="3456"/>
              <a:ext cx="0" cy="624"/>
            </a:xfrm>
            <a:prstGeom prst="line">
              <a:avLst/>
            </a:prstGeom>
            <a:noFill/>
            <a:ln w="19050">
              <a:solidFill>
                <a:srgbClr val="FF0000"/>
              </a:solidFill>
              <a:prstDash val="dash"/>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7" name="Text Box 31"/>
            <p:cNvSpPr txBox="1">
              <a:spLocks noChangeArrowheads="1"/>
            </p:cNvSpPr>
            <p:nvPr/>
          </p:nvSpPr>
          <p:spPr bwMode="auto">
            <a:xfrm>
              <a:off x="3840" y="4032"/>
              <a:ext cx="255" cy="28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rPr>
                <a:t>s</a:t>
              </a:r>
              <a:r>
                <a:rPr kumimoji="0" lang="en-US"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rPr>
                <a:t>2</a:t>
              </a:r>
              <a:endParaRPr kumimoji="0" lang="ru-RU"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1852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31"/>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dirty="0"/>
              <a:t>Scale invariant detection</a:t>
            </a:r>
            <a:endParaRPr lang="ru-RU" dirty="0"/>
          </a:p>
        </p:txBody>
      </p:sp>
      <p:sp>
        <p:nvSpPr>
          <p:cNvPr id="121859" name="Rectangle 3"/>
          <p:cNvSpPr>
            <a:spLocks noGrp="1" noChangeArrowheads="1"/>
          </p:cNvSpPr>
          <p:nvPr>
            <p:ph idx="1"/>
          </p:nvPr>
        </p:nvSpPr>
        <p:spPr/>
        <p:txBody>
          <a:bodyPr/>
          <a:lstStyle/>
          <a:p>
            <a:pPr eaLnBrk="1" hangingPunct="1"/>
            <a:r>
              <a:rPr lang="en-US" sz="2800" dirty="0"/>
              <a:t>A “good” function for scale detection:</a:t>
            </a:r>
            <a:br>
              <a:rPr lang="en-US" sz="2800" dirty="0"/>
            </a:br>
            <a:r>
              <a:rPr lang="en-US" sz="2800" dirty="0"/>
              <a:t>    has one stable sharp peak</a:t>
            </a:r>
          </a:p>
          <a:p>
            <a:pPr eaLnBrk="1" hangingPunct="1"/>
            <a:endParaRPr lang="en-US" sz="2800" dirty="0"/>
          </a:p>
          <a:p>
            <a:pPr eaLnBrk="1" hangingPunct="1"/>
            <a:endParaRPr lang="en-US" sz="2800" dirty="0"/>
          </a:p>
          <a:p>
            <a:pPr eaLnBrk="1" hangingPunct="1"/>
            <a:endParaRPr lang="en-US" sz="2800" dirty="0"/>
          </a:p>
          <a:p>
            <a:pPr marL="0" indent="0" eaLnBrk="1" hangingPunct="1">
              <a:buNone/>
            </a:pPr>
            <a:endParaRPr lang="en-US" sz="2800" dirty="0"/>
          </a:p>
        </p:txBody>
      </p:sp>
      <p:grpSp>
        <p:nvGrpSpPr>
          <p:cNvPr id="2" name="Group 69"/>
          <p:cNvGrpSpPr>
            <a:grpSpLocks/>
          </p:cNvGrpSpPr>
          <p:nvPr/>
        </p:nvGrpSpPr>
        <p:grpSpPr bwMode="auto">
          <a:xfrm>
            <a:off x="498475" y="2667000"/>
            <a:ext cx="2503488" cy="1246188"/>
            <a:chOff x="3024" y="1584"/>
            <a:chExt cx="2020" cy="1045"/>
          </a:xfrm>
        </p:grpSpPr>
        <p:grpSp>
          <p:nvGrpSpPr>
            <p:cNvPr id="3" name="Group 64"/>
            <p:cNvGrpSpPr>
              <a:grpSpLocks/>
            </p:cNvGrpSpPr>
            <p:nvPr/>
          </p:nvGrpSpPr>
          <p:grpSpPr bwMode="auto">
            <a:xfrm>
              <a:off x="3024" y="1584"/>
              <a:ext cx="2020" cy="1045"/>
              <a:chOff x="2496" y="1536"/>
              <a:chExt cx="2020" cy="1045"/>
            </a:xfrm>
          </p:grpSpPr>
          <p:sp>
            <p:nvSpPr>
              <p:cNvPr id="121884" name="Line 45"/>
              <p:cNvSpPr>
                <a:spLocks noChangeShapeType="1"/>
              </p:cNvSpPr>
              <p:nvPr/>
            </p:nvSpPr>
            <p:spPr bwMode="auto">
              <a:xfrm>
                <a:off x="2697" y="2253"/>
                <a:ext cx="155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5" name="Line 46"/>
              <p:cNvSpPr>
                <a:spLocks noChangeShapeType="1"/>
              </p:cNvSpPr>
              <p:nvPr/>
            </p:nvSpPr>
            <p:spPr bwMode="auto">
              <a:xfrm flipV="1">
                <a:off x="2697" y="1604"/>
                <a:ext cx="0" cy="649"/>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6" name="Text Box 47"/>
              <p:cNvSpPr txBox="1">
                <a:spLocks noChangeArrowheads="1"/>
              </p:cNvSpPr>
              <p:nvPr/>
            </p:nvSpPr>
            <p:spPr bwMode="auto">
              <a:xfrm>
                <a:off x="2496" y="1536"/>
                <a:ext cx="208" cy="383"/>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87" name="Text Box 48"/>
              <p:cNvSpPr txBox="1">
                <a:spLocks noChangeArrowheads="1"/>
              </p:cNvSpPr>
              <p:nvPr/>
            </p:nvSpPr>
            <p:spPr bwMode="auto">
              <a:xfrm>
                <a:off x="3563" y="2273"/>
                <a:ext cx="953" cy="30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88" name="Oval 50"/>
              <p:cNvSpPr>
                <a:spLocks noChangeArrowheads="1"/>
              </p:cNvSpPr>
              <p:nvPr/>
            </p:nvSpPr>
            <p:spPr bwMode="auto">
              <a:xfrm>
                <a:off x="3216" y="1665"/>
                <a:ext cx="960" cy="75"/>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9" name="Freeform 59"/>
              <p:cNvSpPr>
                <a:spLocks/>
              </p:cNvSpPr>
              <p:nvPr/>
            </p:nvSpPr>
            <p:spPr bwMode="auto">
              <a:xfrm>
                <a:off x="2832" y="1672"/>
                <a:ext cx="1632" cy="440"/>
              </a:xfrm>
              <a:custGeom>
                <a:avLst/>
                <a:gdLst>
                  <a:gd name="T0" fmla="*/ 0 w 1632"/>
                  <a:gd name="T1" fmla="*/ 440 h 440"/>
                  <a:gd name="T2" fmla="*/ 240 w 1632"/>
                  <a:gd name="T3" fmla="*/ 104 h 440"/>
                  <a:gd name="T4" fmla="*/ 912 w 1632"/>
                  <a:gd name="T5" fmla="*/ 8 h 440"/>
                  <a:gd name="T6" fmla="*/ 1392 w 1632"/>
                  <a:gd name="T7" fmla="*/ 56 h 440"/>
                  <a:gd name="T8" fmla="*/ 1632 w 1632"/>
                  <a:gd name="T9" fmla="*/ 152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440"/>
                    </a:moveTo>
                    <a:cubicBezTo>
                      <a:pt x="44" y="308"/>
                      <a:pt x="88" y="176"/>
                      <a:pt x="240" y="104"/>
                    </a:cubicBezTo>
                    <a:cubicBezTo>
                      <a:pt x="392" y="32"/>
                      <a:pt x="720" y="16"/>
                      <a:pt x="912" y="8"/>
                    </a:cubicBezTo>
                    <a:cubicBezTo>
                      <a:pt x="1104" y="0"/>
                      <a:pt x="1272" y="32"/>
                      <a:pt x="1392" y="56"/>
                    </a:cubicBezTo>
                    <a:cubicBezTo>
                      <a:pt x="1512" y="80"/>
                      <a:pt x="1572" y="116"/>
                      <a:pt x="1632" y="152"/>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83" name="Text Box 65"/>
            <p:cNvSpPr txBox="1">
              <a:spLocks noChangeArrowheads="1"/>
            </p:cNvSpPr>
            <p:nvPr/>
          </p:nvSpPr>
          <p:spPr bwMode="auto">
            <a:xfrm>
              <a:off x="3788" y="1921"/>
              <a:ext cx="924" cy="336"/>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Bad</a:t>
              </a:r>
              <a:endParaRPr kumimoji="0" lang="ru-RU"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grpSp>
        <p:nvGrpSpPr>
          <p:cNvPr id="4" name="Group 70"/>
          <p:cNvGrpSpPr>
            <a:grpSpLocks/>
          </p:cNvGrpSpPr>
          <p:nvPr/>
        </p:nvGrpSpPr>
        <p:grpSpPr bwMode="auto">
          <a:xfrm>
            <a:off x="3241675" y="2590800"/>
            <a:ext cx="2701925" cy="1358900"/>
            <a:chOff x="3024" y="2640"/>
            <a:chExt cx="1976" cy="1005"/>
          </a:xfrm>
        </p:grpSpPr>
        <p:grpSp>
          <p:nvGrpSpPr>
            <p:cNvPr id="5" name="Group 63"/>
            <p:cNvGrpSpPr>
              <a:grpSpLocks/>
            </p:cNvGrpSpPr>
            <p:nvPr/>
          </p:nvGrpSpPr>
          <p:grpSpPr bwMode="auto">
            <a:xfrm>
              <a:off x="3024" y="2640"/>
              <a:ext cx="1976" cy="1005"/>
              <a:chOff x="2736" y="2544"/>
              <a:chExt cx="1976" cy="1005"/>
            </a:xfrm>
          </p:grpSpPr>
          <p:sp>
            <p:nvSpPr>
              <p:cNvPr id="121874" name="Line 53"/>
              <p:cNvSpPr>
                <a:spLocks noChangeShapeType="1"/>
              </p:cNvSpPr>
              <p:nvPr/>
            </p:nvSpPr>
            <p:spPr bwMode="auto">
              <a:xfrm>
                <a:off x="2937" y="3261"/>
                <a:ext cx="155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5" name="Line 54"/>
              <p:cNvSpPr>
                <a:spLocks noChangeShapeType="1"/>
              </p:cNvSpPr>
              <p:nvPr/>
            </p:nvSpPr>
            <p:spPr bwMode="auto">
              <a:xfrm flipV="1">
                <a:off x="2937" y="2612"/>
                <a:ext cx="0" cy="649"/>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6" name="Text Box 55"/>
              <p:cNvSpPr txBox="1">
                <a:spLocks noChangeArrowheads="1"/>
              </p:cNvSpPr>
              <p:nvPr/>
            </p:nvSpPr>
            <p:spPr bwMode="auto">
              <a:xfrm>
                <a:off x="2736" y="2544"/>
                <a:ext cx="207" cy="33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7" name="Text Box 56"/>
              <p:cNvSpPr txBox="1">
                <a:spLocks noChangeArrowheads="1"/>
              </p:cNvSpPr>
              <p:nvPr/>
            </p:nvSpPr>
            <p:spPr bwMode="auto">
              <a:xfrm>
                <a:off x="3848" y="3278"/>
                <a:ext cx="864" cy="271"/>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8" name="Oval 58"/>
              <p:cNvSpPr>
                <a:spLocks noChangeArrowheads="1"/>
              </p:cNvSpPr>
              <p:nvPr/>
            </p:nvSpPr>
            <p:spPr bwMode="auto">
              <a:xfrm>
                <a:off x="3216" y="2736"/>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9" name="Freeform 60"/>
              <p:cNvSpPr>
                <a:spLocks/>
              </p:cNvSpPr>
              <p:nvPr/>
            </p:nvSpPr>
            <p:spPr bwMode="auto">
              <a:xfrm>
                <a:off x="3120" y="2688"/>
                <a:ext cx="1344" cy="384"/>
              </a:xfrm>
              <a:custGeom>
                <a:avLst/>
                <a:gdLst>
                  <a:gd name="T0" fmla="*/ 0 w 1344"/>
                  <a:gd name="T1" fmla="*/ 384 h 384"/>
                  <a:gd name="T2" fmla="*/ 144 w 1344"/>
                  <a:gd name="T3" fmla="*/ 96 h 384"/>
                  <a:gd name="T4" fmla="*/ 576 w 1344"/>
                  <a:gd name="T5" fmla="*/ 288 h 384"/>
                  <a:gd name="T6" fmla="*/ 912 w 1344"/>
                  <a:gd name="T7" fmla="*/ 144 h 384"/>
                  <a:gd name="T8" fmla="*/ 1056 w 1344"/>
                  <a:gd name="T9" fmla="*/ 288 h 384"/>
                  <a:gd name="T10" fmla="*/ 1152 w 1344"/>
                  <a:gd name="T11" fmla="*/ 0 h 384"/>
                  <a:gd name="T12" fmla="*/ 1344 w 1344"/>
                  <a:gd name="T13" fmla="*/ 288 h 384"/>
                  <a:gd name="T14" fmla="*/ 0 60000 65536"/>
                  <a:gd name="T15" fmla="*/ 0 60000 65536"/>
                  <a:gd name="T16" fmla="*/ 0 60000 65536"/>
                  <a:gd name="T17" fmla="*/ 0 60000 65536"/>
                  <a:gd name="T18" fmla="*/ 0 60000 65536"/>
                  <a:gd name="T19" fmla="*/ 0 60000 65536"/>
                  <a:gd name="T20" fmla="*/ 0 60000 65536"/>
                  <a:gd name="T21" fmla="*/ 0 w 1344"/>
                  <a:gd name="T22" fmla="*/ 0 h 384"/>
                  <a:gd name="T23" fmla="*/ 1344 w 1344"/>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384">
                    <a:moveTo>
                      <a:pt x="0" y="384"/>
                    </a:moveTo>
                    <a:cubicBezTo>
                      <a:pt x="24" y="248"/>
                      <a:pt x="48" y="112"/>
                      <a:pt x="144" y="96"/>
                    </a:cubicBezTo>
                    <a:cubicBezTo>
                      <a:pt x="240" y="80"/>
                      <a:pt x="448" y="280"/>
                      <a:pt x="576" y="288"/>
                    </a:cubicBezTo>
                    <a:cubicBezTo>
                      <a:pt x="704" y="296"/>
                      <a:pt x="832" y="144"/>
                      <a:pt x="912" y="144"/>
                    </a:cubicBezTo>
                    <a:cubicBezTo>
                      <a:pt x="992" y="144"/>
                      <a:pt x="1016" y="312"/>
                      <a:pt x="1056" y="288"/>
                    </a:cubicBezTo>
                    <a:cubicBezTo>
                      <a:pt x="1096" y="264"/>
                      <a:pt x="1104" y="0"/>
                      <a:pt x="1152" y="0"/>
                    </a:cubicBezTo>
                    <a:cubicBezTo>
                      <a:pt x="1200" y="0"/>
                      <a:pt x="1272" y="144"/>
                      <a:pt x="1344" y="288"/>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0" name="Oval 61"/>
              <p:cNvSpPr>
                <a:spLocks noChangeArrowheads="1"/>
              </p:cNvSpPr>
              <p:nvPr/>
            </p:nvSpPr>
            <p:spPr bwMode="auto">
              <a:xfrm>
                <a:off x="4011" y="2798"/>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1" name="Oval 62"/>
              <p:cNvSpPr>
                <a:spLocks noChangeArrowheads="1"/>
              </p:cNvSpPr>
              <p:nvPr/>
            </p:nvSpPr>
            <p:spPr bwMode="auto">
              <a:xfrm>
                <a:off x="4240" y="2661"/>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73" name="Text Box 67"/>
            <p:cNvSpPr txBox="1">
              <a:spLocks noChangeArrowheads="1"/>
            </p:cNvSpPr>
            <p:nvPr/>
          </p:nvSpPr>
          <p:spPr bwMode="auto">
            <a:xfrm>
              <a:off x="3787" y="3024"/>
              <a:ext cx="485" cy="29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Bad</a:t>
              </a:r>
              <a:endParaRPr kumimoji="0" lang="ru-RU"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grpSp>
        <p:nvGrpSpPr>
          <p:cNvPr id="6" name="Group 71"/>
          <p:cNvGrpSpPr>
            <a:grpSpLocks/>
          </p:cNvGrpSpPr>
          <p:nvPr/>
        </p:nvGrpSpPr>
        <p:grpSpPr bwMode="auto">
          <a:xfrm>
            <a:off x="6061075" y="2590800"/>
            <a:ext cx="2701925" cy="1303338"/>
            <a:chOff x="192" y="1632"/>
            <a:chExt cx="1976" cy="1024"/>
          </a:xfrm>
        </p:grpSpPr>
        <p:grpSp>
          <p:nvGrpSpPr>
            <p:cNvPr id="7" name="Group 43"/>
            <p:cNvGrpSpPr>
              <a:grpSpLocks/>
            </p:cNvGrpSpPr>
            <p:nvPr/>
          </p:nvGrpSpPr>
          <p:grpSpPr bwMode="auto">
            <a:xfrm>
              <a:off x="192" y="1632"/>
              <a:ext cx="1976" cy="1024"/>
              <a:chOff x="480" y="1553"/>
              <a:chExt cx="2445" cy="1439"/>
            </a:xfrm>
          </p:grpSpPr>
          <p:sp>
            <p:nvSpPr>
              <p:cNvPr id="121866" name="Line 33"/>
              <p:cNvSpPr>
                <a:spLocks noChangeShapeType="1"/>
              </p:cNvSpPr>
              <p:nvPr/>
            </p:nvSpPr>
            <p:spPr bwMode="auto">
              <a:xfrm>
                <a:off x="729" y="2561"/>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67" name="Line 34"/>
              <p:cNvSpPr>
                <a:spLocks noChangeShapeType="1"/>
              </p:cNvSpPr>
              <p:nvPr/>
            </p:nvSpPr>
            <p:spPr bwMode="auto">
              <a:xfrm flipV="1">
                <a:off x="729" y="1649"/>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68" name="Text Box 35"/>
              <p:cNvSpPr txBox="1">
                <a:spLocks noChangeArrowheads="1"/>
              </p:cNvSpPr>
              <p:nvPr/>
            </p:nvSpPr>
            <p:spPr bwMode="auto">
              <a:xfrm>
                <a:off x="480" y="1553"/>
                <a:ext cx="256" cy="50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69" name="Text Box 36"/>
              <p:cNvSpPr txBox="1">
                <a:spLocks noChangeArrowheads="1"/>
              </p:cNvSpPr>
              <p:nvPr/>
            </p:nvSpPr>
            <p:spPr bwMode="auto">
              <a:xfrm>
                <a:off x="1856" y="2587"/>
                <a:ext cx="1069" cy="40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0" name="Freeform 38"/>
              <p:cNvSpPr>
                <a:spLocks/>
              </p:cNvSpPr>
              <p:nvPr/>
            </p:nvSpPr>
            <p:spPr bwMode="auto">
              <a:xfrm>
                <a:off x="960" y="1849"/>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1" name="Oval 39"/>
              <p:cNvSpPr>
                <a:spLocks noChangeArrowheads="1"/>
              </p:cNvSpPr>
              <p:nvPr/>
            </p:nvSpPr>
            <p:spPr bwMode="auto">
              <a:xfrm>
                <a:off x="1248" y="1841"/>
                <a:ext cx="96" cy="96"/>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65" name="Text Box 68"/>
            <p:cNvSpPr txBox="1">
              <a:spLocks noChangeArrowheads="1"/>
            </p:cNvSpPr>
            <p:nvPr/>
          </p:nvSpPr>
          <p:spPr bwMode="auto">
            <a:xfrm>
              <a:off x="1152" y="1728"/>
              <a:ext cx="849" cy="312"/>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Good </a:t>
              </a:r>
              <a:r>
                <a:rPr kumimoji="0" lang="en-US" sz="2000" b="0" i="0"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a:t>
              </a:r>
              <a:endParaRPr kumimoji="0" lang="ru-RU" sz="2000" b="0" i="0"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sp>
        <p:nvSpPr>
          <p:cNvPr id="121863" name="Rectangle 72"/>
          <p:cNvSpPr>
            <a:spLocks noChangeArrowheads="1"/>
          </p:cNvSpPr>
          <p:nvPr/>
        </p:nvSpPr>
        <p:spPr bwMode="auto">
          <a:xfrm>
            <a:off x="762000" y="4419600"/>
            <a:ext cx="8001000" cy="1447800"/>
          </a:xfrm>
          <a:prstGeom prst="rect">
            <a:avLst/>
          </a:prstGeom>
          <a:noFill/>
          <a:ln w="9525">
            <a:noFill/>
            <a:miter lim="800000"/>
            <a:headEnd/>
            <a:tailEnd/>
          </a:ln>
        </p:spPr>
        <p:txBody>
          <a:bodyPr>
            <a:prstTxWarp prst="textNoShape">
              <a:avLst/>
            </a:prstTxWarp>
          </a:body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34" name="TextBox 33"/>
          <p:cNvSpPr txBox="1"/>
          <p:nvPr/>
        </p:nvSpPr>
        <p:spPr>
          <a:xfrm>
            <a:off x="0" y="6601022"/>
            <a:ext cx="15792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A. </a:t>
            </a:r>
            <a:r>
              <a:rPr kumimoji="0" lang="en-US" sz="1050" b="0" i="0" u="none" strike="noStrike" kern="0" cap="none" spc="0" normalizeH="0" baseline="0" noProof="0" dirty="0" err="1">
                <a:ln>
                  <a:noFill/>
                </a:ln>
                <a:solidFill>
                  <a:srgbClr val="000000"/>
                </a:solidFill>
                <a:effectLst/>
                <a:uLnTx/>
                <a:uFillTx/>
                <a:latin typeface="Calibri"/>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593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dirty="0"/>
              <a:t>Automatic scale selection</a:t>
            </a:r>
            <a:endParaRPr lang="de-CH" dirty="0"/>
          </a:p>
        </p:txBody>
      </p:sp>
      <p:sp>
        <p:nvSpPr>
          <p:cNvPr id="922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pic>
        <p:nvPicPr>
          <p:cNvPr id="39940" name="Picture 3"/>
          <p:cNvPicPr>
            <a:picLocks noChangeAspect="1" noChangeArrowheads="1"/>
          </p:cNvPicPr>
          <p:nvPr/>
        </p:nvPicPr>
        <p:blipFill>
          <a:blip r:embed="rId3" cstate="print"/>
          <a:srcRect/>
          <a:stretch>
            <a:fillRect/>
          </a:stretch>
        </p:blipFill>
        <p:spPr bwMode="auto">
          <a:xfrm>
            <a:off x="1042988" y="1439863"/>
            <a:ext cx="3313112" cy="2649537"/>
          </a:xfrm>
          <a:prstGeom prst="rect">
            <a:avLst/>
          </a:prstGeom>
          <a:noFill/>
          <a:ln w="9525">
            <a:noFill/>
            <a:miter lim="800000"/>
            <a:headEnd/>
            <a:tailEnd/>
          </a:ln>
        </p:spPr>
      </p:pic>
      <p:pic>
        <p:nvPicPr>
          <p:cNvPr id="39941" name="Picture 4"/>
          <p:cNvPicPr>
            <a:picLocks noChangeAspect="1" noChangeArrowheads="1"/>
          </p:cNvPicPr>
          <p:nvPr/>
        </p:nvPicPr>
        <p:blipFill>
          <a:blip r:embed="rId4" cstate="print"/>
          <a:srcRect/>
          <a:stretch>
            <a:fillRect/>
          </a:stretch>
        </p:blipFill>
        <p:spPr bwMode="auto">
          <a:xfrm>
            <a:off x="5265738" y="1476375"/>
            <a:ext cx="2619375" cy="2663825"/>
          </a:xfrm>
          <a:prstGeom prst="rect">
            <a:avLst/>
          </a:prstGeom>
          <a:noFill/>
          <a:ln w="9525">
            <a:noFill/>
            <a:miter lim="800000"/>
            <a:headEnd/>
            <a:tailEnd/>
          </a:ln>
        </p:spPr>
      </p:pic>
      <p:sp>
        <p:nvSpPr>
          <p:cNvPr id="39942" name="Rectangle 5"/>
          <p:cNvSpPr>
            <a:spLocks noChangeArrowheads="1"/>
          </p:cNvSpPr>
          <p:nvPr/>
        </p:nvSpPr>
        <p:spPr bwMode="auto">
          <a:xfrm>
            <a:off x="1871663" y="2052638"/>
            <a:ext cx="215900" cy="21590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43" name="Rectangle 6"/>
          <p:cNvSpPr>
            <a:spLocks noChangeArrowheads="1"/>
          </p:cNvSpPr>
          <p:nvPr/>
        </p:nvSpPr>
        <p:spPr bwMode="auto">
          <a:xfrm>
            <a:off x="5651500" y="1728788"/>
            <a:ext cx="396875" cy="395287"/>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9944" name="Group 7"/>
          <p:cNvGrpSpPr>
            <a:grpSpLocks/>
          </p:cNvGrpSpPr>
          <p:nvPr/>
        </p:nvGrpSpPr>
        <p:grpSpPr bwMode="auto">
          <a:xfrm>
            <a:off x="5821363" y="1881188"/>
            <a:ext cx="73025" cy="73025"/>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39945" name="Group 10"/>
          <p:cNvGrpSpPr>
            <a:grpSpLocks/>
          </p:cNvGrpSpPr>
          <p:nvPr/>
        </p:nvGrpSpPr>
        <p:grpSpPr bwMode="auto">
          <a:xfrm>
            <a:off x="1943100" y="2124075"/>
            <a:ext cx="73025" cy="73025"/>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39946" name="Line 13"/>
          <p:cNvSpPr>
            <a:spLocks noChangeShapeType="1"/>
          </p:cNvSpPr>
          <p:nvPr/>
        </p:nvSpPr>
        <p:spPr bwMode="auto">
          <a:xfrm>
            <a:off x="1979613" y="2303463"/>
            <a:ext cx="1116012" cy="20891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47" name="Line 14"/>
          <p:cNvSpPr>
            <a:spLocks noChangeShapeType="1"/>
          </p:cNvSpPr>
          <p:nvPr/>
        </p:nvSpPr>
        <p:spPr bwMode="auto">
          <a:xfrm flipH="1">
            <a:off x="5616575" y="2160588"/>
            <a:ext cx="250825" cy="226853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9948" name="Object 2"/>
          <p:cNvGraphicFramePr>
            <a:graphicFrameLocks noChangeAspect="1"/>
          </p:cNvGraphicFramePr>
          <p:nvPr/>
        </p:nvGraphicFramePr>
        <p:xfrm>
          <a:off x="3008313" y="4433888"/>
          <a:ext cx="3498850" cy="398462"/>
        </p:xfrm>
        <a:graphic>
          <a:graphicData uri="http://schemas.openxmlformats.org/presentationml/2006/ole">
            <mc:AlternateContent xmlns:mc="http://schemas.openxmlformats.org/markup-compatibility/2006">
              <mc:Choice xmlns:v="urn:schemas-microsoft-com:vml" Requires="v">
                <p:oleObj name="Equation" r:id="rId5" imgW="2120900" imgH="241300" progId="Equation.3">
                  <p:embed/>
                </p:oleObj>
              </mc:Choice>
              <mc:Fallback>
                <p:oleObj name="Equation" r:id="rId5" imgW="2120900" imgH="241300" progId="Equation.3">
                  <p:embed/>
                  <p:pic>
                    <p:nvPicPr>
                      <p:cNvPr id="3994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8313" y="4433888"/>
                        <a:ext cx="3498850" cy="39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539750" y="5124450"/>
            <a:ext cx="8137525" cy="830263"/>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br>
              <a:rPr kumimoji="0" lang="pl-PL" sz="2400" b="0" i="0" u="none" strike="noStrike" kern="1200" cap="none" spc="0" normalizeH="0" baseline="0" noProof="0">
                <a:ln>
                  <a:noFill/>
                </a:ln>
                <a:solidFill>
                  <a:prstClr val="black"/>
                </a:solidFill>
                <a:effectLst/>
                <a:uLnTx/>
                <a:uFillTx/>
                <a:latin typeface="Arial" charset="0"/>
                <a:ea typeface="+mn-ea"/>
                <a:cs typeface="+mn-cs"/>
              </a:rPr>
            </a:br>
            <a:r>
              <a:rPr kumimoji="0" lang="pl-PL" sz="2400" b="0" i="0" u="none" strike="noStrike" kern="1200" cap="none" spc="0" normalizeH="0" baseline="0" noProof="0">
                <a:ln>
                  <a:noFill/>
                </a:ln>
                <a:solidFill>
                  <a:prstClr val="black"/>
                </a:solidFill>
                <a:effectLst/>
                <a:uLnTx/>
                <a:uFillTx/>
                <a:latin typeface="Arial" charset="0"/>
                <a:ea typeface="+mn-ea"/>
                <a:cs typeface="+mn-cs"/>
              </a:rPr>
              <a:t>How to find corresponding patch sizes?</a:t>
            </a: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85791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Human eye movements</a:t>
            </a:r>
          </a:p>
        </p:txBody>
      </p:sp>
      <p:pic>
        <p:nvPicPr>
          <p:cNvPr id="55298" name="Picture 2" descr="http://www.psych.ndsu.nodak.edu/mccourt/Psy460/Eye%20movements/Yar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34440"/>
            <a:ext cx="6229543"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5200" y="5882640"/>
            <a:ext cx="220656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Yarbus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eye tracking</a:t>
            </a:r>
          </a:p>
        </p:txBody>
      </p:sp>
      <p:sp>
        <p:nvSpPr>
          <p:cNvPr id="5" name="TextBox 4"/>
          <p:cNvSpPr txBox="1"/>
          <p:nvPr/>
        </p:nvSpPr>
        <p:spPr>
          <a:xfrm>
            <a:off x="0" y="6596390"/>
            <a:ext cx="7152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Hoiem</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4693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ctr"/>
            <a:r>
              <a:rPr lang="en-US" dirty="0"/>
              <a:t>Automatic scale selection</a:t>
            </a:r>
            <a:endParaRPr lang="de-CH" dirty="0"/>
          </a:p>
        </p:txBody>
      </p:sp>
      <p:sp>
        <p:nvSpPr>
          <p:cNvPr id="40963" name="Content Placeholder 2"/>
          <p:cNvSpPr>
            <a:spLocks noGrp="1"/>
          </p:cNvSpPr>
          <p:nvPr>
            <p:ph idx="1"/>
          </p:nvPr>
        </p:nvSpPr>
        <p:spPr/>
        <p:txBody>
          <a:bodyPr/>
          <a:lstStyle/>
          <a:p>
            <a:r>
              <a:rPr lang="en-US" sz="2400"/>
              <a:t>Function responses for increasing scale (scale signature) </a:t>
            </a:r>
            <a:endParaRPr lang="de-CH" sz="2400"/>
          </a:p>
        </p:txBody>
      </p:sp>
      <p:sp>
        <p:nvSpPr>
          <p:cNvPr id="10247"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0965"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096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5" cstate="print"/>
          <a:srcRect/>
          <a:stretch>
            <a:fillRect/>
          </a:stretch>
        </p:blipFill>
        <p:spPr bwMode="auto">
          <a:xfrm>
            <a:off x="1304925" y="4711700"/>
            <a:ext cx="2619375" cy="1485900"/>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6" cstate="print"/>
          <a:srcRect/>
          <a:stretch>
            <a:fillRect/>
          </a:stretch>
        </p:blipFill>
        <p:spPr bwMode="auto">
          <a:xfrm>
            <a:off x="1042988" y="1768475"/>
            <a:ext cx="3313112" cy="2649538"/>
          </a:xfrm>
          <a:prstGeom prst="rect">
            <a:avLst/>
          </a:prstGeom>
          <a:noFill/>
          <a:ln w="9525">
            <a:noFill/>
            <a:miter lim="800000"/>
            <a:headEnd/>
            <a:tailEnd/>
          </a:ln>
        </p:spPr>
      </p:pic>
      <p:pic>
        <p:nvPicPr>
          <p:cNvPr id="40968" name="Picture 7"/>
          <p:cNvPicPr>
            <a:picLocks noChangeAspect="1" noChangeArrowheads="1"/>
          </p:cNvPicPr>
          <p:nvPr/>
        </p:nvPicPr>
        <p:blipFill>
          <a:blip r:embed="rId7" cstate="print"/>
          <a:srcRect/>
          <a:stretch>
            <a:fillRect/>
          </a:stretch>
        </p:blipFill>
        <p:spPr bwMode="auto">
          <a:xfrm>
            <a:off x="5265738" y="1804988"/>
            <a:ext cx="2619375" cy="2663825"/>
          </a:xfrm>
          <a:prstGeom prst="rect">
            <a:avLst/>
          </a:prstGeom>
          <a:noFill/>
          <a:ln w="9525">
            <a:noFill/>
            <a:miter lim="800000"/>
            <a:headEnd/>
            <a:tailEnd/>
          </a:ln>
        </p:spPr>
      </p:pic>
      <p:sp>
        <p:nvSpPr>
          <p:cNvPr id="40969" name="Rectangle 8"/>
          <p:cNvSpPr>
            <a:spLocks noChangeArrowheads="1"/>
          </p:cNvSpPr>
          <p:nvPr/>
        </p:nvSpPr>
        <p:spPr bwMode="auto">
          <a:xfrm>
            <a:off x="1906588" y="2417763"/>
            <a:ext cx="144462" cy="142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0970" name="Group 9"/>
          <p:cNvGrpSpPr>
            <a:grpSpLocks/>
          </p:cNvGrpSpPr>
          <p:nvPr/>
        </p:nvGrpSpPr>
        <p:grpSpPr bwMode="auto">
          <a:xfrm>
            <a:off x="5821363" y="2209800"/>
            <a:ext cx="73025" cy="73025"/>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0971" name="Group 12"/>
          <p:cNvGrpSpPr>
            <a:grpSpLocks/>
          </p:cNvGrpSpPr>
          <p:nvPr/>
        </p:nvGrpSpPr>
        <p:grpSpPr bwMode="auto">
          <a:xfrm>
            <a:off x="1943100" y="2452688"/>
            <a:ext cx="73025" cy="73025"/>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0972" name="Picture 19"/>
          <p:cNvPicPr>
            <a:picLocks noChangeAspect="1" noChangeArrowheads="1"/>
          </p:cNvPicPr>
          <p:nvPr/>
        </p:nvPicPr>
        <p:blipFill>
          <a:blip r:embed="rId8" cstate="print"/>
          <a:srcRect/>
          <a:stretch>
            <a:fillRect/>
          </a:stretch>
        </p:blipFill>
        <p:spPr bwMode="auto">
          <a:xfrm>
            <a:off x="5327650" y="4684713"/>
            <a:ext cx="2562225" cy="1428750"/>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472113" y="4757738"/>
            <a:ext cx="2303462" cy="1116012"/>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0974" name="Object 3"/>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0974"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1511300" y="4767263"/>
            <a:ext cx="2305050" cy="1150937"/>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6" name="Line 16"/>
          <p:cNvSpPr>
            <a:spLocks noChangeShapeType="1"/>
          </p:cNvSpPr>
          <p:nvPr/>
        </p:nvSpPr>
        <p:spPr bwMode="auto">
          <a:xfrm flipH="1">
            <a:off x="1584325" y="2632075"/>
            <a:ext cx="395288" cy="23050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7" name="Rectangle 24"/>
          <p:cNvSpPr>
            <a:spLocks noChangeArrowheads="1"/>
          </p:cNvSpPr>
          <p:nvPr/>
        </p:nvSpPr>
        <p:spPr bwMode="auto">
          <a:xfrm>
            <a:off x="5786438" y="2174875"/>
            <a:ext cx="144462" cy="142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8" name="Line 25"/>
          <p:cNvSpPr>
            <a:spLocks noChangeShapeType="1"/>
          </p:cNvSpPr>
          <p:nvPr/>
        </p:nvSpPr>
        <p:spPr bwMode="auto">
          <a:xfrm flipH="1">
            <a:off x="5543550" y="2344738"/>
            <a:ext cx="360363" cy="32400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9" name="Oval 26"/>
          <p:cNvSpPr>
            <a:spLocks noChangeArrowheads="1"/>
          </p:cNvSpPr>
          <p:nvPr/>
        </p:nvSpPr>
        <p:spPr bwMode="auto">
          <a:xfrm>
            <a:off x="1511300" y="5116513"/>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0" name="Oval 27"/>
          <p:cNvSpPr>
            <a:spLocks noChangeArrowheads="1"/>
          </p:cNvSpPr>
          <p:nvPr/>
        </p:nvSpPr>
        <p:spPr bwMode="auto">
          <a:xfrm>
            <a:off x="5543550" y="56578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00874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US" dirty="0"/>
              <a:t>Automatic scale selection</a:t>
            </a:r>
            <a:endParaRPr lang="de-CH" dirty="0"/>
          </a:p>
        </p:txBody>
      </p:sp>
      <p:sp>
        <p:nvSpPr>
          <p:cNvPr id="41987"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127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1989"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198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5"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1991" name="Picture 5"/>
          <p:cNvPicPr>
            <a:picLocks noChangeAspect="1" noChangeArrowheads="1"/>
          </p:cNvPicPr>
          <p:nvPr/>
        </p:nvPicPr>
        <p:blipFill>
          <a:blip r:embed="rId6" cstate="print"/>
          <a:srcRect/>
          <a:stretch>
            <a:fillRect/>
          </a:stretch>
        </p:blipFill>
        <p:spPr bwMode="auto">
          <a:xfrm>
            <a:off x="1042988" y="1766888"/>
            <a:ext cx="3313112" cy="2649537"/>
          </a:xfrm>
          <a:prstGeom prst="rect">
            <a:avLst/>
          </a:prstGeom>
          <a:noFill/>
          <a:ln w="9525">
            <a:noFill/>
            <a:miter lim="800000"/>
            <a:headEnd/>
            <a:tailEnd/>
          </a:ln>
        </p:spPr>
      </p:pic>
      <p:pic>
        <p:nvPicPr>
          <p:cNvPr id="41992" name="Picture 6"/>
          <p:cNvPicPr>
            <a:picLocks noChangeAspect="1" noChangeArrowheads="1"/>
          </p:cNvPicPr>
          <p:nvPr/>
        </p:nvPicPr>
        <p:blipFill>
          <a:blip r:embed="rId7" cstate="print"/>
          <a:srcRect/>
          <a:stretch>
            <a:fillRect/>
          </a:stretch>
        </p:blipFill>
        <p:spPr bwMode="auto">
          <a:xfrm>
            <a:off x="5265738" y="1803400"/>
            <a:ext cx="2619375" cy="2663825"/>
          </a:xfrm>
          <a:prstGeom prst="rect">
            <a:avLst/>
          </a:prstGeom>
          <a:noFill/>
          <a:ln w="9525">
            <a:noFill/>
            <a:miter lim="800000"/>
            <a:headEnd/>
            <a:tailEnd/>
          </a:ln>
        </p:spPr>
      </p:pic>
      <p:sp>
        <p:nvSpPr>
          <p:cNvPr id="41993" name="Rectangle 7"/>
          <p:cNvSpPr>
            <a:spLocks noChangeArrowheads="1"/>
          </p:cNvSpPr>
          <p:nvPr/>
        </p:nvSpPr>
        <p:spPr bwMode="auto">
          <a:xfrm>
            <a:off x="1871663" y="2387600"/>
            <a:ext cx="190500" cy="2063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1994" name="Group 8"/>
          <p:cNvGrpSpPr>
            <a:grpSpLocks/>
          </p:cNvGrpSpPr>
          <p:nvPr/>
        </p:nvGrpSpPr>
        <p:grpSpPr bwMode="auto">
          <a:xfrm>
            <a:off x="5821363" y="2208213"/>
            <a:ext cx="73025" cy="73025"/>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1995" name="Group 11"/>
          <p:cNvGrpSpPr>
            <a:grpSpLocks/>
          </p:cNvGrpSpPr>
          <p:nvPr/>
        </p:nvGrpSpPr>
        <p:grpSpPr bwMode="auto">
          <a:xfrm>
            <a:off x="1943100" y="2451100"/>
            <a:ext cx="73025" cy="73025"/>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1996" name="Picture 14"/>
          <p:cNvPicPr>
            <a:picLocks noChangeAspect="1" noChangeArrowheads="1"/>
          </p:cNvPicPr>
          <p:nvPr/>
        </p:nvPicPr>
        <p:blipFill>
          <a:blip r:embed="rId8"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1997"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1998" name="Object 3"/>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1998"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9"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0" name="Line 19"/>
          <p:cNvSpPr>
            <a:spLocks noChangeShapeType="1"/>
          </p:cNvSpPr>
          <p:nvPr/>
        </p:nvSpPr>
        <p:spPr bwMode="auto">
          <a:xfrm flipH="1">
            <a:off x="1619250" y="2630488"/>
            <a:ext cx="360363" cy="21605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1" name="Rectangle 20"/>
          <p:cNvSpPr>
            <a:spLocks noChangeArrowheads="1"/>
          </p:cNvSpPr>
          <p:nvPr/>
        </p:nvSpPr>
        <p:spPr bwMode="auto">
          <a:xfrm>
            <a:off x="5751513" y="2144713"/>
            <a:ext cx="190500" cy="2063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2" name="Line 21"/>
          <p:cNvSpPr>
            <a:spLocks noChangeShapeType="1"/>
          </p:cNvSpPr>
          <p:nvPr/>
        </p:nvSpPr>
        <p:spPr bwMode="auto">
          <a:xfrm flipH="1">
            <a:off x="5688013" y="2343150"/>
            <a:ext cx="215900" cy="2916238"/>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3"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4"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5" name="Oval 24"/>
          <p:cNvSpPr>
            <a:spLocks noChangeArrowheads="1"/>
          </p:cNvSpPr>
          <p:nvPr/>
        </p:nvSpPr>
        <p:spPr bwMode="auto">
          <a:xfrm>
            <a:off x="1619250" y="48275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6"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62908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ctr"/>
            <a:r>
              <a:rPr lang="en-US" dirty="0"/>
              <a:t>Automatic scale selection</a:t>
            </a:r>
            <a:endParaRPr lang="de-CH" dirty="0"/>
          </a:p>
        </p:txBody>
      </p:sp>
      <p:sp>
        <p:nvSpPr>
          <p:cNvPr id="43011"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229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3013"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301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5"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6" cstate="print"/>
          <a:srcRect/>
          <a:stretch>
            <a:fillRect/>
          </a:stretch>
        </p:blipFill>
        <p:spPr bwMode="auto">
          <a:xfrm>
            <a:off x="1042988" y="1766888"/>
            <a:ext cx="3313112" cy="2649537"/>
          </a:xfrm>
          <a:prstGeom prst="rect">
            <a:avLst/>
          </a:prstGeom>
          <a:noFill/>
          <a:ln w="9525">
            <a:noFill/>
            <a:miter lim="800000"/>
            <a:headEnd/>
            <a:tailEnd/>
          </a:ln>
        </p:spPr>
      </p:pic>
      <p:pic>
        <p:nvPicPr>
          <p:cNvPr id="43016" name="Picture 6"/>
          <p:cNvPicPr>
            <a:picLocks noChangeAspect="1" noChangeArrowheads="1"/>
          </p:cNvPicPr>
          <p:nvPr/>
        </p:nvPicPr>
        <p:blipFill>
          <a:blip r:embed="rId7" cstate="print"/>
          <a:srcRect/>
          <a:stretch>
            <a:fillRect/>
          </a:stretch>
        </p:blipFill>
        <p:spPr bwMode="auto">
          <a:xfrm>
            <a:off x="5265738" y="1803400"/>
            <a:ext cx="2619375" cy="2663825"/>
          </a:xfrm>
          <a:prstGeom prst="rect">
            <a:avLst/>
          </a:prstGeom>
          <a:noFill/>
          <a:ln w="9525">
            <a:noFill/>
            <a:miter lim="800000"/>
            <a:headEnd/>
            <a:tailEnd/>
          </a:ln>
        </p:spPr>
      </p:pic>
      <p:sp>
        <p:nvSpPr>
          <p:cNvPr id="43017" name="Rectangle 7"/>
          <p:cNvSpPr>
            <a:spLocks noChangeArrowheads="1"/>
          </p:cNvSpPr>
          <p:nvPr/>
        </p:nvSpPr>
        <p:spPr bwMode="auto">
          <a:xfrm>
            <a:off x="1843088" y="2349500"/>
            <a:ext cx="260350" cy="269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3018" name="Group 8"/>
          <p:cNvGrpSpPr>
            <a:grpSpLocks/>
          </p:cNvGrpSpPr>
          <p:nvPr/>
        </p:nvGrpSpPr>
        <p:grpSpPr bwMode="auto">
          <a:xfrm>
            <a:off x="5821363" y="2208213"/>
            <a:ext cx="73025" cy="73025"/>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3019" name="Group 11"/>
          <p:cNvGrpSpPr>
            <a:grpSpLocks/>
          </p:cNvGrpSpPr>
          <p:nvPr/>
        </p:nvGrpSpPr>
        <p:grpSpPr bwMode="auto">
          <a:xfrm>
            <a:off x="1943100" y="2451100"/>
            <a:ext cx="73025" cy="73025"/>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3020" name="Picture 14"/>
          <p:cNvPicPr>
            <a:picLocks noChangeAspect="1" noChangeArrowheads="1"/>
          </p:cNvPicPr>
          <p:nvPr/>
        </p:nvPicPr>
        <p:blipFill>
          <a:blip r:embed="rId8"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3021"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3022"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3022"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3"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4" name="Line 19"/>
          <p:cNvSpPr>
            <a:spLocks noChangeShapeType="1"/>
          </p:cNvSpPr>
          <p:nvPr/>
        </p:nvSpPr>
        <p:spPr bwMode="auto">
          <a:xfrm flipH="1">
            <a:off x="1763713" y="2630488"/>
            <a:ext cx="215900" cy="205263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5" name="Rectangle 20"/>
          <p:cNvSpPr>
            <a:spLocks noChangeArrowheads="1"/>
          </p:cNvSpPr>
          <p:nvPr/>
        </p:nvSpPr>
        <p:spPr bwMode="auto">
          <a:xfrm>
            <a:off x="5722938" y="2106613"/>
            <a:ext cx="260350" cy="269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6" name="Line 21"/>
          <p:cNvSpPr>
            <a:spLocks noChangeShapeType="1"/>
          </p:cNvSpPr>
          <p:nvPr/>
        </p:nvSpPr>
        <p:spPr bwMode="auto">
          <a:xfrm flipH="1">
            <a:off x="5795963" y="2343150"/>
            <a:ext cx="107950" cy="2663825"/>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9" name="Oval 24"/>
          <p:cNvSpPr>
            <a:spLocks noChangeArrowheads="1"/>
          </p:cNvSpPr>
          <p:nvPr/>
        </p:nvSpPr>
        <p:spPr bwMode="auto">
          <a:xfrm>
            <a:off x="1619250" y="48275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2942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dirty="0"/>
              <a:t>Automatic scale selection</a:t>
            </a:r>
            <a:endParaRPr lang="de-CH" dirty="0"/>
          </a:p>
        </p:txBody>
      </p:sp>
      <p:sp>
        <p:nvSpPr>
          <p:cNvPr id="44035"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3319"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4037"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403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5"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6" cstate="print"/>
          <a:srcRect/>
          <a:stretch>
            <a:fillRect/>
          </a:stretch>
        </p:blipFill>
        <p:spPr bwMode="auto">
          <a:xfrm>
            <a:off x="1042988" y="1766888"/>
            <a:ext cx="3313112" cy="2649537"/>
          </a:xfrm>
          <a:prstGeom prst="rect">
            <a:avLst/>
          </a:prstGeom>
          <a:noFill/>
          <a:ln w="9525">
            <a:noFill/>
            <a:miter lim="800000"/>
            <a:headEnd/>
            <a:tailEnd/>
          </a:ln>
        </p:spPr>
      </p:pic>
      <p:pic>
        <p:nvPicPr>
          <p:cNvPr id="44040" name="Picture 6"/>
          <p:cNvPicPr>
            <a:picLocks noChangeAspect="1" noChangeArrowheads="1"/>
          </p:cNvPicPr>
          <p:nvPr/>
        </p:nvPicPr>
        <p:blipFill>
          <a:blip r:embed="rId7" cstate="print"/>
          <a:srcRect/>
          <a:stretch>
            <a:fillRect/>
          </a:stretch>
        </p:blipFill>
        <p:spPr bwMode="auto">
          <a:xfrm>
            <a:off x="5265738" y="1803400"/>
            <a:ext cx="2619375" cy="2663825"/>
          </a:xfrm>
          <a:prstGeom prst="rect">
            <a:avLst/>
          </a:prstGeom>
          <a:noFill/>
          <a:ln w="9525">
            <a:noFill/>
            <a:miter lim="800000"/>
            <a:headEnd/>
            <a:tailEnd/>
          </a:ln>
        </p:spPr>
      </p:pic>
      <p:sp>
        <p:nvSpPr>
          <p:cNvPr id="44041" name="Rectangle 7"/>
          <p:cNvSpPr>
            <a:spLocks noChangeArrowheads="1"/>
          </p:cNvSpPr>
          <p:nvPr/>
        </p:nvSpPr>
        <p:spPr bwMode="auto">
          <a:xfrm>
            <a:off x="1804988" y="2311400"/>
            <a:ext cx="325437" cy="344488"/>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4042" name="Group 8"/>
          <p:cNvGrpSpPr>
            <a:grpSpLocks/>
          </p:cNvGrpSpPr>
          <p:nvPr/>
        </p:nvGrpSpPr>
        <p:grpSpPr bwMode="auto">
          <a:xfrm>
            <a:off x="5821363" y="2208213"/>
            <a:ext cx="73025" cy="73025"/>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4043" name="Group 11"/>
          <p:cNvGrpSpPr>
            <a:grpSpLocks/>
          </p:cNvGrpSpPr>
          <p:nvPr/>
        </p:nvGrpSpPr>
        <p:grpSpPr bwMode="auto">
          <a:xfrm>
            <a:off x="1943100" y="2451100"/>
            <a:ext cx="73025" cy="73025"/>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4044" name="Picture 14"/>
          <p:cNvPicPr>
            <a:picLocks noChangeAspect="1" noChangeArrowheads="1"/>
          </p:cNvPicPr>
          <p:nvPr/>
        </p:nvPicPr>
        <p:blipFill>
          <a:blip r:embed="rId8"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4045"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4046"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404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7"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48" name="Line 19"/>
          <p:cNvSpPr>
            <a:spLocks noChangeShapeType="1"/>
          </p:cNvSpPr>
          <p:nvPr/>
        </p:nvSpPr>
        <p:spPr bwMode="auto">
          <a:xfrm flipH="1">
            <a:off x="1908175" y="2630488"/>
            <a:ext cx="71438" cy="21605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49" name="Rectangle 20"/>
          <p:cNvSpPr>
            <a:spLocks noChangeArrowheads="1"/>
          </p:cNvSpPr>
          <p:nvPr/>
        </p:nvSpPr>
        <p:spPr bwMode="auto">
          <a:xfrm>
            <a:off x="5684838" y="2068513"/>
            <a:ext cx="325437" cy="344487"/>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0" name="Line 21"/>
          <p:cNvSpPr>
            <a:spLocks noChangeShapeType="1"/>
          </p:cNvSpPr>
          <p:nvPr/>
        </p:nvSpPr>
        <p:spPr bwMode="auto">
          <a:xfrm>
            <a:off x="5903913" y="2343150"/>
            <a:ext cx="73025" cy="25209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1"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2"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3"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4"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5"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6"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7"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8"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97993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lgn="ctr"/>
            <a:r>
              <a:rPr lang="en-US" dirty="0"/>
              <a:t>Automatic scale selection</a:t>
            </a:r>
            <a:endParaRPr lang="de-CH" dirty="0"/>
          </a:p>
        </p:txBody>
      </p:sp>
      <p:sp>
        <p:nvSpPr>
          <p:cNvPr id="45059" name="Content Placeholder 2"/>
          <p:cNvSpPr>
            <a:spLocks noGrp="1"/>
          </p:cNvSpPr>
          <p:nvPr>
            <p:ph idx="1"/>
          </p:nvPr>
        </p:nvSpPr>
        <p:spPr/>
        <p:txBody>
          <a:bodyPr/>
          <a:lstStyle/>
          <a:p>
            <a:r>
              <a:rPr lang="en-US" sz="2400" dirty="0"/>
              <a:t>Function responses for increasing scale (scale signature) </a:t>
            </a:r>
            <a:endParaRPr lang="de-CH" sz="2400" dirty="0"/>
          </a:p>
          <a:p>
            <a:endParaRPr lang="de-CH" sz="2400" dirty="0"/>
          </a:p>
        </p:txBody>
      </p:sp>
      <p:sp>
        <p:nvSpPr>
          <p:cNvPr id="14343"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5061"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506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5"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6" cstate="print"/>
          <a:srcRect/>
          <a:stretch>
            <a:fillRect/>
          </a:stretch>
        </p:blipFill>
        <p:spPr bwMode="auto">
          <a:xfrm>
            <a:off x="1042988" y="1766888"/>
            <a:ext cx="3313112" cy="2649537"/>
          </a:xfrm>
          <a:prstGeom prst="rect">
            <a:avLst/>
          </a:prstGeom>
          <a:noFill/>
          <a:ln w="9525">
            <a:noFill/>
            <a:miter lim="800000"/>
            <a:headEnd/>
            <a:tailEnd/>
          </a:ln>
        </p:spPr>
      </p:pic>
      <p:pic>
        <p:nvPicPr>
          <p:cNvPr id="45064" name="Picture 6"/>
          <p:cNvPicPr>
            <a:picLocks noChangeAspect="1" noChangeArrowheads="1"/>
          </p:cNvPicPr>
          <p:nvPr/>
        </p:nvPicPr>
        <p:blipFill>
          <a:blip r:embed="rId7" cstate="print"/>
          <a:srcRect/>
          <a:stretch>
            <a:fillRect/>
          </a:stretch>
        </p:blipFill>
        <p:spPr bwMode="auto">
          <a:xfrm>
            <a:off x="5265738" y="1803400"/>
            <a:ext cx="2619375" cy="2663825"/>
          </a:xfrm>
          <a:prstGeom prst="rect">
            <a:avLst/>
          </a:prstGeom>
          <a:noFill/>
          <a:ln w="9525">
            <a:noFill/>
            <a:miter lim="800000"/>
            <a:headEnd/>
            <a:tailEnd/>
          </a:ln>
        </p:spPr>
      </p:pic>
      <p:sp>
        <p:nvSpPr>
          <p:cNvPr id="45065" name="Rectangle 7"/>
          <p:cNvSpPr>
            <a:spLocks noChangeArrowheads="1"/>
          </p:cNvSpPr>
          <p:nvPr/>
        </p:nvSpPr>
        <p:spPr bwMode="auto">
          <a:xfrm>
            <a:off x="1481138" y="2032000"/>
            <a:ext cx="939800" cy="9588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5066" name="Group 8"/>
          <p:cNvGrpSpPr>
            <a:grpSpLocks/>
          </p:cNvGrpSpPr>
          <p:nvPr/>
        </p:nvGrpSpPr>
        <p:grpSpPr bwMode="auto">
          <a:xfrm>
            <a:off x="5821363" y="2208213"/>
            <a:ext cx="73025" cy="73025"/>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5067" name="Group 11"/>
          <p:cNvGrpSpPr>
            <a:grpSpLocks/>
          </p:cNvGrpSpPr>
          <p:nvPr/>
        </p:nvGrpSpPr>
        <p:grpSpPr bwMode="auto">
          <a:xfrm>
            <a:off x="1943100" y="2451100"/>
            <a:ext cx="73025" cy="73025"/>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5068" name="Picture 14"/>
          <p:cNvPicPr>
            <a:picLocks noChangeAspect="1" noChangeArrowheads="1"/>
          </p:cNvPicPr>
          <p:nvPr/>
        </p:nvPicPr>
        <p:blipFill>
          <a:blip r:embed="rId8"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5069"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5070"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507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1"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2" name="Line 19"/>
          <p:cNvSpPr>
            <a:spLocks noChangeShapeType="1"/>
          </p:cNvSpPr>
          <p:nvPr/>
        </p:nvSpPr>
        <p:spPr bwMode="auto">
          <a:xfrm>
            <a:off x="1979613" y="2630488"/>
            <a:ext cx="1692275" cy="3133725"/>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3" name="Rectangle 20"/>
          <p:cNvSpPr>
            <a:spLocks noChangeArrowheads="1"/>
          </p:cNvSpPr>
          <p:nvPr/>
        </p:nvSpPr>
        <p:spPr bwMode="auto">
          <a:xfrm>
            <a:off x="5360988" y="1789113"/>
            <a:ext cx="939800" cy="9588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4" name="Line 21"/>
          <p:cNvSpPr>
            <a:spLocks noChangeShapeType="1"/>
          </p:cNvSpPr>
          <p:nvPr/>
        </p:nvSpPr>
        <p:spPr bwMode="auto">
          <a:xfrm>
            <a:off x="5903913" y="2343150"/>
            <a:ext cx="1692275" cy="262890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5"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6"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7"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8"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9"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0"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1"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2"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3"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4"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5"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6"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7"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8"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9"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0"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1"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2"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3"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4"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5"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6"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7"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8"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9"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0"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1"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51492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ctr"/>
            <a:r>
              <a:rPr lang="en-US" dirty="0"/>
              <a:t>Automatic scale selection</a:t>
            </a:r>
            <a:endParaRPr lang="de-CH" dirty="0"/>
          </a:p>
        </p:txBody>
      </p:sp>
      <p:sp>
        <p:nvSpPr>
          <p:cNvPr id="46083"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5367"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graphicFrame>
        <p:nvGraphicFramePr>
          <p:cNvPr id="46085"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608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5"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6" cstate="print"/>
          <a:srcRect/>
          <a:stretch>
            <a:fillRect/>
          </a:stretch>
        </p:blipFill>
        <p:spPr bwMode="auto">
          <a:xfrm>
            <a:off x="1042988" y="1766888"/>
            <a:ext cx="3313112" cy="2649537"/>
          </a:xfrm>
          <a:prstGeom prst="rect">
            <a:avLst/>
          </a:prstGeom>
          <a:noFill/>
          <a:ln w="9525">
            <a:noFill/>
            <a:miter lim="800000"/>
            <a:headEnd/>
            <a:tailEnd/>
          </a:ln>
        </p:spPr>
      </p:pic>
      <p:pic>
        <p:nvPicPr>
          <p:cNvPr id="46088" name="Picture 6"/>
          <p:cNvPicPr>
            <a:picLocks noChangeAspect="1" noChangeArrowheads="1"/>
          </p:cNvPicPr>
          <p:nvPr/>
        </p:nvPicPr>
        <p:blipFill>
          <a:blip r:embed="rId7" cstate="print"/>
          <a:srcRect/>
          <a:stretch>
            <a:fillRect/>
          </a:stretch>
        </p:blipFill>
        <p:spPr bwMode="auto">
          <a:xfrm>
            <a:off x="5265738" y="1803400"/>
            <a:ext cx="2619375" cy="2663825"/>
          </a:xfrm>
          <a:prstGeom prst="rect">
            <a:avLst/>
          </a:prstGeom>
          <a:noFill/>
          <a:ln w="9525">
            <a:noFill/>
            <a:miter lim="800000"/>
            <a:headEnd/>
            <a:tailEnd/>
          </a:ln>
        </p:spPr>
      </p:pic>
      <p:sp>
        <p:nvSpPr>
          <p:cNvPr id="46089" name="Rectangle 7"/>
          <p:cNvSpPr>
            <a:spLocks noChangeArrowheads="1"/>
          </p:cNvSpPr>
          <p:nvPr/>
        </p:nvSpPr>
        <p:spPr bwMode="auto">
          <a:xfrm>
            <a:off x="1833563" y="2360613"/>
            <a:ext cx="261937" cy="2603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6090" name="Group 8"/>
          <p:cNvGrpSpPr>
            <a:grpSpLocks/>
          </p:cNvGrpSpPr>
          <p:nvPr/>
        </p:nvGrpSpPr>
        <p:grpSpPr bwMode="auto">
          <a:xfrm>
            <a:off x="5821363" y="2208213"/>
            <a:ext cx="73025" cy="73025"/>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6091" name="Group 11"/>
          <p:cNvGrpSpPr>
            <a:grpSpLocks/>
          </p:cNvGrpSpPr>
          <p:nvPr/>
        </p:nvGrpSpPr>
        <p:grpSpPr bwMode="auto">
          <a:xfrm>
            <a:off x="1943100" y="2451100"/>
            <a:ext cx="73025" cy="73025"/>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6092" name="Picture 14"/>
          <p:cNvPicPr>
            <a:picLocks noChangeAspect="1" noChangeArrowheads="1"/>
          </p:cNvPicPr>
          <p:nvPr/>
        </p:nvPicPr>
        <p:blipFill>
          <a:blip r:embed="rId8"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nvGraphicFramePr>
        <p:xfrm>
          <a:off x="5935663" y="6153150"/>
          <a:ext cx="1336675" cy="334963"/>
        </p:xfrm>
        <a:graphic>
          <a:graphicData uri="http://schemas.openxmlformats.org/presentationml/2006/ole">
            <mc:AlternateContent xmlns:mc="http://schemas.openxmlformats.org/markup-compatibility/2006">
              <mc:Choice xmlns:v="urn:schemas-microsoft-com:vml" Requires="v">
                <p:oleObj name="Equation" r:id="rId9" imgW="965200" imgH="241300" progId="Equation.3">
                  <p:embed/>
                </p:oleObj>
              </mc:Choice>
              <mc:Fallback>
                <p:oleObj name="Equation" r:id="rId9" imgW="965200" imgH="241300" progId="Equation.3">
                  <p:embed/>
                  <p:pic>
                    <p:nvPicPr>
                      <p:cNvPr id="4609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5663" y="6153150"/>
                        <a:ext cx="13366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1727200" y="2630488"/>
            <a:ext cx="252413" cy="2017712"/>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5" name="Rectangle 20"/>
          <p:cNvSpPr>
            <a:spLocks noChangeArrowheads="1"/>
          </p:cNvSpPr>
          <p:nvPr/>
        </p:nvSpPr>
        <p:spPr bwMode="auto">
          <a:xfrm>
            <a:off x="5632450" y="2046288"/>
            <a:ext cx="433388" cy="43180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6" name="Line 21"/>
          <p:cNvSpPr>
            <a:spLocks noChangeShapeType="1"/>
          </p:cNvSpPr>
          <p:nvPr/>
        </p:nvSpPr>
        <p:spPr bwMode="auto">
          <a:xfrm>
            <a:off x="5903913" y="2343150"/>
            <a:ext cx="612775" cy="23050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9"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3"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4"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5"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6"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7"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8"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9"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0"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1"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2"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3"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4"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5"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6"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7"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8"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9"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0"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1"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2"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3"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64502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 useful signature function?</a:t>
            </a:r>
          </a:p>
        </p:txBody>
      </p:sp>
      <p:sp>
        <p:nvSpPr>
          <p:cNvPr id="47107" name="Content Placeholder 6"/>
          <p:cNvSpPr>
            <a:spLocks noGrp="1"/>
          </p:cNvSpPr>
          <p:nvPr>
            <p:ph idx="1"/>
          </p:nvPr>
        </p:nvSpPr>
        <p:spPr/>
        <p:txBody>
          <a:bodyPr>
            <a:noAutofit/>
          </a:bodyPr>
          <a:lstStyle/>
          <a:p>
            <a:pPr eaLnBrk="1" hangingPunct="1"/>
            <a:r>
              <a:rPr lang="en-US" sz="2800" dirty="0"/>
              <a:t>Laplacian of Gaussian = “blob” detector</a:t>
            </a:r>
            <a:endParaRPr lang="de-CH" sz="2800" dirty="0"/>
          </a:p>
        </p:txBody>
      </p:sp>
      <p:sp>
        <p:nvSpPr>
          <p:cNvPr id="3482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pic>
        <p:nvPicPr>
          <p:cNvPr id="47109" name="Picture 27" descr="c-enhedg-laplap"/>
          <p:cNvPicPr>
            <a:picLocks noChangeAspect="1" noChangeArrowheads="1"/>
          </p:cNvPicPr>
          <p:nvPr/>
        </p:nvPicPr>
        <p:blipFill>
          <a:blip r:embed="rId3" cstate="print"/>
          <a:srcRect t="21783"/>
          <a:stretch>
            <a:fillRect/>
          </a:stretch>
        </p:blipFill>
        <p:spPr bwMode="auto">
          <a:xfrm>
            <a:off x="1103313" y="1822450"/>
            <a:ext cx="1727200" cy="1350963"/>
          </a:xfrm>
          <a:prstGeom prst="rect">
            <a:avLst/>
          </a:prstGeom>
          <a:noFill/>
          <a:ln w="9525">
            <a:noFill/>
            <a:miter lim="800000"/>
            <a:headEnd/>
            <a:tailEnd/>
          </a:ln>
        </p:spPr>
      </p:pic>
      <p:pic>
        <p:nvPicPr>
          <p:cNvPr id="47110" name="Picture 27" descr="c-enhedg-laplap"/>
          <p:cNvPicPr>
            <a:picLocks noChangeAspect="1" noChangeArrowheads="1"/>
          </p:cNvPicPr>
          <p:nvPr/>
        </p:nvPicPr>
        <p:blipFill>
          <a:blip r:embed="rId3" cstate="print"/>
          <a:srcRect t="21783"/>
          <a:stretch>
            <a:fillRect/>
          </a:stretch>
        </p:blipFill>
        <p:spPr bwMode="auto">
          <a:xfrm>
            <a:off x="1581150" y="4232275"/>
            <a:ext cx="771525" cy="604838"/>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4" cstate="print"/>
          <a:srcRect t="21783"/>
          <a:stretch>
            <a:fillRect/>
          </a:stretch>
        </p:blipFill>
        <p:spPr bwMode="auto">
          <a:xfrm>
            <a:off x="1736725" y="5035550"/>
            <a:ext cx="460375" cy="360363"/>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3" cstate="print"/>
          <a:srcRect t="21783"/>
          <a:stretch>
            <a:fillRect/>
          </a:stretch>
        </p:blipFill>
        <p:spPr bwMode="auto">
          <a:xfrm>
            <a:off x="1290638" y="3063875"/>
            <a:ext cx="1352550" cy="1058863"/>
          </a:xfrm>
          <a:prstGeom prst="rect">
            <a:avLst/>
          </a:prstGeom>
          <a:noFill/>
          <a:ln w="9525">
            <a:noFill/>
            <a:miter lim="800000"/>
            <a:headEnd/>
            <a:tailEnd/>
          </a:ln>
        </p:spPr>
      </p:pic>
      <p:cxnSp>
        <p:nvCxnSpPr>
          <p:cNvPr id="18" name="Straight Arrow Connector 17"/>
          <p:cNvCxnSpPr/>
          <p:nvPr/>
        </p:nvCxnSpPr>
        <p:spPr>
          <a:xfrm rot="5400000" flipH="1" flipV="1">
            <a:off x="1285876" y="3684587"/>
            <a:ext cx="3687762" cy="36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500" y="5546725"/>
            <a:ext cx="3833813"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622675" y="5948363"/>
            <a:ext cx="146050" cy="146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648200" y="5802313"/>
            <a:ext cx="508000" cy="5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5922963" y="5619750"/>
            <a:ext cx="803275" cy="80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28"/>
          <p:cNvSpPr/>
          <p:nvPr/>
        </p:nvSpPr>
        <p:spPr>
          <a:xfrm>
            <a:off x="2308194"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3"/>
          <p:cNvSpPr/>
          <p:nvPr/>
        </p:nvSpPr>
        <p:spPr>
          <a:xfrm>
            <a:off x="3506775"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p:nvPr/>
        </p:nvSpPr>
        <p:spPr>
          <a:xfrm>
            <a:off x="4900617"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0307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P spid="25" grpId="0" animBg="1"/>
      <p:bldP spid="26" grpId="0" animBg="1"/>
      <p:bldP spid="27" grpId="0" animBg="1"/>
      <p:bldP spid="29" grpId="0" animBg="1"/>
      <p:bldP spid="34" grpId="0" animBg="1"/>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6"/>
          <p:cNvSpPr txBox="1">
            <a:spLocks/>
          </p:cNvSpPr>
          <p:nvPr/>
        </p:nvSpPr>
        <p:spPr bwMode="auto">
          <a:xfrm>
            <a:off x="457199" y="990600"/>
            <a:ext cx="8438225"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Laplacian of Gaussian: Circularly symmetric operator for blob detection in 2D, second derivative of Gaussian</a:t>
            </a:r>
          </a:p>
        </p:txBody>
      </p:sp>
      <p:sp>
        <p:nvSpPr>
          <p:cNvPr id="15363" name="Rectangle 2"/>
          <p:cNvSpPr>
            <a:spLocks noGrp="1" noChangeArrowheads="1"/>
          </p:cNvSpPr>
          <p:nvPr>
            <p:ph type="title"/>
          </p:nvPr>
        </p:nvSpPr>
        <p:spPr/>
        <p:txBody>
          <a:bodyPr/>
          <a:lstStyle/>
          <a:p>
            <a:pPr algn="ctr"/>
            <a:r>
              <a:rPr lang="en-US" dirty="0"/>
              <a:t>Blob detection in 2D</a:t>
            </a:r>
          </a:p>
        </p:txBody>
      </p:sp>
      <p:graphicFrame>
        <p:nvGraphicFramePr>
          <p:cNvPr id="15362" name="Object 7"/>
          <p:cNvGraphicFramePr>
            <a:graphicFrameLocks noGrp="1" noChangeAspect="1"/>
          </p:cNvGraphicFramePr>
          <p:nvPr>
            <p:ph idx="1"/>
          </p:nvPr>
        </p:nvGraphicFramePr>
        <p:xfrm>
          <a:off x="796232" y="5312930"/>
          <a:ext cx="2950961" cy="1186928"/>
        </p:xfrm>
        <a:graphic>
          <a:graphicData uri="http://schemas.openxmlformats.org/presentationml/2006/ole">
            <mc:AlternateContent xmlns:mc="http://schemas.openxmlformats.org/markup-compatibility/2006">
              <mc:Choice xmlns:v="urn:schemas-microsoft-com:vml" Requires="v">
                <p:oleObj name="Equation" r:id="rId4" imgW="1104840" imgH="444240" progId="Equation.3">
                  <p:embed/>
                </p:oleObj>
              </mc:Choice>
              <mc:Fallback>
                <p:oleObj name="Equation" r:id="rId4" imgW="1104840" imgH="444240" progId="Equation.3">
                  <p:embed/>
                  <p:pic>
                    <p:nvPicPr>
                      <p:cNvPr id="1536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32" y="5312930"/>
                        <a:ext cx="2950961" cy="1186928"/>
                      </a:xfrm>
                      <a:prstGeom prst="rect">
                        <a:avLst/>
                      </a:prstGeom>
                      <a:noFill/>
                    </p:spPr>
                  </p:pic>
                </p:oleObj>
              </mc:Fallback>
            </mc:AlternateContent>
          </a:graphicData>
        </a:graphic>
      </p:graphicFrame>
      <p:pic>
        <p:nvPicPr>
          <p:cNvPr id="15365" name="Picture 5" descr="log_color"/>
          <p:cNvPicPr>
            <a:picLocks noChangeAspect="1" noChangeArrowheads="1"/>
          </p:cNvPicPr>
          <p:nvPr/>
        </p:nvPicPr>
        <p:blipFill>
          <a:blip r:embed="rId6" cstate="print"/>
          <a:srcRect/>
          <a:stretch>
            <a:fillRect/>
          </a:stretch>
        </p:blipFill>
        <p:spPr bwMode="auto">
          <a:xfrm>
            <a:off x="521557" y="2040832"/>
            <a:ext cx="4114800" cy="3086100"/>
          </a:xfrm>
          <a:prstGeom prst="rect">
            <a:avLst/>
          </a:prstGeom>
          <a:noFill/>
          <a:ln w="9525">
            <a:noFill/>
            <a:miter lim="800000"/>
            <a:headEnd/>
            <a:tailEnd/>
          </a:ln>
        </p:spPr>
      </p:pic>
      <p:pic>
        <p:nvPicPr>
          <p:cNvPr id="15366" name="Picture 6" descr="log"/>
          <p:cNvPicPr>
            <a:picLocks noChangeAspect="1" noChangeArrowheads="1"/>
          </p:cNvPicPr>
          <p:nvPr/>
        </p:nvPicPr>
        <p:blipFill>
          <a:blip r:embed="rId7" cstate="print"/>
          <a:srcRect/>
          <a:stretch>
            <a:fillRect/>
          </a:stretch>
        </p:blipFill>
        <p:spPr bwMode="auto">
          <a:xfrm>
            <a:off x="4800564" y="2189457"/>
            <a:ext cx="1720788" cy="1720788"/>
          </a:xfrm>
          <a:prstGeom prst="rect">
            <a:avLst/>
          </a:prstGeom>
          <a:noFill/>
          <a:ln w="9525">
            <a:noFill/>
            <a:miter lim="800000"/>
            <a:headEnd/>
            <a:tailEnd/>
          </a:ln>
        </p:spPr>
      </p:pic>
      <p:sp>
        <p:nvSpPr>
          <p:cNvPr id="7" name="Text Box 11"/>
          <p:cNvSpPr txBox="1">
            <a:spLocks noChangeArrowheads="1"/>
          </p:cNvSpPr>
          <p:nvPr/>
        </p:nvSpPr>
        <p:spPr bwMode="auto">
          <a:xfrm>
            <a:off x="-8298" y="6607217"/>
            <a:ext cx="9152298" cy="41549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Adapted from 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r>
              <a:rPr kumimoji="0" lang="en-US" sz="1050" b="0" i="0" u="none" strike="noStrike" kern="1200" cap="none" spc="0" normalizeH="0" baseline="0" noProof="0" dirty="0">
                <a:ln>
                  <a:noFill/>
                </a:ln>
                <a:solidFill>
                  <a:srgbClr val="000000"/>
                </a:solidFill>
                <a:effectLst/>
                <a:uLnTx/>
                <a:uFillTx/>
                <a:latin typeface="Calibri"/>
                <a:ea typeface="+mn-ea"/>
                <a:cs typeface="+mn-cs"/>
              </a:rPr>
              <a:t>, L.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Lazebnik</a:t>
            </a:r>
            <a:r>
              <a:rPr kumimoji="0" lang="en-US" sz="1050" b="0" i="0" u="none" strike="noStrike" kern="1200" cap="none" spc="0" normalizeH="0" baseline="0" noProof="0" dirty="0">
                <a:ln>
                  <a:noFill/>
                </a:ln>
                <a:solidFill>
                  <a:srgbClr val="000000"/>
                </a:solidFill>
                <a:effectLst/>
                <a:uLnTx/>
                <a:uFillTx/>
                <a:latin typeface="Calibri"/>
                <a:ea typeface="+mn-ea"/>
                <a:cs typeface="+mn-cs"/>
              </a:rPr>
              <a:t>       Ref: </a:t>
            </a:r>
            <a:r>
              <a:rPr kumimoji="0" lang="en-US" sz="1050" b="0" i="0" u="none" strike="noStrike" kern="1200" cap="none" spc="0" normalizeH="0" baseline="0" noProof="0" dirty="0">
                <a:ln>
                  <a:noFill/>
                </a:ln>
                <a:solidFill>
                  <a:srgbClr val="000000"/>
                </a:solidFill>
                <a:effectLst/>
                <a:uLnTx/>
                <a:uFillTx/>
                <a:latin typeface="Calibri"/>
                <a:ea typeface="+mn-ea"/>
                <a:cs typeface="+mn-cs"/>
                <a:hlinkClick r:id="rId8"/>
              </a:rPr>
              <a:t>https://homepages.inf.ed.ac.uk/rbf/HIPR2/log.htm</a:t>
            </a:r>
            <a:r>
              <a:rPr kumimoji="0" lang="en-US" sz="1050" b="0" i="0" u="none" strike="noStrike" kern="1200" cap="none" spc="0" normalizeH="0" baseline="0" noProof="0" dirty="0">
                <a:ln>
                  <a:noFill/>
                </a:ln>
                <a:solidFill>
                  <a:srgbClr val="000000"/>
                </a:solidFill>
                <a:effectLst/>
                <a:uLnTx/>
                <a:uFillTx/>
                <a:latin typeface="Calibri"/>
                <a:ea typeface="+mn-ea"/>
                <a:cs typeface="+mn-cs"/>
              </a:rPr>
              <a:t> vs </a:t>
            </a:r>
            <a:r>
              <a:rPr kumimoji="0" lang="en-US" sz="1050" b="0" i="0" u="none" strike="noStrike" kern="1200" cap="none" spc="0" normalizeH="0" baseline="0" noProof="0" dirty="0">
                <a:ln>
                  <a:noFill/>
                </a:ln>
                <a:solidFill>
                  <a:srgbClr val="000000"/>
                </a:solidFill>
                <a:effectLst/>
                <a:uLnTx/>
                <a:uFillTx/>
                <a:latin typeface="Calibri"/>
                <a:ea typeface="+mn-ea"/>
                <a:cs typeface="+mn-cs"/>
                <a:hlinkClick r:id="rId9"/>
              </a:rPr>
              <a:t>http://campar.in.tum.de/Chair/HaukeHeibelGaussianDerivatives</a:t>
            </a:r>
            <a:r>
              <a:rPr kumimoji="0" lang="en-US" sz="1050" b="0" i="0" u="none" strike="noStrike" kern="1200" cap="none" spc="0" normalizeH="0" baseline="0" noProof="0" dirty="0">
                <a:ln>
                  <a:noFill/>
                </a:ln>
                <a:solidFill>
                  <a:srgbClr val="000000"/>
                </a:solidFill>
                <a:effectLst/>
                <a:uLnTx/>
                <a:uFillTx/>
                <a:latin typeface="Calibri"/>
                <a:ea typeface="+mn-ea"/>
                <a:cs typeface="+mn-cs"/>
              </a:rPr>
              <a:t> 	</a:t>
            </a:r>
          </a:p>
        </p:txBody>
      </p:sp>
      <p:pic>
        <p:nvPicPr>
          <p:cNvPr id="2" name="Picture 1">
            <a:extLst>
              <a:ext uri="{FF2B5EF4-FFF2-40B4-BE49-F238E27FC236}">
                <a16:creationId xmlns:a16="http://schemas.microsoft.com/office/drawing/2014/main" id="{BD024383-5872-4366-9F68-660F2C64C0C4}"/>
              </a:ext>
            </a:extLst>
          </p:cNvPr>
          <p:cNvPicPr>
            <a:picLocks noChangeAspect="1"/>
          </p:cNvPicPr>
          <p:nvPr/>
        </p:nvPicPr>
        <p:blipFill rotWithShape="1">
          <a:blip r:embed="rId10"/>
          <a:srcRect l="29612" t="60000" r="20874" b="14142"/>
          <a:stretch/>
        </p:blipFill>
        <p:spPr>
          <a:xfrm>
            <a:off x="4708233" y="4187244"/>
            <a:ext cx="4040601" cy="1186927"/>
          </a:xfrm>
          <a:prstGeom prst="rect">
            <a:avLst/>
          </a:prstGeom>
        </p:spPr>
      </p:pic>
      <p:pic>
        <p:nvPicPr>
          <p:cNvPr id="4" name="Picture 3" descr="A close up of a logo&#10;&#10;Description automatically generated">
            <a:extLst>
              <a:ext uri="{FF2B5EF4-FFF2-40B4-BE49-F238E27FC236}">
                <a16:creationId xmlns:a16="http://schemas.microsoft.com/office/drawing/2014/main" id="{6EA5AF41-CD21-4CF9-B0E0-AA98C59933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8259" y="5573019"/>
            <a:ext cx="4600575" cy="666750"/>
          </a:xfrm>
          <a:prstGeom prst="rect">
            <a:avLst/>
          </a:prstGeom>
        </p:spPr>
      </p:pic>
      <p:sp>
        <p:nvSpPr>
          <p:cNvPr id="5" name="TextBox 4">
            <a:extLst>
              <a:ext uri="{FF2B5EF4-FFF2-40B4-BE49-F238E27FC236}">
                <a16:creationId xmlns:a16="http://schemas.microsoft.com/office/drawing/2014/main" id="{46A5A383-5E0F-4214-8001-3A4B48A207D4}"/>
              </a:ext>
            </a:extLst>
          </p:cNvPr>
          <p:cNvSpPr txBox="1"/>
          <p:nvPr/>
        </p:nvSpPr>
        <p:spPr>
          <a:xfrm>
            <a:off x="7659240" y="3910245"/>
            <a:ext cx="10895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Edge response</a:t>
            </a:r>
          </a:p>
        </p:txBody>
      </p:sp>
    </p:spTree>
    <p:extLst>
      <p:ext uri="{BB962C8B-B14F-4D97-AF65-F5344CB8AC3E}">
        <p14:creationId xmlns:p14="http://schemas.microsoft.com/office/powerpoint/2010/main" val="1292638280"/>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6968" name="Rectangle 8"/>
              <p:cNvSpPr>
                <a:spLocks noGrp="1" noChangeArrowheads="1"/>
              </p:cNvSpPr>
              <p:nvPr>
                <p:ph type="title"/>
              </p:nvPr>
            </p:nvSpPr>
            <p:spPr/>
            <p:txBody>
              <a:bodyPr/>
              <a:lstStyle/>
              <a:p>
                <a:pPr algn="ctr"/>
                <a:r>
                  <a:rPr lang="en-US" dirty="0"/>
                  <a:t>Difference of Gaussian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Laplacian</a:t>
                </a:r>
              </a:p>
            </p:txBody>
          </p:sp>
        </mc:Choice>
        <mc:Fallback xmlns="">
          <p:sp>
            <p:nvSpPr>
              <p:cNvPr id="936968" name="Rectangle 8"/>
              <p:cNvSpPr>
                <a:spLocks noGrp="1" noRot="1" noChangeAspect="1" noMove="1" noResize="1" noEditPoints="1" noAdjustHandles="1" noChangeArrowheads="1" noChangeShapeType="1" noTextEdit="1"/>
              </p:cNvSpPr>
              <p:nvPr>
                <p:ph type="title"/>
              </p:nvPr>
            </p:nvSpPr>
            <p:spPr>
              <a:blipFill>
                <a:blip r:embed="rId5"/>
                <a:stretch>
                  <a:fillRect b="-16667"/>
                </a:stretch>
              </a:blipFill>
            </p:spPr>
            <p:txBody>
              <a:bodyPr/>
              <a:lstStyle/>
              <a:p>
                <a:r>
                  <a:rPr lang="en-US">
                    <a:noFill/>
                  </a:rPr>
                  <a:t> </a:t>
                </a:r>
              </a:p>
            </p:txBody>
          </p:sp>
        </mc:Fallback>
      </mc:AlternateContent>
      <p:sp>
        <p:nvSpPr>
          <p:cNvPr id="936962" name="Rectangle 2"/>
          <p:cNvSpPr>
            <a:spLocks noGrp="1" noChangeArrowheads="1"/>
          </p:cNvSpPr>
          <p:nvPr>
            <p:ph idx="1"/>
          </p:nvPr>
        </p:nvSpPr>
        <p:spPr>
          <a:xfrm>
            <a:off x="685800" y="914400"/>
            <a:ext cx="7975656" cy="5257800"/>
          </a:xfrm>
        </p:spPr>
        <p:txBody>
          <a:bodyPr/>
          <a:lstStyle/>
          <a:p>
            <a:r>
              <a:rPr lang="en-US" dirty="0"/>
              <a:t>We can approximate the </a:t>
            </a:r>
            <a:r>
              <a:rPr lang="en-US" dirty="0" err="1"/>
              <a:t>Laplacian</a:t>
            </a:r>
            <a:r>
              <a:rPr lang="en-US" dirty="0"/>
              <a:t> with a difference of Gaussians; more efficient to implement.</a:t>
            </a:r>
          </a:p>
        </p:txBody>
      </p:sp>
      <p:graphicFrame>
        <p:nvGraphicFramePr>
          <p:cNvPr id="936963" name="Object 3"/>
          <p:cNvGraphicFramePr>
            <a:graphicFrameLocks noChangeAspect="1"/>
          </p:cNvGraphicFramePr>
          <p:nvPr/>
        </p:nvGraphicFramePr>
        <p:xfrm>
          <a:off x="457200" y="2590800"/>
          <a:ext cx="4311650" cy="569913"/>
        </p:xfrm>
        <a:graphic>
          <a:graphicData uri="http://schemas.openxmlformats.org/presentationml/2006/ole">
            <mc:AlternateContent xmlns:mc="http://schemas.openxmlformats.org/markup-compatibility/2006">
              <mc:Choice xmlns:v="urn:schemas-microsoft-com:vml" Requires="v">
                <p:oleObj name="Equation" r:id="rId6" imgW="2120900" imgH="279400" progId="">
                  <p:embed/>
                </p:oleObj>
              </mc:Choice>
              <mc:Fallback>
                <p:oleObj name="Equation" r:id="rId6" imgW="2120900" imgH="279400" progId="">
                  <p:embed/>
                  <p:pic>
                    <p:nvPicPr>
                      <p:cNvPr id="93696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590800"/>
                        <a:ext cx="4311650" cy="569913"/>
                      </a:xfrm>
                      <a:prstGeom prst="rect">
                        <a:avLst/>
                      </a:prstGeom>
                      <a:solidFill>
                        <a:srgbClr val="67D967"/>
                      </a:solidFill>
                    </p:spPr>
                  </p:pic>
                </p:oleObj>
              </mc:Fallback>
            </mc:AlternateContent>
          </a:graphicData>
        </a:graphic>
      </p:graphicFrame>
      <p:graphicFrame>
        <p:nvGraphicFramePr>
          <p:cNvPr id="936964" name="Object 4"/>
          <p:cNvGraphicFramePr>
            <a:graphicFrameLocks noChangeAspect="1"/>
          </p:cNvGraphicFramePr>
          <p:nvPr/>
        </p:nvGraphicFramePr>
        <p:xfrm>
          <a:off x="457200" y="3794125"/>
          <a:ext cx="3886200" cy="411163"/>
        </p:xfrm>
        <a:graphic>
          <a:graphicData uri="http://schemas.openxmlformats.org/presentationml/2006/ole">
            <mc:AlternateContent xmlns:mc="http://schemas.openxmlformats.org/markup-compatibility/2006">
              <mc:Choice xmlns:v="urn:schemas-microsoft-com:vml" Requires="v">
                <p:oleObj name="Equation" r:id="rId8" imgW="1916868" imgH="203112" progId="">
                  <p:embed/>
                </p:oleObj>
              </mc:Choice>
              <mc:Fallback>
                <p:oleObj name="Equation" r:id="rId8" imgW="1916868" imgH="203112" progId="">
                  <p:embed/>
                  <p:pic>
                    <p:nvPicPr>
                      <p:cNvPr id="93696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794125"/>
                        <a:ext cx="3886200" cy="411163"/>
                      </a:xfrm>
                      <a:prstGeom prst="rect">
                        <a:avLst/>
                      </a:prstGeom>
                      <a:solidFill>
                        <a:srgbClr val="67D967"/>
                      </a:solidFill>
                    </p:spPr>
                  </p:pic>
                </p:oleObj>
              </mc:Fallback>
            </mc:AlternateContent>
          </a:graphicData>
        </a:graphic>
      </p:graphicFrame>
      <p:sp>
        <p:nvSpPr>
          <p:cNvPr id="936966" name="Text Box 6"/>
          <p:cNvSpPr txBox="1">
            <a:spLocks noChangeArrowheads="1"/>
          </p:cNvSpPr>
          <p:nvPr/>
        </p:nvSpPr>
        <p:spPr bwMode="auto">
          <a:xfrm>
            <a:off x="609600" y="3124200"/>
            <a:ext cx="1352550" cy="39687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rPr>
              <a:t>(Laplacian)</a:t>
            </a:r>
            <a:endParaRPr kumimoji="0" lang="ru-RU"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endParaRPr>
          </a:p>
        </p:txBody>
      </p:sp>
      <p:sp>
        <p:nvSpPr>
          <p:cNvPr id="936967" name="Text Box 7"/>
          <p:cNvSpPr txBox="1">
            <a:spLocks noChangeArrowheads="1"/>
          </p:cNvSpPr>
          <p:nvPr/>
        </p:nvSpPr>
        <p:spPr bwMode="auto">
          <a:xfrm>
            <a:off x="549275" y="4175125"/>
            <a:ext cx="2803525" cy="39687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rPr>
              <a:t>(Difference of Gaussians)</a:t>
            </a:r>
            <a:endParaRPr kumimoji="0" lang="ru-RU"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endParaRPr>
          </a:p>
        </p:txBody>
      </p:sp>
      <p:sp>
        <p:nvSpPr>
          <p:cNvPr id="9" name="Rectangle 8"/>
          <p:cNvSpPr/>
          <p:nvPr/>
        </p:nvSpPr>
        <p:spPr bwMode="auto">
          <a:xfrm>
            <a:off x="5448312" y="2552688"/>
            <a:ext cx="985851" cy="4381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3" name="Picture 10"/>
          <p:cNvPicPr>
            <a:picLocks noChangeAspect="1" noChangeArrowheads="1"/>
          </p:cNvPicPr>
          <p:nvPr/>
        </p:nvPicPr>
        <p:blipFill>
          <a:blip r:embed="rId10" cstate="print"/>
          <a:srcRect/>
          <a:stretch>
            <a:fillRect/>
          </a:stretch>
        </p:blipFill>
        <p:spPr bwMode="auto">
          <a:xfrm>
            <a:off x="4953000" y="2286000"/>
            <a:ext cx="3810000" cy="3014663"/>
          </a:xfrm>
          <a:prstGeom prst="rect">
            <a:avLst/>
          </a:prstGeom>
          <a:noFill/>
          <a:ln w="9525">
            <a:noFill/>
            <a:miter lim="800000"/>
            <a:headEnd/>
            <a:tailEnd/>
          </a:ln>
        </p:spPr>
      </p:pic>
      <p:pic>
        <p:nvPicPr>
          <p:cNvPr id="14" name="Picture 2"/>
          <p:cNvPicPr>
            <a:picLocks noChangeAspect="1" noChangeArrowheads="1"/>
          </p:cNvPicPr>
          <p:nvPr/>
        </p:nvPicPr>
        <p:blipFill>
          <a:blip r:embed="rId11" cstate="print"/>
          <a:srcRect l="6250" t="28032" b="33154"/>
          <a:stretch>
            <a:fillRect/>
          </a:stretch>
        </p:blipFill>
        <p:spPr bwMode="auto">
          <a:xfrm>
            <a:off x="292104" y="4744757"/>
            <a:ext cx="6689754" cy="2006926"/>
          </a:xfrm>
          <a:prstGeom prst="rect">
            <a:avLst/>
          </a:prstGeom>
          <a:noFill/>
          <a:ln w="9525">
            <a:noFill/>
            <a:miter lim="800000"/>
            <a:headEnd/>
            <a:tailEnd/>
          </a:ln>
        </p:spPr>
      </p:pic>
      <p:sp>
        <p:nvSpPr>
          <p:cNvPr id="11" name="Text Box 11"/>
          <p:cNvSpPr txBox="1">
            <a:spLocks noChangeArrowheads="1"/>
          </p:cNvSpPr>
          <p:nvPr/>
        </p:nvSpPr>
        <p:spPr bwMode="auto">
          <a:xfrm>
            <a:off x="-8297" y="6607217"/>
            <a:ext cx="1970447" cy="25391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741700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Laplacian pyramid example</a:t>
            </a:r>
          </a:p>
        </p:txBody>
      </p:sp>
      <p:sp>
        <p:nvSpPr>
          <p:cNvPr id="3" name="Content Placeholder 2"/>
          <p:cNvSpPr>
            <a:spLocks noGrp="1"/>
          </p:cNvSpPr>
          <p:nvPr>
            <p:ph idx="1"/>
          </p:nvPr>
        </p:nvSpPr>
        <p:spPr/>
        <p:txBody>
          <a:bodyPr/>
          <a:lstStyle/>
          <a:p>
            <a:r>
              <a:rPr lang="en-US" dirty="0"/>
              <a:t>Allows detection of increasingly coarse detail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005" y="1967931"/>
            <a:ext cx="3287486" cy="24656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6963" y="1962659"/>
            <a:ext cx="3294441" cy="24708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41" y="4402930"/>
            <a:ext cx="3286874" cy="24651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4863" y="4405305"/>
            <a:ext cx="3283706" cy="246277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963" y="4402931"/>
            <a:ext cx="3286873" cy="24651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90" y="2174986"/>
            <a:ext cx="2633163" cy="1977345"/>
          </a:xfrm>
          <a:prstGeom prst="rect">
            <a:avLst/>
          </a:prstGeom>
        </p:spPr>
      </p:pic>
    </p:spTree>
    <p:extLst>
      <p:ext uri="{BB962C8B-B14F-4D97-AF65-F5344CB8AC3E}">
        <p14:creationId xmlns:p14="http://schemas.microsoft.com/office/powerpoint/2010/main" val="1810280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Local features</a:t>
            </a:r>
          </a:p>
        </p:txBody>
      </p:sp>
      <p:sp>
        <p:nvSpPr>
          <p:cNvPr id="3" name="Content Placeholder 2"/>
          <p:cNvSpPr>
            <a:spLocks noGrp="1"/>
          </p:cNvSpPr>
          <p:nvPr>
            <p:ph idx="1"/>
          </p:nvPr>
        </p:nvSpPr>
        <p:spPr/>
        <p:txBody>
          <a:bodyPr/>
          <a:lstStyle/>
          <a:p>
            <a:r>
              <a:rPr lang="en-US" i="1" dirty="0"/>
              <a:t>Local</a:t>
            </a:r>
            <a:r>
              <a:rPr lang="en-US" dirty="0"/>
              <a:t> means that they only cover a small part of the image</a:t>
            </a:r>
          </a:p>
          <a:p>
            <a:r>
              <a:rPr lang="en-US" dirty="0"/>
              <a:t>There will be many local features detected in an image</a:t>
            </a:r>
          </a:p>
          <a:p>
            <a:r>
              <a:rPr lang="en-US" dirty="0"/>
              <a:t>Later we’ll talk about how to use those to compute a representation of the whole image</a:t>
            </a:r>
          </a:p>
          <a:p>
            <a:r>
              <a:rPr lang="en-US" dirty="0"/>
              <a:t>Local features usually exploit image gradients, ignore color</a:t>
            </a:r>
          </a:p>
        </p:txBody>
      </p:sp>
    </p:spTree>
    <p:extLst>
      <p:ext uri="{BB962C8B-B14F-4D97-AF65-F5344CB8AC3E}">
        <p14:creationId xmlns:p14="http://schemas.microsoft.com/office/powerpoint/2010/main" val="12306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914400"/>
          </a:xfrm>
        </p:spPr>
        <p:txBody>
          <a:bodyPr>
            <a:normAutofit/>
          </a:bodyPr>
          <a:lstStyle/>
          <a:p>
            <a:pPr algn="ctr"/>
            <a:r>
              <a:rPr lang="en-US" sz="3600" dirty="0"/>
              <a:t>Difference of Gaussian: Efficient computation</a:t>
            </a:r>
            <a:endParaRPr lang="de-CH" sz="3600" dirty="0"/>
          </a:p>
        </p:txBody>
      </p:sp>
      <p:sp>
        <p:nvSpPr>
          <p:cNvPr id="51203" name="Content Placeholder 2"/>
          <p:cNvSpPr>
            <a:spLocks noGrp="1"/>
          </p:cNvSpPr>
          <p:nvPr>
            <p:ph idx="1"/>
          </p:nvPr>
        </p:nvSpPr>
        <p:spPr/>
        <p:txBody>
          <a:bodyPr/>
          <a:lstStyle/>
          <a:p>
            <a:r>
              <a:rPr lang="en-US"/>
              <a:t>Computation in Gaussian scale pyramid</a:t>
            </a:r>
            <a:endParaRPr lang="de-CH"/>
          </a:p>
        </p:txBody>
      </p:sp>
      <p:sp>
        <p:nvSpPr>
          <p:cNvPr id="17414"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rPr>
              <a:t>K. Grauman, B. Leibe</a:t>
            </a:r>
          </a:p>
        </p:txBody>
      </p:sp>
      <p:grpSp>
        <p:nvGrpSpPr>
          <p:cNvPr id="51205" name="Group 39"/>
          <p:cNvGrpSpPr>
            <a:grpSpLocks/>
          </p:cNvGrpSpPr>
          <p:nvPr/>
        </p:nvGrpSpPr>
        <p:grpSpPr bwMode="auto">
          <a:xfrm>
            <a:off x="409575" y="1676400"/>
            <a:ext cx="8397875" cy="4483100"/>
            <a:chOff x="299979" y="1611314"/>
            <a:chExt cx="8397990" cy="4483136"/>
          </a:xfrm>
        </p:grpSpPr>
        <p:pic>
          <p:nvPicPr>
            <p:cNvPr id="51206" name="Picture 4"/>
            <p:cNvPicPr>
              <a:picLocks noChangeAspect="1" noChangeArrowheads="1"/>
            </p:cNvPicPr>
            <p:nvPr/>
          </p:nvPicPr>
          <p:blipFill>
            <a:blip r:embed="rId3" cstate="print"/>
            <a:srcRect/>
            <a:stretch>
              <a:fillRect/>
            </a:stretch>
          </p:blipFill>
          <p:spPr bwMode="auto">
            <a:xfrm>
              <a:off x="2581796" y="1611314"/>
              <a:ext cx="6116173" cy="4483136"/>
            </a:xfrm>
            <a:prstGeom prst="rect">
              <a:avLst/>
            </a:prstGeom>
            <a:noFill/>
            <a:ln w="9525">
              <a:noFill/>
              <a:miter lim="800000"/>
              <a:headEnd/>
              <a:tailEnd/>
            </a:ln>
          </p:spPr>
        </p:pic>
        <p:pic>
          <p:nvPicPr>
            <p:cNvPr id="51207" name="Picture 4"/>
            <p:cNvPicPr>
              <a:picLocks noChangeAspect="1" noChangeArrowheads="1"/>
            </p:cNvPicPr>
            <p:nvPr/>
          </p:nvPicPr>
          <p:blipFill>
            <a:blip r:embed="rId4" cstate="print"/>
            <a:srcRect/>
            <a:stretch>
              <a:fillRect/>
            </a:stretch>
          </p:blipFill>
          <p:spPr bwMode="auto">
            <a:xfrm>
              <a:off x="468313" y="3879833"/>
              <a:ext cx="1692275" cy="1355725"/>
            </a:xfrm>
            <a:prstGeom prst="rect">
              <a:avLst/>
            </a:prstGeom>
            <a:noFill/>
            <a:ln w="12700" cap="sq">
              <a:noFill/>
              <a:miter lim="800000"/>
              <a:headEnd type="none" w="sm" len="sm"/>
              <a:tailEnd type="none" w="sm" len="sm"/>
            </a:ln>
          </p:spPr>
        </p:pic>
        <p:sp>
          <p:nvSpPr>
            <p:cNvPr id="51208" name="Freeform 10"/>
            <p:cNvSpPr>
              <a:spLocks/>
            </p:cNvSpPr>
            <p:nvPr/>
          </p:nvSpPr>
          <p:spPr bwMode="auto">
            <a:xfrm>
              <a:off x="3544888" y="3171808"/>
              <a:ext cx="560387" cy="850900"/>
            </a:xfrm>
            <a:custGeom>
              <a:avLst/>
              <a:gdLst>
                <a:gd name="T0" fmla="*/ 2147483647 w 353"/>
                <a:gd name="T1" fmla="*/ 2147483647 h 536"/>
                <a:gd name="T2" fmla="*/ 2147483647 w 353"/>
                <a:gd name="T3" fmla="*/ 2147483647 h 536"/>
                <a:gd name="T4" fmla="*/ 2147483647 w 353"/>
                <a:gd name="T5" fmla="*/ 2147483647 h 536"/>
                <a:gd name="T6" fmla="*/ 2147483647 w 353"/>
                <a:gd name="T7" fmla="*/ 0 h 536"/>
                <a:gd name="T8" fmla="*/ 0 60000 65536"/>
                <a:gd name="T9" fmla="*/ 0 60000 65536"/>
                <a:gd name="T10" fmla="*/ 0 60000 65536"/>
                <a:gd name="T11" fmla="*/ 0 60000 65536"/>
                <a:gd name="T12" fmla="*/ 0 w 353"/>
                <a:gd name="T13" fmla="*/ 0 h 536"/>
                <a:gd name="T14" fmla="*/ 353 w 353"/>
                <a:gd name="T15" fmla="*/ 536 h 536"/>
              </a:gdLst>
              <a:ahLst/>
              <a:cxnLst>
                <a:cxn ang="T8">
                  <a:pos x="T0" y="T1"/>
                </a:cxn>
                <a:cxn ang="T9">
                  <a:pos x="T2" y="T3"/>
                </a:cxn>
                <a:cxn ang="T10">
                  <a:pos x="T4" y="T5"/>
                </a:cxn>
                <a:cxn ang="T11">
                  <a:pos x="T6" y="T7"/>
                </a:cxn>
              </a:cxnLst>
              <a:rect l="T12" t="T13" r="T14" b="T15"/>
              <a:pathLst>
                <a:path w="353" h="536">
                  <a:moveTo>
                    <a:pt x="194" y="536"/>
                  </a:moveTo>
                  <a:cubicBezTo>
                    <a:pt x="165" y="492"/>
                    <a:pt x="26" y="341"/>
                    <a:pt x="13" y="264"/>
                  </a:cubicBezTo>
                  <a:cubicBezTo>
                    <a:pt x="0" y="187"/>
                    <a:pt x="56" y="116"/>
                    <a:pt x="113" y="72"/>
                  </a:cubicBezTo>
                  <a:cubicBezTo>
                    <a:pt x="170" y="28"/>
                    <a:pt x="303" y="15"/>
                    <a:pt x="353" y="0"/>
                  </a:cubicBezTo>
                </a:path>
              </a:pathLst>
            </a:custGeom>
            <a:noFill/>
            <a:ln w="12700" cap="sq">
              <a:solidFill>
                <a:schemeClr val="tx1"/>
              </a:solidFill>
              <a:round/>
              <a:headEnd type="none" w="sm" len="sm"/>
              <a:tailEnd type="triangl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51209" name="Picture 11"/>
            <p:cNvPicPr>
              <a:picLocks noChangeAspect="1" noChangeArrowheads="1"/>
            </p:cNvPicPr>
            <p:nvPr/>
          </p:nvPicPr>
          <p:blipFill>
            <a:blip r:embed="rId5" cstate="print"/>
            <a:srcRect/>
            <a:stretch>
              <a:fillRect/>
            </a:stretch>
          </p:blipFill>
          <p:spPr bwMode="auto">
            <a:xfrm>
              <a:off x="503238" y="2224071"/>
              <a:ext cx="1116012" cy="893762"/>
            </a:xfrm>
            <a:prstGeom prst="rect">
              <a:avLst/>
            </a:prstGeom>
            <a:noFill/>
            <a:ln w="12700" cap="sq">
              <a:noFill/>
              <a:miter lim="800000"/>
              <a:headEnd type="none" w="sm" len="sm"/>
              <a:tailEnd type="none" w="sm" len="sm"/>
            </a:ln>
          </p:spPr>
        </p:pic>
        <p:grpSp>
          <p:nvGrpSpPr>
            <p:cNvPr id="51210" name="Group 27"/>
            <p:cNvGrpSpPr>
              <a:grpSpLocks/>
            </p:cNvGrpSpPr>
            <p:nvPr/>
          </p:nvGrpSpPr>
          <p:grpSpPr bwMode="auto">
            <a:xfrm>
              <a:off x="3262300" y="4387339"/>
              <a:ext cx="433388" cy="358775"/>
              <a:chOff x="3311525" y="4457683"/>
              <a:chExt cx="433388" cy="358775"/>
            </a:xfrm>
          </p:grpSpPr>
          <p:sp>
            <p:nvSpPr>
              <p:cNvPr id="51226"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7"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sp>
          <p:nvSpPr>
            <p:cNvPr id="51211" name="Text Box 15"/>
            <p:cNvSpPr txBox="1">
              <a:spLocks noChangeArrowheads="1"/>
            </p:cNvSpPr>
            <p:nvPr/>
          </p:nvSpPr>
          <p:spPr bwMode="auto">
            <a:xfrm>
              <a:off x="299979" y="5218137"/>
              <a:ext cx="1952597" cy="338554"/>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Arial" charset="0"/>
                  <a:ea typeface="+mn-ea"/>
                  <a:cs typeface="+mn-cs"/>
                </a:rPr>
                <a:t>Original image</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 </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nvGrpSpPr>
            <p:cNvPr id="51212" name="Group 37"/>
            <p:cNvGrpSpPr>
              <a:grpSpLocks/>
            </p:cNvGrpSpPr>
            <p:nvPr/>
          </p:nvGrpSpPr>
          <p:grpSpPr bwMode="auto">
            <a:xfrm>
              <a:off x="2162142" y="4967315"/>
              <a:ext cx="1095390" cy="469900"/>
              <a:chOff x="2232026" y="4743433"/>
              <a:chExt cx="1095390" cy="469900"/>
            </a:xfrm>
          </p:grpSpPr>
          <p:sp>
            <p:nvSpPr>
              <p:cNvPr id="51224" name="Line 6"/>
              <p:cNvSpPr>
                <a:spLocks noChangeShapeType="1"/>
              </p:cNvSpPr>
              <p:nvPr/>
            </p:nvSpPr>
            <p:spPr bwMode="auto">
              <a:xfrm>
                <a:off x="2232026" y="5175232"/>
                <a:ext cx="1095390" cy="1587"/>
              </a:xfrm>
              <a:prstGeom prst="line">
                <a:avLst/>
              </a:prstGeom>
              <a:noFill/>
              <a:ln w="12700" cap="sq">
                <a:solidFill>
                  <a:srgbClr val="00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51225" name="Object 3"/>
              <p:cNvGraphicFramePr>
                <a:graphicFrameLocks noChangeAspect="1"/>
              </p:cNvGraphicFramePr>
              <p:nvPr/>
            </p:nvGraphicFramePr>
            <p:xfrm>
              <a:off x="2373313" y="4743433"/>
              <a:ext cx="685800" cy="469900"/>
            </p:xfrm>
            <a:graphic>
              <a:graphicData uri="http://schemas.openxmlformats.org/presentationml/2006/ole">
                <mc:AlternateContent xmlns:mc="http://schemas.openxmlformats.org/markup-compatibility/2006">
                  <mc:Choice xmlns:v="urn:schemas-microsoft-com:vml" Requires="v">
                    <p:oleObj name="Microsoft Equation 3.0" r:id="rId6" imgW="444114" imgH="304536" progId="Equation.3">
                      <p:embed/>
                    </p:oleObj>
                  </mc:Choice>
                  <mc:Fallback>
                    <p:oleObj name="Microsoft Equation 3.0" r:id="rId6" imgW="444114" imgH="304536" progId="Equation.3">
                      <p:embed/>
                      <p:pic>
                        <p:nvPicPr>
                          <p:cNvPr id="5122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3313" y="4743433"/>
                            <a:ext cx="6858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13" name="Text Box 17"/>
            <p:cNvSpPr txBox="1">
              <a:spLocks noChangeArrowheads="1"/>
            </p:cNvSpPr>
            <p:nvPr/>
          </p:nvSpPr>
          <p:spPr bwMode="auto">
            <a:xfrm>
              <a:off x="482544" y="3100383"/>
              <a:ext cx="1606572" cy="584775"/>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charset="0"/>
                  <a:ea typeface="+mn-ea"/>
                  <a:cs typeface="+mn-cs"/>
                </a:rPr>
                <a:t>S</a:t>
              </a:r>
              <a:r>
                <a:rPr kumimoji="0" lang="pl-PL" sz="1600" b="1" i="1" u="none" strike="noStrike" kern="1200" cap="none" spc="0" normalizeH="0" baseline="0" noProof="0">
                  <a:ln>
                    <a:noFill/>
                  </a:ln>
                  <a:solidFill>
                    <a:prstClr val="black"/>
                  </a:solidFill>
                  <a:effectLst/>
                  <a:uLnTx/>
                  <a:uFillTx/>
                  <a:latin typeface="Arial" charset="0"/>
                  <a:ea typeface="+mn-ea"/>
                  <a:cs typeface="+mn-cs"/>
                </a:rPr>
                <a:t>ampling with</a:t>
              </a:r>
              <a:br>
                <a:rPr kumimoji="0" lang="en-US" sz="1600" b="1" i="1" u="none" strike="noStrike" kern="1200" cap="none" spc="0" normalizeH="0" baseline="0" noProof="0">
                  <a:ln>
                    <a:noFill/>
                  </a:ln>
                  <a:solidFill>
                    <a:prstClr val="black"/>
                  </a:solidFill>
                  <a:effectLst/>
                  <a:uLnTx/>
                  <a:uFillTx/>
                  <a:latin typeface="Arial" charset="0"/>
                  <a:ea typeface="+mn-ea"/>
                  <a:cs typeface="+mn-cs"/>
                </a:rPr>
              </a:br>
              <a:r>
                <a:rPr kumimoji="0" lang="pl-PL" sz="1600" b="1" i="1" u="none" strike="noStrike" kern="1200" cap="none" spc="0" normalizeH="0" baseline="0" noProof="0">
                  <a:ln>
                    <a:noFill/>
                  </a:ln>
                  <a:solidFill>
                    <a:prstClr val="black"/>
                  </a:solidFill>
                  <a:effectLst/>
                  <a:uLnTx/>
                  <a:uFillTx/>
                  <a:latin typeface="Arial" charset="0"/>
                  <a:ea typeface="+mn-ea"/>
                  <a:cs typeface="+mn-cs"/>
                </a:rPr>
                <a:t>step </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600" b="1" i="1" u="none" strike="noStrike" kern="1200" cap="none" spc="0" normalizeH="0" baseline="30000" noProof="0">
                  <a:ln>
                    <a:noFill/>
                  </a:ln>
                  <a:solidFill>
                    <a:prstClr val="black"/>
                  </a:solidFill>
                  <a:effectLst/>
                  <a:uLnTx/>
                  <a:uFillTx/>
                  <a:latin typeface="Symbol" pitchFamily="18" charset="2"/>
                  <a:ea typeface="+mn-ea"/>
                  <a:cs typeface="+mn-cs"/>
                </a:rPr>
                <a:t>4</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 </a:t>
              </a:r>
              <a:r>
                <a:rPr kumimoji="0" lang="pl-PL" sz="1600" b="1" i="1" u="none" strike="noStrike" kern="1200" cap="none" spc="0" normalizeH="0" baseline="0" noProof="0">
                  <a:ln>
                    <a:noFill/>
                  </a:ln>
                  <a:solidFill>
                    <a:prstClr val="black"/>
                  </a:solidFill>
                  <a:effectLst/>
                  <a:uLnTx/>
                  <a:uFillTx/>
                  <a:latin typeface="Arial" charset="0"/>
                  <a:ea typeface="+mn-ea"/>
                  <a:cs typeface="+mn-cs"/>
                </a:rPr>
                <a:t>=2</a:t>
              </a:r>
              <a:endParaRPr kumimoji="0" lang="en-US" sz="1600" b="1" i="1" u="none" strike="noStrike" kern="1200" cap="none" spc="0" normalizeH="0" baseline="0" noProof="0">
                <a:ln>
                  <a:noFill/>
                </a:ln>
                <a:solidFill>
                  <a:prstClr val="black"/>
                </a:solidFill>
                <a:effectLst/>
                <a:uLnTx/>
                <a:uFillTx/>
                <a:latin typeface="Arial" charset="0"/>
                <a:ea typeface="+mn-ea"/>
                <a:cs typeface="+mn-cs"/>
              </a:endParaRPr>
            </a:p>
          </p:txBody>
        </p:sp>
        <p:grpSp>
          <p:nvGrpSpPr>
            <p:cNvPr id="51214" name="Group 28"/>
            <p:cNvGrpSpPr>
              <a:grpSpLocks/>
            </p:cNvGrpSpPr>
            <p:nvPr/>
          </p:nvGrpSpPr>
          <p:grpSpPr bwMode="auto">
            <a:xfrm>
              <a:off x="3262300" y="3931539"/>
              <a:ext cx="433388" cy="358775"/>
              <a:chOff x="3311525" y="4457683"/>
              <a:chExt cx="433388" cy="358775"/>
            </a:xfrm>
          </p:grpSpPr>
          <p:sp>
            <p:nvSpPr>
              <p:cNvPr id="51222"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3"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grpSp>
          <p:nvGrpSpPr>
            <p:cNvPr id="51215" name="Group 31"/>
            <p:cNvGrpSpPr>
              <a:grpSpLocks/>
            </p:cNvGrpSpPr>
            <p:nvPr/>
          </p:nvGrpSpPr>
          <p:grpSpPr bwMode="auto">
            <a:xfrm>
              <a:off x="3262300" y="5296455"/>
              <a:ext cx="433388" cy="358775"/>
              <a:chOff x="3311525" y="4457683"/>
              <a:chExt cx="433388" cy="358775"/>
            </a:xfrm>
          </p:grpSpPr>
          <p:sp>
            <p:nvSpPr>
              <p:cNvPr id="51220"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1"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grpSp>
          <p:nvGrpSpPr>
            <p:cNvPr id="51216" name="Group 34"/>
            <p:cNvGrpSpPr>
              <a:grpSpLocks/>
            </p:cNvGrpSpPr>
            <p:nvPr/>
          </p:nvGrpSpPr>
          <p:grpSpPr bwMode="auto">
            <a:xfrm>
              <a:off x="3262300" y="4830429"/>
              <a:ext cx="433388" cy="358775"/>
              <a:chOff x="3311525" y="4457683"/>
              <a:chExt cx="433388" cy="358775"/>
            </a:xfrm>
          </p:grpSpPr>
          <p:sp>
            <p:nvSpPr>
              <p:cNvPr id="51218"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19"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sp>
          <p:nvSpPr>
            <p:cNvPr id="51217" name="Line 6"/>
            <p:cNvSpPr>
              <a:spLocks noChangeShapeType="1"/>
            </p:cNvSpPr>
            <p:nvPr/>
          </p:nvSpPr>
          <p:spPr bwMode="auto">
            <a:xfrm flipH="1">
              <a:off x="2162142" y="3209922"/>
              <a:ext cx="1095390" cy="1587"/>
            </a:xfrm>
            <a:prstGeom prst="line">
              <a:avLst/>
            </a:prstGeom>
            <a:noFill/>
            <a:ln w="12700" cap="sq">
              <a:solidFill>
                <a:srgbClr val="00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1338112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fontScale="90000"/>
          </a:bodyPr>
          <a:lstStyle/>
          <a:p>
            <a:pPr algn="ctr"/>
            <a:r>
              <a:rPr lang="en-US" dirty="0"/>
              <a:t>Find </a:t>
            </a:r>
            <a:r>
              <a:rPr lang="en-US" b="1" i="1" dirty="0"/>
              <a:t>local maxima </a:t>
            </a:r>
            <a:r>
              <a:rPr lang="en-US" dirty="0"/>
              <a:t>in position-scale space of Difference-of-Gaussian</a:t>
            </a:r>
            <a:endParaRPr lang="de-CH" dirty="0"/>
          </a:p>
        </p:txBody>
      </p:sp>
      <p:sp>
        <p:nvSpPr>
          <p:cNvPr id="16390"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tint val="75000"/>
                  </a:prstClr>
                </a:solidFill>
                <a:effectLst/>
                <a:uLnTx/>
                <a:uFillTx/>
                <a:latin typeface="Calibri"/>
                <a:ea typeface="+mn-ea"/>
                <a:cs typeface="+mn-cs"/>
              </a:rPr>
              <a:t>Adapted from K. Grauman, B. Leibe</a:t>
            </a:r>
          </a:p>
        </p:txBody>
      </p:sp>
      <p:pic>
        <p:nvPicPr>
          <p:cNvPr id="48133" name="Picture 5"/>
          <p:cNvPicPr>
            <a:picLocks noChangeAspect="1" noChangeArrowheads="1"/>
          </p:cNvPicPr>
          <p:nvPr/>
        </p:nvPicPr>
        <p:blipFill>
          <a:blip r:embed="rId3" cstate="print"/>
          <a:srcRect/>
          <a:stretch>
            <a:fillRect/>
          </a:stretch>
        </p:blipFill>
        <p:spPr bwMode="auto">
          <a:xfrm>
            <a:off x="676275" y="2930525"/>
            <a:ext cx="1681163" cy="1443038"/>
          </a:xfrm>
          <a:prstGeom prst="rect">
            <a:avLst/>
          </a:prstGeom>
          <a:noFill/>
          <a:ln w="9525">
            <a:noFill/>
            <a:miter lim="800000"/>
            <a:headEnd/>
            <a:tailEnd/>
          </a:ln>
        </p:spPr>
      </p:pic>
      <p:grpSp>
        <p:nvGrpSpPr>
          <p:cNvPr id="48134" name="Group 6"/>
          <p:cNvGrpSpPr>
            <a:grpSpLocks/>
          </p:cNvGrpSpPr>
          <p:nvPr/>
        </p:nvGrpSpPr>
        <p:grpSpPr bwMode="auto">
          <a:xfrm>
            <a:off x="2794232" y="1163638"/>
            <a:ext cx="2592388" cy="4924425"/>
            <a:chOff x="3203575" y="1700213"/>
            <a:chExt cx="2592388" cy="4924425"/>
          </a:xfrm>
        </p:grpSpPr>
        <p:pic>
          <p:nvPicPr>
            <p:cNvPr id="48142" name="Picture 6"/>
            <p:cNvPicPr>
              <a:picLocks noChangeAspect="1" noChangeArrowheads="1"/>
            </p:cNvPicPr>
            <p:nvPr/>
          </p:nvPicPr>
          <p:blipFill>
            <a:blip r:embed="rId4" cstate="print"/>
            <a:srcRect/>
            <a:stretch>
              <a:fillRect/>
            </a:stretch>
          </p:blipFill>
          <p:spPr bwMode="auto">
            <a:xfrm>
              <a:off x="4570413" y="5665788"/>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570413" y="4664075"/>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570413" y="3681413"/>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570413" y="2684463"/>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570413" y="1700213"/>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3959225" y="5972175"/>
              <a:ext cx="43338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800" b="1" i="1"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48149" name="Text Box 13"/>
            <p:cNvSpPr txBox="1">
              <a:spLocks noChangeArrowheads="1"/>
            </p:cNvSpPr>
            <p:nvPr/>
          </p:nvSpPr>
          <p:spPr bwMode="auto">
            <a:xfrm>
              <a:off x="3959225" y="4964113"/>
              <a:ext cx="43338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2</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0" name="Text Box 14"/>
            <p:cNvSpPr txBox="1">
              <a:spLocks noChangeArrowheads="1"/>
            </p:cNvSpPr>
            <p:nvPr/>
          </p:nvSpPr>
          <p:spPr bwMode="auto">
            <a:xfrm>
              <a:off x="3995738" y="4005263"/>
              <a:ext cx="433387"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3</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1" name="Text Box 15"/>
            <p:cNvSpPr txBox="1">
              <a:spLocks noChangeArrowheads="1"/>
            </p:cNvSpPr>
            <p:nvPr/>
          </p:nvSpPr>
          <p:spPr bwMode="auto">
            <a:xfrm>
              <a:off x="4030663" y="2997200"/>
              <a:ext cx="433387"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4</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2" name="Text Box 16"/>
            <p:cNvSpPr txBox="1">
              <a:spLocks noChangeArrowheads="1"/>
            </p:cNvSpPr>
            <p:nvPr/>
          </p:nvSpPr>
          <p:spPr bwMode="auto">
            <a:xfrm>
              <a:off x="4067175" y="2024063"/>
              <a:ext cx="54133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5</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3" name="Line 17"/>
            <p:cNvSpPr>
              <a:spLocks noChangeShapeType="1"/>
            </p:cNvSpPr>
            <p:nvPr/>
          </p:nvSpPr>
          <p:spPr bwMode="auto">
            <a:xfrm>
              <a:off x="3203575" y="4508500"/>
              <a:ext cx="755650" cy="1476375"/>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4" name="Line 18"/>
            <p:cNvSpPr>
              <a:spLocks noChangeShapeType="1"/>
            </p:cNvSpPr>
            <p:nvPr/>
          </p:nvSpPr>
          <p:spPr bwMode="auto">
            <a:xfrm>
              <a:off x="3384550" y="4437063"/>
              <a:ext cx="611188" cy="612775"/>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5" name="Line 19"/>
            <p:cNvSpPr>
              <a:spLocks noChangeShapeType="1"/>
            </p:cNvSpPr>
            <p:nvPr/>
          </p:nvSpPr>
          <p:spPr bwMode="auto">
            <a:xfrm>
              <a:off x="3779838" y="4149725"/>
              <a:ext cx="252412" cy="0"/>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6" name="Line 20"/>
            <p:cNvSpPr>
              <a:spLocks noChangeShapeType="1"/>
            </p:cNvSpPr>
            <p:nvPr/>
          </p:nvSpPr>
          <p:spPr bwMode="auto">
            <a:xfrm flipV="1">
              <a:off x="3384550" y="3249613"/>
              <a:ext cx="647700" cy="611187"/>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7" name="Line 21"/>
            <p:cNvSpPr>
              <a:spLocks noChangeShapeType="1"/>
            </p:cNvSpPr>
            <p:nvPr/>
          </p:nvSpPr>
          <p:spPr bwMode="auto">
            <a:xfrm flipV="1">
              <a:off x="3203575" y="2276475"/>
              <a:ext cx="900113" cy="1511300"/>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8135" name="Group 23"/>
          <p:cNvGrpSpPr>
            <a:grpSpLocks/>
          </p:cNvGrpSpPr>
          <p:nvPr/>
        </p:nvGrpSpPr>
        <p:grpSpPr bwMode="auto">
          <a:xfrm>
            <a:off x="5635483" y="1560513"/>
            <a:ext cx="3013075" cy="2670175"/>
            <a:chOff x="5867400" y="2168526"/>
            <a:chExt cx="3013134" cy="2670173"/>
          </a:xfrm>
        </p:grpSpPr>
        <p:pic>
          <p:nvPicPr>
            <p:cNvPr id="48138" name="Picture 4"/>
            <p:cNvPicPr>
              <a:picLocks noChangeAspect="1" noChangeArrowheads="1"/>
            </p:cNvPicPr>
            <p:nvPr/>
          </p:nvPicPr>
          <p:blipFill>
            <a:blip r:embed="rId9" cstate="print"/>
            <a:srcRect/>
            <a:stretch>
              <a:fillRect/>
            </a:stretch>
          </p:blipFill>
          <p:spPr bwMode="auto">
            <a:xfrm>
              <a:off x="6626284" y="2665412"/>
              <a:ext cx="2254250" cy="2173287"/>
            </a:xfrm>
            <a:prstGeom prst="rect">
              <a:avLst/>
            </a:prstGeom>
            <a:noFill/>
            <a:ln w="9525">
              <a:noFill/>
              <a:miter lim="800000"/>
              <a:headEnd/>
              <a:tailEnd/>
            </a:ln>
          </p:spPr>
        </p:pic>
        <p:sp>
          <p:nvSpPr>
            <p:cNvPr id="48139" name="Line 22"/>
            <p:cNvSpPr>
              <a:spLocks noChangeShapeType="1"/>
            </p:cNvSpPr>
            <p:nvPr/>
          </p:nvSpPr>
          <p:spPr bwMode="auto">
            <a:xfrm>
              <a:off x="5867400" y="4113213"/>
              <a:ext cx="1174750" cy="293132"/>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40" name="Line 23"/>
            <p:cNvSpPr>
              <a:spLocks noChangeShapeType="1"/>
            </p:cNvSpPr>
            <p:nvPr/>
          </p:nvSpPr>
          <p:spPr bwMode="auto">
            <a:xfrm>
              <a:off x="5867400" y="3175795"/>
              <a:ext cx="1174750" cy="411162"/>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41" name="Line 24"/>
            <p:cNvSpPr>
              <a:spLocks noChangeShapeType="1"/>
            </p:cNvSpPr>
            <p:nvPr/>
          </p:nvSpPr>
          <p:spPr bwMode="auto">
            <a:xfrm>
              <a:off x="5867400" y="2168526"/>
              <a:ext cx="1174750" cy="547687"/>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29" name="Text Box 26"/>
          <p:cNvSpPr txBox="1">
            <a:spLocks noChangeArrowheads="1"/>
          </p:cNvSpPr>
          <p:nvPr/>
        </p:nvSpPr>
        <p:spPr bwMode="auto">
          <a:xfrm>
            <a:off x="7072313" y="5818533"/>
            <a:ext cx="1500187" cy="830997"/>
          </a:xfrm>
          <a:prstGeom prst="rect">
            <a:avLst/>
          </a:prstGeom>
          <a:noFill/>
          <a:ln w="12700" cap="sq">
            <a:noFill/>
            <a:miter lim="800000"/>
            <a:headEnd type="none" w="sm" len="sm"/>
            <a:tailEnd type="none" w="sm" len="sm"/>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alibri"/>
                <a:ea typeface="+mn-ea"/>
                <a:cs typeface="+mn-cs"/>
                <a:sym typeface="Symbol"/>
              </a:rPr>
              <a:t></a:t>
            </a:r>
            <a:r>
              <a:rPr kumimoji="0" lang="en-US" sz="2400" b="1" i="0" u="none" strike="noStrike" kern="1200" cap="none" spc="0" normalizeH="0" baseline="0" noProof="0" dirty="0">
                <a:ln>
                  <a:noFill/>
                </a:ln>
                <a:solidFill>
                  <a:prstClr val="black"/>
                </a:solidFill>
                <a:effectLst/>
                <a:uLnTx/>
                <a:uFillTx/>
                <a:latin typeface="Calibri"/>
                <a:ea typeface="+mn-ea"/>
                <a:cs typeface="+mn-cs"/>
                <a:sym typeface="Symbol"/>
              </a:rPr>
              <a:t> L</a:t>
            </a:r>
            <a:r>
              <a:rPr kumimoji="0" lang="pl-PL" sz="2400" b="1" i="0" u="none" strike="noStrike" kern="1200" cap="none" spc="0" normalizeH="0" baseline="0" noProof="0" dirty="0">
                <a:ln>
                  <a:noFill/>
                </a:ln>
                <a:solidFill>
                  <a:prstClr val="black"/>
                </a:solidFill>
                <a:effectLst/>
                <a:uLnTx/>
                <a:uFillTx/>
                <a:latin typeface="Calibri"/>
                <a:ea typeface="+mn-ea"/>
                <a:cs typeface="+mn-cs"/>
              </a:rPr>
              <a:t>ist of</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en-US" sz="2400" b="1" i="1" u="none" strike="noStrike" kern="1200" cap="none" spc="0" normalizeH="0" baseline="0" noProof="0" dirty="0">
                <a:ln>
                  <a:noFill/>
                </a:ln>
                <a:solidFill>
                  <a:prstClr val="black"/>
                </a:solidFill>
                <a:effectLst/>
                <a:uLnTx/>
                <a:uFillTx/>
                <a:latin typeface="Calibri"/>
                <a:ea typeface="+mn-ea"/>
                <a:cs typeface="+mn-cs"/>
              </a:rPr>
              <a:t>    </a:t>
            </a:r>
            <a:r>
              <a:rPr kumimoji="0" lang="pl-PL" sz="2400" b="1" i="1" u="none" strike="noStrike" kern="1200" cap="none" spc="0" normalizeH="0" baseline="0" noProof="0" dirty="0">
                <a:ln>
                  <a:noFill/>
                </a:ln>
                <a:solidFill>
                  <a:prstClr val="black"/>
                </a:solidFill>
                <a:effectLst/>
                <a:uLnTx/>
                <a:uFillTx/>
                <a:latin typeface="Calibri"/>
                <a:ea typeface="+mn-ea"/>
                <a:cs typeface="+mn-cs"/>
              </a:rPr>
              <a:t>(x, y, s)</a:t>
            </a:r>
            <a:endParaRPr kumimoji="0" lang="en-US" sz="24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48137" name="Picture 27" descr="c-enhedg-laplap"/>
          <p:cNvPicPr>
            <a:picLocks noChangeAspect="1" noChangeArrowheads="1"/>
          </p:cNvPicPr>
          <p:nvPr/>
        </p:nvPicPr>
        <p:blipFill>
          <a:blip r:embed="rId10" cstate="print"/>
          <a:srcRect/>
          <a:stretch>
            <a:fillRect/>
          </a:stretch>
        </p:blipFill>
        <p:spPr bwMode="auto">
          <a:xfrm>
            <a:off x="668338" y="4476750"/>
            <a:ext cx="1727200" cy="1727200"/>
          </a:xfrm>
          <a:prstGeom prst="rect">
            <a:avLst/>
          </a:prstGeom>
          <a:noFill/>
          <a:ln w="9525">
            <a:noFill/>
            <a:miter lim="800000"/>
            <a:headEnd/>
            <a:tailEnd/>
          </a:ln>
        </p:spPr>
      </p:pic>
      <p:sp>
        <p:nvSpPr>
          <p:cNvPr id="2" name="TextBox 1"/>
          <p:cNvSpPr txBox="1"/>
          <p:nvPr/>
        </p:nvSpPr>
        <p:spPr>
          <a:xfrm>
            <a:off x="6810210" y="1411068"/>
            <a:ext cx="2171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Position-scale space:</a:t>
            </a:r>
          </a:p>
        </p:txBody>
      </p:sp>
      <p:sp>
        <p:nvSpPr>
          <p:cNvPr id="30" name="TextBox 29"/>
          <p:cNvSpPr txBox="1"/>
          <p:nvPr/>
        </p:nvSpPr>
        <p:spPr>
          <a:xfrm>
            <a:off x="6810211" y="4366441"/>
            <a:ext cx="23337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Find places where X greater than all of its neighbors (in green)</a:t>
            </a:r>
          </a:p>
        </p:txBody>
      </p:sp>
    </p:spTree>
    <p:extLst>
      <p:ext uri="{BB962C8B-B14F-4D97-AF65-F5344CB8AC3E}">
        <p14:creationId xmlns:p14="http://schemas.microsoft.com/office/powerpoint/2010/main" val="820430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dirty="0"/>
              <a:t>Results: Difference-of-Gaussian</a:t>
            </a:r>
            <a:endParaRPr lang="de-CH" dirty="0"/>
          </a:p>
        </p:txBody>
      </p:sp>
      <p:sp>
        <p:nvSpPr>
          <p:cNvPr id="49155" name="Content Placeholder 2"/>
          <p:cNvSpPr>
            <a:spLocks noGrp="1"/>
          </p:cNvSpPr>
          <p:nvPr>
            <p:ph idx="1"/>
          </p:nvPr>
        </p:nvSpPr>
        <p:spPr/>
        <p:txBody>
          <a:bodyPr/>
          <a:lstStyle/>
          <a:p>
            <a:endParaRPr lang="de-CH"/>
          </a:p>
        </p:txBody>
      </p:sp>
      <p:sp>
        <p:nvSpPr>
          <p:cNvPr id="3584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Calibri"/>
                <a:ea typeface="+mn-ea"/>
                <a:cs typeface="+mn-cs"/>
              </a:rPr>
              <a:t>K. Grauman, B. Leibe</a:t>
            </a:r>
          </a:p>
        </p:txBody>
      </p:sp>
      <p:pic>
        <p:nvPicPr>
          <p:cNvPr id="49157" name="Picture 3"/>
          <p:cNvPicPr>
            <a:picLocks noChangeAspect="1" noChangeArrowheads="1"/>
          </p:cNvPicPr>
          <p:nvPr/>
        </p:nvPicPr>
        <p:blipFill>
          <a:blip r:embed="rId3" cstate="print"/>
          <a:srcRect/>
          <a:stretch>
            <a:fillRect/>
          </a:stretch>
        </p:blipFill>
        <p:spPr bwMode="auto">
          <a:xfrm>
            <a:off x="2035175" y="1238250"/>
            <a:ext cx="5316538" cy="4491038"/>
          </a:xfrm>
          <a:prstGeom prst="rect">
            <a:avLst/>
          </a:prstGeom>
          <a:noFill/>
          <a:ln w="9525">
            <a:noFill/>
            <a:miter lim="800000"/>
            <a:headEnd/>
            <a:tailEnd/>
          </a:ln>
        </p:spPr>
      </p:pic>
    </p:spTree>
    <p:extLst>
      <p:ext uri="{BB962C8B-B14F-4D97-AF65-F5344CB8AC3E}">
        <p14:creationId xmlns:p14="http://schemas.microsoft.com/office/powerpoint/2010/main" val="4182562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Properties </a:t>
            </a:r>
          </a:p>
          <a:p>
            <a:pPr lvl="1"/>
            <a:r>
              <a:rPr lang="en-US" dirty="0"/>
              <a:t>Blob detection</a:t>
            </a:r>
          </a:p>
          <a:p>
            <a:r>
              <a:rPr lang="en-US" dirty="0"/>
              <a:t>Feature description (of detected features)</a:t>
            </a:r>
          </a:p>
          <a:p>
            <a:r>
              <a:rPr lang="en-US" dirty="0"/>
              <a:t>Matching features across images</a:t>
            </a:r>
          </a:p>
          <a:p>
            <a:pPr marL="0" indent="0">
              <a:buNone/>
            </a:pPr>
            <a:endParaRPr lang="en-US" dirty="0"/>
          </a:p>
        </p:txBody>
      </p:sp>
      <p:sp>
        <p:nvSpPr>
          <p:cNvPr id="4" name="Rectangle 3"/>
          <p:cNvSpPr/>
          <p:nvPr/>
        </p:nvSpPr>
        <p:spPr>
          <a:xfrm>
            <a:off x="251791" y="3720330"/>
            <a:ext cx="8600661" cy="5996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60283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p:cNvSpPr>
          <p:nvPr>
            <p:ph type="title" idx="4294967295"/>
          </p:nvPr>
        </p:nvSpPr>
        <p:spPr>
          <a:xfrm>
            <a:off x="457200" y="0"/>
            <a:ext cx="8229600" cy="1143000"/>
          </a:xfrm>
        </p:spPr>
        <p:txBody>
          <a:bodyPr/>
          <a:lstStyle/>
          <a:p>
            <a:r>
              <a:rPr lang="en-US" sz="4000" dirty="0"/>
              <a:t>Geometric transformations</a:t>
            </a:r>
          </a:p>
        </p:txBody>
      </p:sp>
      <p:pic>
        <p:nvPicPr>
          <p:cNvPr id="8" name="Picture 5" descr="featExtract1"/>
          <p:cNvPicPr>
            <a:picLocks noChangeAspect="1" noChangeArrowheads="1"/>
          </p:cNvPicPr>
          <p:nvPr/>
        </p:nvPicPr>
        <p:blipFill>
          <a:blip r:embed="rId3" cstate="print"/>
          <a:srcRect/>
          <a:stretch>
            <a:fillRect/>
          </a:stretch>
        </p:blipFill>
        <p:spPr bwMode="auto">
          <a:xfrm>
            <a:off x="685800" y="1249362"/>
            <a:ext cx="2846388" cy="3817938"/>
          </a:xfrm>
          <a:prstGeom prst="rect">
            <a:avLst/>
          </a:prstGeom>
          <a:noFill/>
          <a:ln w="9525">
            <a:noFill/>
            <a:miter lim="800000"/>
            <a:headEnd/>
            <a:tailEnd/>
          </a:ln>
        </p:spPr>
      </p:pic>
      <p:pic>
        <p:nvPicPr>
          <p:cNvPr id="9" name="Picture 6" descr="featExtract2"/>
          <p:cNvPicPr>
            <a:picLocks noChangeAspect="1" noChangeArrowheads="1"/>
          </p:cNvPicPr>
          <p:nvPr/>
        </p:nvPicPr>
        <p:blipFill>
          <a:blip r:embed="rId4" cstate="print"/>
          <a:srcRect/>
          <a:stretch>
            <a:fillRect/>
          </a:stretch>
        </p:blipFill>
        <p:spPr bwMode="auto">
          <a:xfrm>
            <a:off x="4267200" y="1370012"/>
            <a:ext cx="4419600" cy="3536950"/>
          </a:xfrm>
          <a:prstGeom prst="rect">
            <a:avLst/>
          </a:prstGeom>
          <a:noFill/>
          <a:ln w="9525">
            <a:noFill/>
            <a:miter lim="800000"/>
            <a:headEnd/>
            <a:tailEnd/>
          </a:ln>
        </p:spPr>
      </p:pic>
      <p:pic>
        <p:nvPicPr>
          <p:cNvPr id="10" name="Picture 8" descr="featData2"/>
          <p:cNvPicPr>
            <a:picLocks noChangeAspect="1" noChangeArrowheads="1"/>
          </p:cNvPicPr>
          <p:nvPr/>
        </p:nvPicPr>
        <p:blipFill>
          <a:blip r:embed="rId5" cstate="print"/>
          <a:srcRect/>
          <a:stretch>
            <a:fillRect/>
          </a:stretch>
        </p:blipFill>
        <p:spPr bwMode="auto">
          <a:xfrm>
            <a:off x="2752725" y="4992687"/>
            <a:ext cx="1590675" cy="1590675"/>
          </a:xfrm>
          <a:prstGeom prst="rect">
            <a:avLst/>
          </a:prstGeom>
          <a:noFill/>
          <a:ln w="9525">
            <a:noFill/>
            <a:miter lim="800000"/>
            <a:headEnd/>
            <a:tailEnd/>
          </a:ln>
        </p:spPr>
      </p:pic>
      <p:pic>
        <p:nvPicPr>
          <p:cNvPr id="11" name="Picture 7" descr="featData1"/>
          <p:cNvPicPr>
            <a:picLocks noChangeAspect="1" noChangeArrowheads="1"/>
          </p:cNvPicPr>
          <p:nvPr/>
        </p:nvPicPr>
        <p:blipFill>
          <a:blip r:embed="rId6" cstate="print"/>
          <a:srcRect/>
          <a:stretch>
            <a:fillRect/>
          </a:stretch>
        </p:blipFill>
        <p:spPr bwMode="auto">
          <a:xfrm>
            <a:off x="5191125" y="4984750"/>
            <a:ext cx="1590675" cy="1598612"/>
          </a:xfrm>
          <a:prstGeom prst="rect">
            <a:avLst/>
          </a:prstGeom>
          <a:noFill/>
          <a:ln w="9525">
            <a:noFill/>
            <a:miter lim="800000"/>
            <a:headEnd/>
            <a:tailEnd/>
          </a:ln>
        </p:spPr>
      </p:pic>
      <p:sp>
        <p:nvSpPr>
          <p:cNvPr id="12" name="Right Arrow 13"/>
          <p:cNvSpPr>
            <a:spLocks noChangeArrowheads="1"/>
          </p:cNvSpPr>
          <p:nvPr/>
        </p:nvSpPr>
        <p:spPr bwMode="auto">
          <a:xfrm rot="3375002">
            <a:off x="2547937" y="4054475"/>
            <a:ext cx="1133475" cy="685800"/>
          </a:xfrm>
          <a:prstGeom prst="rightArrow">
            <a:avLst>
              <a:gd name="adj1" fmla="val 50000"/>
              <a:gd name="adj2" fmla="val 49997"/>
            </a:avLst>
          </a:prstGeom>
          <a:solidFill>
            <a:srgbClr val="FFFF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ight Arrow 14"/>
          <p:cNvSpPr>
            <a:spLocks noChangeArrowheads="1"/>
          </p:cNvSpPr>
          <p:nvPr/>
        </p:nvSpPr>
        <p:spPr bwMode="auto">
          <a:xfrm rot="7715876">
            <a:off x="5618162" y="4083050"/>
            <a:ext cx="1133475" cy="685800"/>
          </a:xfrm>
          <a:prstGeom prst="rightArrow">
            <a:avLst>
              <a:gd name="adj1" fmla="val 50000"/>
              <a:gd name="adj2" fmla="val 49997"/>
            </a:avLst>
          </a:prstGeom>
          <a:solidFill>
            <a:srgbClr val="FFFF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13"/>
          <p:cNvSpPr txBox="1"/>
          <p:nvPr/>
        </p:nvSpPr>
        <p:spPr>
          <a:xfrm>
            <a:off x="7086600" y="5334000"/>
            <a:ext cx="167640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e.g. scale, translation, rotation</a:t>
            </a:r>
          </a:p>
        </p:txBody>
      </p:sp>
      <p:sp>
        <p:nvSpPr>
          <p:cNvPr id="15" name="TextBox 14"/>
          <p:cNvSpPr txBox="1"/>
          <p:nvPr/>
        </p:nvSpPr>
        <p:spPr>
          <a:xfrm>
            <a:off x="0" y="6593765"/>
            <a:ext cx="8274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K. </a:t>
            </a:r>
            <a:r>
              <a:rPr kumimoji="0" lang="en-US" sz="1050" b="0" i="0" u="none" strike="noStrike" kern="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idx="4294967295"/>
          </p:nvPr>
        </p:nvSpPr>
        <p:spPr>
          <a:xfrm>
            <a:off x="457200" y="-666"/>
            <a:ext cx="8229600" cy="1143000"/>
          </a:xfrm>
        </p:spPr>
        <p:txBody>
          <a:bodyPr/>
          <a:lstStyle/>
          <a:p>
            <a:r>
              <a:rPr lang="en-US" sz="4000" dirty="0">
                <a:latin typeface="Calibri" panose="020F0502020204030204" pitchFamily="34" charset="0"/>
              </a:rPr>
              <a:t>Photometric transformations</a:t>
            </a:r>
          </a:p>
        </p:txBody>
      </p:sp>
      <p:sp>
        <p:nvSpPr>
          <p:cNvPr id="358403" name="Rectangle 3"/>
          <p:cNvSpPr>
            <a:spLocks noGrp="1" noChangeArrowheads="1"/>
          </p:cNvSpPr>
          <p:nvPr>
            <p:ph type="body" idx="4294967295"/>
          </p:nvPr>
        </p:nvSpPr>
        <p:spPr>
          <a:xfrm>
            <a:off x="457200" y="1295400"/>
            <a:ext cx="8229600" cy="4525963"/>
          </a:xfrm>
        </p:spPr>
        <p:txBody>
          <a:bodyPr/>
          <a:lstStyle/>
          <a:p>
            <a:endParaRPr lang="en-US"/>
          </a:p>
        </p:txBody>
      </p:sp>
      <p:pic>
        <p:nvPicPr>
          <p:cNvPr id="358404" name="Picture 4"/>
          <p:cNvPicPr>
            <a:picLocks noChangeAspect="1" noChangeArrowheads="1"/>
          </p:cNvPicPr>
          <p:nvPr/>
        </p:nvPicPr>
        <p:blipFill>
          <a:blip r:embed="rId3" cstate="print"/>
          <a:srcRect l="15833" t="31601" r="17084" b="2982"/>
          <a:stretch>
            <a:fillRect/>
          </a:stretch>
        </p:blipFill>
        <p:spPr bwMode="auto">
          <a:xfrm>
            <a:off x="304800" y="1066800"/>
            <a:ext cx="8534400" cy="5089525"/>
          </a:xfrm>
          <a:prstGeom prst="rect">
            <a:avLst/>
          </a:prstGeom>
          <a:noFill/>
          <a:ln w="9525">
            <a:noFill/>
            <a:miter lim="800000"/>
            <a:headEnd/>
            <a:tailEnd/>
          </a:ln>
        </p:spPr>
      </p:pic>
      <p:sp>
        <p:nvSpPr>
          <p:cNvPr id="358405" name="Text Box 5"/>
          <p:cNvSpPr txBox="1">
            <a:spLocks noChangeArrowheads="1"/>
          </p:cNvSpPr>
          <p:nvPr/>
        </p:nvSpPr>
        <p:spPr bwMode="auto">
          <a:xfrm>
            <a:off x="0" y="6598111"/>
            <a:ext cx="5638800" cy="2616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Tuytelaars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58406" name="Rectangle 6"/>
          <p:cNvSpPr>
            <a:spLocks noChangeArrowheads="1"/>
          </p:cNvSpPr>
          <p:nvPr/>
        </p:nvSpPr>
        <p:spPr bwMode="auto">
          <a:xfrm>
            <a:off x="304800" y="4876800"/>
            <a:ext cx="5410200" cy="12954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7" name="Rectangle 7"/>
          <p:cNvSpPr>
            <a:spLocks noChangeArrowheads="1"/>
          </p:cNvSpPr>
          <p:nvPr/>
        </p:nvSpPr>
        <p:spPr bwMode="auto">
          <a:xfrm>
            <a:off x="6438900" y="914400"/>
            <a:ext cx="5410200" cy="28956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8" name="Rectangle 8"/>
          <p:cNvSpPr>
            <a:spLocks noChangeArrowheads="1"/>
          </p:cNvSpPr>
          <p:nvPr/>
        </p:nvSpPr>
        <p:spPr bwMode="auto">
          <a:xfrm>
            <a:off x="-2133600" y="3429000"/>
            <a:ext cx="5410200" cy="28956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9" name="Rectangle 9"/>
          <p:cNvSpPr>
            <a:spLocks noChangeArrowheads="1"/>
          </p:cNvSpPr>
          <p:nvPr/>
        </p:nvSpPr>
        <p:spPr bwMode="auto">
          <a:xfrm>
            <a:off x="3886200" y="914400"/>
            <a:ext cx="5410200" cy="15240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2503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0"/>
          <p:cNvSpPr>
            <a:spLocks noGrp="1"/>
          </p:cNvSpPr>
          <p:nvPr>
            <p:ph type="title"/>
          </p:nvPr>
        </p:nvSpPr>
        <p:spPr>
          <a:xfrm>
            <a:off x="0" y="0"/>
            <a:ext cx="9144000" cy="914400"/>
          </a:xfrm>
        </p:spPr>
        <p:txBody>
          <a:bodyPr>
            <a:normAutofit/>
          </a:bodyPr>
          <a:lstStyle/>
          <a:p>
            <a:pPr algn="ctr"/>
            <a:r>
              <a:rPr kumimoji="1" lang="en-US" sz="3200" dirty="0"/>
              <a:t>Scale-Invariant Feature Transform (SIFT) descriptor</a:t>
            </a:r>
            <a:endParaRPr lang="en-US" sz="3200" dirty="0"/>
          </a:p>
        </p:txBody>
      </p:sp>
      <p:pic>
        <p:nvPicPr>
          <p:cNvPr id="61443" name="Picture 5"/>
          <p:cNvPicPr>
            <a:picLocks noChangeAspect="1" noChangeArrowheads="1"/>
          </p:cNvPicPr>
          <p:nvPr/>
        </p:nvPicPr>
        <p:blipFill>
          <a:blip r:embed="rId3" cstate="print"/>
          <a:srcRect l="55711" t="31006" r="13577" b="31004"/>
          <a:stretch>
            <a:fillRect/>
          </a:stretch>
        </p:blipFill>
        <p:spPr bwMode="auto">
          <a:xfrm>
            <a:off x="684213" y="1700213"/>
            <a:ext cx="3744912" cy="2832100"/>
          </a:xfrm>
          <a:prstGeom prst="rect">
            <a:avLst/>
          </a:prstGeom>
          <a:noFill/>
          <a:ln w="12700" cap="sq">
            <a:noFill/>
            <a:miter lim="800000"/>
            <a:headEnd type="none" w="sm" len="sm"/>
            <a:tailEnd type="none" w="sm" len="sm"/>
          </a:ln>
        </p:spPr>
      </p:pic>
      <p:pic>
        <p:nvPicPr>
          <p:cNvPr id="61444" name="Picture 6"/>
          <p:cNvPicPr>
            <a:picLocks noChangeAspect="1" noChangeArrowheads="1"/>
          </p:cNvPicPr>
          <p:nvPr/>
        </p:nvPicPr>
        <p:blipFill>
          <a:blip r:embed="rId4" cstate="print"/>
          <a:srcRect/>
          <a:stretch>
            <a:fillRect/>
          </a:stretch>
        </p:blipFill>
        <p:spPr bwMode="auto">
          <a:xfrm>
            <a:off x="4787900" y="2312988"/>
            <a:ext cx="4038600" cy="1763712"/>
          </a:xfrm>
          <a:prstGeom prst="rect">
            <a:avLst/>
          </a:prstGeom>
          <a:noFill/>
          <a:ln w="9525">
            <a:noFill/>
            <a:miter lim="800000"/>
            <a:headEnd/>
            <a:tailEnd/>
          </a:ln>
        </p:spPr>
      </p:pic>
      <p:sp>
        <p:nvSpPr>
          <p:cNvPr id="61445" name="Text Box 7"/>
          <p:cNvSpPr txBox="1">
            <a:spLocks noChangeArrowheads="1"/>
          </p:cNvSpPr>
          <p:nvPr/>
        </p:nvSpPr>
        <p:spPr bwMode="auto">
          <a:xfrm>
            <a:off x="611188" y="6345238"/>
            <a:ext cx="3200400" cy="3667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[Lowe, ICCV 1999]</a:t>
            </a:r>
          </a:p>
        </p:txBody>
      </p:sp>
      <p:sp>
        <p:nvSpPr>
          <p:cNvPr id="61446" name="Rectangle 8"/>
          <p:cNvSpPr>
            <a:spLocks noChangeArrowheads="1"/>
          </p:cNvSpPr>
          <p:nvPr/>
        </p:nvSpPr>
        <p:spPr bwMode="auto">
          <a:xfrm rot="-730108">
            <a:off x="2987675" y="3284538"/>
            <a:ext cx="182563" cy="182562"/>
          </a:xfrm>
          <a:prstGeom prst="rect">
            <a:avLst/>
          </a:prstGeom>
          <a:noFill/>
          <a:ln w="28575" cap="sq">
            <a:solidFill>
              <a:srgbClr val="00FF00"/>
            </a:solidFill>
            <a:miter lim="800000"/>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100" b="1" i="0" u="none" strike="noStrike" kern="1200" cap="none" spc="0" normalizeH="0" baseline="0" noProof="0">
              <a:ln>
                <a:noFill/>
              </a:ln>
              <a:solidFill>
                <a:srgbClr val="EEECE1"/>
              </a:solidFill>
              <a:effectLst/>
              <a:uLnTx/>
              <a:uFillTx/>
              <a:latin typeface="Arial" charset="0"/>
              <a:ea typeface="+mn-ea"/>
              <a:cs typeface="+mn-cs"/>
            </a:endParaRPr>
          </a:p>
        </p:txBody>
      </p:sp>
      <p:sp>
        <p:nvSpPr>
          <p:cNvPr id="61447" name="Line 9"/>
          <p:cNvSpPr>
            <a:spLocks noChangeShapeType="1"/>
          </p:cNvSpPr>
          <p:nvPr/>
        </p:nvSpPr>
        <p:spPr bwMode="auto">
          <a:xfrm>
            <a:off x="3024188" y="3500438"/>
            <a:ext cx="1835150" cy="288925"/>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48" name="Line 10"/>
          <p:cNvSpPr>
            <a:spLocks noChangeShapeType="1"/>
          </p:cNvSpPr>
          <p:nvPr/>
        </p:nvSpPr>
        <p:spPr bwMode="auto">
          <a:xfrm flipV="1">
            <a:off x="2951163" y="2457450"/>
            <a:ext cx="1944687" cy="827088"/>
          </a:xfrm>
          <a:prstGeom prst="line">
            <a:avLst/>
          </a:prstGeom>
          <a:noFill/>
          <a:ln w="38100" cap="sq">
            <a:solidFill>
              <a:srgbClr val="00FF00"/>
            </a:solidFill>
            <a:round/>
            <a:headEnd type="none" w="sm" len="sm"/>
            <a:tailEnd type="none" w="sm" len="sm"/>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6425" name="Text Box 11"/>
          <p:cNvSpPr txBox="1">
            <a:spLocks noChangeArrowheads="1"/>
          </p:cNvSpPr>
          <p:nvPr/>
        </p:nvSpPr>
        <p:spPr bwMode="auto">
          <a:xfrm>
            <a:off x="4645025" y="4414838"/>
            <a:ext cx="4198938" cy="2187575"/>
          </a:xfrm>
          <a:prstGeom prst="rect">
            <a:avLst/>
          </a:prstGeom>
          <a:noFill/>
          <a:ln w="12700" cap="sq">
            <a:noFill/>
            <a:miter lim="800000"/>
            <a:headEnd type="none" w="sm" len="sm"/>
            <a:tailEnd type="none" w="sm" len="sm"/>
          </a:ln>
        </p:spPr>
        <p:txBody>
          <a:bodyPr lIns="90000" tIns="46800" rIns="90000" bIns="4680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Histogram of oriented gradients</a:t>
            </a:r>
          </a:p>
          <a:p>
            <a:pPr marL="0" marR="0" lvl="0" indent="0" algn="l" defTabSz="914400" rtl="0" eaLnBrk="0" fontAlgn="base" latinLnBrk="0" hangingPunct="0">
              <a:lnSpc>
                <a:spcPct val="100000"/>
              </a:lnSpc>
              <a:spcBef>
                <a:spcPts val="600"/>
              </a:spcBef>
              <a:spcAft>
                <a:spcPct val="0"/>
              </a:spcAft>
              <a:buClrTx/>
              <a:buSzTx/>
              <a:buFont typeface="Arial"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t>  Captures important texture </a:t>
            </a:r>
            <a:b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br>
            <a: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t>   information</a:t>
            </a:r>
          </a:p>
          <a:p>
            <a:pPr marL="0" marR="0" lvl="0" indent="0" algn="l" defTabSz="914400" rtl="0" eaLnBrk="0" fontAlgn="base" latinLnBrk="0" hangingPunct="0">
              <a:lnSpc>
                <a:spcPct val="100000"/>
              </a:lnSpc>
              <a:spcBef>
                <a:spcPts val="600"/>
              </a:spcBef>
              <a:spcAft>
                <a:spcPct val="0"/>
              </a:spcAft>
              <a:buClrTx/>
              <a:buSzTx/>
              <a:buFont typeface="Arial" pitchFamily="34" charset="0"/>
              <a:buChar char="•"/>
              <a:tabLst/>
              <a:defRPr/>
            </a:pP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  Robust to small translations /</a:t>
            </a:r>
            <a:b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b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   affine deformations</a:t>
            </a:r>
          </a:p>
        </p:txBody>
      </p:sp>
      <p:sp>
        <p:nvSpPr>
          <p:cNvPr id="61450" name="Footer Placeholder 4"/>
          <p:cNvSpPr txBox="1">
            <a:spLocks noGrp="1"/>
          </p:cNvSpPr>
          <p:nvPr/>
        </p:nvSpPr>
        <p:spPr bwMode="auto">
          <a:xfrm>
            <a:off x="2376488" y="6553200"/>
            <a:ext cx="45720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Arial" charset="0"/>
                <a:ea typeface="+mn-ea"/>
                <a:cs typeface="+mn-cs"/>
              </a:rPr>
              <a:t>K. Grauman, B. Leibe</a:t>
            </a:r>
          </a:p>
        </p:txBody>
      </p:sp>
      <p:sp>
        <p:nvSpPr>
          <p:cNvPr id="2" name="TextBox 1"/>
          <p:cNvSpPr txBox="1"/>
          <p:nvPr/>
        </p:nvSpPr>
        <p:spPr>
          <a:xfrm>
            <a:off x="3811588" y="1018144"/>
            <a:ext cx="4564904" cy="369332"/>
          </a:xfrm>
          <a:prstGeom prst="rect">
            <a:avLst/>
          </a:prstGeom>
          <a:noFill/>
        </p:spPr>
        <p:txBody>
          <a:bodyPr wrap="none" rtlCol="0">
            <a:spAutoFit/>
          </a:bodyPr>
          <a:lstStyle/>
          <a:p>
            <a:r>
              <a:rPr lang="en-US" dirty="0"/>
              <a:t>Journal + conference versions: 66,498 citations</a:t>
            </a:r>
          </a:p>
        </p:txBody>
      </p:sp>
    </p:spTree>
    <p:extLst>
      <p:ext uri="{BB962C8B-B14F-4D97-AF65-F5344CB8AC3E}">
        <p14:creationId xmlns:p14="http://schemas.microsoft.com/office/powerpoint/2010/main" val="20283959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Computing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23703" y="4360922"/>
                <a:ext cx="3333404" cy="614825"/>
              </a:xfrm>
            </p:spPr>
            <p:txBody>
              <a:bodyPr>
                <a:normAutofit fontScale="77500" lnSpcReduction="20000"/>
              </a:bodyPr>
              <a:lstStyle/>
              <a:p>
                <a:r>
                  <a:rPr lang="en-US" dirty="0"/>
                  <a:t>tan(</a:t>
                </a:r>
                <a:r>
                  <a:rPr lang="en-US" i="1" dirty="0"/>
                  <a:t>α</a:t>
                </a: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𝑜𝑝𝑝𝑜𝑠𝑖𝑡𝑒</m:t>
                        </m:r>
                        <m:r>
                          <a:rPr lang="en-US" b="0" i="1" smtClean="0">
                            <a:latin typeface="Cambria Math" panose="02040503050406030204" pitchFamily="18" charset="0"/>
                          </a:rPr>
                          <m:t> </m:t>
                        </m:r>
                        <m:r>
                          <a:rPr lang="en-US" b="0" i="1" smtClean="0">
                            <a:latin typeface="Cambria Math" panose="02040503050406030204" pitchFamily="18" charset="0"/>
                          </a:rPr>
                          <m:t>𝑠𝑖𝑑𝑒</m:t>
                        </m:r>
                      </m:num>
                      <m:den>
                        <m:r>
                          <a:rPr lang="en-US" b="0" i="1" smtClean="0">
                            <a:latin typeface="Cambria Math" panose="02040503050406030204" pitchFamily="18" charset="0"/>
                          </a:rPr>
                          <m:t>𝑎𝑑𝑗𝑎𝑐𝑒𝑛𝑡</m:t>
                        </m:r>
                        <m:r>
                          <a:rPr lang="en-US" b="0" i="1" smtClean="0">
                            <a:latin typeface="Cambria Math" panose="02040503050406030204" pitchFamily="18" charset="0"/>
                          </a:rPr>
                          <m:t> </m:t>
                        </m:r>
                        <m:r>
                          <a:rPr lang="en-US" b="0" i="1" smtClean="0">
                            <a:latin typeface="Cambria Math" panose="02040503050406030204" pitchFamily="18" charset="0"/>
                          </a:rPr>
                          <m:t>𝑠𝑖𝑑𝑒</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23703" y="4360922"/>
                <a:ext cx="3333404" cy="614825"/>
              </a:xfrm>
              <a:blipFill>
                <a:blip r:embed="rId2"/>
                <a:stretch>
                  <a:fillRect l="-2742" t="-5941" b="-1980"/>
                </a:stretch>
              </a:blipFill>
            </p:spPr>
            <p:txBody>
              <a:bodyPr/>
              <a:lstStyle/>
              <a:p>
                <a:r>
                  <a:rPr lang="en-US">
                    <a:noFill/>
                  </a:rPr>
                  <a:t> </a:t>
                </a:r>
              </a:p>
            </p:txBody>
          </p:sp>
        </mc:Fallback>
      </mc:AlternateContent>
      <p:pic>
        <p:nvPicPr>
          <p:cNvPr id="27650" name="Picture 2" descr="http://www.mathworks.com/help/releases/R2015b/matlab/ref/definition_s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2812" y="2776716"/>
            <a:ext cx="36195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2774"/>
          <a:stretch/>
        </p:blipFill>
        <p:spPr>
          <a:xfrm>
            <a:off x="523703" y="1619782"/>
            <a:ext cx="6766559" cy="521015"/>
          </a:xfrm>
          <a:prstGeom prst="rect">
            <a:avLst/>
          </a:prstGeom>
        </p:spPr>
      </p:pic>
      <p:sp>
        <p:nvSpPr>
          <p:cNvPr id="4" name="TextBox 3"/>
          <p:cNvSpPr txBox="1"/>
          <p:nvPr/>
        </p:nvSpPr>
        <p:spPr>
          <a:xfrm>
            <a:off x="483947" y="1219198"/>
            <a:ext cx="23021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 = the image intensity</a:t>
            </a:r>
          </a:p>
        </p:txBody>
      </p:sp>
      <p:sp>
        <p:nvSpPr>
          <p:cNvPr id="5" name="Left Brace 4"/>
          <p:cNvSpPr/>
          <p:nvPr/>
        </p:nvSpPr>
        <p:spPr>
          <a:xfrm rot="16200000">
            <a:off x="2890434" y="1032530"/>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5691813" y="1029930"/>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886868" y="2293528"/>
            <a:ext cx="2290755" cy="369332"/>
          </a:xfrm>
          <a:prstGeom prst="rect">
            <a:avLst/>
          </a:prstGeom>
          <a:noFill/>
        </p:spPr>
        <p:txBody>
          <a:bodyPr wrap="none" rtlCol="0">
            <a:spAutoFit/>
          </a:bodyPr>
          <a:lstStyle/>
          <a:p>
            <a:r>
              <a:rPr lang="en-US" dirty="0"/>
              <a:t>gradient in x direction </a:t>
            </a:r>
          </a:p>
        </p:txBody>
      </p:sp>
      <p:sp>
        <p:nvSpPr>
          <p:cNvPr id="11" name="TextBox 10"/>
          <p:cNvSpPr txBox="1"/>
          <p:nvPr/>
        </p:nvSpPr>
        <p:spPr>
          <a:xfrm>
            <a:off x="4689885" y="2293528"/>
            <a:ext cx="2290755" cy="369332"/>
          </a:xfrm>
          <a:prstGeom prst="rect">
            <a:avLst/>
          </a:prstGeom>
          <a:noFill/>
        </p:spPr>
        <p:txBody>
          <a:bodyPr wrap="none" rtlCol="0">
            <a:spAutoFit/>
          </a:bodyPr>
          <a:lstStyle/>
          <a:p>
            <a:r>
              <a:rPr lang="en-US" dirty="0"/>
              <a:t>gradient in y direction </a:t>
            </a:r>
          </a:p>
        </p:txBody>
      </p:sp>
      <p:grpSp>
        <p:nvGrpSpPr>
          <p:cNvPr id="10" name="Group 9"/>
          <p:cNvGrpSpPr/>
          <p:nvPr/>
        </p:nvGrpSpPr>
        <p:grpSpPr>
          <a:xfrm>
            <a:off x="523702" y="2908553"/>
            <a:ext cx="6766559" cy="847611"/>
            <a:chOff x="523702" y="2855545"/>
            <a:chExt cx="6766559" cy="84761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2701"/>
            <a:stretch/>
          </p:blipFill>
          <p:spPr>
            <a:xfrm>
              <a:off x="523702" y="2855545"/>
              <a:ext cx="6766559" cy="411500"/>
            </a:xfrm>
            <a:prstGeom prst="rect">
              <a:avLst/>
            </a:prstGeom>
          </p:spPr>
        </p:pic>
        <p:sp>
          <p:nvSpPr>
            <p:cNvPr id="12" name="Left Brace 11"/>
            <p:cNvSpPr/>
            <p:nvPr/>
          </p:nvSpPr>
          <p:spPr>
            <a:xfrm rot="16200000">
              <a:off x="3135601" y="20728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rot="16200000">
              <a:off x="5804460" y="20702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2132035" y="3333824"/>
              <a:ext cx="2295565" cy="369332"/>
            </a:xfrm>
            <a:prstGeom prst="rect">
              <a:avLst/>
            </a:prstGeom>
            <a:noFill/>
          </p:spPr>
          <p:txBody>
            <a:bodyPr wrap="none" rtlCol="0">
              <a:spAutoFit/>
            </a:bodyPr>
            <a:lstStyle/>
            <a:p>
              <a:r>
                <a:rPr lang="en-US" dirty="0"/>
                <a:t>gradient in y direction </a:t>
              </a:r>
            </a:p>
          </p:txBody>
        </p:sp>
        <p:sp>
          <p:nvSpPr>
            <p:cNvPr id="15" name="TextBox 14"/>
            <p:cNvSpPr txBox="1"/>
            <p:nvPr/>
          </p:nvSpPr>
          <p:spPr>
            <a:xfrm>
              <a:off x="4802532" y="3333824"/>
              <a:ext cx="2290755" cy="369332"/>
            </a:xfrm>
            <a:prstGeom prst="rect">
              <a:avLst/>
            </a:prstGeom>
            <a:noFill/>
          </p:spPr>
          <p:txBody>
            <a:bodyPr wrap="none" rtlCol="0">
              <a:spAutoFit/>
            </a:bodyPr>
            <a:lstStyle/>
            <a:p>
              <a:r>
                <a:rPr lang="en-US" dirty="0"/>
                <a:t>gradient in x direction </a:t>
              </a:r>
            </a:p>
          </p:txBody>
        </p:sp>
      </p:grpSp>
    </p:spTree>
    <p:extLst>
      <p:ext uri="{BB962C8B-B14F-4D97-AF65-F5344CB8AC3E}">
        <p14:creationId xmlns:p14="http://schemas.microsoft.com/office/powerpoint/2010/main" val="13821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9" grpId="0" animBg="1"/>
      <p:bldP spid="8"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365760">
                  <a:extLst>
                    <a:ext uri="{9D8B030D-6E8A-4147-A177-3AD203B41FA5}">
                      <a16:colId xmlns:a16="http://schemas.microsoft.com/office/drawing/2014/main" val="20006"/>
                    </a:ext>
                  </a:extLst>
                </a:gridCol>
                <a:gridCol w="365760">
                  <a:extLst>
                    <a:ext uri="{9D8B030D-6E8A-4147-A177-3AD203B41FA5}">
                      <a16:colId xmlns:a16="http://schemas.microsoft.com/office/drawing/2014/main" val="20007"/>
                    </a:ext>
                  </a:extLst>
                </a:gridCol>
                <a:gridCol w="365760">
                  <a:extLst>
                    <a:ext uri="{9D8B030D-6E8A-4147-A177-3AD203B41FA5}">
                      <a16:colId xmlns:a16="http://schemas.microsoft.com/office/drawing/2014/main" val="20008"/>
                    </a:ext>
                  </a:extLst>
                </a:gridCol>
                <a:gridCol w="365760">
                  <a:extLst>
                    <a:ext uri="{9D8B030D-6E8A-4147-A177-3AD203B41FA5}">
                      <a16:colId xmlns:a16="http://schemas.microsoft.com/office/drawing/2014/main" val="20009"/>
                    </a:ext>
                  </a:extLst>
                </a:gridCol>
                <a:gridCol w="365760">
                  <a:extLst>
                    <a:ext uri="{9D8B030D-6E8A-4147-A177-3AD203B41FA5}">
                      <a16:colId xmlns:a16="http://schemas.microsoft.com/office/drawing/2014/main" val="20010"/>
                    </a:ext>
                  </a:extLst>
                </a:gridCol>
                <a:gridCol w="365760">
                  <a:extLst>
                    <a:ext uri="{9D8B030D-6E8A-4147-A177-3AD203B41FA5}">
                      <a16:colId xmlns:a16="http://schemas.microsoft.com/office/drawing/2014/main" val="20011"/>
                    </a:ext>
                  </a:extLst>
                </a:gridCol>
                <a:gridCol w="365760">
                  <a:extLst>
                    <a:ext uri="{9D8B030D-6E8A-4147-A177-3AD203B41FA5}">
                      <a16:colId xmlns:a16="http://schemas.microsoft.com/office/drawing/2014/main" val="20012"/>
                    </a:ext>
                  </a:extLst>
                </a:gridCol>
                <a:gridCol w="365760">
                  <a:extLst>
                    <a:ext uri="{9D8B030D-6E8A-4147-A177-3AD203B41FA5}">
                      <a16:colId xmlns:a16="http://schemas.microsoft.com/office/drawing/2014/main" val="20013"/>
                    </a:ext>
                  </a:extLst>
                </a:gridCol>
                <a:gridCol w="365760">
                  <a:extLst>
                    <a:ext uri="{9D8B030D-6E8A-4147-A177-3AD203B41FA5}">
                      <a16:colId xmlns:a16="http://schemas.microsoft.com/office/drawing/2014/main" val="20014"/>
                    </a:ext>
                  </a:extLst>
                </a:gridCol>
                <a:gridCol w="365760">
                  <a:extLst>
                    <a:ext uri="{9D8B030D-6E8A-4147-A177-3AD203B41FA5}">
                      <a16:colId xmlns:a16="http://schemas.microsoft.com/office/drawing/2014/main" val="20015"/>
                    </a:ext>
                  </a:extLst>
                </a:gridCol>
                <a:gridCol w="365760">
                  <a:extLst>
                    <a:ext uri="{9D8B030D-6E8A-4147-A177-3AD203B41FA5}">
                      <a16:colId xmlns:a16="http://schemas.microsoft.com/office/drawing/2014/main" val="20016"/>
                    </a:ext>
                  </a:extLst>
                </a:gridCol>
                <a:gridCol w="365760">
                  <a:extLst>
                    <a:ext uri="{9D8B030D-6E8A-4147-A177-3AD203B41FA5}">
                      <a16:colId xmlns:a16="http://schemas.microsoft.com/office/drawing/2014/main" val="20017"/>
                    </a:ext>
                  </a:extLst>
                </a:gridCol>
                <a:gridCol w="365760">
                  <a:extLst>
                    <a:ext uri="{9D8B030D-6E8A-4147-A177-3AD203B41FA5}">
                      <a16:colId xmlns:a16="http://schemas.microsoft.com/office/drawing/2014/main" val="20018"/>
                    </a:ext>
                  </a:extLst>
                </a:gridCol>
                <a:gridCol w="365760">
                  <a:extLst>
                    <a:ext uri="{9D8B030D-6E8A-4147-A177-3AD203B41FA5}">
                      <a16:colId xmlns:a16="http://schemas.microsoft.com/office/drawing/2014/main"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74320">
                <a:tc>
                  <a:txBody>
                    <a:bodyPr/>
                    <a:lstStyle/>
                    <a:p>
                      <a:endParaRPr lang="en-US"/>
                    </a:p>
                  </a:txBody>
                  <a:tcPr/>
                </a:tc>
                <a:tc>
                  <a:txBody>
                    <a:bodyPr/>
                    <a:lstStyle/>
                    <a:p>
                      <a:endParaRPr lang="en-US" dirty="0"/>
                    </a:p>
                  </a:txBody>
                  <a:tcPr>
                    <a:solidFill>
                      <a:srgbClr val="FF0000"/>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1828799" y="1966686"/>
            <a:ext cx="2348720"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(1 + 0)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(0/-1) = 0 </a:t>
            </a:r>
          </a:p>
        </p:txBody>
      </p:sp>
      <p:cxnSp>
        <p:nvCxnSpPr>
          <p:cNvPr id="7" name="Straight Arrow Connector 6"/>
          <p:cNvCxnSpPr/>
          <p:nvPr/>
        </p:nvCxnSpPr>
        <p:spPr>
          <a:xfrm>
            <a:off x="558800" y="2264228"/>
            <a:ext cx="1117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365760">
                  <a:extLst>
                    <a:ext uri="{9D8B030D-6E8A-4147-A177-3AD203B41FA5}">
                      <a16:colId xmlns:a16="http://schemas.microsoft.com/office/drawing/2014/main" val="20006"/>
                    </a:ext>
                  </a:extLst>
                </a:gridCol>
                <a:gridCol w="365760">
                  <a:extLst>
                    <a:ext uri="{9D8B030D-6E8A-4147-A177-3AD203B41FA5}">
                      <a16:colId xmlns:a16="http://schemas.microsoft.com/office/drawing/2014/main" val="20007"/>
                    </a:ext>
                  </a:extLst>
                </a:gridCol>
                <a:gridCol w="365760">
                  <a:extLst>
                    <a:ext uri="{9D8B030D-6E8A-4147-A177-3AD203B41FA5}">
                      <a16:colId xmlns:a16="http://schemas.microsoft.com/office/drawing/2014/main" val="20008"/>
                    </a:ext>
                  </a:extLst>
                </a:gridCol>
                <a:gridCol w="365760">
                  <a:extLst>
                    <a:ext uri="{9D8B030D-6E8A-4147-A177-3AD203B41FA5}">
                      <a16:colId xmlns:a16="http://schemas.microsoft.com/office/drawing/2014/main" val="20009"/>
                    </a:ext>
                  </a:extLst>
                </a:gridCol>
                <a:gridCol w="365760">
                  <a:extLst>
                    <a:ext uri="{9D8B030D-6E8A-4147-A177-3AD203B41FA5}">
                      <a16:colId xmlns:a16="http://schemas.microsoft.com/office/drawing/2014/main" val="20010"/>
                    </a:ext>
                  </a:extLst>
                </a:gridCol>
                <a:gridCol w="365760">
                  <a:extLst>
                    <a:ext uri="{9D8B030D-6E8A-4147-A177-3AD203B41FA5}">
                      <a16:colId xmlns:a16="http://schemas.microsoft.com/office/drawing/2014/main" val="20011"/>
                    </a:ext>
                  </a:extLst>
                </a:gridCol>
                <a:gridCol w="365760">
                  <a:extLst>
                    <a:ext uri="{9D8B030D-6E8A-4147-A177-3AD203B41FA5}">
                      <a16:colId xmlns:a16="http://schemas.microsoft.com/office/drawing/2014/main" val="20012"/>
                    </a:ext>
                  </a:extLst>
                </a:gridCol>
                <a:gridCol w="365760">
                  <a:extLst>
                    <a:ext uri="{9D8B030D-6E8A-4147-A177-3AD203B41FA5}">
                      <a16:colId xmlns:a16="http://schemas.microsoft.com/office/drawing/2014/main" val="20013"/>
                    </a:ext>
                  </a:extLst>
                </a:gridCol>
                <a:gridCol w="365760">
                  <a:extLst>
                    <a:ext uri="{9D8B030D-6E8A-4147-A177-3AD203B41FA5}">
                      <a16:colId xmlns:a16="http://schemas.microsoft.com/office/drawing/2014/main" val="20014"/>
                    </a:ext>
                  </a:extLst>
                </a:gridCol>
                <a:gridCol w="365760">
                  <a:extLst>
                    <a:ext uri="{9D8B030D-6E8A-4147-A177-3AD203B41FA5}">
                      <a16:colId xmlns:a16="http://schemas.microsoft.com/office/drawing/2014/main" val="20015"/>
                    </a:ext>
                  </a:extLst>
                </a:gridCol>
                <a:gridCol w="365760">
                  <a:extLst>
                    <a:ext uri="{9D8B030D-6E8A-4147-A177-3AD203B41FA5}">
                      <a16:colId xmlns:a16="http://schemas.microsoft.com/office/drawing/2014/main" val="20016"/>
                    </a:ext>
                  </a:extLst>
                </a:gridCol>
                <a:gridCol w="365760">
                  <a:extLst>
                    <a:ext uri="{9D8B030D-6E8A-4147-A177-3AD203B41FA5}">
                      <a16:colId xmlns:a16="http://schemas.microsoft.com/office/drawing/2014/main" val="20017"/>
                    </a:ext>
                  </a:extLst>
                </a:gridCol>
                <a:gridCol w="365760">
                  <a:extLst>
                    <a:ext uri="{9D8B030D-6E8A-4147-A177-3AD203B41FA5}">
                      <a16:colId xmlns:a16="http://schemas.microsoft.com/office/drawing/2014/main" val="20018"/>
                    </a:ext>
                  </a:extLst>
                </a:gridCol>
                <a:gridCol w="365760">
                  <a:extLst>
                    <a:ext uri="{9D8B030D-6E8A-4147-A177-3AD203B41FA5}">
                      <a16:colId xmlns:a16="http://schemas.microsoft.com/office/drawing/2014/main"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rgbClr val="FF0000"/>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2097312" y="4165600"/>
            <a:ext cx="240149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(0 + 1)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(1/0) = 90 </a:t>
            </a:r>
          </a:p>
        </p:txBody>
      </p:sp>
      <p:cxnSp>
        <p:nvCxnSpPr>
          <p:cNvPr id="8" name="Straight Arrow Connector 7"/>
          <p:cNvCxnSpPr/>
          <p:nvPr/>
        </p:nvCxnSpPr>
        <p:spPr>
          <a:xfrm rot="16200000">
            <a:off x="3113314" y="5537199"/>
            <a:ext cx="1117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5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Local features: desired properties</a:t>
            </a:r>
          </a:p>
        </p:txBody>
      </p:sp>
      <p:sp>
        <p:nvSpPr>
          <p:cNvPr id="3" name="Content Placeholder 2"/>
          <p:cNvSpPr>
            <a:spLocks noGrp="1"/>
          </p:cNvSpPr>
          <p:nvPr>
            <p:ph idx="1"/>
          </p:nvPr>
        </p:nvSpPr>
        <p:spPr>
          <a:xfrm>
            <a:off x="457200" y="990600"/>
            <a:ext cx="6993231" cy="5135563"/>
          </a:xfrm>
        </p:spPr>
        <p:txBody>
          <a:bodyPr>
            <a:noAutofit/>
          </a:bodyPr>
          <a:lstStyle/>
          <a:p>
            <a:pPr>
              <a:lnSpc>
                <a:spcPct val="90000"/>
              </a:lnSpc>
            </a:pPr>
            <a:r>
              <a:rPr lang="en-US" sz="2800" dirty="0">
                <a:latin typeface="+mj-lt"/>
              </a:rPr>
              <a:t>Locality</a:t>
            </a:r>
          </a:p>
          <a:p>
            <a:pPr lvl="1">
              <a:lnSpc>
                <a:spcPct val="90000"/>
              </a:lnSpc>
            </a:pPr>
            <a:r>
              <a:rPr lang="en-US" sz="2400" dirty="0">
                <a:latin typeface="+mj-lt"/>
              </a:rPr>
              <a:t>A feature occupies a relatively small area of the image; robust to clutter and occlusion</a:t>
            </a:r>
          </a:p>
          <a:p>
            <a:pPr>
              <a:lnSpc>
                <a:spcPct val="90000"/>
              </a:lnSpc>
            </a:pPr>
            <a:r>
              <a:rPr lang="en-US" sz="2800" dirty="0">
                <a:latin typeface="+mj-lt"/>
              </a:rPr>
              <a:t>Repeatability and flexibility</a:t>
            </a:r>
          </a:p>
          <a:p>
            <a:pPr lvl="1">
              <a:lnSpc>
                <a:spcPct val="90000"/>
              </a:lnSpc>
            </a:pPr>
            <a:r>
              <a:rPr lang="en-US" sz="2400" kern="0" dirty="0">
                <a:solidFill>
                  <a:prstClr val="black"/>
                </a:solidFill>
              </a:rPr>
              <a:t>Robustness to expected variations: t</a:t>
            </a:r>
            <a:r>
              <a:rPr lang="en-US" sz="2400" dirty="0">
                <a:latin typeface="+mj-lt"/>
              </a:rPr>
              <a:t>he same feature can be found in several images      despite geometric/photometric transformations </a:t>
            </a:r>
          </a:p>
          <a:p>
            <a:pPr lvl="1">
              <a:spcBef>
                <a:spcPct val="0"/>
              </a:spcBef>
              <a:defRPr/>
            </a:pPr>
            <a:r>
              <a:rPr lang="en-US" sz="2400" kern="0" dirty="0">
                <a:solidFill>
                  <a:prstClr val="black"/>
                </a:solidFill>
                <a:latin typeface="+mj-lt"/>
              </a:rPr>
              <a:t>Maximize correct matches</a:t>
            </a:r>
            <a:endParaRPr lang="en-US" sz="2400" dirty="0">
              <a:latin typeface="+mj-lt"/>
            </a:endParaRPr>
          </a:p>
          <a:p>
            <a:pPr>
              <a:lnSpc>
                <a:spcPct val="90000"/>
              </a:lnSpc>
            </a:pPr>
            <a:r>
              <a:rPr lang="en-US" sz="2800" dirty="0">
                <a:latin typeface="+mj-lt"/>
              </a:rPr>
              <a:t>Distinctiveness </a:t>
            </a:r>
          </a:p>
          <a:p>
            <a:pPr lvl="1">
              <a:lnSpc>
                <a:spcPct val="90000"/>
              </a:lnSpc>
            </a:pPr>
            <a:r>
              <a:rPr lang="en-US" sz="2400" dirty="0">
                <a:latin typeface="+mj-lt"/>
              </a:rPr>
              <a:t>Each feature has a distinctive description</a:t>
            </a:r>
          </a:p>
          <a:p>
            <a:pPr lvl="1">
              <a:lnSpc>
                <a:spcPct val="90000"/>
              </a:lnSpc>
            </a:pPr>
            <a:r>
              <a:rPr lang="en-US" sz="2400" kern="0" dirty="0">
                <a:solidFill>
                  <a:prstClr val="black"/>
                </a:solidFill>
                <a:latin typeface="+mj-lt"/>
              </a:rPr>
              <a:t>Minimize wrong matches</a:t>
            </a:r>
          </a:p>
          <a:p>
            <a:pPr>
              <a:lnSpc>
                <a:spcPct val="90000"/>
              </a:lnSpc>
            </a:pPr>
            <a:r>
              <a:rPr lang="en-US" sz="2800" dirty="0">
                <a:latin typeface="+mj-lt"/>
              </a:rPr>
              <a:t>Compactness and efficiency</a:t>
            </a:r>
          </a:p>
          <a:p>
            <a:pPr lvl="1">
              <a:lnSpc>
                <a:spcPct val="90000"/>
              </a:lnSpc>
            </a:pPr>
            <a:r>
              <a:rPr lang="en-US" sz="2400" dirty="0">
                <a:latin typeface="+mj-lt"/>
              </a:rPr>
              <a:t>Many fewer features than image pixels</a:t>
            </a:r>
          </a:p>
          <a:p>
            <a:endParaRPr lang="en-US" sz="2400" dirty="0">
              <a:latin typeface="+mj-lt"/>
            </a:endParaRPr>
          </a:p>
        </p:txBody>
      </p:sp>
      <p:sp>
        <p:nvSpPr>
          <p:cNvPr id="5" name="TextBox 4"/>
          <p:cNvSpPr txBox="1"/>
          <p:nvPr/>
        </p:nvSpPr>
        <p:spPr>
          <a:xfrm>
            <a:off x="0" y="6601022"/>
            <a:ext cx="239360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K. </a:t>
            </a:r>
            <a:r>
              <a:rPr kumimoji="0" lang="en-US" sz="1050" b="0" i="0" u="none" strike="noStrike" kern="0" cap="none" spc="0" normalizeH="0" baseline="0" noProof="0" dirty="0" err="1">
                <a:ln>
                  <a:noFill/>
                </a:ln>
                <a:solidFill>
                  <a:prstClr val="black"/>
                </a:solidFill>
                <a:effectLst/>
                <a:uLnTx/>
                <a:uFillTx/>
              </a:rPr>
              <a:t>Grauman</a:t>
            </a:r>
            <a:r>
              <a:rPr kumimoji="0" lang="en-US" sz="1050" b="0" i="0" u="none" strike="noStrike" kern="0" cap="none" spc="0" normalizeH="0" baseline="0" noProof="0" dirty="0">
                <a:ln>
                  <a:noFill/>
                </a:ln>
                <a:solidFill>
                  <a:prstClr val="black"/>
                </a:solidFill>
                <a:effectLst/>
                <a:uLnTx/>
                <a:uFillTx/>
              </a:rPr>
              <a:t> and D.</a:t>
            </a:r>
            <a:r>
              <a:rPr kumimoji="0" lang="en-US" sz="1050" b="0" i="0" u="none" strike="noStrike" kern="0" cap="none" spc="0" normalizeH="0" noProof="0" dirty="0">
                <a:ln>
                  <a:noFill/>
                </a:ln>
                <a:solidFill>
                  <a:prstClr val="black"/>
                </a:solidFill>
                <a:effectLst/>
                <a:uLnTx/>
                <a:uFillTx/>
              </a:rPr>
              <a:t> </a:t>
            </a:r>
            <a:r>
              <a:rPr kumimoji="0" lang="en-US" sz="1050" b="0" i="0" u="none" strike="noStrike" kern="0" cap="none" spc="0" normalizeH="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pic>
        <p:nvPicPr>
          <p:cNvPr id="16386" name="Picture 2" descr="Image result for panda behind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0431" y="1146630"/>
            <a:ext cx="1425024" cy="10695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anda behind 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0431" y="2292351"/>
            <a:ext cx="1419495" cy="213087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giraffe 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431" y="4499426"/>
            <a:ext cx="1423339" cy="12229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50087" y="1510748"/>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35485" y="1234799"/>
            <a:ext cx="629203" cy="629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51676" y="2908852"/>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18914" y="5011509"/>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129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3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365760">
                  <a:extLst>
                    <a:ext uri="{9D8B030D-6E8A-4147-A177-3AD203B41FA5}">
                      <a16:colId xmlns:a16="http://schemas.microsoft.com/office/drawing/2014/main" val="20006"/>
                    </a:ext>
                  </a:extLst>
                </a:gridCol>
                <a:gridCol w="365760">
                  <a:extLst>
                    <a:ext uri="{9D8B030D-6E8A-4147-A177-3AD203B41FA5}">
                      <a16:colId xmlns:a16="http://schemas.microsoft.com/office/drawing/2014/main" val="20007"/>
                    </a:ext>
                  </a:extLst>
                </a:gridCol>
                <a:gridCol w="365760">
                  <a:extLst>
                    <a:ext uri="{9D8B030D-6E8A-4147-A177-3AD203B41FA5}">
                      <a16:colId xmlns:a16="http://schemas.microsoft.com/office/drawing/2014/main" val="20008"/>
                    </a:ext>
                  </a:extLst>
                </a:gridCol>
                <a:gridCol w="365760">
                  <a:extLst>
                    <a:ext uri="{9D8B030D-6E8A-4147-A177-3AD203B41FA5}">
                      <a16:colId xmlns:a16="http://schemas.microsoft.com/office/drawing/2014/main" val="20009"/>
                    </a:ext>
                  </a:extLst>
                </a:gridCol>
                <a:gridCol w="365760">
                  <a:extLst>
                    <a:ext uri="{9D8B030D-6E8A-4147-A177-3AD203B41FA5}">
                      <a16:colId xmlns:a16="http://schemas.microsoft.com/office/drawing/2014/main" val="20010"/>
                    </a:ext>
                  </a:extLst>
                </a:gridCol>
                <a:gridCol w="365760">
                  <a:extLst>
                    <a:ext uri="{9D8B030D-6E8A-4147-A177-3AD203B41FA5}">
                      <a16:colId xmlns:a16="http://schemas.microsoft.com/office/drawing/2014/main" val="20011"/>
                    </a:ext>
                  </a:extLst>
                </a:gridCol>
                <a:gridCol w="365760">
                  <a:extLst>
                    <a:ext uri="{9D8B030D-6E8A-4147-A177-3AD203B41FA5}">
                      <a16:colId xmlns:a16="http://schemas.microsoft.com/office/drawing/2014/main" val="20012"/>
                    </a:ext>
                  </a:extLst>
                </a:gridCol>
                <a:gridCol w="365760">
                  <a:extLst>
                    <a:ext uri="{9D8B030D-6E8A-4147-A177-3AD203B41FA5}">
                      <a16:colId xmlns:a16="http://schemas.microsoft.com/office/drawing/2014/main" val="20013"/>
                    </a:ext>
                  </a:extLst>
                </a:gridCol>
                <a:gridCol w="365760">
                  <a:extLst>
                    <a:ext uri="{9D8B030D-6E8A-4147-A177-3AD203B41FA5}">
                      <a16:colId xmlns:a16="http://schemas.microsoft.com/office/drawing/2014/main" val="20014"/>
                    </a:ext>
                  </a:extLst>
                </a:gridCol>
                <a:gridCol w="365760">
                  <a:extLst>
                    <a:ext uri="{9D8B030D-6E8A-4147-A177-3AD203B41FA5}">
                      <a16:colId xmlns:a16="http://schemas.microsoft.com/office/drawing/2014/main" val="20015"/>
                    </a:ext>
                  </a:extLst>
                </a:gridCol>
                <a:gridCol w="365760">
                  <a:extLst>
                    <a:ext uri="{9D8B030D-6E8A-4147-A177-3AD203B41FA5}">
                      <a16:colId xmlns:a16="http://schemas.microsoft.com/office/drawing/2014/main" val="20016"/>
                    </a:ext>
                  </a:extLst>
                </a:gridCol>
                <a:gridCol w="365760">
                  <a:extLst>
                    <a:ext uri="{9D8B030D-6E8A-4147-A177-3AD203B41FA5}">
                      <a16:colId xmlns:a16="http://schemas.microsoft.com/office/drawing/2014/main" val="20017"/>
                    </a:ext>
                  </a:extLst>
                </a:gridCol>
                <a:gridCol w="365760">
                  <a:extLst>
                    <a:ext uri="{9D8B030D-6E8A-4147-A177-3AD203B41FA5}">
                      <a16:colId xmlns:a16="http://schemas.microsoft.com/office/drawing/2014/main" val="20018"/>
                    </a:ext>
                  </a:extLst>
                </a:gridCol>
                <a:gridCol w="365760">
                  <a:extLst>
                    <a:ext uri="{9D8B030D-6E8A-4147-A177-3AD203B41FA5}">
                      <a16:colId xmlns:a16="http://schemas.microsoft.com/office/drawing/2014/main"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solidFill>
                          <a:srgbClr val="FF0000"/>
                        </a:solidFill>
                      </a:endParaRPr>
                    </a:p>
                  </a:txBody>
                  <a:tcPr>
                    <a:solidFill>
                      <a:srgbClr val="FF0000"/>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1784445" y="3604242"/>
            <a:ext cx="2640466"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(1 + 1) = 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(1/1) = 45 </a:t>
            </a:r>
          </a:p>
        </p:txBody>
      </p:sp>
      <p:cxnSp>
        <p:nvCxnSpPr>
          <p:cNvPr id="8" name="Straight Arrow Connector 7"/>
          <p:cNvCxnSpPr>
            <a:cxnSpLocks/>
          </p:cNvCxnSpPr>
          <p:nvPr/>
        </p:nvCxnSpPr>
        <p:spPr>
          <a:xfrm rot="18900000" flipV="1">
            <a:off x="4143936" y="3564099"/>
            <a:ext cx="15727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9B14B-692E-44C5-ACE4-2FCD2AD25D3E}"/>
              </a:ext>
            </a:extLst>
          </p:cNvPr>
          <p:cNvSpPr txBox="1"/>
          <p:nvPr/>
        </p:nvSpPr>
        <p:spPr>
          <a:xfrm>
            <a:off x="5486378" y="2508293"/>
            <a:ext cx="2616870" cy="369332"/>
          </a:xfrm>
          <a:prstGeom prst="rect">
            <a:avLst/>
          </a:prstGeom>
          <a:solidFill>
            <a:schemeClr val="bg1"/>
          </a:solidFill>
        </p:spPr>
        <p:txBody>
          <a:bodyPr wrap="none" rtlCol="0">
            <a:spAutoFit/>
          </a:bodyPr>
          <a:lstStyle/>
          <a:p>
            <a:r>
              <a:rPr lang="en-US" dirty="0">
                <a:solidFill>
                  <a:srgbClr val="FF0000"/>
                </a:solidFill>
              </a:rPr>
              <a:t>(note length / magnitude)</a:t>
            </a:r>
          </a:p>
        </p:txBody>
      </p:sp>
    </p:spTree>
    <p:extLst>
      <p:ext uri="{BB962C8B-B14F-4D97-AF65-F5344CB8AC3E}">
        <p14:creationId xmlns:p14="http://schemas.microsoft.com/office/powerpoint/2010/main" val="11319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txBox="1">
            <a:spLocks noChangeArrowheads="1"/>
          </p:cNvSpPr>
          <p:nvPr>
            <p:custDataLst>
              <p:tags r:id="rId1"/>
            </p:custDataLst>
          </p:nvPr>
        </p:nvSpPr>
        <p:spPr bwMode="auto">
          <a:xfrm>
            <a:off x="685800" y="9144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Basic idea: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Take 16x16 square window around detected feature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Compute gradient orientation for each pixel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Create histogram over edge orientations weighted by magnitude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That’s your feature descriptor! </a:t>
            </a:r>
          </a:p>
        </p:txBody>
      </p:sp>
      <p:sp>
        <p:nvSpPr>
          <p:cNvPr id="67587"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sp>
        <p:nvSpPr>
          <p:cNvPr id="67588" name="Rectangle 14"/>
          <p:cNvSpPr>
            <a:spLocks noChangeArrowheads="1"/>
          </p:cNvSpPr>
          <p:nvPr>
            <p:custDataLst>
              <p:tags r:id="rId3"/>
            </p:custDataLst>
          </p:nvPr>
        </p:nvSpPr>
        <p:spPr bwMode="auto">
          <a:xfrm>
            <a:off x="0" y="6607856"/>
            <a:ext cx="19880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pic>
        <p:nvPicPr>
          <p:cNvPr id="67589" name="Picture 4" descr="descrip"/>
          <p:cNvPicPr>
            <a:picLocks noChangeAspect="1" noChangeArrowheads="1"/>
          </p:cNvPicPr>
          <p:nvPr>
            <p:custDataLst>
              <p:tags r:id="rId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573213" y="2895600"/>
            <a:ext cx="65801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1"/>
          <p:cNvSpPr>
            <a:spLocks noChangeArrowheads="1"/>
          </p:cNvSpPr>
          <p:nvPr>
            <p:custDataLst>
              <p:tags r:id="rId5"/>
            </p:custDataLst>
          </p:nvPr>
        </p:nvSpPr>
        <p:spPr bwMode="auto">
          <a:xfrm>
            <a:off x="5562600" y="2895600"/>
            <a:ext cx="2590800" cy="31321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nvGrpSpPr>
          <p:cNvPr id="67591" name="Group 26"/>
          <p:cNvGrpSpPr>
            <a:grpSpLocks/>
          </p:cNvGrpSpPr>
          <p:nvPr>
            <p:custDataLst>
              <p:tags r:id="rId6"/>
            </p:custDataLst>
          </p:nvPr>
        </p:nvGrpSpPr>
        <p:grpSpPr bwMode="auto">
          <a:xfrm>
            <a:off x="5715000" y="3048000"/>
            <a:ext cx="2362200" cy="1300163"/>
            <a:chOff x="5715000" y="4343400"/>
            <a:chExt cx="2362200" cy="1299865"/>
          </a:xfrm>
        </p:grpSpPr>
        <p:cxnSp>
          <p:nvCxnSpPr>
            <p:cNvPr id="67603" name="Straight Arrow Connector 13"/>
            <p:cNvCxnSpPr>
              <a:cxnSpLocks noChangeShapeType="1"/>
            </p:cNvCxnSpPr>
            <p:nvPr>
              <p:custDataLst>
                <p:tags r:id="rId18"/>
              </p:custDataLst>
            </p:nvPr>
          </p:nvCxnSpPr>
          <p:spPr bwMode="auto">
            <a:xfrm>
              <a:off x="5791200" y="5256212"/>
              <a:ext cx="21336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67604" name="Rectangle 20"/>
            <p:cNvSpPr>
              <a:spLocks noChangeArrowheads="1"/>
            </p:cNvSpPr>
            <p:nvPr>
              <p:custDataLst>
                <p:tags r:id="rId19"/>
              </p:custDataLst>
            </p:nvPr>
          </p:nvSpPr>
          <p:spPr bwMode="auto">
            <a:xfrm>
              <a:off x="5791200" y="4343400"/>
              <a:ext cx="228600" cy="9128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5" name="Rectangle 15"/>
            <p:cNvSpPr>
              <a:spLocks noChangeArrowheads="1"/>
            </p:cNvSpPr>
            <p:nvPr>
              <p:custDataLst>
                <p:tags r:id="rId20"/>
              </p:custDataLst>
            </p:nvPr>
          </p:nvSpPr>
          <p:spPr bwMode="auto">
            <a:xfrm>
              <a:off x="6019800" y="4800600"/>
              <a:ext cx="228600" cy="4556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6" name="Rectangle 16"/>
            <p:cNvSpPr>
              <a:spLocks noChangeArrowheads="1"/>
            </p:cNvSpPr>
            <p:nvPr>
              <p:custDataLst>
                <p:tags r:id="rId21"/>
              </p:custDataLst>
            </p:nvPr>
          </p:nvSpPr>
          <p:spPr bwMode="auto">
            <a:xfrm>
              <a:off x="62484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7" name="Rectangle 17"/>
            <p:cNvSpPr>
              <a:spLocks noChangeArrowheads="1"/>
            </p:cNvSpPr>
            <p:nvPr>
              <p:custDataLst>
                <p:tags r:id="rId22"/>
              </p:custDataLst>
            </p:nvPr>
          </p:nvSpPr>
          <p:spPr bwMode="auto">
            <a:xfrm>
              <a:off x="6477000" y="5177134"/>
              <a:ext cx="228600" cy="7907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8" name="Rectangle 18"/>
            <p:cNvSpPr>
              <a:spLocks noChangeArrowheads="1"/>
            </p:cNvSpPr>
            <p:nvPr>
              <p:custDataLst>
                <p:tags r:id="rId23"/>
              </p:custDataLst>
            </p:nvPr>
          </p:nvSpPr>
          <p:spPr bwMode="auto">
            <a:xfrm>
              <a:off x="67056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9" name="Rectangle 19"/>
            <p:cNvSpPr>
              <a:spLocks noChangeArrowheads="1"/>
            </p:cNvSpPr>
            <p:nvPr>
              <p:custDataLst>
                <p:tags r:id="rId24"/>
              </p:custDataLst>
            </p:nvPr>
          </p:nvSpPr>
          <p:spPr bwMode="auto">
            <a:xfrm>
              <a:off x="6934200" y="5177134"/>
              <a:ext cx="228600" cy="7907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0" name="Rectangle 20"/>
            <p:cNvSpPr>
              <a:spLocks noChangeArrowheads="1"/>
            </p:cNvSpPr>
            <p:nvPr>
              <p:custDataLst>
                <p:tags r:id="rId25"/>
              </p:custDataLst>
            </p:nvPr>
          </p:nvSpPr>
          <p:spPr bwMode="auto">
            <a:xfrm>
              <a:off x="71628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1" name="Rectangle 21"/>
            <p:cNvSpPr>
              <a:spLocks noChangeArrowheads="1"/>
            </p:cNvSpPr>
            <p:nvPr>
              <p:custDataLst>
                <p:tags r:id="rId26"/>
              </p:custDataLst>
            </p:nvPr>
          </p:nvSpPr>
          <p:spPr bwMode="auto">
            <a:xfrm>
              <a:off x="7391400" y="4953000"/>
              <a:ext cx="228600" cy="30480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2" name="TextBox 23"/>
            <p:cNvSpPr txBox="1">
              <a:spLocks noChangeArrowheads="1"/>
            </p:cNvSpPr>
            <p:nvPr>
              <p:custDataLst>
                <p:tags r:id="rId27"/>
              </p:custDataLst>
            </p:nvPr>
          </p:nvSpPr>
          <p:spPr bwMode="auto">
            <a:xfrm>
              <a:off x="5715000" y="5181408"/>
              <a:ext cx="457200" cy="4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0</a:t>
              </a:r>
            </a:p>
          </p:txBody>
        </p:sp>
        <p:sp>
          <p:nvSpPr>
            <p:cNvPr id="67613" name="TextBox 24"/>
            <p:cNvSpPr txBox="1">
              <a:spLocks noChangeArrowheads="1"/>
            </p:cNvSpPr>
            <p:nvPr>
              <p:custDataLst>
                <p:tags r:id="rId28"/>
              </p:custDataLst>
            </p:nvPr>
          </p:nvSpPr>
          <p:spPr bwMode="auto">
            <a:xfrm>
              <a:off x="7239000" y="5176647"/>
              <a:ext cx="838200" cy="4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sym typeface="Symbol" pitchFamily="18" charset="2"/>
                </a:rPr>
                <a:t>2</a:t>
              </a:r>
              <a:r>
                <a:rPr kumimoji="0" lang="el-GR" sz="2400" b="1" i="0" u="none" strike="noStrike" kern="1200" cap="none" spc="0" normalizeH="0" baseline="0" noProof="0">
                  <a:ln>
                    <a:noFill/>
                  </a:ln>
                  <a:solidFill>
                    <a:srgbClr val="000000"/>
                  </a:solidFill>
                  <a:effectLst/>
                  <a:uLnTx/>
                  <a:uFillTx/>
                  <a:latin typeface="Arial" charset="0"/>
                  <a:ea typeface="ＭＳ Ｐゴシック" charset="-128"/>
                  <a:cs typeface="+mn-cs"/>
                  <a:sym typeface="Symbol" pitchFamily="18" charset="2"/>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67592" name="Rectangle 8"/>
          <p:cNvSpPr>
            <a:spLocks noChangeArrowheads="1"/>
          </p:cNvSpPr>
          <p:nvPr>
            <p:custDataLst>
              <p:tags r:id="rId7"/>
            </p:custDataLst>
          </p:nvPr>
        </p:nvSpPr>
        <p:spPr bwMode="auto">
          <a:xfrm>
            <a:off x="5921375" y="4278313"/>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ＭＳ Ｐゴシック" charset="-128"/>
                <a:cs typeface="+mn-cs"/>
              </a:rPr>
              <a:t>angle histogram</a:t>
            </a:r>
          </a:p>
        </p:txBody>
      </p:sp>
      <p:grpSp>
        <p:nvGrpSpPr>
          <p:cNvPr id="67593" name="Group 46"/>
          <p:cNvGrpSpPr>
            <a:grpSpLocks/>
          </p:cNvGrpSpPr>
          <p:nvPr>
            <p:custDataLst>
              <p:tags r:id="rId8"/>
            </p:custDataLst>
          </p:nvPr>
        </p:nvGrpSpPr>
        <p:grpSpPr bwMode="auto">
          <a:xfrm>
            <a:off x="6324600" y="4953000"/>
            <a:ext cx="1219200" cy="762000"/>
            <a:chOff x="6324600" y="4953000"/>
            <a:chExt cx="1219200" cy="762000"/>
          </a:xfrm>
        </p:grpSpPr>
        <p:cxnSp>
          <p:nvCxnSpPr>
            <p:cNvPr id="67594" name="Straight Arrow Connector 31"/>
            <p:cNvCxnSpPr>
              <a:cxnSpLocks noChangeShapeType="1"/>
            </p:cNvCxnSpPr>
            <p:nvPr>
              <p:custDataLst>
                <p:tags r:id="rId9"/>
              </p:custDataLst>
            </p:nvPr>
          </p:nvCxnSpPr>
          <p:spPr bwMode="auto">
            <a:xfrm>
              <a:off x="6705600" y="5334000"/>
              <a:ext cx="838200"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5" name="Straight Arrow Connector 33"/>
            <p:cNvCxnSpPr>
              <a:cxnSpLocks noChangeShapeType="1"/>
            </p:cNvCxnSpPr>
            <p:nvPr>
              <p:custDataLst>
                <p:tags r:id="rId10"/>
              </p:custDataLst>
            </p:nvPr>
          </p:nvCxnSpPr>
          <p:spPr bwMode="auto">
            <a:xfrm rot="5400000" flipH="1" flipV="1">
              <a:off x="6705600" y="4953000"/>
              <a:ext cx="381000" cy="3810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6" name="Straight Arrow Connector 35"/>
            <p:cNvCxnSpPr>
              <a:cxnSpLocks noChangeShapeType="1"/>
            </p:cNvCxnSpPr>
            <p:nvPr>
              <p:custDataLst>
                <p:tags r:id="rId11"/>
              </p:custDataLst>
            </p:nvPr>
          </p:nvCxnSpPr>
          <p:spPr bwMode="auto">
            <a:xfrm rot="5400000" flipH="1" flipV="1">
              <a:off x="6514306" y="5144294"/>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7" name="Straight Arrow Connector 37"/>
            <p:cNvCxnSpPr>
              <a:cxnSpLocks noChangeShapeType="1"/>
            </p:cNvCxnSpPr>
            <p:nvPr>
              <p:custDataLst>
                <p:tags r:id="rId12"/>
              </p:custDataLst>
            </p:nvPr>
          </p:nvCxnSpPr>
          <p:spPr bwMode="auto">
            <a:xfrm rot="16200000" flipV="1">
              <a:off x="6550024" y="5181600"/>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8" name="Straight Arrow Connector 39"/>
            <p:cNvCxnSpPr>
              <a:cxnSpLocks noChangeShapeType="1"/>
            </p:cNvCxnSpPr>
            <p:nvPr>
              <p:custDataLst>
                <p:tags r:id="rId13"/>
              </p:custDataLst>
            </p:nvPr>
          </p:nvCxnSpPr>
          <p:spPr bwMode="auto">
            <a:xfrm rot="10800000">
              <a:off x="6324600" y="5336382"/>
              <a:ext cx="380206"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9" name="Straight Arrow Connector 42"/>
            <p:cNvCxnSpPr>
              <a:cxnSpLocks noChangeShapeType="1"/>
            </p:cNvCxnSpPr>
            <p:nvPr>
              <p:custDataLst>
                <p:tags r:id="rId14"/>
              </p:custDataLst>
            </p:nvPr>
          </p:nvCxnSpPr>
          <p:spPr bwMode="auto">
            <a:xfrm rot="5400000">
              <a:off x="6553200" y="5331618"/>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0" name="Straight Arrow Connector 43"/>
            <p:cNvCxnSpPr>
              <a:cxnSpLocks noChangeShapeType="1"/>
            </p:cNvCxnSpPr>
            <p:nvPr>
              <p:custDataLst>
                <p:tags r:id="rId15"/>
              </p:custDataLst>
            </p:nvPr>
          </p:nvCxnSpPr>
          <p:spPr bwMode="auto">
            <a:xfrm rot="16200000" flipH="1">
              <a:off x="6515100" y="5522912"/>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1" name="Straight Arrow Connector 44"/>
            <p:cNvCxnSpPr>
              <a:cxnSpLocks noChangeShapeType="1"/>
            </p:cNvCxnSpPr>
            <p:nvPr>
              <p:custDataLst>
                <p:tags r:id="rId16"/>
              </p:custDataLst>
            </p:nvPr>
          </p:nvCxnSpPr>
          <p:spPr bwMode="auto">
            <a:xfrm rot="16200000" flipH="1">
              <a:off x="6701632" y="5337969"/>
              <a:ext cx="312737" cy="3048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sp>
          <p:nvSpPr>
            <p:cNvPr id="67602" name="Oval 27"/>
            <p:cNvSpPr>
              <a:spLocks noChangeArrowheads="1"/>
            </p:cNvSpPr>
            <p:nvPr>
              <p:custDataLst>
                <p:tags r:id="rId17"/>
              </p:custDataLst>
            </p:nvPr>
          </p:nvSpPr>
          <p:spPr bwMode="auto">
            <a:xfrm>
              <a:off x="6657976" y="5286376"/>
              <a:ext cx="76200" cy="76200"/>
            </a:xfrm>
            <a:prstGeom prst="ellipse">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spTree>
    <p:extLst>
      <p:ext uri="{BB962C8B-B14F-4D97-AF65-F5344CB8AC3E}">
        <p14:creationId xmlns:p14="http://schemas.microsoft.com/office/powerpoint/2010/main" val="375936918"/>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685800" y="914400"/>
            <a:ext cx="814848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Full version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Divide the 16x16 window into a 4x4 grid of cells (2x2 case shown below)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Quantize the gradient orientations i.e. snap each gradient to one of 8 angles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Each gradient contributes not just 1, but magnitude(gradient) to the histogram, i.e. stronger gradients contribute more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16 cells * 8 orientations = 128 dimensional descriptor for each detected feature</a:t>
            </a: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pic>
        <p:nvPicPr>
          <p:cNvPr id="68611" name="Picture 4" descr="descrip"/>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2997198"/>
            <a:ext cx="658018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p:custDataLst>
              <p:tags r:id="rId4"/>
            </p:custDataLst>
          </p:nvPr>
        </p:nvSpPr>
        <p:spPr bwMode="auto">
          <a:xfrm>
            <a:off x="0" y="6607856"/>
            <a:ext cx="1943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spTree>
    <p:extLst>
      <p:ext uri="{BB962C8B-B14F-4D97-AF65-F5344CB8AC3E}">
        <p14:creationId xmlns:p14="http://schemas.microsoft.com/office/powerpoint/2010/main" val="6905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extLst>
              <p:ext uri="{D42A27DB-BD31-4B8C-83A1-F6EECF244321}">
                <p14:modId xmlns:p14="http://schemas.microsoft.com/office/powerpoint/2010/main" val="2507993020"/>
              </p:ext>
            </p:extLst>
          </p:nvPr>
        </p:nvGraphicFramePr>
        <p:xfrm>
          <a:off x="1007165" y="1397000"/>
          <a:ext cx="2743200" cy="274320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3899254540"/>
                    </a:ext>
                  </a:extLst>
                </a:gridCol>
                <a:gridCol w="914400">
                  <a:extLst>
                    <a:ext uri="{9D8B030D-6E8A-4147-A177-3AD203B41FA5}">
                      <a16:colId xmlns:a16="http://schemas.microsoft.com/office/drawing/2014/main" val="1739776547"/>
                    </a:ext>
                  </a:extLst>
                </a:gridCol>
                <a:gridCol w="914400">
                  <a:extLst>
                    <a:ext uri="{9D8B030D-6E8A-4147-A177-3AD203B41FA5}">
                      <a16:colId xmlns:a16="http://schemas.microsoft.com/office/drawing/2014/main" val="3834793742"/>
                    </a:ext>
                  </a:extLst>
                </a:gridCol>
              </a:tblGrid>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1417983" y="1563757"/>
            <a:ext cx="132521" cy="5300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236304" y="1842053"/>
            <a:ext cx="2849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273287" y="1563758"/>
            <a:ext cx="0" cy="530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1378225" y="2523435"/>
            <a:ext cx="172279" cy="49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054087" y="2768600"/>
            <a:ext cx="5698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273287" y="2768600"/>
            <a:ext cx="0" cy="1987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1298712" y="3657600"/>
            <a:ext cx="29154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378765" y="3429000"/>
            <a:ext cx="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154017" y="3657600"/>
            <a:ext cx="2517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704522" y="4140200"/>
            <a:ext cx="35515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155096" y="4412974"/>
            <a:ext cx="0" cy="3843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912180" y="4412974"/>
            <a:ext cx="0" cy="384313"/>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518788"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7329952"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1746538" y="5895763"/>
            <a:ext cx="1184940" cy="369332"/>
          </a:xfrm>
          <a:prstGeom prst="rect">
            <a:avLst/>
          </a:prstGeom>
          <a:noFill/>
        </p:spPr>
        <p:txBody>
          <a:bodyPr wrap="none" rtlCol="0">
            <a:spAutoFit/>
          </a:bodyPr>
          <a:lstStyle/>
          <a:p>
            <a:r>
              <a:rPr lang="en-US" dirty="0"/>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304648" y="5895763"/>
            <a:ext cx="2505814" cy="369332"/>
          </a:xfrm>
          <a:prstGeom prst="rect">
            <a:avLst/>
          </a:prstGeom>
          <a:noFill/>
        </p:spPr>
        <p:txBody>
          <a:bodyPr wrap="none" rtlCol="0">
            <a:spAutoFit/>
          </a:bodyPr>
          <a:lstStyle/>
          <a:p>
            <a:r>
              <a:rPr lang="en-US" dirty="0"/>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5016467" y="5153186"/>
            <a:ext cx="312906" cy="369332"/>
          </a:xfrm>
          <a:prstGeom prst="rect">
            <a:avLst/>
          </a:prstGeom>
          <a:noFill/>
        </p:spPr>
        <p:txBody>
          <a:bodyPr wrap="none" rtlCol="0">
            <a:spAutoFit/>
          </a:bodyPr>
          <a:lstStyle/>
          <a:p>
            <a:r>
              <a:rPr lang="en-US" dirty="0">
                <a:solidFill>
                  <a:srgbClr val="FF0000"/>
                </a:solidFill>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755727" y="5153186"/>
            <a:ext cx="312906" cy="369332"/>
          </a:xfrm>
          <a:prstGeom prst="rect">
            <a:avLst/>
          </a:prstGeom>
          <a:noFill/>
        </p:spPr>
        <p:txBody>
          <a:bodyPr wrap="none" rtlCol="0">
            <a:spAutoFit/>
          </a:bodyPr>
          <a:lstStyle/>
          <a:p>
            <a:r>
              <a:rPr lang="en-US" dirty="0">
                <a:solidFill>
                  <a:srgbClr val="0070C0"/>
                </a:solidFill>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557555" y="5153186"/>
            <a:ext cx="312906" cy="369332"/>
          </a:xfrm>
          <a:prstGeom prst="rect">
            <a:avLst/>
          </a:prstGeom>
          <a:noFill/>
        </p:spPr>
        <p:txBody>
          <a:bodyPr wrap="none" rtlCol="0">
            <a:spAutoFit/>
          </a:bodyPr>
          <a:lstStyle/>
          <a:p>
            <a:r>
              <a:rPr lang="en-US" dirty="0">
                <a:solidFill>
                  <a:srgbClr val="00B050"/>
                </a:solidFill>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7401094" y="5153186"/>
            <a:ext cx="312906" cy="369332"/>
          </a:xfrm>
          <a:prstGeom prst="rect">
            <a:avLst/>
          </a:prstGeom>
          <a:noFill/>
        </p:spPr>
        <p:txBody>
          <a:bodyPr wrap="none" rtlCol="0">
            <a:spAutoFit/>
          </a:bodyPr>
          <a:lstStyle/>
          <a:p>
            <a:r>
              <a:rPr lang="en-US" dirty="0">
                <a:solidFill>
                  <a:srgbClr val="FFC000"/>
                </a:solidFill>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07631" y="1407652"/>
            <a:ext cx="3724096" cy="369332"/>
          </a:xfrm>
          <a:prstGeom prst="rect">
            <a:avLst/>
          </a:prstGeom>
          <a:noFill/>
        </p:spPr>
        <p:txBody>
          <a:bodyPr wrap="none" rtlCol="0">
            <a:spAutoFit/>
          </a:bodyPr>
          <a:lstStyle/>
          <a:p>
            <a:r>
              <a:rPr lang="en-US" dirty="0"/>
              <a:t>Uniform weight (ignore magnitude)</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3987225" y="3244333"/>
            <a:ext cx="800219" cy="369332"/>
          </a:xfrm>
          <a:prstGeom prst="rect">
            <a:avLst/>
          </a:prstGeom>
          <a:noFill/>
        </p:spPr>
        <p:txBody>
          <a:bodyPr wrap="none" rtlCol="0">
            <a:spAutoFit/>
          </a:bodyPr>
          <a:lstStyle/>
          <a:p>
            <a:r>
              <a:rPr lang="en-US" dirty="0"/>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965512" y="3259081"/>
            <a:ext cx="31290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011954" y="5152448"/>
            <a:ext cx="947760" cy="369332"/>
          </a:xfrm>
          <a:prstGeom prst="rect">
            <a:avLst/>
          </a:prstGeom>
          <a:noFill/>
        </p:spPr>
        <p:txBody>
          <a:bodyPr wrap="none" rtlCol="0">
            <a:spAutoFit/>
          </a:bodyPr>
          <a:lstStyle/>
          <a:p>
            <a:r>
              <a:rPr lang="en-US" dirty="0"/>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1604544" y="1415165"/>
            <a:ext cx="312906" cy="369332"/>
          </a:xfrm>
          <a:prstGeom prst="rect">
            <a:avLst/>
          </a:prstGeom>
          <a:noFill/>
        </p:spPr>
        <p:txBody>
          <a:bodyPr wrap="none" rtlCol="0">
            <a:spAutoFit/>
          </a:bodyPr>
          <a:lstStyle/>
          <a:p>
            <a:r>
              <a:rPr lang="en-US" dirty="0">
                <a:solidFill>
                  <a:srgbClr val="FF0000"/>
                </a:solidFill>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422481" y="1415165"/>
            <a:ext cx="312906" cy="369332"/>
          </a:xfrm>
          <a:prstGeom prst="rect">
            <a:avLst/>
          </a:prstGeom>
          <a:noFill/>
        </p:spPr>
        <p:txBody>
          <a:bodyPr wrap="none" rtlCol="0">
            <a:spAutoFit/>
          </a:bodyPr>
          <a:lstStyle/>
          <a:p>
            <a:r>
              <a:rPr lang="en-US" dirty="0">
                <a:solidFill>
                  <a:srgbClr val="FF0000"/>
                </a:solidFill>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1604544" y="2332534"/>
            <a:ext cx="312906" cy="369332"/>
          </a:xfrm>
          <a:prstGeom prst="rect">
            <a:avLst/>
          </a:prstGeom>
          <a:noFill/>
        </p:spPr>
        <p:txBody>
          <a:bodyPr wrap="none" rtlCol="0">
            <a:spAutoFit/>
          </a:bodyPr>
          <a:lstStyle/>
          <a:p>
            <a:r>
              <a:rPr lang="en-US" dirty="0">
                <a:solidFill>
                  <a:srgbClr val="0070C0"/>
                </a:solidFill>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422481" y="2332534"/>
            <a:ext cx="312906" cy="369332"/>
          </a:xfrm>
          <a:prstGeom prst="rect">
            <a:avLst/>
          </a:prstGeom>
          <a:noFill/>
        </p:spPr>
        <p:txBody>
          <a:bodyPr wrap="none" rtlCol="0">
            <a:spAutoFit/>
          </a:bodyPr>
          <a:lstStyle/>
          <a:p>
            <a:r>
              <a:rPr lang="en-US" dirty="0">
                <a:solidFill>
                  <a:srgbClr val="0070C0"/>
                </a:solidFill>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2495955" y="3206353"/>
            <a:ext cx="312906" cy="369332"/>
          </a:xfrm>
          <a:prstGeom prst="rect">
            <a:avLst/>
          </a:prstGeom>
          <a:noFill/>
        </p:spPr>
        <p:txBody>
          <a:bodyPr wrap="none" rtlCol="0">
            <a:spAutoFit/>
          </a:bodyPr>
          <a:lstStyle/>
          <a:p>
            <a:r>
              <a:rPr lang="en-US" dirty="0">
                <a:solidFill>
                  <a:srgbClr val="0070C0"/>
                </a:solidFill>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755727" y="3259081"/>
            <a:ext cx="312906" cy="369332"/>
          </a:xfrm>
          <a:prstGeom prst="rect">
            <a:avLst/>
          </a:prstGeom>
          <a:noFill/>
        </p:spPr>
        <p:txBody>
          <a:bodyPr wrap="none" rtlCol="0">
            <a:spAutoFit/>
          </a:bodyPr>
          <a:lstStyle/>
          <a:p>
            <a:r>
              <a:rPr lang="en-US" dirty="0"/>
              <a:t>3</a:t>
            </a:r>
          </a:p>
        </p:txBody>
      </p:sp>
      <p:sp>
        <p:nvSpPr>
          <p:cNvPr id="52" name="TextBox 51">
            <a:extLst>
              <a:ext uri="{FF2B5EF4-FFF2-40B4-BE49-F238E27FC236}">
                <a16:creationId xmlns:a16="http://schemas.microsoft.com/office/drawing/2014/main" id="{E94A7F7F-B403-4861-B625-D1885117213F}"/>
              </a:ext>
            </a:extLst>
          </p:cNvPr>
          <p:cNvSpPr txBox="1"/>
          <p:nvPr/>
        </p:nvSpPr>
        <p:spPr>
          <a:xfrm>
            <a:off x="2495955" y="1415165"/>
            <a:ext cx="312906" cy="369332"/>
          </a:xfrm>
          <a:prstGeom prst="rect">
            <a:avLst/>
          </a:prstGeom>
          <a:noFill/>
        </p:spPr>
        <p:txBody>
          <a:bodyPr wrap="none" rtlCol="0">
            <a:spAutoFit/>
          </a:bodyPr>
          <a:lstStyle/>
          <a:p>
            <a:r>
              <a:rPr lang="en-US" dirty="0">
                <a:solidFill>
                  <a:srgbClr val="00B050"/>
                </a:solidFill>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2495955" y="2332534"/>
            <a:ext cx="312906" cy="369332"/>
          </a:xfrm>
          <a:prstGeom prst="rect">
            <a:avLst/>
          </a:prstGeom>
          <a:noFill/>
        </p:spPr>
        <p:txBody>
          <a:bodyPr wrap="none" rtlCol="0">
            <a:spAutoFit/>
          </a:bodyPr>
          <a:lstStyle/>
          <a:p>
            <a:r>
              <a:rPr lang="en-US" dirty="0">
                <a:solidFill>
                  <a:srgbClr val="00B050"/>
                </a:solidFill>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562760" y="3259081"/>
            <a:ext cx="312906" cy="369332"/>
          </a:xfrm>
          <a:prstGeom prst="rect">
            <a:avLst/>
          </a:prstGeom>
          <a:noFill/>
        </p:spPr>
        <p:txBody>
          <a:bodyPr wrap="none" rtlCol="0">
            <a:spAutoFit/>
          </a:bodyPr>
          <a:lstStyle/>
          <a:p>
            <a:r>
              <a:rPr lang="en-US" dirty="0"/>
              <a:t>2</a:t>
            </a:r>
          </a:p>
        </p:txBody>
      </p:sp>
      <p:sp>
        <p:nvSpPr>
          <p:cNvPr id="56" name="TextBox 55">
            <a:extLst>
              <a:ext uri="{FF2B5EF4-FFF2-40B4-BE49-F238E27FC236}">
                <a16:creationId xmlns:a16="http://schemas.microsoft.com/office/drawing/2014/main" id="{96A67ACE-C925-4507-93A0-D874518A2FE9}"/>
              </a:ext>
            </a:extLst>
          </p:cNvPr>
          <p:cNvSpPr txBox="1"/>
          <p:nvPr/>
        </p:nvSpPr>
        <p:spPr>
          <a:xfrm>
            <a:off x="1604544" y="3206353"/>
            <a:ext cx="312906" cy="369332"/>
          </a:xfrm>
          <a:prstGeom prst="rect">
            <a:avLst/>
          </a:prstGeom>
          <a:noFill/>
        </p:spPr>
        <p:txBody>
          <a:bodyPr wrap="none" rtlCol="0">
            <a:spAutoFit/>
          </a:bodyPr>
          <a:lstStyle/>
          <a:p>
            <a:r>
              <a:rPr lang="en-US" dirty="0">
                <a:solidFill>
                  <a:srgbClr val="FFC000"/>
                </a:solidFill>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422481" y="3206353"/>
            <a:ext cx="312906" cy="369332"/>
          </a:xfrm>
          <a:prstGeom prst="rect">
            <a:avLst/>
          </a:prstGeom>
          <a:noFill/>
        </p:spPr>
        <p:txBody>
          <a:bodyPr wrap="none" rtlCol="0">
            <a:spAutoFit/>
          </a:bodyPr>
          <a:lstStyle/>
          <a:p>
            <a:r>
              <a:rPr lang="en-US" dirty="0">
                <a:solidFill>
                  <a:srgbClr val="FFC000"/>
                </a:solidFill>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7365523" y="3259081"/>
            <a:ext cx="31290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93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5" grpId="0"/>
      <p:bldP spid="56" grpId="0"/>
      <p:bldP spid="57" grpId="0"/>
      <p:bldP spid="5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007165" y="1397000"/>
          <a:ext cx="2743200" cy="274320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3899254540"/>
                    </a:ext>
                  </a:extLst>
                </a:gridCol>
                <a:gridCol w="914400">
                  <a:extLst>
                    <a:ext uri="{9D8B030D-6E8A-4147-A177-3AD203B41FA5}">
                      <a16:colId xmlns:a16="http://schemas.microsoft.com/office/drawing/2014/main" val="1739776547"/>
                    </a:ext>
                  </a:extLst>
                </a:gridCol>
                <a:gridCol w="914400">
                  <a:extLst>
                    <a:ext uri="{9D8B030D-6E8A-4147-A177-3AD203B41FA5}">
                      <a16:colId xmlns:a16="http://schemas.microsoft.com/office/drawing/2014/main" val="3834793742"/>
                    </a:ext>
                  </a:extLst>
                </a:gridCol>
              </a:tblGrid>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1417983" y="1563757"/>
            <a:ext cx="132521" cy="5300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236304" y="1842053"/>
            <a:ext cx="2849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273287" y="1563758"/>
            <a:ext cx="0" cy="530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1378225" y="2523435"/>
            <a:ext cx="172279" cy="49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054087" y="2768600"/>
            <a:ext cx="5698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273287" y="2768600"/>
            <a:ext cx="0" cy="1987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1298712" y="3657600"/>
            <a:ext cx="29154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378765" y="3429000"/>
            <a:ext cx="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154017" y="3657600"/>
            <a:ext cx="2517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704522" y="4140200"/>
            <a:ext cx="35515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155096" y="4412974"/>
            <a:ext cx="0" cy="3843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912180" y="4412974"/>
            <a:ext cx="0" cy="384313"/>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518788"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7329952"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1746538" y="5895763"/>
            <a:ext cx="1184940" cy="369332"/>
          </a:xfrm>
          <a:prstGeom prst="rect">
            <a:avLst/>
          </a:prstGeom>
          <a:noFill/>
        </p:spPr>
        <p:txBody>
          <a:bodyPr wrap="none" rtlCol="0">
            <a:spAutoFit/>
          </a:bodyPr>
          <a:lstStyle/>
          <a:p>
            <a:r>
              <a:rPr lang="en-US" dirty="0"/>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304648" y="5895763"/>
            <a:ext cx="2505814" cy="369332"/>
          </a:xfrm>
          <a:prstGeom prst="rect">
            <a:avLst/>
          </a:prstGeom>
          <a:noFill/>
        </p:spPr>
        <p:txBody>
          <a:bodyPr wrap="none" rtlCol="0">
            <a:spAutoFit/>
          </a:bodyPr>
          <a:lstStyle/>
          <a:p>
            <a:r>
              <a:rPr lang="en-US" dirty="0"/>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5016467" y="5153186"/>
            <a:ext cx="312906" cy="369332"/>
          </a:xfrm>
          <a:prstGeom prst="rect">
            <a:avLst/>
          </a:prstGeom>
          <a:noFill/>
        </p:spPr>
        <p:txBody>
          <a:bodyPr wrap="none" rtlCol="0">
            <a:spAutoFit/>
          </a:bodyPr>
          <a:lstStyle/>
          <a:p>
            <a:r>
              <a:rPr lang="en-US" dirty="0">
                <a:solidFill>
                  <a:srgbClr val="FF0000"/>
                </a:solidFill>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755727" y="5153186"/>
            <a:ext cx="312906" cy="369332"/>
          </a:xfrm>
          <a:prstGeom prst="rect">
            <a:avLst/>
          </a:prstGeom>
          <a:noFill/>
        </p:spPr>
        <p:txBody>
          <a:bodyPr wrap="none" rtlCol="0">
            <a:spAutoFit/>
          </a:bodyPr>
          <a:lstStyle/>
          <a:p>
            <a:r>
              <a:rPr lang="en-US" dirty="0">
                <a:solidFill>
                  <a:srgbClr val="0070C0"/>
                </a:solidFill>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557555" y="5153186"/>
            <a:ext cx="312906" cy="369332"/>
          </a:xfrm>
          <a:prstGeom prst="rect">
            <a:avLst/>
          </a:prstGeom>
          <a:noFill/>
        </p:spPr>
        <p:txBody>
          <a:bodyPr wrap="none" rtlCol="0">
            <a:spAutoFit/>
          </a:bodyPr>
          <a:lstStyle/>
          <a:p>
            <a:r>
              <a:rPr lang="en-US" dirty="0">
                <a:solidFill>
                  <a:srgbClr val="00B050"/>
                </a:solidFill>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7401094" y="5153186"/>
            <a:ext cx="312906" cy="369332"/>
          </a:xfrm>
          <a:prstGeom prst="rect">
            <a:avLst/>
          </a:prstGeom>
          <a:noFill/>
        </p:spPr>
        <p:txBody>
          <a:bodyPr wrap="none" rtlCol="0">
            <a:spAutoFit/>
          </a:bodyPr>
          <a:lstStyle/>
          <a:p>
            <a:r>
              <a:rPr lang="en-US" dirty="0">
                <a:solidFill>
                  <a:srgbClr val="FFC000"/>
                </a:solidFill>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07631" y="1407652"/>
            <a:ext cx="3925113" cy="646331"/>
          </a:xfrm>
          <a:prstGeom prst="rect">
            <a:avLst/>
          </a:prstGeom>
          <a:noFill/>
        </p:spPr>
        <p:txBody>
          <a:bodyPr wrap="none" rtlCol="0">
            <a:spAutoFit/>
          </a:bodyPr>
          <a:lstStyle/>
          <a:p>
            <a:r>
              <a:rPr lang="en-US" b="1" dirty="0"/>
              <a:t>Weight contribution by magnitude</a:t>
            </a:r>
          </a:p>
          <a:p>
            <a:r>
              <a:rPr lang="en-US" b="1" dirty="0"/>
              <a:t>(e.g. long = 1, short = 0.5)</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3987225" y="3244333"/>
            <a:ext cx="800219" cy="369332"/>
          </a:xfrm>
          <a:prstGeom prst="rect">
            <a:avLst/>
          </a:prstGeom>
          <a:noFill/>
        </p:spPr>
        <p:txBody>
          <a:bodyPr wrap="none" rtlCol="0">
            <a:spAutoFit/>
          </a:bodyPr>
          <a:lstStyle/>
          <a:p>
            <a:r>
              <a:rPr lang="en-US" dirty="0"/>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965512" y="3259081"/>
            <a:ext cx="31290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011954" y="5152448"/>
            <a:ext cx="947760" cy="369332"/>
          </a:xfrm>
          <a:prstGeom prst="rect">
            <a:avLst/>
          </a:prstGeom>
          <a:noFill/>
        </p:spPr>
        <p:txBody>
          <a:bodyPr wrap="none" rtlCol="0">
            <a:spAutoFit/>
          </a:bodyPr>
          <a:lstStyle/>
          <a:p>
            <a:r>
              <a:rPr lang="en-US" dirty="0"/>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1604544" y="1415165"/>
            <a:ext cx="312906" cy="369332"/>
          </a:xfrm>
          <a:prstGeom prst="rect">
            <a:avLst/>
          </a:prstGeom>
          <a:noFill/>
        </p:spPr>
        <p:txBody>
          <a:bodyPr wrap="none" rtlCol="0">
            <a:spAutoFit/>
          </a:bodyPr>
          <a:lstStyle/>
          <a:p>
            <a:r>
              <a:rPr lang="en-US" dirty="0">
                <a:solidFill>
                  <a:srgbClr val="FF0000"/>
                </a:solidFill>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422481" y="1415165"/>
            <a:ext cx="312906" cy="369332"/>
          </a:xfrm>
          <a:prstGeom prst="rect">
            <a:avLst/>
          </a:prstGeom>
          <a:noFill/>
        </p:spPr>
        <p:txBody>
          <a:bodyPr wrap="none" rtlCol="0">
            <a:spAutoFit/>
          </a:bodyPr>
          <a:lstStyle/>
          <a:p>
            <a:r>
              <a:rPr lang="en-US" dirty="0">
                <a:solidFill>
                  <a:srgbClr val="FF0000"/>
                </a:solidFill>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1604544" y="2332534"/>
            <a:ext cx="312906" cy="369332"/>
          </a:xfrm>
          <a:prstGeom prst="rect">
            <a:avLst/>
          </a:prstGeom>
          <a:noFill/>
        </p:spPr>
        <p:txBody>
          <a:bodyPr wrap="none" rtlCol="0">
            <a:spAutoFit/>
          </a:bodyPr>
          <a:lstStyle/>
          <a:p>
            <a:r>
              <a:rPr lang="en-US" dirty="0">
                <a:solidFill>
                  <a:srgbClr val="0070C0"/>
                </a:solidFill>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422481" y="2332534"/>
            <a:ext cx="312906" cy="369332"/>
          </a:xfrm>
          <a:prstGeom prst="rect">
            <a:avLst/>
          </a:prstGeom>
          <a:noFill/>
        </p:spPr>
        <p:txBody>
          <a:bodyPr wrap="none" rtlCol="0">
            <a:spAutoFit/>
          </a:bodyPr>
          <a:lstStyle/>
          <a:p>
            <a:r>
              <a:rPr lang="en-US" dirty="0">
                <a:solidFill>
                  <a:srgbClr val="0070C0"/>
                </a:solidFill>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2495955" y="3206353"/>
            <a:ext cx="312906" cy="369332"/>
          </a:xfrm>
          <a:prstGeom prst="rect">
            <a:avLst/>
          </a:prstGeom>
          <a:noFill/>
        </p:spPr>
        <p:txBody>
          <a:bodyPr wrap="none" rtlCol="0">
            <a:spAutoFit/>
          </a:bodyPr>
          <a:lstStyle/>
          <a:p>
            <a:r>
              <a:rPr lang="en-US" dirty="0">
                <a:solidFill>
                  <a:srgbClr val="0070C0"/>
                </a:solidFill>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755727" y="3259081"/>
            <a:ext cx="505267" cy="369332"/>
          </a:xfrm>
          <a:prstGeom prst="rect">
            <a:avLst/>
          </a:prstGeom>
          <a:noFill/>
        </p:spPr>
        <p:txBody>
          <a:bodyPr wrap="none" rtlCol="0">
            <a:spAutoFit/>
          </a:bodyPr>
          <a:lstStyle/>
          <a:p>
            <a:r>
              <a:rPr lang="en-US" dirty="0"/>
              <a:t>2.5</a:t>
            </a:r>
          </a:p>
        </p:txBody>
      </p:sp>
      <p:sp>
        <p:nvSpPr>
          <p:cNvPr id="52" name="TextBox 51">
            <a:extLst>
              <a:ext uri="{FF2B5EF4-FFF2-40B4-BE49-F238E27FC236}">
                <a16:creationId xmlns:a16="http://schemas.microsoft.com/office/drawing/2014/main" id="{E94A7F7F-B403-4861-B625-D1885117213F}"/>
              </a:ext>
            </a:extLst>
          </p:cNvPr>
          <p:cNvSpPr txBox="1"/>
          <p:nvPr/>
        </p:nvSpPr>
        <p:spPr>
          <a:xfrm>
            <a:off x="2495955" y="1415165"/>
            <a:ext cx="312906" cy="369332"/>
          </a:xfrm>
          <a:prstGeom prst="rect">
            <a:avLst/>
          </a:prstGeom>
          <a:noFill/>
        </p:spPr>
        <p:txBody>
          <a:bodyPr wrap="none" rtlCol="0">
            <a:spAutoFit/>
          </a:bodyPr>
          <a:lstStyle/>
          <a:p>
            <a:r>
              <a:rPr lang="en-US" dirty="0">
                <a:solidFill>
                  <a:srgbClr val="00B050"/>
                </a:solidFill>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2495955" y="2332534"/>
            <a:ext cx="312906" cy="369332"/>
          </a:xfrm>
          <a:prstGeom prst="rect">
            <a:avLst/>
          </a:prstGeom>
          <a:noFill/>
        </p:spPr>
        <p:txBody>
          <a:bodyPr wrap="none" rtlCol="0">
            <a:spAutoFit/>
          </a:bodyPr>
          <a:lstStyle/>
          <a:p>
            <a:r>
              <a:rPr lang="en-US" dirty="0">
                <a:solidFill>
                  <a:srgbClr val="00B050"/>
                </a:solidFill>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562760" y="3259081"/>
            <a:ext cx="505267" cy="369332"/>
          </a:xfrm>
          <a:prstGeom prst="rect">
            <a:avLst/>
          </a:prstGeom>
          <a:noFill/>
        </p:spPr>
        <p:txBody>
          <a:bodyPr wrap="none" rtlCol="0">
            <a:spAutoFit/>
          </a:bodyPr>
          <a:lstStyle/>
          <a:p>
            <a:r>
              <a:rPr lang="en-US" dirty="0"/>
              <a:t>1.5</a:t>
            </a:r>
          </a:p>
        </p:txBody>
      </p:sp>
      <p:sp>
        <p:nvSpPr>
          <p:cNvPr id="56" name="TextBox 55">
            <a:extLst>
              <a:ext uri="{FF2B5EF4-FFF2-40B4-BE49-F238E27FC236}">
                <a16:creationId xmlns:a16="http://schemas.microsoft.com/office/drawing/2014/main" id="{96A67ACE-C925-4507-93A0-D874518A2FE9}"/>
              </a:ext>
            </a:extLst>
          </p:cNvPr>
          <p:cNvSpPr txBox="1"/>
          <p:nvPr/>
        </p:nvSpPr>
        <p:spPr>
          <a:xfrm>
            <a:off x="1604544" y="3206353"/>
            <a:ext cx="312906" cy="369332"/>
          </a:xfrm>
          <a:prstGeom prst="rect">
            <a:avLst/>
          </a:prstGeom>
          <a:noFill/>
        </p:spPr>
        <p:txBody>
          <a:bodyPr wrap="none" rtlCol="0">
            <a:spAutoFit/>
          </a:bodyPr>
          <a:lstStyle/>
          <a:p>
            <a:r>
              <a:rPr lang="en-US" dirty="0">
                <a:solidFill>
                  <a:srgbClr val="FFC000"/>
                </a:solidFill>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422481" y="3206353"/>
            <a:ext cx="312906" cy="369332"/>
          </a:xfrm>
          <a:prstGeom prst="rect">
            <a:avLst/>
          </a:prstGeom>
          <a:noFill/>
        </p:spPr>
        <p:txBody>
          <a:bodyPr wrap="none" rtlCol="0">
            <a:spAutoFit/>
          </a:bodyPr>
          <a:lstStyle/>
          <a:p>
            <a:r>
              <a:rPr lang="en-US" dirty="0">
                <a:solidFill>
                  <a:srgbClr val="FFC000"/>
                </a:solidFill>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7365523" y="3259081"/>
            <a:ext cx="312906"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21048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5" grpId="0"/>
      <p:bldP spid="5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685800" y="914400"/>
            <a:ext cx="8305800" cy="5257800"/>
          </a:xfrm>
          <a:prstGeom prst="rect">
            <a:avLst/>
          </a:prstGeom>
          <a:solidFill>
            <a:schemeClr val="bg1"/>
          </a:solidFill>
          <a:ln>
            <a:noFill/>
          </a:ln>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Full version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Divide the 16x16 window into a 4x4 grid of cells (2x2 case shown below)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Quantize the gradient orientations i.e. snap each gradient to one of 8 angles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Each gradient contributes not just 1, but magnitude(gradient) to the histogram, i.e. stronger gradients contribute more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16 cells * 8 orientations = 128 dimensional descriptor for each detected feature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Normalize + clip (threshold normalize to 0.2) + normalize the descriptor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After normalizing, </a:t>
            </a:r>
            <a:r>
              <a:rPr kumimoji="0" lang="en-US" sz="1600" b="0" i="0" u="none" strike="noStrike" kern="1200" cap="none" spc="0" normalizeH="0" baseline="0" noProof="0">
                <a:ln>
                  <a:noFill/>
                </a:ln>
                <a:solidFill>
                  <a:srgbClr val="000000"/>
                </a:solidFill>
                <a:effectLst/>
                <a:uLnTx/>
                <a:uFillTx/>
                <a:latin typeface="Arial" charset="0"/>
                <a:ea typeface="ＭＳ Ｐゴシック" charset="-128"/>
                <a:cs typeface="+mn-cs"/>
              </a:rPr>
              <a:t>we want:</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grpSp>
        <p:nvGrpSpPr>
          <p:cNvPr id="4" name="Group 3"/>
          <p:cNvGrpSpPr/>
          <p:nvPr/>
        </p:nvGrpSpPr>
        <p:grpSpPr>
          <a:xfrm>
            <a:off x="1371600" y="4800600"/>
            <a:ext cx="5791200" cy="914610"/>
            <a:chOff x="1371600" y="3733164"/>
            <a:chExt cx="5791200" cy="914610"/>
          </a:xfrm>
        </p:grpSpPr>
        <p:cxnSp>
          <p:nvCxnSpPr>
            <p:cNvPr id="7" name="Straight Arrow Connector 13"/>
            <p:cNvCxnSpPr>
              <a:cxnSpLocks noChangeShapeType="1"/>
            </p:cNvCxnSpPr>
            <p:nvPr>
              <p:custDataLst>
                <p:tags r:id="rId4"/>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ectangle 20"/>
            <p:cNvSpPr>
              <a:spLocks noChangeArrowheads="1"/>
            </p:cNvSpPr>
            <p:nvPr>
              <p:custDataLst>
                <p:tags r:id="rId5"/>
              </p:custDataLst>
            </p:nvPr>
          </p:nvSpPr>
          <p:spPr bwMode="auto">
            <a:xfrm>
              <a:off x="1371600" y="3733164"/>
              <a:ext cx="228600" cy="91302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9" name="Rectangle 15"/>
            <p:cNvSpPr>
              <a:spLocks noChangeArrowheads="1"/>
            </p:cNvSpPr>
            <p:nvPr>
              <p:custDataLst>
                <p:tags r:id="rId6"/>
              </p:custDataLst>
            </p:nvPr>
          </p:nvSpPr>
          <p:spPr bwMode="auto">
            <a:xfrm>
              <a:off x="1600200" y="4190469"/>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0" name="Rectangle 16"/>
            <p:cNvSpPr>
              <a:spLocks noChangeArrowheads="1"/>
            </p:cNvSpPr>
            <p:nvPr>
              <p:custDataLst>
                <p:tags r:id="rId7"/>
              </p:custDataLst>
            </p:nvPr>
          </p:nvSpPr>
          <p:spPr bwMode="auto">
            <a:xfrm>
              <a:off x="1828800" y="4038600"/>
              <a:ext cx="228600" cy="60758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1" name="Rectangle 17"/>
            <p:cNvSpPr>
              <a:spLocks noChangeArrowheads="1"/>
            </p:cNvSpPr>
            <p:nvPr>
              <p:custDataLst>
                <p:tags r:id="rId8"/>
              </p:custDataLst>
            </p:nvPr>
          </p:nvSpPr>
          <p:spPr bwMode="auto">
            <a:xfrm>
              <a:off x="2057400" y="4567089"/>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2" name="Rectangle 18"/>
            <p:cNvSpPr>
              <a:spLocks noChangeArrowheads="1"/>
            </p:cNvSpPr>
            <p:nvPr>
              <p:custDataLst>
                <p:tags r:id="rId9"/>
              </p:custDataLst>
            </p:nvPr>
          </p:nvSpPr>
          <p:spPr bwMode="auto">
            <a:xfrm>
              <a:off x="2286000" y="4414402"/>
              <a:ext cx="228600" cy="231784"/>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3" name="Rectangle 19"/>
            <p:cNvSpPr>
              <a:spLocks noChangeArrowheads="1"/>
            </p:cNvSpPr>
            <p:nvPr>
              <p:custDataLst>
                <p:tags r:id="rId10"/>
              </p:custDataLst>
            </p:nvPr>
          </p:nvSpPr>
          <p:spPr bwMode="auto">
            <a:xfrm>
              <a:off x="2514600" y="4567089"/>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4" name="Rectangle 20"/>
            <p:cNvSpPr>
              <a:spLocks noChangeArrowheads="1"/>
            </p:cNvSpPr>
            <p:nvPr>
              <p:custDataLst>
                <p:tags r:id="rId11"/>
              </p:custDataLst>
            </p:nvPr>
          </p:nvSpPr>
          <p:spPr bwMode="auto">
            <a:xfrm>
              <a:off x="2743200" y="4342904"/>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5" name="Rectangle 21"/>
            <p:cNvSpPr>
              <a:spLocks noChangeArrowheads="1"/>
            </p:cNvSpPr>
            <p:nvPr>
              <p:custDataLst>
                <p:tags r:id="rId12"/>
              </p:custDataLst>
            </p:nvPr>
          </p:nvSpPr>
          <p:spPr bwMode="auto">
            <a:xfrm>
              <a:off x="2971800" y="4342904"/>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9" name="Rectangle 20"/>
            <p:cNvSpPr>
              <a:spLocks noChangeArrowheads="1"/>
            </p:cNvSpPr>
            <p:nvPr>
              <p:custDataLst>
                <p:tags r:id="rId13"/>
              </p:custDataLst>
            </p:nvPr>
          </p:nvSpPr>
          <p:spPr bwMode="auto">
            <a:xfrm>
              <a:off x="3199906" y="4038599"/>
              <a:ext cx="228600" cy="60500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0" name="Rectangle 15"/>
            <p:cNvSpPr>
              <a:spLocks noChangeArrowheads="1"/>
            </p:cNvSpPr>
            <p:nvPr>
              <p:custDataLst>
                <p:tags r:id="rId14"/>
              </p:custDataLst>
            </p:nvPr>
          </p:nvSpPr>
          <p:spPr bwMode="auto">
            <a:xfrm>
              <a:off x="3428506" y="4187890"/>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1" name="Rectangle 16"/>
            <p:cNvSpPr>
              <a:spLocks noChangeArrowheads="1"/>
            </p:cNvSpPr>
            <p:nvPr>
              <p:custDataLst>
                <p:tags r:id="rId15"/>
              </p:custDataLst>
            </p:nvPr>
          </p:nvSpPr>
          <p:spPr bwMode="auto">
            <a:xfrm>
              <a:off x="3657106" y="3733164"/>
              <a:ext cx="228600" cy="910443"/>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2" name="Rectangle 17"/>
            <p:cNvSpPr>
              <a:spLocks noChangeArrowheads="1"/>
            </p:cNvSpPr>
            <p:nvPr>
              <p:custDataLst>
                <p:tags r:id="rId16"/>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3" name="Rectangle 18"/>
            <p:cNvSpPr>
              <a:spLocks noChangeArrowheads="1"/>
            </p:cNvSpPr>
            <p:nvPr>
              <p:custDataLst>
                <p:tags r:id="rId17"/>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4" name="Rectangle 19"/>
            <p:cNvSpPr>
              <a:spLocks noChangeArrowheads="1"/>
            </p:cNvSpPr>
            <p:nvPr>
              <p:custDataLst>
                <p:tags r:id="rId18"/>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5" name="Rectangle 20"/>
            <p:cNvSpPr>
              <a:spLocks noChangeArrowheads="1"/>
            </p:cNvSpPr>
            <p:nvPr>
              <p:custDataLst>
                <p:tags r:id="rId19"/>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6" name="Rectangle 21"/>
            <p:cNvSpPr>
              <a:spLocks noChangeArrowheads="1"/>
            </p:cNvSpPr>
            <p:nvPr>
              <p:custDataLst>
                <p:tags r:id="rId20"/>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7" name="Rectangle 20"/>
            <p:cNvSpPr>
              <a:spLocks noChangeArrowheads="1"/>
            </p:cNvSpPr>
            <p:nvPr>
              <p:custDataLst>
                <p:tags r:id="rId21"/>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8" name="Rectangle 15"/>
            <p:cNvSpPr>
              <a:spLocks noChangeArrowheads="1"/>
            </p:cNvSpPr>
            <p:nvPr>
              <p:custDataLst>
                <p:tags r:id="rId22"/>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9" name="Rectangle 16"/>
            <p:cNvSpPr>
              <a:spLocks noChangeArrowheads="1"/>
            </p:cNvSpPr>
            <p:nvPr>
              <p:custDataLst>
                <p:tags r:id="rId23"/>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0" name="Rectangle 17"/>
            <p:cNvSpPr>
              <a:spLocks noChangeArrowheads="1"/>
            </p:cNvSpPr>
            <p:nvPr>
              <p:custDataLst>
                <p:tags r:id="rId24"/>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1" name="Rectangle 18"/>
            <p:cNvSpPr>
              <a:spLocks noChangeArrowheads="1"/>
            </p:cNvSpPr>
            <p:nvPr>
              <p:custDataLst>
                <p:tags r:id="rId25"/>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2" name="Rectangle 19"/>
            <p:cNvSpPr>
              <a:spLocks noChangeArrowheads="1"/>
            </p:cNvSpPr>
            <p:nvPr>
              <p:custDataLst>
                <p:tags r:id="rId26"/>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3" name="Rectangle 20"/>
            <p:cNvSpPr>
              <a:spLocks noChangeArrowheads="1"/>
            </p:cNvSpPr>
            <p:nvPr>
              <p:custDataLst>
                <p:tags r:id="rId27"/>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4" name="Rectangle 21"/>
            <p:cNvSpPr>
              <a:spLocks noChangeArrowheads="1"/>
            </p:cNvSpPr>
            <p:nvPr>
              <p:custDataLst>
                <p:tags r:id="rId28"/>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35" name="Straight Connector 34"/>
          <p:cNvCxnSpPr/>
          <p:nvPr/>
        </p:nvCxnSpPr>
        <p:spPr bwMode="auto">
          <a:xfrm>
            <a:off x="1371600" y="4800600"/>
            <a:ext cx="5791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914400" y="4610100"/>
            <a:ext cx="685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0.2</a:t>
            </a:r>
          </a:p>
        </p:txBody>
      </p:sp>
      <p:sp>
        <p:nvSpPr>
          <p:cNvPr id="37" name="Rectangle 14"/>
          <p:cNvSpPr>
            <a:spLocks noChangeArrowheads="1"/>
          </p:cNvSpPr>
          <p:nvPr>
            <p:custDataLst>
              <p:tags r:id="rId3"/>
            </p:custDataLst>
          </p:nvPr>
        </p:nvSpPr>
        <p:spPr bwMode="auto">
          <a:xfrm>
            <a:off x="0" y="6607856"/>
            <a:ext cx="1943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grpSp>
        <p:nvGrpSpPr>
          <p:cNvPr id="6" name="Group 5"/>
          <p:cNvGrpSpPr/>
          <p:nvPr/>
        </p:nvGrpSpPr>
        <p:grpSpPr>
          <a:xfrm>
            <a:off x="2393903" y="3432066"/>
            <a:ext cx="4785389" cy="1020196"/>
            <a:chOff x="2393903" y="3432066"/>
            <a:chExt cx="4785389" cy="1020196"/>
          </a:xfrm>
        </p:grpSpPr>
        <p:grpSp>
          <p:nvGrpSpPr>
            <p:cNvPr id="3" name="Group 2"/>
            <p:cNvGrpSpPr/>
            <p:nvPr/>
          </p:nvGrpSpPr>
          <p:grpSpPr>
            <a:xfrm>
              <a:off x="2393903" y="3432066"/>
              <a:ext cx="4785389" cy="1020196"/>
              <a:chOff x="2393903" y="3432066"/>
              <a:chExt cx="4785389" cy="1020196"/>
            </a:xfrm>
          </p:grpSpPr>
          <p:pic>
            <p:nvPicPr>
              <p:cNvPr id="1026" name="Picture 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93903" y="3439884"/>
                <a:ext cx="1873297" cy="101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11504" y="3432066"/>
                <a:ext cx="1567788" cy="5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72968" y="3557028"/>
                <a:ext cx="1674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such that:</a:t>
                </a:r>
              </a:p>
            </p:txBody>
          </p:sp>
        </p:grpSp>
        <p:sp>
          <p:nvSpPr>
            <p:cNvPr id="5" name="Rectangle 4"/>
            <p:cNvSpPr/>
            <p:nvPr/>
          </p:nvSpPr>
          <p:spPr bwMode="auto">
            <a:xfrm>
              <a:off x="3320969" y="3517698"/>
              <a:ext cx="195943" cy="2094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6577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86436" name="Picture 2" descr="matierb1"/>
          <p:cNvPicPr>
            <a:picLocks noChangeAspect="1" noChangeArrowheads="1"/>
          </p:cNvPicPr>
          <p:nvPr/>
        </p:nvPicPr>
        <p:blipFill>
          <a:blip r:embed="rId54" cstate="print"/>
          <a:srcRect/>
          <a:stretch>
            <a:fillRect/>
          </a:stretch>
        </p:blipFill>
        <p:spPr bwMode="auto">
          <a:xfrm>
            <a:off x="1618667" y="1244039"/>
            <a:ext cx="3638917" cy="2563306"/>
          </a:xfrm>
          <a:prstGeom prst="rect">
            <a:avLst/>
          </a:prstGeom>
          <a:noFill/>
          <a:ln w="9525">
            <a:noFill/>
            <a:miter lim="800000"/>
            <a:headEnd/>
            <a:tailEnd/>
          </a:ln>
        </p:spPr>
      </p:pic>
      <p:pic>
        <p:nvPicPr>
          <p:cNvPr id="786438" name="Picture 5" descr="matierbf1"/>
          <p:cNvPicPr>
            <a:picLocks noChangeAspect="1" noChangeArrowheads="1"/>
          </p:cNvPicPr>
          <p:nvPr/>
        </p:nvPicPr>
        <p:blipFill>
          <a:blip r:embed="rId55" cstate="print"/>
          <a:srcRect/>
          <a:stretch>
            <a:fillRect/>
          </a:stretch>
        </p:blipFill>
        <p:spPr bwMode="auto">
          <a:xfrm>
            <a:off x="5843798" y="1915767"/>
            <a:ext cx="1453937" cy="1457429"/>
          </a:xfrm>
          <a:prstGeom prst="rect">
            <a:avLst/>
          </a:prstGeom>
          <a:noFill/>
          <a:ln w="9525">
            <a:noFill/>
            <a:miter lim="800000"/>
            <a:headEnd/>
            <a:tailEnd/>
          </a:ln>
        </p:spPr>
      </p:pic>
      <p:sp>
        <p:nvSpPr>
          <p:cNvPr id="786439" name="Line 6"/>
          <p:cNvSpPr>
            <a:spLocks noChangeShapeType="1"/>
          </p:cNvSpPr>
          <p:nvPr/>
        </p:nvSpPr>
        <p:spPr bwMode="auto">
          <a:xfrm>
            <a:off x="5831099" y="1622079"/>
            <a:ext cx="1459196" cy="1164"/>
          </a:xfrm>
          <a:prstGeom prst="line">
            <a:avLst/>
          </a:prstGeom>
          <a:noFill/>
          <a:ln w="50800">
            <a:solidFill>
              <a:srgbClr val="0000FF"/>
            </a:solidFill>
            <a:round/>
            <a:headEnd type="triangle" w="lg" len="med"/>
            <a:tailEnd type="triangle" w="lg"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86440" name="Line 7"/>
          <p:cNvSpPr>
            <a:spLocks noChangeShapeType="1"/>
          </p:cNvSpPr>
          <p:nvPr/>
        </p:nvSpPr>
        <p:spPr bwMode="auto">
          <a:xfrm>
            <a:off x="3300984" y="1773474"/>
            <a:ext cx="437693" cy="90798"/>
          </a:xfrm>
          <a:prstGeom prst="line">
            <a:avLst/>
          </a:prstGeom>
          <a:noFill/>
          <a:ln w="31750">
            <a:solidFill>
              <a:srgbClr val="0000FF"/>
            </a:solidFill>
            <a:round/>
            <a:headEnd type="triangle" w="lg" len="med"/>
            <a:tailEnd type="triangle" w="lg"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Rectangle 8"/>
          <p:cNvSpPr/>
          <p:nvPr/>
        </p:nvSpPr>
        <p:spPr>
          <a:xfrm>
            <a:off x="561462" y="5456485"/>
            <a:ext cx="8734482" cy="830997"/>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Times New Roman" pitchFamily="18" charset="0"/>
              </a:rPr>
              <a:t>Rotate patch according to its dominant gradient orientation</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Times New Roman" pitchFamily="18" charset="0"/>
              </a:rPr>
              <a:t>This puts the patches into a </a:t>
            </a:r>
            <a:r>
              <a:rPr kumimoji="0" lang="en-US" sz="2400" b="0" i="0" u="none" strike="noStrike" kern="1200" cap="none" spc="0" normalizeH="0" baseline="0" noProof="0">
                <a:ln>
                  <a:noFill/>
                </a:ln>
                <a:solidFill>
                  <a:srgbClr val="000000"/>
                </a:solidFill>
                <a:effectLst/>
                <a:uLnTx/>
                <a:uFillTx/>
                <a:latin typeface="Calibri"/>
                <a:ea typeface="+mn-ea"/>
                <a:cs typeface="Times New Roman" pitchFamily="18" charset="0"/>
              </a:rPr>
              <a:t>canonical orientation</a:t>
            </a:r>
            <a:endParaRPr kumimoji="0" lang="ru-RU" sz="24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
        <p:nvSpPr>
          <p:cNvPr id="10" name="TextBox 9"/>
          <p:cNvSpPr txBox="1"/>
          <p:nvPr/>
        </p:nvSpPr>
        <p:spPr>
          <a:xfrm>
            <a:off x="0" y="6593765"/>
            <a:ext cx="323999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K. </a:t>
            </a:r>
            <a:r>
              <a:rPr kumimoji="0" lang="en-US" sz="1050" b="0" i="0" u="none" strike="noStrike" kern="0" cap="none" spc="0" normalizeH="0" baseline="0" noProof="0" dirty="0" err="1">
                <a:ln>
                  <a:noFill/>
                </a:ln>
                <a:solidFill>
                  <a:srgbClr val="000000"/>
                </a:solidFill>
                <a:effectLst/>
                <a:uLnTx/>
                <a:uFillTx/>
                <a:latin typeface="Calibri"/>
                <a:ea typeface="+mn-ea"/>
                <a:cs typeface="+mn-cs"/>
              </a:rPr>
              <a:t>Grauman</a:t>
            </a:r>
            <a:r>
              <a:rPr kumimoji="0" lang="en-US" sz="1050" b="0" i="0" u="none" strike="noStrike" kern="0" cap="none" spc="0" normalizeH="0" baseline="0" noProof="0" dirty="0">
                <a:ln>
                  <a:noFill/>
                </a:ln>
                <a:solidFill>
                  <a:srgbClr val="000000"/>
                </a:solidFill>
                <a:effectLst/>
                <a:uLnTx/>
                <a:uFillTx/>
                <a:latin typeface="Calibri"/>
                <a:ea typeface="+mn-ea"/>
                <a:cs typeface="+mn-cs"/>
              </a:rPr>
              <a:t>,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i</a:t>
            </a:r>
            <a:r>
              <a:rPr kumimoji="0" lang="en-US" sz="1050" b="0" i="0" u="none" strike="noStrike" kern="1200" cap="none" spc="0" normalizeH="0" baseline="0" noProof="0" dirty="0">
                <a:ln>
                  <a:noFill/>
                </a:ln>
                <a:solidFill>
                  <a:srgbClr val="000000"/>
                </a:solidFill>
                <a:effectLst/>
                <a:uLnTx/>
                <a:uFillTx/>
                <a:latin typeface="Calibri"/>
                <a:ea typeface="+mn-ea"/>
                <a:cs typeface="+mn-cs"/>
              </a:rPr>
              <a:t>mage from Matthew Brown</a:t>
            </a:r>
          </a:p>
        </p:txBody>
      </p:sp>
      <p:sp>
        <p:nvSpPr>
          <p:cNvPr id="2" name="Title 1"/>
          <p:cNvSpPr>
            <a:spLocks noGrp="1"/>
          </p:cNvSpPr>
          <p:nvPr>
            <p:ph type="title"/>
          </p:nvPr>
        </p:nvSpPr>
        <p:spPr/>
        <p:txBody>
          <a:bodyPr/>
          <a:lstStyle/>
          <a:p>
            <a:pPr algn="ctr"/>
            <a:r>
              <a:rPr lang="en-US" dirty="0"/>
              <a:t>Making descriptor rotation invariant</a:t>
            </a:r>
          </a:p>
        </p:txBody>
      </p:sp>
      <p:grpSp>
        <p:nvGrpSpPr>
          <p:cNvPr id="38" name="Group 37">
            <a:extLst>
              <a:ext uri="{FF2B5EF4-FFF2-40B4-BE49-F238E27FC236}">
                <a16:creationId xmlns:a16="http://schemas.microsoft.com/office/drawing/2014/main" id="{FA41D3D7-0969-411B-A67F-931EA0DA2AB1}"/>
              </a:ext>
            </a:extLst>
          </p:cNvPr>
          <p:cNvGrpSpPr/>
          <p:nvPr/>
        </p:nvGrpSpPr>
        <p:grpSpPr>
          <a:xfrm>
            <a:off x="1041485" y="4361039"/>
            <a:ext cx="3015614" cy="850154"/>
            <a:chOff x="1041485" y="4361039"/>
            <a:chExt cx="3015614" cy="850154"/>
          </a:xfrm>
        </p:grpSpPr>
        <p:grpSp>
          <p:nvGrpSpPr>
            <p:cNvPr id="11" name="Group 10">
              <a:extLst>
                <a:ext uri="{FF2B5EF4-FFF2-40B4-BE49-F238E27FC236}">
                  <a16:creationId xmlns:a16="http://schemas.microsoft.com/office/drawing/2014/main" id="{35C74887-3C49-4C4B-9B13-AFDC40644F04}"/>
                </a:ext>
              </a:extLst>
            </p:cNvPr>
            <p:cNvGrpSpPr/>
            <p:nvPr/>
          </p:nvGrpSpPr>
          <p:grpSpPr>
            <a:xfrm>
              <a:off x="1041485" y="4361039"/>
              <a:ext cx="3015614" cy="476259"/>
              <a:chOff x="1371600" y="3733164"/>
              <a:chExt cx="5791200" cy="914610"/>
            </a:xfrm>
          </p:grpSpPr>
          <p:cxnSp>
            <p:nvCxnSpPr>
              <p:cNvPr id="12" name="Straight Arrow Connector 13">
                <a:extLst>
                  <a:ext uri="{FF2B5EF4-FFF2-40B4-BE49-F238E27FC236}">
                    <a16:creationId xmlns:a16="http://schemas.microsoft.com/office/drawing/2014/main" id="{0937628F-9C95-4B6E-B6EB-844554C3288E}"/>
                  </a:ext>
                </a:extLst>
              </p:cNvPr>
              <p:cNvCxnSpPr>
                <a:cxnSpLocks noChangeShapeType="1"/>
              </p:cNvCxnSpPr>
              <p:nvPr>
                <p:custDataLst>
                  <p:tags r:id="rId27"/>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ectangle 20">
                <a:extLst>
                  <a:ext uri="{FF2B5EF4-FFF2-40B4-BE49-F238E27FC236}">
                    <a16:creationId xmlns:a16="http://schemas.microsoft.com/office/drawing/2014/main" id="{821810F0-8003-44B3-B803-0900C427ADE4}"/>
                  </a:ext>
                </a:extLst>
              </p:cNvPr>
              <p:cNvSpPr>
                <a:spLocks noChangeArrowheads="1"/>
              </p:cNvSpPr>
              <p:nvPr>
                <p:custDataLst>
                  <p:tags r:id="rId28"/>
                </p:custDataLst>
              </p:nvPr>
            </p:nvSpPr>
            <p:spPr bwMode="auto">
              <a:xfrm>
                <a:off x="1371602" y="3962399"/>
                <a:ext cx="216264" cy="68378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5" name="Rectangle 15">
                <a:extLst>
                  <a:ext uri="{FF2B5EF4-FFF2-40B4-BE49-F238E27FC236}">
                    <a16:creationId xmlns:a16="http://schemas.microsoft.com/office/drawing/2014/main" id="{154E98B7-34D0-4071-A0C1-1ED7C26B539B}"/>
                  </a:ext>
                </a:extLst>
              </p:cNvPr>
              <p:cNvSpPr>
                <a:spLocks noChangeArrowheads="1"/>
              </p:cNvSpPr>
              <p:nvPr>
                <p:custDataLst>
                  <p:tags r:id="rId29"/>
                </p:custDataLst>
              </p:nvPr>
            </p:nvSpPr>
            <p:spPr bwMode="auto">
              <a:xfrm>
                <a:off x="1600200" y="4190469"/>
                <a:ext cx="228600" cy="45571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6" name="Rectangle 16">
                <a:extLst>
                  <a:ext uri="{FF2B5EF4-FFF2-40B4-BE49-F238E27FC236}">
                    <a16:creationId xmlns:a16="http://schemas.microsoft.com/office/drawing/2014/main" id="{560C7D52-902F-4D53-993A-A7C65CF24F91}"/>
                  </a:ext>
                </a:extLst>
              </p:cNvPr>
              <p:cNvSpPr>
                <a:spLocks noChangeArrowheads="1"/>
              </p:cNvSpPr>
              <p:nvPr>
                <p:custDataLst>
                  <p:tags r:id="rId30"/>
                </p:custDataLst>
              </p:nvPr>
            </p:nvSpPr>
            <p:spPr bwMode="auto">
              <a:xfrm>
                <a:off x="1828800" y="4038600"/>
                <a:ext cx="228600" cy="60758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7" name="Rectangle 17">
                <a:extLst>
                  <a:ext uri="{FF2B5EF4-FFF2-40B4-BE49-F238E27FC236}">
                    <a16:creationId xmlns:a16="http://schemas.microsoft.com/office/drawing/2014/main" id="{4016FB1C-05E2-4C2C-87A0-E473DA705957}"/>
                  </a:ext>
                </a:extLst>
              </p:cNvPr>
              <p:cNvSpPr>
                <a:spLocks noChangeArrowheads="1"/>
              </p:cNvSpPr>
              <p:nvPr>
                <p:custDataLst>
                  <p:tags r:id="rId31"/>
                </p:custDataLst>
              </p:nvPr>
            </p:nvSpPr>
            <p:spPr bwMode="auto">
              <a:xfrm>
                <a:off x="2057400" y="4567089"/>
                <a:ext cx="228600" cy="79095"/>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8" name="Rectangle 18">
                <a:extLst>
                  <a:ext uri="{FF2B5EF4-FFF2-40B4-BE49-F238E27FC236}">
                    <a16:creationId xmlns:a16="http://schemas.microsoft.com/office/drawing/2014/main" id="{7E7CB35A-2B7A-434D-84F2-F4066F77D6E0}"/>
                  </a:ext>
                </a:extLst>
              </p:cNvPr>
              <p:cNvSpPr>
                <a:spLocks noChangeArrowheads="1"/>
              </p:cNvSpPr>
              <p:nvPr>
                <p:custDataLst>
                  <p:tags r:id="rId32"/>
                </p:custDataLst>
              </p:nvPr>
            </p:nvSpPr>
            <p:spPr bwMode="auto">
              <a:xfrm>
                <a:off x="2286000" y="4414402"/>
                <a:ext cx="228600" cy="231784"/>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9" name="Rectangle 19">
                <a:extLst>
                  <a:ext uri="{FF2B5EF4-FFF2-40B4-BE49-F238E27FC236}">
                    <a16:creationId xmlns:a16="http://schemas.microsoft.com/office/drawing/2014/main" id="{E83728A3-2329-43B9-AB20-40D2D83B0683}"/>
                  </a:ext>
                </a:extLst>
              </p:cNvPr>
              <p:cNvSpPr>
                <a:spLocks noChangeArrowheads="1"/>
              </p:cNvSpPr>
              <p:nvPr>
                <p:custDataLst>
                  <p:tags r:id="rId33"/>
                </p:custDataLst>
              </p:nvPr>
            </p:nvSpPr>
            <p:spPr bwMode="auto">
              <a:xfrm>
                <a:off x="2514600" y="4567089"/>
                <a:ext cx="228600" cy="7909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0" name="Rectangle 20">
                <a:extLst>
                  <a:ext uri="{FF2B5EF4-FFF2-40B4-BE49-F238E27FC236}">
                    <a16:creationId xmlns:a16="http://schemas.microsoft.com/office/drawing/2014/main" id="{BB68E7F0-BEC3-43D1-99F7-B41C4F8F134D}"/>
                  </a:ext>
                </a:extLst>
              </p:cNvPr>
              <p:cNvSpPr>
                <a:spLocks noChangeArrowheads="1"/>
              </p:cNvSpPr>
              <p:nvPr>
                <p:custDataLst>
                  <p:tags r:id="rId34"/>
                </p:custDataLst>
              </p:nvPr>
            </p:nvSpPr>
            <p:spPr bwMode="auto">
              <a:xfrm>
                <a:off x="2743200" y="4342904"/>
                <a:ext cx="228600" cy="303282"/>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1" name="Rectangle 21">
                <a:extLst>
                  <a:ext uri="{FF2B5EF4-FFF2-40B4-BE49-F238E27FC236}">
                    <a16:creationId xmlns:a16="http://schemas.microsoft.com/office/drawing/2014/main" id="{6B13C015-469D-485B-AFF8-5B48E133C373}"/>
                  </a:ext>
                </a:extLst>
              </p:cNvPr>
              <p:cNvSpPr>
                <a:spLocks noChangeArrowheads="1"/>
              </p:cNvSpPr>
              <p:nvPr>
                <p:custDataLst>
                  <p:tags r:id="rId35"/>
                </p:custDataLst>
              </p:nvPr>
            </p:nvSpPr>
            <p:spPr bwMode="auto">
              <a:xfrm>
                <a:off x="2971800" y="4342904"/>
                <a:ext cx="228600" cy="304870"/>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2" name="Rectangle 20">
                <a:extLst>
                  <a:ext uri="{FF2B5EF4-FFF2-40B4-BE49-F238E27FC236}">
                    <a16:creationId xmlns:a16="http://schemas.microsoft.com/office/drawing/2014/main" id="{8EBDD069-72BC-4617-9098-87EEC82EC486}"/>
                  </a:ext>
                </a:extLst>
              </p:cNvPr>
              <p:cNvSpPr>
                <a:spLocks noChangeArrowheads="1"/>
              </p:cNvSpPr>
              <p:nvPr>
                <p:custDataLst>
                  <p:tags r:id="rId36"/>
                </p:custDataLst>
              </p:nvPr>
            </p:nvSpPr>
            <p:spPr bwMode="auto">
              <a:xfrm>
                <a:off x="3199906" y="4038599"/>
                <a:ext cx="228600" cy="60500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3" name="Rectangle 15">
                <a:extLst>
                  <a:ext uri="{FF2B5EF4-FFF2-40B4-BE49-F238E27FC236}">
                    <a16:creationId xmlns:a16="http://schemas.microsoft.com/office/drawing/2014/main" id="{1FEE8031-4A52-4011-BE4E-E73EA81E225A}"/>
                  </a:ext>
                </a:extLst>
              </p:cNvPr>
              <p:cNvSpPr>
                <a:spLocks noChangeArrowheads="1"/>
              </p:cNvSpPr>
              <p:nvPr>
                <p:custDataLst>
                  <p:tags r:id="rId37"/>
                </p:custDataLst>
              </p:nvPr>
            </p:nvSpPr>
            <p:spPr bwMode="auto">
              <a:xfrm>
                <a:off x="3428506" y="4187890"/>
                <a:ext cx="228600" cy="45571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4" name="Rectangle 16">
                <a:extLst>
                  <a:ext uri="{FF2B5EF4-FFF2-40B4-BE49-F238E27FC236}">
                    <a16:creationId xmlns:a16="http://schemas.microsoft.com/office/drawing/2014/main" id="{AA52D394-58D7-4015-87FD-D50365BDE590}"/>
                  </a:ext>
                </a:extLst>
              </p:cNvPr>
              <p:cNvSpPr>
                <a:spLocks noChangeArrowheads="1"/>
              </p:cNvSpPr>
              <p:nvPr>
                <p:custDataLst>
                  <p:tags r:id="rId38"/>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5" name="Rectangle 17">
                <a:extLst>
                  <a:ext uri="{FF2B5EF4-FFF2-40B4-BE49-F238E27FC236}">
                    <a16:creationId xmlns:a16="http://schemas.microsoft.com/office/drawing/2014/main" id="{0D3231BA-051C-4F87-BFC1-FC52232F99E4}"/>
                  </a:ext>
                </a:extLst>
              </p:cNvPr>
              <p:cNvSpPr>
                <a:spLocks noChangeArrowheads="1"/>
              </p:cNvSpPr>
              <p:nvPr>
                <p:custDataLst>
                  <p:tags r:id="rId39"/>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6" name="Rectangle 18">
                <a:extLst>
                  <a:ext uri="{FF2B5EF4-FFF2-40B4-BE49-F238E27FC236}">
                    <a16:creationId xmlns:a16="http://schemas.microsoft.com/office/drawing/2014/main" id="{A8BA64BA-ABEB-459E-B5A0-822E9BE796BB}"/>
                  </a:ext>
                </a:extLst>
              </p:cNvPr>
              <p:cNvSpPr>
                <a:spLocks noChangeArrowheads="1"/>
              </p:cNvSpPr>
              <p:nvPr>
                <p:custDataLst>
                  <p:tags r:id="rId40"/>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7" name="Rectangle 19">
                <a:extLst>
                  <a:ext uri="{FF2B5EF4-FFF2-40B4-BE49-F238E27FC236}">
                    <a16:creationId xmlns:a16="http://schemas.microsoft.com/office/drawing/2014/main" id="{CD7AC9EB-2354-4D2D-9324-5036807527EE}"/>
                  </a:ext>
                </a:extLst>
              </p:cNvPr>
              <p:cNvSpPr>
                <a:spLocks noChangeArrowheads="1"/>
              </p:cNvSpPr>
              <p:nvPr>
                <p:custDataLst>
                  <p:tags r:id="rId41"/>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8" name="Rectangle 20">
                <a:extLst>
                  <a:ext uri="{FF2B5EF4-FFF2-40B4-BE49-F238E27FC236}">
                    <a16:creationId xmlns:a16="http://schemas.microsoft.com/office/drawing/2014/main" id="{8297AEF0-9CF7-46BF-92D6-93AA41D21394}"/>
                  </a:ext>
                </a:extLst>
              </p:cNvPr>
              <p:cNvSpPr>
                <a:spLocks noChangeArrowheads="1"/>
              </p:cNvSpPr>
              <p:nvPr>
                <p:custDataLst>
                  <p:tags r:id="rId42"/>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9" name="Rectangle 21">
                <a:extLst>
                  <a:ext uri="{FF2B5EF4-FFF2-40B4-BE49-F238E27FC236}">
                    <a16:creationId xmlns:a16="http://schemas.microsoft.com/office/drawing/2014/main" id="{265CB19E-65B3-45A0-A37F-A3E45171A31F}"/>
                  </a:ext>
                </a:extLst>
              </p:cNvPr>
              <p:cNvSpPr>
                <a:spLocks noChangeArrowheads="1"/>
              </p:cNvSpPr>
              <p:nvPr>
                <p:custDataLst>
                  <p:tags r:id="rId43"/>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0" name="Rectangle 20">
                <a:extLst>
                  <a:ext uri="{FF2B5EF4-FFF2-40B4-BE49-F238E27FC236}">
                    <a16:creationId xmlns:a16="http://schemas.microsoft.com/office/drawing/2014/main" id="{2DC62D46-25B1-4A65-A231-6B2B4465138E}"/>
                  </a:ext>
                </a:extLst>
              </p:cNvPr>
              <p:cNvSpPr>
                <a:spLocks noChangeArrowheads="1"/>
              </p:cNvSpPr>
              <p:nvPr>
                <p:custDataLst>
                  <p:tags r:id="rId44"/>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1" name="Rectangle 15">
                <a:extLst>
                  <a:ext uri="{FF2B5EF4-FFF2-40B4-BE49-F238E27FC236}">
                    <a16:creationId xmlns:a16="http://schemas.microsoft.com/office/drawing/2014/main" id="{52026508-D021-4272-9E08-BCC4019A13DB}"/>
                  </a:ext>
                </a:extLst>
              </p:cNvPr>
              <p:cNvSpPr>
                <a:spLocks noChangeArrowheads="1"/>
              </p:cNvSpPr>
              <p:nvPr>
                <p:custDataLst>
                  <p:tags r:id="rId45"/>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2" name="Rectangle 16">
                <a:extLst>
                  <a:ext uri="{FF2B5EF4-FFF2-40B4-BE49-F238E27FC236}">
                    <a16:creationId xmlns:a16="http://schemas.microsoft.com/office/drawing/2014/main" id="{877F8BF0-0F9B-4031-B466-2E795F7CA5D0}"/>
                  </a:ext>
                </a:extLst>
              </p:cNvPr>
              <p:cNvSpPr>
                <a:spLocks noChangeArrowheads="1"/>
              </p:cNvSpPr>
              <p:nvPr>
                <p:custDataLst>
                  <p:tags r:id="rId46"/>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3" name="Rectangle 17">
                <a:extLst>
                  <a:ext uri="{FF2B5EF4-FFF2-40B4-BE49-F238E27FC236}">
                    <a16:creationId xmlns:a16="http://schemas.microsoft.com/office/drawing/2014/main" id="{7E3419DE-1917-4098-AEAD-1D9C0C3CA29B}"/>
                  </a:ext>
                </a:extLst>
              </p:cNvPr>
              <p:cNvSpPr>
                <a:spLocks noChangeArrowheads="1"/>
              </p:cNvSpPr>
              <p:nvPr>
                <p:custDataLst>
                  <p:tags r:id="rId47"/>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4" name="Rectangle 18">
                <a:extLst>
                  <a:ext uri="{FF2B5EF4-FFF2-40B4-BE49-F238E27FC236}">
                    <a16:creationId xmlns:a16="http://schemas.microsoft.com/office/drawing/2014/main" id="{7A635687-EF20-468E-83F4-44427C6B2B5D}"/>
                  </a:ext>
                </a:extLst>
              </p:cNvPr>
              <p:cNvSpPr>
                <a:spLocks noChangeArrowheads="1"/>
              </p:cNvSpPr>
              <p:nvPr>
                <p:custDataLst>
                  <p:tags r:id="rId48"/>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5" name="Rectangle 19">
                <a:extLst>
                  <a:ext uri="{FF2B5EF4-FFF2-40B4-BE49-F238E27FC236}">
                    <a16:creationId xmlns:a16="http://schemas.microsoft.com/office/drawing/2014/main" id="{F56373B9-3A24-4B50-A722-15A75A0F36A0}"/>
                  </a:ext>
                </a:extLst>
              </p:cNvPr>
              <p:cNvSpPr>
                <a:spLocks noChangeArrowheads="1"/>
              </p:cNvSpPr>
              <p:nvPr>
                <p:custDataLst>
                  <p:tags r:id="rId49"/>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6" name="Rectangle 20">
                <a:extLst>
                  <a:ext uri="{FF2B5EF4-FFF2-40B4-BE49-F238E27FC236}">
                    <a16:creationId xmlns:a16="http://schemas.microsoft.com/office/drawing/2014/main" id="{BA77BD11-5DDB-4443-9E4C-4EFF3F6DCAD7}"/>
                  </a:ext>
                </a:extLst>
              </p:cNvPr>
              <p:cNvSpPr>
                <a:spLocks noChangeArrowheads="1"/>
              </p:cNvSpPr>
              <p:nvPr>
                <p:custDataLst>
                  <p:tags r:id="rId50"/>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7" name="Rectangle 21">
                <a:extLst>
                  <a:ext uri="{FF2B5EF4-FFF2-40B4-BE49-F238E27FC236}">
                    <a16:creationId xmlns:a16="http://schemas.microsoft.com/office/drawing/2014/main" id="{15E36DC1-76E6-4124-8CB4-AF316A23F7C2}"/>
                  </a:ext>
                </a:extLst>
              </p:cNvPr>
              <p:cNvSpPr>
                <a:spLocks noChangeArrowheads="1"/>
              </p:cNvSpPr>
              <p:nvPr>
                <p:custDataLst>
                  <p:tags r:id="rId51"/>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8" name="Straight Arrow Connector 7">
              <a:extLst>
                <a:ext uri="{FF2B5EF4-FFF2-40B4-BE49-F238E27FC236}">
                  <a16:creationId xmlns:a16="http://schemas.microsoft.com/office/drawing/2014/main" id="{70B49762-E41C-487F-BE42-C37D073B16F4}"/>
                </a:ext>
              </a:extLst>
            </p:cNvPr>
            <p:cNvCxnSpPr/>
            <p:nvPr/>
          </p:nvCxnSpPr>
          <p:spPr>
            <a:xfrm flipV="1">
              <a:off x="1094752" y="494486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944E7AA-2926-49F7-876C-4A1195F8AFA7}"/>
                </a:ext>
              </a:extLst>
            </p:cNvPr>
            <p:cNvCxnSpPr>
              <a:cxnSpLocks/>
            </p:cNvCxnSpPr>
            <p:nvPr/>
          </p:nvCxnSpPr>
          <p:spPr>
            <a:xfrm rot="16200000" flipV="1">
              <a:off x="2270398" y="485608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6329FCC-AC1A-4007-8889-2F16A7AA6B47}"/>
              </a:ext>
            </a:extLst>
          </p:cNvPr>
          <p:cNvGrpSpPr/>
          <p:nvPr/>
        </p:nvGrpSpPr>
        <p:grpSpPr>
          <a:xfrm>
            <a:off x="5148466" y="4362299"/>
            <a:ext cx="3109941" cy="840016"/>
            <a:chOff x="5148466" y="4362299"/>
            <a:chExt cx="3109941" cy="840016"/>
          </a:xfrm>
        </p:grpSpPr>
        <p:grpSp>
          <p:nvGrpSpPr>
            <p:cNvPr id="39" name="Group 38">
              <a:extLst>
                <a:ext uri="{FF2B5EF4-FFF2-40B4-BE49-F238E27FC236}">
                  <a16:creationId xmlns:a16="http://schemas.microsoft.com/office/drawing/2014/main" id="{0D3AFC3D-7E5B-464B-8340-729FFB8F651F}"/>
                </a:ext>
              </a:extLst>
            </p:cNvPr>
            <p:cNvGrpSpPr/>
            <p:nvPr/>
          </p:nvGrpSpPr>
          <p:grpSpPr>
            <a:xfrm>
              <a:off x="5234424" y="4362299"/>
              <a:ext cx="3023983" cy="475432"/>
              <a:chOff x="3657106" y="3733164"/>
              <a:chExt cx="5807271" cy="913022"/>
            </a:xfrm>
          </p:grpSpPr>
          <p:cxnSp>
            <p:nvCxnSpPr>
              <p:cNvPr id="40" name="Straight Arrow Connector 13">
                <a:extLst>
                  <a:ext uri="{FF2B5EF4-FFF2-40B4-BE49-F238E27FC236}">
                    <a16:creationId xmlns:a16="http://schemas.microsoft.com/office/drawing/2014/main" id="{848A76B1-A96A-450A-B0B8-00E022303FC6}"/>
                  </a:ext>
                </a:extLst>
              </p:cNvPr>
              <p:cNvCxnSpPr>
                <a:cxnSpLocks noChangeShapeType="1"/>
              </p:cNvCxnSpPr>
              <p:nvPr>
                <p:custDataLst>
                  <p:tags r:id="rId2"/>
                </p:custDataLst>
              </p:nvPr>
            </p:nvCxnSpPr>
            <p:spPr bwMode="auto">
              <a:xfrm flipV="1">
                <a:off x="3673175" y="4642259"/>
                <a:ext cx="5791202"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1" name="Rectangle 20">
                <a:extLst>
                  <a:ext uri="{FF2B5EF4-FFF2-40B4-BE49-F238E27FC236}">
                    <a16:creationId xmlns:a16="http://schemas.microsoft.com/office/drawing/2014/main" id="{AC89790F-AFDF-4EC0-9382-61A29108E708}"/>
                  </a:ext>
                </a:extLst>
              </p:cNvPr>
              <p:cNvSpPr>
                <a:spLocks noChangeArrowheads="1"/>
              </p:cNvSpPr>
              <p:nvPr>
                <p:custDataLst>
                  <p:tags r:id="rId3"/>
                </p:custDataLst>
              </p:nvPr>
            </p:nvSpPr>
            <p:spPr bwMode="auto">
              <a:xfrm>
                <a:off x="6861275" y="3958633"/>
                <a:ext cx="216264" cy="68378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2" name="Rectangle 15">
                <a:extLst>
                  <a:ext uri="{FF2B5EF4-FFF2-40B4-BE49-F238E27FC236}">
                    <a16:creationId xmlns:a16="http://schemas.microsoft.com/office/drawing/2014/main" id="{9278AF9E-C1F8-417D-8398-7A69BA7048FF}"/>
                  </a:ext>
                </a:extLst>
              </p:cNvPr>
              <p:cNvSpPr>
                <a:spLocks noChangeArrowheads="1"/>
              </p:cNvSpPr>
              <p:nvPr>
                <p:custDataLst>
                  <p:tags r:id="rId4"/>
                </p:custDataLst>
              </p:nvPr>
            </p:nvSpPr>
            <p:spPr bwMode="auto">
              <a:xfrm>
                <a:off x="7089873" y="4186704"/>
                <a:ext cx="228599" cy="455718"/>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3" name="Rectangle 16">
                <a:extLst>
                  <a:ext uri="{FF2B5EF4-FFF2-40B4-BE49-F238E27FC236}">
                    <a16:creationId xmlns:a16="http://schemas.microsoft.com/office/drawing/2014/main" id="{F511C214-F2AE-47BF-81FE-86D4DB91C408}"/>
                  </a:ext>
                </a:extLst>
              </p:cNvPr>
              <p:cNvSpPr>
                <a:spLocks noChangeArrowheads="1"/>
              </p:cNvSpPr>
              <p:nvPr>
                <p:custDataLst>
                  <p:tags r:id="rId5"/>
                </p:custDataLst>
              </p:nvPr>
            </p:nvSpPr>
            <p:spPr bwMode="auto">
              <a:xfrm>
                <a:off x="7318474" y="4034835"/>
                <a:ext cx="228599" cy="607585"/>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4" name="Rectangle 17">
                <a:extLst>
                  <a:ext uri="{FF2B5EF4-FFF2-40B4-BE49-F238E27FC236}">
                    <a16:creationId xmlns:a16="http://schemas.microsoft.com/office/drawing/2014/main" id="{70B0F8E7-4E4C-4B3B-AB1D-4DB1399E71DC}"/>
                  </a:ext>
                </a:extLst>
              </p:cNvPr>
              <p:cNvSpPr>
                <a:spLocks noChangeArrowheads="1"/>
              </p:cNvSpPr>
              <p:nvPr>
                <p:custDataLst>
                  <p:tags r:id="rId6"/>
                </p:custDataLst>
              </p:nvPr>
            </p:nvSpPr>
            <p:spPr bwMode="auto">
              <a:xfrm>
                <a:off x="7547073" y="4563322"/>
                <a:ext cx="228599" cy="7909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5" name="Rectangle 18">
                <a:extLst>
                  <a:ext uri="{FF2B5EF4-FFF2-40B4-BE49-F238E27FC236}">
                    <a16:creationId xmlns:a16="http://schemas.microsoft.com/office/drawing/2014/main" id="{20E2CBD1-23C1-4605-9813-4BA8A91A1FD3}"/>
                  </a:ext>
                </a:extLst>
              </p:cNvPr>
              <p:cNvSpPr>
                <a:spLocks noChangeArrowheads="1"/>
              </p:cNvSpPr>
              <p:nvPr>
                <p:custDataLst>
                  <p:tags r:id="rId7"/>
                </p:custDataLst>
              </p:nvPr>
            </p:nvSpPr>
            <p:spPr bwMode="auto">
              <a:xfrm>
                <a:off x="7775674" y="4410637"/>
                <a:ext cx="228599" cy="231783"/>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6" name="Rectangle 19">
                <a:extLst>
                  <a:ext uri="{FF2B5EF4-FFF2-40B4-BE49-F238E27FC236}">
                    <a16:creationId xmlns:a16="http://schemas.microsoft.com/office/drawing/2014/main" id="{9E1DEE5B-6505-4F95-A3C3-4B906AEB874A}"/>
                  </a:ext>
                </a:extLst>
              </p:cNvPr>
              <p:cNvSpPr>
                <a:spLocks noChangeArrowheads="1"/>
              </p:cNvSpPr>
              <p:nvPr>
                <p:custDataLst>
                  <p:tags r:id="rId8"/>
                </p:custDataLst>
              </p:nvPr>
            </p:nvSpPr>
            <p:spPr bwMode="auto">
              <a:xfrm>
                <a:off x="8004273" y="4563322"/>
                <a:ext cx="228599" cy="7909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7" name="Rectangle 20">
                <a:extLst>
                  <a:ext uri="{FF2B5EF4-FFF2-40B4-BE49-F238E27FC236}">
                    <a16:creationId xmlns:a16="http://schemas.microsoft.com/office/drawing/2014/main" id="{DA2D0CBF-79A2-45AA-85B3-624C231853E4}"/>
                  </a:ext>
                </a:extLst>
              </p:cNvPr>
              <p:cNvSpPr>
                <a:spLocks noChangeArrowheads="1"/>
              </p:cNvSpPr>
              <p:nvPr>
                <p:custDataLst>
                  <p:tags r:id="rId9"/>
                </p:custDataLst>
              </p:nvPr>
            </p:nvSpPr>
            <p:spPr bwMode="auto">
              <a:xfrm>
                <a:off x="8232872" y="4339138"/>
                <a:ext cx="228599" cy="303282"/>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8" name="Rectangle 21">
                <a:extLst>
                  <a:ext uri="{FF2B5EF4-FFF2-40B4-BE49-F238E27FC236}">
                    <a16:creationId xmlns:a16="http://schemas.microsoft.com/office/drawing/2014/main" id="{4CD33F62-E1FA-4671-A4E7-DD7CFD71AA9B}"/>
                  </a:ext>
                </a:extLst>
              </p:cNvPr>
              <p:cNvSpPr>
                <a:spLocks noChangeArrowheads="1"/>
              </p:cNvSpPr>
              <p:nvPr>
                <p:custDataLst>
                  <p:tags r:id="rId10"/>
                </p:custDataLst>
              </p:nvPr>
            </p:nvSpPr>
            <p:spPr bwMode="auto">
              <a:xfrm>
                <a:off x="8461473" y="4339138"/>
                <a:ext cx="228599" cy="304870"/>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9" name="Rectangle 20">
                <a:extLst>
                  <a:ext uri="{FF2B5EF4-FFF2-40B4-BE49-F238E27FC236}">
                    <a16:creationId xmlns:a16="http://schemas.microsoft.com/office/drawing/2014/main" id="{A477251E-CD9E-42EA-9C96-048C516291AF}"/>
                  </a:ext>
                </a:extLst>
              </p:cNvPr>
              <p:cNvSpPr>
                <a:spLocks noChangeArrowheads="1"/>
              </p:cNvSpPr>
              <p:nvPr>
                <p:custDataLst>
                  <p:tags r:id="rId11"/>
                </p:custDataLst>
              </p:nvPr>
            </p:nvSpPr>
            <p:spPr bwMode="auto">
              <a:xfrm>
                <a:off x="8689578" y="4034833"/>
                <a:ext cx="228599" cy="60500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0" name="Rectangle 15">
                <a:extLst>
                  <a:ext uri="{FF2B5EF4-FFF2-40B4-BE49-F238E27FC236}">
                    <a16:creationId xmlns:a16="http://schemas.microsoft.com/office/drawing/2014/main" id="{3394509B-6151-43D1-A648-2FD82B50F58D}"/>
                  </a:ext>
                </a:extLst>
              </p:cNvPr>
              <p:cNvSpPr>
                <a:spLocks noChangeArrowheads="1"/>
              </p:cNvSpPr>
              <p:nvPr>
                <p:custDataLst>
                  <p:tags r:id="rId12"/>
                </p:custDataLst>
              </p:nvPr>
            </p:nvSpPr>
            <p:spPr bwMode="auto">
              <a:xfrm>
                <a:off x="8918177" y="4184125"/>
                <a:ext cx="228599" cy="455718"/>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1" name="Rectangle 16">
                <a:extLst>
                  <a:ext uri="{FF2B5EF4-FFF2-40B4-BE49-F238E27FC236}">
                    <a16:creationId xmlns:a16="http://schemas.microsoft.com/office/drawing/2014/main" id="{3056DDE3-EB53-4006-B0CE-0FB235AB8D1B}"/>
                  </a:ext>
                </a:extLst>
              </p:cNvPr>
              <p:cNvSpPr>
                <a:spLocks noChangeArrowheads="1"/>
              </p:cNvSpPr>
              <p:nvPr>
                <p:custDataLst>
                  <p:tags r:id="rId13"/>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2" name="Rectangle 17">
                <a:extLst>
                  <a:ext uri="{FF2B5EF4-FFF2-40B4-BE49-F238E27FC236}">
                    <a16:creationId xmlns:a16="http://schemas.microsoft.com/office/drawing/2014/main" id="{C0F6903A-ECE8-47A1-A6D9-8B9BFC6816B9}"/>
                  </a:ext>
                </a:extLst>
              </p:cNvPr>
              <p:cNvSpPr>
                <a:spLocks noChangeArrowheads="1"/>
              </p:cNvSpPr>
              <p:nvPr>
                <p:custDataLst>
                  <p:tags r:id="rId14"/>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3" name="Rectangle 18">
                <a:extLst>
                  <a:ext uri="{FF2B5EF4-FFF2-40B4-BE49-F238E27FC236}">
                    <a16:creationId xmlns:a16="http://schemas.microsoft.com/office/drawing/2014/main" id="{B0A06016-5FEC-4ECA-BAF3-FAD36885CAE2}"/>
                  </a:ext>
                </a:extLst>
              </p:cNvPr>
              <p:cNvSpPr>
                <a:spLocks noChangeArrowheads="1"/>
              </p:cNvSpPr>
              <p:nvPr>
                <p:custDataLst>
                  <p:tags r:id="rId15"/>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4" name="Rectangle 19">
                <a:extLst>
                  <a:ext uri="{FF2B5EF4-FFF2-40B4-BE49-F238E27FC236}">
                    <a16:creationId xmlns:a16="http://schemas.microsoft.com/office/drawing/2014/main" id="{2B85DA68-3328-4CAA-8C3F-64CF42E20144}"/>
                  </a:ext>
                </a:extLst>
              </p:cNvPr>
              <p:cNvSpPr>
                <a:spLocks noChangeArrowheads="1"/>
              </p:cNvSpPr>
              <p:nvPr>
                <p:custDataLst>
                  <p:tags r:id="rId16"/>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5" name="Rectangle 20">
                <a:extLst>
                  <a:ext uri="{FF2B5EF4-FFF2-40B4-BE49-F238E27FC236}">
                    <a16:creationId xmlns:a16="http://schemas.microsoft.com/office/drawing/2014/main" id="{37CDDCCC-6AEC-49EB-ADD3-9980ED5DEB6E}"/>
                  </a:ext>
                </a:extLst>
              </p:cNvPr>
              <p:cNvSpPr>
                <a:spLocks noChangeArrowheads="1"/>
              </p:cNvSpPr>
              <p:nvPr>
                <p:custDataLst>
                  <p:tags r:id="rId17"/>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6" name="Rectangle 21">
                <a:extLst>
                  <a:ext uri="{FF2B5EF4-FFF2-40B4-BE49-F238E27FC236}">
                    <a16:creationId xmlns:a16="http://schemas.microsoft.com/office/drawing/2014/main" id="{CC064BAC-927B-48C1-9C62-87793B6F9989}"/>
                  </a:ext>
                </a:extLst>
              </p:cNvPr>
              <p:cNvSpPr>
                <a:spLocks noChangeArrowheads="1"/>
              </p:cNvSpPr>
              <p:nvPr>
                <p:custDataLst>
                  <p:tags r:id="rId18"/>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7" name="Rectangle 20">
                <a:extLst>
                  <a:ext uri="{FF2B5EF4-FFF2-40B4-BE49-F238E27FC236}">
                    <a16:creationId xmlns:a16="http://schemas.microsoft.com/office/drawing/2014/main" id="{51F4E879-B213-48CC-9134-8D98C02AC6A4}"/>
                  </a:ext>
                </a:extLst>
              </p:cNvPr>
              <p:cNvSpPr>
                <a:spLocks noChangeArrowheads="1"/>
              </p:cNvSpPr>
              <p:nvPr>
                <p:custDataLst>
                  <p:tags r:id="rId19"/>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8" name="Rectangle 15">
                <a:extLst>
                  <a:ext uri="{FF2B5EF4-FFF2-40B4-BE49-F238E27FC236}">
                    <a16:creationId xmlns:a16="http://schemas.microsoft.com/office/drawing/2014/main" id="{26C20109-914B-44BC-8CBF-73B782C75B8D}"/>
                  </a:ext>
                </a:extLst>
              </p:cNvPr>
              <p:cNvSpPr>
                <a:spLocks noChangeArrowheads="1"/>
              </p:cNvSpPr>
              <p:nvPr>
                <p:custDataLst>
                  <p:tags r:id="rId20"/>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9" name="Rectangle 16">
                <a:extLst>
                  <a:ext uri="{FF2B5EF4-FFF2-40B4-BE49-F238E27FC236}">
                    <a16:creationId xmlns:a16="http://schemas.microsoft.com/office/drawing/2014/main" id="{05604061-A3FA-4C9E-AB43-085F23824AC3}"/>
                  </a:ext>
                </a:extLst>
              </p:cNvPr>
              <p:cNvSpPr>
                <a:spLocks noChangeArrowheads="1"/>
              </p:cNvSpPr>
              <p:nvPr>
                <p:custDataLst>
                  <p:tags r:id="rId21"/>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0" name="Rectangle 17">
                <a:extLst>
                  <a:ext uri="{FF2B5EF4-FFF2-40B4-BE49-F238E27FC236}">
                    <a16:creationId xmlns:a16="http://schemas.microsoft.com/office/drawing/2014/main" id="{788C201B-8A80-4090-82DA-B726135ABFCD}"/>
                  </a:ext>
                </a:extLst>
              </p:cNvPr>
              <p:cNvSpPr>
                <a:spLocks noChangeArrowheads="1"/>
              </p:cNvSpPr>
              <p:nvPr>
                <p:custDataLst>
                  <p:tags r:id="rId22"/>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1" name="Rectangle 18">
                <a:extLst>
                  <a:ext uri="{FF2B5EF4-FFF2-40B4-BE49-F238E27FC236}">
                    <a16:creationId xmlns:a16="http://schemas.microsoft.com/office/drawing/2014/main" id="{808D9B39-B990-4095-BADB-7BEAF5D5390E}"/>
                  </a:ext>
                </a:extLst>
              </p:cNvPr>
              <p:cNvSpPr>
                <a:spLocks noChangeArrowheads="1"/>
              </p:cNvSpPr>
              <p:nvPr>
                <p:custDataLst>
                  <p:tags r:id="rId23"/>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2" name="Rectangle 19">
                <a:extLst>
                  <a:ext uri="{FF2B5EF4-FFF2-40B4-BE49-F238E27FC236}">
                    <a16:creationId xmlns:a16="http://schemas.microsoft.com/office/drawing/2014/main" id="{1C3E15E2-7AC8-4633-80D4-061F947DF4CA}"/>
                  </a:ext>
                </a:extLst>
              </p:cNvPr>
              <p:cNvSpPr>
                <a:spLocks noChangeArrowheads="1"/>
              </p:cNvSpPr>
              <p:nvPr>
                <p:custDataLst>
                  <p:tags r:id="rId24"/>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3" name="Rectangle 20">
                <a:extLst>
                  <a:ext uri="{FF2B5EF4-FFF2-40B4-BE49-F238E27FC236}">
                    <a16:creationId xmlns:a16="http://schemas.microsoft.com/office/drawing/2014/main" id="{C08B0680-0F20-45C7-8233-397E9E6C39F1}"/>
                  </a:ext>
                </a:extLst>
              </p:cNvPr>
              <p:cNvSpPr>
                <a:spLocks noChangeArrowheads="1"/>
              </p:cNvSpPr>
              <p:nvPr>
                <p:custDataLst>
                  <p:tags r:id="rId25"/>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4" name="Rectangle 21">
                <a:extLst>
                  <a:ext uri="{FF2B5EF4-FFF2-40B4-BE49-F238E27FC236}">
                    <a16:creationId xmlns:a16="http://schemas.microsoft.com/office/drawing/2014/main" id="{5743C9DD-47B8-488B-9FF7-C8572D6EF14D}"/>
                  </a:ext>
                </a:extLst>
              </p:cNvPr>
              <p:cNvSpPr>
                <a:spLocks noChangeArrowheads="1"/>
              </p:cNvSpPr>
              <p:nvPr>
                <p:custDataLst>
                  <p:tags r:id="rId26"/>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69" name="Straight Arrow Connector 68">
              <a:extLst>
                <a:ext uri="{FF2B5EF4-FFF2-40B4-BE49-F238E27FC236}">
                  <a16:creationId xmlns:a16="http://schemas.microsoft.com/office/drawing/2014/main" id="{1F03498A-06BF-4C8B-AFD1-CA8E39D1BE1E}"/>
                </a:ext>
              </a:extLst>
            </p:cNvPr>
            <p:cNvCxnSpPr/>
            <p:nvPr/>
          </p:nvCxnSpPr>
          <p:spPr>
            <a:xfrm flipV="1">
              <a:off x="6953021" y="4935984"/>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E951483-CBC9-4A23-954C-4386829990DF}"/>
                </a:ext>
              </a:extLst>
            </p:cNvPr>
            <p:cNvCxnSpPr>
              <a:cxnSpLocks/>
            </p:cNvCxnSpPr>
            <p:nvPr/>
          </p:nvCxnSpPr>
          <p:spPr>
            <a:xfrm rot="16200000" flipV="1">
              <a:off x="5281632" y="4845859"/>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23774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SIFT is robust</a:t>
            </a:r>
          </a:p>
        </p:txBody>
      </p:sp>
      <p:sp>
        <p:nvSpPr>
          <p:cNvPr id="3" name="Content Placeholder 2"/>
          <p:cNvSpPr>
            <a:spLocks noGrp="1"/>
          </p:cNvSpPr>
          <p:nvPr>
            <p:ph idx="1"/>
          </p:nvPr>
        </p:nvSpPr>
        <p:spPr/>
        <p:txBody>
          <a:bodyPr>
            <a:normAutofit/>
          </a:bodyPr>
          <a:lstStyle/>
          <a:p>
            <a:pPr eaLnBrk="1" hangingPunct="1">
              <a:buFont typeface="Arial" pitchFamily="34" charset="0"/>
              <a:buChar char="•"/>
            </a:pPr>
            <a:r>
              <a:rPr lang="en-US" sz="2400" dirty="0"/>
              <a:t>Can handle changes in viewpoint</a:t>
            </a:r>
          </a:p>
          <a:p>
            <a:pPr lvl="1" eaLnBrk="1" hangingPunct="1">
              <a:buFont typeface="Arial" pitchFamily="34" charset="0"/>
              <a:buChar char="•"/>
            </a:pPr>
            <a:r>
              <a:rPr lang="en-US" sz="2000" dirty="0"/>
              <a:t>Up to about 60 degree out of plane rotation</a:t>
            </a:r>
          </a:p>
          <a:p>
            <a:pPr eaLnBrk="1" hangingPunct="1">
              <a:buFont typeface="Arial" pitchFamily="34" charset="0"/>
              <a:buChar char="•"/>
            </a:pPr>
            <a:r>
              <a:rPr lang="en-US" sz="2400" dirty="0"/>
              <a:t>Can handle significant changes in illumination</a:t>
            </a:r>
          </a:p>
          <a:p>
            <a:pPr lvl="1" eaLnBrk="1" hangingPunct="1">
              <a:buFont typeface="Arial" pitchFamily="34" charset="0"/>
              <a:buChar char="•"/>
            </a:pPr>
            <a:r>
              <a:rPr lang="en-US" sz="2000" dirty="0"/>
              <a:t>Sometimes even day vs. night (below)</a:t>
            </a:r>
          </a:p>
          <a:p>
            <a:pPr eaLnBrk="1" hangingPunct="1">
              <a:buFont typeface="Arial" pitchFamily="34" charset="0"/>
              <a:buChar char="•"/>
            </a:pPr>
            <a:r>
              <a:rPr lang="en-US" sz="2400" dirty="0"/>
              <a:t>Fast and efficient—can run in real time</a:t>
            </a:r>
          </a:p>
          <a:p>
            <a:pPr eaLnBrk="1" hangingPunct="1">
              <a:buFont typeface="Arial" pitchFamily="34" charset="0"/>
              <a:buChar char="•"/>
            </a:pPr>
            <a:endParaRPr lang="en-US" sz="2400" dirty="0"/>
          </a:p>
          <a:p>
            <a:pPr eaLnBrk="1" hangingPunct="1">
              <a:buFont typeface="Arial" pitchFamily="34" charset="0"/>
              <a:buChar char="•"/>
            </a:pPr>
            <a:r>
              <a:rPr lang="en-US" sz="2400" dirty="0"/>
              <a:t>Can be made to work without feature detection, resulting in “dense SIFT” (more points means robustness to occlusion)</a:t>
            </a:r>
          </a:p>
          <a:p>
            <a:pPr eaLnBrk="1" hangingPunct="1">
              <a:buFont typeface="Arial" pitchFamily="34" charset="0"/>
              <a:buChar char="•"/>
            </a:pPr>
            <a:endParaRPr lang="en-US" sz="2400" dirty="0"/>
          </a:p>
          <a:p>
            <a:pPr eaLnBrk="1" hangingPunct="1">
              <a:buFont typeface="Arial" pitchFamily="34" charset="0"/>
              <a:buChar char="•"/>
            </a:pPr>
            <a:r>
              <a:rPr lang="en-US" sz="2400" dirty="0"/>
              <a:t>One commonly used implementation</a:t>
            </a:r>
          </a:p>
          <a:p>
            <a:pPr lvl="1" eaLnBrk="1" hangingPunct="1">
              <a:buFont typeface="Arial" pitchFamily="34" charset="0"/>
              <a:buChar char="•"/>
            </a:pPr>
            <a:r>
              <a:rPr lang="en-US" sz="2000" dirty="0">
                <a:hlinkClick r:id="rId2"/>
              </a:rPr>
              <a:t>http://www.vlfeat.org/overview/sift.html</a:t>
            </a:r>
            <a:r>
              <a:rPr lang="en-US" sz="2000" dirty="0"/>
              <a:t> </a:t>
            </a:r>
          </a:p>
        </p:txBody>
      </p:sp>
      <p:sp>
        <p:nvSpPr>
          <p:cNvPr id="4" name="TextBox 3"/>
          <p:cNvSpPr txBox="1"/>
          <p:nvPr/>
        </p:nvSpPr>
        <p:spPr>
          <a:xfrm>
            <a:off x="0" y="6593765"/>
            <a:ext cx="136287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S. Seitz</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572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using SIFT</a:t>
            </a:r>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2136" y="945015"/>
            <a:ext cx="4034785" cy="5702851"/>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5" name="Content Placeholder 4"/>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4986338" y="851585"/>
            <a:ext cx="4157662" cy="5788025"/>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61899564"/>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a:t>Examples of using SIFT</a:t>
            </a:r>
          </a:p>
        </p:txBody>
      </p:sp>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85093" y="990600"/>
            <a:ext cx="6373813" cy="5135563"/>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5720331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Interest(</a:t>
            </a:r>
            <a:r>
              <a:rPr lang="en-US" dirty="0" err="1"/>
              <a:t>ing</a:t>
            </a:r>
            <a:r>
              <a:rPr lang="en-US" dirty="0"/>
              <a:t>) points</a:t>
            </a:r>
          </a:p>
        </p:txBody>
      </p:sp>
      <p:sp>
        <p:nvSpPr>
          <p:cNvPr id="3" name="Content Placeholder 2"/>
          <p:cNvSpPr>
            <a:spLocks noGrp="1"/>
          </p:cNvSpPr>
          <p:nvPr>
            <p:ph idx="1"/>
          </p:nvPr>
        </p:nvSpPr>
        <p:spPr>
          <a:xfrm>
            <a:off x="457200" y="990600"/>
            <a:ext cx="7543800" cy="5573078"/>
          </a:xfrm>
        </p:spPr>
        <p:txBody>
          <a:bodyPr>
            <a:normAutofit/>
          </a:bodyPr>
          <a:lstStyle/>
          <a:p>
            <a:r>
              <a:rPr lang="en-US" dirty="0"/>
              <a:t>Note: “interest points” = “</a:t>
            </a:r>
            <a:r>
              <a:rPr lang="en-US" dirty="0" err="1"/>
              <a:t>keypoints</a:t>
            </a:r>
            <a:r>
              <a:rPr lang="en-US" dirty="0"/>
              <a:t>”, also sometimes called “features”</a:t>
            </a:r>
          </a:p>
          <a:p>
            <a:endParaRPr lang="en-US" dirty="0"/>
          </a:p>
          <a:p>
            <a:r>
              <a:rPr lang="en-US" dirty="0"/>
              <a:t>Many applications</a:t>
            </a:r>
          </a:p>
          <a:p>
            <a:pPr lvl="1"/>
            <a:r>
              <a:rPr lang="en-US" dirty="0"/>
              <a:t>Image search: which points would allow us to match images between query and database?</a:t>
            </a:r>
          </a:p>
          <a:p>
            <a:pPr lvl="1"/>
            <a:r>
              <a:rPr lang="en-US" dirty="0"/>
              <a:t>Recognition: which patches are likely to tell us something about the object category?</a:t>
            </a:r>
          </a:p>
          <a:p>
            <a:pPr lvl="1"/>
            <a:r>
              <a:rPr lang="en-US" dirty="0"/>
              <a:t>3D reconstruction: how to find correspondences across different views?</a:t>
            </a:r>
          </a:p>
          <a:p>
            <a:pPr lvl="1"/>
            <a:r>
              <a:rPr lang="en-US" dirty="0"/>
              <a:t>Tracking: which points are good to track?</a:t>
            </a:r>
          </a:p>
          <a:p>
            <a:endParaRPr lang="en-US" dirty="0"/>
          </a:p>
          <a:p>
            <a:endParaRPr lang="en-US" dirty="0"/>
          </a:p>
          <a:p>
            <a:endParaRPr lang="en-US" dirty="0"/>
          </a:p>
        </p:txBody>
      </p:sp>
      <p:sp>
        <p:nvSpPr>
          <p:cNvPr id="4" name="TextBox 3"/>
          <p:cNvSpPr txBox="1"/>
          <p:nvPr/>
        </p:nvSpPr>
        <p:spPr>
          <a:xfrm>
            <a:off x="0" y="6596390"/>
            <a:ext cx="148470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a:t>
            </a:r>
            <a:r>
              <a:rPr kumimoji="0" lang="en-US" sz="1050" b="0" i="0" u="none" strike="noStrike" kern="0" cap="none" spc="0" normalizeH="0" noProof="0" dirty="0">
                <a:ln>
                  <a:noFill/>
                </a:ln>
                <a:solidFill>
                  <a:prstClr val="black"/>
                </a:solidFill>
                <a:effectLst/>
                <a:uLnTx/>
                <a:uFillTx/>
              </a:rPr>
              <a:t> from </a:t>
            </a: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71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using SIFT</a:t>
            </a:r>
          </a:p>
        </p:txBody>
      </p:sp>
      <p:pic>
        <p:nvPicPr>
          <p:cNvPr id="4" name="Picture 2" descr="http://www.cs.washington.edu/homes/snavely/outgoing/test/1a.jpg"/>
          <p:cNvPicPr>
            <a:picLocks noChangeAspect="1" noChangeArrowheads="1"/>
          </p:cNvPicPr>
          <p:nvPr/>
        </p:nvPicPr>
        <p:blipFill>
          <a:blip r:embed="rId2" cstate="print"/>
          <a:srcRect/>
          <a:stretch>
            <a:fillRect/>
          </a:stretch>
        </p:blipFill>
        <p:spPr bwMode="auto">
          <a:xfrm>
            <a:off x="555570" y="2459043"/>
            <a:ext cx="3505248" cy="2627698"/>
          </a:xfrm>
          <a:prstGeom prst="rect">
            <a:avLst/>
          </a:prstGeom>
          <a:noFill/>
          <a:ln w="9525">
            <a:noFill/>
            <a:miter lim="800000"/>
            <a:headEnd/>
            <a:tailEnd/>
          </a:ln>
        </p:spPr>
      </p:pic>
      <p:pic>
        <p:nvPicPr>
          <p:cNvPr id="5" name="Picture 4" descr="http://www.cs.washington.edu/homes/snavely/outgoing/test/2a.jpg"/>
          <p:cNvPicPr>
            <a:picLocks noChangeAspect="1" noChangeArrowheads="1"/>
          </p:cNvPicPr>
          <p:nvPr/>
        </p:nvPicPr>
        <p:blipFill>
          <a:blip r:embed="rId3" cstate="print"/>
          <a:srcRect/>
          <a:stretch>
            <a:fillRect/>
          </a:stretch>
        </p:blipFill>
        <p:spPr bwMode="auto">
          <a:xfrm>
            <a:off x="5136234" y="2463993"/>
            <a:ext cx="3496584" cy="2622747"/>
          </a:xfrm>
          <a:prstGeom prst="rect">
            <a:avLst/>
          </a:prstGeom>
          <a:noFill/>
          <a:ln w="9525">
            <a:noFill/>
            <a:miter lim="800000"/>
            <a:headEnd/>
            <a:tailEnd/>
          </a:ln>
        </p:spPr>
      </p:pic>
      <p:sp>
        <p:nvSpPr>
          <p:cNvPr id="6" name="TextBox 5"/>
          <p:cNvSpPr txBox="1"/>
          <p:nvPr/>
        </p:nvSpPr>
        <p:spPr>
          <a:xfrm>
            <a:off x="0" y="6593765"/>
            <a:ext cx="12859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Images from S. Seitz</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331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Applications of local invariant features</a:t>
            </a:r>
          </a:p>
        </p:txBody>
      </p:sp>
      <p:sp>
        <p:nvSpPr>
          <p:cNvPr id="501763" name="Rectangle 3"/>
          <p:cNvSpPr>
            <a:spLocks noGrp="1" noChangeArrowheads="1"/>
          </p:cNvSpPr>
          <p:nvPr>
            <p:ph idx="1"/>
          </p:nvPr>
        </p:nvSpPr>
        <p:spPr/>
        <p:txBody>
          <a:bodyPr>
            <a:normAutofit/>
          </a:bodyPr>
          <a:lstStyle/>
          <a:p>
            <a:pPr>
              <a:lnSpc>
                <a:spcPct val="90000"/>
              </a:lnSpc>
            </a:pPr>
            <a:r>
              <a:rPr lang="en-US" sz="2800" dirty="0"/>
              <a:t>Object recognition</a:t>
            </a:r>
          </a:p>
          <a:p>
            <a:pPr>
              <a:lnSpc>
                <a:spcPct val="90000"/>
              </a:lnSpc>
            </a:pPr>
            <a:r>
              <a:rPr lang="en-US" sz="2800" dirty="0"/>
              <a:t>Indexing and retrieval</a:t>
            </a:r>
          </a:p>
          <a:p>
            <a:pPr>
              <a:lnSpc>
                <a:spcPct val="90000"/>
              </a:lnSpc>
            </a:pPr>
            <a:r>
              <a:rPr lang="en-US" sz="2800" dirty="0"/>
              <a:t>Robot navigation</a:t>
            </a:r>
          </a:p>
          <a:p>
            <a:pPr>
              <a:lnSpc>
                <a:spcPct val="90000"/>
              </a:lnSpc>
            </a:pPr>
            <a:r>
              <a:rPr lang="en-US" sz="2800" dirty="0"/>
              <a:t>3D reconstruction </a:t>
            </a:r>
          </a:p>
          <a:p>
            <a:pPr>
              <a:lnSpc>
                <a:spcPct val="90000"/>
              </a:lnSpc>
            </a:pPr>
            <a:r>
              <a:rPr lang="en-US" sz="2800" dirty="0"/>
              <a:t>Motion tracking</a:t>
            </a:r>
          </a:p>
          <a:p>
            <a:pPr>
              <a:lnSpc>
                <a:spcPct val="90000"/>
              </a:lnSpc>
            </a:pPr>
            <a:r>
              <a:rPr lang="en-US" sz="2800" dirty="0"/>
              <a:t>Image alignment</a:t>
            </a:r>
          </a:p>
          <a:p>
            <a:pPr>
              <a:lnSpc>
                <a:spcPct val="90000"/>
              </a:lnSpc>
            </a:pPr>
            <a:r>
              <a:rPr lang="en-US" sz="2800" dirty="0"/>
              <a:t>Panoramas and mosaics</a:t>
            </a:r>
          </a:p>
          <a:p>
            <a:pPr>
              <a:lnSpc>
                <a:spcPct val="90000"/>
              </a:lnSpc>
            </a:pPr>
            <a:r>
              <a:rPr lang="en-US" sz="2800" dirty="0"/>
              <a:t>…</a:t>
            </a:r>
          </a:p>
          <a:p>
            <a:pPr>
              <a:lnSpc>
                <a:spcPct val="90000"/>
              </a:lnSpc>
            </a:pPr>
            <a:endParaRPr lang="en-US" sz="2800" dirty="0"/>
          </a:p>
        </p:txBody>
      </p:sp>
      <p:sp>
        <p:nvSpPr>
          <p:cNvPr id="5" name="TextBox 4"/>
          <p:cNvSpPr txBox="1"/>
          <p:nvPr/>
        </p:nvSpPr>
        <p:spPr>
          <a:xfrm>
            <a:off x="0" y="6596742"/>
            <a:ext cx="3098800"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Adapted from K.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Grauman</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6" name="Group 5"/>
          <p:cNvGrpSpPr/>
          <p:nvPr/>
        </p:nvGrpSpPr>
        <p:grpSpPr>
          <a:xfrm>
            <a:off x="4860903" y="2884708"/>
            <a:ext cx="3889146" cy="3760568"/>
            <a:chOff x="1836414" y="1173162"/>
            <a:chExt cx="5359511" cy="5182324"/>
          </a:xfrm>
        </p:grpSpPr>
        <p:grpSp>
          <p:nvGrpSpPr>
            <p:cNvPr id="7" name="Group 11"/>
            <p:cNvGrpSpPr>
              <a:grpSpLocks/>
            </p:cNvGrpSpPr>
            <p:nvPr/>
          </p:nvGrpSpPr>
          <p:grpSpPr bwMode="auto">
            <a:xfrm>
              <a:off x="1905000" y="1173162"/>
              <a:ext cx="5257800" cy="4724400"/>
              <a:chOff x="1104" y="528"/>
              <a:chExt cx="3552" cy="3264"/>
            </a:xfrm>
          </p:grpSpPr>
          <p:graphicFrame>
            <p:nvGraphicFramePr>
              <p:cNvPr id="9" name="Object 4"/>
              <p:cNvGraphicFramePr>
                <a:graphicFrameLocks noChangeAspect="1"/>
              </p:cNvGraphicFramePr>
              <p:nvPr/>
            </p:nvGraphicFramePr>
            <p:xfrm>
              <a:off x="1104" y="528"/>
              <a:ext cx="3552" cy="1281"/>
            </p:xfrm>
            <a:graphic>
              <a:graphicData uri="http://schemas.openxmlformats.org/presentationml/2006/ole">
                <mc:AlternateContent xmlns:mc="http://schemas.openxmlformats.org/markup-compatibility/2006">
                  <mc:Choice xmlns:v="urn:schemas-microsoft-com:vml" Requires="v">
                    <p:oleObj name="Bitmap Image" r:id="rId4" imgW="11447619" imgH="4123810" progId="PBrush">
                      <p:embed/>
                    </p:oleObj>
                  </mc:Choice>
                  <mc:Fallback>
                    <p:oleObj name="Bitmap Image" r:id="rId4" imgW="11447619" imgH="4123810" progId="PBrush">
                      <p:embed/>
                      <p:pic>
                        <p:nvPicPr>
                          <p:cNvPr id="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528"/>
                            <a:ext cx="3552" cy="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p:cNvPicPr>
                <a:picLocks noChangeAspect="1" noChangeArrowheads="1"/>
              </p:cNvPicPr>
              <p:nvPr/>
            </p:nvPicPr>
            <p:blipFill>
              <a:blip r:embed="rId6" cstate="print"/>
              <a:srcRect/>
              <a:stretch>
                <a:fillRect/>
              </a:stretch>
            </p:blipFill>
            <p:spPr bwMode="auto">
              <a:xfrm>
                <a:off x="1104" y="1824"/>
                <a:ext cx="3552" cy="951"/>
              </a:xfrm>
              <a:prstGeom prst="rect">
                <a:avLst/>
              </a:prstGeom>
              <a:noFill/>
              <a:ln w="9525" algn="ctr">
                <a:noFill/>
                <a:miter lim="800000"/>
                <a:headEnd/>
                <a:tailEnd/>
              </a:ln>
            </p:spPr>
          </p:pic>
          <p:pic>
            <p:nvPicPr>
              <p:cNvPr id="11" name="Picture 10"/>
              <p:cNvPicPr>
                <a:picLocks noChangeAspect="1" noChangeArrowheads="1"/>
              </p:cNvPicPr>
              <p:nvPr/>
            </p:nvPicPr>
            <p:blipFill>
              <a:blip r:embed="rId7" cstate="print"/>
              <a:srcRect/>
              <a:stretch>
                <a:fillRect/>
              </a:stretch>
            </p:blipFill>
            <p:spPr bwMode="auto">
              <a:xfrm>
                <a:off x="1104" y="2805"/>
                <a:ext cx="3552" cy="987"/>
              </a:xfrm>
              <a:prstGeom prst="rect">
                <a:avLst/>
              </a:prstGeom>
              <a:noFill/>
              <a:ln w="9525" algn="ctr">
                <a:noFill/>
                <a:miter lim="800000"/>
                <a:headEnd/>
                <a:tailEnd/>
              </a:ln>
            </p:spPr>
          </p:pic>
        </p:grpSp>
        <p:sp>
          <p:nvSpPr>
            <p:cNvPr id="8" name="Rectangle 8"/>
            <p:cNvSpPr>
              <a:spLocks noChangeArrowheads="1"/>
            </p:cNvSpPr>
            <p:nvPr/>
          </p:nvSpPr>
          <p:spPr bwMode="auto">
            <a:xfrm>
              <a:off x="1836414" y="5973762"/>
              <a:ext cx="5359511" cy="38172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
                  <a:srgbClr val="BBE0E3"/>
                </a:buClr>
                <a:buSzPct val="65000"/>
                <a:buFont typeface="Wingdings" pitchFamily="2" charset="2"/>
                <a:buNone/>
                <a:tabLst/>
                <a:defRPr/>
              </a:pPr>
              <a:r>
                <a:rPr kumimoji="0" lang="en-US" altLang="ko-KR" sz="1200" b="0" i="0" u="none" strike="noStrike" kern="1200" cap="none" spc="0" normalizeH="0" baseline="0" noProof="0" dirty="0">
                  <a:ln>
                    <a:noFill/>
                  </a:ln>
                  <a:solidFill>
                    <a:srgbClr val="000000"/>
                  </a:solidFill>
                  <a:effectLst/>
                  <a:uLnTx/>
                  <a:uFillTx/>
                  <a:latin typeface="Calibri"/>
                  <a:ea typeface="Gulim"/>
                  <a:cs typeface="Gulim"/>
                  <a:hlinkClick r:id="rId8"/>
                </a:rPr>
                <a:t>http://www.cs.ubc.ca/~mbrown/autostitch/autostitch.html</a:t>
              </a:r>
              <a:endParaRPr kumimoji="0" lang="en-US" altLang="ko-KR" sz="1200" b="0" i="0" u="none" strike="noStrike" kern="1200" cap="none" spc="0" normalizeH="0" baseline="0" noProof="0" dirty="0">
                <a:ln>
                  <a:noFill/>
                </a:ln>
                <a:solidFill>
                  <a:srgbClr val="000000"/>
                </a:solidFill>
                <a:effectLst/>
                <a:uLnTx/>
                <a:uFillTx/>
                <a:latin typeface="Calibri"/>
                <a:ea typeface="Gulim"/>
                <a:cs typeface="Gulim"/>
              </a:endParaRPr>
            </a:p>
          </p:txBody>
        </p:sp>
      </p:grpSp>
    </p:spTree>
    <p:extLst>
      <p:ext uri="{BB962C8B-B14F-4D97-AF65-F5344CB8AC3E}">
        <p14:creationId xmlns:p14="http://schemas.microsoft.com/office/powerpoint/2010/main" val="1522632308"/>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Properties </a:t>
            </a:r>
          </a:p>
          <a:p>
            <a:pPr lvl="1"/>
            <a:r>
              <a:rPr lang="en-US" dirty="0"/>
              <a:t>Blob detection</a:t>
            </a:r>
          </a:p>
          <a:p>
            <a:r>
              <a:rPr lang="en-US" dirty="0"/>
              <a:t>Feature description (of detected features)</a:t>
            </a:r>
          </a:p>
          <a:p>
            <a:r>
              <a:rPr lang="en-US" dirty="0"/>
              <a:t>Matching features across images</a:t>
            </a:r>
          </a:p>
          <a:p>
            <a:pPr marL="0" indent="0">
              <a:buNone/>
            </a:pPr>
            <a:endParaRPr lang="en-US" dirty="0"/>
          </a:p>
        </p:txBody>
      </p:sp>
      <p:sp>
        <p:nvSpPr>
          <p:cNvPr id="4" name="Rectangle 3"/>
          <p:cNvSpPr/>
          <p:nvPr/>
        </p:nvSpPr>
        <p:spPr>
          <a:xfrm>
            <a:off x="251791" y="4288794"/>
            <a:ext cx="8600661" cy="5996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5879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76200"/>
            <a:ext cx="8229600" cy="1143000"/>
          </a:xfrm>
        </p:spPr>
        <p:txBody>
          <a:bodyPr/>
          <a:lstStyle/>
          <a:p>
            <a:r>
              <a:rPr lang="en-US"/>
              <a:t>Matching local features</a:t>
            </a:r>
          </a:p>
        </p:txBody>
      </p:sp>
      <p:pic>
        <p:nvPicPr>
          <p:cNvPr id="48131" name="Content Placeholder 3" descr="building2.jpg"/>
          <p:cNvPicPr>
            <a:picLocks noGrp="1" noChangeAspect="1"/>
          </p:cNvPicPr>
          <p:nvPr>
            <p:ph idx="1"/>
          </p:nvPr>
        </p:nvPicPr>
        <p:blipFill>
          <a:blip r:embed="rId3" cstate="print"/>
          <a:srcRect/>
          <a:stretch>
            <a:fillRect/>
          </a:stretch>
        </p:blipFill>
        <p:spPr>
          <a:xfrm>
            <a:off x="457200" y="1325563"/>
            <a:ext cx="4064000" cy="3048000"/>
          </a:xfrm>
        </p:spPr>
      </p:pic>
      <p:pic>
        <p:nvPicPr>
          <p:cNvPr id="48132" name="Picture 4" descr="building1.jpg"/>
          <p:cNvPicPr>
            <a:picLocks noChangeAspect="1"/>
          </p:cNvPicPr>
          <p:nvPr/>
        </p:nvPicPr>
        <p:blipFill>
          <a:blip r:embed="rId4" cstate="print"/>
          <a:srcRect/>
          <a:stretch>
            <a:fillRect/>
          </a:stretch>
        </p:blipFill>
        <p:spPr bwMode="auto">
          <a:xfrm>
            <a:off x="4800600" y="1249363"/>
            <a:ext cx="4105275" cy="3079750"/>
          </a:xfrm>
          <a:prstGeom prst="rect">
            <a:avLst/>
          </a:prstGeom>
          <a:noFill/>
          <a:ln w="9525">
            <a:noFill/>
            <a:miter lim="800000"/>
            <a:headEnd/>
            <a:tailEnd/>
          </a:ln>
        </p:spPr>
      </p:pic>
      <p:pic>
        <p:nvPicPr>
          <p:cNvPr id="48133" name="Picture 5" descr="building2_siftpatches.jpg"/>
          <p:cNvPicPr>
            <a:picLocks noChangeAspect="1"/>
          </p:cNvPicPr>
          <p:nvPr/>
        </p:nvPicPr>
        <p:blipFill>
          <a:blip r:embed="rId5" cstate="print"/>
          <a:srcRect l="9975" t="5734" r="10223" b="8244"/>
          <a:stretch>
            <a:fillRect/>
          </a:stretch>
        </p:blipFill>
        <p:spPr bwMode="auto">
          <a:xfrm>
            <a:off x="4800600" y="1344613"/>
            <a:ext cx="4038600" cy="3028950"/>
          </a:xfrm>
          <a:prstGeom prst="rect">
            <a:avLst/>
          </a:prstGeom>
          <a:noFill/>
          <a:ln w="9525">
            <a:noFill/>
            <a:miter lim="800000"/>
            <a:headEnd/>
            <a:tailEnd/>
          </a:ln>
        </p:spPr>
      </p:pic>
      <p:pic>
        <p:nvPicPr>
          <p:cNvPr id="48134" name="Picture 6" descr="building1_siftpatches.jpg"/>
          <p:cNvPicPr>
            <a:picLocks noChangeAspect="1"/>
          </p:cNvPicPr>
          <p:nvPr/>
        </p:nvPicPr>
        <p:blipFill>
          <a:blip r:embed="rId6" cstate="print"/>
          <a:srcRect l="9975" t="3943" r="10223" b="8601"/>
          <a:stretch>
            <a:fillRect/>
          </a:stretch>
        </p:blipFill>
        <p:spPr bwMode="auto">
          <a:xfrm>
            <a:off x="457200" y="1325563"/>
            <a:ext cx="4038600" cy="3079750"/>
          </a:xfrm>
          <a:prstGeom prst="rect">
            <a:avLst/>
          </a:prstGeom>
          <a:noFill/>
          <a:ln w="9525">
            <a:noFill/>
            <a:miter lim="800000"/>
            <a:headEnd/>
            <a:tailEnd/>
          </a:ln>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p:spPr>
      </p:cxnSp>
      <p:sp>
        <p:nvSpPr>
          <p:cNvPr id="21" name="TextBox 20"/>
          <p:cNvSpPr txBox="1">
            <a:spLocks noChangeArrowheads="1"/>
          </p:cNvSpPr>
          <p:nvPr/>
        </p:nvSpPr>
        <p:spPr bwMode="auto">
          <a:xfrm>
            <a:off x="3733800" y="1684338"/>
            <a:ext cx="914400" cy="7080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itchFamily="34" charset="0"/>
                <a:ea typeface="+mn-ea"/>
                <a:cs typeface="+mn-cs"/>
              </a:rPr>
              <a:t>?</a:t>
            </a:r>
          </a:p>
        </p:txBody>
      </p:sp>
      <p:sp>
        <p:nvSpPr>
          <p:cNvPr id="22" name="TextBox 21"/>
          <p:cNvSpPr txBox="1">
            <a:spLocks noChangeArrowheads="1"/>
          </p:cNvSpPr>
          <p:nvPr/>
        </p:nvSpPr>
        <p:spPr bwMode="auto">
          <a:xfrm>
            <a:off x="457201" y="4754563"/>
            <a:ext cx="8448674" cy="1492716"/>
          </a:xfrm>
          <a:prstGeom prst="rect">
            <a:avLst/>
          </a:prstGeom>
          <a:noFill/>
          <a:ln w="9525">
            <a:noFill/>
            <a:miter lim="800000"/>
            <a:headEnd/>
            <a:tailEnd/>
          </a:ln>
        </p:spPr>
        <p:txBody>
          <a:bodyPr wrap="square">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To generate </a:t>
            </a:r>
            <a:r>
              <a:rPr kumimoji="0" lang="en-US" sz="2150" b="1" i="0" u="none" strike="noStrike" kern="1200" cap="none" spc="0" normalizeH="0" baseline="0" noProof="0" dirty="0">
                <a:ln>
                  <a:noFill/>
                </a:ln>
                <a:solidFill>
                  <a:srgbClr val="000000"/>
                </a:solidFill>
                <a:effectLst/>
                <a:uLnTx/>
                <a:uFillTx/>
                <a:latin typeface="Arial" pitchFamily="34" charset="0"/>
                <a:ea typeface="+mn-ea"/>
                <a:cs typeface="+mn-cs"/>
              </a:rPr>
              <a:t>candidate matches</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find patches that have the most similar appearance (e.g., lowest feature Euclidean distance)</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Simplest approach: take the closest (or closest k, or within a </a:t>
            </a:r>
            <a:r>
              <a:rPr kumimoji="0" lang="en-US" sz="2150" b="0" i="0" u="none" strike="noStrike" kern="1200" cap="none" spc="0" normalizeH="0" baseline="0" noProof="0" dirty="0" err="1">
                <a:ln>
                  <a:noFill/>
                </a:ln>
                <a:solidFill>
                  <a:srgbClr val="000000"/>
                </a:solidFill>
                <a:effectLst/>
                <a:uLnTx/>
                <a:uFillTx/>
                <a:latin typeface="Arial" pitchFamily="34" charset="0"/>
                <a:ea typeface="+mn-ea"/>
                <a:cs typeface="+mn-cs"/>
              </a:rPr>
              <a:t>thresholded</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distance) as matches to query</a:t>
            </a:r>
          </a:p>
        </p:txBody>
      </p:sp>
      <p:sp>
        <p:nvSpPr>
          <p:cNvPr id="48141" name="TextBox 22"/>
          <p:cNvSpPr txBox="1">
            <a:spLocks noChangeArrowheads="1"/>
          </p:cNvSpPr>
          <p:nvPr/>
        </p:nvSpPr>
        <p:spPr bwMode="auto">
          <a:xfrm>
            <a:off x="1981200" y="4384675"/>
            <a:ext cx="1524000" cy="3698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1</a:t>
            </a:r>
          </a:p>
        </p:txBody>
      </p:sp>
      <p:sp>
        <p:nvSpPr>
          <p:cNvPr id="48142" name="TextBox 23"/>
          <p:cNvSpPr txBox="1">
            <a:spLocks noChangeArrowheads="1"/>
          </p:cNvSpPr>
          <p:nvPr/>
        </p:nvSpPr>
        <p:spPr bwMode="auto">
          <a:xfrm>
            <a:off x="6400800" y="4373563"/>
            <a:ext cx="15240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2</a:t>
            </a:r>
          </a:p>
        </p:txBody>
      </p:sp>
      <p:sp>
        <p:nvSpPr>
          <p:cNvPr id="17" name="TextBox 16"/>
          <p:cNvSpPr txBox="1"/>
          <p:nvPr/>
        </p:nvSpPr>
        <p:spPr>
          <a:xfrm>
            <a:off x="0" y="6596742"/>
            <a:ext cx="1981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5816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76200"/>
            <a:ext cx="8229600" cy="1143000"/>
          </a:xfrm>
        </p:spPr>
        <p:txBody>
          <a:bodyPr/>
          <a:lstStyle/>
          <a:p>
            <a:r>
              <a:rPr lang="en-US" dirty="0"/>
              <a:t>Robust matching</a:t>
            </a:r>
          </a:p>
        </p:txBody>
      </p:sp>
      <p:pic>
        <p:nvPicPr>
          <p:cNvPr id="50179" name="Content Placeholder 3" descr="building2.jpg"/>
          <p:cNvPicPr>
            <a:picLocks noGrp="1" noChangeAspect="1"/>
          </p:cNvPicPr>
          <p:nvPr>
            <p:ph idx="1"/>
          </p:nvPr>
        </p:nvPicPr>
        <p:blipFill>
          <a:blip r:embed="rId4" cstate="print"/>
          <a:srcRect/>
          <a:stretch>
            <a:fillRect/>
          </a:stretch>
        </p:blipFill>
        <p:spPr>
          <a:xfrm>
            <a:off x="457200" y="1325563"/>
            <a:ext cx="4064000" cy="3048000"/>
          </a:xfrm>
        </p:spPr>
      </p:pic>
      <p:pic>
        <p:nvPicPr>
          <p:cNvPr id="50180" name="Picture 4" descr="building1.jpg"/>
          <p:cNvPicPr>
            <a:picLocks noChangeAspect="1"/>
          </p:cNvPicPr>
          <p:nvPr/>
        </p:nvPicPr>
        <p:blipFill>
          <a:blip r:embed="rId5" cstate="print"/>
          <a:srcRect/>
          <a:stretch>
            <a:fillRect/>
          </a:stretch>
        </p:blipFill>
        <p:spPr bwMode="auto">
          <a:xfrm>
            <a:off x="4800600" y="1249363"/>
            <a:ext cx="4105275" cy="3079750"/>
          </a:xfrm>
          <a:prstGeom prst="rect">
            <a:avLst/>
          </a:prstGeom>
          <a:noFill/>
          <a:ln w="9525">
            <a:noFill/>
            <a:miter lim="800000"/>
            <a:headEnd/>
            <a:tailEnd/>
          </a:ln>
        </p:spPr>
      </p:pic>
      <p:pic>
        <p:nvPicPr>
          <p:cNvPr id="50181" name="Picture 5" descr="building2_siftpatches.jpg"/>
          <p:cNvPicPr>
            <a:picLocks noChangeAspect="1"/>
          </p:cNvPicPr>
          <p:nvPr/>
        </p:nvPicPr>
        <p:blipFill>
          <a:blip r:embed="rId6" cstate="print"/>
          <a:srcRect l="9975" t="5734" r="10223" b="8244"/>
          <a:stretch>
            <a:fillRect/>
          </a:stretch>
        </p:blipFill>
        <p:spPr bwMode="auto">
          <a:xfrm>
            <a:off x="4800600" y="1344613"/>
            <a:ext cx="4038600" cy="3028950"/>
          </a:xfrm>
          <a:prstGeom prst="rect">
            <a:avLst/>
          </a:prstGeom>
          <a:noFill/>
          <a:ln w="9525">
            <a:noFill/>
            <a:miter lim="800000"/>
            <a:headEnd/>
            <a:tailEnd/>
          </a:ln>
        </p:spPr>
      </p:pic>
      <p:pic>
        <p:nvPicPr>
          <p:cNvPr id="50182" name="Picture 6" descr="building1_siftpatches.jpg"/>
          <p:cNvPicPr>
            <a:picLocks noChangeAspect="1"/>
          </p:cNvPicPr>
          <p:nvPr/>
        </p:nvPicPr>
        <p:blipFill>
          <a:blip r:embed="rId7" cstate="print"/>
          <a:srcRect l="9975" t="3943" r="10223" b="8601"/>
          <a:stretch>
            <a:fillRect/>
          </a:stretch>
        </p:blipFill>
        <p:spPr bwMode="auto">
          <a:xfrm>
            <a:off x="457200" y="1325563"/>
            <a:ext cx="4038600" cy="3079750"/>
          </a:xfrm>
          <a:prstGeom prst="rect">
            <a:avLst/>
          </a:prstGeom>
          <a:noFill/>
          <a:ln w="9525">
            <a:noFill/>
            <a:miter lim="800000"/>
            <a:headEnd/>
            <a:tailEnd/>
          </a:ln>
        </p:spPr>
      </p:pic>
      <p:sp>
        <p:nvSpPr>
          <p:cNvPr id="8" name="Rectangle 7"/>
          <p:cNvSpPr>
            <a:spLocks noChangeArrowheads="1"/>
          </p:cNvSpPr>
          <p:nvPr/>
        </p:nvSpPr>
        <p:spPr bwMode="auto">
          <a:xfrm rot="-297055">
            <a:off x="2346325" y="3222625"/>
            <a:ext cx="377825" cy="449263"/>
          </a:xfrm>
          <a:prstGeom prst="rect">
            <a:avLst/>
          </a:prstGeom>
          <a:noFill/>
          <a:ln w="5715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 name="TextBox 21"/>
          <p:cNvSpPr txBox="1">
            <a:spLocks noChangeArrowheads="1"/>
          </p:cNvSpPr>
          <p:nvPr/>
        </p:nvSpPr>
        <p:spPr bwMode="auto">
          <a:xfrm>
            <a:off x="685800" y="4754563"/>
            <a:ext cx="8001000" cy="2385268"/>
          </a:xfrm>
          <a:prstGeom prst="rect">
            <a:avLst/>
          </a:prstGeom>
          <a:noFill/>
          <a:ln w="9525">
            <a:noFill/>
            <a:miter lim="800000"/>
            <a:headEnd/>
            <a:tailEnd/>
          </a:ln>
        </p:spPr>
        <p:txBody>
          <a:bodyPr>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At what Euclidean distance value do we have a good match?</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To add robustness to matching, can consider </a:t>
            </a:r>
            <a:r>
              <a:rPr kumimoji="0" lang="en-US" sz="2150" b="1" i="0" u="none" strike="noStrike" kern="1200" cap="none" spc="0" normalizeH="0" baseline="0" noProof="0" dirty="0">
                <a:ln>
                  <a:noFill/>
                </a:ln>
                <a:solidFill>
                  <a:srgbClr val="000000"/>
                </a:solidFill>
                <a:effectLst/>
                <a:uLnTx/>
                <a:uFillTx/>
                <a:latin typeface="Arial" pitchFamily="34" charset="0"/>
                <a:ea typeface="+mn-ea"/>
                <a:cs typeface="+mn-cs"/>
              </a:rPr>
              <a:t>ratio</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distance of query to best match  / distance to second best match</a:t>
            </a:r>
          </a:p>
          <a:p>
            <a:pPr marL="800100" marR="0" lvl="1"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If low, first match looks good</a:t>
            </a:r>
          </a:p>
          <a:p>
            <a:pPr marL="800100" marR="0" lvl="1"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If high, could be ambiguous match</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185" name="TextBox 22"/>
          <p:cNvSpPr txBox="1">
            <a:spLocks noChangeArrowheads="1"/>
          </p:cNvSpPr>
          <p:nvPr/>
        </p:nvSpPr>
        <p:spPr bwMode="auto">
          <a:xfrm>
            <a:off x="1981200" y="4384675"/>
            <a:ext cx="1524000" cy="3698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1</a:t>
            </a:r>
          </a:p>
        </p:txBody>
      </p:sp>
      <p:sp>
        <p:nvSpPr>
          <p:cNvPr id="50186" name="TextBox 23"/>
          <p:cNvSpPr txBox="1">
            <a:spLocks noChangeArrowheads="1"/>
          </p:cNvSpPr>
          <p:nvPr/>
        </p:nvSpPr>
        <p:spPr bwMode="auto">
          <a:xfrm>
            <a:off x="6400800" y="4373563"/>
            <a:ext cx="15240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2</a:t>
            </a:r>
          </a:p>
        </p:txBody>
      </p:sp>
      <p:sp>
        <p:nvSpPr>
          <p:cNvPr id="12" name="TextBox 11"/>
          <p:cNvSpPr txBox="1">
            <a:spLocks noChangeArrowheads="1"/>
          </p:cNvSpPr>
          <p:nvPr/>
        </p:nvSpPr>
        <p:spPr bwMode="auto">
          <a:xfrm>
            <a:off x="54864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3" name="TextBox 12"/>
          <p:cNvSpPr txBox="1">
            <a:spLocks noChangeArrowheads="1"/>
          </p:cNvSpPr>
          <p:nvPr/>
        </p:nvSpPr>
        <p:spPr bwMode="auto">
          <a:xfrm>
            <a:off x="59436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4" name="TextBox 13"/>
          <p:cNvSpPr txBox="1">
            <a:spLocks noChangeArrowheads="1"/>
          </p:cNvSpPr>
          <p:nvPr/>
        </p:nvSpPr>
        <p:spPr bwMode="auto">
          <a:xfrm>
            <a:off x="64008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5" name="TextBox 14"/>
          <p:cNvSpPr txBox="1">
            <a:spLocks noChangeArrowheads="1"/>
          </p:cNvSpPr>
          <p:nvPr/>
        </p:nvSpPr>
        <p:spPr bwMode="auto">
          <a:xfrm>
            <a:off x="68580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7" name="TextBox 16"/>
          <p:cNvSpPr txBox="1"/>
          <p:nvPr/>
        </p:nvSpPr>
        <p:spPr>
          <a:xfrm>
            <a:off x="0" y="6596742"/>
            <a:ext cx="1981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F3240EB9-9A75-43C7-BB5F-E11FCDC7E8ED}"/>
              </a:ext>
            </a:extLst>
          </p:cNvPr>
          <p:cNvSpPr txBox="1"/>
          <p:nvPr/>
        </p:nvSpPr>
        <p:spPr>
          <a:xfrm>
            <a:off x="6924582" y="5947197"/>
            <a:ext cx="18389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d(q, f1) / d(q, f2)</a:t>
            </a:r>
          </a:p>
        </p:txBody>
      </p:sp>
    </p:spTree>
    <p:extLst>
      <p:ext uri="{BB962C8B-B14F-4D97-AF65-F5344CB8AC3E}">
        <p14:creationId xmlns:p14="http://schemas.microsoft.com/office/powerpoint/2010/main" val="32609847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76200"/>
            <a:ext cx="8229600" cy="1143000"/>
          </a:xfrm>
        </p:spPr>
        <p:txBody>
          <a:bodyPr/>
          <a:lstStyle/>
          <a:p>
            <a:r>
              <a:rPr lang="en-US" dirty="0"/>
              <a:t>Matching SIFT descriptors</a:t>
            </a:r>
          </a:p>
        </p:txBody>
      </p:sp>
      <p:sp>
        <p:nvSpPr>
          <p:cNvPr id="63491" name="Content Placeholder 4"/>
          <p:cNvSpPr>
            <a:spLocks noGrp="1"/>
          </p:cNvSpPr>
          <p:nvPr>
            <p:ph idx="1"/>
          </p:nvPr>
        </p:nvSpPr>
        <p:spPr>
          <a:xfrm>
            <a:off x="457200" y="1182914"/>
            <a:ext cx="8229600" cy="4943249"/>
          </a:xfrm>
        </p:spPr>
        <p:txBody>
          <a:bodyPr/>
          <a:lstStyle/>
          <a:p>
            <a:r>
              <a:rPr lang="en-US" sz="2400" dirty="0"/>
              <a:t>Nearest neighbor (Euclidean distance)</a:t>
            </a:r>
          </a:p>
          <a:p>
            <a:r>
              <a:rPr lang="en-US" sz="2400" dirty="0"/>
              <a:t>Threshold ratio of 1</a:t>
            </a:r>
            <a:r>
              <a:rPr lang="en-US" sz="2400" baseline="30000" dirty="0"/>
              <a:t>st</a:t>
            </a:r>
            <a:r>
              <a:rPr lang="en-US" sz="2400" dirty="0"/>
              <a:t> nearest to 2</a:t>
            </a:r>
            <a:r>
              <a:rPr lang="en-US" sz="2400" baseline="30000" dirty="0"/>
              <a:t>nd</a:t>
            </a:r>
            <a:r>
              <a:rPr lang="en-US" sz="2400" dirty="0"/>
              <a:t> nearest descriptor</a:t>
            </a:r>
          </a:p>
        </p:txBody>
      </p:sp>
      <p:pic>
        <p:nvPicPr>
          <p:cNvPr id="63492" name="Picture 2"/>
          <p:cNvPicPr>
            <a:picLocks noChangeAspect="1" noChangeArrowheads="1"/>
          </p:cNvPicPr>
          <p:nvPr/>
        </p:nvPicPr>
        <p:blipFill>
          <a:blip r:embed="rId3" cstate="print"/>
          <a:srcRect/>
          <a:stretch>
            <a:fillRect/>
          </a:stretch>
        </p:blipFill>
        <p:spPr bwMode="auto">
          <a:xfrm>
            <a:off x="1748367" y="2365833"/>
            <a:ext cx="5647267" cy="4064000"/>
          </a:xfrm>
          <a:prstGeom prst="rect">
            <a:avLst/>
          </a:prstGeom>
          <a:noFill/>
          <a:ln w="9525">
            <a:noFill/>
            <a:miter lim="800000"/>
            <a:headEnd/>
            <a:tailEnd/>
          </a:ln>
        </p:spPr>
      </p:pic>
      <p:sp>
        <p:nvSpPr>
          <p:cNvPr id="63493" name="TextBox 5"/>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Lowe IJCV 2004</a:t>
            </a:r>
          </a:p>
        </p:txBody>
      </p:sp>
    </p:spTree>
    <p:extLst>
      <p:ext uri="{BB962C8B-B14F-4D97-AF65-F5344CB8AC3E}">
        <p14:creationId xmlns:p14="http://schemas.microsoft.com/office/powerpoint/2010/main" val="2463484531"/>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0160"/>
            <a:ext cx="8395252" cy="4525963"/>
          </a:xfrm>
        </p:spPr>
        <p:txBody>
          <a:bodyPr/>
          <a:lstStyle/>
          <a:p>
            <a:r>
              <a:rPr lang="en-US" sz="2800" dirty="0"/>
              <a:t>So far we discussed matching features across just two images</a:t>
            </a:r>
          </a:p>
          <a:p>
            <a:r>
              <a:rPr lang="en-US" sz="2800" dirty="0"/>
              <a:t>What if you wanted to match a query feature from one image, to features from all frames in a video? </a:t>
            </a:r>
          </a:p>
          <a:p>
            <a:r>
              <a:rPr lang="en-US" sz="2800" dirty="0"/>
              <a:t>Or an image to other images in a giant database?</a:t>
            </a:r>
          </a:p>
          <a:p>
            <a:r>
              <a:rPr lang="en-US" sz="2800" dirty="0"/>
              <a:t>With potentially thousands of features per image, and hundreds to millions of images to search, how to efficiently find those that are relevant to a new image?</a:t>
            </a:r>
          </a:p>
        </p:txBody>
      </p:sp>
      <p:sp>
        <p:nvSpPr>
          <p:cNvPr id="5"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Efficient matching</a:t>
            </a:r>
          </a:p>
        </p:txBody>
      </p:sp>
      <p:sp>
        <p:nvSpPr>
          <p:cNvPr id="6" name="TextBox 5"/>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Adapted from 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52669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Indexing local features: Setup</a:t>
            </a:r>
          </a:p>
        </p:txBody>
      </p:sp>
      <p:sp>
        <p:nvSpPr>
          <p:cNvPr id="60421" name="Content Placeholder 4"/>
          <p:cNvSpPr>
            <a:spLocks noGrp="1"/>
          </p:cNvSpPr>
          <p:nvPr>
            <p:ph idx="4294967295"/>
          </p:nvPr>
        </p:nvSpPr>
        <p:spPr>
          <a:xfrm>
            <a:off x="457200" y="1280160"/>
            <a:ext cx="8229600" cy="1312862"/>
          </a:xfrm>
        </p:spPr>
        <p:txBody>
          <a:bodyPr/>
          <a:lstStyle/>
          <a:p>
            <a:pPr eaLnBrk="1" hangingPunct="1"/>
            <a:r>
              <a:rPr lang="en-US" sz="2800" dirty="0">
                <a:latin typeface="Arial" pitchFamily="34" charset="0"/>
                <a:cs typeface="Arial" pitchFamily="34" charset="0"/>
              </a:rPr>
              <a:t>Each patch / region has a descriptor, which is a point in some high-dimensional feature space (e.g., SIFT)</a:t>
            </a:r>
          </a:p>
          <a:p>
            <a:pPr eaLnBrk="1" hangingPunct="1"/>
            <a:endParaRPr lang="en-US" sz="2800" dirty="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TextBox 42"/>
          <p:cNvSpPr txBox="1"/>
          <p:nvPr/>
        </p:nvSpPr>
        <p:spPr>
          <a:xfrm>
            <a:off x="963767" y="60270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Database images</a:t>
            </a:r>
          </a:p>
        </p:txBody>
      </p:sp>
    </p:spTree>
    <p:extLst>
      <p:ext uri="{BB962C8B-B14F-4D97-AF65-F5344CB8AC3E}">
        <p14:creationId xmlns:p14="http://schemas.microsoft.com/office/powerpoint/2010/main" val="8113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P spid="60419" grpId="0"/>
      <p:bldP spid="2"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p:bldP spid="15" grpId="0" animBg="1"/>
      <p:bldP spid="57" grpId="0" animBg="1"/>
      <p:bldP spid="58" grpId="0" animBg="1"/>
      <p:bldP spid="59" grpId="0" animBg="1"/>
      <p:bldP spid="60" grpId="0" animBg="1"/>
      <p:bldP spid="61" grpId="0" animBg="1"/>
      <p:bldP spid="62" grpId="0" animBg="1"/>
      <p:bldP spid="63" grpId="0" animBg="1"/>
      <p:bldP spid="64" grpId="0" animBg="1"/>
      <p:bldP spid="65" grpId="0" animBg="1"/>
      <p:bldP spid="4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a:t>Indexing local features: Setup</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Trebuchet MS" pitchFamily="34" charset="0"/>
              <a:ea typeface="+mn-ea"/>
              <a:cs typeface="+mn-cs"/>
            </a:endParaRPr>
          </a:p>
        </p:txBody>
      </p:sp>
      <p:sp>
        <p:nvSpPr>
          <p:cNvPr id="761859" name="Content Placeholder 8"/>
          <p:cNvSpPr>
            <a:spLocks noGrp="1"/>
          </p:cNvSpPr>
          <p:nvPr>
            <p:ph idx="4294967295"/>
          </p:nvPr>
        </p:nvSpPr>
        <p:spPr>
          <a:xfrm>
            <a:off x="457200" y="1280160"/>
            <a:ext cx="8686800" cy="3733800"/>
          </a:xfrm>
        </p:spPr>
        <p:txBody>
          <a:bodyPr/>
          <a:lstStyle/>
          <a:p>
            <a:pPr eaLnBrk="1" hangingPunct="1"/>
            <a:r>
              <a:rPr lang="en-US" sz="2800" dirty="0"/>
              <a:t>When we see close points in feature space, we have similar descriptors, which indicates similar local content</a:t>
            </a: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Database images</a:t>
            </a:r>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Query image</a:t>
            </a:r>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TextBox 45"/>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15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lstStyle/>
          <a:p>
            <a:r>
              <a:rPr lang="en-US" dirty="0"/>
              <a:t>Indexing local features: </a:t>
            </a:r>
            <a:br>
              <a:rPr lang="en-US" dirty="0"/>
            </a:br>
            <a:r>
              <a:rPr lang="en-US" dirty="0"/>
              <a:t>Inverted file index</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sz="2400" dirty="0"/>
              <a:t>For text documents, an efficient way to find all </a:t>
            </a:r>
            <a:r>
              <a:rPr lang="en-US" sz="2400" i="1" dirty="0">
                <a:solidFill>
                  <a:srgbClr val="004DBF"/>
                </a:solidFill>
              </a:rPr>
              <a:t>pages</a:t>
            </a:r>
            <a:r>
              <a:rPr lang="en-US" sz="2400" dirty="0"/>
              <a:t> on which a </a:t>
            </a:r>
            <a:r>
              <a:rPr lang="en-US" sz="2400" i="1" dirty="0">
                <a:solidFill>
                  <a:srgbClr val="7030A0"/>
                </a:solidFill>
              </a:rPr>
              <a:t>word</a:t>
            </a:r>
            <a:r>
              <a:rPr lang="en-US" sz="2400" dirty="0"/>
              <a:t> occurs is to use an index…</a:t>
            </a:r>
          </a:p>
          <a:p>
            <a:pPr eaLnBrk="1" hangingPunct="1">
              <a:spcAft>
                <a:spcPts val="600"/>
              </a:spcAft>
            </a:pPr>
            <a:r>
              <a:rPr lang="en-US" sz="2400" dirty="0"/>
              <a:t>We want to find all </a:t>
            </a:r>
            <a:r>
              <a:rPr lang="en-US" sz="2400" i="1" dirty="0">
                <a:solidFill>
                  <a:srgbClr val="004DBF"/>
                </a:solidFill>
              </a:rPr>
              <a:t>images</a:t>
            </a:r>
            <a:r>
              <a:rPr lang="en-US" sz="2400" dirty="0"/>
              <a:t> in which a </a:t>
            </a:r>
            <a:r>
              <a:rPr lang="en-US" sz="2400" i="1" dirty="0">
                <a:solidFill>
                  <a:srgbClr val="7030A0"/>
                </a:solidFill>
              </a:rPr>
              <a:t>feature</a:t>
            </a:r>
            <a:r>
              <a:rPr lang="en-US" sz="2400" dirty="0"/>
              <a:t> occurs.</a:t>
            </a:r>
          </a:p>
          <a:p>
            <a:pPr eaLnBrk="1" hangingPunct="1">
              <a:spcAft>
                <a:spcPts val="600"/>
              </a:spcAft>
            </a:pPr>
            <a:r>
              <a:rPr lang="en-US" sz="2400" dirty="0"/>
              <a:t>To use this idea, we’ll need to map our features to “visual words”.</a:t>
            </a:r>
          </a:p>
          <a:p>
            <a:endParaRPr lang="en-US" sz="2400" dirty="0"/>
          </a:p>
        </p:txBody>
      </p:sp>
      <p:pic>
        <p:nvPicPr>
          <p:cNvPr id="64516" name="Picture 4" descr="BookInde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85355" y="6608279"/>
            <a:ext cx="16117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149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Interest points</a:t>
            </a:r>
          </a:p>
        </p:txBody>
      </p:sp>
      <p:sp>
        <p:nvSpPr>
          <p:cNvPr id="3" name="Content Placeholder 2"/>
          <p:cNvSpPr>
            <a:spLocks noGrp="1"/>
          </p:cNvSpPr>
          <p:nvPr>
            <p:ph idx="1"/>
          </p:nvPr>
        </p:nvSpPr>
        <p:spPr>
          <a:xfrm>
            <a:off x="457199" y="990600"/>
            <a:ext cx="4343401" cy="5573078"/>
          </a:xfrm>
        </p:spPr>
        <p:txBody>
          <a:bodyPr>
            <a:normAutofit/>
          </a:bodyPr>
          <a:lstStyle/>
          <a:p>
            <a:r>
              <a:rPr lang="en-US" dirty="0"/>
              <a:t>Suppose you have to click on some point,  go away and come back after I deform the image, and click on the same points again.  </a:t>
            </a:r>
          </a:p>
          <a:p>
            <a:pPr lvl="1"/>
            <a:r>
              <a:rPr lang="en-US" dirty="0"/>
              <a:t>Which points would you choose?</a:t>
            </a:r>
          </a:p>
          <a:p>
            <a:endParaRPr lang="en-US" dirty="0"/>
          </a:p>
          <a:p>
            <a:endParaRPr lang="en-US" dirty="0"/>
          </a:p>
        </p:txBody>
      </p:sp>
      <p:pic>
        <p:nvPicPr>
          <p:cNvPr id="4" name="Picture 11"/>
          <p:cNvPicPr>
            <a:picLocks noChangeAspect="1" noChangeArrowheads="1"/>
          </p:cNvPicPr>
          <p:nvPr/>
        </p:nvPicPr>
        <p:blipFill>
          <a:blip r:embed="rId2" cstate="print"/>
          <a:srcRect/>
          <a:stretch>
            <a:fillRect/>
          </a:stretch>
        </p:blipFill>
        <p:spPr bwMode="auto">
          <a:xfrm>
            <a:off x="5336063" y="1223446"/>
            <a:ext cx="3191578" cy="2485309"/>
          </a:xfrm>
          <a:prstGeom prst="rect">
            <a:avLst/>
          </a:prstGeom>
          <a:noFill/>
          <a:ln w="12700" cap="sq">
            <a:solidFill>
              <a:srgbClr val="002060"/>
            </a:solidFill>
            <a:miter lim="800000"/>
            <a:headEnd type="none" w="sm" len="sm"/>
            <a:tailEnd type="none" w="sm" len="sm"/>
          </a:ln>
        </p:spPr>
      </p:pic>
      <p:pic>
        <p:nvPicPr>
          <p:cNvPr id="6" name="Picture 11"/>
          <p:cNvPicPr>
            <a:picLocks noChangeAspect="1" noChangeArrowheads="1"/>
          </p:cNvPicPr>
          <p:nvPr/>
        </p:nvPicPr>
        <p:blipFill>
          <a:blip r:embed="rId2" cstate="print"/>
          <a:srcRect/>
          <a:stretch>
            <a:fillRect/>
          </a:stretch>
        </p:blipFill>
        <p:spPr bwMode="auto">
          <a:xfrm rot="14825777">
            <a:off x="5189274" y="3888101"/>
            <a:ext cx="3546167" cy="2463560"/>
          </a:xfrm>
          <a:prstGeom prst="rect">
            <a:avLst/>
          </a:prstGeom>
          <a:noFill/>
          <a:ln w="12700" cap="sq">
            <a:solidFill>
              <a:srgbClr val="002060"/>
            </a:solidFill>
            <a:miter lim="800000"/>
            <a:headEnd type="none" w="sm" len="sm"/>
            <a:tailEnd type="none" w="sm" len="sm"/>
          </a:ln>
          <a:scene3d>
            <a:camera prst="orthographicFront">
              <a:rot lat="20783509" lon="19661947" rev="17225537"/>
            </a:camera>
            <a:lightRig rig="threePt" dir="t"/>
          </a:scene3d>
        </p:spPr>
      </p:pic>
      <p:sp>
        <p:nvSpPr>
          <p:cNvPr id="7" name="TextBox 6"/>
          <p:cNvSpPr txBox="1"/>
          <p:nvPr/>
        </p:nvSpPr>
        <p:spPr>
          <a:xfrm>
            <a:off x="6477000" y="838200"/>
            <a:ext cx="928459"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rPr>
              <a:t>original</a:t>
            </a:r>
          </a:p>
        </p:txBody>
      </p:sp>
      <p:sp>
        <p:nvSpPr>
          <p:cNvPr id="8" name="TextBox 7"/>
          <p:cNvSpPr txBox="1"/>
          <p:nvPr/>
        </p:nvSpPr>
        <p:spPr>
          <a:xfrm>
            <a:off x="4856490" y="4017801"/>
            <a:ext cx="1159292"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rPr>
              <a:t>deformed</a:t>
            </a:r>
          </a:p>
        </p:txBody>
      </p:sp>
      <p:sp>
        <p:nvSpPr>
          <p:cNvPr id="9" name="TextBox 8"/>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12650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dirty="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Extract some local features from a number of images …</a:t>
            </a:r>
          </a:p>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endPar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96" name="Picture 3" descr="115_1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rPr>
              <a:t>e.g., SIFT descriptor space: each point is 128-dimensional</a:t>
            </a:r>
          </a:p>
        </p:txBody>
      </p:sp>
      <p:sp>
        <p:nvSpPr>
          <p:cNvPr id="18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225213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set>
                                      <p:cBhvr override="childStyle">
                                        <p:cTn dur="1" fill="hold" display="0" masterRel="sameClick" afterEffect="1">
                                          <p:stCondLst>
                                            <p:cond evt="end" delay="0">
                                              <p:tn val="16"/>
                                            </p:cond>
                                          </p:stCondLst>
                                        </p:cTn>
                                        <p:tgtEl>
                                          <p:spTgt spid="6"/>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4"/>
                                        </p:tgtEl>
                                        <p:attrNameLst>
                                          <p:attrName>ppt_w</p:attrName>
                                        </p:attrNameLst>
                                      </p:cBhvr>
                                      <p:tavLst>
                                        <p:tav tm="0">
                                          <p:val>
                                            <p:strVal val="ppt_w"/>
                                          </p:val>
                                        </p:tav>
                                        <p:tav tm="100000">
                                          <p:val>
                                            <p:strVal val="ppt_w*0.05"/>
                                          </p:val>
                                        </p:tav>
                                      </p:tavLst>
                                    </p:anim>
                                    <p:anim calcmode="lin" valueType="num">
                                      <p:cBhvr>
                                        <p:cTn id="32" dur="500"/>
                                        <p:tgtEl>
                                          <p:spTgt spid="4"/>
                                        </p:tgtEl>
                                        <p:attrNameLst>
                                          <p:attrName>ppt_h</p:attrName>
                                        </p:attrNameLst>
                                      </p:cBhvr>
                                      <p:tavLst>
                                        <p:tav tm="0">
                                          <p:val>
                                            <p:strVal val="ppt_h"/>
                                          </p:val>
                                        </p:tav>
                                        <p:tav tm="100000">
                                          <p:val>
                                            <p:strVal val="ppt_h"/>
                                          </p:val>
                                        </p:tav>
                                      </p:tavLst>
                                    </p:anim>
                                    <p:anim calcmode="lin" valueType="num">
                                      <p:cBhvr>
                                        <p:cTn id="33" dur="500"/>
                                        <p:tgtEl>
                                          <p:spTgt spid="4"/>
                                        </p:tgtEl>
                                        <p:attrNameLst>
                                          <p:attrName>ppt_x</p:attrName>
                                        </p:attrNameLst>
                                      </p:cBhvr>
                                      <p:tavLst>
                                        <p:tav tm="0">
                                          <p:val>
                                            <p:strVal val="ppt_x"/>
                                          </p:val>
                                        </p:tav>
                                        <p:tav tm="100000">
                                          <p:val>
                                            <p:strVal val="ppt_x-.2"/>
                                          </p:val>
                                        </p:tav>
                                      </p:tavLst>
                                    </p:anim>
                                    <p:anim calcmode="lin" valueType="num">
                                      <p:cBhvr>
                                        <p:cTn id="34" dur="500"/>
                                        <p:tgtEl>
                                          <p:spTgt spid="4"/>
                                        </p:tgtEl>
                                        <p:attrNameLst>
                                          <p:attrName>ppt_y</p:attrName>
                                        </p:attrNameLst>
                                      </p:cBhvr>
                                      <p:tavLst>
                                        <p:tav tm="0">
                                          <p:val>
                                            <p:strVal val="ppt_y"/>
                                          </p:val>
                                        </p:tav>
                                        <p:tav tm="100000">
                                          <p:val>
                                            <p:strVal val="ppt_y"/>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a:latin typeface="Arial" pitchFamily="34" charset="0"/>
              <a:cs typeface="Arial" pitchFamily="34" charset="0"/>
            </a:endParaRPr>
          </a:p>
        </p:txBody>
      </p:sp>
      <p:pic>
        <p:nvPicPr>
          <p:cNvPr id="78" name="Picture 2" descr="115_1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4"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7592"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79"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407710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p:txBody>
          <a:bodyPr/>
          <a:lstStyle/>
          <a:p>
            <a:endParaRPr lang="en-US">
              <a:latin typeface="Arial" pitchFamily="34" charset="0"/>
              <a:cs typeface="Arial" pitchFamily="34" charset="0"/>
            </a:endParaRPr>
          </a:p>
        </p:txBody>
      </p:sp>
      <p:pic>
        <p:nvPicPr>
          <p:cNvPr id="124" name="Picture 2" descr="115_1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17" name="Group 65"/>
          <p:cNvGrpSpPr>
            <a:grpSpLocks/>
          </p:cNvGrpSpPr>
          <p:nvPr/>
        </p:nvGrpSpPr>
        <p:grpSpPr bwMode="auto">
          <a:xfrm>
            <a:off x="5562600" y="1806575"/>
            <a:ext cx="3011488" cy="2824163"/>
            <a:chOff x="3504" y="432"/>
            <a:chExt cx="1897" cy="1779"/>
          </a:xfrm>
        </p:grpSpPr>
        <p:grpSp>
          <p:nvGrpSpPr>
            <p:cNvPr id="68619"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20"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21"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12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1377159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descr="115_15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5"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0" name="Group 70"/>
          <p:cNvGrpSpPr>
            <a:grpSpLocks/>
          </p:cNvGrpSpPr>
          <p:nvPr/>
        </p:nvGrpSpPr>
        <p:grpSpPr bwMode="auto">
          <a:xfrm>
            <a:off x="5562600" y="1809750"/>
            <a:ext cx="3011488" cy="2824163"/>
            <a:chOff x="3504" y="432"/>
            <a:chExt cx="1897" cy="1779"/>
          </a:xfrm>
        </p:grpSpPr>
        <p:grpSp>
          <p:nvGrpSpPr>
            <p:cNvPr id="69642"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3" name="Group 92"/>
            <p:cNvGrpSpPr>
              <a:grpSpLocks/>
            </p:cNvGrpSpPr>
            <p:nvPr/>
          </p:nvGrpSpPr>
          <p:grpSpPr bwMode="auto">
            <a:xfrm>
              <a:off x="3504" y="432"/>
              <a:ext cx="1897" cy="1779"/>
              <a:chOff x="3504" y="432"/>
              <a:chExt cx="1897" cy="1779"/>
            </a:xfrm>
          </p:grpSpPr>
          <p:grpSp>
            <p:nvGrpSpPr>
              <p:cNvPr id="69644"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5"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6"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151"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103185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a:latin typeface="Arial" pitchFamily="34" charset="0"/>
              <a:cs typeface="Arial" pitchFamily="34" charset="0"/>
            </a:endParaRPr>
          </a:p>
        </p:txBody>
      </p:sp>
      <p:grpSp>
        <p:nvGrpSpPr>
          <p:cNvPr id="4"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1021"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2"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1024"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5" name="Group 46"/>
              <p:cNvGrpSpPr>
                <a:grpSpLocks/>
              </p:cNvGrpSpPr>
              <p:nvPr/>
            </p:nvGrpSpPr>
            <p:grpSpPr bwMode="auto">
              <a:xfrm>
                <a:off x="3504" y="432"/>
                <a:ext cx="1897" cy="1779"/>
                <a:chOff x="3504" y="432"/>
                <a:chExt cx="1897" cy="1779"/>
              </a:xfrm>
            </p:grpSpPr>
            <p:grpSp>
              <p:nvGrpSpPr>
                <p:cNvPr id="71026"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7" name="Group 68"/>
                <p:cNvGrpSpPr>
                  <a:grpSpLocks/>
                </p:cNvGrpSpPr>
                <p:nvPr/>
              </p:nvGrpSpPr>
              <p:grpSpPr bwMode="auto">
                <a:xfrm>
                  <a:off x="3504" y="432"/>
                  <a:ext cx="1897" cy="1779"/>
                  <a:chOff x="3504" y="432"/>
                  <a:chExt cx="1897" cy="1779"/>
                </a:xfrm>
              </p:grpSpPr>
              <p:grpSp>
                <p:nvGrpSpPr>
                  <p:cNvPr id="71028"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9"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30"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14"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899"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0"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902"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3" name="Group 169"/>
              <p:cNvGrpSpPr>
                <a:grpSpLocks noChangeAspect="1"/>
              </p:cNvGrpSpPr>
              <p:nvPr/>
            </p:nvGrpSpPr>
            <p:grpSpPr bwMode="auto">
              <a:xfrm>
                <a:off x="3504" y="432"/>
                <a:ext cx="1897" cy="1779"/>
                <a:chOff x="3504" y="432"/>
                <a:chExt cx="1897" cy="1779"/>
              </a:xfrm>
            </p:grpSpPr>
            <p:grpSp>
              <p:nvGrpSpPr>
                <p:cNvPr id="70904"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5" name="Group 191"/>
                <p:cNvGrpSpPr>
                  <a:grpSpLocks noChangeAspect="1"/>
                </p:cNvGrpSpPr>
                <p:nvPr/>
              </p:nvGrpSpPr>
              <p:grpSpPr bwMode="auto">
                <a:xfrm>
                  <a:off x="3504" y="432"/>
                  <a:ext cx="1897" cy="1779"/>
                  <a:chOff x="3504" y="432"/>
                  <a:chExt cx="1897" cy="1779"/>
                </a:xfrm>
              </p:grpSpPr>
              <p:grpSp>
                <p:nvGrpSpPr>
                  <p:cNvPr id="70906"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7"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8"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24"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777"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78"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780"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1" name="Group 292"/>
              <p:cNvGrpSpPr>
                <a:grpSpLocks noChangeAspect="1"/>
              </p:cNvGrpSpPr>
              <p:nvPr/>
            </p:nvGrpSpPr>
            <p:grpSpPr bwMode="auto">
              <a:xfrm>
                <a:off x="3504" y="432"/>
                <a:ext cx="1897" cy="1779"/>
                <a:chOff x="3504" y="432"/>
                <a:chExt cx="1897" cy="1779"/>
              </a:xfrm>
            </p:grpSpPr>
            <p:grpSp>
              <p:nvGrpSpPr>
                <p:cNvPr id="70782"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3" name="Group 314"/>
                <p:cNvGrpSpPr>
                  <a:grpSpLocks noChangeAspect="1"/>
                </p:cNvGrpSpPr>
                <p:nvPr/>
              </p:nvGrpSpPr>
              <p:grpSpPr bwMode="auto">
                <a:xfrm>
                  <a:off x="3504" y="432"/>
                  <a:ext cx="1897" cy="1779"/>
                  <a:chOff x="3504" y="432"/>
                  <a:chExt cx="1897" cy="1779"/>
                </a:xfrm>
              </p:grpSpPr>
              <p:grpSp>
                <p:nvGrpSpPr>
                  <p:cNvPr id="70784"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5"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6"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740"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973" name="TextBox 972"/>
          <p:cNvSpPr txBox="1">
            <a:spLocks noChangeArrowheads="1"/>
          </p:cNvSpPr>
          <p:nvPr/>
        </p:nvSpPr>
        <p:spPr bwMode="auto">
          <a:xfrm>
            <a:off x="533400" y="4648200"/>
            <a:ext cx="2819400" cy="101566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n-ea"/>
                <a:cs typeface="+mn-cs"/>
              </a:rPr>
              <a:t>Each point is a local descriptor, e.g. SIFT feature vector. </a:t>
            </a:r>
          </a:p>
        </p:txBody>
      </p:sp>
      <p:sp>
        <p:nvSpPr>
          <p:cNvPr id="48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Tree>
    <p:extLst>
      <p:ext uri="{BB962C8B-B14F-4D97-AF65-F5344CB8AC3E}">
        <p14:creationId xmlns:p14="http://schemas.microsoft.com/office/powerpoint/2010/main" val="337043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strVal val="4/3*ppt_w"/>
                                          </p:val>
                                        </p:tav>
                                      </p:tavLst>
                                    </p:anim>
                                    <p:anim calcmode="lin" valueType="num">
                                      <p:cBhvr>
                                        <p:cTn id="7" dur="500"/>
                                        <p:tgtEl>
                                          <p:spTgt spid="4"/>
                                        </p:tgtEl>
                                        <p:attrNameLst>
                                          <p:attrName>ppt_h</p:attrName>
                                        </p:attrNameLst>
                                      </p:cBhvr>
                                      <p:tavLst>
                                        <p:tav tm="0">
                                          <p:val>
                                            <p:strVal val="ppt_h"/>
                                          </p:val>
                                        </p:tav>
                                        <p:tav tm="100000">
                                          <p:val>
                                            <p:strVal val="4/3*ppt_h"/>
                                          </p:val>
                                        </p:tav>
                                      </p:tavLst>
                                    </p:anim>
                                    <p:set>
                                      <p:cBhvr>
                                        <p:cTn id="8" dur="1" fill="hold">
                                          <p:stCondLst>
                                            <p:cond delay="499"/>
                                          </p:stCondLst>
                                        </p:cTn>
                                        <p:tgtEl>
                                          <p:spTgt spid="4"/>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4"/>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4"/>
                                        </p:tgtEl>
                                        <p:attrNameLst>
                                          <p:attrName>ppt_w</p:attrName>
                                        </p:attrNameLst>
                                      </p:cBhvr>
                                      <p:tavLst>
                                        <p:tav tm="0">
                                          <p:val>
                                            <p:strVal val="ppt_w"/>
                                          </p:val>
                                        </p:tav>
                                        <p:tav tm="100000">
                                          <p:val>
                                            <p:strVal val="4/3*ppt_w"/>
                                          </p:val>
                                        </p:tav>
                                      </p:tavLst>
                                    </p:anim>
                                    <p:anim calcmode="lin" valueType="num">
                                      <p:cBhvr>
                                        <p:cTn id="17" dur="500"/>
                                        <p:tgtEl>
                                          <p:spTgt spid="14"/>
                                        </p:tgtEl>
                                        <p:attrNameLst>
                                          <p:attrName>ppt_h</p:attrName>
                                        </p:attrNameLst>
                                      </p:cBhvr>
                                      <p:tavLst>
                                        <p:tav tm="0">
                                          <p:val>
                                            <p:strVal val="ppt_h"/>
                                          </p:val>
                                        </p:tav>
                                        <p:tav tm="100000">
                                          <p:val>
                                            <p:strVal val="4/3*ppt_h"/>
                                          </p:val>
                                        </p:tav>
                                      </p:tavLst>
                                    </p:anim>
                                    <p:set>
                                      <p:cBhvr>
                                        <p:cTn id="18" dur="1" fill="hold">
                                          <p:stCondLst>
                                            <p:cond delay="499"/>
                                          </p:stCondLst>
                                        </p:cTn>
                                        <p:tgtEl>
                                          <p:spTgt spid="14"/>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4"/>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4"/>
                                        </p:tgtEl>
                                        <p:attrNameLst>
                                          <p:attrName>ppt_w</p:attrName>
                                        </p:attrNameLst>
                                      </p:cBhvr>
                                      <p:tavLst>
                                        <p:tav tm="0">
                                          <p:val>
                                            <p:strVal val="ppt_w"/>
                                          </p:val>
                                        </p:tav>
                                        <p:tav tm="100000">
                                          <p:val>
                                            <p:strVal val="4/3*ppt_w"/>
                                          </p:val>
                                        </p:tav>
                                      </p:tavLst>
                                    </p:anim>
                                    <p:anim calcmode="lin" valueType="num">
                                      <p:cBhvr>
                                        <p:cTn id="27" dur="500"/>
                                        <p:tgtEl>
                                          <p:spTgt spid="24"/>
                                        </p:tgtEl>
                                        <p:attrNameLst>
                                          <p:attrName>ppt_h</p:attrName>
                                        </p:attrNameLst>
                                      </p:cBhvr>
                                      <p:tavLst>
                                        <p:tav tm="0">
                                          <p:val>
                                            <p:strVal val="ppt_h"/>
                                          </p:val>
                                        </p:tav>
                                        <p:tav tm="100000">
                                          <p:val>
                                            <p:strVal val="4/3*ppt_h"/>
                                          </p:val>
                                        </p:tav>
                                      </p:tavLst>
                                    </p:anim>
                                    <p:set>
                                      <p:cBhvr>
                                        <p:cTn id="28" dur="1" fill="hold">
                                          <p:stCondLst>
                                            <p:cond delay="499"/>
                                          </p:stCondLst>
                                        </p:cTn>
                                        <p:tgtEl>
                                          <p:spTgt spid="24"/>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4"/>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p>
        </p:txBody>
      </p:sp>
      <p:sp>
        <p:nvSpPr>
          <p:cNvPr id="71683" name="Content Placeholder 2"/>
          <p:cNvSpPr>
            <a:spLocks noGrp="1"/>
          </p:cNvSpPr>
          <p:nvPr>
            <p:ph idx="1"/>
          </p:nvPr>
        </p:nvSpPr>
        <p:spPr/>
        <p:txBody>
          <a:bodyPr/>
          <a:lstStyle/>
          <a:p>
            <a:endParaRPr lang="en-US"/>
          </a:p>
        </p:txBody>
      </p:sp>
      <p:grpSp>
        <p:nvGrpSpPr>
          <p:cNvPr id="71684"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123"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TextBox 1"/>
          <p:cNvSpPr txBox="1"/>
          <p:nvPr/>
        </p:nvSpPr>
        <p:spPr>
          <a:xfrm>
            <a:off x="4793598" y="5439711"/>
            <a:ext cx="42200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“Quantize” the space by grouping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clustering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For now, we’ll treat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clustering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as a black box.</a:t>
            </a:r>
          </a:p>
        </p:txBody>
      </p:sp>
    </p:spTree>
    <p:extLst>
      <p:ext uri="{BB962C8B-B14F-4D97-AF65-F5344CB8AC3E}">
        <p14:creationId xmlns:p14="http://schemas.microsoft.com/office/powerpoint/2010/main" val="341061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6"/>
          <p:cNvSpPr txBox="1">
            <a:spLocks/>
          </p:cNvSpPr>
          <p:nvPr/>
        </p:nvSpPr>
        <p:spPr bwMode="auto">
          <a:xfrm>
            <a:off x="250726" y="1204913"/>
            <a:ext cx="3416708" cy="194144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Patches on the right = regions used to compute SIFT</a:t>
            </a:r>
          </a:p>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Each group of patches belongs to the same “visual word”</a:t>
            </a:r>
          </a:p>
        </p:txBody>
      </p:sp>
      <p:pic>
        <p:nvPicPr>
          <p:cNvPr id="747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52" t="70972" r="13412" b="15762"/>
          <a:stretch/>
        </p:blipFill>
        <p:spPr bwMode="auto">
          <a:xfrm>
            <a:off x="3916702" y="3903650"/>
            <a:ext cx="4935538" cy="130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64075" y="5266999"/>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rebuchet MS" pitchFamily="34" charset="0"/>
                <a:ea typeface="+mn-ea"/>
                <a:cs typeface="+mn-cs"/>
              </a:rPr>
              <a:t>Figure from  Sivic &amp; Zisserman, ICCV 2003</a:t>
            </a:r>
          </a:p>
        </p:txBody>
      </p:sp>
      <p:sp>
        <p:nvSpPr>
          <p:cNvPr id="135" name="Oval 69"/>
          <p:cNvSpPr>
            <a:spLocks noChangeArrowheads="1"/>
          </p:cNvSpPr>
          <p:nvPr/>
        </p:nvSpPr>
        <p:spPr bwMode="auto">
          <a:xfrm>
            <a:off x="1828800" y="4611326"/>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Trebuchet MS" pitchFamily="34" charset="0"/>
              <a:ea typeface="+mn-ea"/>
              <a:cs typeface="+mn-cs"/>
            </a:endParaRPr>
          </a:p>
        </p:txBody>
      </p:sp>
      <p:grpSp>
        <p:nvGrpSpPr>
          <p:cNvPr id="2" name="Group 1"/>
          <p:cNvGrpSpPr/>
          <p:nvPr/>
        </p:nvGrpSpPr>
        <p:grpSpPr>
          <a:xfrm>
            <a:off x="914405" y="4299778"/>
            <a:ext cx="2216162" cy="2007958"/>
            <a:chOff x="914405" y="4299778"/>
            <a:chExt cx="2216162" cy="2007958"/>
          </a:xfrm>
        </p:grpSpPr>
        <p:grpSp>
          <p:nvGrpSpPr>
            <p:cNvPr id="74764" name="Group 35"/>
            <p:cNvGrpSpPr>
              <a:grpSpLocks noChangeAspect="1"/>
            </p:cNvGrpSpPr>
            <p:nvPr/>
          </p:nvGrpSpPr>
          <p:grpSpPr bwMode="auto">
            <a:xfrm>
              <a:off x="914405" y="4299778"/>
              <a:ext cx="2216162" cy="2007958"/>
              <a:chOff x="1056" y="285"/>
              <a:chExt cx="4032" cy="3651"/>
            </a:xfrm>
          </p:grpSpPr>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grpSp>
          <p:nvGrpSpPr>
            <p:cNvPr id="74765" name="Group 147"/>
            <p:cNvGrpSpPr>
              <a:grpSpLocks noChangeAspect="1"/>
            </p:cNvGrpSpPr>
            <p:nvPr/>
          </p:nvGrpSpPr>
          <p:grpSpPr bwMode="auto">
            <a:xfrm>
              <a:off x="1046883" y="4353785"/>
              <a:ext cx="1740201" cy="1452679"/>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39" name="AutoShape 160"/>
            <p:cNvSpPr>
              <a:spLocks noChangeAspect="1" noChangeArrowheads="1"/>
            </p:cNvSpPr>
            <p:nvPr/>
          </p:nvSpPr>
          <p:spPr bwMode="auto">
            <a:xfrm>
              <a:off x="1803400" y="5604485"/>
              <a:ext cx="131763" cy="13335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0" name="AutoShape 161"/>
            <p:cNvSpPr>
              <a:spLocks noChangeAspect="1" noChangeArrowheads="1"/>
            </p:cNvSpPr>
            <p:nvPr/>
          </p:nvSpPr>
          <p:spPr bwMode="auto">
            <a:xfrm>
              <a:off x="2363788" y="4813910"/>
              <a:ext cx="130175" cy="128588"/>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1" name="AutoShape 162"/>
            <p:cNvSpPr>
              <a:spLocks noChangeAspect="1" noChangeArrowheads="1"/>
            </p:cNvSpPr>
            <p:nvPr/>
          </p:nvSpPr>
          <p:spPr bwMode="auto">
            <a:xfrm>
              <a:off x="1409700" y="4801210"/>
              <a:ext cx="131763" cy="131763"/>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7" name="Freeform 256"/>
          <p:cNvSpPr/>
          <p:nvPr/>
        </p:nvSpPr>
        <p:spPr bwMode="auto">
          <a:xfrm>
            <a:off x="1911350" y="409001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2" name="Text Box 90"/>
          <p:cNvSpPr txBox="1">
            <a:spLocks noChangeArrowheads="1"/>
          </p:cNvSpPr>
          <p:nvPr/>
        </p:nvSpPr>
        <p:spPr bwMode="auto">
          <a:xfrm>
            <a:off x="5670" y="6609930"/>
            <a:ext cx="2465874"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 name="Title 1"/>
          <p:cNvSpPr>
            <a:spLocks noGrp="1"/>
          </p:cNvSpPr>
          <p:nvPr>
            <p:ph type="title"/>
          </p:nvPr>
        </p:nvSpPr>
        <p:spPr>
          <a:xfrm>
            <a:off x="457200" y="33338"/>
            <a:ext cx="8229600" cy="1143000"/>
          </a:xfrm>
        </p:spPr>
        <p:txBody>
          <a:bodyPr/>
          <a:lstStyle/>
          <a:p>
            <a:pPr eaLnBrk="1" hangingPunct="1"/>
            <a:r>
              <a:rPr lang="en-US" dirty="0">
                <a:latin typeface="Arial" panose="020B0604020202020204" pitchFamily="34" charset="0"/>
                <a:cs typeface="Arial" panose="020B0604020202020204" pitchFamily="34" charset="0"/>
              </a:rPr>
              <a:t>Visual words</a:t>
            </a:r>
          </a:p>
        </p:txBody>
      </p:sp>
    </p:spTree>
    <p:extLst>
      <p:ext uri="{BB962C8B-B14F-4D97-AF65-F5344CB8AC3E}">
        <p14:creationId xmlns:p14="http://schemas.microsoft.com/office/powerpoint/2010/main" val="154599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a:t>Visual words for indexing</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Trebuchet MS" pitchFamily="34" charset="0"/>
              <a:ea typeface="+mn-ea"/>
              <a:cs typeface="+mn-cs"/>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582206"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bwMode="auto">
          <a:xfrm>
            <a:off x="529456"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p:cNvSpPr/>
          <p:nvPr/>
        </p:nvSpPr>
        <p:spPr bwMode="auto">
          <a:xfrm>
            <a:off x="529456"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p:cNvSpPr/>
          <p:nvPr/>
        </p:nvSpPr>
        <p:spPr bwMode="auto">
          <a:xfrm>
            <a:off x="1661189"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p:cNvSpPr/>
          <p:nvPr/>
        </p:nvSpPr>
        <p:spPr bwMode="auto">
          <a:xfrm rot="4425073">
            <a:off x="952839"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p:cNvSpPr/>
          <p:nvPr/>
        </p:nvSpPr>
        <p:spPr bwMode="auto">
          <a:xfrm rot="1660106">
            <a:off x="1099439"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bwMode="auto">
          <a:xfrm rot="2887875">
            <a:off x="648244"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p:cNvSpPr/>
          <p:nvPr/>
        </p:nvSpPr>
        <p:spPr bwMode="auto">
          <a:xfrm rot="5038897">
            <a:off x="709136"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bwMode="auto">
          <a:xfrm rot="4100336">
            <a:off x="1294394"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bwMode="auto">
          <a:xfrm rot="5038897">
            <a:off x="780134"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p:cNvSpPr/>
          <p:nvPr/>
        </p:nvSpPr>
        <p:spPr bwMode="auto">
          <a:xfrm rot="4100336">
            <a:off x="2657030"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p:cNvSpPr/>
          <p:nvPr/>
        </p:nvSpPr>
        <p:spPr bwMode="auto">
          <a:xfrm rot="823157">
            <a:off x="924688"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p:cNvSpPr/>
          <p:nvPr/>
        </p:nvSpPr>
        <p:spPr bwMode="auto">
          <a:xfrm rot="823157">
            <a:off x="1893749"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p:cNvSpPr txBox="1"/>
          <p:nvPr/>
        </p:nvSpPr>
        <p:spPr>
          <a:xfrm>
            <a:off x="3326299" y="5112603"/>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21" name="Straight Arrow Connector 20"/>
          <p:cNvCxnSpPr/>
          <p:nvPr/>
        </p:nvCxnSpPr>
        <p:spPr bwMode="auto">
          <a:xfrm flipV="1">
            <a:off x="3604874"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604874"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604874"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343104"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039811"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329376" y="2230034"/>
            <a:ext cx="2011471" cy="2526499"/>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sp>
        <p:nvSpPr>
          <p:cNvPr id="167" name="TextBox 166"/>
          <p:cNvSpPr txBox="1">
            <a:spLocks noChangeArrowheads="1"/>
          </p:cNvSpPr>
          <p:nvPr/>
        </p:nvSpPr>
        <p:spPr bwMode="auto">
          <a:xfrm>
            <a:off x="5686218" y="2414587"/>
            <a:ext cx="32693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Each cluster has center</a:t>
            </a:r>
          </a:p>
          <a:p>
            <a:pPr marL="231775" marR="0" lvl="0" indent="-231775" algn="l" defTabSz="914400" rtl="0" eaLnBrk="0" fontAlgn="base" latinLnBrk="0" hangingPunct="0">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68" name="TextBox 67"/>
          <p:cNvSpPr txBox="1">
            <a:spLocks noChangeArrowheads="1"/>
          </p:cNvSpPr>
          <p:nvPr/>
        </p:nvSpPr>
        <p:spPr bwMode="auto">
          <a:xfrm>
            <a:off x="5686218" y="2954225"/>
            <a:ext cx="328594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To determine which word to assign to new image region (</a:t>
            </a:r>
            <a:r>
              <a:rPr kumimoji="0" lang="en-US" sz="2000" b="0" i="0" u="none" strike="noStrike" kern="1200" cap="none" spc="0" normalizeH="0" baseline="0" noProof="0" dirty="0" err="1">
                <a:ln>
                  <a:noFill/>
                </a:ln>
                <a:solidFill>
                  <a:srgbClr val="000000"/>
                </a:solidFill>
                <a:effectLst/>
                <a:uLnTx/>
                <a:uFillTx/>
                <a:latin typeface="Arial"/>
                <a:ea typeface="+mn-ea"/>
                <a:cs typeface="+mn-cs"/>
              </a:rPr>
              <a:t>e.q</a:t>
            </a: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lang="en-US" sz="2000" dirty="0">
                <a:solidFill>
                  <a:srgbClr val="000000"/>
                </a:solidFill>
                <a:latin typeface="Arial"/>
              </a:rPr>
              <a:t>query)</a:t>
            </a:r>
            <a:r>
              <a:rPr kumimoji="0" lang="en-US" sz="2000" b="0" i="0" u="none" strike="noStrike" kern="1200" cap="none" spc="0" normalizeH="0" baseline="0" noProof="0" dirty="0">
                <a:ln>
                  <a:noFill/>
                </a:ln>
                <a:solidFill>
                  <a:srgbClr val="000000"/>
                </a:solidFill>
                <a:effectLst/>
                <a:uLnTx/>
                <a:uFillTx/>
                <a:latin typeface="Arial"/>
                <a:ea typeface="+mn-ea"/>
                <a:cs typeface="+mn-cs"/>
              </a:rPr>
              <a:t>, find closest cluster center</a:t>
            </a:r>
          </a:p>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0" name="TextBox 169"/>
          <p:cNvSpPr txBox="1"/>
          <p:nvPr/>
        </p:nvSpPr>
        <p:spPr>
          <a:xfrm>
            <a:off x="1573699" y="4126468"/>
            <a:ext cx="1098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Word #3</a:t>
            </a:r>
          </a:p>
        </p:txBody>
      </p:sp>
      <p:cxnSp>
        <p:nvCxnSpPr>
          <p:cNvPr id="173" name="Curved Connector 172"/>
          <p:cNvCxnSpPr/>
          <p:nvPr/>
        </p:nvCxnSpPr>
        <p:spPr bwMode="auto">
          <a:xfrm>
            <a:off x="1554261"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076696"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Text Box 90"/>
          <p:cNvSpPr txBox="1">
            <a:spLocks noChangeArrowheads="1"/>
          </p:cNvSpPr>
          <p:nvPr/>
        </p:nvSpPr>
        <p:spPr bwMode="auto">
          <a:xfrm>
            <a:off x="5670" y="6609930"/>
            <a:ext cx="1778885"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TextBox 1"/>
          <p:cNvSpPr txBox="1"/>
          <p:nvPr/>
        </p:nvSpPr>
        <p:spPr>
          <a:xfrm>
            <a:off x="1955083" y="5391607"/>
            <a:ext cx="813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Query</a:t>
            </a:r>
          </a:p>
        </p:txBody>
      </p:sp>
      <p:sp>
        <p:nvSpPr>
          <p:cNvPr id="3" name="TextBox 2"/>
          <p:cNvSpPr txBox="1"/>
          <p:nvPr/>
        </p:nvSpPr>
        <p:spPr>
          <a:xfrm>
            <a:off x="3682403" y="275072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1</a:t>
            </a:r>
          </a:p>
        </p:txBody>
      </p:sp>
      <p:sp>
        <p:nvSpPr>
          <p:cNvPr id="169" name="TextBox 168"/>
          <p:cNvSpPr txBox="1"/>
          <p:nvPr/>
        </p:nvSpPr>
        <p:spPr>
          <a:xfrm>
            <a:off x="4894973" y="2844018"/>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2</a:t>
            </a:r>
          </a:p>
        </p:txBody>
      </p:sp>
      <p:sp>
        <p:nvSpPr>
          <p:cNvPr id="172" name="TextBox 171"/>
          <p:cNvSpPr txBox="1"/>
          <p:nvPr/>
        </p:nvSpPr>
        <p:spPr>
          <a:xfrm>
            <a:off x="4371281" y="429633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3</a:t>
            </a:r>
          </a:p>
        </p:txBody>
      </p:sp>
      <p:sp>
        <p:nvSpPr>
          <p:cNvPr id="174" name="TextBox 67"/>
          <p:cNvSpPr txBox="1">
            <a:spLocks noChangeArrowheads="1"/>
          </p:cNvSpPr>
          <p:nvPr/>
        </p:nvSpPr>
        <p:spPr bwMode="auto">
          <a:xfrm>
            <a:off x="5669586" y="4351376"/>
            <a:ext cx="331778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a:ea typeface="+mn-ea"/>
                <a:cs typeface="+mn-cs"/>
              </a:rPr>
              <a:t>To compare features: </a:t>
            </a:r>
            <a:r>
              <a:rPr kumimoji="0" lang="en-US" sz="2000" b="0" i="0" u="none" strike="noStrike" kern="1200" cap="none" spc="0" normalizeH="0" baseline="0" noProof="0" dirty="0">
                <a:ln>
                  <a:noFill/>
                </a:ln>
                <a:solidFill>
                  <a:srgbClr val="000000"/>
                </a:solidFill>
                <a:effectLst/>
                <a:uLnTx/>
                <a:uFillTx/>
                <a:latin typeface="Arial"/>
                <a:ea typeface="+mn-ea"/>
                <a:cs typeface="+mn-cs"/>
              </a:rPr>
              <a:t>Only compare query feature to others in same cluster (speed up)</a:t>
            </a:r>
          </a:p>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7" name="TextBox 67"/>
          <p:cNvSpPr txBox="1">
            <a:spLocks noChangeArrowheads="1"/>
          </p:cNvSpPr>
          <p:nvPr/>
        </p:nvSpPr>
        <p:spPr bwMode="auto">
          <a:xfrm>
            <a:off x="5676214" y="5736232"/>
            <a:ext cx="33177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a:ea typeface="+mn-ea"/>
                <a:cs typeface="+mn-cs"/>
              </a:rPr>
              <a:t>To compare images:</a:t>
            </a:r>
            <a:r>
              <a:rPr kumimoji="0" lang="en-US" sz="2000" b="0" i="0" u="none" strike="noStrike" kern="1200" cap="none" spc="0" normalizeH="0" baseline="0" noProof="0" dirty="0">
                <a:ln>
                  <a:noFill/>
                </a:ln>
                <a:solidFill>
                  <a:srgbClr val="000000"/>
                </a:solidFill>
                <a:effectLst/>
                <a:uLnTx/>
                <a:uFillTx/>
                <a:latin typeface="Arial"/>
                <a:ea typeface="+mn-ea"/>
                <a:cs typeface="+mn-cs"/>
              </a:rPr>
              <a:t>   </a:t>
            </a:r>
            <a:r>
              <a:rPr lang="en-US" sz="2000" dirty="0">
                <a:solidFill>
                  <a:srgbClr val="000000"/>
                </a:solidFill>
                <a:latin typeface="Arial"/>
              </a:rPr>
              <a:t>Find which words images share</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416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P spid="2" grpId="0"/>
      <p:bldP spid="174" grpId="0"/>
      <p:bldP spid="17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a:t>Inverted file index</a:t>
            </a:r>
          </a:p>
        </p:txBody>
      </p:sp>
      <p:pic>
        <p:nvPicPr>
          <p:cNvPr id="778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419" t="21136" r="10449" b="10669"/>
          <a:stretch>
            <a:fillRect/>
          </a:stretch>
        </p:blipFill>
        <p:spPr bwMode="auto">
          <a:xfrm>
            <a:off x="1103313" y="94706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274320" y="5755333"/>
            <a:ext cx="9138330" cy="854598"/>
          </a:xfrm>
        </p:spPr>
        <p:txBody>
          <a:bodyPr/>
          <a:lstStyle/>
          <a:p>
            <a:r>
              <a:rPr lang="en-US" sz="2000" dirty="0"/>
              <a:t>Index database images: map each word to image IDs that contain it</a:t>
            </a:r>
          </a:p>
        </p:txBody>
      </p:sp>
      <p:sp>
        <p:nvSpPr>
          <p:cNvPr id="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Rectangle 1"/>
          <p:cNvSpPr/>
          <p:nvPr/>
        </p:nvSpPr>
        <p:spPr bwMode="auto">
          <a:xfrm>
            <a:off x="5943600" y="2888343"/>
            <a:ext cx="449943" cy="239486"/>
          </a:xfrm>
          <a:prstGeom prst="rect">
            <a:avLst/>
          </a:prstGeom>
          <a:solidFill>
            <a:srgbClr val="D0D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p:nvPr/>
        </p:nvSpPr>
        <p:spPr bwMode="auto">
          <a:xfrm>
            <a:off x="5943600" y="3429696"/>
            <a:ext cx="449943" cy="239486"/>
          </a:xfrm>
          <a:prstGeom prst="rect">
            <a:avLst/>
          </a:prstGeom>
          <a:solidFill>
            <a:srgbClr val="E9EDF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7"/>
          <p:cNvSpPr/>
          <p:nvPr/>
        </p:nvSpPr>
        <p:spPr bwMode="auto">
          <a:xfrm>
            <a:off x="5943599" y="4993333"/>
            <a:ext cx="449943" cy="239486"/>
          </a:xfrm>
          <a:prstGeom prst="rect">
            <a:avLst/>
          </a:prstGeom>
          <a:solidFill>
            <a:srgbClr val="D0D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4269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70" t="21136" r="22427" b="16811"/>
          <a:stretch/>
        </p:blipFill>
        <p:spPr bwMode="auto">
          <a:xfrm>
            <a:off x="1906588" y="1166135"/>
            <a:ext cx="5549900" cy="438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245790" y="5542193"/>
            <a:ext cx="8778939" cy="1190171"/>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For a new query image, find which database images share a word with it, and retrieve those images as matches (or inspect only those further)</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Inverted file index</a:t>
            </a:r>
          </a:p>
        </p:txBody>
      </p:sp>
      <p:sp>
        <p:nvSpPr>
          <p:cNvPr id="10" name="TextBox 9"/>
          <p:cNvSpPr txBox="1">
            <a:spLocks noChangeArrowheads="1"/>
          </p:cNvSpPr>
          <p:nvPr/>
        </p:nvSpPr>
        <p:spPr bwMode="auto">
          <a:xfrm>
            <a:off x="435202" y="997860"/>
            <a:ext cx="4579937"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0000"/>
                </a:solidFill>
                <a:effectLst/>
                <a:uLnTx/>
                <a:uFillTx/>
                <a:latin typeface="Arial"/>
                <a:ea typeface="+mn-ea"/>
                <a:cs typeface="+mn-cs"/>
              </a:rPr>
              <a:t>When will this indexing process give us a gain in efficiency? </a:t>
            </a:r>
          </a:p>
        </p:txBody>
      </p:sp>
      <p:sp>
        <p:nvSpPr>
          <p:cNvPr id="9" name="Text Box 90"/>
          <p:cNvSpPr txBox="1">
            <a:spLocks noChangeArrowheads="1"/>
          </p:cNvSpPr>
          <p:nvPr/>
        </p:nvSpPr>
        <p:spPr bwMode="auto">
          <a:xfrm>
            <a:off x="5670" y="6609930"/>
            <a:ext cx="2193244"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8" name="Group 8"/>
          <p:cNvGrpSpPr/>
          <p:nvPr/>
        </p:nvGrpSpPr>
        <p:grpSpPr>
          <a:xfrm>
            <a:off x="7162800" y="2535320"/>
            <a:ext cx="2823243" cy="2166523"/>
            <a:chOff x="7162800" y="2564817"/>
            <a:chExt cx="2823243" cy="2166523"/>
          </a:xfrm>
        </p:grpSpPr>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39" t="21136" r="38196" b="33899"/>
            <a:stretch/>
          </p:blipFill>
          <p:spPr bwMode="auto">
            <a:xfrm>
              <a:off x="7680960" y="2564817"/>
              <a:ext cx="230508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3" name="Group 4"/>
          <p:cNvGrpSpPr/>
          <p:nvPr/>
        </p:nvGrpSpPr>
        <p:grpSpPr>
          <a:xfrm>
            <a:off x="3124200" y="2768054"/>
            <a:ext cx="1524000" cy="904879"/>
            <a:chOff x="3124200" y="2797551"/>
            <a:chExt cx="1524000" cy="904879"/>
          </a:xfrm>
        </p:grpSpPr>
        <p:sp>
          <p:nvSpPr>
            <p:cNvPr id="14" name="Oval 13"/>
            <p:cNvSpPr/>
            <p:nvPr/>
          </p:nvSpPr>
          <p:spPr bwMode="auto">
            <a:xfrm>
              <a:off x="3124200" y="2797551"/>
              <a:ext cx="308113" cy="904879"/>
            </a:xfrm>
            <a:prstGeom prst="ellipse">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p:cNvSpPr txBox="1"/>
            <p:nvPr/>
          </p:nvSpPr>
          <p:spPr>
            <a:xfrm>
              <a:off x="3519623" y="3059668"/>
              <a:ext cx="1128577" cy="369332"/>
            </a:xfrm>
            <a:prstGeom prst="rect">
              <a:avLst/>
            </a:prstGeom>
            <a:noFill/>
          </p:spPr>
          <p:txBody>
            <a:bodyPr wrap="square" rtlCol="0">
              <a:spAutoFit/>
            </a:bodyPr>
            <a:lstStyle/>
            <a:p>
              <a:pPr marL="0" marR="0" lvl="0" indent="0" algn="l" defTabSz="91383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w</a:t>
              </a:r>
              <a:r>
                <a:rPr kumimoji="0" lang="en-US" sz="1800" b="1" i="0" u="none" strike="noStrike" kern="1200" cap="none" spc="0" normalizeH="0" baseline="-25000" noProof="0" dirty="0">
                  <a:ln>
                    <a:noFill/>
                  </a:ln>
                  <a:solidFill>
                    <a:srgbClr val="FFFFFF"/>
                  </a:solidFill>
                  <a:effectLst/>
                  <a:uLnTx/>
                  <a:uFillTx/>
                  <a:latin typeface="Arial"/>
                  <a:ea typeface="+mn-ea"/>
                  <a:cs typeface="+mn-cs"/>
                </a:rPr>
                <a:t>91</a:t>
              </a:r>
            </a:p>
          </p:txBody>
        </p:sp>
      </p:grpSp>
      <p:sp>
        <p:nvSpPr>
          <p:cNvPr id="16" name="Rectangle 15"/>
          <p:cNvSpPr/>
          <p:nvPr/>
        </p:nvSpPr>
        <p:spPr bwMode="auto">
          <a:xfrm>
            <a:off x="5029200" y="4911215"/>
            <a:ext cx="2133600" cy="630978"/>
          </a:xfrm>
          <a:prstGeom prst="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7" name="Straight Arrow Connector 16"/>
          <p:cNvCxnSpPr/>
          <p:nvPr/>
        </p:nvCxnSpPr>
        <p:spPr bwMode="auto">
          <a:xfrm flipV="1">
            <a:off x="7196051" y="4520900"/>
            <a:ext cx="423949" cy="7980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p:cNvCxnSpPr>
          <p:nvPr/>
        </p:nvCxnSpPr>
        <p:spPr bwMode="auto">
          <a:xfrm>
            <a:off x="3775587" y="3399503"/>
            <a:ext cx="1253613" cy="185829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063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docProps/app.xml><?xml version="1.0" encoding="utf-8"?>
<Properties xmlns="http://schemas.openxmlformats.org/officeDocument/2006/extended-properties" xmlns:vt="http://schemas.openxmlformats.org/officeDocument/2006/docPropsVTypes">
  <TotalTime>890</TotalTime>
  <Words>5266</Words>
  <Application>Microsoft Office PowerPoint</Application>
  <PresentationFormat>On-screen Show (4:3)</PresentationFormat>
  <Paragraphs>824</Paragraphs>
  <Slides>107</Slides>
  <Notes>60</Notes>
  <HiddenSlides>0</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3</vt:i4>
      </vt:variant>
      <vt:variant>
        <vt:lpstr>Slide Titles</vt:lpstr>
      </vt:variant>
      <vt:variant>
        <vt:i4>107</vt:i4>
      </vt:variant>
    </vt:vector>
  </HeadingPairs>
  <TitlesOfParts>
    <vt:vector size="132" baseType="lpstr">
      <vt:lpstr>Arial</vt:lpstr>
      <vt:lpstr>Arial Unicode MS</vt:lpstr>
      <vt:lpstr>Calibri</vt:lpstr>
      <vt:lpstr>Cambria Math</vt:lpstr>
      <vt:lpstr>Courier New</vt:lpstr>
      <vt:lpstr>Symbol</vt:lpstr>
      <vt:lpstr>Tahoma</vt:lpstr>
      <vt:lpstr>Times New Roman</vt:lpstr>
      <vt:lpstr>Times New Roman Bold Italic</vt:lpstr>
      <vt:lpstr>Times New Roman Italic</vt:lpstr>
      <vt:lpstr>Trebuchet MS</vt:lpstr>
      <vt:lpstr>Wingdings</vt:lpstr>
      <vt:lpstr>1_Office Theme</vt:lpstr>
      <vt:lpstr>Blank Presentation</vt:lpstr>
      <vt:lpstr>7_Office Theme</vt:lpstr>
      <vt:lpstr>4_Office Theme</vt:lpstr>
      <vt:lpstr>10_Default Design</vt:lpstr>
      <vt:lpstr>1_Blank Presentation</vt:lpstr>
      <vt:lpstr>Default Design</vt:lpstr>
      <vt:lpstr>2_Office Theme</vt:lpstr>
      <vt:lpstr>14_Default Design</vt:lpstr>
      <vt:lpstr>5_Default Design</vt:lpstr>
      <vt:lpstr>Equation</vt:lpstr>
      <vt:lpstr>Microsoft Equation 3.0</vt:lpstr>
      <vt:lpstr>Bitmap Image</vt:lpstr>
      <vt:lpstr>CS 2770: Computer Vision Local Feature Detection, Description and Matching</vt:lpstr>
      <vt:lpstr>Plan for this lecture</vt:lpstr>
      <vt:lpstr>An image is a set of pixels…</vt:lpstr>
      <vt:lpstr>Problems with pixel representation</vt:lpstr>
      <vt:lpstr>Human eye movements</vt:lpstr>
      <vt:lpstr>Local features</vt:lpstr>
      <vt:lpstr>Local features: desired properties</vt:lpstr>
      <vt:lpstr>Interest(ing) points</vt:lpstr>
      <vt:lpstr>Interest points</vt:lpstr>
      <vt:lpstr>Choosing interest points</vt:lpstr>
      <vt:lpstr>Choosing interest points</vt:lpstr>
      <vt:lpstr>Application 1: Keypoint Matching for Search</vt:lpstr>
      <vt:lpstr>Application 1: Keypoint Matching For Search</vt:lpstr>
      <vt:lpstr>Application 2: Panorama stitching</vt:lpstr>
      <vt:lpstr>Application 2: Panorama stitching</vt:lpstr>
      <vt:lpstr>Application 2: Panorama stitching</vt:lpstr>
      <vt:lpstr>Desired properties of local features</vt:lpstr>
      <vt:lpstr>Desired properties of local features</vt:lpstr>
      <vt:lpstr>Corners as distinctive interest points</vt:lpstr>
      <vt:lpstr>Corners as distinctive interest points</vt:lpstr>
      <vt:lpstr>Corners as distinctive interest points</vt:lpstr>
      <vt:lpstr>Corners as distinctive interest points</vt:lpstr>
      <vt:lpstr>Corners as distinctive interest points</vt:lpstr>
      <vt:lpstr>What points would you choose?</vt:lpstr>
      <vt:lpstr>Harris Detector: Mathematics</vt:lpstr>
      <vt:lpstr>Harris Detector: Mathematics</vt:lpstr>
      <vt:lpstr>Harris Detector: Mathematics</vt:lpstr>
      <vt:lpstr>Harris Detector: Mathematics</vt:lpstr>
      <vt:lpstr>Harris Detector: Mathematics</vt:lpstr>
      <vt:lpstr>Harris Detector: Mathematics</vt:lpstr>
      <vt:lpstr>What does the matrix M reveal?</vt:lpstr>
      <vt:lpstr>Corner response function</vt:lpstr>
      <vt:lpstr>Harris Detector: Mathematics</vt:lpstr>
      <vt:lpstr>Harris Detector: Algorithm</vt:lpstr>
      <vt:lpstr>Harris Detector: Algorithm</vt:lpstr>
      <vt:lpstr>Example of Harris application</vt:lpstr>
      <vt:lpstr>Example of Harris application</vt:lpstr>
      <vt:lpstr>More Harris responses</vt:lpstr>
      <vt:lpstr>More Harris responses</vt:lpstr>
      <vt:lpstr>Properties: Invariance vs covariance</vt:lpstr>
      <vt:lpstr>What happens if: Affine intensity change</vt:lpstr>
      <vt:lpstr>What happens if: Image translation</vt:lpstr>
      <vt:lpstr>What happens if: Image rotation</vt:lpstr>
      <vt:lpstr>What happens if: Scaling</vt:lpstr>
      <vt:lpstr>What happens if: Scaling</vt:lpstr>
      <vt:lpstr>Scale invariant detection</vt:lpstr>
      <vt:lpstr>Scale invariant detection</vt:lpstr>
      <vt:lpstr>Scale invariant detection</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What is a useful signature function?</vt:lpstr>
      <vt:lpstr>Blob detection in 2D</vt:lpstr>
      <vt:lpstr>Difference of Gaussian ≈ Laplacian</vt:lpstr>
      <vt:lpstr>Laplacian pyramid example</vt:lpstr>
      <vt:lpstr>Difference of Gaussian: Efficient computation</vt:lpstr>
      <vt:lpstr>Find local maxima in position-scale space of Difference-of-Gaussian</vt:lpstr>
      <vt:lpstr>Results: Difference-of-Gaussian</vt:lpstr>
      <vt:lpstr>Plan for this lecture</vt:lpstr>
      <vt:lpstr>Geometric transformations</vt:lpstr>
      <vt:lpstr>Photometric transformations</vt:lpstr>
      <vt:lpstr>Scale-Invariant Feature Transform (SIFT) descriptor</vt:lpstr>
      <vt:lpstr>Computing gradients</vt:lpstr>
      <vt:lpstr>Gradients</vt:lpstr>
      <vt:lpstr>Gradients</vt:lpstr>
      <vt:lpstr>Gradients</vt:lpstr>
      <vt:lpstr>Scale Invariant Feature Transform</vt:lpstr>
      <vt:lpstr>Scale Invariant Feature Transform</vt:lpstr>
      <vt:lpstr>Scale Invariant Feature Transform</vt:lpstr>
      <vt:lpstr>Scale Invariant Feature Transform</vt:lpstr>
      <vt:lpstr>Scale Invariant Feature Transform</vt:lpstr>
      <vt:lpstr>Making descriptor rotation invariant</vt:lpstr>
      <vt:lpstr>SIFT is robust</vt:lpstr>
      <vt:lpstr>Examples of using SIFT</vt:lpstr>
      <vt:lpstr>Examples of using SIFT</vt:lpstr>
      <vt:lpstr>Examples of using SIFT</vt:lpstr>
      <vt:lpstr>Applications of local invariant features</vt:lpstr>
      <vt:lpstr>Plan for this lecture</vt:lpstr>
      <vt:lpstr>Matching local features</vt:lpstr>
      <vt:lpstr>Robust matching</vt:lpstr>
      <vt:lpstr>Matching SIFT descriptors</vt:lpstr>
      <vt:lpstr>PowerPoint Presentation</vt:lpstr>
      <vt:lpstr>PowerPoint Presentation</vt:lpstr>
      <vt:lpstr>Indexing local features: Setup</vt:lpstr>
      <vt:lpstr>Indexing local features:  Inverted file index</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 for indexing</vt:lpstr>
      <vt:lpstr>Inverted file index</vt:lpstr>
      <vt:lpstr>PowerPoint Presentation</vt:lpstr>
      <vt:lpstr>PowerPoint Presentation</vt:lpstr>
      <vt:lpstr>PowerPoint Presentation</vt:lpstr>
      <vt:lpstr>PowerPoint Presentation</vt:lpstr>
      <vt:lpstr>Comparing bags of words</vt:lpstr>
      <vt:lpstr>Bags of words: pros and cons</vt:lpstr>
      <vt:lpstr>PowerPoint Presentation</vt:lpstr>
      <vt:lpstr>Additional references</vt:lpstr>
      <vt:lpstr>Summary</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2770: Computer Vision</dc:title>
  <dc:creator>Adriana I. Kovashka</dc:creator>
  <cp:lastModifiedBy>Kovashka, Adriana Ivanona</cp:lastModifiedBy>
  <cp:revision>117</cp:revision>
  <dcterms:created xsi:type="dcterms:W3CDTF">2016-09-12T22:46:52Z</dcterms:created>
  <dcterms:modified xsi:type="dcterms:W3CDTF">2021-02-02T15:43:18Z</dcterms:modified>
</cp:coreProperties>
</file>