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51"/>
  </p:notesMasterIdLst>
  <p:sldIdLst>
    <p:sldId id="350" r:id="rId2"/>
    <p:sldId id="351" r:id="rId3"/>
    <p:sldId id="353" r:id="rId4"/>
    <p:sldId id="352" r:id="rId5"/>
    <p:sldId id="399" r:id="rId6"/>
    <p:sldId id="400" r:id="rId7"/>
    <p:sldId id="401" r:id="rId8"/>
    <p:sldId id="405" r:id="rId9"/>
    <p:sldId id="402" r:id="rId10"/>
    <p:sldId id="406" r:id="rId11"/>
    <p:sldId id="403" r:id="rId12"/>
    <p:sldId id="354" r:id="rId13"/>
    <p:sldId id="360" r:id="rId14"/>
    <p:sldId id="359" r:id="rId15"/>
    <p:sldId id="358" r:id="rId16"/>
    <p:sldId id="361" r:id="rId17"/>
    <p:sldId id="362" r:id="rId18"/>
    <p:sldId id="368" r:id="rId19"/>
    <p:sldId id="370" r:id="rId20"/>
    <p:sldId id="369" r:id="rId21"/>
    <p:sldId id="371" r:id="rId22"/>
    <p:sldId id="364" r:id="rId23"/>
    <p:sldId id="365" r:id="rId24"/>
    <p:sldId id="355" r:id="rId25"/>
    <p:sldId id="374" r:id="rId26"/>
    <p:sldId id="372" r:id="rId27"/>
    <p:sldId id="373" r:id="rId28"/>
    <p:sldId id="386" r:id="rId29"/>
    <p:sldId id="387" r:id="rId30"/>
    <p:sldId id="375" r:id="rId31"/>
    <p:sldId id="408" r:id="rId32"/>
    <p:sldId id="379" r:id="rId33"/>
    <p:sldId id="409" r:id="rId34"/>
    <p:sldId id="380" r:id="rId35"/>
    <p:sldId id="382" r:id="rId36"/>
    <p:sldId id="383" r:id="rId37"/>
    <p:sldId id="384" r:id="rId38"/>
    <p:sldId id="407" r:id="rId39"/>
    <p:sldId id="356" r:id="rId40"/>
    <p:sldId id="392" r:id="rId41"/>
    <p:sldId id="393" r:id="rId42"/>
    <p:sldId id="395" r:id="rId43"/>
    <p:sldId id="396" r:id="rId44"/>
    <p:sldId id="397" r:id="rId45"/>
    <p:sldId id="357" r:id="rId46"/>
    <p:sldId id="388" r:id="rId47"/>
    <p:sldId id="389" r:id="rId48"/>
    <p:sldId id="390" r:id="rId49"/>
    <p:sldId id="391" r:id="rId50"/>
  </p:sldIdLst>
  <p:sldSz cx="9144000" cy="6858000" type="screen4x3"/>
  <p:notesSz cx="6718300" cy="98552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ＭＳ Ｐゴシック" panose="020B0600070205080204" pitchFamily="34" charset="-128"/>
      <p:regular r:id="rId56"/>
    </p:embeddedFont>
    <p:embeddedFont>
      <p:font typeface="Calibri Light" panose="020F0302020204030204" pitchFamily="34" charset="0"/>
      <p:regular r:id="rId57"/>
      <p:italic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Svensén" initials="JFMS" lastIdx="13" clrIdx="0"/>
  <p:cmAuthor id="1" name="Adriana" initials="A" lastIdx="4" clrIdx="1">
    <p:extLst>
      <p:ext uri="{19B8F6BF-5375-455C-9EA6-DF929625EA0E}">
        <p15:presenceInfo xmlns:p15="http://schemas.microsoft.com/office/powerpoint/2012/main" userId="Adri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CCCC"/>
    <a:srgbClr val="00FF00"/>
    <a:srgbClr val="238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27" autoAdjust="0"/>
    <p:restoredTop sz="94177" autoAdjust="0"/>
  </p:normalViewPr>
  <p:slideViewPr>
    <p:cSldViewPr>
      <p:cViewPr varScale="1">
        <p:scale>
          <a:sx n="125" d="100"/>
          <a:sy n="125" d="100"/>
        </p:scale>
        <p:origin x="6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80"/>
    </p:cViewPr>
  </p:sorterViewPr>
  <p:notesViewPr>
    <p:cSldViewPr>
      <p:cViewPr varScale="1">
        <p:scale>
          <a:sx n="80" d="100"/>
          <a:sy n="80" d="100"/>
        </p:scale>
        <p:origin x="-2094" y="-84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7E9D-307C-4F43-B508-A2CDC8AE20DA}" type="datetimeFigureOut">
              <a:rPr lang="en-US" smtClean="0"/>
              <a:pPr/>
              <a:t>4/13/2017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513" y="4681538"/>
            <a:ext cx="5375275" cy="443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FC852-F124-48A4-8C7E-96992E409D3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24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2A734-F34A-495A-9EE4-BF5C1A07A39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4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we need to be able to compare images and rank them along a certain attribute spectrum, using</a:t>
            </a:r>
            <a:r>
              <a:rPr lang="en-US" baseline="0" dirty="0"/>
              <a:t> their attribute strengths. Since it is infeasible to collect annotations on an entire large image database, we need to be able estimate the strength of a given attribute in a given image automatically.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92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80D86-991A-4A81-AA1B-9354B1E6114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DE7B4E6-6F6B-4297-ADE3-990EEE622008}" type="datetime1">
              <a:rPr lang="en-US" smtClean="0"/>
              <a:pPr/>
              <a:t>4/13/2017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C594B-08AC-4AF2-82B3-46A083C1F9B4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302668-983B-497D-B7C0-5DCB6C230F47}" type="datetime1">
              <a:rPr lang="en-US" smtClean="0"/>
              <a:pPr/>
              <a:t>4/13/2017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7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650C66-94D9-B841-AACA-E5A2051276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6C53EC-208C-41AC-94D2-0AABA9D46FAF}" type="datetime1">
              <a:rPr lang="en-US" smtClean="0"/>
              <a:pPr/>
              <a:t>4/13/2017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7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4/13/2017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0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72036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E51A28-593D-4AC4-AB93-C978E57398D5}" type="datetime1">
              <a:rPr lang="en-US" altLang="en-US" sz="1200" smtClean="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4/13/2017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720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D4BBB8-82DE-4F2B-96B3-38A4D894D495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9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9A900B-4FAD-4604-8A31-2C9A576C6D9E}" type="datetime1">
              <a:rPr lang="en-US" smtClean="0"/>
              <a:pPr/>
              <a:t>4/13/2017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B6269B-0F77-42A2-A894-9ABED6691E3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3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Let’s ask a machine learner to solve</a:t>
            </a:r>
            <a:r>
              <a:rPr lang="en-US" baseline="0" dirty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/>
              <a:t>- We then pass both patches to a deep network which is trained to predict which of</a:t>
            </a:r>
            <a:r>
              <a:rPr lang="en-US" baseline="0" dirty="0"/>
              <a:t> the 8 classes was sampled.</a:t>
            </a:r>
          </a:p>
          <a:p>
            <a:r>
              <a:rPr lang="en-US" dirty="0"/>
              <a:t>- Note</a:t>
            </a:r>
            <a:r>
              <a:rPr lang="en-US" baseline="0" dirty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9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Create an embedding where semantically similar patches are close together</a:t>
            </a:r>
          </a:p>
          <a:p>
            <a:r>
              <a:rPr lang="en-US" dirty="0"/>
              <a:t>- indeed, for this patch, the most similar other patches</a:t>
            </a:r>
            <a:r>
              <a:rPr lang="en-US" baseline="0" dirty="0"/>
              <a:t> are other cats</a:t>
            </a:r>
            <a:endParaRPr lang="en-US" dirty="0"/>
          </a:p>
          <a:p>
            <a:r>
              <a:rPr lang="en-US" dirty="0"/>
              <a:t>- Note</a:t>
            </a:r>
            <a:r>
              <a:rPr lang="en-US" baseline="0" dirty="0"/>
              <a:t> what this means: we’ve connected across instances of cats despite using an objective function that operates within a single image</a:t>
            </a:r>
          </a:p>
          <a:p>
            <a:r>
              <a:rPr lang="en-US" dirty="0"/>
              <a:t>- We never told the algorithm that these were the same in any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3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4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9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7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7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0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1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1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6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03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5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jpeg"/><Relationship Id="rId20" Type="http://schemas.openxmlformats.org/officeDocument/2006/relationships/image" Target="../media/image102.jpe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24" Type="http://schemas.openxmlformats.org/officeDocument/2006/relationships/image" Target="../media/image106.pn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23" Type="http://schemas.openxmlformats.org/officeDocument/2006/relationships/image" Target="../media/image105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Relationship Id="rId22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5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23" Type="http://schemas.openxmlformats.org/officeDocument/2006/relationships/image" Target="../media/image127.jpe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Relationship Id="rId22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38.png"/><Relationship Id="rId4" Type="http://schemas.openxmlformats.org/officeDocument/2006/relationships/image" Target="../media/image134.png"/><Relationship Id="rId9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rvanasys.com/demystifying-deep-reinforcement-learn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6/05/31/rl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rvanasys.com/demystifying-deep-reinforcement-learnin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karpathy.github.io/2016/05/31/r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2750: Machine Learning 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Topics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April 13,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play Atari games w/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2816"/>
            <a:ext cx="8686800" cy="1269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47444"/>
            <a:ext cx="8686800" cy="1590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9261" y="3042786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2976" y="5652459"/>
            <a:ext cx="293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reward collected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654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Mnih</a:t>
            </a:r>
            <a:r>
              <a:rPr lang="en-US" dirty="0"/>
              <a:t> et al., “Playing Atari with Deep Reinforcement Learning”, 2013</a:t>
            </a:r>
          </a:p>
        </p:txBody>
      </p:sp>
    </p:spTree>
    <p:extLst>
      <p:ext uri="{BB962C8B-B14F-4D97-AF65-F5344CB8AC3E}">
        <p14:creationId xmlns:p14="http://schemas.microsoft.com/office/powerpoint/2010/main" val="16343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localize objects w/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31" y="1594433"/>
            <a:ext cx="6545963" cy="329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8" y="5157192"/>
            <a:ext cx="7021288" cy="1214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925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Caicedo</a:t>
            </a:r>
            <a:r>
              <a:rPr lang="en-US" dirty="0"/>
              <a:t> and </a:t>
            </a:r>
            <a:r>
              <a:rPr lang="en-US" dirty="0" err="1"/>
              <a:t>Lazebnik</a:t>
            </a:r>
            <a:r>
              <a:rPr lang="en-US" dirty="0"/>
              <a:t>, “Active Object Localization with Deep Reinforcement Learning”, ICCV 2015</a:t>
            </a:r>
          </a:p>
        </p:txBody>
      </p:sp>
    </p:spTree>
    <p:extLst>
      <p:ext uri="{BB962C8B-B14F-4D97-AF65-F5344CB8AC3E}">
        <p14:creationId xmlns:p14="http://schemas.microsoft.com/office/powerpoint/2010/main" val="156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19891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Pool-based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30" b="18870"/>
          <a:stretch/>
        </p:blipFill>
        <p:spPr>
          <a:xfrm>
            <a:off x="581025" y="1600200"/>
            <a:ext cx="7981950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15334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sampling (stream-based)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691" b="20857"/>
          <a:stretch/>
        </p:blipFill>
        <p:spPr>
          <a:xfrm>
            <a:off x="804863" y="1600200"/>
            <a:ext cx="7534275" cy="4708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8892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321" b="19167"/>
          <a:stretch/>
        </p:blipFill>
        <p:spPr>
          <a:xfrm>
            <a:off x="762000" y="1592386"/>
            <a:ext cx="7620000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11020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8" y="1196753"/>
            <a:ext cx="7622504" cy="2397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4901"/>
          <a:stretch/>
        </p:blipFill>
        <p:spPr>
          <a:xfrm>
            <a:off x="1303548" y="3501008"/>
            <a:ext cx="6516216" cy="2965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37127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Least confident</a:t>
            </a:r>
          </a:p>
          <a:p>
            <a:endParaRPr lang="en-US" dirty="0"/>
          </a:p>
          <a:p>
            <a:r>
              <a:rPr lang="en-US" dirty="0"/>
              <a:t>Smallest margin</a:t>
            </a:r>
          </a:p>
          <a:p>
            <a:endParaRPr lang="en-US" dirty="0"/>
          </a:p>
          <a:p>
            <a:r>
              <a:rPr lang="en-US" dirty="0"/>
              <a:t>Highest entropy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95" y="2076869"/>
            <a:ext cx="4026374" cy="848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76" y="3356992"/>
            <a:ext cx="5841413" cy="6578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32977" y="4593146"/>
            <a:ext cx="6320409" cy="954714"/>
            <a:chOff x="1203919" y="4996403"/>
            <a:chExt cx="7595560" cy="1147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88057" b="65216"/>
            <a:stretch/>
          </p:blipFill>
          <p:spPr>
            <a:xfrm>
              <a:off x="1203919" y="4996403"/>
              <a:ext cx="948730" cy="7951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2878" t="56844" r="2179"/>
            <a:stretch/>
          </p:blipFill>
          <p:spPr>
            <a:xfrm>
              <a:off x="2051720" y="5157193"/>
              <a:ext cx="6747759" cy="98653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724128" y="1475492"/>
            <a:ext cx="2952328" cy="729372"/>
            <a:chOff x="5724128" y="1475492"/>
            <a:chExt cx="2952328" cy="729372"/>
          </a:xfrm>
        </p:grpSpPr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H="1">
              <a:off x="5724128" y="1844824"/>
              <a:ext cx="1301316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15398" y="1475492"/>
              <a:ext cx="2461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highest-probability label</a:t>
              </a:r>
            </a:p>
          </p:txBody>
        </p:sp>
      </p:grp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4704720" y="1844824"/>
            <a:ext cx="3181737" cy="1512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6368123" y="2787588"/>
            <a:ext cx="657321" cy="569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02001" y="2468316"/>
            <a:ext cx="216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-highest-probability label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39979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Actively choosing sample and annotation type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3058"/>
            <a:ext cx="8229600" cy="4060247"/>
          </a:xfr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86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et al., “Actively Selecting Annotations Among Objects and Attributes“, ICCV 2011</a:t>
            </a:r>
          </a:p>
        </p:txBody>
      </p:sp>
    </p:spTree>
    <p:extLst>
      <p:ext uri="{BB962C8B-B14F-4D97-AF65-F5344CB8AC3E}">
        <p14:creationId xmlns:p14="http://schemas.microsoft.com/office/powerpoint/2010/main" val="42138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Expected entropy </a:t>
            </a:r>
            <a:r>
              <a:rPr lang="en-US" dirty="0"/>
              <a:t>reduction on </a:t>
            </a:r>
            <a:r>
              <a:rPr lang="en-US" dirty="0" smtClean="0"/>
              <a:t>all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1264"/>
            <a:ext cx="8229600" cy="15317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8106906" cy="1457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590981"/>
            <a:ext cx="809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predicting entropy change over all data, selection accounts for the impact of all desired interactions between labels and data.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912" y="1412776"/>
            <a:ext cx="817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Our entropy-based selection function seeks to maximize the expected object label entropy reduction. We measure object class entropy on the labeled and unlabeled image sets: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912" y="3663476"/>
            <a:ext cx="804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seek </a:t>
            </a:r>
            <a:r>
              <a:rPr lang="en-US" dirty="0" smtClean="0"/>
              <a:t>maximal expected </a:t>
            </a:r>
            <a:r>
              <a:rPr lang="en-US" dirty="0"/>
              <a:t>entropy reduction, which is equivalent to minimum entropy after the label addition: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86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et al., “Actively Selecting Annotations Among Objects and Attributes“, ICCV 2011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8144" y="4400266"/>
            <a:ext cx="2160240" cy="3968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23928" y="4122485"/>
            <a:ext cx="1872208" cy="9626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11960" y="5251759"/>
            <a:ext cx="864096" cy="24702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last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other topics and applications</a:t>
            </a:r>
          </a:p>
          <a:p>
            <a:pPr lvl="1"/>
            <a:r>
              <a:rPr lang="en-US" dirty="0"/>
              <a:t>Reinforcement learning</a:t>
            </a:r>
          </a:p>
          <a:p>
            <a:pPr lvl="1"/>
            <a:r>
              <a:rPr lang="en-US" dirty="0"/>
              <a:t>Active learning</a:t>
            </a:r>
          </a:p>
          <a:p>
            <a:pPr lvl="1"/>
            <a:r>
              <a:rPr lang="en-US" dirty="0"/>
              <a:t>Domain adaptation</a:t>
            </a:r>
          </a:p>
          <a:p>
            <a:pPr lvl="1"/>
            <a:r>
              <a:rPr lang="en-US" dirty="0"/>
              <a:t>Unsupervised feature learning using context</a:t>
            </a:r>
          </a:p>
          <a:p>
            <a:pPr lvl="1"/>
            <a:r>
              <a:rPr lang="en-US" dirty="0"/>
              <a:t>Ranking</a:t>
            </a:r>
          </a:p>
        </p:txBody>
      </p:sp>
    </p:spTree>
    <p:extLst>
      <p:ext uri="{BB962C8B-B14F-4D97-AF65-F5344CB8AC3E}">
        <p14:creationId xmlns:p14="http://schemas.microsoft.com/office/powerpoint/2010/main" val="41240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Object label depends on attribute labels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559"/>
            <a:ext cx="8229600" cy="2892473"/>
          </a:xfr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86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et al., “Actively Selecting Annotations Among Objects and Attributes“, ICCV 2011</a:t>
            </a:r>
          </a:p>
        </p:txBody>
      </p:sp>
    </p:spTree>
    <p:extLst>
      <p:ext uri="{BB962C8B-B14F-4D97-AF65-F5344CB8AC3E}">
        <p14:creationId xmlns:p14="http://schemas.microsoft.com/office/powerpoint/2010/main" val="28105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object or attribute label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5157192"/>
            <a:ext cx="4715533" cy="112410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3"/>
          <a:stretch/>
        </p:blipFill>
        <p:spPr>
          <a:xfrm>
            <a:off x="323528" y="2275295"/>
            <a:ext cx="7236296" cy="2075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064" y="1417320"/>
            <a:ext cx="817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expected entropy scores for object label and attribute label additions can be expressed as follows. Note that these two formulations are </a:t>
            </a:r>
            <a:r>
              <a:rPr lang="en-US" i="1" dirty="0"/>
              <a:t>comparable</a:t>
            </a:r>
            <a:r>
              <a:rPr lang="en-US" dirty="0"/>
              <a:t> since they both measure entropy of the object class.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2064" y="4582869"/>
            <a:ext cx="817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Then the best (image, label) choice can be made as: where </a:t>
            </a:r>
            <a:r>
              <a:rPr lang="en-US" b="1" dirty="0"/>
              <a:t>x</a:t>
            </a:r>
            <a:r>
              <a:rPr lang="en-US" dirty="0"/>
              <a:t> ranges over unlabeled images and </a:t>
            </a:r>
            <a:r>
              <a:rPr lang="en-US" b="1" i="1" dirty="0"/>
              <a:t>q</a:t>
            </a:r>
            <a:r>
              <a:rPr lang="en-US" dirty="0"/>
              <a:t> ranges over possible label types.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86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et al., “Actively Selecting Annotations Among Objects and Attributes“, ICCV 2011</a:t>
            </a:r>
          </a:p>
        </p:txBody>
      </p:sp>
    </p:spTree>
    <p:extLst>
      <p:ext uri="{BB962C8B-B14F-4D97-AF65-F5344CB8AC3E}">
        <p14:creationId xmlns:p14="http://schemas.microsoft.com/office/powerpoint/2010/main" val="201443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by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42" y="1566736"/>
            <a:ext cx="6893814" cy="1122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32" y="2838451"/>
            <a:ext cx="7059835" cy="980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2" y="4219433"/>
            <a:ext cx="8942537" cy="2108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33205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36912"/>
            <a:ext cx="8686800" cy="2543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Settles, “Active Learning” (Synthesis Lectures on AI and ML), 2012</a:t>
            </a:r>
          </a:p>
        </p:txBody>
      </p:sp>
    </p:spTree>
    <p:extLst>
      <p:ext uri="{BB962C8B-B14F-4D97-AF65-F5344CB8AC3E}">
        <p14:creationId xmlns:p14="http://schemas.microsoft.com/office/powerpoint/2010/main" val="31252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Domain adaptation</a:t>
            </a:r>
          </a:p>
        </p:txBody>
      </p:sp>
    </p:spTree>
    <p:extLst>
      <p:ext uri="{BB962C8B-B14F-4D97-AF65-F5344CB8AC3E}">
        <p14:creationId xmlns:p14="http://schemas.microsoft.com/office/powerpoint/2010/main" val="27831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same class looks different in different domains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73016"/>
            <a:ext cx="3827401" cy="2916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35" y="1600200"/>
            <a:ext cx="3514129" cy="1696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87" r="5501"/>
          <a:stretch/>
        </p:blipFill>
        <p:spPr>
          <a:xfrm>
            <a:off x="4553337" y="3573016"/>
            <a:ext cx="4133463" cy="27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domain:</a:t>
            </a:r>
          </a:p>
          <a:p>
            <a:r>
              <a:rPr lang="en-US" dirty="0"/>
              <a:t>Auxiliary (source) domain:</a:t>
            </a:r>
          </a:p>
          <a:p>
            <a:r>
              <a:rPr lang="en-US" dirty="0"/>
              <a:t>Standard SVM: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64" y="3569668"/>
            <a:ext cx="6523673" cy="19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32" y="1671336"/>
            <a:ext cx="2560882" cy="480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423"/>
          <a:stretch/>
        </p:blipFill>
        <p:spPr>
          <a:xfrm>
            <a:off x="5582132" y="2321168"/>
            <a:ext cx="2515151" cy="481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88668"/>
            <a:ext cx="933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 et al., “Adapting SVM Classifiers to Data with Shifted Distributions”, ICDM Workshops 2007</a:t>
            </a:r>
          </a:p>
        </p:txBody>
      </p:sp>
    </p:spTree>
    <p:extLst>
      <p:ext uri="{BB962C8B-B14F-4D97-AF65-F5344CB8AC3E}">
        <p14:creationId xmlns:p14="http://schemas.microsoft.com/office/powerpoint/2010/main" val="28283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Adaptive SVM objective: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Adaptive SVM dual problem: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Adaptive SVM prediction: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649" b="-1"/>
          <a:stretch/>
        </p:blipFill>
        <p:spPr>
          <a:xfrm>
            <a:off x="2542095" y="5805264"/>
            <a:ext cx="4059810" cy="1124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216" b="9788"/>
          <a:stretch/>
        </p:blipFill>
        <p:spPr>
          <a:xfrm>
            <a:off x="1604725" y="2060848"/>
            <a:ext cx="5934551" cy="155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215" b="11412"/>
          <a:stretch/>
        </p:blipFill>
        <p:spPr>
          <a:xfrm>
            <a:off x="1082516" y="4272993"/>
            <a:ext cx="6978968" cy="1100223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635896" y="1772816"/>
            <a:ext cx="2520280" cy="576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56176" y="1475707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on auxiliary domain with standard SVM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0813" y="5756831"/>
            <a:ext cx="3525083" cy="369332"/>
            <a:chOff x="110813" y="5756831"/>
            <a:chExt cx="3525083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110813" y="5756831"/>
              <a:ext cx="2987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prediction from auxiliary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542095" y="5941497"/>
              <a:ext cx="1093801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0" y="6632732"/>
            <a:ext cx="4195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Yang et al., “Adapting SVM Classifiers to Data with Shifted Distributions”, ICDM Workshops 2007</a:t>
            </a:r>
          </a:p>
        </p:txBody>
      </p:sp>
    </p:spTree>
    <p:extLst>
      <p:ext uri="{BB962C8B-B14F-4D97-AF65-F5344CB8AC3E}">
        <p14:creationId xmlns:p14="http://schemas.microsoft.com/office/powerpoint/2010/main" val="127685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Personalized image search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4221088"/>
            <a:ext cx="8496944" cy="2067995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dirty="0"/>
              <a:t>Allow user to “whittle away” irrelevant images via comparative feedback on </a:t>
            </a:r>
            <a:r>
              <a:rPr lang="en-US" sz="2800" i="1" dirty="0"/>
              <a:t>attributes</a:t>
            </a:r>
            <a:r>
              <a:rPr lang="en-US" sz="2800" dirty="0"/>
              <a:t> of results </a:t>
            </a:r>
          </a:p>
          <a:p>
            <a:r>
              <a:rPr lang="en-US" sz="2800" dirty="0"/>
              <a:t>But different users might perceive attributes differently</a:t>
            </a:r>
          </a:p>
          <a:p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488668"/>
            <a:ext cx="891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et al., “</a:t>
            </a:r>
            <a:r>
              <a:rPr lang="en-US" dirty="0" err="1"/>
              <a:t>WhittleSearch</a:t>
            </a:r>
            <a:r>
              <a:rPr lang="en-US" dirty="0"/>
              <a:t>: Image Search with Relative Attribute Feedback”, CVPR 2012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8650" y="1417638"/>
            <a:ext cx="8562684" cy="3025208"/>
            <a:chOff x="0" y="1555668"/>
            <a:chExt cx="9822316" cy="3470238"/>
          </a:xfrm>
        </p:grpSpPr>
        <p:grpSp>
          <p:nvGrpSpPr>
            <p:cNvPr id="31" name="Group 30"/>
            <p:cNvGrpSpPr/>
            <p:nvPr/>
          </p:nvGrpSpPr>
          <p:grpSpPr>
            <a:xfrm>
              <a:off x="4860541" y="1647924"/>
              <a:ext cx="4105329" cy="2734071"/>
              <a:chOff x="4860541" y="1647924"/>
              <a:chExt cx="4105329" cy="273407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860541" y="1647924"/>
                <a:ext cx="4105329" cy="27340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u="none">
                  <a:solidFill>
                    <a:prstClr val="white"/>
                  </a:solidFill>
                </a:endParaRPr>
              </a:p>
            </p:txBody>
          </p:sp>
          <p:pic>
            <p:nvPicPr>
              <p:cNvPr id="33" name="Picture 16" descr="http://thecurvature.com/wp-content/uploads/2012/01/danny-acke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91957" y="1766553"/>
                <a:ext cx="838827" cy="1094123"/>
              </a:xfrm>
              <a:prstGeom prst="rect">
                <a:avLst/>
              </a:prstGeom>
              <a:noFill/>
            </p:spPr>
          </p:pic>
          <p:pic>
            <p:nvPicPr>
              <p:cNvPr id="34" name="Picture 18" descr="http://www.angelinacounty.net/scripts/mugshot.php?jailid=173254&amp;view=F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38857" y="1752662"/>
                <a:ext cx="841952" cy="1122603"/>
              </a:xfrm>
              <a:prstGeom prst="rect">
                <a:avLst/>
              </a:prstGeom>
              <a:noFill/>
            </p:spPr>
          </p:pic>
          <p:pic>
            <p:nvPicPr>
              <p:cNvPr id="38" name="Picture 20" descr="http://s3.amazonaws.com/dk-production/images/4463/large/okeefe_mugshot.jpeg?134617714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46174" y="3087586"/>
                <a:ext cx="832160" cy="1110556"/>
              </a:xfrm>
              <a:prstGeom prst="rect">
                <a:avLst/>
              </a:prstGeom>
              <a:noFill/>
            </p:spPr>
          </p:pic>
          <p:pic>
            <p:nvPicPr>
              <p:cNvPr id="39" name="Picture 22" descr="http://www.newsmanateearchive.com/Mug%20shot%20--%20Arthur%20Kinsman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916031" y="1757549"/>
                <a:ext cx="931080" cy="1128250"/>
              </a:xfrm>
              <a:prstGeom prst="rect">
                <a:avLst/>
              </a:prstGeom>
              <a:noFill/>
            </p:spPr>
          </p:pic>
          <p:pic>
            <p:nvPicPr>
              <p:cNvPr id="40" name="Picture 26" descr="http://www.baynews9.com/content/dam/news/images/2013/06/kyle-jones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86357" y="3086002"/>
                <a:ext cx="841952" cy="1125409"/>
              </a:xfrm>
              <a:prstGeom prst="rect">
                <a:avLst/>
              </a:prstGeom>
              <a:noFill/>
            </p:spPr>
          </p:pic>
          <p:pic>
            <p:nvPicPr>
              <p:cNvPr id="41" name="Picture 28" descr="http://www.wuft.org/news/files/2013/05/Mason-Scott-Beuning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88881" y="1755065"/>
                <a:ext cx="925079" cy="1154947"/>
              </a:xfrm>
              <a:prstGeom prst="rect">
                <a:avLst/>
              </a:prstGeom>
              <a:noFill/>
            </p:spPr>
          </p:pic>
          <p:pic>
            <p:nvPicPr>
              <p:cNvPr id="42" name="Picture 30" descr="http://media-cache-ec0.pinimg.com/236x/29/61/98/296198356598fc92912564a98da6bc0a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071"/>
              <a:stretch>
                <a:fillRect/>
              </a:stretch>
            </p:blipFill>
            <p:spPr bwMode="auto">
              <a:xfrm>
                <a:off x="7920844" y="3087532"/>
                <a:ext cx="866893" cy="1141507"/>
              </a:xfrm>
              <a:prstGeom prst="rect">
                <a:avLst/>
              </a:prstGeom>
              <a:noFill/>
            </p:spPr>
          </p:pic>
          <p:pic>
            <p:nvPicPr>
              <p:cNvPr id="43" name="Picture 32" descr="http://shechive.files.wordpress.com/2013/12/mug-shots-3.jpg?w=500&amp;h=62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965082" y="3075710"/>
                <a:ext cx="913578" cy="1140589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1536838" y="1572662"/>
              <a:ext cx="8285478" cy="3453244"/>
              <a:chOff x="1287463" y="1619648"/>
              <a:chExt cx="8285478" cy="345324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287463" y="4402092"/>
                <a:ext cx="8285478" cy="67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none" dirty="0">
                    <a:solidFill>
                      <a:srgbClr val="0000FF"/>
                    </a:solidFill>
                    <a:latin typeface="Calibri Light" pitchFamily="34" charset="0"/>
                    <a:cs typeface="Courier New" panose="02070309020205020404" pitchFamily="49" charset="0"/>
                  </a:rPr>
                  <a:t>“Like this… but </a:t>
                </a:r>
                <a:r>
                  <a:rPr lang="en-US" sz="3200" b="1" i="1" u="sng" dirty="0">
                    <a:solidFill>
                      <a:srgbClr val="0000FF"/>
                    </a:solidFill>
                    <a:latin typeface="Calibri Light" pitchFamily="34" charset="0"/>
                    <a:cs typeface="Courier New" panose="02070309020205020404" pitchFamily="49" charset="0"/>
                  </a:rPr>
                  <a:t>with curlier hair</a:t>
                </a:r>
                <a:r>
                  <a:rPr lang="en-US" sz="3200" b="1" i="1" u="none" dirty="0">
                    <a:solidFill>
                      <a:srgbClr val="0000FF"/>
                    </a:solidFill>
                    <a:latin typeface="Calibri Light" pitchFamily="34" charset="0"/>
                    <a:cs typeface="Courier New" panose="02070309020205020404" pitchFamily="49" charset="0"/>
                  </a:rPr>
                  <a:t>”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6330637" y="1619648"/>
                <a:ext cx="1557247" cy="1507738"/>
              </a:xfrm>
              <a:prstGeom prst="ellipse">
                <a:avLst/>
              </a:prstGeom>
              <a:noFill/>
              <a:ln w="1270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7109260" y="3127386"/>
                <a:ext cx="0" cy="1251262"/>
              </a:xfrm>
              <a:prstGeom prst="straightConnector1">
                <a:avLst/>
              </a:prstGeom>
              <a:ln w="127000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ight Arrow 43"/>
            <p:cNvSpPr/>
            <p:nvPr/>
          </p:nvSpPr>
          <p:spPr>
            <a:xfrm>
              <a:off x="4101117" y="2688545"/>
              <a:ext cx="530260" cy="49149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u="none">
                <a:solidFill>
                  <a:prstClr val="white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0" y="1555668"/>
              <a:ext cx="4031940" cy="2327690"/>
              <a:chOff x="0" y="1820074"/>
              <a:chExt cx="4031940" cy="2327690"/>
            </a:xfrm>
          </p:grpSpPr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l="31726" t="30224" r="60175" b="53135"/>
              <a:stretch/>
            </p:blipFill>
            <p:spPr bwMode="auto">
              <a:xfrm>
                <a:off x="0" y="2561936"/>
                <a:ext cx="1185529" cy="1270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Cloud Callout 46"/>
              <p:cNvSpPr/>
              <p:nvPr/>
            </p:nvSpPr>
            <p:spPr>
              <a:xfrm>
                <a:off x="1475656" y="1820074"/>
                <a:ext cx="2556284" cy="2327690"/>
              </a:xfrm>
              <a:prstGeom prst="cloudCallout">
                <a:avLst>
                  <a:gd name="adj1" fmla="val -62888"/>
                  <a:gd name="adj2" fmla="val -19409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u="none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8" name="Picture 14" descr="http://www.examiner.com/images/blog/EXID18689/images/Haddock_Jessie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25683" y="1931402"/>
              <a:ext cx="1283457" cy="160237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5113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Semantic visual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18" y="1349564"/>
            <a:ext cx="8606216" cy="164738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High-level descriptive properties shared by objects</a:t>
            </a:r>
          </a:p>
          <a:p>
            <a:pPr>
              <a:lnSpc>
                <a:spcPct val="100000"/>
              </a:lnSpc>
            </a:pPr>
            <a:r>
              <a:rPr lang="en-US" dirty="0"/>
              <a:t>Human-understandable and machine-detectable</a:t>
            </a:r>
          </a:p>
          <a:p>
            <a:pPr>
              <a:lnSpc>
                <a:spcPct val="100000"/>
              </a:lnSpc>
            </a:pPr>
            <a:r>
              <a:rPr lang="en-US" dirty="0"/>
              <a:t>Middle ground between user and system</a:t>
            </a:r>
            <a:r>
              <a:rPr lang="en-US" i="1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	</a:t>
            </a:r>
            <a:endParaRPr lang="en-US" sz="2400" i="1" dirty="0">
              <a:solidFill>
                <a:prstClr val="black"/>
              </a:solidFill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2805" y="3240821"/>
            <a:ext cx="4195936" cy="1530282"/>
            <a:chOff x="282805" y="5208457"/>
            <a:chExt cx="4195936" cy="1530282"/>
          </a:xfrm>
        </p:grpSpPr>
        <p:pic>
          <p:nvPicPr>
            <p:cNvPr id="108558" name="Picture 14" descr="http://a.abcnews.com/images/Entertainment/GTY_jared_leto_sk_131212_16x9_99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3" r="30712" b="20550"/>
            <a:stretch/>
          </p:blipFill>
          <p:spPr bwMode="auto">
            <a:xfrm>
              <a:off x="3086803" y="5208457"/>
              <a:ext cx="1358219" cy="149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52" name="Picture 8" descr="http://www.biography.com/imported/images/Biography/Images/Profiles/J/Scarlett-Johansson-13671719-1-40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3" r="9354" b="7991"/>
            <a:stretch/>
          </p:blipFill>
          <p:spPr bwMode="auto">
            <a:xfrm>
              <a:off x="1658312" y="5229716"/>
              <a:ext cx="1301279" cy="147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282805" y="5209758"/>
              <a:ext cx="4195936" cy="1528981"/>
              <a:chOff x="282805" y="5209758"/>
              <a:chExt cx="4195936" cy="1528981"/>
            </a:xfrm>
          </p:grpSpPr>
          <p:pic>
            <p:nvPicPr>
              <p:cNvPr id="108546" name="Picture 2" descr="http://www.biography.com/imported/images/Biography/Images/Profiles/R/Alex-Rodriguez-39389-1-402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0" r="6378"/>
              <a:stretch/>
            </p:blipFill>
            <p:spPr bwMode="auto">
              <a:xfrm>
                <a:off x="282805" y="5215539"/>
                <a:ext cx="1291472" cy="1483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316718" y="5209758"/>
                <a:ext cx="4162023" cy="1528981"/>
                <a:chOff x="316718" y="5141518"/>
                <a:chExt cx="4162023" cy="1528981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316718" y="5141518"/>
                  <a:ext cx="1188132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smiling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574699" y="5148998"/>
                  <a:ext cx="1473958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large-lips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004783" y="6270389"/>
                  <a:ext cx="1473958" cy="40011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long-hair</a:t>
                  </a:r>
                </a:p>
              </p:txBody>
            </p:sp>
          </p:grpSp>
        </p:grpSp>
      </p:grpSp>
      <p:grpSp>
        <p:nvGrpSpPr>
          <p:cNvPr id="32" name="Group 31"/>
          <p:cNvGrpSpPr/>
          <p:nvPr/>
        </p:nvGrpSpPr>
        <p:grpSpPr>
          <a:xfrm>
            <a:off x="2505654" y="4995910"/>
            <a:ext cx="4275852" cy="1438809"/>
            <a:chOff x="4649783" y="3747340"/>
            <a:chExt cx="4275852" cy="1438809"/>
          </a:xfrm>
        </p:grpSpPr>
        <p:pic>
          <p:nvPicPr>
            <p:cNvPr id="18" name="Picture 50" descr="http://vision.cs.utexas.edu/adriana/scenes/coast_cdmc70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7744" y="3747340"/>
              <a:ext cx="1427891" cy="142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0" descr="http://vision.cs.utexas.edu/adriana/scenes/forest_nat121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783" y="3758614"/>
              <a:ext cx="1413888" cy="141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4" descr="http://vision.cs.utexas.edu/adriana/scenes/street_art83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315" y="3753602"/>
              <a:ext cx="1432547" cy="143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735661" y="4725920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natural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95833" y="3786500"/>
              <a:ext cx="169232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perspective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9500" y="3786499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open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36887" y="3237515"/>
            <a:ext cx="4457212" cy="1552238"/>
            <a:chOff x="719599" y="4537302"/>
            <a:chExt cx="4457212" cy="1552238"/>
          </a:xfrm>
        </p:grpSpPr>
        <p:pic>
          <p:nvPicPr>
            <p:cNvPr id="44" name="Picture 43" descr="Shoes.jpg"/>
            <p:cNvPicPr>
              <a:picLocks noChangeAspect="1"/>
            </p:cNvPicPr>
            <p:nvPr/>
          </p:nvPicPr>
          <p:blipFill>
            <a:blip r:embed="rId10" cstate="print"/>
            <a:srcRect b="66207"/>
            <a:stretch>
              <a:fillRect/>
            </a:stretch>
          </p:blipFill>
          <p:spPr>
            <a:xfrm>
              <a:off x="748319" y="4609310"/>
              <a:ext cx="4257327" cy="143867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628639" y="4537302"/>
              <a:ext cx="97210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 heel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76711" y="5689430"/>
              <a:ext cx="9001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9599" y="5678126"/>
              <a:ext cx="151216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ornaments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60487" y="4681318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metallic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487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7756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Users perceive attributes differently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28650" y="3930795"/>
            <a:ext cx="8078622" cy="2628117"/>
          </a:xfrm>
        </p:spPr>
        <p:txBody>
          <a:bodyPr>
            <a:normAutofit/>
          </a:bodyPr>
          <a:lstStyle/>
          <a:p>
            <a:r>
              <a:rPr lang="en-US" sz="2800" dirty="0"/>
              <a:t>There may be valid perceptual differences within an attribute, yet existing methods assume monolithic attribute sufficient</a:t>
            </a:r>
          </a:p>
        </p:txBody>
      </p:sp>
      <p:pic>
        <p:nvPicPr>
          <p:cNvPr id="9" name="Picture 6" descr="http://vision.cs.utexas.edu/adriana/shoes/img_womens_wedding_shoes_1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20147"/>
          <a:stretch/>
        </p:blipFill>
        <p:spPr bwMode="auto">
          <a:xfrm>
            <a:off x="935661" y="1886017"/>
            <a:ext cx="1600201" cy="10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6860" y="1469848"/>
            <a:ext cx="123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Formal?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3582" y="1520985"/>
            <a:ext cx="1462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User labels: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50% “yes”</a:t>
            </a:r>
          </a:p>
          <a:p>
            <a:r>
              <a:rPr lang="en-US" sz="2000" dirty="0">
                <a:solidFill>
                  <a:srgbClr val="FF0000"/>
                </a:solidFill>
              </a:rPr>
              <a:t>50% “no”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925028" y="1459215"/>
            <a:ext cx="2529680" cy="1560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 descr="http://vision.cs.utexas.edu/adriana/shoes/img_womens_pumps_3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14286"/>
          <a:stretch/>
        </p:blipFill>
        <p:spPr bwMode="auto">
          <a:xfrm>
            <a:off x="5310689" y="1848854"/>
            <a:ext cx="1422401" cy="10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vision.cs.utexas.edu/adriana/shoes/img_womens_clogs_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0" r="4762" b="26531"/>
          <a:stretch/>
        </p:blipFill>
        <p:spPr bwMode="auto">
          <a:xfrm>
            <a:off x="3837488" y="2133875"/>
            <a:ext cx="1524002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5643" y="1938835"/>
            <a:ext cx="54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967" y="1469849"/>
            <a:ext cx="2631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ornamented?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5771" y="1518009"/>
            <a:ext cx="1646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User labels: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50% “first”</a:t>
            </a:r>
          </a:p>
          <a:p>
            <a:r>
              <a:rPr lang="en-US" sz="2000" dirty="0">
                <a:solidFill>
                  <a:srgbClr val="FF0000"/>
                </a:solidFill>
              </a:rPr>
              <a:t>20% “second”</a:t>
            </a:r>
            <a:endParaRPr lang="en-US" sz="2000" dirty="0"/>
          </a:p>
          <a:p>
            <a:r>
              <a:rPr lang="en-US" sz="2000" dirty="0">
                <a:solidFill>
                  <a:srgbClr val="00B0F0"/>
                </a:solidFill>
              </a:rPr>
              <a:t>30% “equally”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5141" y="1459215"/>
            <a:ext cx="4385602" cy="1560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82724" y="3103545"/>
            <a:ext cx="2313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Binary attribute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68086" y="3120288"/>
            <a:ext cx="339216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Relative attribute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864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and </a:t>
            </a:r>
            <a:r>
              <a:rPr lang="en-US" dirty="0" err="1"/>
              <a:t>Grauman</a:t>
            </a:r>
            <a:r>
              <a:rPr lang="en-US" dirty="0"/>
              <a:t>, “Attribute Adaptation for Personalized Image Search”, ICCV 2013</a:t>
            </a:r>
          </a:p>
        </p:txBody>
      </p:sp>
    </p:spTree>
    <p:extLst>
      <p:ext uri="{BB962C8B-B14F-4D97-AF65-F5344CB8AC3E}">
        <p14:creationId xmlns:p14="http://schemas.microsoft.com/office/powerpoint/2010/main" val="4080660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0" grpId="0"/>
      <p:bldP spid="13" grpId="0"/>
      <p:bldP spid="3" grpId="0" animBg="1"/>
      <p:bldP spid="8" grpId="0"/>
      <p:bldP spid="11" grpId="0"/>
      <p:bldP spid="14" grpId="0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user-specific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4861268"/>
            <a:ext cx="8058151" cy="173608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Treat as a domain adaptation problem</a:t>
            </a:r>
          </a:p>
          <a:p>
            <a:r>
              <a:rPr lang="en-US" altLang="en-US" sz="2800" dirty="0">
                <a:cs typeface="Arial" panose="020B0604020202020204" pitchFamily="34" charset="0"/>
                <a:sym typeface="Wingdings" panose="05000000000000000000" pitchFamily="2" charset="2"/>
              </a:rPr>
              <a:t>Adapt generic attribute model with minimal user-specific labeled examples</a:t>
            </a:r>
          </a:p>
        </p:txBody>
      </p:sp>
      <p:pic>
        <p:nvPicPr>
          <p:cNvPr id="61" name="Content Placeholder 4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3314" r="11894"/>
          <a:stretch>
            <a:fillRect/>
          </a:stretch>
        </p:blipFill>
        <p:spPr bwMode="auto">
          <a:xfrm>
            <a:off x="1908352" y="1506992"/>
            <a:ext cx="1692710" cy="133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296812" y="1665742"/>
            <a:ext cx="15509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approach:</a:t>
            </a:r>
          </a:p>
        </p:txBody>
      </p:sp>
      <p:sp>
        <p:nvSpPr>
          <p:cNvPr id="63" name="Right Arrow 62"/>
          <p:cNvSpPr/>
          <p:nvPr/>
        </p:nvSpPr>
        <p:spPr>
          <a:xfrm>
            <a:off x="3789975" y="1559634"/>
            <a:ext cx="1238250" cy="1201737"/>
          </a:xfrm>
          <a:prstGeom prst="rightArrow">
            <a:avLst>
              <a:gd name="adj1" fmla="val 56802"/>
              <a:gd name="adj2" fmla="val 2300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Vote on labels</a:t>
            </a:r>
          </a:p>
        </p:txBody>
      </p:sp>
      <p:sp>
        <p:nvSpPr>
          <p:cNvPr id="64" name="TextBox 44"/>
          <p:cNvSpPr txBox="1">
            <a:spLocks noChangeArrowheads="1"/>
          </p:cNvSpPr>
          <p:nvPr/>
        </p:nvSpPr>
        <p:spPr bwMode="auto">
          <a:xfrm>
            <a:off x="360312" y="3611590"/>
            <a:ext cx="1423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idea:</a:t>
            </a:r>
          </a:p>
        </p:txBody>
      </p:sp>
      <p:pic>
        <p:nvPicPr>
          <p:cNvPr id="65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1"/>
          <a:stretch>
            <a:fillRect/>
          </a:stretch>
        </p:blipFill>
        <p:spPr bwMode="auto">
          <a:xfrm>
            <a:off x="1910472" y="3360765"/>
            <a:ext cx="1687415" cy="10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615725" y="3233456"/>
            <a:ext cx="1436687" cy="1231900"/>
            <a:chOff x="6130939" y="1613652"/>
            <a:chExt cx="2838310" cy="2435409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6265797" y="2187981"/>
              <a:ext cx="2066793" cy="129930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6384975" y="2599114"/>
              <a:ext cx="181903" cy="1788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48887" y="2137766"/>
              <a:ext cx="181903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836595" y="2310380"/>
              <a:ext cx="178768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8116188" y="2351178"/>
              <a:ext cx="181903" cy="182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977728" y="3305256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8382770" y="2737204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7975057" y="3060460"/>
              <a:ext cx="178766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404259" y="2978861"/>
              <a:ext cx="181903" cy="1820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410065" y="3025938"/>
              <a:ext cx="181903" cy="1788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Box 28"/>
            <p:cNvSpPr txBox="1">
              <a:spLocks noChangeArrowheads="1"/>
            </p:cNvSpPr>
            <p:nvPr/>
          </p:nvSpPr>
          <p:spPr bwMode="auto">
            <a:xfrm>
              <a:off x="6130939" y="1613652"/>
              <a:ext cx="1410033" cy="54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“formal”</a:t>
              </a:r>
            </a:p>
          </p:txBody>
        </p:sp>
        <p:sp>
          <p:nvSpPr>
            <p:cNvPr id="78" name="TextBox 29"/>
            <p:cNvSpPr txBox="1">
              <a:spLocks noChangeArrowheads="1"/>
            </p:cNvSpPr>
            <p:nvPr/>
          </p:nvSpPr>
          <p:spPr bwMode="auto">
            <a:xfrm>
              <a:off x="7052467" y="3501770"/>
              <a:ext cx="1916782" cy="54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“not formal”</a:t>
              </a:r>
            </a:p>
          </p:txBody>
        </p:sp>
      </p:grpSp>
      <p:sp>
        <p:nvSpPr>
          <p:cNvPr id="79" name="Curved Left Arrow 78"/>
          <p:cNvSpPr/>
          <p:nvPr/>
        </p:nvSpPr>
        <p:spPr>
          <a:xfrm rot="19185309">
            <a:off x="7636487" y="1414917"/>
            <a:ext cx="942975" cy="2503487"/>
          </a:xfrm>
          <a:prstGeom prst="curvedLeftArrow">
            <a:avLst>
              <a:gd name="adj1" fmla="val 32648"/>
              <a:gd name="adj2" fmla="val 81461"/>
              <a:gd name="adj3" fmla="val 416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50724" y="1441904"/>
            <a:ext cx="6504702" cy="1462993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115787" y="3552598"/>
            <a:ext cx="92075" cy="920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47"/>
          <p:cNvGrpSpPr>
            <a:grpSpLocks/>
          </p:cNvGrpSpPr>
          <p:nvPr/>
        </p:nvGrpSpPr>
        <p:grpSpPr bwMode="auto">
          <a:xfrm>
            <a:off x="3807437" y="3101693"/>
            <a:ext cx="2660650" cy="1584325"/>
            <a:chOff x="3491877" y="5073772"/>
            <a:chExt cx="2660526" cy="1666778"/>
          </a:xfrm>
        </p:grpSpPr>
        <p:grpSp>
          <p:nvGrpSpPr>
            <p:cNvPr id="83" name="Group 46"/>
            <p:cNvGrpSpPr>
              <a:grpSpLocks/>
            </p:cNvGrpSpPr>
            <p:nvPr/>
          </p:nvGrpSpPr>
          <p:grpSpPr bwMode="auto">
            <a:xfrm>
              <a:off x="3491877" y="5073772"/>
              <a:ext cx="2660526" cy="1666778"/>
              <a:chOff x="6597974" y="3840800"/>
              <a:chExt cx="2660526" cy="1666778"/>
            </a:xfrm>
          </p:grpSpPr>
          <p:sp>
            <p:nvSpPr>
              <p:cNvPr id="86" name="Right Arrow 85"/>
              <p:cNvSpPr/>
              <p:nvPr/>
            </p:nvSpPr>
            <p:spPr>
              <a:xfrm>
                <a:off x="6597974" y="3840800"/>
                <a:ext cx="2660526" cy="1666778"/>
              </a:xfrm>
              <a:prstGeom prst="rightArrow">
                <a:avLst>
                  <a:gd name="adj1" fmla="val 71374"/>
                  <a:gd name="adj2" fmla="val 2160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TextBox 41"/>
              <p:cNvSpPr txBox="1">
                <a:spLocks noChangeArrowheads="1"/>
              </p:cNvSpPr>
              <p:nvPr/>
            </p:nvSpPr>
            <p:spPr bwMode="auto">
              <a:xfrm>
                <a:off x="8130092" y="4219613"/>
                <a:ext cx="91242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“formal”</a:t>
                </a:r>
              </a:p>
            </p:txBody>
          </p:sp>
          <p:pic>
            <p:nvPicPr>
              <p:cNvPr id="88" name="Picture 48" descr="http://vision.cs.utexas.edu/adriana/shoes/img_womens_clogs_91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8109" y="4707768"/>
                <a:ext cx="447168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49" descr="http://vision.cs.utexas.edu/adriana/shoes/img_womens_athletic_shoes_748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173" y="4707768"/>
                <a:ext cx="447168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51" descr="http://vision.cs.utexas.edu/adriana/shoes/img_womens_high_heels_1657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2576" y="4131704"/>
                <a:ext cx="447169" cy="512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52" descr="http://vision.cs.utexas.edu/adriana/shoes/img_womens_wedding_shoes_910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640" y="4137399"/>
                <a:ext cx="442201" cy="506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Box 63"/>
              <p:cNvSpPr txBox="1">
                <a:spLocks noChangeArrowheads="1"/>
              </p:cNvSpPr>
              <p:nvPr/>
            </p:nvSpPr>
            <p:spPr bwMode="auto">
              <a:xfrm>
                <a:off x="8130092" y="4674189"/>
                <a:ext cx="822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“not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formal”</a:t>
                </a:r>
              </a:p>
            </p:txBody>
          </p:sp>
        </p:grpSp>
        <p:pic>
          <p:nvPicPr>
            <p:cNvPr id="84" name="Picture 79" descr="Womens_Driving_Shoes_Crocs_Prima_Black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"/>
            <a:stretch>
              <a:fillRect/>
            </a:stretch>
          </p:blipFill>
          <p:spPr bwMode="auto">
            <a:xfrm>
              <a:off x="4499992" y="5940740"/>
              <a:ext cx="490921" cy="51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80" descr="shoes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259" y="5375643"/>
              <a:ext cx="498312" cy="498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" name="TextBox 78"/>
          <p:cNvSpPr txBox="1">
            <a:spLocks noChangeArrowheads="1"/>
          </p:cNvSpPr>
          <p:nvPr/>
        </p:nvSpPr>
        <p:spPr bwMode="auto">
          <a:xfrm rot="2494963">
            <a:off x="8177825" y="1902279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6683987" y="3677956"/>
            <a:ext cx="1223963" cy="21590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2"/>
          <p:cNvGrpSpPr>
            <a:grpSpLocks/>
          </p:cNvGrpSpPr>
          <p:nvPr/>
        </p:nvGrpSpPr>
        <p:grpSpPr bwMode="auto">
          <a:xfrm>
            <a:off x="5175862" y="1537409"/>
            <a:ext cx="1436688" cy="1231900"/>
            <a:chOff x="4788024" y="3789040"/>
            <a:chExt cx="1436687" cy="1231900"/>
          </a:xfrm>
        </p:grpSpPr>
        <p:grpSp>
          <p:nvGrpSpPr>
            <p:cNvPr id="96" name="Group 25"/>
            <p:cNvGrpSpPr>
              <a:grpSpLocks/>
            </p:cNvGrpSpPr>
            <p:nvPr/>
          </p:nvGrpSpPr>
          <p:grpSpPr bwMode="auto">
            <a:xfrm>
              <a:off x="4788024" y="3789040"/>
              <a:ext cx="1436687" cy="1231900"/>
              <a:chOff x="6130939" y="1613652"/>
              <a:chExt cx="2838310" cy="2435409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6450837" y="2134629"/>
                <a:ext cx="2066792" cy="12993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/>
              <p:cNvSpPr/>
              <p:nvPr/>
            </p:nvSpPr>
            <p:spPr>
              <a:xfrm>
                <a:off x="6384976" y="2351178"/>
                <a:ext cx="181903" cy="178891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253718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667239" y="2699543"/>
                <a:ext cx="181903" cy="17888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068680" y="2530069"/>
                <a:ext cx="178765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608115" y="2137766"/>
                <a:ext cx="181903" cy="18202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463848" y="2991415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8382769" y="2621082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899786" y="2633635"/>
                <a:ext cx="178767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827653" y="2978861"/>
                <a:ext cx="181903" cy="1820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7121995" y="3258181"/>
                <a:ext cx="181903" cy="1788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TextBox 28"/>
              <p:cNvSpPr txBox="1">
                <a:spLocks noChangeArrowheads="1"/>
              </p:cNvSpPr>
              <p:nvPr/>
            </p:nvSpPr>
            <p:spPr bwMode="auto">
              <a:xfrm>
                <a:off x="6130939" y="1613652"/>
                <a:ext cx="1410033" cy="54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“formal”</a:t>
                </a:r>
              </a:p>
            </p:txBody>
          </p:sp>
          <p:sp>
            <p:nvSpPr>
              <p:cNvPr id="118" name="TextBox 29"/>
              <p:cNvSpPr txBox="1">
                <a:spLocks noChangeArrowheads="1"/>
              </p:cNvSpPr>
              <p:nvPr/>
            </p:nvSpPr>
            <p:spPr bwMode="auto">
              <a:xfrm>
                <a:off x="7052467" y="3501770"/>
                <a:ext cx="1916782" cy="547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“not formal”</a:t>
                </a:r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5727823" y="4549452"/>
              <a:ext cx="85725" cy="857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5046787" y="4004940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5199187" y="4058915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4932487" y="4473252"/>
              <a:ext cx="92075" cy="904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704011" y="3987477"/>
              <a:ext cx="92075" cy="9207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148387" y="4706615"/>
              <a:ext cx="92075" cy="904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580186" y="4635177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5867523" y="4182740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5867523" y="4471665"/>
              <a:ext cx="92075" cy="92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901703" y="1503561"/>
            <a:ext cx="78168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Crowd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960310" y="3360039"/>
            <a:ext cx="6355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0" y="6488668"/>
            <a:ext cx="864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and </a:t>
            </a:r>
            <a:r>
              <a:rPr lang="en-US" dirty="0" err="1"/>
              <a:t>Grauman</a:t>
            </a:r>
            <a:r>
              <a:rPr lang="en-US" dirty="0"/>
              <a:t>, “Attribute Adaptation for Personalized Image Search”, ICCV 2013</a:t>
            </a:r>
          </a:p>
        </p:txBody>
      </p:sp>
    </p:spTree>
    <p:extLst>
      <p:ext uri="{BB962C8B-B14F-4D97-AF65-F5344CB8AC3E}">
        <p14:creationId xmlns:p14="http://schemas.microsoft.com/office/powerpoint/2010/main" val="251938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 animBg="1"/>
      <p:bldP spid="64" grpId="0"/>
      <p:bldP spid="79" grpId="0" animBg="1"/>
      <p:bldP spid="80" grpId="0" animBg="1"/>
      <p:bldP spid="81" grpId="0" animBg="1"/>
      <p:bldP spid="93" grpId="0"/>
      <p:bldP spid="1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Content Placeholder 7"/>
          <p:cNvSpPr>
            <a:spLocks noGrp="1"/>
          </p:cNvSpPr>
          <p:nvPr>
            <p:ph idx="1"/>
          </p:nvPr>
        </p:nvSpPr>
        <p:spPr>
          <a:xfrm>
            <a:off x="392907" y="1339453"/>
            <a:ext cx="7887146" cy="2893219"/>
          </a:xfrm>
        </p:spPr>
        <p:txBody>
          <a:bodyPr/>
          <a:lstStyle/>
          <a:p>
            <a:pPr eaLnBrk="1" hangingPunct="1"/>
            <a:r>
              <a:rPr lang="en-US" altLang="en-US" sz="3375" dirty="0">
                <a:cs typeface="Arial" panose="020B0604020202020204" pitchFamily="34" charset="0"/>
              </a:rPr>
              <a:t>Adapting </a:t>
            </a:r>
            <a:r>
              <a:rPr lang="en-US" altLang="en-US" sz="3375" dirty="0">
                <a:solidFill>
                  <a:srgbClr val="8037B7"/>
                </a:solidFill>
                <a:cs typeface="Arial" panose="020B0604020202020204" pitchFamily="34" charset="0"/>
              </a:rPr>
              <a:t>binary attribute </a:t>
            </a:r>
            <a:r>
              <a:rPr lang="en-US" altLang="en-US" sz="3375" dirty="0">
                <a:cs typeface="Arial" panose="020B0604020202020204" pitchFamily="34" charset="0"/>
              </a:rPr>
              <a:t>classifiers: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008" dirty="0"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9319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1" y="2143125"/>
            <a:ext cx="3053953" cy="55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3472" r="7822" b="38503"/>
          <a:stretch>
            <a:fillRect/>
          </a:stretch>
        </p:blipFill>
        <p:spPr bwMode="auto">
          <a:xfrm>
            <a:off x="771302" y="4192191"/>
            <a:ext cx="7604745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0797" y="2143125"/>
            <a:ext cx="4393406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23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Given user-labeled data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89422" y="2839641"/>
            <a:ext cx="4393406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23" u="none" dirty="0">
                <a:solidFill>
                  <a:srgbClr val="000000"/>
                </a:solidFill>
                <a:latin typeface="Gill Sans" charset="0"/>
                <a:sym typeface="Gill Sans" charset="0"/>
              </a:rPr>
              <a:t>and generic model        , </a:t>
            </a: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2" t="46123" r="28778" b="48045"/>
          <a:stretch>
            <a:fillRect/>
          </a:stretch>
        </p:blipFill>
        <p:spPr bwMode="auto">
          <a:xfrm>
            <a:off x="4572000" y="2732485"/>
            <a:ext cx="589359" cy="7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29062" y="4513659"/>
            <a:ext cx="2035969" cy="642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ctr"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28" u="none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0626" y="2089547"/>
            <a:ext cx="3375422" cy="696516"/>
          </a:xfrm>
          <a:prstGeom prst="rect">
            <a:avLst/>
          </a:prstGeom>
          <a:noFill/>
          <a:ln w="38100">
            <a:solidFill>
              <a:srgbClr val="803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ctr" defTabSz="913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28" u="none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920244" y="3342085"/>
            <a:ext cx="5080506" cy="719956"/>
            <a:chOff x="920244" y="3342085"/>
            <a:chExt cx="5080506" cy="719956"/>
          </a:xfrm>
        </p:grpSpPr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920244" y="3431049"/>
              <a:ext cx="5080506" cy="55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lnSpc>
                  <a:spcPct val="90000"/>
                </a:lnSpc>
                <a:spcBef>
                  <a:spcPts val="1425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23" u="none" dirty="0">
                  <a:solidFill>
                    <a:srgbClr val="000000"/>
                  </a:solidFill>
                  <a:latin typeface="Gill Sans" charset="0"/>
                  <a:sym typeface="Gill Sans" charset="0"/>
                </a:rPr>
                <a:t>learn adapted model        , </a:t>
              </a:r>
            </a:p>
          </p:txBody>
        </p:sp>
        <p:grpSp>
          <p:nvGrpSpPr>
            <p:cNvPr id="3" name="Group 15"/>
            <p:cNvGrpSpPr/>
            <p:nvPr/>
          </p:nvGrpSpPr>
          <p:grpSpPr>
            <a:xfrm>
              <a:off x="4905970" y="3342085"/>
              <a:ext cx="770930" cy="719956"/>
              <a:chOff x="8849320" y="3170635"/>
              <a:chExt cx="770930" cy="719956"/>
            </a:xfrm>
          </p:grpSpPr>
          <p:pic>
            <p:nvPicPr>
              <p:cNvPr id="14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2" t="46123" r="28778" b="48045"/>
              <a:stretch>
                <a:fillRect/>
              </a:stretch>
            </p:blipFill>
            <p:spPr bwMode="auto">
              <a:xfrm>
                <a:off x="8849320" y="3170635"/>
                <a:ext cx="589359" cy="71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9201150" y="3181350"/>
                <a:ext cx="419100" cy="285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adapted attributes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488668"/>
            <a:ext cx="933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 et al., “Adapting SVM Classifiers to Data with Shifted Distributions”, ICDM Workshops 2007</a:t>
            </a:r>
          </a:p>
        </p:txBody>
      </p:sp>
    </p:spTree>
    <p:extLst>
      <p:ext uri="{BB962C8B-B14F-4D97-AF65-F5344CB8AC3E}">
        <p14:creationId xmlns:p14="http://schemas.microsoft.com/office/powerpoint/2010/main" val="26995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adapted attributes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632841" y="3484180"/>
            <a:ext cx="4193633" cy="86710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2559215" y="1651042"/>
            <a:ext cx="3547550" cy="2101093"/>
            <a:chOff x="7966782" y="752397"/>
            <a:chExt cx="3547550" cy="2101093"/>
          </a:xfrm>
        </p:grpSpPr>
        <p:sp>
          <p:nvSpPr>
            <p:cNvPr id="7" name="Oval 6"/>
            <p:cNvSpPr/>
            <p:nvPr/>
          </p:nvSpPr>
          <p:spPr bwMode="auto">
            <a:xfrm>
              <a:off x="8209204" y="2364453"/>
              <a:ext cx="297769" cy="2926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0451608" y="2555722"/>
              <a:ext cx="297769" cy="29776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9121916" y="2475473"/>
              <a:ext cx="292637" cy="29776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1216563" y="2384552"/>
              <a:ext cx="297769" cy="29776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6" name="TextBox 28"/>
            <p:cNvSpPr txBox="1">
              <a:spLocks noChangeArrowheads="1"/>
            </p:cNvSpPr>
            <p:nvPr/>
          </p:nvSpPr>
          <p:spPr bwMode="auto">
            <a:xfrm>
              <a:off x="7966782" y="752397"/>
              <a:ext cx="14253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B050"/>
                  </a:solidFill>
                </a:rPr>
                <a:t>“formal”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16127" y="4175429"/>
            <a:ext cx="3527017" cy="1371261"/>
            <a:chOff x="8423701" y="3324098"/>
            <a:chExt cx="3527017" cy="1371261"/>
          </a:xfrm>
        </p:grpSpPr>
        <p:sp>
          <p:nvSpPr>
            <p:cNvPr id="11" name="Oval 10"/>
            <p:cNvSpPr/>
            <p:nvPr/>
          </p:nvSpPr>
          <p:spPr bwMode="auto">
            <a:xfrm>
              <a:off x="9352945" y="3850673"/>
              <a:ext cx="297769" cy="297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1652949" y="3709732"/>
              <a:ext cx="297769" cy="297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0985537" y="3324098"/>
              <a:ext cx="292634" cy="297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9972331" y="3553233"/>
              <a:ext cx="297769" cy="297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8423701" y="3535648"/>
              <a:ext cx="297769" cy="29263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17" name="TextBox 29"/>
            <p:cNvSpPr txBox="1">
              <a:spLocks noChangeArrowheads="1"/>
            </p:cNvSpPr>
            <p:nvPr/>
          </p:nvSpPr>
          <p:spPr bwMode="auto">
            <a:xfrm>
              <a:off x="9475290" y="4172139"/>
              <a:ext cx="20249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C00000"/>
                  </a:solidFill>
                </a:rPr>
                <a:t>“not formal”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 bwMode="auto">
          <a:xfrm flipV="1">
            <a:off x="3077677" y="2649736"/>
            <a:ext cx="3383267" cy="212544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554023" y="1653594"/>
            <a:ext cx="3260054" cy="2649284"/>
            <a:chOff x="2396363" y="1653594"/>
            <a:chExt cx="3260054" cy="2649284"/>
          </a:xfrm>
        </p:grpSpPr>
        <p:sp>
          <p:nvSpPr>
            <p:cNvPr id="30" name="Oval 29"/>
            <p:cNvSpPr/>
            <p:nvPr/>
          </p:nvSpPr>
          <p:spPr bwMode="auto">
            <a:xfrm>
              <a:off x="2812205" y="3003974"/>
              <a:ext cx="297769" cy="2926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234305" y="2654868"/>
              <a:ext cx="297769" cy="2977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3274259" y="3573841"/>
              <a:ext cx="297769" cy="29263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3931404" y="3296610"/>
              <a:ext cx="292632" cy="2977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814441" y="2654868"/>
              <a:ext cx="297769" cy="2977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40" name="TextBox 28"/>
            <p:cNvSpPr txBox="1">
              <a:spLocks noChangeArrowheads="1"/>
            </p:cNvSpPr>
            <p:nvPr/>
          </p:nvSpPr>
          <p:spPr bwMode="auto">
            <a:xfrm>
              <a:off x="2396363" y="1653594"/>
              <a:ext cx="14253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0070C0"/>
                  </a:solidFill>
                </a:rPr>
                <a:t>“formal”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233198" y="2495731"/>
              <a:ext cx="277233" cy="27723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726056" y="2670285"/>
              <a:ext cx="277233" cy="27723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863554" y="4010242"/>
              <a:ext cx="297769" cy="2926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358648" y="2439256"/>
              <a:ext cx="297769" cy="297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19430" y="3070733"/>
            <a:ext cx="2818522" cy="2482589"/>
            <a:chOff x="3561770" y="3070733"/>
            <a:chExt cx="2818522" cy="2482589"/>
          </a:xfrm>
        </p:grpSpPr>
        <p:sp>
          <p:nvSpPr>
            <p:cNvPr id="35" name="Oval 34"/>
            <p:cNvSpPr/>
            <p:nvPr/>
          </p:nvSpPr>
          <p:spPr bwMode="auto">
            <a:xfrm>
              <a:off x="4578281" y="4051295"/>
              <a:ext cx="297769" cy="297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082523" y="3445492"/>
              <a:ext cx="297769" cy="297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291896" y="3466027"/>
              <a:ext cx="292635" cy="297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5173817" y="4030759"/>
              <a:ext cx="297769" cy="297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4018679" y="4487680"/>
              <a:ext cx="297769" cy="2926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41" name="TextBox 29"/>
            <p:cNvSpPr txBox="1">
              <a:spLocks noChangeArrowheads="1"/>
            </p:cNvSpPr>
            <p:nvPr/>
          </p:nvSpPr>
          <p:spPr bwMode="auto">
            <a:xfrm>
              <a:off x="3904868" y="5030102"/>
              <a:ext cx="20249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FF0000"/>
                  </a:solidFill>
                </a:rPr>
                <a:t>“not formal”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435655" y="4256671"/>
              <a:ext cx="277233" cy="277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561770" y="4764932"/>
              <a:ext cx="297769" cy="2926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958200" y="4533904"/>
              <a:ext cx="297769" cy="297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5887442" y="3070733"/>
              <a:ext cx="297769" cy="297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5887442" y="4005109"/>
              <a:ext cx="297769" cy="297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46391" y="4824248"/>
            <a:ext cx="2317531" cy="479691"/>
            <a:chOff x="488731" y="4824248"/>
            <a:chExt cx="2317531" cy="479691"/>
          </a:xfrm>
        </p:grpSpPr>
        <p:sp>
          <p:nvSpPr>
            <p:cNvPr id="44" name="TextBox 43"/>
            <p:cNvSpPr txBox="1"/>
            <p:nvPr/>
          </p:nvSpPr>
          <p:spPr>
            <a:xfrm>
              <a:off x="488731" y="4934607"/>
              <a:ext cx="18721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Generic boundary</a:t>
              </a:r>
            </a:p>
          </p:txBody>
        </p:sp>
        <p:cxnSp>
          <p:nvCxnSpPr>
            <p:cNvPr id="46" name="Straight Arrow Connector 45"/>
            <p:cNvCxnSpPr>
              <a:stCxn id="44" idx="3"/>
            </p:cNvCxnSpPr>
            <p:nvPr/>
          </p:nvCxnSpPr>
          <p:spPr>
            <a:xfrm flipV="1">
              <a:off x="2360910" y="4824248"/>
              <a:ext cx="445352" cy="2950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346843" y="4177879"/>
            <a:ext cx="19407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Adapted boundary</a:t>
            </a:r>
          </a:p>
        </p:txBody>
      </p:sp>
      <p:cxnSp>
        <p:nvCxnSpPr>
          <p:cNvPr id="64" name="Straight Arrow Connector 63"/>
          <p:cNvCxnSpPr>
            <a:stCxn id="58" idx="3"/>
          </p:cNvCxnSpPr>
          <p:nvPr/>
        </p:nvCxnSpPr>
        <p:spPr>
          <a:xfrm flipV="1">
            <a:off x="2287631" y="4335520"/>
            <a:ext cx="345209" cy="270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2911372" y="3193176"/>
            <a:ext cx="3293021" cy="1536484"/>
            <a:chOff x="2911372" y="3193176"/>
            <a:chExt cx="3293021" cy="1536484"/>
          </a:xfrm>
        </p:grpSpPr>
        <p:grpSp>
          <p:nvGrpSpPr>
            <p:cNvPr id="53" name="Group 52"/>
            <p:cNvGrpSpPr/>
            <p:nvPr/>
          </p:nvGrpSpPr>
          <p:grpSpPr>
            <a:xfrm>
              <a:off x="2911372" y="3193176"/>
              <a:ext cx="3293021" cy="1536484"/>
              <a:chOff x="2753712" y="3193176"/>
              <a:chExt cx="3293021" cy="153648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558002" y="3193176"/>
                <a:ext cx="488731" cy="4414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753712" y="4330269"/>
                <a:ext cx="462450" cy="3993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4937896" y="3361338"/>
              <a:ext cx="488731" cy="441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1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Adapted attribute accuracy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4941168"/>
            <a:ext cx="8640960" cy="1988840"/>
          </a:xfrm>
        </p:spPr>
        <p:txBody>
          <a:bodyPr>
            <a:noAutofit/>
          </a:bodyPr>
          <a:lstStyle/>
          <a:p>
            <a:r>
              <a:rPr lang="en-US" sz="2600" dirty="0"/>
              <a:t>Result over all 3 datasets, 32 attributes, and 75 users</a:t>
            </a:r>
          </a:p>
          <a:p>
            <a:r>
              <a:rPr lang="en-US" sz="2600" b="1" dirty="0"/>
              <a:t>Generic</a:t>
            </a:r>
            <a:r>
              <a:rPr lang="en-US" sz="2600" dirty="0"/>
              <a:t> learns a model from the crowd (no personalization) </a:t>
            </a:r>
          </a:p>
          <a:p>
            <a:r>
              <a:rPr lang="en-US" sz="2600" dirty="0"/>
              <a:t>Our method </a:t>
            </a:r>
            <a:r>
              <a:rPr lang="en-US" altLang="en-US" sz="2600" dirty="0">
                <a:cs typeface="Arial" panose="020B0604020202020204" pitchFamily="34" charset="0"/>
              </a:rPr>
              <a:t>most accurately captures perceived attributes</a:t>
            </a:r>
            <a:endParaRPr lang="en-US" sz="2600" dirty="0"/>
          </a:p>
        </p:txBody>
      </p:sp>
      <p:pic>
        <p:nvPicPr>
          <p:cNvPr id="13324" name="Picture 12" descr="http://www.cs.utexas.edu/~adriana/attr_transfer/results_avg_animated_all_ag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14" y="1196752"/>
            <a:ext cx="4815972" cy="36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864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Kovashka</a:t>
            </a:r>
            <a:r>
              <a:rPr lang="en-US" dirty="0"/>
              <a:t> and </a:t>
            </a:r>
            <a:r>
              <a:rPr lang="en-US" dirty="0" err="1"/>
              <a:t>Grauman</a:t>
            </a:r>
            <a:r>
              <a:rPr lang="en-US" dirty="0"/>
              <a:t>, “Attribute Adaptation for Personalized Image Search”, ICCV 2013</a:t>
            </a:r>
          </a:p>
        </p:txBody>
      </p:sp>
    </p:spTree>
    <p:extLst>
      <p:ext uri="{BB962C8B-B14F-4D97-AF65-F5344CB8AC3E}">
        <p14:creationId xmlns:p14="http://schemas.microsoft.com/office/powerpoint/2010/main" val="5733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Domain adaptation w/ metric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2312004"/>
            <a:ext cx="8100392" cy="3781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734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Saenko</a:t>
            </a:r>
            <a:r>
              <a:rPr lang="en-US" dirty="0"/>
              <a:t> et al., “Adapting visual category models to new domains”, ECCV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019" y="1628800"/>
            <a:ext cx="342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Colors = domains, shapes =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Want to learn to relate two domains, </a:t>
            </a:r>
            <a:r>
              <a:rPr lang="en-US" b="1" i="1" dirty="0"/>
              <a:t>x </a:t>
            </a:r>
            <a:r>
              <a:rPr lang="en-US" dirty="0"/>
              <a:t>is from one domain, </a:t>
            </a:r>
            <a:r>
              <a:rPr lang="en-US" b="1" i="1" dirty="0"/>
              <a:t>y </a:t>
            </a:r>
            <a:r>
              <a:rPr lang="en-US" dirty="0"/>
              <a:t>is from the other</a:t>
            </a:r>
          </a:p>
          <a:p>
            <a:endParaRPr lang="en-US" dirty="0"/>
          </a:p>
          <a:p>
            <a:r>
              <a:rPr lang="en-US" dirty="0"/>
              <a:t>Constraints in learned space: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nearest neighbor classifier in learned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632" y="2420888"/>
            <a:ext cx="3760024" cy="622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088" y="4293096"/>
            <a:ext cx="5081113" cy="116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55" b="-638"/>
          <a:stretch/>
        </p:blipFill>
        <p:spPr>
          <a:xfrm>
            <a:off x="1804986" y="3429000"/>
            <a:ext cx="5503317" cy="766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Domain adaptation with metric learning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734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Saenko</a:t>
            </a:r>
            <a:r>
              <a:rPr lang="en-US" dirty="0"/>
              <a:t> et al., “Adapting visual category models to new domains”, ECCV 2010</a:t>
            </a:r>
          </a:p>
        </p:txBody>
      </p:sp>
    </p:spTree>
    <p:extLst>
      <p:ext uri="{BB962C8B-B14F-4D97-AF65-F5344CB8AC3E}">
        <p14:creationId xmlns:p14="http://schemas.microsoft.com/office/powerpoint/2010/main" val="3541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Invariant representations w/ deep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530"/>
            <a:ext cx="8229600" cy="3370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59" y="4869160"/>
            <a:ext cx="6146483" cy="1088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5822" y="5909400"/>
            <a:ext cx="603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</a:t>
            </a:r>
            <a:r>
              <a:rPr lang="en-US" baseline="-25000" dirty="0" err="1"/>
              <a:t>d</a:t>
            </a:r>
            <a:r>
              <a:rPr lang="en-US" dirty="0"/>
              <a:t> is the probability that a sample belongs to the d-</a:t>
            </a:r>
            <a:r>
              <a:rPr lang="en-US" dirty="0" err="1"/>
              <a:t>th</a:t>
            </a:r>
            <a:r>
              <a:rPr lang="en-US" dirty="0"/>
              <a:t> domain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769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Tzeng</a:t>
            </a:r>
            <a:r>
              <a:rPr lang="en-US" dirty="0"/>
              <a:t> et al., “Simultaneous Deep Transfer Across Domains and Tasks”, ICCV 2015</a:t>
            </a:r>
          </a:p>
        </p:txBody>
      </p:sp>
    </p:spTree>
    <p:extLst>
      <p:ext uri="{BB962C8B-B14F-4D97-AF65-F5344CB8AC3E}">
        <p14:creationId xmlns:p14="http://schemas.microsoft.com/office/powerpoint/2010/main" val="3403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2" y="274638"/>
            <a:ext cx="9123748" cy="1143000"/>
          </a:xfrm>
        </p:spPr>
        <p:txBody>
          <a:bodyPr/>
          <a:lstStyle/>
          <a:p>
            <a:r>
              <a:rPr lang="en-US" dirty="0"/>
              <a:t>Invariant representations w/ deep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15" y="1340769"/>
            <a:ext cx="7835570" cy="4926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574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Bousmalis</a:t>
            </a:r>
            <a:r>
              <a:rPr lang="en-US" dirty="0"/>
              <a:t> et al., “Domain Separation Networks”, NIPS 2016</a:t>
            </a:r>
          </a:p>
        </p:txBody>
      </p:sp>
    </p:spTree>
    <p:extLst>
      <p:ext uri="{BB962C8B-B14F-4D97-AF65-F5344CB8AC3E}">
        <p14:creationId xmlns:p14="http://schemas.microsoft.com/office/powerpoint/2010/main" val="28020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Unsupervised feature learning 	    using context</a:t>
            </a:r>
          </a:p>
        </p:txBody>
      </p:sp>
    </p:spTree>
    <p:extLst>
      <p:ext uri="{BB962C8B-B14F-4D97-AF65-F5344CB8AC3E}">
        <p14:creationId xmlns:p14="http://schemas.microsoft.com/office/powerpoint/2010/main" val="14182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 we’ve considered offline learning where we learn a model first and make predictions</a:t>
            </a:r>
          </a:p>
          <a:p>
            <a:r>
              <a:rPr lang="en-US" dirty="0"/>
              <a:t>Reinforcement learning is a type of online learning</a:t>
            </a:r>
          </a:p>
          <a:p>
            <a:r>
              <a:rPr lang="en-US" dirty="0"/>
              <a:t>Lies in between supervised and unsupervised</a:t>
            </a:r>
          </a:p>
        </p:txBody>
      </p:sp>
    </p:spTree>
    <p:extLst>
      <p:ext uri="{BB962C8B-B14F-4D97-AF65-F5344CB8AC3E}">
        <p14:creationId xmlns:p14="http://schemas.microsoft.com/office/powerpoint/2010/main" val="3793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0" y="274638"/>
            <a:ext cx="9130890" cy="1143000"/>
          </a:xfrm>
        </p:spPr>
        <p:txBody>
          <a:bodyPr>
            <a:normAutofit/>
          </a:bodyPr>
          <a:lstStyle/>
          <a:p>
            <a:r>
              <a:rPr lang="en-US" dirty="0"/>
              <a:t>Skip-gram model (word embeddings)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41" y="1600200"/>
            <a:ext cx="8257518" cy="3714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96" y="2132856"/>
            <a:ext cx="3048639" cy="842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097" y="5605726"/>
            <a:ext cx="8285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WE(king) – WE(man) + WE(woman) = WE(queen)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Mikolov</a:t>
            </a:r>
            <a:r>
              <a:rPr lang="en-US" dirty="0"/>
              <a:t> et al., “Distributed Representations of Words and Phrases…”, NIPS 2013</a:t>
            </a:r>
          </a:p>
        </p:txBody>
      </p:sp>
    </p:spTree>
    <p:extLst>
      <p:ext uri="{BB962C8B-B14F-4D97-AF65-F5344CB8AC3E}">
        <p14:creationId xmlns:p14="http://schemas.microsoft.com/office/powerpoint/2010/main" val="4692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632"/>
            <a:ext cx="6415435" cy="479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914730"/>
            <a:ext cx="6423660" cy="140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Mikolov</a:t>
            </a:r>
            <a:r>
              <a:rPr lang="en-US" dirty="0"/>
              <a:t> et al., “Distributed Representations of Words and Phrases…”, NIPS 2013</a:t>
            </a:r>
          </a:p>
        </p:txBody>
      </p:sp>
    </p:spTree>
    <p:extLst>
      <p:ext uri="{BB962C8B-B14F-4D97-AF65-F5344CB8AC3E}">
        <p14:creationId xmlns:p14="http://schemas.microsoft.com/office/powerpoint/2010/main" val="3567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prediction for images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4876801" y="2667000"/>
            <a:ext cx="1523999" cy="1524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2743201" y="2667000"/>
            <a:ext cx="1523999" cy="1524000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64589" y="42672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7006" y="4267200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6864" y="596353"/>
            <a:ext cx="5791200" cy="5656662"/>
            <a:chOff x="366864" y="596353"/>
            <a:chExt cx="5791200" cy="5656662"/>
          </a:xfrm>
        </p:grpSpPr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 flipH="1">
              <a:off x="376842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2504093" y="4709814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641321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366864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366864" y="62936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2504093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4641321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1095" y="602901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58346" y="596353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95573" y="602901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95574" y="2644170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1095" y="2644170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21117" y="4673830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72481" y="4673830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5574" y="4683355"/>
              <a:ext cx="808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65014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 err="1"/>
              <a:t>Doersch</a:t>
            </a:r>
            <a:r>
              <a:rPr lang="en-US" dirty="0"/>
              <a:t> et al., “Unsupervised Visual Representation Learning by Context Prediction”, ICCV 2015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6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04">
        <p:fade/>
      </p:transition>
    </mc:Choice>
    <mc:Fallback xmlns="">
      <p:transition spd="med" advTm="17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194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25 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107338" y="1957832"/>
            <a:ext cx="4929324" cy="3192238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09915" y="2161438"/>
            <a:ext cx="791727" cy="78580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2107338" y="1957832"/>
            <a:ext cx="4929324" cy="3192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98190" y="3224675"/>
            <a:ext cx="791727" cy="791727"/>
            <a:chOff x="4898190" y="3061765"/>
            <a:chExt cx="791727" cy="7917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898190" y="3061765"/>
              <a:ext cx="791727" cy="79172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98190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66925" y="5112603"/>
            <a:ext cx="374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</a:rPr>
              <a:t>Randomly Sample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82592" y="5481935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Sample Second Patch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00" y="1295400"/>
            <a:ext cx="2514600" cy="4366897"/>
            <a:chOff x="5715000" y="509903"/>
            <a:chExt cx="2514600" cy="4366897"/>
          </a:xfrm>
        </p:grpSpPr>
        <p:sp>
          <p:nvSpPr>
            <p:cNvPr id="16" name="Rectangle 15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20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CNN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22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CNN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25586" y="1524000"/>
                <a:ext cx="1486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Classifier</a:t>
                </a:r>
              </a:p>
            </p:txBody>
          </p:sp>
        </p:grpSp>
        <p:cxnSp>
          <p:nvCxnSpPr>
            <p:cNvPr id="21" name="Straight Arrow Connector 20"/>
            <p:cNvCxnSpPr>
              <a:stCxn id="16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7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Relative position task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22701" y="1312188"/>
            <a:ext cx="267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 possible locations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9726" y="1735286"/>
            <a:ext cx="201674" cy="32211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222501" y="1549400"/>
            <a:ext cx="317499" cy="508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65014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 err="1"/>
              <a:t>Doersch</a:t>
            </a:r>
            <a:r>
              <a:rPr lang="en-US" dirty="0"/>
              <a:t> et al., “Unsupervised Visual Representation Learning by Context Prediction”, ICCV 2015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393179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96532E-6 L -0.49549 0.382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74" y="1914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104E-6 L -0.44219 0.538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2689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0.125 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965654" y="5627227"/>
            <a:ext cx="791727" cy="785801"/>
            <a:chOff x="6009915" y="2009038"/>
            <a:chExt cx="791727" cy="78580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4800" y="1069504"/>
            <a:ext cx="2514600" cy="4366897"/>
            <a:chOff x="5715000" y="509903"/>
            <a:chExt cx="2514600" cy="4366897"/>
          </a:xfrm>
        </p:grpSpPr>
        <p:sp>
          <p:nvSpPr>
            <p:cNvPr id="41" name="Rectangle 40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520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CNN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22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CNN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325586" y="1524000"/>
                <a:ext cx="1486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Classifier</a:t>
                </a:r>
              </a:p>
            </p:txBody>
          </p:sp>
        </p:grpSp>
        <p:cxnSp>
          <p:nvCxnSpPr>
            <p:cNvPr id="47" name="Straight Arrow Connector 46"/>
            <p:cNvCxnSpPr>
              <a:stCxn id="41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3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76200" y="764704"/>
            <a:ext cx="3886200" cy="5867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44209" r="50347" b="34263"/>
          <a:stretch/>
        </p:blipFill>
        <p:spPr>
          <a:xfrm flipH="1">
            <a:off x="3668185" y="3058435"/>
            <a:ext cx="704088" cy="704088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4693348" y="3058435"/>
            <a:ext cx="0" cy="70408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012873" y="3058435"/>
            <a:ext cx="3679557" cy="704088"/>
            <a:chOff x="5064945" y="1005144"/>
            <a:chExt cx="3679557" cy="704088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945" y="1005144"/>
              <a:ext cx="704088" cy="70408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812" y="1005144"/>
              <a:ext cx="704088" cy="704088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679" y="1005144"/>
              <a:ext cx="704088" cy="704088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6" y="1005144"/>
              <a:ext cx="704088" cy="704088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414" y="1005144"/>
              <a:ext cx="704088" cy="70408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70898" y="5626853"/>
            <a:ext cx="791727" cy="791727"/>
            <a:chOff x="4912956" y="3061765"/>
            <a:chExt cx="791727" cy="79172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912956" y="3061765"/>
              <a:ext cx="791727" cy="79172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912956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65" name="Straight Arrow Connector 64"/>
          <p:cNvCxnSpPr/>
          <p:nvPr/>
        </p:nvCxnSpPr>
        <p:spPr>
          <a:xfrm flipH="1">
            <a:off x="837474" y="2274101"/>
            <a:ext cx="2134327" cy="105821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59255" y="1812436"/>
            <a:ext cx="2353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Patch Embedding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529328" y="2538091"/>
            <a:ext cx="990600" cy="536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Input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15053" y="2550981"/>
            <a:ext cx="289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Nearest Neighbors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7975" y="3455201"/>
            <a:ext cx="914400" cy="1524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027" y="3955591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CNN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65175" y="5055401"/>
            <a:ext cx="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94961" y="3955591"/>
            <a:ext cx="5638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Note: connects </a:t>
            </a:r>
            <a:r>
              <a:rPr lang="en-US" sz="3200" b="1" i="1" dirty="0">
                <a:solidFill>
                  <a:prstClr val="black"/>
                </a:solidFill>
              </a:rPr>
              <a:t>across</a:t>
            </a:r>
            <a:r>
              <a:rPr lang="en-US" sz="3200" dirty="0">
                <a:solidFill>
                  <a:prstClr val="black"/>
                </a:solidFill>
              </a:rPr>
              <a:t> instances!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65014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 err="1"/>
              <a:t>Doersch</a:t>
            </a:r>
            <a:r>
              <a:rPr lang="en-US" dirty="0"/>
              <a:t> et al., “Unsupervised Visual Representation Learning by Context Prediction”, ICCV 2015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96094"/>
      </p:ext>
    </p:extLst>
  </p:cSld>
  <p:clrMapOvr>
    <a:masterClrMapping/>
  </p:clrMapOvr>
  <p:transition advTm="242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7" grpId="0"/>
      <p:bldP spid="79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Ranking</a:t>
            </a:r>
          </a:p>
        </p:txBody>
      </p:sp>
    </p:spTree>
    <p:extLst>
      <p:ext uri="{BB962C8B-B14F-4D97-AF65-F5344CB8AC3E}">
        <p14:creationId xmlns:p14="http://schemas.microsoft.com/office/powerpoint/2010/main" val="26863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Relative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277917"/>
            <a:ext cx="8856476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 pitchFamily="34" charset="0"/>
              </a:rPr>
              <a:t>We need to </a:t>
            </a:r>
            <a:r>
              <a:rPr lang="en-US" dirty="0">
                <a:solidFill>
                  <a:srgbClr val="0000FF"/>
                </a:solidFill>
                <a:cs typeface="Arial" pitchFamily="34" charset="0"/>
              </a:rPr>
              <a:t>compare</a:t>
            </a:r>
            <a:r>
              <a:rPr lang="en-US" dirty="0">
                <a:cs typeface="Arial" pitchFamily="34" charset="0"/>
              </a:rPr>
              <a:t> images by attribute “strength”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5314" y="2442282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0401" y="2020778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bright </a:t>
              </a: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169" y="5308360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9025" y="3486878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807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smiling</a:t>
              </a: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111069" y="1147261"/>
              <a:ext cx="7961048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649" y="4812161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natural </a:t>
              </a: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0006" r="15002" b="30464"/>
          <a:stretch/>
        </p:blipFill>
        <p:spPr bwMode="auto">
          <a:xfrm flipH="1">
            <a:off x="46164" y="3901007"/>
            <a:ext cx="901904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0641" y="3731169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89742" y="2363017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772104" y="5305709"/>
            <a:ext cx="890138" cy="8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689742" y="5228077"/>
            <a:ext cx="1068680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488668"/>
            <a:ext cx="51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Parikh and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“Relative attributes”, ICCV 2011</a:t>
            </a:r>
          </a:p>
        </p:txBody>
      </p:sp>
    </p:spTree>
    <p:extLst>
      <p:ext uri="{BB962C8B-B14F-4D97-AF65-F5344CB8AC3E}">
        <p14:creationId xmlns:p14="http://schemas.microsoft.com/office/powerpoint/2010/main" val="2457555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Learning relative attributes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learn a spectrum (ranking model) for an attribute, e.g. “brightness”.</a:t>
            </a:r>
          </a:p>
          <a:p>
            <a:r>
              <a:rPr lang="en-US" dirty="0"/>
              <a:t>Supervision consists of: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79695" y="3345248"/>
            <a:ext cx="8168769" cy="1379896"/>
            <a:chOff x="540050" y="2511185"/>
            <a:chExt cx="9342622" cy="1578187"/>
          </a:xfrm>
        </p:grpSpPr>
        <p:grpSp>
          <p:nvGrpSpPr>
            <p:cNvPr id="78" name="Group 77"/>
            <p:cNvGrpSpPr/>
            <p:nvPr/>
          </p:nvGrpSpPr>
          <p:grpSpPr>
            <a:xfrm>
              <a:off x="540050" y="2511185"/>
              <a:ext cx="9342622" cy="1561184"/>
              <a:chOff x="540050" y="2511185"/>
              <a:chExt cx="9342622" cy="1561184"/>
            </a:xfrm>
          </p:grpSpPr>
          <p:grpSp>
            <p:nvGrpSpPr>
              <p:cNvPr id="50" name="Group 352"/>
              <p:cNvGrpSpPr>
                <a:grpSpLocks noChangeAspect="1"/>
              </p:cNvGrpSpPr>
              <p:nvPr/>
            </p:nvGrpSpPr>
            <p:grpSpPr bwMode="auto">
              <a:xfrm>
                <a:off x="2254358" y="2566059"/>
                <a:ext cx="2743200" cy="730873"/>
                <a:chOff x="1245890" y="23648255"/>
                <a:chExt cx="4033940" cy="1075340"/>
              </a:xfrm>
            </p:grpSpPr>
            <p:pic>
              <p:nvPicPr>
                <p:cNvPr id="51" name="Picture 20" descr="http://vision.cs.utexas.edu/adriana/shoes/img_womens_high_heels_1625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3600"/>
                <a:stretch>
                  <a:fillRect/>
                </a:stretch>
              </p:blipFill>
              <p:spPr bwMode="auto">
                <a:xfrm>
                  <a:off x="1245890" y="23686660"/>
                  <a:ext cx="1422400" cy="1036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18" descr="http://vision.cs.utexas.edu/adriana/shoes/img_womens_rain_boots_750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0899"/>
                <a:stretch>
                  <a:fillRect/>
                </a:stretch>
              </p:blipFill>
              <p:spPr bwMode="auto">
                <a:xfrm>
                  <a:off x="3857430" y="2364825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3" name="Group 319"/>
                <p:cNvGrpSpPr>
                  <a:grpSpLocks/>
                </p:cNvGrpSpPr>
                <p:nvPr/>
              </p:nvGrpSpPr>
              <p:grpSpPr bwMode="auto">
                <a:xfrm>
                  <a:off x="2782090" y="24029255"/>
                  <a:ext cx="930260" cy="279489"/>
                  <a:chOff x="6381765" y="1062335"/>
                  <a:chExt cx="930260" cy="279489"/>
                </a:xfrm>
              </p:grpSpPr>
              <p:pic>
                <p:nvPicPr>
                  <p:cNvPr id="54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05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6382304" y="1062549"/>
                    <a:ext cx="223844" cy="22872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7087172" y="1062549"/>
                    <a:ext cx="225431" cy="22872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7" name="Group 357"/>
              <p:cNvGrpSpPr>
                <a:grpSpLocks noChangeAspect="1"/>
              </p:cNvGrpSpPr>
              <p:nvPr/>
            </p:nvGrpSpPr>
            <p:grpSpPr bwMode="auto">
              <a:xfrm>
                <a:off x="2292248" y="3321497"/>
                <a:ext cx="2468880" cy="724495"/>
                <a:chOff x="6554320" y="23607655"/>
                <a:chExt cx="3696835" cy="1085296"/>
              </a:xfrm>
            </p:grpSpPr>
            <p:grpSp>
              <p:nvGrpSpPr>
                <p:cNvPr id="58" name="Group 325"/>
                <p:cNvGrpSpPr>
                  <a:grpSpLocks/>
                </p:cNvGrpSpPr>
                <p:nvPr/>
              </p:nvGrpSpPr>
              <p:grpSpPr bwMode="auto">
                <a:xfrm>
                  <a:off x="8090520" y="24109115"/>
                  <a:ext cx="930260" cy="279489"/>
                  <a:chOff x="7523177" y="1062335"/>
                  <a:chExt cx="930260" cy="279489"/>
                </a:xfrm>
              </p:grpSpPr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7523489" y="1061695"/>
                    <a:ext cx="223810" cy="228669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8229839" y="1061695"/>
                    <a:ext cx="223811" cy="228669"/>
                  </a:xfrm>
                  <a:prstGeom prst="ellipse">
                    <a:avLst/>
                  </a:prstGeom>
                  <a:solidFill>
                    <a:srgbClr val="660066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63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48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59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9000"/>
                <a:stretch>
                  <a:fillRect/>
                </a:stretch>
              </p:blipFill>
              <p:spPr bwMode="auto">
                <a:xfrm>
                  <a:off x="6554320" y="2360985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6" descr="http://vision.cs.utexas.edu/adriana/shoes/img_womens_boots_481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5860" y="23607655"/>
                  <a:ext cx="1085295" cy="108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2476" name="Picture 25" descr="latex-image-1.pd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13394" y="2511185"/>
                <a:ext cx="1066719" cy="1560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82" name="Picture 31" descr="latex-image-1.pd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25359" y="2511185"/>
                <a:ext cx="615871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75" name="Picture 44" descr="latex-image-1.pdf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40050" y="3061140"/>
                <a:ext cx="85844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043906" y="3062112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u="none" dirty="0">
                    <a:solidFill>
                      <a:prstClr val="black"/>
                    </a:solidFill>
                    <a:cs typeface="Arial" pitchFamily="34" charset="0"/>
                  </a:rPr>
                  <a:t>Ordered pairs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014337" y="25577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62480" name="Picture 29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1" name="Picture 30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3" name="Picture 32" descr="latex-image-1.pdf"/>
                <p:cNvPicPr>
                  <a:picLocks noChangeAspect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4" name="Picture 33" descr="latex-image-1.pdf"/>
                <p:cNvPicPr>
                  <a:picLocks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29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0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2" descr="latex-image-1.pdf"/>
                <p:cNvPicPr>
                  <a:picLocks noChangeAspect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80" name="Picture 79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340799" y="3265714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594397" y="4869160"/>
            <a:ext cx="8132048" cy="1501019"/>
            <a:chOff x="554752" y="4336841"/>
            <a:chExt cx="9300624" cy="1716715"/>
          </a:xfrm>
        </p:grpSpPr>
        <p:grpSp>
          <p:nvGrpSpPr>
            <p:cNvPr id="79" name="Group 78"/>
            <p:cNvGrpSpPr/>
            <p:nvPr/>
          </p:nvGrpSpPr>
          <p:grpSpPr>
            <a:xfrm>
              <a:off x="554752" y="4429698"/>
              <a:ext cx="9300624" cy="1623858"/>
              <a:chOff x="554752" y="4429698"/>
              <a:chExt cx="9300624" cy="1623858"/>
            </a:xfrm>
          </p:grpSpPr>
          <p:pic>
            <p:nvPicPr>
              <p:cNvPr id="62492" name="Picture 19" descr="latex-image-1.pd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64754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93" name="Picture 20" descr="latex-image-1.pdf"/>
              <p:cNvPicPr>
                <a:picLocks noChangeAspect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749883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016610" y="5069376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u="none" dirty="0">
                    <a:solidFill>
                      <a:prstClr val="black"/>
                    </a:solidFill>
                    <a:cs typeface="Arial" pitchFamily="34" charset="0"/>
                  </a:rPr>
                  <a:t>Similar pairs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023862" y="45008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42" name="Picture 29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0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32" descr="latex-image-1.pdf"/>
                <p:cNvPicPr>
                  <a:picLocks noChangeAspect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33" descr="latex-image-1.pdf"/>
                <p:cNvPicPr>
                  <a:picLocks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9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30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32" descr="latex-image-1.pdf"/>
                <p:cNvPicPr>
                  <a:picLocks noChangeAspect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554752" y="4956345"/>
                <a:ext cx="873981" cy="467884"/>
                <a:chOff x="554752" y="4956345"/>
                <a:chExt cx="873981" cy="467884"/>
              </a:xfrm>
            </p:grpSpPr>
            <p:pic>
              <p:nvPicPr>
                <p:cNvPr id="62487" name="Picture 43" descr="latex-image-1.pdf"/>
                <p:cNvPicPr>
                  <a:picLocks noChangeAspect="1"/>
                </p:cNvPicPr>
                <p:nvPr/>
              </p:nvPicPr>
              <p:blipFill rotWithShape="1">
                <a:blip r:embed="rId19" cstate="print"/>
                <a:srcRect l="86435"/>
                <a:stretch/>
              </p:blipFill>
              <p:spPr bwMode="auto">
                <a:xfrm>
                  <a:off x="1321723" y="4956345"/>
                  <a:ext cx="10701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16"/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39" r="74037" b="15882"/>
                <a:stretch/>
              </p:blipFill>
              <p:spPr bwMode="auto">
                <a:xfrm>
                  <a:off x="554752" y="4967029"/>
                  <a:ext cx="75776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" name="Group 360"/>
              <p:cNvGrpSpPr>
                <a:grpSpLocks noChangeAspect="1"/>
              </p:cNvGrpSpPr>
              <p:nvPr/>
            </p:nvGrpSpPr>
            <p:grpSpPr bwMode="auto">
              <a:xfrm>
                <a:off x="2451737" y="4556522"/>
                <a:ext cx="1490834" cy="582328"/>
                <a:chOff x="1714799" y="25453290"/>
                <a:chExt cx="2458104" cy="960125"/>
              </a:xfrm>
            </p:grpSpPr>
            <p:grpSp>
              <p:nvGrpSpPr>
                <p:cNvPr id="66" name="Group 331"/>
                <p:cNvGrpSpPr>
                  <a:grpSpLocks/>
                </p:cNvGrpSpPr>
                <p:nvPr/>
              </p:nvGrpSpPr>
              <p:grpSpPr bwMode="auto">
                <a:xfrm>
                  <a:off x="3174939" y="25722125"/>
                  <a:ext cx="997964" cy="381000"/>
                  <a:chOff x="6354114" y="1600200"/>
                  <a:chExt cx="997964" cy="381000"/>
                </a:xfrm>
              </p:grpSpPr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7126917" y="1666219"/>
                    <a:ext cx="225357" cy="228526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6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6629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Oval 69"/>
                  <p:cNvSpPr/>
                  <p:nvPr/>
                </p:nvSpPr>
                <p:spPr bwMode="auto">
                  <a:xfrm>
                    <a:off x="6354036" y="1675740"/>
                    <a:ext cx="223771" cy="228526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67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843" b="18657"/>
                <a:stretch>
                  <a:fillRect/>
                </a:stretch>
              </p:blipFill>
              <p:spPr bwMode="auto">
                <a:xfrm>
                  <a:off x="1714799" y="2545329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1" name="Group 356"/>
              <p:cNvGrpSpPr>
                <a:grpSpLocks noChangeAspect="1"/>
              </p:cNvGrpSpPr>
              <p:nvPr/>
            </p:nvGrpSpPr>
            <p:grpSpPr bwMode="auto">
              <a:xfrm>
                <a:off x="2328966" y="5111025"/>
                <a:ext cx="2468880" cy="942531"/>
                <a:chOff x="6247080" y="25107253"/>
                <a:chExt cx="3725285" cy="1422400"/>
              </a:xfrm>
            </p:grpSpPr>
            <p:grpSp>
              <p:nvGrpSpPr>
                <p:cNvPr id="72" name="Group 337"/>
                <p:cNvGrpSpPr>
                  <a:grpSpLocks/>
                </p:cNvGrpSpPr>
                <p:nvPr/>
              </p:nvGrpSpPr>
              <p:grpSpPr bwMode="auto">
                <a:xfrm>
                  <a:off x="7783280" y="25725175"/>
                  <a:ext cx="961345" cy="381000"/>
                  <a:chOff x="7496855" y="1600200"/>
                  <a:chExt cx="961345" cy="381000"/>
                </a:xfrm>
              </p:grpSpPr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7497117" y="1671513"/>
                    <a:ext cx="223802" cy="2286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76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7772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7" name="Oval 76"/>
                  <p:cNvSpPr/>
                  <p:nvPr/>
                </p:nvSpPr>
                <p:spPr bwMode="auto">
                  <a:xfrm>
                    <a:off x="8235190" y="1676275"/>
                    <a:ext cx="223803" cy="228600"/>
                  </a:xfrm>
                  <a:prstGeom prst="ellipse">
                    <a:avLst/>
                  </a:prstGeom>
                  <a:solidFill>
                    <a:srgbClr val="00009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73" name="Picture 6" descr="http://vision.cs.utexas.edu/adriana/shoes/img_womens_wedding_shoes_541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00" r="8200"/>
                <a:stretch>
                  <a:fillRect/>
                </a:stretch>
              </p:blipFill>
              <p:spPr bwMode="auto">
                <a:xfrm>
                  <a:off x="8897026" y="25107253"/>
                  <a:ext cx="1075339" cy="142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8" descr="http://vision.cs.utexas.edu/adriana/shoes/img_womens_stiletto_1187.jpg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00" b="13600"/>
                <a:stretch>
                  <a:fillRect/>
                </a:stretch>
              </p:blipFill>
              <p:spPr bwMode="auto">
                <a:xfrm>
                  <a:off x="6247080" y="2537506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2" name="Picture 81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401758" y="4371713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"/>
            <a:stretch>
              <a:fillRect/>
            </a:stretch>
          </p:blipFill>
          <p:spPr bwMode="auto">
            <a:xfrm>
              <a:off x="4003003" y="4336841"/>
              <a:ext cx="889000" cy="83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Box 80"/>
          <p:cNvSpPr txBox="1"/>
          <p:nvPr/>
        </p:nvSpPr>
        <p:spPr>
          <a:xfrm>
            <a:off x="0" y="6488668"/>
            <a:ext cx="51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Parikh and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“Relative attributes”, ICCV 2011</a:t>
            </a:r>
          </a:p>
        </p:txBody>
      </p:sp>
    </p:spTree>
    <p:extLst>
      <p:ext uri="{BB962C8B-B14F-4D97-AF65-F5344CB8AC3E}">
        <p14:creationId xmlns:p14="http://schemas.microsoft.com/office/powerpoint/2010/main" val="3948477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latex-image-1.pdf"/>
          <p:cNvPicPr>
            <a:picLocks noChangeAspect="1"/>
          </p:cNvPicPr>
          <p:nvPr/>
        </p:nvPicPr>
        <p:blipFill rotWithShape="1">
          <a:blip r:embed="rId4" cstate="print"/>
          <a:srcRect l="16872"/>
          <a:stretch/>
        </p:blipFill>
        <p:spPr bwMode="auto">
          <a:xfrm>
            <a:off x="3133898" y="2312876"/>
            <a:ext cx="267098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9592" y="1476073"/>
            <a:ext cx="4831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3200" u="none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Learn a ranking function 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8288" y="4473575"/>
            <a:ext cx="594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6200" y="3708321"/>
            <a:ext cx="6526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3200" u="none" dirty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that best satisfies the constraints: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652117" y="2056780"/>
            <a:ext cx="2511372" cy="429159"/>
            <a:chOff x="7241233" y="2820709"/>
            <a:chExt cx="2509791" cy="429539"/>
          </a:xfrm>
        </p:grpSpPr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 flipV="1">
              <a:off x="7241233" y="3005557"/>
              <a:ext cx="452152" cy="24469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6" name="TextBox 69"/>
            <p:cNvSpPr txBox="1">
              <a:spLocks noChangeArrowheads="1"/>
            </p:cNvSpPr>
            <p:nvPr/>
          </p:nvSpPr>
          <p:spPr bwMode="auto">
            <a:xfrm>
              <a:off x="7421143" y="2820709"/>
              <a:ext cx="2329881" cy="40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2000" i="1" u="none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Image features</a:t>
              </a: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4752020" y="2888943"/>
            <a:ext cx="2988332" cy="688140"/>
            <a:chOff x="7283172" y="3916880"/>
            <a:chExt cx="2990055" cy="687946"/>
          </a:xfrm>
        </p:grpSpPr>
        <p:cxnSp>
          <p:nvCxnSpPr>
            <p:cNvPr id="77" name="Straight Arrow Connector 76"/>
            <p:cNvCxnSpPr>
              <a:cxnSpLocks noChangeShapeType="1"/>
            </p:cNvCxnSpPr>
            <p:nvPr/>
          </p:nvCxnSpPr>
          <p:spPr bwMode="auto">
            <a:xfrm rot="16200000" flipH="1">
              <a:off x="7235874" y="4015962"/>
              <a:ext cx="453897" cy="2557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4" name="TextBox 77"/>
            <p:cNvSpPr txBox="1">
              <a:spLocks noChangeArrowheads="1"/>
            </p:cNvSpPr>
            <p:nvPr/>
          </p:nvSpPr>
          <p:spPr bwMode="auto">
            <a:xfrm>
              <a:off x="7283172" y="4204829"/>
              <a:ext cx="2990055" cy="39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2000" i="1" u="none" dirty="0">
                  <a:solidFill>
                    <a:prstClr val="black"/>
                  </a:solidFill>
                  <a:latin typeface="Arial" charset="0"/>
                  <a:ea typeface="ＭＳ Ｐゴシック" charset="-128"/>
                </a:rPr>
                <a:t>Learned parameters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38288" y="5272088"/>
            <a:ext cx="5867400" cy="558800"/>
            <a:chOff x="1538288" y="5272088"/>
            <a:chExt cx="5867400" cy="558800"/>
          </a:xfrm>
        </p:grpSpPr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8288" y="5272088"/>
              <a:ext cx="58674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3321702" y="5367646"/>
              <a:ext cx="734239" cy="44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http://latex.codecogs.com/png.latex?%5Chuge%20%5Cdpi%7B200%7D%20a_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97" y="2562268"/>
            <a:ext cx="452846" cy="237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Learning relative attributes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488668"/>
            <a:ext cx="51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Parikh and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“Relative attributes”, ICCV 2011</a:t>
            </a:r>
          </a:p>
        </p:txBody>
      </p:sp>
    </p:spTree>
    <p:extLst>
      <p:ext uri="{BB962C8B-B14F-4D97-AF65-F5344CB8AC3E}">
        <p14:creationId xmlns:p14="http://schemas.microsoft.com/office/powerpoint/2010/main" val="1032745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166292" y="1455167"/>
            <a:ext cx="6790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u="none" dirty="0">
                <a:solidFill>
                  <a:prstClr val="black"/>
                </a:solidFill>
                <a:cs typeface="Arial" pitchFamily="34" charset="0"/>
              </a:rPr>
              <a:t>Max-margin learning to rank formulation</a:t>
            </a:r>
          </a:p>
        </p:txBody>
      </p:sp>
      <p:pic>
        <p:nvPicPr>
          <p:cNvPr id="66591" name="Picture 46" descr="latex-image-1.pdf"/>
          <p:cNvPicPr>
            <a:picLocks noChangeAspect="1"/>
          </p:cNvPicPr>
          <p:nvPr/>
        </p:nvPicPr>
        <p:blipFill rotWithShape="1">
          <a:blip r:embed="rId4" cstate="print"/>
          <a:srcRect t="1" r="45081" b="53810"/>
          <a:stretch/>
        </p:blipFill>
        <p:spPr bwMode="auto">
          <a:xfrm>
            <a:off x="348629" y="2142737"/>
            <a:ext cx="5486400" cy="7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47" descr="latex-image-1.pdf"/>
          <p:cNvPicPr>
            <a:picLocks noChangeAspect="1"/>
          </p:cNvPicPr>
          <p:nvPr/>
        </p:nvPicPr>
        <p:blipFill>
          <a:blip r:embed="rId4" cstate="print"/>
          <a:srcRect l="6882" t="77373" r="71162"/>
          <a:stretch>
            <a:fillRect/>
          </a:stretch>
        </p:blipFill>
        <p:spPr bwMode="auto">
          <a:xfrm>
            <a:off x="1143979" y="5404803"/>
            <a:ext cx="2193400" cy="36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3" name="Picture 48" descr="latex-image-1.pdf"/>
          <p:cNvPicPr>
            <a:picLocks noChangeAspect="1"/>
          </p:cNvPicPr>
          <p:nvPr/>
        </p:nvPicPr>
        <p:blipFill rotWithShape="1">
          <a:blip r:embed="rId4" cstate="print"/>
          <a:srcRect l="55947" t="49010" r="17395" b="16574"/>
          <a:stretch/>
        </p:blipFill>
        <p:spPr bwMode="auto">
          <a:xfrm>
            <a:off x="1195845" y="4794298"/>
            <a:ext cx="2663225" cy="5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264954" y="2687716"/>
            <a:ext cx="711926" cy="56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white"/>
              </a:solidFill>
            </a:endParaRPr>
          </a:p>
        </p:txBody>
      </p:sp>
      <p:grpSp>
        <p:nvGrpSpPr>
          <p:cNvPr id="12" name="Group 85"/>
          <p:cNvGrpSpPr/>
          <p:nvPr/>
        </p:nvGrpSpPr>
        <p:grpSpPr>
          <a:xfrm>
            <a:off x="1154324" y="3167260"/>
            <a:ext cx="4794730" cy="370053"/>
            <a:chOff x="921849" y="4795824"/>
            <a:chExt cx="4794730" cy="370053"/>
          </a:xfrm>
        </p:grpSpPr>
        <p:pic>
          <p:nvPicPr>
            <p:cNvPr id="79" name="Picture 78" descr="latex-image-1.pdf"/>
            <p:cNvPicPr>
              <a:picLocks noChangeAspect="1"/>
            </p:cNvPicPr>
            <p:nvPr/>
          </p:nvPicPr>
          <p:blipFill>
            <a:blip r:embed="rId5" cstate="print"/>
            <a:srcRect l="45782"/>
            <a:stretch>
              <a:fillRect/>
            </a:stretch>
          </p:blipFill>
          <p:spPr bwMode="auto">
            <a:xfrm>
              <a:off x="921849" y="4795824"/>
              <a:ext cx="2094771" cy="36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>
            <a:blip r:embed="rId5" cstate="print"/>
            <a:srcRect r="57362" b="-1874"/>
            <a:stretch>
              <a:fillRect/>
            </a:stretch>
          </p:blipFill>
          <p:spPr bwMode="auto">
            <a:xfrm>
              <a:off x="4069214" y="4795824"/>
              <a:ext cx="1647365" cy="37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0" name="Group 93"/>
          <p:cNvGrpSpPr>
            <a:grpSpLocks/>
          </p:cNvGrpSpPr>
          <p:nvPr/>
        </p:nvGrpSpPr>
        <p:grpSpPr bwMode="auto">
          <a:xfrm>
            <a:off x="395536" y="6021288"/>
            <a:ext cx="8562975" cy="461963"/>
            <a:chOff x="457200" y="5432425"/>
            <a:chExt cx="8562975" cy="461963"/>
          </a:xfrm>
        </p:grpSpPr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457200" y="5432425"/>
              <a:ext cx="85629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sz="2400" u="none" dirty="0">
                  <a:solidFill>
                    <a:srgbClr val="0033CC"/>
                  </a:solidFill>
                  <a:ea typeface="ＭＳ Ｐゴシック" charset="-128"/>
                  <a:cs typeface="Arial" pitchFamily="34" charset="0"/>
                </a:rPr>
                <a:t>Image </a:t>
              </a:r>
              <a:r>
                <a:rPr lang="en-US" sz="2400" u="none" dirty="0">
                  <a:solidFill>
                    <a:srgbClr val="0033CC"/>
                  </a:solidFill>
                  <a:ea typeface="ＭＳ Ｐゴシック" charset="-128"/>
                  <a:cs typeface="Arial" pitchFamily="34" charset="0"/>
                  <a:sym typeface="Wingdings" charset="2"/>
                </a:rPr>
                <a:t>      Relative attribute score</a:t>
              </a:r>
              <a:endParaRPr lang="en-US" sz="2400" u="none" dirty="0">
                <a:solidFill>
                  <a:srgbClr val="0033CC"/>
                </a:solidFill>
                <a:ea typeface="ＭＳ Ｐゴシック" charset="-128"/>
                <a:cs typeface="Arial" pitchFamily="34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3491880" y="5678364"/>
              <a:ext cx="2651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0" y="6488668"/>
            <a:ext cx="703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Joachims</a:t>
            </a:r>
            <a:r>
              <a:rPr lang="en-US" dirty="0"/>
              <a:t>, “Optimizing search engines using </a:t>
            </a:r>
            <a:r>
              <a:rPr lang="en-US" dirty="0" err="1"/>
              <a:t>clickthrough</a:t>
            </a:r>
            <a:r>
              <a:rPr lang="en-US" dirty="0"/>
              <a:t> data”, KDD 2002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Learning relative attributes</a:t>
            </a:r>
            <a:endParaRPr lang="en-US" dirty="0"/>
          </a:p>
        </p:txBody>
      </p:sp>
      <p:cxnSp>
        <p:nvCxnSpPr>
          <p:cNvPr id="106" name="Straight Arrow Connector 105"/>
          <p:cNvCxnSpPr>
            <a:cxnSpLocks noChangeShapeType="1"/>
          </p:cNvCxnSpPr>
          <p:nvPr/>
        </p:nvCxnSpPr>
        <p:spPr bwMode="auto">
          <a:xfrm flipV="1">
            <a:off x="6292482" y="2400249"/>
            <a:ext cx="0" cy="354682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Straight Arrow Connector 106"/>
          <p:cNvCxnSpPr>
            <a:cxnSpLocks noChangeShapeType="1"/>
          </p:cNvCxnSpPr>
          <p:nvPr/>
        </p:nvCxnSpPr>
        <p:spPr bwMode="auto">
          <a:xfrm>
            <a:off x="6292482" y="5947069"/>
            <a:ext cx="263600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Right Bracket 110"/>
          <p:cNvSpPr/>
          <p:nvPr/>
        </p:nvSpPr>
        <p:spPr bwMode="auto">
          <a:xfrm rot="465276">
            <a:off x="7554524" y="2972582"/>
            <a:ext cx="188351" cy="251134"/>
          </a:xfrm>
          <a:prstGeom prst="righ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2" name="Rectangle 276"/>
          <p:cNvSpPr>
            <a:spLocks noChangeArrowheads="1"/>
          </p:cNvSpPr>
          <p:nvPr/>
        </p:nvSpPr>
        <p:spPr bwMode="auto">
          <a:xfrm>
            <a:off x="7234236" y="1871593"/>
            <a:ext cx="1724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Rank margin</a:t>
            </a:r>
          </a:p>
        </p:txBody>
      </p:sp>
      <p:cxnSp>
        <p:nvCxnSpPr>
          <p:cNvPr id="43" name="Curved Connector 42"/>
          <p:cNvCxnSpPr>
            <a:stCxn id="132" idx="2"/>
            <a:endCxn id="111" idx="2"/>
          </p:cNvCxnSpPr>
          <p:nvPr/>
        </p:nvCxnSpPr>
        <p:spPr>
          <a:xfrm rot="5400000">
            <a:off x="7484229" y="2498710"/>
            <a:ext cx="869931" cy="354360"/>
          </a:xfrm>
          <a:prstGeom prst="curvedConnector4">
            <a:avLst>
              <a:gd name="adj1" fmla="val 42053"/>
              <a:gd name="adj2" fmla="val 4086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7895558" y="524270"/>
            <a:ext cx="595512" cy="1054701"/>
            <a:chOff x="2639956" y="7906224"/>
            <a:chExt cx="595512" cy="1054701"/>
          </a:xfrm>
        </p:grpSpPr>
        <p:grpSp>
          <p:nvGrpSpPr>
            <p:cNvPr id="138" name="Group 319"/>
            <p:cNvGrpSpPr>
              <a:grpSpLocks/>
            </p:cNvGrpSpPr>
            <p:nvPr/>
          </p:nvGrpSpPr>
          <p:grpSpPr bwMode="auto">
            <a:xfrm>
              <a:off x="2642388" y="7906224"/>
              <a:ext cx="581479" cy="174600"/>
              <a:chOff x="6336587" y="2160119"/>
              <a:chExt cx="930299" cy="279489"/>
            </a:xfrm>
          </p:grpSpPr>
          <p:pic>
            <p:nvPicPr>
              <p:cNvPr id="139" name="Picture 26" descr="latex-image-1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9884" y="2160119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Oval 139"/>
              <p:cNvSpPr/>
              <p:nvPr/>
            </p:nvSpPr>
            <p:spPr bwMode="auto">
              <a:xfrm>
                <a:off x="6336587" y="2160333"/>
                <a:ext cx="223845" cy="2287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7041454" y="2160333"/>
                <a:ext cx="225432" cy="22872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3" name="Group 325"/>
            <p:cNvGrpSpPr>
              <a:grpSpLocks/>
            </p:cNvGrpSpPr>
            <p:nvPr/>
          </p:nvGrpSpPr>
          <p:grpSpPr bwMode="auto">
            <a:xfrm>
              <a:off x="2639956" y="8170978"/>
              <a:ext cx="591004" cy="175046"/>
              <a:chOff x="7462541" y="1381798"/>
              <a:chExt cx="945398" cy="280129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7462541" y="1381798"/>
                <a:ext cx="223810" cy="22866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8184128" y="1381798"/>
                <a:ext cx="223811" cy="228669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48" name="Picture 26" descr="latex-image-1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889" y="1382438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7" name="Group 337"/>
            <p:cNvGrpSpPr>
              <a:grpSpLocks/>
            </p:cNvGrpSpPr>
            <p:nvPr/>
          </p:nvGrpSpPr>
          <p:grpSpPr bwMode="auto">
            <a:xfrm>
              <a:off x="2648457" y="8722776"/>
              <a:ext cx="582274" cy="238149"/>
              <a:chOff x="7436173" y="792571"/>
              <a:chExt cx="931403" cy="381000"/>
            </a:xfrm>
          </p:grpSpPr>
          <p:sp>
            <p:nvSpPr>
              <p:cNvPr id="160" name="Oval 159"/>
              <p:cNvSpPr/>
              <p:nvPr/>
            </p:nvSpPr>
            <p:spPr bwMode="auto">
              <a:xfrm>
                <a:off x="7436173" y="863880"/>
                <a:ext cx="223803" cy="228599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61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7680985" y="792571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2" name="Oval 161"/>
              <p:cNvSpPr/>
              <p:nvPr/>
            </p:nvSpPr>
            <p:spPr bwMode="auto">
              <a:xfrm>
                <a:off x="8143773" y="853405"/>
                <a:ext cx="223803" cy="228599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1" name="Group 331"/>
            <p:cNvGrpSpPr>
              <a:grpSpLocks/>
            </p:cNvGrpSpPr>
            <p:nvPr/>
          </p:nvGrpSpPr>
          <p:grpSpPr bwMode="auto">
            <a:xfrm>
              <a:off x="2649421" y="8424298"/>
              <a:ext cx="586047" cy="238226"/>
              <a:chOff x="6399738" y="1554498"/>
              <a:chExt cx="937302" cy="381000"/>
            </a:xfrm>
          </p:grpSpPr>
          <p:sp>
            <p:nvSpPr>
              <p:cNvPr id="153" name="Oval 152"/>
              <p:cNvSpPr/>
              <p:nvPr/>
            </p:nvSpPr>
            <p:spPr bwMode="auto">
              <a:xfrm>
                <a:off x="7111683" y="1620518"/>
                <a:ext cx="225357" cy="22852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54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6629400" y="1554498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Oval 154"/>
              <p:cNvSpPr/>
              <p:nvPr/>
            </p:nvSpPr>
            <p:spPr bwMode="auto">
              <a:xfrm>
                <a:off x="6399738" y="1630039"/>
                <a:ext cx="223772" cy="228525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73" name="Group 172"/>
          <p:cNvGrpSpPr/>
          <p:nvPr/>
        </p:nvGrpSpPr>
        <p:grpSpPr>
          <a:xfrm>
            <a:off x="6643213" y="2972581"/>
            <a:ext cx="2089146" cy="2388509"/>
            <a:chOff x="6536338" y="2972581"/>
            <a:chExt cx="2089146" cy="2388509"/>
          </a:xfrm>
        </p:grpSpPr>
        <p:sp>
          <p:nvSpPr>
            <p:cNvPr id="174" name="Oval 173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536338" y="4402956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8377990" y="4189128"/>
              <a:ext cx="247494" cy="25113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7" name="Group 40"/>
            <p:cNvGrpSpPr>
              <a:grpSpLocks/>
            </p:cNvGrpSpPr>
            <p:nvPr/>
          </p:nvGrpSpPr>
          <p:grpSpPr bwMode="auto">
            <a:xfrm>
              <a:off x="6796571" y="2972581"/>
              <a:ext cx="1788878" cy="2388509"/>
              <a:chOff x="751852" y="2362709"/>
              <a:chExt cx="2220489" cy="2899510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2667391" y="2362710"/>
                <a:ext cx="304950" cy="3048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2010054" y="2576997"/>
                <a:ext cx="304950" cy="304863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838820" y="3582160"/>
                <a:ext cx="304950" cy="30486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1786424" y="4195199"/>
                <a:ext cx="304950" cy="304863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>
                <a:off x="751852" y="4957356"/>
                <a:ext cx="304950" cy="304863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4" name="Group 183"/>
          <p:cNvGrpSpPr/>
          <p:nvPr/>
        </p:nvGrpSpPr>
        <p:grpSpPr>
          <a:xfrm>
            <a:off x="6428289" y="2164482"/>
            <a:ext cx="2510435" cy="3615164"/>
            <a:chOff x="6368914" y="2164482"/>
            <a:chExt cx="2510435" cy="3615164"/>
          </a:xfrm>
        </p:grpSpPr>
        <p:sp>
          <p:nvSpPr>
            <p:cNvPr id="185" name="Oval 184"/>
            <p:cNvSpPr/>
            <p:nvPr/>
          </p:nvSpPr>
          <p:spPr bwMode="auto">
            <a:xfrm>
              <a:off x="7211489" y="4523974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359803" y="2822446"/>
              <a:ext cx="245674" cy="25113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327956" y="3056292"/>
              <a:ext cx="247494" cy="251134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82461" y="3725075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263354" y="4038993"/>
              <a:ext cx="245674" cy="251134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234236" y="4440262"/>
              <a:ext cx="245674" cy="25113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211489" y="5167279"/>
              <a:ext cx="245674" cy="251134"/>
            </a:xfrm>
            <a:prstGeom prst="ellipse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92" name="Straight Arrow Connector 191"/>
            <p:cNvCxnSpPr>
              <a:cxnSpLocks noChangeShapeType="1"/>
            </p:cNvCxnSpPr>
            <p:nvPr/>
          </p:nvCxnSpPr>
          <p:spPr bwMode="auto">
            <a:xfrm flipV="1">
              <a:off x="7289741" y="2400249"/>
              <a:ext cx="233846" cy="337939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6796571" y="2874311"/>
              <a:ext cx="20827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 bwMode="auto">
            <a:xfrm>
              <a:off x="6796571" y="3119076"/>
              <a:ext cx="1999067" cy="23566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>
              <a:off x="6620048" y="3770569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 bwMode="auto">
            <a:xfrm>
              <a:off x="6620048" y="4086308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 bwMode="auto">
            <a:xfrm>
              <a:off x="6452626" y="4444811"/>
              <a:ext cx="20918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 bwMode="auto">
            <a:xfrm>
              <a:off x="6452626" y="4523974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 bwMode="auto">
            <a:xfrm>
              <a:off x="6368914" y="5197305"/>
              <a:ext cx="2092787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399"/>
            <p:cNvSpPr txBox="1">
              <a:spLocks noChangeArrowheads="1"/>
            </p:cNvSpPr>
            <p:nvPr/>
          </p:nvSpPr>
          <p:spPr bwMode="auto">
            <a:xfrm>
              <a:off x="6810058" y="2164482"/>
              <a:ext cx="6623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b="1" i="1" dirty="0" err="1"/>
                <a:t>w</a:t>
              </a:r>
              <a:r>
                <a:rPr lang="en-US" sz="2800" i="1" baseline="-25000" dirty="0" err="1"/>
                <a:t>m</a:t>
              </a:r>
              <a:endParaRPr lang="en-US" sz="2800" b="1" i="1" baseline="-25000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643216" y="2972581"/>
            <a:ext cx="2088236" cy="2388508"/>
            <a:chOff x="6536338" y="2972581"/>
            <a:chExt cx="2088236" cy="2388508"/>
          </a:xfrm>
        </p:grpSpPr>
        <p:sp>
          <p:nvSpPr>
            <p:cNvPr id="145" name="Oval 144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8377080" y="4189128"/>
              <a:ext cx="247494" cy="253865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0" name="Group 98"/>
            <p:cNvGrpSpPr/>
            <p:nvPr/>
          </p:nvGrpSpPr>
          <p:grpSpPr>
            <a:xfrm>
              <a:off x="6536338" y="2972581"/>
              <a:ext cx="2049111" cy="2388508"/>
              <a:chOff x="6536338" y="2972581"/>
              <a:chExt cx="2049111" cy="2388508"/>
            </a:xfrm>
          </p:grpSpPr>
          <p:grpSp>
            <p:nvGrpSpPr>
              <p:cNvPr id="152" name="Group 40"/>
              <p:cNvGrpSpPr>
                <a:grpSpLocks/>
              </p:cNvGrpSpPr>
              <p:nvPr/>
            </p:nvGrpSpPr>
            <p:grpSpPr bwMode="auto">
              <a:xfrm>
                <a:off x="6796571" y="2972581"/>
                <a:ext cx="1788878" cy="2388508"/>
                <a:chOff x="751852" y="2362710"/>
                <a:chExt cx="2220489" cy="2899509"/>
              </a:xfrm>
            </p:grpSpPr>
            <p:sp>
              <p:nvSpPr>
                <p:cNvPr id="158" name="Oval 157"/>
                <p:cNvSpPr/>
                <p:nvPr/>
              </p:nvSpPr>
              <p:spPr bwMode="auto">
                <a:xfrm>
                  <a:off x="2667391" y="236271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 bwMode="auto">
                <a:xfrm>
                  <a:off x="2010054" y="2576997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 bwMode="auto">
                <a:xfrm>
                  <a:off x="838820" y="358216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>
                  <a:off x="1786424" y="4195199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 bwMode="auto">
                <a:xfrm>
                  <a:off x="751852" y="4957356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56" name="Oval 155"/>
              <p:cNvSpPr/>
              <p:nvPr/>
            </p:nvSpPr>
            <p:spPr bwMode="auto">
              <a:xfrm>
                <a:off x="6536338" y="4402956"/>
                <a:ext cx="245674" cy="251134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bg1">
                    <a:alpha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206081" y="4239715"/>
            <a:ext cx="4737585" cy="426746"/>
            <a:chOff x="950922" y="5065000"/>
            <a:chExt cx="4737585" cy="426746"/>
          </a:xfrm>
        </p:grpSpPr>
        <p:grpSp>
          <p:nvGrpSpPr>
            <p:cNvPr id="13" name="Group 87"/>
            <p:cNvGrpSpPr/>
            <p:nvPr/>
          </p:nvGrpSpPr>
          <p:grpSpPr>
            <a:xfrm>
              <a:off x="950922" y="5065000"/>
              <a:ext cx="4737585" cy="426746"/>
              <a:chOff x="979003" y="5339284"/>
              <a:chExt cx="4737585" cy="426746"/>
            </a:xfrm>
          </p:grpSpPr>
          <p:pic>
            <p:nvPicPr>
              <p:cNvPr id="80" name="Picture 79" descr="latex-image-1.pdf"/>
              <p:cNvPicPr>
                <a:picLocks noChangeAspect="1"/>
              </p:cNvPicPr>
              <p:nvPr/>
            </p:nvPicPr>
            <p:blipFill>
              <a:blip r:embed="rId8" cstate="print"/>
              <a:srcRect l="46377"/>
              <a:stretch>
                <a:fillRect/>
              </a:stretch>
            </p:blipFill>
            <p:spPr bwMode="auto">
              <a:xfrm>
                <a:off x="979003" y="5402785"/>
                <a:ext cx="2045221" cy="36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81" descr="latex-image-1.pdf"/>
              <p:cNvPicPr>
                <a:picLocks noChangeAspect="1"/>
              </p:cNvPicPr>
              <p:nvPr/>
            </p:nvPicPr>
            <p:blipFill>
              <a:blip r:embed="rId8" cstate="print"/>
              <a:srcRect r="56808" b="-17025"/>
              <a:stretch>
                <a:fillRect/>
              </a:stretch>
            </p:blipFill>
            <p:spPr bwMode="auto">
              <a:xfrm>
                <a:off x="4069213" y="5339284"/>
                <a:ext cx="1647375" cy="42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1" name="Picture 1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5182418" y="5124567"/>
              <a:ext cx="478370" cy="28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46" descr="latex-image-1.pdf"/>
          <p:cNvPicPr>
            <a:picLocks noChangeAspect="1"/>
          </p:cNvPicPr>
          <p:nvPr/>
        </p:nvPicPr>
        <p:blipFill rotWithShape="1">
          <a:blip r:embed="rId4" cstate="print"/>
          <a:srcRect l="6703" t="47522" r="62206" b="22211"/>
          <a:stretch/>
        </p:blipFill>
        <p:spPr bwMode="auto">
          <a:xfrm>
            <a:off x="1118148" y="3652391"/>
            <a:ext cx="3106057" cy="49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979" y="3056292"/>
            <a:ext cx="4799687" cy="59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6292" y="4210055"/>
            <a:ext cx="4935250" cy="4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5557" y="3696788"/>
            <a:ext cx="435974" cy="29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4438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32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an agent acting in an environment, exploring possible behaviors with the intent of maximizing some reward</a:t>
            </a:r>
          </a:p>
          <a:p>
            <a:r>
              <a:rPr lang="en-US" dirty="0"/>
              <a:t>For example, the agent wants to learn how to play some game so that it wins frequently</a:t>
            </a:r>
          </a:p>
        </p:txBody>
      </p:sp>
    </p:spTree>
    <p:extLst>
      <p:ext uri="{BB962C8B-B14F-4D97-AF65-F5344CB8AC3E}">
        <p14:creationId xmlns:p14="http://schemas.microsoft.com/office/powerpoint/2010/main" val="3952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States</a:t>
            </a:r>
          </a:p>
          <a:p>
            <a:r>
              <a:rPr lang="en-US" dirty="0"/>
              <a:t>Actions</a:t>
            </a:r>
          </a:p>
          <a:p>
            <a:r>
              <a:rPr lang="en-US" dirty="0"/>
              <a:t>Rewards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72" y="4688789"/>
            <a:ext cx="6161857" cy="660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4"/>
          <a:stretch/>
        </p:blipFill>
        <p:spPr>
          <a:xfrm>
            <a:off x="3491880" y="1276722"/>
            <a:ext cx="4402832" cy="2800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88668"/>
            <a:ext cx="708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https://www.nervanasys.com/demystifying-deep-reinforcement-learning/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6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States – e.g. image of board</a:t>
            </a:r>
          </a:p>
          <a:p>
            <a:r>
              <a:rPr lang="en-US" dirty="0"/>
              <a:t>Actions – up/down</a:t>
            </a:r>
          </a:p>
          <a:p>
            <a:r>
              <a:rPr lang="en-US" dirty="0"/>
              <a:t>Rewards – if won, +1, if lost, 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23" y="3933056"/>
            <a:ext cx="4405367" cy="23756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92240"/>
            <a:ext cx="409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http://karpathy.github.io/2016/05/31/rl/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8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64" y="1916832"/>
            <a:ext cx="4936273" cy="5040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1" y="3068960"/>
            <a:ext cx="7892639" cy="2537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708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https://www.nervanasys.com/demystifying-deep-reinforcement-learning/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9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Wait before updating model parameters until end of game when we know if we won or lost, use outcome as gradient to backprop</a:t>
            </a:r>
          </a:p>
          <a:p>
            <a:r>
              <a:rPr lang="en-US" dirty="0"/>
              <a:t>Credit assignment: Which actions should I reward in case I won?</a:t>
            </a:r>
          </a:p>
          <a:p>
            <a:pPr lvl="1"/>
            <a:r>
              <a:rPr lang="en-US" dirty="0"/>
              <a:t>Reward is given for a certain action taken in a certain state </a:t>
            </a:r>
          </a:p>
          <a:p>
            <a:pPr lvl="1"/>
            <a:r>
              <a:rPr lang="en-US" dirty="0"/>
              <a:t>If I won, reward all actions that led to this</a:t>
            </a:r>
          </a:p>
          <a:p>
            <a:pPr lvl="1"/>
            <a:r>
              <a:rPr lang="en-US" dirty="0"/>
              <a:t>Penalize all actions that led to a loss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92240"/>
            <a:ext cx="409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http://karpathy.github.io/2016/05/31/rl/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2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ARKUSSV@9CFEVIMFUVWXY5M7" val="2826"/>
  <p:tag name="DEFAULTDISPLAYSOURCE" val="\documentclass{book}&#10;\pagestyle{empty}&#10;\input{C:/Users/markussv/depots/CMBBOOK/latex/prml-utils}&#10;\begin{document}&#10;\[&#10;&#10;\]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10462</TotalTime>
  <Words>1677</Words>
  <Application>Microsoft Office PowerPoint</Application>
  <PresentationFormat>On-screen Show (4:3)</PresentationFormat>
  <Paragraphs>274</Paragraphs>
  <Slides>49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ＭＳ Ｐゴシック</vt:lpstr>
      <vt:lpstr>Gill Sans</vt:lpstr>
      <vt:lpstr>Calibri Light</vt:lpstr>
      <vt:lpstr>Arial</vt:lpstr>
      <vt:lpstr>Wingdings</vt:lpstr>
      <vt:lpstr>Courier New</vt:lpstr>
      <vt:lpstr>1_Office Theme</vt:lpstr>
      <vt:lpstr>CS 2750: Machine Learning  Other Topics</vt:lpstr>
      <vt:lpstr>Plan for last lecture</vt:lpstr>
      <vt:lpstr>Reinforcement learning</vt:lpstr>
      <vt:lpstr>Reinforcement learning</vt:lpstr>
      <vt:lpstr>Reinforcement learning</vt:lpstr>
      <vt:lpstr>Reinforcement learning</vt:lpstr>
      <vt:lpstr>Reinforcement learning</vt:lpstr>
      <vt:lpstr>Q-Learning</vt:lpstr>
      <vt:lpstr>Policy gradients</vt:lpstr>
      <vt:lpstr>Learning to play Atari games w/ RL</vt:lpstr>
      <vt:lpstr>Learning to localize objects w/ RL</vt:lpstr>
      <vt:lpstr>Active learning</vt:lpstr>
      <vt:lpstr>Pool-based sampling</vt:lpstr>
      <vt:lpstr>Selective sampling (stream-based)</vt:lpstr>
      <vt:lpstr>Query synthesis</vt:lpstr>
      <vt:lpstr>Uncertainty sampling</vt:lpstr>
      <vt:lpstr>Measures of uncertainty</vt:lpstr>
      <vt:lpstr>Actively choosing sample and annotation type</vt:lpstr>
      <vt:lpstr>Expected entropy reduction on all data</vt:lpstr>
      <vt:lpstr>Object label depends on attribute labels</vt:lpstr>
      <vt:lpstr>Choose object or attribute label</vt:lpstr>
      <vt:lpstr>Query by committee</vt:lpstr>
      <vt:lpstr>Cluster-based</vt:lpstr>
      <vt:lpstr>Domain adaptation</vt:lpstr>
      <vt:lpstr>The same class looks different in different domains</vt:lpstr>
      <vt:lpstr>Adaptive SVM</vt:lpstr>
      <vt:lpstr>Adaptive SVM</vt:lpstr>
      <vt:lpstr>Personalized image search</vt:lpstr>
      <vt:lpstr>Semantic visual attributes</vt:lpstr>
      <vt:lpstr>Users perceive attributes differently</vt:lpstr>
      <vt:lpstr>Learning user-specific attributes</vt:lpstr>
      <vt:lpstr>Learning adapted attributes</vt:lpstr>
      <vt:lpstr>Learning adapted attributes</vt:lpstr>
      <vt:lpstr>Adapted attribute accuracy</vt:lpstr>
      <vt:lpstr>Domain adaptation w/ metric learning</vt:lpstr>
      <vt:lpstr>Domain adaptation with metric learning</vt:lpstr>
      <vt:lpstr>Invariant representations w/ deep nets</vt:lpstr>
      <vt:lpstr>Invariant representations w/ deep nets</vt:lpstr>
      <vt:lpstr>Unsupervised feature learning      using context</vt:lpstr>
      <vt:lpstr>Skip-gram model (word embeddings)</vt:lpstr>
      <vt:lpstr>PowerPoint Presentation</vt:lpstr>
      <vt:lpstr>Context prediction for images</vt:lpstr>
      <vt:lpstr>Relative position task</vt:lpstr>
      <vt:lpstr>PowerPoint Presentation</vt:lpstr>
      <vt:lpstr>Ranking</vt:lpstr>
      <vt:lpstr>Relative attributes</vt:lpstr>
      <vt:lpstr>Learning relative attributes</vt:lpstr>
      <vt:lpstr>Learning relative attributes</vt:lpstr>
      <vt:lpstr>Learning relative attributes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2750: Machine Learning</dc:title>
  <dc:creator>Adriana Kovashka</dc:creator>
  <cp:lastModifiedBy>Adriana I. Kovashka</cp:lastModifiedBy>
  <cp:revision>733</cp:revision>
  <dcterms:created xsi:type="dcterms:W3CDTF">2007-10-17T08:21:15Z</dcterms:created>
  <dcterms:modified xsi:type="dcterms:W3CDTF">2017-04-13T16:27:12Z</dcterms:modified>
</cp:coreProperties>
</file>