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907" r:id="rId2"/>
  </p:sldMasterIdLst>
  <p:notesMasterIdLst>
    <p:notesMasterId r:id="rId72"/>
  </p:notesMasterIdLst>
  <p:handoutMasterIdLst>
    <p:handoutMasterId r:id="rId73"/>
  </p:handoutMasterIdLst>
  <p:sldIdLst>
    <p:sldId id="513" r:id="rId3"/>
    <p:sldId id="290" r:id="rId4"/>
    <p:sldId id="464" r:id="rId5"/>
    <p:sldId id="515" r:id="rId6"/>
    <p:sldId id="516" r:id="rId7"/>
    <p:sldId id="517" r:id="rId8"/>
    <p:sldId id="335" r:id="rId9"/>
    <p:sldId id="455" r:id="rId10"/>
    <p:sldId id="456" r:id="rId11"/>
    <p:sldId id="457" r:id="rId12"/>
    <p:sldId id="458" r:id="rId13"/>
    <p:sldId id="466" r:id="rId14"/>
    <p:sldId id="467" r:id="rId15"/>
    <p:sldId id="336" r:id="rId16"/>
    <p:sldId id="337" r:id="rId17"/>
    <p:sldId id="338" r:id="rId18"/>
    <p:sldId id="339" r:id="rId19"/>
    <p:sldId id="340" r:id="rId20"/>
    <p:sldId id="341" r:id="rId21"/>
    <p:sldId id="342" r:id="rId22"/>
    <p:sldId id="343" r:id="rId23"/>
    <p:sldId id="344" r:id="rId24"/>
    <p:sldId id="345" r:id="rId25"/>
    <p:sldId id="346" r:id="rId26"/>
    <p:sldId id="347" r:id="rId27"/>
    <p:sldId id="349" r:id="rId28"/>
    <p:sldId id="350" r:id="rId29"/>
    <p:sldId id="351" r:id="rId30"/>
    <p:sldId id="352" r:id="rId31"/>
    <p:sldId id="353" r:id="rId32"/>
    <p:sldId id="518" r:id="rId33"/>
    <p:sldId id="519" r:id="rId34"/>
    <p:sldId id="354" r:id="rId35"/>
    <p:sldId id="468" r:id="rId36"/>
    <p:sldId id="470" r:id="rId37"/>
    <p:sldId id="471" r:id="rId38"/>
    <p:sldId id="479" r:id="rId39"/>
    <p:sldId id="520" r:id="rId40"/>
    <p:sldId id="472" r:id="rId41"/>
    <p:sldId id="521" r:id="rId42"/>
    <p:sldId id="355" r:id="rId43"/>
    <p:sldId id="356" r:id="rId44"/>
    <p:sldId id="357" r:id="rId45"/>
    <p:sldId id="358" r:id="rId46"/>
    <p:sldId id="359" r:id="rId47"/>
    <p:sldId id="360" r:id="rId48"/>
    <p:sldId id="361" r:id="rId49"/>
    <p:sldId id="362" r:id="rId50"/>
    <p:sldId id="473" r:id="rId51"/>
    <p:sldId id="475" r:id="rId52"/>
    <p:sldId id="476" r:id="rId53"/>
    <p:sldId id="477" r:id="rId54"/>
    <p:sldId id="478" r:id="rId55"/>
    <p:sldId id="522" r:id="rId56"/>
    <p:sldId id="483" r:id="rId57"/>
    <p:sldId id="480" r:id="rId58"/>
    <p:sldId id="484" r:id="rId59"/>
    <p:sldId id="485" r:id="rId60"/>
    <p:sldId id="363" r:id="rId61"/>
    <p:sldId id="365" r:id="rId62"/>
    <p:sldId id="366" r:id="rId63"/>
    <p:sldId id="491" r:id="rId64"/>
    <p:sldId id="492" r:id="rId65"/>
    <p:sldId id="493" r:id="rId66"/>
    <p:sldId id="495" r:id="rId67"/>
    <p:sldId id="494" r:id="rId68"/>
    <p:sldId id="496" r:id="rId69"/>
    <p:sldId id="497" r:id="rId70"/>
    <p:sldId id="498" r:id="rId71"/>
  </p:sldIdLst>
  <p:sldSz cx="9144000" cy="6858000" type="screen4x3"/>
  <p:notesSz cx="6858000" cy="9117013"/>
  <p:defaultTextStyle>
    <a:defPPr>
      <a:defRPr lang="en-US"/>
    </a:defPPr>
    <a:lvl1pPr algn="l" rtl="0" eaLnBrk="0" fontAlgn="base" hangingPunct="0">
      <a:spcBef>
        <a:spcPct val="0"/>
      </a:spcBef>
      <a:spcAft>
        <a:spcPct val="0"/>
      </a:spcAft>
      <a:defRPr sz="20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0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0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0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0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339933"/>
    <a:srgbClr val="CC0099"/>
    <a:srgbClr val="0000FF"/>
    <a:srgbClr val="FF0000"/>
    <a:srgbClr val="333399"/>
    <a:srgbClr val="FF6600"/>
    <a:srgbClr val="EE8E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14" autoAdjust="0"/>
    <p:restoredTop sz="94563" autoAdjust="0"/>
  </p:normalViewPr>
  <p:slideViewPr>
    <p:cSldViewPr snapToGrid="0">
      <p:cViewPr varScale="1">
        <p:scale>
          <a:sx n="132" d="100"/>
          <a:sy n="132" d="100"/>
        </p:scale>
        <p:origin x="450"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09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5" Type="http://schemas.openxmlformats.org/officeDocument/2006/relationships/image" Target="../media/image42.wmf"/><Relationship Id="rId4" Type="http://schemas.openxmlformats.org/officeDocument/2006/relationships/image" Target="../media/image41.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vl1pPr>
          </a:lstStyle>
          <a:p>
            <a:pPr>
              <a:defRPr/>
            </a:pPr>
            <a:endParaRPr lang="en-US"/>
          </a:p>
        </p:txBody>
      </p:sp>
      <p:sp>
        <p:nvSpPr>
          <p:cNvPr id="32771" name="Rectangle 3"/>
          <p:cNvSpPr>
            <a:spLocks noGrp="1" noChangeArrowheads="1"/>
          </p:cNvSpPr>
          <p:nvPr>
            <p:ph type="dt" sz="quarter" idx="1"/>
          </p:nvPr>
        </p:nvSpPr>
        <p:spPr bwMode="auto">
          <a:xfrm>
            <a:off x="388620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vl1pPr>
          </a:lstStyle>
          <a:p>
            <a:pPr>
              <a:defRPr/>
            </a:pPr>
            <a:endParaRPr lang="en-US"/>
          </a:p>
        </p:txBody>
      </p:sp>
      <p:sp>
        <p:nvSpPr>
          <p:cNvPr id="32772" name="Rectangle 4"/>
          <p:cNvSpPr>
            <a:spLocks noGrp="1" noChangeArrowheads="1"/>
          </p:cNvSpPr>
          <p:nvPr>
            <p:ph type="ftr" sz="quarter" idx="2"/>
          </p:nvPr>
        </p:nvSpPr>
        <p:spPr bwMode="auto">
          <a:xfrm>
            <a:off x="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vl1pPr>
          </a:lstStyle>
          <a:p>
            <a:pPr>
              <a:defRPr/>
            </a:pPr>
            <a:endParaRPr lang="en-US"/>
          </a:p>
        </p:txBody>
      </p:sp>
      <p:sp>
        <p:nvSpPr>
          <p:cNvPr id="32773" name="Rectangle 5"/>
          <p:cNvSpPr>
            <a:spLocks noGrp="1" noChangeArrowheads="1"/>
          </p:cNvSpPr>
          <p:nvPr>
            <p:ph type="sldNum" sz="quarter" idx="3"/>
          </p:nvPr>
        </p:nvSpPr>
        <p:spPr bwMode="auto">
          <a:xfrm>
            <a:off x="388620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0A3985E3-7E30-4C4E-B64C-8FC69C136E7A}" type="slidenum">
              <a:rPr lang="en-US" altLang="en-US"/>
              <a:pPr>
                <a:defRPr/>
              </a:pPr>
              <a:t>‹#›</a:t>
            </a:fld>
            <a:endParaRPr lang="en-US" altLang="en-US"/>
          </a:p>
        </p:txBody>
      </p:sp>
    </p:spTree>
    <p:extLst>
      <p:ext uri="{BB962C8B-B14F-4D97-AF65-F5344CB8AC3E}">
        <p14:creationId xmlns:p14="http://schemas.microsoft.com/office/powerpoint/2010/main" val="30843163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vl1pPr>
          </a:lstStyle>
          <a:p>
            <a:pPr>
              <a:defRPr/>
            </a:pPr>
            <a:endParaRPr lang="en-US"/>
          </a:p>
        </p:txBody>
      </p:sp>
      <p:sp>
        <p:nvSpPr>
          <p:cNvPr id="51203" name="Rectangle 3"/>
          <p:cNvSpPr>
            <a:spLocks noGrp="1" noChangeArrowheads="1"/>
          </p:cNvSpPr>
          <p:nvPr>
            <p:ph type="dt" idx="1"/>
          </p:nvPr>
        </p:nvSpPr>
        <p:spPr bwMode="auto">
          <a:xfrm>
            <a:off x="388620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50938" y="684213"/>
            <a:ext cx="4557712" cy="3417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5" name="Rectangle 5"/>
          <p:cNvSpPr>
            <a:spLocks noGrp="1" noChangeArrowheads="1"/>
          </p:cNvSpPr>
          <p:nvPr>
            <p:ph type="body" sz="quarter" idx="3"/>
          </p:nvPr>
        </p:nvSpPr>
        <p:spPr bwMode="auto">
          <a:xfrm>
            <a:off x="914400" y="4330700"/>
            <a:ext cx="5029200" cy="4102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06" name="Rectangle 6"/>
          <p:cNvSpPr>
            <a:spLocks noGrp="1" noChangeArrowheads="1"/>
          </p:cNvSpPr>
          <p:nvPr>
            <p:ph type="ftr" sz="quarter" idx="4"/>
          </p:nvPr>
        </p:nvSpPr>
        <p:spPr bwMode="auto">
          <a:xfrm>
            <a:off x="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vl1pPr>
          </a:lstStyle>
          <a:p>
            <a:pPr>
              <a:defRPr/>
            </a:pPr>
            <a:endParaRPr lang="en-US"/>
          </a:p>
        </p:txBody>
      </p:sp>
      <p:sp>
        <p:nvSpPr>
          <p:cNvPr id="51207" name="Rectangle 7"/>
          <p:cNvSpPr>
            <a:spLocks noGrp="1" noChangeArrowheads="1"/>
          </p:cNvSpPr>
          <p:nvPr>
            <p:ph type="sldNum" sz="quarter" idx="5"/>
          </p:nvPr>
        </p:nvSpPr>
        <p:spPr bwMode="auto">
          <a:xfrm>
            <a:off x="388620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3471F1EA-64A6-438F-B0C6-814F1A43AB42}" type="slidenum">
              <a:rPr lang="en-US" altLang="en-US"/>
              <a:pPr>
                <a:defRPr/>
              </a:pPr>
              <a:t>‹#›</a:t>
            </a:fld>
            <a:endParaRPr lang="en-US" altLang="en-US"/>
          </a:p>
        </p:txBody>
      </p:sp>
    </p:spTree>
    <p:extLst>
      <p:ext uri="{BB962C8B-B14F-4D97-AF65-F5344CB8AC3E}">
        <p14:creationId xmlns:p14="http://schemas.microsoft.com/office/powerpoint/2010/main" val="17077490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5B14D8C5-EB93-47DA-8CCA-8B11987A0B41}" type="slidenum">
              <a:rPr lang="en-US" altLang="en-US" sz="1200" b="0" smtClean="0"/>
              <a:pPr/>
              <a:t>2</a:t>
            </a:fld>
            <a:endParaRPr lang="en-US" altLang="en-US" sz="1200" b="0"/>
          </a:p>
        </p:txBody>
      </p:sp>
    </p:spTree>
    <p:extLst>
      <p:ext uri="{BB962C8B-B14F-4D97-AF65-F5344CB8AC3E}">
        <p14:creationId xmlns:p14="http://schemas.microsoft.com/office/powerpoint/2010/main" val="4037970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50F646EB-F451-4296-88F6-2D4EDC381CE3}" type="slidenum">
              <a:rPr lang="en-US" altLang="en-US" sz="1200" b="0" smtClean="0"/>
              <a:pPr/>
              <a:t>14</a:t>
            </a:fld>
            <a:endParaRPr lang="en-US" altLang="en-US" sz="1200" b="0"/>
          </a:p>
        </p:txBody>
      </p:sp>
    </p:spTree>
    <p:extLst>
      <p:ext uri="{BB962C8B-B14F-4D97-AF65-F5344CB8AC3E}">
        <p14:creationId xmlns:p14="http://schemas.microsoft.com/office/powerpoint/2010/main" val="1621198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43E05A67-FEB0-453E-AD92-16F5DDB52770}" type="slidenum">
              <a:rPr lang="en-US" altLang="en-US" sz="1200" b="0" smtClean="0"/>
              <a:pPr/>
              <a:t>15</a:t>
            </a:fld>
            <a:endParaRPr lang="en-US" altLang="en-US" sz="1200" b="0"/>
          </a:p>
        </p:txBody>
      </p:sp>
    </p:spTree>
    <p:extLst>
      <p:ext uri="{BB962C8B-B14F-4D97-AF65-F5344CB8AC3E}">
        <p14:creationId xmlns:p14="http://schemas.microsoft.com/office/powerpoint/2010/main" val="1175801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41C180A2-29D4-4043-A799-D21C487A1E71}" type="slidenum">
              <a:rPr lang="en-US" altLang="en-US" sz="1200" b="0" smtClean="0"/>
              <a:pPr/>
              <a:t>16</a:t>
            </a:fld>
            <a:endParaRPr lang="en-US" altLang="en-US" sz="1200" b="0"/>
          </a:p>
        </p:txBody>
      </p:sp>
    </p:spTree>
    <p:extLst>
      <p:ext uri="{BB962C8B-B14F-4D97-AF65-F5344CB8AC3E}">
        <p14:creationId xmlns:p14="http://schemas.microsoft.com/office/powerpoint/2010/main" val="1415139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73188D26-CFD3-4BD2-95E5-9F7AA8E00E4B}" type="slidenum">
              <a:rPr lang="en-US" altLang="en-US" sz="1200" b="0" smtClean="0"/>
              <a:pPr/>
              <a:t>17</a:t>
            </a:fld>
            <a:endParaRPr lang="en-US" altLang="en-US" sz="1200" b="0"/>
          </a:p>
        </p:txBody>
      </p:sp>
    </p:spTree>
    <p:extLst>
      <p:ext uri="{BB962C8B-B14F-4D97-AF65-F5344CB8AC3E}">
        <p14:creationId xmlns:p14="http://schemas.microsoft.com/office/powerpoint/2010/main" val="196142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B3DD4D77-87B3-46EF-A994-43DC8D03B649}" type="slidenum">
              <a:rPr lang="en-US" altLang="en-US" sz="1200" b="0" smtClean="0"/>
              <a:pPr/>
              <a:t>18</a:t>
            </a:fld>
            <a:endParaRPr lang="en-US" altLang="en-US" sz="1200" b="0"/>
          </a:p>
        </p:txBody>
      </p:sp>
    </p:spTree>
    <p:extLst>
      <p:ext uri="{BB962C8B-B14F-4D97-AF65-F5344CB8AC3E}">
        <p14:creationId xmlns:p14="http://schemas.microsoft.com/office/powerpoint/2010/main" val="2674638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4590C156-6483-4D9E-B88B-4003F7EBD53E}" type="slidenum">
              <a:rPr lang="en-US" altLang="en-US" sz="1200" b="0" smtClean="0"/>
              <a:pPr/>
              <a:t>19</a:t>
            </a:fld>
            <a:endParaRPr lang="en-US" altLang="en-US" sz="1200" b="0"/>
          </a:p>
        </p:txBody>
      </p:sp>
    </p:spTree>
    <p:extLst>
      <p:ext uri="{BB962C8B-B14F-4D97-AF65-F5344CB8AC3E}">
        <p14:creationId xmlns:p14="http://schemas.microsoft.com/office/powerpoint/2010/main" val="3250941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9ECC8653-C374-4D59-BF3F-C5D0E387FD05}" type="slidenum">
              <a:rPr lang="en-US" altLang="en-US" sz="1200" b="0" smtClean="0"/>
              <a:pPr/>
              <a:t>20</a:t>
            </a:fld>
            <a:endParaRPr lang="en-US" altLang="en-US" sz="1200" b="0"/>
          </a:p>
        </p:txBody>
      </p:sp>
    </p:spTree>
    <p:extLst>
      <p:ext uri="{BB962C8B-B14F-4D97-AF65-F5344CB8AC3E}">
        <p14:creationId xmlns:p14="http://schemas.microsoft.com/office/powerpoint/2010/main" val="3323671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D6A638F2-37A1-425D-A4C7-72D61E446783}" type="slidenum">
              <a:rPr lang="en-US" altLang="en-US" sz="1200" b="0" smtClean="0"/>
              <a:pPr/>
              <a:t>21</a:t>
            </a:fld>
            <a:endParaRPr lang="en-US" altLang="en-US" sz="1200" b="0"/>
          </a:p>
        </p:txBody>
      </p:sp>
    </p:spTree>
    <p:extLst>
      <p:ext uri="{BB962C8B-B14F-4D97-AF65-F5344CB8AC3E}">
        <p14:creationId xmlns:p14="http://schemas.microsoft.com/office/powerpoint/2010/main" val="626566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0D2B4F3C-AB53-4E2B-BC5B-78F02014CDCE}" type="slidenum">
              <a:rPr lang="en-US" altLang="en-US" sz="1200" b="0" smtClean="0"/>
              <a:pPr/>
              <a:t>22</a:t>
            </a:fld>
            <a:endParaRPr lang="en-US" altLang="en-US" sz="1200" b="0"/>
          </a:p>
        </p:txBody>
      </p:sp>
    </p:spTree>
    <p:extLst>
      <p:ext uri="{BB962C8B-B14F-4D97-AF65-F5344CB8AC3E}">
        <p14:creationId xmlns:p14="http://schemas.microsoft.com/office/powerpoint/2010/main" val="39913124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912530EC-A06D-43F1-B0A8-3EA5778FFCB2}" type="slidenum">
              <a:rPr lang="en-US" altLang="en-US" sz="1200" b="0" smtClean="0"/>
              <a:pPr/>
              <a:t>23</a:t>
            </a:fld>
            <a:endParaRPr lang="en-US" altLang="en-US" sz="1200" b="0"/>
          </a:p>
        </p:txBody>
      </p:sp>
    </p:spTree>
    <p:extLst>
      <p:ext uri="{BB962C8B-B14F-4D97-AF65-F5344CB8AC3E}">
        <p14:creationId xmlns:p14="http://schemas.microsoft.com/office/powerpoint/2010/main" val="2877551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494BCC6F-F400-488B-B4B3-F3D3D0262545}" type="slidenum">
              <a:rPr lang="en-US" altLang="en-US" sz="1200" b="0" smtClean="0"/>
              <a:pPr/>
              <a:t>3</a:t>
            </a:fld>
            <a:endParaRPr lang="en-US" altLang="en-US" sz="1200" b="0"/>
          </a:p>
        </p:txBody>
      </p:sp>
    </p:spTree>
    <p:extLst>
      <p:ext uri="{BB962C8B-B14F-4D97-AF65-F5344CB8AC3E}">
        <p14:creationId xmlns:p14="http://schemas.microsoft.com/office/powerpoint/2010/main" val="2618693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FA9BF0E5-A6E9-46A7-A888-8F5ED8940024}" type="slidenum">
              <a:rPr lang="en-US" altLang="en-US" sz="1200" b="0" smtClean="0"/>
              <a:pPr/>
              <a:t>24</a:t>
            </a:fld>
            <a:endParaRPr lang="en-US" altLang="en-US" sz="1200" b="0"/>
          </a:p>
        </p:txBody>
      </p:sp>
    </p:spTree>
    <p:extLst>
      <p:ext uri="{BB962C8B-B14F-4D97-AF65-F5344CB8AC3E}">
        <p14:creationId xmlns:p14="http://schemas.microsoft.com/office/powerpoint/2010/main" val="20993611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72067DDF-2DDE-49A7-86ED-755ACC590AFE}" type="slidenum">
              <a:rPr lang="en-US" altLang="en-US" sz="1200" b="0" smtClean="0"/>
              <a:pPr/>
              <a:t>25</a:t>
            </a:fld>
            <a:endParaRPr lang="en-US" altLang="en-US" sz="1200" b="0"/>
          </a:p>
        </p:txBody>
      </p:sp>
    </p:spTree>
    <p:extLst>
      <p:ext uri="{BB962C8B-B14F-4D97-AF65-F5344CB8AC3E}">
        <p14:creationId xmlns:p14="http://schemas.microsoft.com/office/powerpoint/2010/main" val="2139420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9A30EC44-0A7D-4060-8066-20B182BB4BEE}" type="slidenum">
              <a:rPr lang="en-US" altLang="en-US" sz="1200" b="0" smtClean="0"/>
              <a:pPr/>
              <a:t>26</a:t>
            </a:fld>
            <a:endParaRPr lang="en-US" altLang="en-US" sz="1200" b="0"/>
          </a:p>
        </p:txBody>
      </p:sp>
    </p:spTree>
    <p:extLst>
      <p:ext uri="{BB962C8B-B14F-4D97-AF65-F5344CB8AC3E}">
        <p14:creationId xmlns:p14="http://schemas.microsoft.com/office/powerpoint/2010/main" val="27502000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69C46543-F309-4068-92DE-F86A6C43A399}" type="slidenum">
              <a:rPr lang="en-US" altLang="en-US" sz="1200" b="0" smtClean="0"/>
              <a:pPr/>
              <a:t>27</a:t>
            </a:fld>
            <a:endParaRPr lang="en-US" altLang="en-US" sz="1200" b="0"/>
          </a:p>
        </p:txBody>
      </p:sp>
    </p:spTree>
    <p:extLst>
      <p:ext uri="{BB962C8B-B14F-4D97-AF65-F5344CB8AC3E}">
        <p14:creationId xmlns:p14="http://schemas.microsoft.com/office/powerpoint/2010/main" val="32333584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26EAFC28-1C1C-4C5F-9014-8731B0B448B2}" type="slidenum">
              <a:rPr lang="en-US" altLang="en-US" sz="1200" b="0" smtClean="0"/>
              <a:pPr/>
              <a:t>28</a:t>
            </a:fld>
            <a:endParaRPr lang="en-US" altLang="en-US" sz="1200" b="0"/>
          </a:p>
        </p:txBody>
      </p:sp>
    </p:spTree>
    <p:extLst>
      <p:ext uri="{BB962C8B-B14F-4D97-AF65-F5344CB8AC3E}">
        <p14:creationId xmlns:p14="http://schemas.microsoft.com/office/powerpoint/2010/main" val="1882381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A1D5BC2F-86B0-4026-846C-3F3ED09DCAF1}" type="slidenum">
              <a:rPr lang="en-US" altLang="en-US" sz="1200" b="0" smtClean="0"/>
              <a:pPr/>
              <a:t>29</a:t>
            </a:fld>
            <a:endParaRPr lang="en-US" altLang="en-US" sz="1200" b="0"/>
          </a:p>
        </p:txBody>
      </p:sp>
    </p:spTree>
    <p:extLst>
      <p:ext uri="{BB962C8B-B14F-4D97-AF65-F5344CB8AC3E}">
        <p14:creationId xmlns:p14="http://schemas.microsoft.com/office/powerpoint/2010/main" val="3637109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BFCA8B7A-0F79-4EA9-8BD2-45844544D029}" type="slidenum">
              <a:rPr lang="en-US" altLang="en-US" sz="1200" b="0" smtClean="0"/>
              <a:pPr/>
              <a:t>30</a:t>
            </a:fld>
            <a:endParaRPr lang="en-US" altLang="en-US" sz="1200" b="0"/>
          </a:p>
        </p:txBody>
      </p:sp>
    </p:spTree>
    <p:extLst>
      <p:ext uri="{BB962C8B-B14F-4D97-AF65-F5344CB8AC3E}">
        <p14:creationId xmlns:p14="http://schemas.microsoft.com/office/powerpoint/2010/main" val="33504697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938856E9-9EAC-41D6-836A-2853B332B1FA}" type="slidenum">
              <a:rPr lang="en-US" altLang="en-US" sz="1200" b="0" smtClean="0"/>
              <a:pPr/>
              <a:t>33</a:t>
            </a:fld>
            <a:endParaRPr lang="en-US" altLang="en-US" sz="1200" b="0"/>
          </a:p>
        </p:txBody>
      </p:sp>
    </p:spTree>
    <p:extLst>
      <p:ext uri="{BB962C8B-B14F-4D97-AF65-F5344CB8AC3E}">
        <p14:creationId xmlns:p14="http://schemas.microsoft.com/office/powerpoint/2010/main" val="39595503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EBDDED88-95D3-4308-BDF1-402073E89D16}" type="slidenum">
              <a:rPr lang="en-US" altLang="en-US" sz="1200" b="0" smtClean="0"/>
              <a:pPr/>
              <a:t>34</a:t>
            </a:fld>
            <a:endParaRPr lang="en-US" altLang="en-US" sz="1200" b="0"/>
          </a:p>
        </p:txBody>
      </p:sp>
    </p:spTree>
    <p:extLst>
      <p:ext uri="{BB962C8B-B14F-4D97-AF65-F5344CB8AC3E}">
        <p14:creationId xmlns:p14="http://schemas.microsoft.com/office/powerpoint/2010/main" val="24943438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9ECFA114-8C2E-44DE-98FD-2529ADCF8E09}" type="slidenum">
              <a:rPr lang="en-US" altLang="en-US" sz="1200" b="0" smtClean="0"/>
              <a:pPr/>
              <a:t>35</a:t>
            </a:fld>
            <a:endParaRPr lang="en-US" altLang="en-US" sz="1200" b="0"/>
          </a:p>
        </p:txBody>
      </p:sp>
    </p:spTree>
    <p:extLst>
      <p:ext uri="{BB962C8B-B14F-4D97-AF65-F5344CB8AC3E}">
        <p14:creationId xmlns:p14="http://schemas.microsoft.com/office/powerpoint/2010/main" val="4232961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B8268D5D-F210-4E6D-98E8-3CBD3897F8A2}" type="slidenum">
              <a:rPr lang="en-US" altLang="en-US" sz="1200" b="0" smtClean="0"/>
              <a:pPr/>
              <a:t>7</a:t>
            </a:fld>
            <a:endParaRPr lang="en-US" altLang="en-US" sz="1200" b="0"/>
          </a:p>
        </p:txBody>
      </p:sp>
    </p:spTree>
    <p:extLst>
      <p:ext uri="{BB962C8B-B14F-4D97-AF65-F5344CB8AC3E}">
        <p14:creationId xmlns:p14="http://schemas.microsoft.com/office/powerpoint/2010/main" val="29434845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17A0F9A6-2603-47C4-9202-08ADA645C11D}" type="slidenum">
              <a:rPr lang="en-US" altLang="en-US" sz="1200" b="0" smtClean="0"/>
              <a:pPr/>
              <a:t>36</a:t>
            </a:fld>
            <a:endParaRPr lang="en-US" altLang="en-US" sz="1200" b="0"/>
          </a:p>
        </p:txBody>
      </p:sp>
    </p:spTree>
    <p:extLst>
      <p:ext uri="{BB962C8B-B14F-4D97-AF65-F5344CB8AC3E}">
        <p14:creationId xmlns:p14="http://schemas.microsoft.com/office/powerpoint/2010/main" val="11111500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FD81717A-D7D8-4761-9D7B-AFB2DCB71378}" type="slidenum">
              <a:rPr lang="en-US" altLang="en-US" sz="1200" b="0" smtClean="0"/>
              <a:pPr/>
              <a:t>37</a:t>
            </a:fld>
            <a:endParaRPr lang="en-US" altLang="en-US" sz="1200" b="0"/>
          </a:p>
        </p:txBody>
      </p:sp>
    </p:spTree>
    <p:extLst>
      <p:ext uri="{BB962C8B-B14F-4D97-AF65-F5344CB8AC3E}">
        <p14:creationId xmlns:p14="http://schemas.microsoft.com/office/powerpoint/2010/main" val="20088451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29B9D283-0A3E-43F0-B60D-F5B3D5A00047}" type="slidenum">
              <a:rPr lang="en-US" altLang="en-US" sz="1200" b="0" smtClean="0"/>
              <a:pPr/>
              <a:t>39</a:t>
            </a:fld>
            <a:endParaRPr lang="en-US" altLang="en-US" sz="1200" b="0"/>
          </a:p>
        </p:txBody>
      </p:sp>
    </p:spTree>
    <p:extLst>
      <p:ext uri="{BB962C8B-B14F-4D97-AF65-F5344CB8AC3E}">
        <p14:creationId xmlns:p14="http://schemas.microsoft.com/office/powerpoint/2010/main" val="31324426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9A30EC44-0A7D-4060-8066-20B182BB4BEE}" type="slidenum">
              <a:rPr lang="en-US" altLang="en-US" sz="1200" b="0" smtClean="0">
                <a:solidFill>
                  <a:srgbClr val="000000"/>
                </a:solidFill>
              </a:rPr>
              <a:pPr/>
              <a:t>40</a:t>
            </a:fld>
            <a:endParaRPr lang="en-US" altLang="en-US" sz="1200" b="0">
              <a:solidFill>
                <a:srgbClr val="000000"/>
              </a:solidFill>
            </a:endParaRPr>
          </a:p>
        </p:txBody>
      </p:sp>
    </p:spTree>
    <p:extLst>
      <p:ext uri="{BB962C8B-B14F-4D97-AF65-F5344CB8AC3E}">
        <p14:creationId xmlns:p14="http://schemas.microsoft.com/office/powerpoint/2010/main" val="38700373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D5431A61-034C-42B4-B418-343491D5AB4F}" type="slidenum">
              <a:rPr lang="en-US" altLang="en-US" sz="1200" b="0" smtClean="0"/>
              <a:pPr/>
              <a:t>41</a:t>
            </a:fld>
            <a:endParaRPr lang="en-US" altLang="en-US" sz="1200" b="0"/>
          </a:p>
        </p:txBody>
      </p:sp>
    </p:spTree>
    <p:extLst>
      <p:ext uri="{BB962C8B-B14F-4D97-AF65-F5344CB8AC3E}">
        <p14:creationId xmlns:p14="http://schemas.microsoft.com/office/powerpoint/2010/main" val="3391766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5AD502D1-793F-46B8-9EC8-6F95EA5CA61F}" type="slidenum">
              <a:rPr lang="en-US" altLang="en-US" sz="1200" b="0" smtClean="0"/>
              <a:pPr/>
              <a:t>42</a:t>
            </a:fld>
            <a:endParaRPr lang="en-US" altLang="en-US" sz="1200" b="0"/>
          </a:p>
        </p:txBody>
      </p:sp>
    </p:spTree>
    <p:extLst>
      <p:ext uri="{BB962C8B-B14F-4D97-AF65-F5344CB8AC3E}">
        <p14:creationId xmlns:p14="http://schemas.microsoft.com/office/powerpoint/2010/main" val="38503138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7591642B-B7E4-47E4-A39B-36CBD334AEF2}" type="slidenum">
              <a:rPr lang="en-US" altLang="en-US" sz="1200" b="0" smtClean="0"/>
              <a:pPr/>
              <a:t>43</a:t>
            </a:fld>
            <a:endParaRPr lang="en-US" altLang="en-US" sz="1200" b="0"/>
          </a:p>
        </p:txBody>
      </p:sp>
    </p:spTree>
    <p:extLst>
      <p:ext uri="{BB962C8B-B14F-4D97-AF65-F5344CB8AC3E}">
        <p14:creationId xmlns:p14="http://schemas.microsoft.com/office/powerpoint/2010/main" val="20225214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9AA5EEF0-B7DB-40CC-A4A1-859F1911E55A}" type="slidenum">
              <a:rPr lang="en-US" altLang="en-US" sz="1200" b="0" smtClean="0"/>
              <a:pPr/>
              <a:t>44</a:t>
            </a:fld>
            <a:endParaRPr lang="en-US" altLang="en-US" sz="1200" b="0"/>
          </a:p>
        </p:txBody>
      </p:sp>
    </p:spTree>
    <p:extLst>
      <p:ext uri="{BB962C8B-B14F-4D97-AF65-F5344CB8AC3E}">
        <p14:creationId xmlns:p14="http://schemas.microsoft.com/office/powerpoint/2010/main" val="39954858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B2AE90C2-E028-4058-92BF-68D888D5944B}" type="slidenum">
              <a:rPr lang="en-US" altLang="en-US" sz="1200" b="0" smtClean="0"/>
              <a:pPr/>
              <a:t>45</a:t>
            </a:fld>
            <a:endParaRPr lang="en-US" altLang="en-US" sz="1200" b="0"/>
          </a:p>
        </p:txBody>
      </p:sp>
    </p:spTree>
    <p:extLst>
      <p:ext uri="{BB962C8B-B14F-4D97-AF65-F5344CB8AC3E}">
        <p14:creationId xmlns:p14="http://schemas.microsoft.com/office/powerpoint/2010/main" val="19138124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3C777300-4D68-406D-9435-070A43D48CA6}" type="slidenum">
              <a:rPr lang="en-US" altLang="en-US" sz="1200" b="0" smtClean="0"/>
              <a:pPr/>
              <a:t>46</a:t>
            </a:fld>
            <a:endParaRPr lang="en-US" altLang="en-US" sz="1200" b="0"/>
          </a:p>
        </p:txBody>
      </p:sp>
    </p:spTree>
    <p:extLst>
      <p:ext uri="{BB962C8B-B14F-4D97-AF65-F5344CB8AC3E}">
        <p14:creationId xmlns:p14="http://schemas.microsoft.com/office/powerpoint/2010/main" val="4208732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14EBF46F-BDDB-4A04-82A6-95BC35D899B3}" type="slidenum">
              <a:rPr lang="en-US" altLang="en-US" sz="1200" b="0" smtClean="0"/>
              <a:pPr/>
              <a:t>8</a:t>
            </a:fld>
            <a:endParaRPr lang="en-US" altLang="en-US" sz="1200" b="0"/>
          </a:p>
        </p:txBody>
      </p:sp>
    </p:spTree>
    <p:extLst>
      <p:ext uri="{BB962C8B-B14F-4D97-AF65-F5344CB8AC3E}">
        <p14:creationId xmlns:p14="http://schemas.microsoft.com/office/powerpoint/2010/main" val="2541771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73C2FA82-62DE-4936-B7BB-A8B4797D5180}" type="slidenum">
              <a:rPr lang="en-US" altLang="en-US" sz="1200" b="0" smtClean="0"/>
              <a:pPr/>
              <a:t>47</a:t>
            </a:fld>
            <a:endParaRPr lang="en-US" altLang="en-US" sz="1200" b="0"/>
          </a:p>
        </p:txBody>
      </p:sp>
    </p:spTree>
    <p:extLst>
      <p:ext uri="{BB962C8B-B14F-4D97-AF65-F5344CB8AC3E}">
        <p14:creationId xmlns:p14="http://schemas.microsoft.com/office/powerpoint/2010/main" val="42934178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BD674579-FC1B-488F-B233-E7315E0AE2E5}" type="slidenum">
              <a:rPr lang="en-US" altLang="en-US" sz="1200" b="0" smtClean="0"/>
              <a:pPr/>
              <a:t>48</a:t>
            </a:fld>
            <a:endParaRPr lang="en-US" altLang="en-US" sz="1200" b="0"/>
          </a:p>
        </p:txBody>
      </p:sp>
    </p:spTree>
    <p:extLst>
      <p:ext uri="{BB962C8B-B14F-4D97-AF65-F5344CB8AC3E}">
        <p14:creationId xmlns:p14="http://schemas.microsoft.com/office/powerpoint/2010/main" val="983560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28B2CE7F-FCE4-4D6D-8B5E-BDBB444D705E}" type="slidenum">
              <a:rPr lang="en-US" altLang="en-US" sz="1200" b="0" smtClean="0"/>
              <a:pPr/>
              <a:t>49</a:t>
            </a:fld>
            <a:endParaRPr lang="en-US" altLang="en-US" sz="1200" b="0"/>
          </a:p>
        </p:txBody>
      </p:sp>
    </p:spTree>
    <p:extLst>
      <p:ext uri="{BB962C8B-B14F-4D97-AF65-F5344CB8AC3E}">
        <p14:creationId xmlns:p14="http://schemas.microsoft.com/office/powerpoint/2010/main" val="9480000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4A805BB7-11C2-4D91-93D3-BFCB792547A1}" type="slidenum">
              <a:rPr lang="en-US" altLang="en-US" sz="1200" b="0" smtClean="0"/>
              <a:pPr/>
              <a:t>50</a:t>
            </a:fld>
            <a:endParaRPr lang="en-US" altLang="en-US" sz="1200" b="0"/>
          </a:p>
        </p:txBody>
      </p:sp>
    </p:spTree>
    <p:extLst>
      <p:ext uri="{BB962C8B-B14F-4D97-AF65-F5344CB8AC3E}">
        <p14:creationId xmlns:p14="http://schemas.microsoft.com/office/powerpoint/2010/main" val="41767496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5F25BD70-BA53-4EFD-9B8E-7C20F74911E5}" type="slidenum">
              <a:rPr lang="en-US" altLang="en-US" sz="1200" b="0" smtClean="0"/>
              <a:pPr/>
              <a:t>51</a:t>
            </a:fld>
            <a:endParaRPr lang="en-US" altLang="en-US" sz="1200" b="0"/>
          </a:p>
        </p:txBody>
      </p:sp>
    </p:spTree>
    <p:extLst>
      <p:ext uri="{BB962C8B-B14F-4D97-AF65-F5344CB8AC3E}">
        <p14:creationId xmlns:p14="http://schemas.microsoft.com/office/powerpoint/2010/main" val="40536570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F5B54E20-4C2D-49B7-9921-D9F4A742B07E}" type="slidenum">
              <a:rPr lang="en-US" altLang="en-US" sz="1200" b="0" smtClean="0"/>
              <a:pPr/>
              <a:t>52</a:t>
            </a:fld>
            <a:endParaRPr lang="en-US" altLang="en-US" sz="1200" b="0"/>
          </a:p>
        </p:txBody>
      </p:sp>
    </p:spTree>
    <p:extLst>
      <p:ext uri="{BB962C8B-B14F-4D97-AF65-F5344CB8AC3E}">
        <p14:creationId xmlns:p14="http://schemas.microsoft.com/office/powerpoint/2010/main" val="16362047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FC539820-0DB7-4F13-831A-CE9766CCBC0F}" type="slidenum">
              <a:rPr lang="en-US" altLang="en-US" sz="1200" b="0" smtClean="0"/>
              <a:pPr/>
              <a:t>53</a:t>
            </a:fld>
            <a:endParaRPr lang="en-US" altLang="en-US" sz="1200" b="0"/>
          </a:p>
        </p:txBody>
      </p:sp>
    </p:spTree>
    <p:extLst>
      <p:ext uri="{BB962C8B-B14F-4D97-AF65-F5344CB8AC3E}">
        <p14:creationId xmlns:p14="http://schemas.microsoft.com/office/powerpoint/2010/main" val="3734694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9A30EC44-0A7D-4060-8066-20B182BB4BEE}" type="slidenum">
              <a:rPr lang="en-US" altLang="en-US" sz="1200" b="0" smtClean="0">
                <a:solidFill>
                  <a:srgbClr val="000000"/>
                </a:solidFill>
              </a:rPr>
              <a:pPr/>
              <a:t>54</a:t>
            </a:fld>
            <a:endParaRPr lang="en-US" altLang="en-US" sz="1200" b="0">
              <a:solidFill>
                <a:srgbClr val="000000"/>
              </a:solidFill>
            </a:endParaRPr>
          </a:p>
        </p:txBody>
      </p:sp>
    </p:spTree>
    <p:extLst>
      <p:ext uri="{BB962C8B-B14F-4D97-AF65-F5344CB8AC3E}">
        <p14:creationId xmlns:p14="http://schemas.microsoft.com/office/powerpoint/2010/main" val="1265892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16000BFE-C74F-4882-B8A9-7AEA67C0FDE7}" type="slidenum">
              <a:rPr lang="en-US" altLang="en-US" sz="1200" b="0" smtClean="0"/>
              <a:pPr/>
              <a:t>55</a:t>
            </a:fld>
            <a:endParaRPr lang="en-US" altLang="en-US" sz="1200" b="0"/>
          </a:p>
        </p:txBody>
      </p:sp>
    </p:spTree>
    <p:extLst>
      <p:ext uri="{BB962C8B-B14F-4D97-AF65-F5344CB8AC3E}">
        <p14:creationId xmlns:p14="http://schemas.microsoft.com/office/powerpoint/2010/main" val="7283930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B31D90D4-D19B-434F-8F10-405495E53E98}" type="slidenum">
              <a:rPr lang="en-US" altLang="en-US" sz="1200" b="0" smtClean="0"/>
              <a:pPr/>
              <a:t>56</a:t>
            </a:fld>
            <a:endParaRPr lang="en-US" altLang="en-US" sz="1200" b="0"/>
          </a:p>
        </p:txBody>
      </p:sp>
    </p:spTree>
    <p:extLst>
      <p:ext uri="{BB962C8B-B14F-4D97-AF65-F5344CB8AC3E}">
        <p14:creationId xmlns:p14="http://schemas.microsoft.com/office/powerpoint/2010/main" val="1593071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820BE563-B56B-415C-B1C9-10E5CC6D8110}" type="slidenum">
              <a:rPr lang="en-US" altLang="en-US" sz="1200" b="0" smtClean="0"/>
              <a:pPr/>
              <a:t>9</a:t>
            </a:fld>
            <a:endParaRPr lang="en-US" altLang="en-US" sz="1200" b="0"/>
          </a:p>
        </p:txBody>
      </p:sp>
    </p:spTree>
    <p:extLst>
      <p:ext uri="{BB962C8B-B14F-4D97-AF65-F5344CB8AC3E}">
        <p14:creationId xmlns:p14="http://schemas.microsoft.com/office/powerpoint/2010/main" val="23980676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4D2251B4-C219-43C8-B273-EE6A06BA4C63}" type="slidenum">
              <a:rPr lang="en-US" altLang="en-US" sz="1200" b="0" smtClean="0"/>
              <a:pPr/>
              <a:t>57</a:t>
            </a:fld>
            <a:endParaRPr lang="en-US" altLang="en-US" sz="1200" b="0"/>
          </a:p>
        </p:txBody>
      </p:sp>
    </p:spTree>
    <p:extLst>
      <p:ext uri="{BB962C8B-B14F-4D97-AF65-F5344CB8AC3E}">
        <p14:creationId xmlns:p14="http://schemas.microsoft.com/office/powerpoint/2010/main" val="34046942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E514A11E-22E6-42F8-B690-42B96BCFFFD2}" type="slidenum">
              <a:rPr lang="en-US" altLang="en-US" sz="1200" b="0" smtClean="0"/>
              <a:pPr/>
              <a:t>58</a:t>
            </a:fld>
            <a:endParaRPr lang="en-US" altLang="en-US" sz="1200" b="0"/>
          </a:p>
        </p:txBody>
      </p:sp>
    </p:spTree>
    <p:extLst>
      <p:ext uri="{BB962C8B-B14F-4D97-AF65-F5344CB8AC3E}">
        <p14:creationId xmlns:p14="http://schemas.microsoft.com/office/powerpoint/2010/main" val="30278398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1BAEFB97-4B23-42C2-A2CB-7AFAC1E58368}" type="slidenum">
              <a:rPr lang="en-US" altLang="en-US" sz="1200" b="0" smtClean="0"/>
              <a:pPr/>
              <a:t>59</a:t>
            </a:fld>
            <a:endParaRPr lang="en-US" altLang="en-US" sz="1200" b="0"/>
          </a:p>
        </p:txBody>
      </p:sp>
    </p:spTree>
    <p:extLst>
      <p:ext uri="{BB962C8B-B14F-4D97-AF65-F5344CB8AC3E}">
        <p14:creationId xmlns:p14="http://schemas.microsoft.com/office/powerpoint/2010/main" val="41825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87BCDCE8-3DC6-4F8B-8F16-C1701F829EE3}" type="slidenum">
              <a:rPr lang="en-US" altLang="en-US" sz="1200" b="0" smtClean="0"/>
              <a:pPr/>
              <a:t>60</a:t>
            </a:fld>
            <a:endParaRPr lang="en-US" altLang="en-US" sz="1200" b="0"/>
          </a:p>
        </p:txBody>
      </p:sp>
    </p:spTree>
    <p:extLst>
      <p:ext uri="{BB962C8B-B14F-4D97-AF65-F5344CB8AC3E}">
        <p14:creationId xmlns:p14="http://schemas.microsoft.com/office/powerpoint/2010/main" val="24119616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50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24F077C0-7BDD-4A70-9779-204BCB1DB6AA}" type="slidenum">
              <a:rPr lang="en-US" altLang="en-US" sz="1200" b="0" smtClean="0"/>
              <a:pPr/>
              <a:t>61</a:t>
            </a:fld>
            <a:endParaRPr lang="en-US" altLang="en-US" sz="1200" b="0"/>
          </a:p>
        </p:txBody>
      </p:sp>
    </p:spTree>
    <p:extLst>
      <p:ext uri="{BB962C8B-B14F-4D97-AF65-F5344CB8AC3E}">
        <p14:creationId xmlns:p14="http://schemas.microsoft.com/office/powerpoint/2010/main" val="30974249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52580" name="Slide Number Placeholder 3"/>
          <p:cNvSpPr txBox="1">
            <a:spLocks noGrp="1"/>
          </p:cNvSpPr>
          <p:nvPr/>
        </p:nvSpPr>
        <p:spPr bwMode="auto">
          <a:xfrm>
            <a:off x="3886200" y="86614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r" eaLnBrk="1" hangingPunct="1"/>
            <a:fld id="{772E7933-4267-47FB-A5A0-ED8362B9B69E}" type="slidenum">
              <a:rPr lang="en-US" altLang="en-US" sz="1200" b="0"/>
              <a:pPr algn="r" eaLnBrk="1" hangingPunct="1"/>
              <a:t>62</a:t>
            </a:fld>
            <a:endParaRPr lang="en-US" altLang="en-US" sz="1200" b="0"/>
          </a:p>
        </p:txBody>
      </p:sp>
    </p:spTree>
    <p:extLst>
      <p:ext uri="{BB962C8B-B14F-4D97-AF65-F5344CB8AC3E}">
        <p14:creationId xmlns:p14="http://schemas.microsoft.com/office/powerpoint/2010/main" val="27127515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54628" name="Slide Number Placeholder 3"/>
          <p:cNvSpPr txBox="1">
            <a:spLocks noGrp="1"/>
          </p:cNvSpPr>
          <p:nvPr/>
        </p:nvSpPr>
        <p:spPr bwMode="auto">
          <a:xfrm>
            <a:off x="3886200" y="86614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r" eaLnBrk="1" hangingPunct="1"/>
            <a:fld id="{EA1997DD-42E6-4F15-ADAD-E6DBAF238A72}" type="slidenum">
              <a:rPr lang="en-US" altLang="en-US" sz="1200" b="0"/>
              <a:pPr algn="r" eaLnBrk="1" hangingPunct="1"/>
              <a:t>63</a:t>
            </a:fld>
            <a:endParaRPr lang="en-US" altLang="en-US" sz="1200" b="0"/>
          </a:p>
        </p:txBody>
      </p:sp>
    </p:spTree>
    <p:extLst>
      <p:ext uri="{BB962C8B-B14F-4D97-AF65-F5344CB8AC3E}">
        <p14:creationId xmlns:p14="http://schemas.microsoft.com/office/powerpoint/2010/main" val="35064342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56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981029F3-5339-4122-8C33-94A650B7A2FE}" type="slidenum">
              <a:rPr lang="en-US" altLang="en-US" sz="1200" b="0" smtClean="0"/>
              <a:pPr/>
              <a:t>64</a:t>
            </a:fld>
            <a:endParaRPr lang="en-US" altLang="en-US" sz="1200" b="0"/>
          </a:p>
        </p:txBody>
      </p:sp>
    </p:spTree>
    <p:extLst>
      <p:ext uri="{BB962C8B-B14F-4D97-AF65-F5344CB8AC3E}">
        <p14:creationId xmlns:p14="http://schemas.microsoft.com/office/powerpoint/2010/main" val="29331440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CEB353CA-4EB6-4B1E-8BB8-84EEC6DFB96D}" type="slidenum">
              <a:rPr lang="en-US" altLang="en-US" sz="1200" b="0" smtClean="0"/>
              <a:pPr/>
              <a:t>65</a:t>
            </a:fld>
            <a:endParaRPr lang="en-US" altLang="en-US" sz="1200" b="0"/>
          </a:p>
        </p:txBody>
      </p:sp>
    </p:spTree>
    <p:extLst>
      <p:ext uri="{BB962C8B-B14F-4D97-AF65-F5344CB8AC3E}">
        <p14:creationId xmlns:p14="http://schemas.microsoft.com/office/powerpoint/2010/main" val="14123131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FDDAF954-10DC-40CB-8540-079CA1126388}" type="slidenum">
              <a:rPr lang="en-US" altLang="en-US" sz="1200" b="0" smtClean="0"/>
              <a:pPr/>
              <a:t>66</a:t>
            </a:fld>
            <a:endParaRPr lang="en-US" altLang="en-US" sz="1200" b="0"/>
          </a:p>
        </p:txBody>
      </p:sp>
    </p:spTree>
    <p:extLst>
      <p:ext uri="{BB962C8B-B14F-4D97-AF65-F5344CB8AC3E}">
        <p14:creationId xmlns:p14="http://schemas.microsoft.com/office/powerpoint/2010/main" val="2665361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FDC8A3D8-D7D5-4CE1-AD75-1B215670A684}" type="slidenum">
              <a:rPr lang="en-US" altLang="en-US" sz="1200" b="0" smtClean="0"/>
              <a:pPr/>
              <a:t>10</a:t>
            </a:fld>
            <a:endParaRPr lang="en-US" altLang="en-US" sz="1200" b="0"/>
          </a:p>
        </p:txBody>
      </p:sp>
    </p:spTree>
    <p:extLst>
      <p:ext uri="{BB962C8B-B14F-4D97-AF65-F5344CB8AC3E}">
        <p14:creationId xmlns:p14="http://schemas.microsoft.com/office/powerpoint/2010/main" val="31239123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30589DAE-D4BD-4008-9B44-E1A0751A97E7}" type="slidenum">
              <a:rPr lang="en-US" altLang="en-US" sz="1200" b="0" smtClean="0"/>
              <a:pPr/>
              <a:t>67</a:t>
            </a:fld>
            <a:endParaRPr lang="en-US" altLang="en-US" sz="1200" b="0"/>
          </a:p>
        </p:txBody>
      </p:sp>
    </p:spTree>
    <p:extLst>
      <p:ext uri="{BB962C8B-B14F-4D97-AF65-F5344CB8AC3E}">
        <p14:creationId xmlns:p14="http://schemas.microsoft.com/office/powerpoint/2010/main" val="27967879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64868" name="Slide Number Placeholder 3"/>
          <p:cNvSpPr txBox="1">
            <a:spLocks noGrp="1"/>
          </p:cNvSpPr>
          <p:nvPr/>
        </p:nvSpPr>
        <p:spPr bwMode="auto">
          <a:xfrm>
            <a:off x="3886200" y="86614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r" eaLnBrk="1" hangingPunct="1"/>
            <a:fld id="{39085881-F9A2-4507-BC89-8EBCEF176821}" type="slidenum">
              <a:rPr lang="en-US" altLang="en-US" sz="1200" b="0"/>
              <a:pPr algn="r" eaLnBrk="1" hangingPunct="1"/>
              <a:t>68</a:t>
            </a:fld>
            <a:endParaRPr lang="en-US" altLang="en-US" sz="1200" b="0"/>
          </a:p>
        </p:txBody>
      </p:sp>
    </p:spTree>
    <p:extLst>
      <p:ext uri="{BB962C8B-B14F-4D97-AF65-F5344CB8AC3E}">
        <p14:creationId xmlns:p14="http://schemas.microsoft.com/office/powerpoint/2010/main" val="7573561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66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00EEBA22-8A41-4F24-A8EF-E2F70CD39527}" type="slidenum">
              <a:rPr lang="en-US" altLang="en-US" sz="1200" b="0" smtClean="0"/>
              <a:pPr/>
              <a:t>69</a:t>
            </a:fld>
            <a:endParaRPr lang="en-US" altLang="en-US" sz="1200" b="0"/>
          </a:p>
        </p:txBody>
      </p:sp>
    </p:spTree>
    <p:extLst>
      <p:ext uri="{BB962C8B-B14F-4D97-AF65-F5344CB8AC3E}">
        <p14:creationId xmlns:p14="http://schemas.microsoft.com/office/powerpoint/2010/main" val="3621182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A81B4E83-6B54-45F1-A049-3261BB585C73}" type="slidenum">
              <a:rPr lang="en-US" altLang="en-US" sz="1200" b="0" smtClean="0"/>
              <a:pPr/>
              <a:t>11</a:t>
            </a:fld>
            <a:endParaRPr lang="en-US" altLang="en-US" sz="1200" b="0"/>
          </a:p>
        </p:txBody>
      </p:sp>
    </p:spTree>
    <p:extLst>
      <p:ext uri="{BB962C8B-B14F-4D97-AF65-F5344CB8AC3E}">
        <p14:creationId xmlns:p14="http://schemas.microsoft.com/office/powerpoint/2010/main" val="1814742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84788034-E0C1-4BBA-B113-4DA142B4FE0F}" type="slidenum">
              <a:rPr lang="en-US" altLang="en-US" sz="1200" b="0" smtClean="0"/>
              <a:pPr/>
              <a:t>12</a:t>
            </a:fld>
            <a:endParaRPr lang="en-US" altLang="en-US" sz="1200" b="0"/>
          </a:p>
        </p:txBody>
      </p:sp>
    </p:spTree>
    <p:extLst>
      <p:ext uri="{BB962C8B-B14F-4D97-AF65-F5344CB8AC3E}">
        <p14:creationId xmlns:p14="http://schemas.microsoft.com/office/powerpoint/2010/main" val="1917616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8D468284-4C68-4B89-8C58-93336AF06593}" type="slidenum">
              <a:rPr lang="en-US" altLang="en-US" sz="1200" b="0" smtClean="0"/>
              <a:pPr/>
              <a:t>13</a:t>
            </a:fld>
            <a:endParaRPr lang="en-US" altLang="en-US" sz="1200" b="0"/>
          </a:p>
        </p:txBody>
      </p:sp>
    </p:spTree>
    <p:extLst>
      <p:ext uri="{BB962C8B-B14F-4D97-AF65-F5344CB8AC3E}">
        <p14:creationId xmlns:p14="http://schemas.microsoft.com/office/powerpoint/2010/main" val="2256752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pPr>
              <a:defRPr/>
            </a:pPr>
            <a:fld id="{4EFB96AD-0EA3-4B3E-8BAF-78FF3AA2345C}" type="slidenum">
              <a:rPr lang="en-US" altLang="en-US"/>
              <a:pPr>
                <a:defRPr/>
              </a:pPr>
              <a:t>‹#›</a:t>
            </a:fld>
            <a:endParaRPr lang="en-US" altLang="en-US">
              <a:latin typeface="Times New Roman" panose="02020603050405020304" pitchFamily="18" charset="0"/>
            </a:endParaRPr>
          </a:p>
        </p:txBody>
      </p:sp>
      <p:sp>
        <p:nvSpPr>
          <p:cNvPr id="6" name="Footer Placeholder 5"/>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475663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pPr>
              <a:defRPr/>
            </a:pPr>
            <a:fld id="{A8B8D89D-155C-4166-83A3-F87FD97EFB9F}" type="slidenum">
              <a:rPr lang="en-US" altLang="en-US"/>
              <a:pPr>
                <a:defRPr/>
              </a:pPr>
              <a:t>‹#›</a:t>
            </a:fld>
            <a:endParaRPr lang="en-US" altLang="en-US">
              <a:latin typeface="Times New Roman" panose="02020603050405020304" pitchFamily="18" charset="0"/>
            </a:endParaRPr>
          </a:p>
        </p:txBody>
      </p:sp>
      <p:sp>
        <p:nvSpPr>
          <p:cNvPr id="6" name="Footer Placeholder 5"/>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509695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3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28600"/>
            <a:ext cx="5676900" cy="583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pPr>
              <a:defRPr/>
            </a:pPr>
            <a:fld id="{C66EB595-A090-4CE1-B1A1-CB9D12584E79}" type="slidenum">
              <a:rPr lang="en-US" altLang="en-US"/>
              <a:pPr>
                <a:defRPr/>
              </a:pPr>
              <a:t>‹#›</a:t>
            </a:fld>
            <a:endParaRPr lang="en-US" altLang="en-US">
              <a:latin typeface="Times New Roman" panose="02020603050405020304" pitchFamily="18" charset="0"/>
            </a:endParaRPr>
          </a:p>
        </p:txBody>
      </p:sp>
      <p:sp>
        <p:nvSpPr>
          <p:cNvPr id="6" name="Footer Placeholder 5"/>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73375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990600"/>
          </a:xfrm>
        </p:spPr>
        <p:txBody>
          <a:bodyPr/>
          <a:lstStyle/>
          <a:p>
            <a:r>
              <a:rPr lang="en-US"/>
              <a:t>Click to edit Master title style</a:t>
            </a:r>
          </a:p>
        </p:txBody>
      </p:sp>
      <p:sp>
        <p:nvSpPr>
          <p:cNvPr id="3" name="Text Placeholder 2"/>
          <p:cNvSpPr>
            <a:spLocks noGrp="1"/>
          </p:cNvSpPr>
          <p:nvPr>
            <p:ph type="body" sz="half" idx="1"/>
          </p:nvPr>
        </p:nvSpPr>
        <p:spPr>
          <a:xfrm>
            <a:off x="685800" y="1371600"/>
            <a:ext cx="3810000" cy="4687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3810000" cy="4687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EB209BB7-3190-4140-BDDF-69180DA3F051}" type="slidenum">
              <a:rPr lang="en-US" altLang="en-US"/>
              <a:pPr>
                <a:defRPr/>
              </a:pPr>
              <a:t>‹#›</a:t>
            </a:fld>
            <a:endParaRPr lang="en-US" altLang="en-US">
              <a:latin typeface="Times New Roman" panose="02020603050405020304" pitchFamily="18" charset="0"/>
            </a:endParaRPr>
          </a:p>
        </p:txBody>
      </p:sp>
      <p:sp>
        <p:nvSpPr>
          <p:cNvPr id="7" name="Footer Placeholder 6"/>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99612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cxnSp>
        <p:nvCxnSpPr>
          <p:cNvPr id="3" name="Straight Connector 2"/>
          <p:cNvCxnSpPr/>
          <p:nvPr userDrawn="1"/>
        </p:nvCxnSpPr>
        <p:spPr>
          <a:xfrm rot="5400000" flipH="1" flipV="1">
            <a:off x="0" y="1143000"/>
            <a:ext cx="158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457200" y="6248400"/>
            <a:ext cx="8229600" cy="1588"/>
          </a:xfrm>
          <a:prstGeom prst="line">
            <a:avLst/>
          </a:prstGeom>
        </p:spPr>
        <p:style>
          <a:lnRef idx="1">
            <a:schemeClr val="dk1"/>
          </a:lnRef>
          <a:fillRef idx="0">
            <a:schemeClr val="dk1"/>
          </a:fillRef>
          <a:effectRef idx="0">
            <a:schemeClr val="dk1"/>
          </a:effectRef>
          <a:fontRef idx="minor">
            <a:schemeClr val="tx1"/>
          </a:fontRef>
        </p:style>
      </p:cxnSp>
      <p:cxnSp>
        <p:nvCxnSpPr>
          <p:cNvPr id="5" name="Straight Connector 4"/>
          <p:cNvCxnSpPr/>
          <p:nvPr userDrawn="1"/>
        </p:nvCxnSpPr>
        <p:spPr>
          <a:xfrm>
            <a:off x="457200" y="1143000"/>
            <a:ext cx="8229600" cy="158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8" name="Title 1"/>
          <p:cNvSpPr>
            <a:spLocks noGrp="1"/>
          </p:cNvSpPr>
          <p:nvPr>
            <p:ph type="title"/>
          </p:nvPr>
        </p:nvSpPr>
        <p:spPr>
          <a:xfrm>
            <a:off x="457200" y="274638"/>
            <a:ext cx="8229600" cy="1143000"/>
          </a:xfrm>
        </p:spPr>
        <p:txBody>
          <a:bodyPr>
            <a:normAutofit/>
          </a:bodyPr>
          <a:lstStyle>
            <a:lvl1pPr>
              <a:defRPr sz="4000" b="0"/>
            </a:lvl1pPr>
          </a:lstStyle>
          <a:p>
            <a:r>
              <a:rPr lang="en-US" dirty="0"/>
              <a:t>Click to edit Master title style</a:t>
            </a:r>
            <a:endParaRPr lang="en-GB" dirty="0"/>
          </a:p>
        </p:txBody>
      </p:sp>
      <p:sp>
        <p:nvSpPr>
          <p:cNvPr id="6" name="Date Placeholder 2"/>
          <p:cNvSpPr>
            <a:spLocks noGrp="1"/>
          </p:cNvSpPr>
          <p:nvPr>
            <p:ph type="dt" sz="half" idx="10"/>
          </p:nvPr>
        </p:nvSpPr>
        <p:spPr/>
        <p:txBody>
          <a:bodyPr/>
          <a:lstStyle>
            <a:lvl1pPr>
              <a:defRPr/>
            </a:lvl1pPr>
          </a:lstStyle>
          <a:p>
            <a:pPr>
              <a:defRPr/>
            </a:pPr>
            <a:fld id="{B68EF27E-1DDC-49E6-941F-4991C6EFF32F}" type="datetimeFigureOut">
              <a:rPr lang="en-US"/>
              <a:pPr>
                <a:defRPr/>
              </a:pPr>
              <a:t>4/6/2017</a:t>
            </a:fld>
            <a:endParaRPr lang="en-GB" dirty="0"/>
          </a:p>
        </p:txBody>
      </p:sp>
      <p:sp>
        <p:nvSpPr>
          <p:cNvPr id="7" name="Footer Placeholder 3"/>
          <p:cNvSpPr>
            <a:spLocks noGrp="1"/>
          </p:cNvSpPr>
          <p:nvPr>
            <p:ph type="ftr" sz="quarter" idx="11"/>
          </p:nvPr>
        </p:nvSpPr>
        <p:spPr/>
        <p:txBody>
          <a:bodyPr/>
          <a:lstStyle>
            <a:lvl1pPr>
              <a:defRPr/>
            </a:lvl1pPr>
          </a:lstStyle>
          <a:p>
            <a:pPr>
              <a:defRPr/>
            </a:pPr>
            <a:endParaRPr lang="en-GB"/>
          </a:p>
        </p:txBody>
      </p:sp>
      <p:sp>
        <p:nvSpPr>
          <p:cNvPr id="9" name="Slide Number Placeholder 4"/>
          <p:cNvSpPr>
            <a:spLocks noGrp="1"/>
          </p:cNvSpPr>
          <p:nvPr>
            <p:ph type="sldNum" sz="quarter" idx="12"/>
          </p:nvPr>
        </p:nvSpPr>
        <p:spPr/>
        <p:txBody>
          <a:bodyPr/>
          <a:lstStyle>
            <a:lvl1pPr>
              <a:defRPr/>
            </a:lvl1pPr>
          </a:lstStyle>
          <a:p>
            <a:pPr>
              <a:defRPr/>
            </a:pPr>
            <a:fld id="{DD9DC0E8-EBFD-42C5-AF77-AB901512EDC9}" type="slidenum">
              <a:rPr lang="en-GB"/>
              <a:pPr>
                <a:defRPr/>
              </a:pPr>
              <a:t>‹#›</a:t>
            </a:fld>
            <a:endParaRPr lang="en-GB" dirty="0"/>
          </a:p>
        </p:txBody>
      </p:sp>
    </p:spTree>
    <p:extLst>
      <p:ext uri="{BB962C8B-B14F-4D97-AF65-F5344CB8AC3E}">
        <p14:creationId xmlns:p14="http://schemas.microsoft.com/office/powerpoint/2010/main" val="3301949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EB69B3-C6E6-4A72-8D1C-4DA23943C9AE}" type="slidenum">
              <a:rPr lang="en-US" altLang="en-US"/>
              <a:pPr>
                <a:defRPr/>
              </a:pPr>
              <a:t>‹#›</a:t>
            </a:fld>
            <a:endParaRPr lang="en-US" altLang="en-US">
              <a:latin typeface="Calibri" panose="020F0502020204030204" pitchFamily="34" charset="0"/>
            </a:endParaRPr>
          </a:p>
        </p:txBody>
      </p:sp>
    </p:spTree>
    <p:extLst>
      <p:ext uri="{BB962C8B-B14F-4D97-AF65-F5344CB8AC3E}">
        <p14:creationId xmlns:p14="http://schemas.microsoft.com/office/powerpoint/2010/main" val="533403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7AD556-EADF-4447-825F-CE7C3DEA9CD7}" type="slidenum">
              <a:rPr lang="en-US" altLang="en-US"/>
              <a:pPr>
                <a:defRPr/>
              </a:pPr>
              <a:t>‹#›</a:t>
            </a:fld>
            <a:endParaRPr lang="en-US" altLang="en-US">
              <a:latin typeface="Calibri" panose="020F0502020204030204" pitchFamily="34" charset="0"/>
            </a:endParaRPr>
          </a:p>
        </p:txBody>
      </p:sp>
    </p:spTree>
    <p:extLst>
      <p:ext uri="{BB962C8B-B14F-4D97-AF65-F5344CB8AC3E}">
        <p14:creationId xmlns:p14="http://schemas.microsoft.com/office/powerpoint/2010/main" val="2698824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B8B878-D3C8-4D37-886A-58A93E811946}" type="slidenum">
              <a:rPr lang="en-US" altLang="en-US"/>
              <a:pPr>
                <a:defRPr/>
              </a:pPr>
              <a:t>‹#›</a:t>
            </a:fld>
            <a:endParaRPr lang="en-US" altLang="en-US">
              <a:latin typeface="Calibri" panose="020F0502020204030204" pitchFamily="34" charset="0"/>
            </a:endParaRPr>
          </a:p>
        </p:txBody>
      </p:sp>
    </p:spTree>
    <p:extLst>
      <p:ext uri="{BB962C8B-B14F-4D97-AF65-F5344CB8AC3E}">
        <p14:creationId xmlns:p14="http://schemas.microsoft.com/office/powerpoint/2010/main" val="3528603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E3FFC4A-BEC2-4236-A7A5-95138C40A857}" type="slidenum">
              <a:rPr lang="en-US" altLang="en-US"/>
              <a:pPr>
                <a:defRPr/>
              </a:pPr>
              <a:t>‹#›</a:t>
            </a:fld>
            <a:endParaRPr lang="en-US" altLang="en-US">
              <a:latin typeface="Calibri" panose="020F0502020204030204" pitchFamily="34" charset="0"/>
            </a:endParaRPr>
          </a:p>
        </p:txBody>
      </p:sp>
    </p:spTree>
    <p:extLst>
      <p:ext uri="{BB962C8B-B14F-4D97-AF65-F5344CB8AC3E}">
        <p14:creationId xmlns:p14="http://schemas.microsoft.com/office/powerpoint/2010/main" val="716569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9E7F65A8-5E6F-4D2B-9ED2-2E7E9DAF6E9D}" type="slidenum">
              <a:rPr lang="en-US" altLang="en-US"/>
              <a:pPr>
                <a:defRPr/>
              </a:pPr>
              <a:t>‹#›</a:t>
            </a:fld>
            <a:endParaRPr lang="en-US" altLang="en-US">
              <a:latin typeface="Calibri" panose="020F0502020204030204" pitchFamily="34" charset="0"/>
            </a:endParaRPr>
          </a:p>
        </p:txBody>
      </p:sp>
    </p:spTree>
    <p:extLst>
      <p:ext uri="{BB962C8B-B14F-4D97-AF65-F5344CB8AC3E}">
        <p14:creationId xmlns:p14="http://schemas.microsoft.com/office/powerpoint/2010/main" val="15364621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A90BE933-139D-49F2-AD68-ED4F9BD2CC95}" type="slidenum">
              <a:rPr lang="en-US" altLang="en-US"/>
              <a:pPr>
                <a:defRPr/>
              </a:pPr>
              <a:t>‹#›</a:t>
            </a:fld>
            <a:endParaRPr lang="en-US" altLang="en-US">
              <a:latin typeface="Calibri" panose="020F0502020204030204" pitchFamily="34" charset="0"/>
            </a:endParaRPr>
          </a:p>
        </p:txBody>
      </p:sp>
    </p:spTree>
    <p:extLst>
      <p:ext uri="{BB962C8B-B14F-4D97-AF65-F5344CB8AC3E}">
        <p14:creationId xmlns:p14="http://schemas.microsoft.com/office/powerpoint/2010/main" val="3296007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pPr>
              <a:defRPr/>
            </a:pPr>
            <a:fld id="{A2AC9C4D-17C1-43D6-9167-BD1E8F153D80}" type="slidenum">
              <a:rPr lang="en-US" altLang="en-US"/>
              <a:pPr>
                <a:defRPr/>
              </a:pPr>
              <a:t>‹#›</a:t>
            </a:fld>
            <a:endParaRPr lang="en-US" altLang="en-US">
              <a:latin typeface="Times New Roman" panose="02020603050405020304" pitchFamily="18" charset="0"/>
            </a:endParaRPr>
          </a:p>
        </p:txBody>
      </p:sp>
      <p:sp>
        <p:nvSpPr>
          <p:cNvPr id="6" name="Footer Placeholder 5"/>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6208220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0A13FA21-1675-4C57-816C-D92752B0180A}" type="slidenum">
              <a:rPr lang="en-US" altLang="en-US"/>
              <a:pPr>
                <a:defRPr/>
              </a:pPr>
              <a:t>‹#›</a:t>
            </a:fld>
            <a:endParaRPr lang="en-US" altLang="en-US">
              <a:latin typeface="Calibri" panose="020F0502020204030204" pitchFamily="34" charset="0"/>
            </a:endParaRPr>
          </a:p>
        </p:txBody>
      </p:sp>
    </p:spTree>
    <p:extLst>
      <p:ext uri="{BB962C8B-B14F-4D97-AF65-F5344CB8AC3E}">
        <p14:creationId xmlns:p14="http://schemas.microsoft.com/office/powerpoint/2010/main" val="1459627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20FBEA14-F25D-4949-BC6E-CD30861F6DAB}" type="slidenum">
              <a:rPr lang="en-US" altLang="en-US"/>
              <a:pPr>
                <a:defRPr/>
              </a:pPr>
              <a:t>‹#›</a:t>
            </a:fld>
            <a:endParaRPr lang="en-US" altLang="en-US">
              <a:latin typeface="Calibri" panose="020F0502020204030204" pitchFamily="34" charset="0"/>
            </a:endParaRPr>
          </a:p>
        </p:txBody>
      </p:sp>
    </p:spTree>
    <p:extLst>
      <p:ext uri="{BB962C8B-B14F-4D97-AF65-F5344CB8AC3E}">
        <p14:creationId xmlns:p14="http://schemas.microsoft.com/office/powerpoint/2010/main" val="1320867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4F0C0376-191D-4A43-BE5A-AE39AE90302A}" type="slidenum">
              <a:rPr lang="en-US" altLang="en-US"/>
              <a:pPr>
                <a:defRPr/>
              </a:pPr>
              <a:t>‹#›</a:t>
            </a:fld>
            <a:endParaRPr lang="en-US" altLang="en-US">
              <a:latin typeface="Calibri" panose="020F0502020204030204" pitchFamily="34" charset="0"/>
            </a:endParaRPr>
          </a:p>
        </p:txBody>
      </p:sp>
    </p:spTree>
    <p:extLst>
      <p:ext uri="{BB962C8B-B14F-4D97-AF65-F5344CB8AC3E}">
        <p14:creationId xmlns:p14="http://schemas.microsoft.com/office/powerpoint/2010/main" val="27234355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242A4B-CAAC-4127-8C4F-FB573D7948E6}" type="slidenum">
              <a:rPr lang="en-US" altLang="en-US"/>
              <a:pPr>
                <a:defRPr/>
              </a:pPr>
              <a:t>‹#›</a:t>
            </a:fld>
            <a:endParaRPr lang="en-US" altLang="en-US">
              <a:latin typeface="Calibri" panose="020F0502020204030204" pitchFamily="34" charset="0"/>
            </a:endParaRPr>
          </a:p>
        </p:txBody>
      </p:sp>
    </p:spTree>
    <p:extLst>
      <p:ext uri="{BB962C8B-B14F-4D97-AF65-F5344CB8AC3E}">
        <p14:creationId xmlns:p14="http://schemas.microsoft.com/office/powerpoint/2010/main" val="8782876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7602AE-5CFD-47AB-8472-E574B0C52A94}" type="slidenum">
              <a:rPr lang="en-US" altLang="en-US"/>
              <a:pPr>
                <a:defRPr/>
              </a:pPr>
              <a:t>‹#›</a:t>
            </a:fld>
            <a:endParaRPr lang="en-US" altLang="en-US">
              <a:latin typeface="Calibri" panose="020F0502020204030204" pitchFamily="34" charset="0"/>
            </a:endParaRPr>
          </a:p>
        </p:txBody>
      </p:sp>
    </p:spTree>
    <p:extLst>
      <p:ext uri="{BB962C8B-B14F-4D97-AF65-F5344CB8AC3E}">
        <p14:creationId xmlns:p14="http://schemas.microsoft.com/office/powerpoint/2010/main" val="1656141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pPr>
              <a:defRPr/>
            </a:pPr>
            <a:fld id="{257D6955-B102-41A0-84CC-FD2DF12BCC33}" type="slidenum">
              <a:rPr lang="en-US" altLang="en-US"/>
              <a:pPr>
                <a:defRPr/>
              </a:pPr>
              <a:t>‹#›</a:t>
            </a:fld>
            <a:endParaRPr lang="en-US" altLang="en-US">
              <a:latin typeface="Times New Roman" panose="02020603050405020304" pitchFamily="18" charset="0"/>
            </a:endParaRPr>
          </a:p>
        </p:txBody>
      </p:sp>
      <p:sp>
        <p:nvSpPr>
          <p:cNvPr id="6" name="Footer Placeholder 5"/>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730161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371600"/>
            <a:ext cx="3810000" cy="4687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3810000" cy="4687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4947AA8C-F0FD-476D-9959-8BEBB7BCE1B3}" type="slidenum">
              <a:rPr lang="en-US" altLang="en-US"/>
              <a:pPr>
                <a:defRPr/>
              </a:pPr>
              <a:t>‹#›</a:t>
            </a:fld>
            <a:endParaRPr lang="en-US" altLang="en-US">
              <a:latin typeface="Times New Roman" panose="02020603050405020304" pitchFamily="18" charset="0"/>
            </a:endParaRPr>
          </a:p>
        </p:txBody>
      </p:sp>
      <p:sp>
        <p:nvSpPr>
          <p:cNvPr id="7" name="Footer Placeholder 6"/>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610355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Slide Number Placeholder 7"/>
          <p:cNvSpPr>
            <a:spLocks noGrp="1"/>
          </p:cNvSpPr>
          <p:nvPr>
            <p:ph type="sldNum" sz="quarter" idx="11"/>
          </p:nvPr>
        </p:nvSpPr>
        <p:spPr/>
        <p:txBody>
          <a:bodyPr/>
          <a:lstStyle>
            <a:lvl1pPr>
              <a:defRPr/>
            </a:lvl1pPr>
          </a:lstStyle>
          <a:p>
            <a:pPr>
              <a:defRPr/>
            </a:pPr>
            <a:fld id="{4F49C511-D0BA-44D6-9171-E475E2F2C6B7}" type="slidenum">
              <a:rPr lang="en-US" altLang="en-US"/>
              <a:pPr>
                <a:defRPr/>
              </a:pPr>
              <a:t>‹#›</a:t>
            </a:fld>
            <a:endParaRPr lang="en-US" altLang="en-US">
              <a:latin typeface="Times New Roman" panose="02020603050405020304" pitchFamily="18" charset="0"/>
            </a:endParaRPr>
          </a:p>
        </p:txBody>
      </p:sp>
      <p:sp>
        <p:nvSpPr>
          <p:cNvPr id="9" name="Footer Placeholder 8"/>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563123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Slide Number Placeholder 3"/>
          <p:cNvSpPr>
            <a:spLocks noGrp="1"/>
          </p:cNvSpPr>
          <p:nvPr>
            <p:ph type="sldNum" sz="quarter" idx="11"/>
          </p:nvPr>
        </p:nvSpPr>
        <p:spPr/>
        <p:txBody>
          <a:bodyPr/>
          <a:lstStyle>
            <a:lvl1pPr>
              <a:defRPr/>
            </a:lvl1pPr>
          </a:lstStyle>
          <a:p>
            <a:pPr>
              <a:defRPr/>
            </a:pPr>
            <a:fld id="{D5BC24AA-1A8A-46DD-8078-F5EAC00343B0}" type="slidenum">
              <a:rPr lang="en-US" altLang="en-US"/>
              <a:pPr>
                <a:defRPr/>
              </a:pPr>
              <a:t>‹#›</a:t>
            </a:fld>
            <a:endParaRPr lang="en-US" altLang="en-US">
              <a:latin typeface="Times New Roman" panose="02020603050405020304" pitchFamily="18" charset="0"/>
            </a:endParaRPr>
          </a:p>
        </p:txBody>
      </p:sp>
      <p:sp>
        <p:nvSpPr>
          <p:cNvPr id="5"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627522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Slide Number Placeholder 2"/>
          <p:cNvSpPr>
            <a:spLocks noGrp="1"/>
          </p:cNvSpPr>
          <p:nvPr>
            <p:ph type="sldNum" sz="quarter" idx="11"/>
          </p:nvPr>
        </p:nvSpPr>
        <p:spPr/>
        <p:txBody>
          <a:bodyPr/>
          <a:lstStyle>
            <a:lvl1pPr>
              <a:defRPr/>
            </a:lvl1pPr>
          </a:lstStyle>
          <a:p>
            <a:pPr>
              <a:defRPr/>
            </a:pPr>
            <a:fld id="{83758213-DC6D-4054-91F9-4E2EEFA2079D}" type="slidenum">
              <a:rPr lang="en-US" altLang="en-US"/>
              <a:pPr>
                <a:defRPr/>
              </a:pPr>
              <a:t>‹#›</a:t>
            </a:fld>
            <a:endParaRPr lang="en-US" altLang="en-US">
              <a:latin typeface="Times New Roman" panose="02020603050405020304" pitchFamily="18" charset="0"/>
            </a:endParaRPr>
          </a:p>
        </p:txBody>
      </p:sp>
      <p:sp>
        <p:nvSpPr>
          <p:cNvPr id="4" name="Footer Placeholder 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235143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33457FDD-B62C-467C-BBE8-2385844C6B76}" type="slidenum">
              <a:rPr lang="en-US" altLang="en-US"/>
              <a:pPr>
                <a:defRPr/>
              </a:pPr>
              <a:t>‹#›</a:t>
            </a:fld>
            <a:endParaRPr lang="en-US" altLang="en-US">
              <a:latin typeface="Times New Roman" panose="02020603050405020304" pitchFamily="18" charset="0"/>
            </a:endParaRPr>
          </a:p>
        </p:txBody>
      </p:sp>
      <p:sp>
        <p:nvSpPr>
          <p:cNvPr id="7" name="Footer Placeholder 6"/>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686681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9A5595A7-D115-4B0A-8384-E330B2AC3D5C}" type="slidenum">
              <a:rPr lang="en-US" altLang="en-US"/>
              <a:pPr>
                <a:defRPr/>
              </a:pPr>
              <a:t>‹#›</a:t>
            </a:fld>
            <a:endParaRPr lang="en-US" altLang="en-US">
              <a:latin typeface="Times New Roman" panose="02020603050405020304" pitchFamily="18" charset="0"/>
            </a:endParaRPr>
          </a:p>
        </p:txBody>
      </p:sp>
      <p:sp>
        <p:nvSpPr>
          <p:cNvPr id="7" name="Footer Placeholder 6"/>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763044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371600"/>
            <a:ext cx="7772400" cy="468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level Second </a:t>
            </a:r>
          </a:p>
          <a:p>
            <a:pPr lvl="2"/>
            <a:r>
              <a:rPr lang="en-US" altLang="en-US"/>
              <a:t>Third level</a:t>
            </a:r>
          </a:p>
          <a:p>
            <a:pPr lvl="3"/>
            <a:r>
              <a:rPr lang="en-US" altLang="en-US"/>
              <a:t>Fourth level</a:t>
            </a:r>
          </a:p>
          <a:p>
            <a:pPr lvl="4"/>
            <a:r>
              <a:rPr lang="en-US" altLang="en-US"/>
              <a:t>Fifth level</a:t>
            </a:r>
          </a:p>
        </p:txBody>
      </p:sp>
      <p:sp>
        <p:nvSpPr>
          <p:cNvPr id="65540" name="Rectangle 4"/>
          <p:cNvSpPr>
            <a:spLocks noGrp="1" noChangeArrowheads="1"/>
          </p:cNvSpPr>
          <p:nvPr>
            <p:ph type="dt" sz="half" idx="2"/>
          </p:nvPr>
        </p:nvSpPr>
        <p:spPr bwMode="auto">
          <a:xfrm>
            <a:off x="2286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b="0">
                <a:solidFill>
                  <a:srgbClr val="FF9933"/>
                </a:solidFill>
              </a:defRPr>
            </a:lvl1pPr>
          </a:lstStyle>
          <a:p>
            <a:pPr>
              <a:defRPr/>
            </a:pPr>
            <a:endParaRPr lang="en-US"/>
          </a:p>
        </p:txBody>
      </p:sp>
      <p:sp>
        <p:nvSpPr>
          <p:cNvPr id="1029" name="Line 5"/>
          <p:cNvSpPr>
            <a:spLocks noChangeShapeType="1"/>
          </p:cNvSpPr>
          <p:nvPr/>
        </p:nvSpPr>
        <p:spPr bwMode="auto">
          <a:xfrm>
            <a:off x="533400" y="1295400"/>
            <a:ext cx="8077200" cy="0"/>
          </a:xfrm>
          <a:prstGeom prst="line">
            <a:avLst/>
          </a:prstGeom>
          <a:noFill/>
          <a:ln w="76200">
            <a:solidFill>
              <a:srgbClr val="FF505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42" name="Rectangle 6"/>
          <p:cNvSpPr>
            <a:spLocks noGrp="1" noChangeArrowheads="1"/>
          </p:cNvSpPr>
          <p:nvPr>
            <p:ph type="sldNum" sz="quarter" idx="4"/>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Helvetica" panose="020B0604020202020204" pitchFamily="34" charset="0"/>
              </a:defRPr>
            </a:lvl1pPr>
          </a:lstStyle>
          <a:p>
            <a:pPr>
              <a:defRPr/>
            </a:pPr>
            <a:fld id="{BBA6EB2B-303C-486B-B458-11971D406475}" type="slidenum">
              <a:rPr lang="en-US" altLang="en-US"/>
              <a:pPr>
                <a:defRPr/>
              </a:pPr>
              <a:t>‹#›</a:t>
            </a:fld>
            <a:endParaRPr lang="en-US" altLang="en-US"/>
          </a:p>
        </p:txBody>
      </p:sp>
      <p:sp>
        <p:nvSpPr>
          <p:cNvPr id="65543" name="Rectangle 7"/>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buClr>
                <a:srgbClr val="FF0000"/>
              </a:buClr>
              <a:buFontTx/>
              <a:buChar char="•"/>
              <a:defRPr sz="1400" b="0">
                <a:solidFill>
                  <a:srgbClr val="CC6600"/>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386" r:id="rId1"/>
    <p:sldLayoutId id="2147484387" r:id="rId2"/>
    <p:sldLayoutId id="2147484388" r:id="rId3"/>
    <p:sldLayoutId id="2147484389" r:id="rId4"/>
    <p:sldLayoutId id="2147484390" r:id="rId5"/>
    <p:sldLayoutId id="2147484391" r:id="rId6"/>
    <p:sldLayoutId id="2147484392" r:id="rId7"/>
    <p:sldLayoutId id="2147484393" r:id="rId8"/>
    <p:sldLayoutId id="2147484394" r:id="rId9"/>
    <p:sldLayoutId id="2147484395" r:id="rId10"/>
    <p:sldLayoutId id="2147484396" r:id="rId11"/>
    <p:sldLayoutId id="2147484397" r:id="rId12"/>
    <p:sldLayoutId id="2147484398" r:id="rId13"/>
  </p:sldLayoutIdLst>
  <p:hf hdr="0" ft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FF000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CC00"/>
        </a:buClr>
        <a:buChar char="–"/>
        <a:defRPr sz="2800">
          <a:solidFill>
            <a:srgbClr val="333399"/>
          </a:solidFill>
          <a:latin typeface="+mn-lt"/>
        </a:defRPr>
      </a:lvl2pPr>
      <a:lvl3pPr marL="1143000" indent="-228600" algn="l" rtl="0" eaLnBrk="0" fontAlgn="base" hangingPunct="0">
        <a:spcBef>
          <a:spcPct val="20000"/>
        </a:spcBef>
        <a:spcAft>
          <a:spcPct val="0"/>
        </a:spcAft>
        <a:buClr>
          <a:srgbClr val="3333CC"/>
        </a:buClr>
        <a:buChar char="•"/>
        <a:defRPr sz="2400">
          <a:solidFill>
            <a:srgbClr val="006600"/>
          </a:solidFill>
          <a:latin typeface="+mn-lt"/>
        </a:defRPr>
      </a:lvl3pPr>
      <a:lvl4pPr marL="1600200" indent="-228600" algn="l" rtl="0" eaLnBrk="0" fontAlgn="base" hangingPunct="0">
        <a:spcBef>
          <a:spcPct val="20000"/>
        </a:spcBef>
        <a:spcAft>
          <a:spcPct val="0"/>
        </a:spcAft>
        <a:buClr>
          <a:srgbClr val="3333CC"/>
        </a:buClr>
        <a:buChar char="–"/>
        <a:defRPr sz="2000">
          <a:solidFill>
            <a:schemeClr val="tx1"/>
          </a:solidFill>
          <a:latin typeface="+mn-lt"/>
        </a:defRPr>
      </a:lvl4pPr>
      <a:lvl5pPr marL="2057400" indent="-228600" algn="l" rtl="0" eaLnBrk="0" fontAlgn="base" hangingPunct="0">
        <a:spcBef>
          <a:spcPct val="20000"/>
        </a:spcBef>
        <a:spcAft>
          <a:spcPct val="0"/>
        </a:spcAft>
        <a:buClr>
          <a:srgbClr val="3333CC"/>
        </a:buClr>
        <a:buChar char="»"/>
        <a:defRPr sz="2000">
          <a:solidFill>
            <a:srgbClr val="0000CC"/>
          </a:solidFill>
          <a:latin typeface="+mn-lt"/>
        </a:defRPr>
      </a:lvl5pPr>
      <a:lvl6pPr marL="2514600" indent="-228600" algn="l" rtl="0" fontAlgn="base">
        <a:spcBef>
          <a:spcPct val="20000"/>
        </a:spcBef>
        <a:spcAft>
          <a:spcPct val="0"/>
        </a:spcAft>
        <a:buClr>
          <a:srgbClr val="3333CC"/>
        </a:buClr>
        <a:buChar char="»"/>
        <a:defRPr sz="2000">
          <a:solidFill>
            <a:srgbClr val="0000CC"/>
          </a:solidFill>
          <a:latin typeface="+mn-lt"/>
        </a:defRPr>
      </a:lvl6pPr>
      <a:lvl7pPr marL="2971800" indent="-228600" algn="l" rtl="0" fontAlgn="base">
        <a:spcBef>
          <a:spcPct val="20000"/>
        </a:spcBef>
        <a:spcAft>
          <a:spcPct val="0"/>
        </a:spcAft>
        <a:buClr>
          <a:srgbClr val="3333CC"/>
        </a:buClr>
        <a:buChar char="»"/>
        <a:defRPr sz="2000">
          <a:solidFill>
            <a:srgbClr val="0000CC"/>
          </a:solidFill>
          <a:latin typeface="+mn-lt"/>
        </a:defRPr>
      </a:lvl7pPr>
      <a:lvl8pPr marL="3429000" indent="-228600" algn="l" rtl="0" fontAlgn="base">
        <a:spcBef>
          <a:spcPct val="20000"/>
        </a:spcBef>
        <a:spcAft>
          <a:spcPct val="0"/>
        </a:spcAft>
        <a:buClr>
          <a:srgbClr val="3333CC"/>
        </a:buClr>
        <a:buChar char="»"/>
        <a:defRPr sz="2000">
          <a:solidFill>
            <a:srgbClr val="0000CC"/>
          </a:solidFill>
          <a:latin typeface="+mn-lt"/>
        </a:defRPr>
      </a:lvl8pPr>
      <a:lvl9pPr marL="3886200" indent="-228600" algn="l" rtl="0" fontAlgn="base">
        <a:spcBef>
          <a:spcPct val="20000"/>
        </a:spcBef>
        <a:spcAft>
          <a:spcPct val="0"/>
        </a:spcAft>
        <a:buClr>
          <a:srgbClr val="3333CC"/>
        </a:buClr>
        <a:buChar char="»"/>
        <a:defRPr sz="2000">
          <a:solidFill>
            <a:srgbClr val="0000C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1FACA56B-C90E-47DB-B2E2-07C2C7D9E5E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399" r:id="rId1"/>
    <p:sldLayoutId id="2147484400" r:id="rId2"/>
    <p:sldLayoutId id="2147484401" r:id="rId3"/>
    <p:sldLayoutId id="2147484402" r:id="rId4"/>
    <p:sldLayoutId id="2147484403" r:id="rId5"/>
    <p:sldLayoutId id="2147484404" r:id="rId6"/>
    <p:sldLayoutId id="2147484405" r:id="rId7"/>
    <p:sldLayoutId id="2147484406" r:id="rId8"/>
    <p:sldLayoutId id="2147484407" r:id="rId9"/>
    <p:sldLayoutId id="2147484408" r:id="rId10"/>
    <p:sldLayoutId id="214748440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1.xml"/><Relationship Id="rId7" Type="http://schemas.openxmlformats.org/officeDocument/2006/relationships/image" Target="../media/image9.w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1.wmf"/><Relationship Id="rId5" Type="http://schemas.openxmlformats.org/officeDocument/2006/relationships/image" Target="../media/image8.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0.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7.wmf"/><Relationship Id="rId4" Type="http://schemas.openxmlformats.org/officeDocument/2006/relationships/oleObject" Target="../embeddings/oleObject5.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31.xml"/><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11" Type="http://schemas.openxmlformats.org/officeDocument/2006/relationships/image" Target="../media/image21.wmf"/><Relationship Id="rId5" Type="http://schemas.openxmlformats.org/officeDocument/2006/relationships/image" Target="../media/image18.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20.wmf"/></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2.wmf"/><Relationship Id="rId4" Type="http://schemas.openxmlformats.org/officeDocument/2006/relationships/oleObject" Target="../embeddings/oleObject10.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3.jpe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2.bin"/><Relationship Id="rId5" Type="http://schemas.openxmlformats.org/officeDocument/2006/relationships/image" Target="../media/image24.wmf"/><Relationship Id="rId4" Type="http://schemas.openxmlformats.org/officeDocument/2006/relationships/oleObject" Target="../embeddings/oleObject11.bin"/></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43.xml"/><Relationship Id="rId7"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4.bin"/><Relationship Id="rId5" Type="http://schemas.openxmlformats.org/officeDocument/2006/relationships/image" Target="../media/image26.wmf"/><Relationship Id="rId4" Type="http://schemas.openxmlformats.org/officeDocument/2006/relationships/oleObject" Target="../embeddings/oleObject13.bin"/><Relationship Id="rId9" Type="http://schemas.openxmlformats.org/officeDocument/2006/relationships/image" Target="../media/image28.wmf"/></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44.xml"/><Relationship Id="rId7"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7.bin"/><Relationship Id="rId5" Type="http://schemas.openxmlformats.org/officeDocument/2006/relationships/image" Target="../media/image29.wmf"/><Relationship Id="rId4" Type="http://schemas.openxmlformats.org/officeDocument/2006/relationships/oleObject" Target="../embeddings/oleObject16.bin"/><Relationship Id="rId9" Type="http://schemas.openxmlformats.org/officeDocument/2006/relationships/image" Target="../media/image31.wmf"/></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0.xml"/><Relationship Id="rId7" Type="http://schemas.openxmlformats.org/officeDocument/2006/relationships/image" Target="../media/image33.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0.bin"/><Relationship Id="rId5" Type="http://schemas.openxmlformats.org/officeDocument/2006/relationships/image" Target="../media/image32.wmf"/><Relationship Id="rId4" Type="http://schemas.openxmlformats.org/officeDocument/2006/relationships/oleObject" Target="../embeddings/oleObject19.bin"/></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34.wmf"/><Relationship Id="rId4" Type="http://schemas.openxmlformats.org/officeDocument/2006/relationships/oleObject" Target="../embeddings/oleObject21.bin"/></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notesSlide" Target="../notesSlides/notesSlide56.xml"/><Relationship Id="rId7" Type="http://schemas.openxmlformats.org/officeDocument/2006/relationships/image" Target="../media/image36.wmf"/><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oleObject" Target="../embeddings/oleObject23.bin"/><Relationship Id="rId5" Type="http://schemas.openxmlformats.org/officeDocument/2006/relationships/image" Target="../media/image35.wmf"/><Relationship Id="rId4" Type="http://schemas.openxmlformats.org/officeDocument/2006/relationships/oleObject" Target="../embeddings/oleObject22.bin"/><Relationship Id="rId9" Type="http://schemas.openxmlformats.org/officeDocument/2006/relationships/image" Target="../media/image37.wmf"/></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27.bin"/><Relationship Id="rId13" Type="http://schemas.openxmlformats.org/officeDocument/2006/relationships/image" Target="../media/image42.wmf"/><Relationship Id="rId3" Type="http://schemas.openxmlformats.org/officeDocument/2006/relationships/notesSlide" Target="../notesSlides/notesSlide57.xml"/><Relationship Id="rId7" Type="http://schemas.openxmlformats.org/officeDocument/2006/relationships/image" Target="../media/image39.wmf"/><Relationship Id="rId12" Type="http://schemas.openxmlformats.org/officeDocument/2006/relationships/oleObject" Target="../embeddings/oleObject29.bin"/><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oleObject" Target="../embeddings/oleObject26.bin"/><Relationship Id="rId11" Type="http://schemas.openxmlformats.org/officeDocument/2006/relationships/image" Target="../media/image41.wmf"/><Relationship Id="rId5" Type="http://schemas.openxmlformats.org/officeDocument/2006/relationships/image" Target="../media/image38.wmf"/><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40.wmf"/></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8.xml"/><Relationship Id="rId7" Type="http://schemas.openxmlformats.org/officeDocument/2006/relationships/image" Target="../media/image44.wmf"/><Relationship Id="rId2" Type="http://schemas.openxmlformats.org/officeDocument/2006/relationships/slideLayout" Target="../slideLayouts/slideLayout6.xml"/><Relationship Id="rId1" Type="http://schemas.openxmlformats.org/officeDocument/2006/relationships/vmlDrawing" Target="../drawings/vmlDrawing12.vml"/><Relationship Id="rId6" Type="http://schemas.openxmlformats.org/officeDocument/2006/relationships/oleObject" Target="../embeddings/oleObject31.bin"/><Relationship Id="rId5" Type="http://schemas.openxmlformats.org/officeDocument/2006/relationships/image" Target="../media/image43.wmf"/><Relationship Id="rId4" Type="http://schemas.openxmlformats.org/officeDocument/2006/relationships/oleObject" Target="../embeddings/oleObject30.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image" Target="../media/image45.wmf"/><Relationship Id="rId4" Type="http://schemas.openxmlformats.org/officeDocument/2006/relationships/oleObject" Target="../embeddings/oleObject32.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0.xml"/><Relationship Id="rId7" Type="http://schemas.openxmlformats.org/officeDocument/2006/relationships/image" Target="../media/image47.wmf"/><Relationship Id="rId2" Type="http://schemas.openxmlformats.org/officeDocument/2006/relationships/slideLayout" Target="../slideLayouts/slideLayout6.xml"/><Relationship Id="rId1" Type="http://schemas.openxmlformats.org/officeDocument/2006/relationships/vmlDrawing" Target="../drawings/vmlDrawing14.vml"/><Relationship Id="rId6" Type="http://schemas.openxmlformats.org/officeDocument/2006/relationships/oleObject" Target="../embeddings/oleObject34.bin"/><Relationship Id="rId5" Type="http://schemas.openxmlformats.org/officeDocument/2006/relationships/image" Target="../media/image46.wmf"/><Relationship Id="rId4" Type="http://schemas.openxmlformats.org/officeDocument/2006/relationships/oleObject" Target="../embeddings/oleObject33.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1.xml"/><Relationship Id="rId7" Type="http://schemas.openxmlformats.org/officeDocument/2006/relationships/image" Target="../media/image49.wmf"/><Relationship Id="rId2" Type="http://schemas.openxmlformats.org/officeDocument/2006/relationships/slideLayout" Target="../slideLayouts/slideLayout6.xml"/><Relationship Id="rId1" Type="http://schemas.openxmlformats.org/officeDocument/2006/relationships/vmlDrawing" Target="../drawings/vmlDrawing15.vml"/><Relationship Id="rId6" Type="http://schemas.openxmlformats.org/officeDocument/2006/relationships/oleObject" Target="../embeddings/oleObject36.bin"/><Relationship Id="rId5" Type="http://schemas.openxmlformats.org/officeDocument/2006/relationships/image" Target="../media/image48.wmf"/><Relationship Id="rId4" Type="http://schemas.openxmlformats.org/officeDocument/2006/relationships/oleObject" Target="../embeddings/oleObject35.bin"/></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76338"/>
            <a:ext cx="9144000" cy="2590800"/>
          </a:xfrm>
        </p:spPr>
        <p:txBody>
          <a:bodyPr rtlCol="0">
            <a:normAutofit/>
          </a:bodyPr>
          <a:lstStyle/>
          <a:p>
            <a:pPr eaLnBrk="1" fontAlgn="auto" hangingPunct="1">
              <a:spcAft>
                <a:spcPts val="0"/>
              </a:spcAft>
              <a:defRPr/>
            </a:pPr>
            <a:r>
              <a:rPr lang="en-US" sz="4000" i="1" dirty="0">
                <a:solidFill>
                  <a:srgbClr val="7030A0"/>
                </a:solidFill>
                <a:effectLst>
                  <a:outerShdw blurRad="38100" dist="38100" dir="2700000" algn="tl">
                    <a:srgbClr val="000000">
                      <a:alpha val="43137"/>
                    </a:srgbClr>
                  </a:outerShdw>
                </a:effectLst>
              </a:rPr>
              <a:t>CS 2750: Machine Learning </a:t>
            </a:r>
            <a:r>
              <a:rPr lang="en-US" sz="5400" dirty="0">
                <a:solidFill>
                  <a:srgbClr val="7030A0"/>
                </a:solidFill>
                <a:effectLst>
                  <a:outerShdw blurRad="38100" dist="38100" dir="2700000" algn="tl">
                    <a:srgbClr val="000000">
                      <a:alpha val="43137"/>
                    </a:srgbClr>
                  </a:outerShdw>
                </a:effectLst>
              </a:rPr>
              <a:t/>
            </a:r>
            <a:br>
              <a:rPr lang="en-US" sz="5400" dirty="0">
                <a:solidFill>
                  <a:srgbClr val="7030A0"/>
                </a:solidFill>
                <a:effectLst>
                  <a:outerShdw blurRad="38100" dist="38100" dir="2700000" algn="tl">
                    <a:srgbClr val="000000">
                      <a:alpha val="43137"/>
                    </a:srgbClr>
                  </a:outerShdw>
                </a:effectLst>
              </a:rPr>
            </a:br>
            <a:r>
              <a:rPr lang="en-US" sz="5400" b="1" dirty="0">
                <a:solidFill>
                  <a:srgbClr val="7030A0"/>
                </a:solidFill>
                <a:effectLst>
                  <a:outerShdw blurRad="38100" dist="38100" dir="2700000" algn="tl">
                    <a:srgbClr val="000000">
                      <a:alpha val="43137"/>
                    </a:srgbClr>
                  </a:outerShdw>
                </a:effectLst>
              </a:rPr>
              <a:t>Hidden Markov Models</a:t>
            </a:r>
          </a:p>
        </p:txBody>
      </p:sp>
      <p:sp>
        <p:nvSpPr>
          <p:cNvPr id="29699" name="Subtitle 2"/>
          <p:cNvSpPr>
            <a:spLocks noGrp="1"/>
          </p:cNvSpPr>
          <p:nvPr>
            <p:ph type="subTitle" idx="1"/>
          </p:nvPr>
        </p:nvSpPr>
        <p:spPr>
          <a:xfrm>
            <a:off x="1371600" y="3919538"/>
            <a:ext cx="6400800" cy="2133600"/>
          </a:xfrm>
        </p:spPr>
        <p:txBody>
          <a:bodyPr/>
          <a:lstStyle/>
          <a:p>
            <a:pPr eaLnBrk="1" hangingPunct="1">
              <a:spcBef>
                <a:spcPct val="0"/>
              </a:spcBef>
            </a:pPr>
            <a:r>
              <a:rPr lang="en-US" altLang="en-US" sz="3600" dirty="0">
                <a:solidFill>
                  <a:schemeClr val="tx1"/>
                </a:solidFill>
              </a:rPr>
              <a:t>Prof. Adriana </a:t>
            </a:r>
            <a:r>
              <a:rPr lang="en-US" altLang="en-US" sz="3600" dirty="0" err="1">
                <a:solidFill>
                  <a:schemeClr val="tx1"/>
                </a:solidFill>
              </a:rPr>
              <a:t>Kovashka</a:t>
            </a:r>
            <a:r>
              <a:rPr lang="en-US" altLang="en-US" sz="3600" dirty="0">
                <a:solidFill>
                  <a:schemeClr val="tx1"/>
                </a:solidFill>
              </a:rPr>
              <a:t/>
            </a:r>
            <a:br>
              <a:rPr lang="en-US" altLang="en-US" sz="3600" dirty="0">
                <a:solidFill>
                  <a:schemeClr val="tx1"/>
                </a:solidFill>
              </a:rPr>
            </a:br>
            <a:r>
              <a:rPr lang="en-US" altLang="en-US" sz="3600" dirty="0">
                <a:solidFill>
                  <a:schemeClr val="tx1"/>
                </a:solidFill>
              </a:rPr>
              <a:t>University of Pittsburgh</a:t>
            </a:r>
          </a:p>
          <a:p>
            <a:pPr eaLnBrk="1" hangingPunct="1">
              <a:spcBef>
                <a:spcPct val="0"/>
              </a:spcBef>
            </a:pPr>
            <a:r>
              <a:rPr lang="en-US" altLang="en-US" sz="3600" dirty="0">
                <a:solidFill>
                  <a:schemeClr val="tx1"/>
                </a:solidFill>
              </a:rPr>
              <a:t>April </a:t>
            </a:r>
            <a:r>
              <a:rPr lang="en-US" altLang="en-US" sz="3600" dirty="0" smtClean="0">
                <a:solidFill>
                  <a:schemeClr val="tx1"/>
                </a:solidFill>
              </a:rPr>
              <a:t>6, 11, </a:t>
            </a:r>
            <a:r>
              <a:rPr lang="en-US" altLang="en-US" sz="3600" dirty="0">
                <a:solidFill>
                  <a:schemeClr val="tx1"/>
                </a:solidFill>
              </a:rPr>
              <a:t>2017</a:t>
            </a:r>
          </a:p>
          <a:p>
            <a:pPr eaLnBrk="1" hangingPunct="1"/>
            <a:endParaRPr lang="en-US" altLang="en-US" dirty="0">
              <a:solidFill>
                <a:schemeClr val="tx1"/>
              </a:solidFill>
            </a:endParaRPr>
          </a:p>
          <a:p>
            <a:pPr eaLnBrk="1" hangingPunct="1"/>
            <a:endParaRPr lang="en-US" altLang="en-US" dirty="0">
              <a:solidFill>
                <a:schemeClr val="tx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fld id="{C60E9FF3-373C-4A0E-B4E0-12A155FDB022}" type="slidenum">
              <a:rPr lang="en-US" altLang="en-US" sz="1200" smtClean="0">
                <a:latin typeface="Helvetica" panose="020B0604020202020204" pitchFamily="34" charset="0"/>
              </a:rPr>
              <a:pPr>
                <a:spcBef>
                  <a:spcPct val="0"/>
                </a:spcBef>
                <a:buClrTx/>
                <a:buFontTx/>
                <a:buNone/>
              </a:pPr>
              <a:t>10</a:t>
            </a:fld>
            <a:endParaRPr lang="en-US" altLang="en-US" sz="1200"/>
          </a:p>
        </p:txBody>
      </p:sp>
      <p:sp>
        <p:nvSpPr>
          <p:cNvPr id="44035" name="Rectangle 2"/>
          <p:cNvSpPr>
            <a:spLocks noGrp="1" noChangeArrowheads="1"/>
          </p:cNvSpPr>
          <p:nvPr>
            <p:ph type="title"/>
          </p:nvPr>
        </p:nvSpPr>
        <p:spPr/>
        <p:txBody>
          <a:bodyPr/>
          <a:lstStyle/>
          <a:p>
            <a:pPr eaLnBrk="1" hangingPunct="1"/>
            <a:r>
              <a:rPr lang="en-US" altLang="en-US"/>
              <a:t>English Parts of Speech (cont.)</a:t>
            </a:r>
          </a:p>
        </p:txBody>
      </p:sp>
      <p:sp>
        <p:nvSpPr>
          <p:cNvPr id="44036" name="Rectangle 3"/>
          <p:cNvSpPr>
            <a:spLocks noGrp="1" noChangeArrowheads="1"/>
          </p:cNvSpPr>
          <p:nvPr>
            <p:ph type="body" idx="1"/>
          </p:nvPr>
        </p:nvSpPr>
        <p:spPr/>
        <p:txBody>
          <a:bodyPr/>
          <a:lstStyle/>
          <a:p>
            <a:pPr eaLnBrk="1" hangingPunct="1">
              <a:lnSpc>
                <a:spcPct val="80000"/>
              </a:lnSpc>
            </a:pPr>
            <a:r>
              <a:rPr lang="en-US" altLang="en-US" sz="2400"/>
              <a:t>Adjective (modify nouns)</a:t>
            </a:r>
          </a:p>
          <a:p>
            <a:pPr lvl="1" eaLnBrk="1" hangingPunct="1">
              <a:lnSpc>
                <a:spcPct val="80000"/>
              </a:lnSpc>
            </a:pPr>
            <a:r>
              <a:rPr lang="en-US" altLang="en-US" sz="2000"/>
              <a:t>Basic (JJ): red, tall</a:t>
            </a:r>
          </a:p>
          <a:p>
            <a:pPr lvl="1" eaLnBrk="1" hangingPunct="1">
              <a:lnSpc>
                <a:spcPct val="80000"/>
              </a:lnSpc>
            </a:pPr>
            <a:r>
              <a:rPr lang="en-US" altLang="en-US" sz="2000"/>
              <a:t>Comparative (JJR): redder, taller</a:t>
            </a:r>
          </a:p>
          <a:p>
            <a:pPr lvl="1" eaLnBrk="1" hangingPunct="1">
              <a:lnSpc>
                <a:spcPct val="80000"/>
              </a:lnSpc>
            </a:pPr>
            <a:r>
              <a:rPr lang="en-US" altLang="en-US" sz="2000"/>
              <a:t>Superlative (JJS): reddest, tallest</a:t>
            </a:r>
          </a:p>
          <a:p>
            <a:pPr eaLnBrk="1" hangingPunct="1">
              <a:lnSpc>
                <a:spcPct val="80000"/>
              </a:lnSpc>
            </a:pPr>
            <a:r>
              <a:rPr lang="en-US" altLang="en-US" sz="2400"/>
              <a:t>Adverb (modify verbs)</a:t>
            </a:r>
          </a:p>
          <a:p>
            <a:pPr lvl="1" eaLnBrk="1" hangingPunct="1">
              <a:lnSpc>
                <a:spcPct val="80000"/>
              </a:lnSpc>
            </a:pPr>
            <a:r>
              <a:rPr lang="en-US" altLang="en-US" sz="2000"/>
              <a:t>Basic (RB): quickly</a:t>
            </a:r>
          </a:p>
          <a:p>
            <a:pPr lvl="1" eaLnBrk="1" hangingPunct="1">
              <a:lnSpc>
                <a:spcPct val="80000"/>
              </a:lnSpc>
            </a:pPr>
            <a:r>
              <a:rPr lang="en-US" altLang="en-US" sz="2000"/>
              <a:t>Comparative (RBR): quicker</a:t>
            </a:r>
          </a:p>
          <a:p>
            <a:pPr lvl="1" eaLnBrk="1" hangingPunct="1">
              <a:lnSpc>
                <a:spcPct val="80000"/>
              </a:lnSpc>
            </a:pPr>
            <a:r>
              <a:rPr lang="en-US" altLang="en-US" sz="2000"/>
              <a:t>Superlative (RBS): quickest</a:t>
            </a:r>
          </a:p>
          <a:p>
            <a:pPr eaLnBrk="1" hangingPunct="1">
              <a:lnSpc>
                <a:spcPct val="80000"/>
              </a:lnSpc>
            </a:pPr>
            <a:r>
              <a:rPr lang="en-US" altLang="en-US" sz="2400"/>
              <a:t>Preposition (IN): on, in, by, to, with</a:t>
            </a:r>
          </a:p>
          <a:p>
            <a:pPr eaLnBrk="1" hangingPunct="1">
              <a:lnSpc>
                <a:spcPct val="80000"/>
              </a:lnSpc>
            </a:pPr>
            <a:r>
              <a:rPr lang="en-US" altLang="en-US" sz="2400"/>
              <a:t>Determiner:</a:t>
            </a:r>
          </a:p>
          <a:p>
            <a:pPr lvl="1" eaLnBrk="1" hangingPunct="1">
              <a:lnSpc>
                <a:spcPct val="80000"/>
              </a:lnSpc>
            </a:pPr>
            <a:r>
              <a:rPr lang="en-US" altLang="en-US" sz="2000"/>
              <a:t>Basic (DT) a, an, the</a:t>
            </a:r>
          </a:p>
          <a:p>
            <a:pPr lvl="1" eaLnBrk="1" hangingPunct="1">
              <a:lnSpc>
                <a:spcPct val="80000"/>
              </a:lnSpc>
            </a:pPr>
            <a:r>
              <a:rPr lang="en-US" altLang="en-US" sz="2000"/>
              <a:t>WH-determiner (WDT): which, that</a:t>
            </a:r>
          </a:p>
          <a:p>
            <a:pPr eaLnBrk="1" hangingPunct="1">
              <a:lnSpc>
                <a:spcPct val="80000"/>
              </a:lnSpc>
            </a:pPr>
            <a:r>
              <a:rPr lang="en-US" altLang="en-US" sz="2400"/>
              <a:t>Coordinating Conjunction (CC): and, but, or,</a:t>
            </a:r>
          </a:p>
          <a:p>
            <a:pPr eaLnBrk="1" hangingPunct="1">
              <a:lnSpc>
                <a:spcPct val="80000"/>
              </a:lnSpc>
            </a:pPr>
            <a:r>
              <a:rPr lang="en-US" altLang="en-US" sz="2400"/>
              <a:t>Particle (RP): off (took off), up (put up)</a:t>
            </a:r>
          </a:p>
          <a:p>
            <a:pPr eaLnBrk="1" hangingPunct="1">
              <a:lnSpc>
                <a:spcPct val="80000"/>
              </a:lnSpc>
            </a:pPr>
            <a:endParaRPr lang="en-US" altLang="en-US" sz="2400"/>
          </a:p>
          <a:p>
            <a:pPr eaLnBrk="1" hangingPunct="1">
              <a:lnSpc>
                <a:spcPct val="80000"/>
              </a:lnSpc>
            </a:pPr>
            <a:endParaRPr lang="en-US" altLang="en-US" sz="2000"/>
          </a:p>
          <a:p>
            <a:pPr eaLnBrk="1" hangingPunct="1">
              <a:lnSpc>
                <a:spcPct val="80000"/>
              </a:lnSpc>
            </a:pPr>
            <a:endParaRPr lang="en-US" altLang="en-US" sz="2000"/>
          </a:p>
        </p:txBody>
      </p:sp>
      <p:sp>
        <p:nvSpPr>
          <p:cNvPr id="44037"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1100" b="0">
                <a:solidFill>
                  <a:srgbClr val="000000"/>
                </a:solidFill>
                <a:latin typeface="Calibri" panose="020F0502020204030204" pitchFamily="34" charset="0"/>
              </a:rPr>
              <a:t>Ray Mooney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fld id="{8BE50453-4845-413E-A608-903EDD22C933}" type="slidenum">
              <a:rPr lang="en-US" altLang="en-US" sz="1200" smtClean="0">
                <a:latin typeface="Helvetica" panose="020B0604020202020204" pitchFamily="34" charset="0"/>
              </a:rPr>
              <a:pPr>
                <a:spcBef>
                  <a:spcPct val="0"/>
                </a:spcBef>
                <a:buClrTx/>
                <a:buFontTx/>
                <a:buNone/>
              </a:pPr>
              <a:t>11</a:t>
            </a:fld>
            <a:endParaRPr lang="en-US" altLang="en-US" sz="1200"/>
          </a:p>
        </p:txBody>
      </p:sp>
      <p:sp>
        <p:nvSpPr>
          <p:cNvPr id="46083" name="Rectangle 2"/>
          <p:cNvSpPr>
            <a:spLocks noGrp="1" noChangeArrowheads="1"/>
          </p:cNvSpPr>
          <p:nvPr>
            <p:ph type="title"/>
          </p:nvPr>
        </p:nvSpPr>
        <p:spPr/>
        <p:txBody>
          <a:bodyPr/>
          <a:lstStyle/>
          <a:p>
            <a:pPr eaLnBrk="1" hangingPunct="1"/>
            <a:r>
              <a:rPr lang="en-US" altLang="en-US"/>
              <a:t>Ambiguity in POS Tagging</a:t>
            </a:r>
          </a:p>
        </p:txBody>
      </p:sp>
      <p:sp>
        <p:nvSpPr>
          <p:cNvPr id="46084" name="Rectangle 3"/>
          <p:cNvSpPr>
            <a:spLocks noGrp="1" noChangeArrowheads="1"/>
          </p:cNvSpPr>
          <p:nvPr>
            <p:ph type="body" idx="1"/>
          </p:nvPr>
        </p:nvSpPr>
        <p:spPr/>
        <p:txBody>
          <a:bodyPr/>
          <a:lstStyle/>
          <a:p>
            <a:pPr eaLnBrk="1" hangingPunct="1"/>
            <a:r>
              <a:rPr lang="en-US" altLang="en-US" dirty="0"/>
              <a:t>“Like” can be a verb or a preposition</a:t>
            </a:r>
          </a:p>
          <a:p>
            <a:pPr lvl="1" eaLnBrk="1" hangingPunct="1"/>
            <a:r>
              <a:rPr lang="en-US" altLang="en-US" dirty="0"/>
              <a:t>I like/VBP candy.</a:t>
            </a:r>
          </a:p>
          <a:p>
            <a:pPr lvl="1" eaLnBrk="1" hangingPunct="1"/>
            <a:r>
              <a:rPr lang="en-US" altLang="en-US" dirty="0"/>
              <a:t>Time flies like/IN an arrow.</a:t>
            </a:r>
          </a:p>
          <a:p>
            <a:pPr eaLnBrk="1" hangingPunct="1"/>
            <a:r>
              <a:rPr lang="en-US" altLang="en-US" dirty="0"/>
              <a:t>“Around” can be a preposition, particle, or adverb</a:t>
            </a:r>
          </a:p>
          <a:p>
            <a:pPr lvl="1" eaLnBrk="1" hangingPunct="1"/>
            <a:r>
              <a:rPr lang="en-US" altLang="en-US" dirty="0"/>
              <a:t>I bought it at the shop around/IN the corner.</a:t>
            </a:r>
          </a:p>
          <a:p>
            <a:pPr lvl="1" eaLnBrk="1" hangingPunct="1"/>
            <a:r>
              <a:rPr lang="en-US" altLang="en-US" dirty="0"/>
              <a:t>I never got around/RP to getting a car.</a:t>
            </a:r>
          </a:p>
          <a:p>
            <a:pPr lvl="1" eaLnBrk="1" hangingPunct="1"/>
            <a:r>
              <a:rPr lang="en-US" altLang="en-US" dirty="0"/>
              <a:t>A new Prius costs around/RB $25K.</a:t>
            </a:r>
          </a:p>
          <a:p>
            <a:pPr eaLnBrk="1" hangingPunct="1"/>
            <a:r>
              <a:rPr lang="en-US" altLang="en-US" dirty="0"/>
              <a:t>Context from other words can help </a:t>
            </a:r>
          </a:p>
        </p:txBody>
      </p:sp>
      <p:sp>
        <p:nvSpPr>
          <p:cNvPr id="46085" name="TextBox 6"/>
          <p:cNvSpPr txBox="1">
            <a:spLocks noChangeArrowheads="1"/>
          </p:cNvSpPr>
          <p:nvPr/>
        </p:nvSpPr>
        <p:spPr bwMode="auto">
          <a:xfrm>
            <a:off x="0" y="6596063"/>
            <a:ext cx="173156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1100" b="0" dirty="0">
                <a:solidFill>
                  <a:srgbClr val="000000"/>
                </a:solidFill>
                <a:latin typeface="Calibri" panose="020F0502020204030204" pitchFamily="34" charset="0"/>
              </a:rPr>
              <a:t>Adapted from Ray Mooney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fld id="{8F617B7B-0AD8-4DBB-BD5B-56B4E09D5809}" type="slidenum">
              <a:rPr lang="en-US" altLang="en-US" sz="1200" smtClean="0">
                <a:latin typeface="Helvetica" panose="020B0604020202020204" pitchFamily="34" charset="0"/>
              </a:rPr>
              <a:pPr>
                <a:spcBef>
                  <a:spcPct val="0"/>
                </a:spcBef>
                <a:buClrTx/>
                <a:buFontTx/>
                <a:buNone/>
              </a:pPr>
              <a:t>12</a:t>
            </a:fld>
            <a:endParaRPr lang="en-US" altLang="en-US" sz="1200"/>
          </a:p>
        </p:txBody>
      </p:sp>
      <p:sp>
        <p:nvSpPr>
          <p:cNvPr id="48131" name="Rectangle 2"/>
          <p:cNvSpPr>
            <a:spLocks noGrp="1" noChangeArrowheads="1"/>
          </p:cNvSpPr>
          <p:nvPr>
            <p:ph type="title"/>
          </p:nvPr>
        </p:nvSpPr>
        <p:spPr/>
        <p:txBody>
          <a:bodyPr/>
          <a:lstStyle/>
          <a:p>
            <a:pPr eaLnBrk="1" hangingPunct="1"/>
            <a:r>
              <a:rPr lang="en-US" altLang="en-US"/>
              <a:t>Sample Markov Model for POS</a:t>
            </a:r>
          </a:p>
        </p:txBody>
      </p:sp>
      <p:sp>
        <p:nvSpPr>
          <p:cNvPr id="48132" name="Freeform 52"/>
          <p:cNvSpPr>
            <a:spLocks/>
          </p:cNvSpPr>
          <p:nvPr/>
        </p:nvSpPr>
        <p:spPr bwMode="auto">
          <a:xfrm>
            <a:off x="2047875" y="2903538"/>
            <a:ext cx="1560513" cy="409575"/>
          </a:xfrm>
          <a:custGeom>
            <a:avLst/>
            <a:gdLst>
              <a:gd name="T0" fmla="*/ 0 w 983"/>
              <a:gd name="T1" fmla="*/ 2147483646 h 258"/>
              <a:gd name="T2" fmla="*/ 2147483646 w 983"/>
              <a:gd name="T3" fmla="*/ 2147483646 h 258"/>
              <a:gd name="T4" fmla="*/ 2147483646 w 983"/>
              <a:gd name="T5" fmla="*/ 2147483646 h 258"/>
              <a:gd name="T6" fmla="*/ 2147483646 w 983"/>
              <a:gd name="T7" fmla="*/ 0 h 258"/>
              <a:gd name="T8" fmla="*/ 0 60000 65536"/>
              <a:gd name="T9" fmla="*/ 0 60000 65536"/>
              <a:gd name="T10" fmla="*/ 0 60000 65536"/>
              <a:gd name="T11" fmla="*/ 0 60000 65536"/>
              <a:gd name="T12" fmla="*/ 0 w 983"/>
              <a:gd name="T13" fmla="*/ 0 h 258"/>
              <a:gd name="T14" fmla="*/ 983 w 983"/>
              <a:gd name="T15" fmla="*/ 258 h 258"/>
            </a:gdLst>
            <a:ahLst/>
            <a:cxnLst>
              <a:cxn ang="T8">
                <a:pos x="T0" y="T1"/>
              </a:cxn>
              <a:cxn ang="T9">
                <a:pos x="T2" y="T3"/>
              </a:cxn>
              <a:cxn ang="T10">
                <a:pos x="T4" y="T5"/>
              </a:cxn>
              <a:cxn ang="T11">
                <a:pos x="T6" y="T7"/>
              </a:cxn>
            </a:cxnLst>
            <a:rect l="T12" t="T13" r="T14" b="T15"/>
            <a:pathLst>
              <a:path w="983" h="258">
                <a:moveTo>
                  <a:pt x="0" y="38"/>
                </a:moveTo>
                <a:cubicBezTo>
                  <a:pt x="75" y="111"/>
                  <a:pt x="151" y="184"/>
                  <a:pt x="253" y="215"/>
                </a:cubicBezTo>
                <a:cubicBezTo>
                  <a:pt x="355" y="246"/>
                  <a:pt x="492" y="258"/>
                  <a:pt x="614" y="222"/>
                </a:cubicBezTo>
                <a:cubicBezTo>
                  <a:pt x="736" y="186"/>
                  <a:pt x="859" y="93"/>
                  <a:pt x="983"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48133" name="Text Box 53"/>
          <p:cNvSpPr txBox="1">
            <a:spLocks noChangeArrowheads="1"/>
          </p:cNvSpPr>
          <p:nvPr/>
        </p:nvSpPr>
        <p:spPr bwMode="auto">
          <a:xfrm>
            <a:off x="2466975" y="2930525"/>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0.95</a:t>
            </a:r>
          </a:p>
        </p:txBody>
      </p:sp>
      <p:sp>
        <p:nvSpPr>
          <p:cNvPr id="48134" name="Freeform 54"/>
          <p:cNvSpPr>
            <a:spLocks/>
          </p:cNvSpPr>
          <p:nvPr/>
        </p:nvSpPr>
        <p:spPr bwMode="auto">
          <a:xfrm>
            <a:off x="4632325" y="2890838"/>
            <a:ext cx="1474788" cy="804862"/>
          </a:xfrm>
          <a:custGeom>
            <a:avLst/>
            <a:gdLst>
              <a:gd name="T0" fmla="*/ 0 w 929"/>
              <a:gd name="T1" fmla="*/ 0 h 507"/>
              <a:gd name="T2" fmla="*/ 2147483646 w 929"/>
              <a:gd name="T3" fmla="*/ 2147483646 h 507"/>
              <a:gd name="T4" fmla="*/ 2147483646 w 929"/>
              <a:gd name="T5" fmla="*/ 2147483646 h 507"/>
              <a:gd name="T6" fmla="*/ 2147483646 w 929"/>
              <a:gd name="T7" fmla="*/ 2147483646 h 507"/>
              <a:gd name="T8" fmla="*/ 0 60000 65536"/>
              <a:gd name="T9" fmla="*/ 0 60000 65536"/>
              <a:gd name="T10" fmla="*/ 0 60000 65536"/>
              <a:gd name="T11" fmla="*/ 0 60000 65536"/>
              <a:gd name="T12" fmla="*/ 0 w 929"/>
              <a:gd name="T13" fmla="*/ 0 h 507"/>
              <a:gd name="T14" fmla="*/ 929 w 929"/>
              <a:gd name="T15" fmla="*/ 507 h 507"/>
            </a:gdLst>
            <a:ahLst/>
            <a:cxnLst>
              <a:cxn ang="T8">
                <a:pos x="T0" y="T1"/>
              </a:cxn>
              <a:cxn ang="T9">
                <a:pos x="T2" y="T3"/>
              </a:cxn>
              <a:cxn ang="T10">
                <a:pos x="T4" y="T5"/>
              </a:cxn>
              <a:cxn ang="T11">
                <a:pos x="T6" y="T7"/>
              </a:cxn>
            </a:cxnLst>
            <a:rect l="T12" t="T13" r="T14" b="T15"/>
            <a:pathLst>
              <a:path w="929" h="507">
                <a:moveTo>
                  <a:pt x="0" y="0"/>
                </a:moveTo>
                <a:cubicBezTo>
                  <a:pt x="62" y="84"/>
                  <a:pt x="124" y="168"/>
                  <a:pt x="207" y="238"/>
                </a:cubicBezTo>
                <a:cubicBezTo>
                  <a:pt x="290" y="308"/>
                  <a:pt x="379" y="377"/>
                  <a:pt x="499" y="422"/>
                </a:cubicBezTo>
                <a:cubicBezTo>
                  <a:pt x="619" y="467"/>
                  <a:pt x="860" y="493"/>
                  <a:pt x="929" y="5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48135" name="Freeform 55"/>
          <p:cNvSpPr>
            <a:spLocks/>
          </p:cNvSpPr>
          <p:nvPr/>
        </p:nvSpPr>
        <p:spPr bwMode="auto">
          <a:xfrm>
            <a:off x="2084388" y="1747838"/>
            <a:ext cx="1547812" cy="569912"/>
          </a:xfrm>
          <a:custGeom>
            <a:avLst/>
            <a:gdLst>
              <a:gd name="T0" fmla="*/ 2147483646 w 975"/>
              <a:gd name="T1" fmla="*/ 2147483646 h 536"/>
              <a:gd name="T2" fmla="*/ 2147483646 w 975"/>
              <a:gd name="T3" fmla="*/ 2147483646 h 536"/>
              <a:gd name="T4" fmla="*/ 2147483646 w 975"/>
              <a:gd name="T5" fmla="*/ 2147483646 h 536"/>
              <a:gd name="T6" fmla="*/ 0 w 975"/>
              <a:gd name="T7" fmla="*/ 2147483646 h 536"/>
              <a:gd name="T8" fmla="*/ 0 60000 65536"/>
              <a:gd name="T9" fmla="*/ 0 60000 65536"/>
              <a:gd name="T10" fmla="*/ 0 60000 65536"/>
              <a:gd name="T11" fmla="*/ 0 60000 65536"/>
              <a:gd name="T12" fmla="*/ 0 w 975"/>
              <a:gd name="T13" fmla="*/ 0 h 536"/>
              <a:gd name="T14" fmla="*/ 975 w 975"/>
              <a:gd name="T15" fmla="*/ 536 h 536"/>
            </a:gdLst>
            <a:ahLst/>
            <a:cxnLst>
              <a:cxn ang="T8">
                <a:pos x="T0" y="T1"/>
              </a:cxn>
              <a:cxn ang="T9">
                <a:pos x="T2" y="T3"/>
              </a:cxn>
              <a:cxn ang="T10">
                <a:pos x="T4" y="T5"/>
              </a:cxn>
              <a:cxn ang="T11">
                <a:pos x="T6" y="T7"/>
              </a:cxn>
            </a:cxnLst>
            <a:rect l="T12" t="T13" r="T14" b="T15"/>
            <a:pathLst>
              <a:path w="975" h="536">
                <a:moveTo>
                  <a:pt x="975" y="528"/>
                </a:moveTo>
                <a:cubicBezTo>
                  <a:pt x="877" y="343"/>
                  <a:pt x="779" y="158"/>
                  <a:pt x="668" y="83"/>
                </a:cubicBezTo>
                <a:cubicBezTo>
                  <a:pt x="557" y="8"/>
                  <a:pt x="418" y="0"/>
                  <a:pt x="307" y="75"/>
                </a:cubicBezTo>
                <a:cubicBezTo>
                  <a:pt x="196" y="150"/>
                  <a:pt x="52" y="458"/>
                  <a:pt x="0" y="536"/>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en-US"/>
          </a:p>
        </p:txBody>
      </p:sp>
      <p:sp>
        <p:nvSpPr>
          <p:cNvPr id="48136" name="Text Box 56"/>
          <p:cNvSpPr txBox="1">
            <a:spLocks noChangeArrowheads="1"/>
          </p:cNvSpPr>
          <p:nvPr/>
        </p:nvSpPr>
        <p:spPr bwMode="auto">
          <a:xfrm>
            <a:off x="2589213" y="1404938"/>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0.05</a:t>
            </a:r>
          </a:p>
        </p:txBody>
      </p:sp>
      <p:sp>
        <p:nvSpPr>
          <p:cNvPr id="48137" name="Text Box 57"/>
          <p:cNvSpPr txBox="1">
            <a:spLocks noChangeArrowheads="1"/>
          </p:cNvSpPr>
          <p:nvPr/>
        </p:nvSpPr>
        <p:spPr bwMode="auto">
          <a:xfrm>
            <a:off x="5091113" y="3094038"/>
            <a:ext cx="6318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0.85</a:t>
            </a:r>
          </a:p>
        </p:txBody>
      </p:sp>
      <p:sp>
        <p:nvSpPr>
          <p:cNvPr id="48138" name="Freeform 59"/>
          <p:cNvSpPr>
            <a:spLocks/>
          </p:cNvSpPr>
          <p:nvPr/>
        </p:nvSpPr>
        <p:spPr bwMode="auto">
          <a:xfrm>
            <a:off x="1839913" y="3109913"/>
            <a:ext cx="4146550" cy="984250"/>
          </a:xfrm>
          <a:custGeom>
            <a:avLst/>
            <a:gdLst>
              <a:gd name="T0" fmla="*/ 0 w 2612"/>
              <a:gd name="T1" fmla="*/ 0 h 620"/>
              <a:gd name="T2" fmla="*/ 2147483646 w 2612"/>
              <a:gd name="T3" fmla="*/ 2147483646 h 620"/>
              <a:gd name="T4" fmla="*/ 2147483646 w 2612"/>
              <a:gd name="T5" fmla="*/ 2147483646 h 620"/>
              <a:gd name="T6" fmla="*/ 2147483646 w 2612"/>
              <a:gd name="T7" fmla="*/ 2147483646 h 620"/>
              <a:gd name="T8" fmla="*/ 2147483646 w 2612"/>
              <a:gd name="T9" fmla="*/ 2147483646 h 620"/>
              <a:gd name="T10" fmla="*/ 0 60000 65536"/>
              <a:gd name="T11" fmla="*/ 0 60000 65536"/>
              <a:gd name="T12" fmla="*/ 0 60000 65536"/>
              <a:gd name="T13" fmla="*/ 0 60000 65536"/>
              <a:gd name="T14" fmla="*/ 0 60000 65536"/>
              <a:gd name="T15" fmla="*/ 0 w 2612"/>
              <a:gd name="T16" fmla="*/ 0 h 620"/>
              <a:gd name="T17" fmla="*/ 2612 w 2612"/>
              <a:gd name="T18" fmla="*/ 620 h 620"/>
            </a:gdLst>
            <a:ahLst/>
            <a:cxnLst>
              <a:cxn ang="T10">
                <a:pos x="T0" y="T1"/>
              </a:cxn>
              <a:cxn ang="T11">
                <a:pos x="T2" y="T3"/>
              </a:cxn>
              <a:cxn ang="T12">
                <a:pos x="T4" y="T5"/>
              </a:cxn>
              <a:cxn ang="T13">
                <a:pos x="T6" y="T7"/>
              </a:cxn>
              <a:cxn ang="T14">
                <a:pos x="T8" y="T9"/>
              </a:cxn>
            </a:cxnLst>
            <a:rect l="T15" t="T16" r="T17" b="T18"/>
            <a:pathLst>
              <a:path w="2612" h="620">
                <a:moveTo>
                  <a:pt x="0" y="0"/>
                </a:moveTo>
                <a:cubicBezTo>
                  <a:pt x="78" y="144"/>
                  <a:pt x="156" y="289"/>
                  <a:pt x="400" y="354"/>
                </a:cubicBezTo>
                <a:cubicBezTo>
                  <a:pt x="644" y="419"/>
                  <a:pt x="1171" y="354"/>
                  <a:pt x="1467" y="392"/>
                </a:cubicBezTo>
                <a:cubicBezTo>
                  <a:pt x="1763" y="430"/>
                  <a:pt x="1983" y="548"/>
                  <a:pt x="2174" y="584"/>
                </a:cubicBezTo>
                <a:cubicBezTo>
                  <a:pt x="2365" y="620"/>
                  <a:pt x="2488" y="613"/>
                  <a:pt x="2612" y="6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48139" name="Text Box 60"/>
          <p:cNvSpPr txBox="1">
            <a:spLocks noChangeArrowheads="1"/>
          </p:cNvSpPr>
          <p:nvPr/>
        </p:nvSpPr>
        <p:spPr bwMode="auto">
          <a:xfrm>
            <a:off x="4121150" y="3765550"/>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0.05</a:t>
            </a:r>
          </a:p>
        </p:txBody>
      </p:sp>
      <p:sp>
        <p:nvSpPr>
          <p:cNvPr id="48140" name="Oval 61"/>
          <p:cNvSpPr>
            <a:spLocks noChangeArrowheads="1"/>
          </p:cNvSpPr>
          <p:nvPr/>
        </p:nvSpPr>
        <p:spPr bwMode="auto">
          <a:xfrm>
            <a:off x="8021638" y="3378200"/>
            <a:ext cx="792162" cy="69532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48141" name="Text Box 62"/>
          <p:cNvSpPr txBox="1">
            <a:spLocks noChangeArrowheads="1"/>
          </p:cNvSpPr>
          <p:nvPr/>
        </p:nvSpPr>
        <p:spPr bwMode="auto">
          <a:xfrm>
            <a:off x="8134350" y="3478213"/>
            <a:ext cx="603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stop</a:t>
            </a:r>
          </a:p>
        </p:txBody>
      </p:sp>
      <p:sp>
        <p:nvSpPr>
          <p:cNvPr id="48142" name="Freeform 63"/>
          <p:cNvSpPr>
            <a:spLocks/>
          </p:cNvSpPr>
          <p:nvPr/>
        </p:nvSpPr>
        <p:spPr bwMode="auto">
          <a:xfrm>
            <a:off x="7143750" y="3213100"/>
            <a:ext cx="1096963" cy="458788"/>
          </a:xfrm>
          <a:custGeom>
            <a:avLst/>
            <a:gdLst>
              <a:gd name="T0" fmla="*/ 0 w 691"/>
              <a:gd name="T1" fmla="*/ 2147483646 h 289"/>
              <a:gd name="T2" fmla="*/ 2147483646 w 691"/>
              <a:gd name="T3" fmla="*/ 2147483646 h 289"/>
              <a:gd name="T4" fmla="*/ 2147483646 w 691"/>
              <a:gd name="T5" fmla="*/ 2147483646 h 289"/>
              <a:gd name="T6" fmla="*/ 2147483646 w 691"/>
              <a:gd name="T7" fmla="*/ 2147483646 h 289"/>
              <a:gd name="T8" fmla="*/ 0 60000 65536"/>
              <a:gd name="T9" fmla="*/ 0 60000 65536"/>
              <a:gd name="T10" fmla="*/ 0 60000 65536"/>
              <a:gd name="T11" fmla="*/ 0 60000 65536"/>
              <a:gd name="T12" fmla="*/ 0 w 691"/>
              <a:gd name="T13" fmla="*/ 0 h 289"/>
              <a:gd name="T14" fmla="*/ 691 w 691"/>
              <a:gd name="T15" fmla="*/ 289 h 289"/>
            </a:gdLst>
            <a:ahLst/>
            <a:cxnLst>
              <a:cxn ang="T8">
                <a:pos x="T0" y="T1"/>
              </a:cxn>
              <a:cxn ang="T9">
                <a:pos x="T2" y="T3"/>
              </a:cxn>
              <a:cxn ang="T10">
                <a:pos x="T4" y="T5"/>
              </a:cxn>
              <a:cxn ang="T11">
                <a:pos x="T6" y="T7"/>
              </a:cxn>
            </a:cxnLst>
            <a:rect l="T12" t="T13" r="T14" b="T15"/>
            <a:pathLst>
              <a:path w="691" h="289">
                <a:moveTo>
                  <a:pt x="0" y="289"/>
                </a:moveTo>
                <a:cubicBezTo>
                  <a:pt x="38" y="243"/>
                  <a:pt x="76" y="197"/>
                  <a:pt x="146" y="150"/>
                </a:cubicBezTo>
                <a:cubicBezTo>
                  <a:pt x="216" y="103"/>
                  <a:pt x="332" y="8"/>
                  <a:pt x="423" y="4"/>
                </a:cubicBezTo>
                <a:cubicBezTo>
                  <a:pt x="514" y="0"/>
                  <a:pt x="649" y="106"/>
                  <a:pt x="691" y="12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48143" name="Text Box 64"/>
          <p:cNvSpPr txBox="1">
            <a:spLocks noChangeArrowheads="1"/>
          </p:cNvSpPr>
          <p:nvPr/>
        </p:nvSpPr>
        <p:spPr bwMode="auto">
          <a:xfrm>
            <a:off x="7480300" y="2795588"/>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0.5</a:t>
            </a:r>
          </a:p>
        </p:txBody>
      </p:sp>
      <p:sp>
        <p:nvSpPr>
          <p:cNvPr id="48144" name="Freeform 65"/>
          <p:cNvSpPr>
            <a:spLocks/>
          </p:cNvSpPr>
          <p:nvPr/>
        </p:nvSpPr>
        <p:spPr bwMode="auto">
          <a:xfrm>
            <a:off x="4522788" y="1689100"/>
            <a:ext cx="4011612" cy="1701800"/>
          </a:xfrm>
          <a:custGeom>
            <a:avLst/>
            <a:gdLst>
              <a:gd name="T0" fmla="*/ 0 w 2527"/>
              <a:gd name="T1" fmla="*/ 2147483646 h 1072"/>
              <a:gd name="T2" fmla="*/ 2147483646 w 2527"/>
              <a:gd name="T3" fmla="*/ 2147483646 h 1072"/>
              <a:gd name="T4" fmla="*/ 2147483646 w 2527"/>
              <a:gd name="T5" fmla="*/ 2147483646 h 1072"/>
              <a:gd name="T6" fmla="*/ 2147483646 w 2527"/>
              <a:gd name="T7" fmla="*/ 2147483646 h 1072"/>
              <a:gd name="T8" fmla="*/ 2147483646 w 2527"/>
              <a:gd name="T9" fmla="*/ 2147483646 h 1072"/>
              <a:gd name="T10" fmla="*/ 0 60000 65536"/>
              <a:gd name="T11" fmla="*/ 0 60000 65536"/>
              <a:gd name="T12" fmla="*/ 0 60000 65536"/>
              <a:gd name="T13" fmla="*/ 0 60000 65536"/>
              <a:gd name="T14" fmla="*/ 0 60000 65536"/>
              <a:gd name="T15" fmla="*/ 0 w 2527"/>
              <a:gd name="T16" fmla="*/ 0 h 1072"/>
              <a:gd name="T17" fmla="*/ 2527 w 2527"/>
              <a:gd name="T18" fmla="*/ 1072 h 1072"/>
            </a:gdLst>
            <a:ahLst/>
            <a:cxnLst>
              <a:cxn ang="T10">
                <a:pos x="T0" y="T1"/>
              </a:cxn>
              <a:cxn ang="T11">
                <a:pos x="T2" y="T3"/>
              </a:cxn>
              <a:cxn ang="T12">
                <a:pos x="T4" y="T5"/>
              </a:cxn>
              <a:cxn ang="T13">
                <a:pos x="T6" y="T7"/>
              </a:cxn>
              <a:cxn ang="T14">
                <a:pos x="T8" y="T9"/>
              </a:cxn>
            </a:cxnLst>
            <a:rect l="T15" t="T16" r="T17" b="T18"/>
            <a:pathLst>
              <a:path w="2527" h="1072">
                <a:moveTo>
                  <a:pt x="0" y="358"/>
                </a:moveTo>
                <a:cubicBezTo>
                  <a:pt x="211" y="258"/>
                  <a:pt x="422" y="159"/>
                  <a:pt x="684" y="104"/>
                </a:cubicBezTo>
                <a:cubicBezTo>
                  <a:pt x="946" y="49"/>
                  <a:pt x="1299" y="0"/>
                  <a:pt x="1574" y="27"/>
                </a:cubicBezTo>
                <a:cubicBezTo>
                  <a:pt x="1849" y="54"/>
                  <a:pt x="2176" y="92"/>
                  <a:pt x="2335" y="266"/>
                </a:cubicBezTo>
                <a:cubicBezTo>
                  <a:pt x="2494" y="440"/>
                  <a:pt x="2496" y="938"/>
                  <a:pt x="2527" y="1072"/>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48145" name="Text Box 66"/>
          <p:cNvSpPr txBox="1">
            <a:spLocks noChangeArrowheads="1"/>
          </p:cNvSpPr>
          <p:nvPr/>
        </p:nvSpPr>
        <p:spPr bwMode="auto">
          <a:xfrm>
            <a:off x="5772150" y="17462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0.1</a:t>
            </a:r>
          </a:p>
        </p:txBody>
      </p:sp>
      <p:sp>
        <p:nvSpPr>
          <p:cNvPr id="48146" name="Freeform 67"/>
          <p:cNvSpPr>
            <a:spLocks/>
          </p:cNvSpPr>
          <p:nvPr/>
        </p:nvSpPr>
        <p:spPr bwMode="auto">
          <a:xfrm>
            <a:off x="3389313" y="4341813"/>
            <a:ext cx="2706687" cy="763587"/>
          </a:xfrm>
          <a:custGeom>
            <a:avLst/>
            <a:gdLst>
              <a:gd name="T0" fmla="*/ 0 w 1705"/>
              <a:gd name="T1" fmla="*/ 2147483646 h 481"/>
              <a:gd name="T2" fmla="*/ 2147483646 w 1705"/>
              <a:gd name="T3" fmla="*/ 2147483646 h 481"/>
              <a:gd name="T4" fmla="*/ 2147483646 w 1705"/>
              <a:gd name="T5" fmla="*/ 2147483646 h 481"/>
              <a:gd name="T6" fmla="*/ 2147483646 w 1705"/>
              <a:gd name="T7" fmla="*/ 0 h 481"/>
              <a:gd name="T8" fmla="*/ 0 60000 65536"/>
              <a:gd name="T9" fmla="*/ 0 60000 65536"/>
              <a:gd name="T10" fmla="*/ 0 60000 65536"/>
              <a:gd name="T11" fmla="*/ 0 60000 65536"/>
              <a:gd name="T12" fmla="*/ 0 w 1705"/>
              <a:gd name="T13" fmla="*/ 0 h 481"/>
              <a:gd name="T14" fmla="*/ 1705 w 1705"/>
              <a:gd name="T15" fmla="*/ 481 h 481"/>
            </a:gdLst>
            <a:ahLst/>
            <a:cxnLst>
              <a:cxn ang="T8">
                <a:pos x="T0" y="T1"/>
              </a:cxn>
              <a:cxn ang="T9">
                <a:pos x="T2" y="T3"/>
              </a:cxn>
              <a:cxn ang="T10">
                <a:pos x="T4" y="T5"/>
              </a:cxn>
              <a:cxn ang="T11">
                <a:pos x="T6" y="T7"/>
              </a:cxn>
            </a:cxnLst>
            <a:rect l="T12" t="T13" r="T14" b="T15"/>
            <a:pathLst>
              <a:path w="1705" h="481">
                <a:moveTo>
                  <a:pt x="0" y="292"/>
                </a:moveTo>
                <a:cubicBezTo>
                  <a:pt x="64" y="335"/>
                  <a:pt x="128" y="379"/>
                  <a:pt x="315" y="399"/>
                </a:cubicBezTo>
                <a:cubicBezTo>
                  <a:pt x="502" y="419"/>
                  <a:pt x="889" y="481"/>
                  <a:pt x="1121" y="415"/>
                </a:cubicBezTo>
                <a:cubicBezTo>
                  <a:pt x="1353" y="349"/>
                  <a:pt x="1529" y="174"/>
                  <a:pt x="1705"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48147" name="Text Box 68"/>
          <p:cNvSpPr txBox="1">
            <a:spLocks noChangeArrowheads="1"/>
          </p:cNvSpPr>
          <p:nvPr/>
        </p:nvSpPr>
        <p:spPr bwMode="auto">
          <a:xfrm>
            <a:off x="4176713" y="464820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0.8</a:t>
            </a:r>
          </a:p>
        </p:txBody>
      </p:sp>
      <p:sp>
        <p:nvSpPr>
          <p:cNvPr id="48148" name="Freeform 69"/>
          <p:cNvSpPr>
            <a:spLocks/>
          </p:cNvSpPr>
          <p:nvPr/>
        </p:nvSpPr>
        <p:spPr bwMode="auto">
          <a:xfrm>
            <a:off x="3230563" y="4037013"/>
            <a:ext cx="5072062" cy="1546225"/>
          </a:xfrm>
          <a:custGeom>
            <a:avLst/>
            <a:gdLst>
              <a:gd name="T0" fmla="*/ 0 w 3195"/>
              <a:gd name="T1" fmla="*/ 2147483646 h 974"/>
              <a:gd name="T2" fmla="*/ 2147483646 w 3195"/>
              <a:gd name="T3" fmla="*/ 2147483646 h 974"/>
              <a:gd name="T4" fmla="*/ 2147483646 w 3195"/>
              <a:gd name="T5" fmla="*/ 2147483646 h 974"/>
              <a:gd name="T6" fmla="*/ 2147483646 w 3195"/>
              <a:gd name="T7" fmla="*/ 0 h 974"/>
              <a:gd name="T8" fmla="*/ 0 60000 65536"/>
              <a:gd name="T9" fmla="*/ 0 60000 65536"/>
              <a:gd name="T10" fmla="*/ 0 60000 65536"/>
              <a:gd name="T11" fmla="*/ 0 60000 65536"/>
              <a:gd name="T12" fmla="*/ 0 w 3195"/>
              <a:gd name="T13" fmla="*/ 0 h 974"/>
              <a:gd name="T14" fmla="*/ 3195 w 3195"/>
              <a:gd name="T15" fmla="*/ 974 h 974"/>
            </a:gdLst>
            <a:ahLst/>
            <a:cxnLst>
              <a:cxn ang="T8">
                <a:pos x="T0" y="T1"/>
              </a:cxn>
              <a:cxn ang="T9">
                <a:pos x="T2" y="T3"/>
              </a:cxn>
              <a:cxn ang="T10">
                <a:pos x="T4" y="T5"/>
              </a:cxn>
              <a:cxn ang="T11">
                <a:pos x="T6" y="T7"/>
              </a:cxn>
            </a:cxnLst>
            <a:rect l="T12" t="T13" r="T14" b="T15"/>
            <a:pathLst>
              <a:path w="3195" h="974">
                <a:moveTo>
                  <a:pt x="0" y="683"/>
                </a:moveTo>
                <a:cubicBezTo>
                  <a:pt x="368" y="763"/>
                  <a:pt x="736" y="844"/>
                  <a:pt x="1060" y="868"/>
                </a:cubicBezTo>
                <a:cubicBezTo>
                  <a:pt x="1384" y="892"/>
                  <a:pt x="1587" y="974"/>
                  <a:pt x="1943" y="829"/>
                </a:cubicBezTo>
                <a:cubicBezTo>
                  <a:pt x="2299" y="684"/>
                  <a:pt x="2747" y="342"/>
                  <a:pt x="3195"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48149" name="Text Box 70"/>
          <p:cNvSpPr txBox="1">
            <a:spLocks noChangeArrowheads="1"/>
          </p:cNvSpPr>
          <p:nvPr/>
        </p:nvSpPr>
        <p:spPr bwMode="auto">
          <a:xfrm>
            <a:off x="5162550" y="51244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0.1</a:t>
            </a:r>
          </a:p>
        </p:txBody>
      </p:sp>
      <p:sp>
        <p:nvSpPr>
          <p:cNvPr id="48150" name="Text Box 71"/>
          <p:cNvSpPr txBox="1">
            <a:spLocks noChangeArrowheads="1"/>
          </p:cNvSpPr>
          <p:nvPr/>
        </p:nvSpPr>
        <p:spPr bwMode="auto">
          <a:xfrm>
            <a:off x="1558925" y="43370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0.1</a:t>
            </a:r>
          </a:p>
        </p:txBody>
      </p:sp>
      <p:sp>
        <p:nvSpPr>
          <p:cNvPr id="48151" name="Freeform 72"/>
          <p:cNvSpPr>
            <a:spLocks/>
          </p:cNvSpPr>
          <p:nvPr/>
        </p:nvSpPr>
        <p:spPr bwMode="auto">
          <a:xfrm>
            <a:off x="754063" y="2830513"/>
            <a:ext cx="1416050" cy="2035175"/>
          </a:xfrm>
          <a:custGeom>
            <a:avLst/>
            <a:gdLst>
              <a:gd name="T0" fmla="*/ 2147483646 w 892"/>
              <a:gd name="T1" fmla="*/ 2147483646 h 1282"/>
              <a:gd name="T2" fmla="*/ 2147483646 w 892"/>
              <a:gd name="T3" fmla="*/ 2147483646 h 1282"/>
              <a:gd name="T4" fmla="*/ 2147483646 w 892"/>
              <a:gd name="T5" fmla="*/ 2147483646 h 1282"/>
              <a:gd name="T6" fmla="*/ 2147483646 w 892"/>
              <a:gd name="T7" fmla="*/ 2147483646 h 1282"/>
              <a:gd name="T8" fmla="*/ 2147483646 w 892"/>
              <a:gd name="T9" fmla="*/ 0 h 1282"/>
              <a:gd name="T10" fmla="*/ 0 60000 65536"/>
              <a:gd name="T11" fmla="*/ 0 60000 65536"/>
              <a:gd name="T12" fmla="*/ 0 60000 65536"/>
              <a:gd name="T13" fmla="*/ 0 60000 65536"/>
              <a:gd name="T14" fmla="*/ 0 60000 65536"/>
              <a:gd name="T15" fmla="*/ 0 w 892"/>
              <a:gd name="T16" fmla="*/ 0 h 1282"/>
              <a:gd name="T17" fmla="*/ 892 w 892"/>
              <a:gd name="T18" fmla="*/ 1282 h 1282"/>
            </a:gdLst>
            <a:ahLst/>
            <a:cxnLst>
              <a:cxn ang="T10">
                <a:pos x="T0" y="T1"/>
              </a:cxn>
              <a:cxn ang="T11">
                <a:pos x="T2" y="T3"/>
              </a:cxn>
              <a:cxn ang="T12">
                <a:pos x="T4" y="T5"/>
              </a:cxn>
              <a:cxn ang="T13">
                <a:pos x="T6" y="T7"/>
              </a:cxn>
              <a:cxn ang="T14">
                <a:pos x="T8" y="T9"/>
              </a:cxn>
            </a:cxnLst>
            <a:rect l="T15" t="T16" r="T17" b="T18"/>
            <a:pathLst>
              <a:path w="892" h="1282">
                <a:moveTo>
                  <a:pt x="892" y="1282"/>
                </a:moveTo>
                <a:cubicBezTo>
                  <a:pt x="792" y="1266"/>
                  <a:pt x="693" y="1250"/>
                  <a:pt x="569" y="1190"/>
                </a:cubicBezTo>
                <a:cubicBezTo>
                  <a:pt x="445" y="1130"/>
                  <a:pt x="242" y="1022"/>
                  <a:pt x="147" y="921"/>
                </a:cubicBezTo>
                <a:cubicBezTo>
                  <a:pt x="52" y="820"/>
                  <a:pt x="2" y="736"/>
                  <a:pt x="1" y="583"/>
                </a:cubicBezTo>
                <a:cubicBezTo>
                  <a:pt x="0" y="430"/>
                  <a:pt x="69" y="215"/>
                  <a:pt x="139"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48152" name="Freeform 73"/>
          <p:cNvSpPr>
            <a:spLocks/>
          </p:cNvSpPr>
          <p:nvPr/>
        </p:nvSpPr>
        <p:spPr bwMode="auto">
          <a:xfrm>
            <a:off x="450850" y="2573338"/>
            <a:ext cx="5876925" cy="3336925"/>
          </a:xfrm>
          <a:custGeom>
            <a:avLst/>
            <a:gdLst>
              <a:gd name="T0" fmla="*/ 2147483646 w 3702"/>
              <a:gd name="T1" fmla="*/ 2147483646 h 2102"/>
              <a:gd name="T2" fmla="*/ 2147483646 w 3702"/>
              <a:gd name="T3" fmla="*/ 2147483646 h 2102"/>
              <a:gd name="T4" fmla="*/ 2147483646 w 3702"/>
              <a:gd name="T5" fmla="*/ 2147483646 h 2102"/>
              <a:gd name="T6" fmla="*/ 2147483646 w 3702"/>
              <a:gd name="T7" fmla="*/ 2147483646 h 2102"/>
              <a:gd name="T8" fmla="*/ 2147483646 w 3702"/>
              <a:gd name="T9" fmla="*/ 2147483646 h 2102"/>
              <a:gd name="T10" fmla="*/ 2147483646 w 3702"/>
              <a:gd name="T11" fmla="*/ 2147483646 h 2102"/>
              <a:gd name="T12" fmla="*/ 2147483646 w 3702"/>
              <a:gd name="T13" fmla="*/ 2147483646 h 2102"/>
              <a:gd name="T14" fmla="*/ 2147483646 w 3702"/>
              <a:gd name="T15" fmla="*/ 2147483646 h 2102"/>
              <a:gd name="T16" fmla="*/ 2147483646 w 3702"/>
              <a:gd name="T17" fmla="*/ 2147483646 h 2102"/>
              <a:gd name="T18" fmla="*/ 2147483646 w 3702"/>
              <a:gd name="T19" fmla="*/ 0 h 2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2"/>
              <a:gd name="T31" fmla="*/ 0 h 2102"/>
              <a:gd name="T32" fmla="*/ 3702 w 3702"/>
              <a:gd name="T33" fmla="*/ 2102 h 2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2" h="2102">
                <a:moveTo>
                  <a:pt x="3702" y="1175"/>
                </a:moveTo>
                <a:cubicBezTo>
                  <a:pt x="3578" y="1467"/>
                  <a:pt x="3454" y="1759"/>
                  <a:pt x="3364" y="1905"/>
                </a:cubicBezTo>
                <a:cubicBezTo>
                  <a:pt x="3274" y="2051"/>
                  <a:pt x="3242" y="2019"/>
                  <a:pt x="3164" y="2051"/>
                </a:cubicBezTo>
                <a:cubicBezTo>
                  <a:pt x="3086" y="2083"/>
                  <a:pt x="3207" y="2096"/>
                  <a:pt x="2895" y="2097"/>
                </a:cubicBezTo>
                <a:cubicBezTo>
                  <a:pt x="2583" y="2098"/>
                  <a:pt x="1671" y="2102"/>
                  <a:pt x="1290" y="2059"/>
                </a:cubicBezTo>
                <a:cubicBezTo>
                  <a:pt x="909" y="2016"/>
                  <a:pt x="765" y="1930"/>
                  <a:pt x="607" y="1836"/>
                </a:cubicBezTo>
                <a:cubicBezTo>
                  <a:pt x="449" y="1742"/>
                  <a:pt x="429" y="1641"/>
                  <a:pt x="345" y="1498"/>
                </a:cubicBezTo>
                <a:cubicBezTo>
                  <a:pt x="261" y="1355"/>
                  <a:pt x="152" y="1176"/>
                  <a:pt x="100" y="976"/>
                </a:cubicBezTo>
                <a:cubicBezTo>
                  <a:pt x="48" y="776"/>
                  <a:pt x="0" y="463"/>
                  <a:pt x="31" y="300"/>
                </a:cubicBezTo>
                <a:cubicBezTo>
                  <a:pt x="62" y="137"/>
                  <a:pt x="173" y="68"/>
                  <a:pt x="284"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48153" name="Text Box 74"/>
          <p:cNvSpPr txBox="1">
            <a:spLocks noChangeArrowheads="1"/>
          </p:cNvSpPr>
          <p:nvPr/>
        </p:nvSpPr>
        <p:spPr bwMode="auto">
          <a:xfrm>
            <a:off x="3844925" y="5562600"/>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0.25</a:t>
            </a:r>
          </a:p>
        </p:txBody>
      </p:sp>
      <p:sp>
        <p:nvSpPr>
          <p:cNvPr id="48154" name="Freeform 75"/>
          <p:cNvSpPr>
            <a:spLocks/>
          </p:cNvSpPr>
          <p:nvPr/>
        </p:nvSpPr>
        <p:spPr bwMode="auto">
          <a:xfrm>
            <a:off x="3170238" y="4146550"/>
            <a:ext cx="2889250" cy="358775"/>
          </a:xfrm>
          <a:custGeom>
            <a:avLst/>
            <a:gdLst>
              <a:gd name="T0" fmla="*/ 2147483646 w 1820"/>
              <a:gd name="T1" fmla="*/ 0 h 226"/>
              <a:gd name="T2" fmla="*/ 2147483646 w 1820"/>
              <a:gd name="T3" fmla="*/ 2147483646 h 226"/>
              <a:gd name="T4" fmla="*/ 2147483646 w 1820"/>
              <a:gd name="T5" fmla="*/ 2147483646 h 226"/>
              <a:gd name="T6" fmla="*/ 2147483646 w 1820"/>
              <a:gd name="T7" fmla="*/ 2147483646 h 226"/>
              <a:gd name="T8" fmla="*/ 0 w 1820"/>
              <a:gd name="T9" fmla="*/ 2147483646 h 226"/>
              <a:gd name="T10" fmla="*/ 0 60000 65536"/>
              <a:gd name="T11" fmla="*/ 0 60000 65536"/>
              <a:gd name="T12" fmla="*/ 0 60000 65536"/>
              <a:gd name="T13" fmla="*/ 0 60000 65536"/>
              <a:gd name="T14" fmla="*/ 0 60000 65536"/>
              <a:gd name="T15" fmla="*/ 0 w 1820"/>
              <a:gd name="T16" fmla="*/ 0 h 226"/>
              <a:gd name="T17" fmla="*/ 1820 w 1820"/>
              <a:gd name="T18" fmla="*/ 226 h 226"/>
            </a:gdLst>
            <a:ahLst/>
            <a:cxnLst>
              <a:cxn ang="T10">
                <a:pos x="T0" y="T1"/>
              </a:cxn>
              <a:cxn ang="T11">
                <a:pos x="T2" y="T3"/>
              </a:cxn>
              <a:cxn ang="T12">
                <a:pos x="T4" y="T5"/>
              </a:cxn>
              <a:cxn ang="T13">
                <a:pos x="T6" y="T7"/>
              </a:cxn>
              <a:cxn ang="T14">
                <a:pos x="T8" y="T9"/>
              </a:cxn>
            </a:cxnLst>
            <a:rect l="T15" t="T16" r="T17" b="T18"/>
            <a:pathLst>
              <a:path w="1820" h="226">
                <a:moveTo>
                  <a:pt x="1820" y="0"/>
                </a:moveTo>
                <a:cubicBezTo>
                  <a:pt x="1629" y="79"/>
                  <a:pt x="1438" y="158"/>
                  <a:pt x="1259" y="192"/>
                </a:cubicBezTo>
                <a:cubicBezTo>
                  <a:pt x="1080" y="226"/>
                  <a:pt x="903" y="222"/>
                  <a:pt x="744" y="207"/>
                </a:cubicBezTo>
                <a:cubicBezTo>
                  <a:pt x="585" y="192"/>
                  <a:pt x="431" y="114"/>
                  <a:pt x="307" y="100"/>
                </a:cubicBezTo>
                <a:cubicBezTo>
                  <a:pt x="183" y="86"/>
                  <a:pt x="91" y="104"/>
                  <a:pt x="0" y="123"/>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48155" name="Text Box 76"/>
          <p:cNvSpPr txBox="1">
            <a:spLocks noChangeArrowheads="1"/>
          </p:cNvSpPr>
          <p:nvPr/>
        </p:nvSpPr>
        <p:spPr bwMode="auto">
          <a:xfrm>
            <a:off x="4827588" y="4129088"/>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0.25</a:t>
            </a:r>
          </a:p>
        </p:txBody>
      </p:sp>
      <p:sp>
        <p:nvSpPr>
          <p:cNvPr id="48156" name="Oval 61"/>
          <p:cNvSpPr>
            <a:spLocks noChangeArrowheads="1"/>
          </p:cNvSpPr>
          <p:nvPr/>
        </p:nvSpPr>
        <p:spPr bwMode="auto">
          <a:xfrm>
            <a:off x="558800" y="5840413"/>
            <a:ext cx="792163" cy="69532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48157" name="TextBox 80"/>
          <p:cNvSpPr txBox="1">
            <a:spLocks noChangeArrowheads="1"/>
          </p:cNvSpPr>
          <p:nvPr/>
        </p:nvSpPr>
        <p:spPr bwMode="auto">
          <a:xfrm>
            <a:off x="577850" y="5967413"/>
            <a:ext cx="695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t>start</a:t>
            </a:r>
          </a:p>
        </p:txBody>
      </p:sp>
      <p:sp>
        <p:nvSpPr>
          <p:cNvPr id="48158" name="Freeform 82"/>
          <p:cNvSpPr>
            <a:spLocks noChangeArrowheads="1"/>
          </p:cNvSpPr>
          <p:nvPr/>
        </p:nvSpPr>
        <p:spPr bwMode="auto">
          <a:xfrm>
            <a:off x="1179513" y="5029200"/>
            <a:ext cx="1106487" cy="854075"/>
          </a:xfrm>
          <a:custGeom>
            <a:avLst/>
            <a:gdLst>
              <a:gd name="T0" fmla="*/ 0 w 1106905"/>
              <a:gd name="T1" fmla="*/ 851072 h 854242"/>
              <a:gd name="T2" fmla="*/ 334475 w 1106905"/>
              <a:gd name="T3" fmla="*/ 287694 h 854242"/>
              <a:gd name="T4" fmla="*/ 1098990 w 1106905"/>
              <a:gd name="T5" fmla="*/ 0 h 854242"/>
              <a:gd name="T6" fmla="*/ 0 60000 65536"/>
              <a:gd name="T7" fmla="*/ 0 60000 65536"/>
              <a:gd name="T8" fmla="*/ 0 60000 65536"/>
              <a:gd name="T9" fmla="*/ 0 w 1106905"/>
              <a:gd name="T10" fmla="*/ 0 h 854242"/>
              <a:gd name="T11" fmla="*/ 1106905 w 1106905"/>
              <a:gd name="T12" fmla="*/ 854242 h 854242"/>
            </a:gdLst>
            <a:ahLst/>
            <a:cxnLst>
              <a:cxn ang="T6">
                <a:pos x="T0" y="T1"/>
              </a:cxn>
              <a:cxn ang="T7">
                <a:pos x="T2" y="T3"/>
              </a:cxn>
              <a:cxn ang="T8">
                <a:pos x="T4" y="T5"/>
              </a:cxn>
            </a:cxnLst>
            <a:rect l="T9" t="T10" r="T11" b="T12"/>
            <a:pathLst>
              <a:path w="1106905" h="854242">
                <a:moveTo>
                  <a:pt x="0" y="854242"/>
                </a:moveTo>
                <a:cubicBezTo>
                  <a:pt x="76200" y="642687"/>
                  <a:pt x="152400" y="431132"/>
                  <a:pt x="336884" y="288758"/>
                </a:cubicBezTo>
                <a:cubicBezTo>
                  <a:pt x="521368" y="146384"/>
                  <a:pt x="814136" y="73192"/>
                  <a:pt x="1106905" y="0"/>
                </a:cubicBezTo>
              </a:path>
            </a:pathLst>
          </a:custGeom>
          <a:noFill/>
          <a:ln w="22225" algn="ctr">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cxnSp>
        <p:nvCxnSpPr>
          <p:cNvPr id="48159" name="Straight Arrow Connector 84"/>
          <p:cNvCxnSpPr>
            <a:cxnSpLocks noChangeShapeType="1"/>
            <a:stCxn id="48156" idx="0"/>
          </p:cNvCxnSpPr>
          <p:nvPr/>
        </p:nvCxnSpPr>
        <p:spPr bwMode="auto">
          <a:xfrm rot="5400000" flipH="1" flipV="1">
            <a:off x="-284162" y="4341813"/>
            <a:ext cx="2736850" cy="260350"/>
          </a:xfrm>
          <a:prstGeom prst="straightConnector1">
            <a:avLst/>
          </a:prstGeom>
          <a:noFill/>
          <a:ln w="222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8160" name="Text Box 74"/>
          <p:cNvSpPr txBox="1">
            <a:spLocks noChangeArrowheads="1"/>
          </p:cNvSpPr>
          <p:nvPr/>
        </p:nvSpPr>
        <p:spPr bwMode="auto">
          <a:xfrm>
            <a:off x="1362075" y="5727700"/>
            <a:ext cx="50323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0.1</a:t>
            </a:r>
          </a:p>
        </p:txBody>
      </p:sp>
      <p:sp>
        <p:nvSpPr>
          <p:cNvPr id="48161" name="Text Box 74"/>
          <p:cNvSpPr txBox="1">
            <a:spLocks noChangeArrowheads="1"/>
          </p:cNvSpPr>
          <p:nvPr/>
        </p:nvSpPr>
        <p:spPr bwMode="auto">
          <a:xfrm>
            <a:off x="515938" y="5241925"/>
            <a:ext cx="503237"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0.5</a:t>
            </a:r>
          </a:p>
        </p:txBody>
      </p:sp>
      <p:sp>
        <p:nvSpPr>
          <p:cNvPr id="48162" name="Text Box 74"/>
          <p:cNvSpPr txBox="1">
            <a:spLocks noChangeArrowheads="1"/>
          </p:cNvSpPr>
          <p:nvPr/>
        </p:nvSpPr>
        <p:spPr bwMode="auto">
          <a:xfrm>
            <a:off x="1390650" y="4852988"/>
            <a:ext cx="501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0.4</a:t>
            </a:r>
          </a:p>
        </p:txBody>
      </p:sp>
      <p:sp>
        <p:nvSpPr>
          <p:cNvPr id="48163" name="Freeform 91"/>
          <p:cNvSpPr>
            <a:spLocks noChangeArrowheads="1"/>
          </p:cNvSpPr>
          <p:nvPr/>
        </p:nvSpPr>
        <p:spPr bwMode="auto">
          <a:xfrm>
            <a:off x="1300163" y="4440238"/>
            <a:ext cx="5702300" cy="1739900"/>
          </a:xfrm>
          <a:custGeom>
            <a:avLst/>
            <a:gdLst>
              <a:gd name="T0" fmla="*/ 0 w 5702968"/>
              <a:gd name="T1" fmla="*/ 1624403 h 1740568"/>
              <a:gd name="T2" fmla="*/ 4021614 w 5702968"/>
              <a:gd name="T3" fmla="*/ 1624403 h 1740568"/>
              <a:gd name="T4" fmla="*/ 5090030 w 5702968"/>
              <a:gd name="T5" fmla="*/ 1457186 h 1740568"/>
              <a:gd name="T6" fmla="*/ 5690283 w 5702968"/>
              <a:gd name="T7" fmla="*/ 0 h 1740568"/>
              <a:gd name="T8" fmla="*/ 0 60000 65536"/>
              <a:gd name="T9" fmla="*/ 0 60000 65536"/>
              <a:gd name="T10" fmla="*/ 0 60000 65536"/>
              <a:gd name="T11" fmla="*/ 0 60000 65536"/>
              <a:gd name="T12" fmla="*/ 0 w 5702968"/>
              <a:gd name="T13" fmla="*/ 0 h 1740568"/>
              <a:gd name="T14" fmla="*/ 5702968 w 5702968"/>
              <a:gd name="T15" fmla="*/ 1740568 h 1740568"/>
            </a:gdLst>
            <a:ahLst/>
            <a:cxnLst>
              <a:cxn ang="T8">
                <a:pos x="T0" y="T1"/>
              </a:cxn>
              <a:cxn ang="T9">
                <a:pos x="T2" y="T3"/>
              </a:cxn>
              <a:cxn ang="T10">
                <a:pos x="T4" y="T5"/>
              </a:cxn>
              <a:cxn ang="T11">
                <a:pos x="T6" y="T7"/>
              </a:cxn>
            </a:cxnLst>
            <a:rect l="T12" t="T13" r="T14" b="T15"/>
            <a:pathLst>
              <a:path w="5702968" h="1740568">
                <a:moveTo>
                  <a:pt x="0" y="1636294"/>
                </a:moveTo>
                <a:lnTo>
                  <a:pt x="4030578" y="1636294"/>
                </a:lnTo>
                <a:cubicBezTo>
                  <a:pt x="4880809" y="1608220"/>
                  <a:pt x="4822657" y="1740568"/>
                  <a:pt x="5101389" y="1467852"/>
                </a:cubicBezTo>
                <a:cubicBezTo>
                  <a:pt x="5380121" y="1195136"/>
                  <a:pt x="5541544" y="597568"/>
                  <a:pt x="5702968" y="0"/>
                </a:cubicBezTo>
              </a:path>
            </a:pathLst>
          </a:custGeom>
          <a:noFill/>
          <a:ln w="22225" algn="ctr">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48164" name="Oval 90"/>
          <p:cNvSpPr>
            <a:spLocks noChangeArrowheads="1"/>
          </p:cNvSpPr>
          <p:nvPr/>
        </p:nvSpPr>
        <p:spPr bwMode="auto">
          <a:xfrm>
            <a:off x="854075" y="2249488"/>
            <a:ext cx="1419225" cy="830262"/>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48165" name="Oval 93"/>
          <p:cNvSpPr>
            <a:spLocks noChangeArrowheads="1"/>
          </p:cNvSpPr>
          <p:nvPr/>
        </p:nvSpPr>
        <p:spPr bwMode="auto">
          <a:xfrm>
            <a:off x="3586163" y="2093913"/>
            <a:ext cx="1057275" cy="1046162"/>
          </a:xfrm>
          <a:prstGeom prst="ellipse">
            <a:avLst/>
          </a:prstGeom>
          <a:noFill/>
          <a:ln w="38100" algn="ctr">
            <a:solidFill>
              <a:srgbClr val="3399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48166" name="Oval 94"/>
          <p:cNvSpPr>
            <a:spLocks noChangeArrowheads="1"/>
          </p:cNvSpPr>
          <p:nvPr/>
        </p:nvSpPr>
        <p:spPr bwMode="auto">
          <a:xfrm>
            <a:off x="6003925" y="3405188"/>
            <a:ext cx="1227138" cy="1095375"/>
          </a:xfrm>
          <a:prstGeom prst="ellipse">
            <a:avLst/>
          </a:prstGeom>
          <a:noFill/>
          <a:ln w="38100" algn="ctr">
            <a:solidFill>
              <a:srgbClr val="7030A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48167" name="Oval 95"/>
          <p:cNvSpPr>
            <a:spLocks noChangeArrowheads="1"/>
          </p:cNvSpPr>
          <p:nvPr/>
        </p:nvSpPr>
        <p:spPr bwMode="auto">
          <a:xfrm>
            <a:off x="2128838" y="4198938"/>
            <a:ext cx="1228725" cy="1106487"/>
          </a:xfrm>
          <a:prstGeom prst="ellipse">
            <a:avLst/>
          </a:prstGeom>
          <a:noFill/>
          <a:ln w="38100"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48168" name="TextBox 96"/>
          <p:cNvSpPr txBox="1">
            <a:spLocks noChangeArrowheads="1"/>
          </p:cNvSpPr>
          <p:nvPr/>
        </p:nvSpPr>
        <p:spPr bwMode="auto">
          <a:xfrm>
            <a:off x="1287463" y="2454275"/>
            <a:ext cx="569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solidFill>
                  <a:srgbClr val="FF0000"/>
                </a:solidFill>
              </a:rPr>
              <a:t>Det</a:t>
            </a:r>
          </a:p>
        </p:txBody>
      </p:sp>
      <p:sp>
        <p:nvSpPr>
          <p:cNvPr id="48169" name="TextBox 97"/>
          <p:cNvSpPr txBox="1">
            <a:spLocks noChangeArrowheads="1"/>
          </p:cNvSpPr>
          <p:nvPr/>
        </p:nvSpPr>
        <p:spPr bwMode="auto">
          <a:xfrm>
            <a:off x="3749675" y="2401888"/>
            <a:ext cx="784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solidFill>
                  <a:srgbClr val="00B050"/>
                </a:solidFill>
              </a:rPr>
              <a:t>Noun</a:t>
            </a:r>
          </a:p>
        </p:txBody>
      </p:sp>
      <p:sp>
        <p:nvSpPr>
          <p:cNvPr id="48170" name="TextBox 98"/>
          <p:cNvSpPr txBox="1">
            <a:spLocks noChangeArrowheads="1"/>
          </p:cNvSpPr>
          <p:nvPr/>
        </p:nvSpPr>
        <p:spPr bwMode="auto">
          <a:xfrm>
            <a:off x="2101850" y="4567238"/>
            <a:ext cx="13208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solidFill>
                  <a:srgbClr val="0070C0"/>
                </a:solidFill>
              </a:rPr>
              <a:t>PropNoun</a:t>
            </a:r>
          </a:p>
        </p:txBody>
      </p:sp>
      <p:sp>
        <p:nvSpPr>
          <p:cNvPr id="48171" name="TextBox 99"/>
          <p:cNvSpPr txBox="1">
            <a:spLocks noChangeArrowheads="1"/>
          </p:cNvSpPr>
          <p:nvPr/>
        </p:nvSpPr>
        <p:spPr bwMode="auto">
          <a:xfrm>
            <a:off x="6337300" y="3749675"/>
            <a:ext cx="715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solidFill>
                  <a:srgbClr val="7030A0"/>
                </a:solidFill>
              </a:rPr>
              <a:t>Verb</a:t>
            </a:r>
          </a:p>
        </p:txBody>
      </p:sp>
      <p:sp>
        <p:nvSpPr>
          <p:cNvPr id="48172"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1100" b="0">
                <a:solidFill>
                  <a:srgbClr val="000000"/>
                </a:solidFill>
                <a:latin typeface="Calibri" panose="020F0502020204030204" pitchFamily="34" charset="0"/>
              </a:rPr>
              <a:t>Ray Mooney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fld id="{E7A57E3A-23C5-4166-96FE-808FE567954B}" type="slidenum">
              <a:rPr lang="en-US" altLang="en-US" sz="1200" smtClean="0">
                <a:latin typeface="Helvetica" panose="020B0604020202020204" pitchFamily="34" charset="0"/>
              </a:rPr>
              <a:pPr>
                <a:spcBef>
                  <a:spcPct val="0"/>
                </a:spcBef>
                <a:buClrTx/>
                <a:buFontTx/>
                <a:buNone/>
              </a:pPr>
              <a:t>13</a:t>
            </a:fld>
            <a:endParaRPr lang="en-US" altLang="en-US" sz="1200"/>
          </a:p>
        </p:txBody>
      </p:sp>
      <p:sp>
        <p:nvSpPr>
          <p:cNvPr id="50179" name="Rectangle 2"/>
          <p:cNvSpPr>
            <a:spLocks noGrp="1" noChangeArrowheads="1"/>
          </p:cNvSpPr>
          <p:nvPr>
            <p:ph type="title"/>
          </p:nvPr>
        </p:nvSpPr>
        <p:spPr/>
        <p:txBody>
          <a:bodyPr/>
          <a:lstStyle/>
          <a:p>
            <a:pPr eaLnBrk="1" hangingPunct="1"/>
            <a:r>
              <a:rPr lang="en-US" altLang="en-US"/>
              <a:t>Sample Markov Model for POS</a:t>
            </a:r>
          </a:p>
        </p:txBody>
      </p:sp>
      <p:sp>
        <p:nvSpPr>
          <p:cNvPr id="50180" name="Freeform 52"/>
          <p:cNvSpPr>
            <a:spLocks/>
          </p:cNvSpPr>
          <p:nvPr/>
        </p:nvSpPr>
        <p:spPr bwMode="auto">
          <a:xfrm>
            <a:off x="2047875" y="2903538"/>
            <a:ext cx="1560513" cy="409575"/>
          </a:xfrm>
          <a:custGeom>
            <a:avLst/>
            <a:gdLst>
              <a:gd name="T0" fmla="*/ 0 w 983"/>
              <a:gd name="T1" fmla="*/ 2147483646 h 258"/>
              <a:gd name="T2" fmla="*/ 2147483646 w 983"/>
              <a:gd name="T3" fmla="*/ 2147483646 h 258"/>
              <a:gd name="T4" fmla="*/ 2147483646 w 983"/>
              <a:gd name="T5" fmla="*/ 2147483646 h 258"/>
              <a:gd name="T6" fmla="*/ 2147483646 w 983"/>
              <a:gd name="T7" fmla="*/ 0 h 258"/>
              <a:gd name="T8" fmla="*/ 0 60000 65536"/>
              <a:gd name="T9" fmla="*/ 0 60000 65536"/>
              <a:gd name="T10" fmla="*/ 0 60000 65536"/>
              <a:gd name="T11" fmla="*/ 0 60000 65536"/>
              <a:gd name="T12" fmla="*/ 0 w 983"/>
              <a:gd name="T13" fmla="*/ 0 h 258"/>
              <a:gd name="T14" fmla="*/ 983 w 983"/>
              <a:gd name="T15" fmla="*/ 258 h 258"/>
            </a:gdLst>
            <a:ahLst/>
            <a:cxnLst>
              <a:cxn ang="T8">
                <a:pos x="T0" y="T1"/>
              </a:cxn>
              <a:cxn ang="T9">
                <a:pos x="T2" y="T3"/>
              </a:cxn>
              <a:cxn ang="T10">
                <a:pos x="T4" y="T5"/>
              </a:cxn>
              <a:cxn ang="T11">
                <a:pos x="T6" y="T7"/>
              </a:cxn>
            </a:cxnLst>
            <a:rect l="T12" t="T13" r="T14" b="T15"/>
            <a:pathLst>
              <a:path w="983" h="258">
                <a:moveTo>
                  <a:pt x="0" y="38"/>
                </a:moveTo>
                <a:cubicBezTo>
                  <a:pt x="75" y="111"/>
                  <a:pt x="151" y="184"/>
                  <a:pt x="253" y="215"/>
                </a:cubicBezTo>
                <a:cubicBezTo>
                  <a:pt x="355" y="246"/>
                  <a:pt x="492" y="258"/>
                  <a:pt x="614" y="222"/>
                </a:cubicBezTo>
                <a:cubicBezTo>
                  <a:pt x="736" y="186"/>
                  <a:pt x="859" y="93"/>
                  <a:pt x="983" y="0"/>
                </a:cubicBezTo>
              </a:path>
            </a:pathLst>
          </a:custGeom>
          <a:noFill/>
          <a:ln w="50800">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0181" name="Text Box 53"/>
          <p:cNvSpPr txBox="1">
            <a:spLocks noChangeArrowheads="1"/>
          </p:cNvSpPr>
          <p:nvPr/>
        </p:nvSpPr>
        <p:spPr bwMode="auto">
          <a:xfrm>
            <a:off x="2466975" y="2930525"/>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0.95</a:t>
            </a:r>
          </a:p>
        </p:txBody>
      </p:sp>
      <p:sp>
        <p:nvSpPr>
          <p:cNvPr id="50182" name="Freeform 54"/>
          <p:cNvSpPr>
            <a:spLocks/>
          </p:cNvSpPr>
          <p:nvPr/>
        </p:nvSpPr>
        <p:spPr bwMode="auto">
          <a:xfrm>
            <a:off x="4632325" y="2890838"/>
            <a:ext cx="1474788" cy="804862"/>
          </a:xfrm>
          <a:custGeom>
            <a:avLst/>
            <a:gdLst>
              <a:gd name="T0" fmla="*/ 0 w 929"/>
              <a:gd name="T1" fmla="*/ 0 h 507"/>
              <a:gd name="T2" fmla="*/ 2147483646 w 929"/>
              <a:gd name="T3" fmla="*/ 2147483646 h 507"/>
              <a:gd name="T4" fmla="*/ 2147483646 w 929"/>
              <a:gd name="T5" fmla="*/ 2147483646 h 507"/>
              <a:gd name="T6" fmla="*/ 2147483646 w 929"/>
              <a:gd name="T7" fmla="*/ 2147483646 h 507"/>
              <a:gd name="T8" fmla="*/ 0 60000 65536"/>
              <a:gd name="T9" fmla="*/ 0 60000 65536"/>
              <a:gd name="T10" fmla="*/ 0 60000 65536"/>
              <a:gd name="T11" fmla="*/ 0 60000 65536"/>
              <a:gd name="T12" fmla="*/ 0 w 929"/>
              <a:gd name="T13" fmla="*/ 0 h 507"/>
              <a:gd name="T14" fmla="*/ 929 w 929"/>
              <a:gd name="T15" fmla="*/ 507 h 507"/>
            </a:gdLst>
            <a:ahLst/>
            <a:cxnLst>
              <a:cxn ang="T8">
                <a:pos x="T0" y="T1"/>
              </a:cxn>
              <a:cxn ang="T9">
                <a:pos x="T2" y="T3"/>
              </a:cxn>
              <a:cxn ang="T10">
                <a:pos x="T4" y="T5"/>
              </a:cxn>
              <a:cxn ang="T11">
                <a:pos x="T6" y="T7"/>
              </a:cxn>
            </a:cxnLst>
            <a:rect l="T12" t="T13" r="T14" b="T15"/>
            <a:pathLst>
              <a:path w="929" h="507">
                <a:moveTo>
                  <a:pt x="0" y="0"/>
                </a:moveTo>
                <a:cubicBezTo>
                  <a:pt x="62" y="84"/>
                  <a:pt x="124" y="168"/>
                  <a:pt x="207" y="238"/>
                </a:cubicBezTo>
                <a:cubicBezTo>
                  <a:pt x="290" y="308"/>
                  <a:pt x="379" y="377"/>
                  <a:pt x="499" y="422"/>
                </a:cubicBezTo>
                <a:cubicBezTo>
                  <a:pt x="619" y="467"/>
                  <a:pt x="860" y="493"/>
                  <a:pt x="929" y="5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0183" name="Freeform 55"/>
          <p:cNvSpPr>
            <a:spLocks/>
          </p:cNvSpPr>
          <p:nvPr/>
        </p:nvSpPr>
        <p:spPr bwMode="auto">
          <a:xfrm>
            <a:off x="2084388" y="1747838"/>
            <a:ext cx="1547812" cy="569912"/>
          </a:xfrm>
          <a:custGeom>
            <a:avLst/>
            <a:gdLst>
              <a:gd name="T0" fmla="*/ 2147483646 w 975"/>
              <a:gd name="T1" fmla="*/ 2147483646 h 536"/>
              <a:gd name="T2" fmla="*/ 2147483646 w 975"/>
              <a:gd name="T3" fmla="*/ 2147483646 h 536"/>
              <a:gd name="T4" fmla="*/ 2147483646 w 975"/>
              <a:gd name="T5" fmla="*/ 2147483646 h 536"/>
              <a:gd name="T6" fmla="*/ 0 w 975"/>
              <a:gd name="T7" fmla="*/ 2147483646 h 536"/>
              <a:gd name="T8" fmla="*/ 0 60000 65536"/>
              <a:gd name="T9" fmla="*/ 0 60000 65536"/>
              <a:gd name="T10" fmla="*/ 0 60000 65536"/>
              <a:gd name="T11" fmla="*/ 0 60000 65536"/>
              <a:gd name="T12" fmla="*/ 0 w 975"/>
              <a:gd name="T13" fmla="*/ 0 h 536"/>
              <a:gd name="T14" fmla="*/ 975 w 975"/>
              <a:gd name="T15" fmla="*/ 536 h 536"/>
            </a:gdLst>
            <a:ahLst/>
            <a:cxnLst>
              <a:cxn ang="T8">
                <a:pos x="T0" y="T1"/>
              </a:cxn>
              <a:cxn ang="T9">
                <a:pos x="T2" y="T3"/>
              </a:cxn>
              <a:cxn ang="T10">
                <a:pos x="T4" y="T5"/>
              </a:cxn>
              <a:cxn ang="T11">
                <a:pos x="T6" y="T7"/>
              </a:cxn>
            </a:cxnLst>
            <a:rect l="T12" t="T13" r="T14" b="T15"/>
            <a:pathLst>
              <a:path w="975" h="536">
                <a:moveTo>
                  <a:pt x="975" y="528"/>
                </a:moveTo>
                <a:cubicBezTo>
                  <a:pt x="877" y="343"/>
                  <a:pt x="779" y="158"/>
                  <a:pt x="668" y="83"/>
                </a:cubicBezTo>
                <a:cubicBezTo>
                  <a:pt x="557" y="8"/>
                  <a:pt x="418" y="0"/>
                  <a:pt x="307" y="75"/>
                </a:cubicBezTo>
                <a:cubicBezTo>
                  <a:pt x="196" y="150"/>
                  <a:pt x="52" y="458"/>
                  <a:pt x="0" y="536"/>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en-US"/>
          </a:p>
        </p:txBody>
      </p:sp>
      <p:sp>
        <p:nvSpPr>
          <p:cNvPr id="50184" name="Text Box 56"/>
          <p:cNvSpPr txBox="1">
            <a:spLocks noChangeArrowheads="1"/>
          </p:cNvSpPr>
          <p:nvPr/>
        </p:nvSpPr>
        <p:spPr bwMode="auto">
          <a:xfrm>
            <a:off x="2589213" y="1404938"/>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0.05</a:t>
            </a:r>
          </a:p>
        </p:txBody>
      </p:sp>
      <p:sp>
        <p:nvSpPr>
          <p:cNvPr id="50185" name="Text Box 57"/>
          <p:cNvSpPr txBox="1">
            <a:spLocks noChangeArrowheads="1"/>
          </p:cNvSpPr>
          <p:nvPr/>
        </p:nvSpPr>
        <p:spPr bwMode="auto">
          <a:xfrm>
            <a:off x="5091113" y="3094038"/>
            <a:ext cx="6318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0.85</a:t>
            </a:r>
          </a:p>
        </p:txBody>
      </p:sp>
      <p:sp>
        <p:nvSpPr>
          <p:cNvPr id="50186" name="Freeform 59"/>
          <p:cNvSpPr>
            <a:spLocks/>
          </p:cNvSpPr>
          <p:nvPr/>
        </p:nvSpPr>
        <p:spPr bwMode="auto">
          <a:xfrm>
            <a:off x="1839913" y="3109913"/>
            <a:ext cx="4146550" cy="984250"/>
          </a:xfrm>
          <a:custGeom>
            <a:avLst/>
            <a:gdLst>
              <a:gd name="T0" fmla="*/ 0 w 2612"/>
              <a:gd name="T1" fmla="*/ 0 h 620"/>
              <a:gd name="T2" fmla="*/ 2147483646 w 2612"/>
              <a:gd name="T3" fmla="*/ 2147483646 h 620"/>
              <a:gd name="T4" fmla="*/ 2147483646 w 2612"/>
              <a:gd name="T5" fmla="*/ 2147483646 h 620"/>
              <a:gd name="T6" fmla="*/ 2147483646 w 2612"/>
              <a:gd name="T7" fmla="*/ 2147483646 h 620"/>
              <a:gd name="T8" fmla="*/ 2147483646 w 2612"/>
              <a:gd name="T9" fmla="*/ 2147483646 h 620"/>
              <a:gd name="T10" fmla="*/ 0 60000 65536"/>
              <a:gd name="T11" fmla="*/ 0 60000 65536"/>
              <a:gd name="T12" fmla="*/ 0 60000 65536"/>
              <a:gd name="T13" fmla="*/ 0 60000 65536"/>
              <a:gd name="T14" fmla="*/ 0 60000 65536"/>
              <a:gd name="T15" fmla="*/ 0 w 2612"/>
              <a:gd name="T16" fmla="*/ 0 h 620"/>
              <a:gd name="T17" fmla="*/ 2612 w 2612"/>
              <a:gd name="T18" fmla="*/ 620 h 620"/>
            </a:gdLst>
            <a:ahLst/>
            <a:cxnLst>
              <a:cxn ang="T10">
                <a:pos x="T0" y="T1"/>
              </a:cxn>
              <a:cxn ang="T11">
                <a:pos x="T2" y="T3"/>
              </a:cxn>
              <a:cxn ang="T12">
                <a:pos x="T4" y="T5"/>
              </a:cxn>
              <a:cxn ang="T13">
                <a:pos x="T6" y="T7"/>
              </a:cxn>
              <a:cxn ang="T14">
                <a:pos x="T8" y="T9"/>
              </a:cxn>
            </a:cxnLst>
            <a:rect l="T15" t="T16" r="T17" b="T18"/>
            <a:pathLst>
              <a:path w="2612" h="620">
                <a:moveTo>
                  <a:pt x="0" y="0"/>
                </a:moveTo>
                <a:cubicBezTo>
                  <a:pt x="78" y="144"/>
                  <a:pt x="156" y="289"/>
                  <a:pt x="400" y="354"/>
                </a:cubicBezTo>
                <a:cubicBezTo>
                  <a:pt x="644" y="419"/>
                  <a:pt x="1171" y="354"/>
                  <a:pt x="1467" y="392"/>
                </a:cubicBezTo>
                <a:cubicBezTo>
                  <a:pt x="1763" y="430"/>
                  <a:pt x="1983" y="548"/>
                  <a:pt x="2174" y="584"/>
                </a:cubicBezTo>
                <a:cubicBezTo>
                  <a:pt x="2365" y="620"/>
                  <a:pt x="2488" y="613"/>
                  <a:pt x="2612" y="6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0187" name="Text Box 60"/>
          <p:cNvSpPr txBox="1">
            <a:spLocks noChangeArrowheads="1"/>
          </p:cNvSpPr>
          <p:nvPr/>
        </p:nvSpPr>
        <p:spPr bwMode="auto">
          <a:xfrm>
            <a:off x="4121150" y="3765550"/>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0.05</a:t>
            </a:r>
          </a:p>
        </p:txBody>
      </p:sp>
      <p:sp>
        <p:nvSpPr>
          <p:cNvPr id="50188" name="Oval 61"/>
          <p:cNvSpPr>
            <a:spLocks noChangeArrowheads="1"/>
          </p:cNvSpPr>
          <p:nvPr/>
        </p:nvSpPr>
        <p:spPr bwMode="auto">
          <a:xfrm>
            <a:off x="8021638" y="3378200"/>
            <a:ext cx="792162" cy="69532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50189" name="Text Box 62"/>
          <p:cNvSpPr txBox="1">
            <a:spLocks noChangeArrowheads="1"/>
          </p:cNvSpPr>
          <p:nvPr/>
        </p:nvSpPr>
        <p:spPr bwMode="auto">
          <a:xfrm>
            <a:off x="8134350" y="3478213"/>
            <a:ext cx="603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stop</a:t>
            </a:r>
          </a:p>
        </p:txBody>
      </p:sp>
      <p:sp>
        <p:nvSpPr>
          <p:cNvPr id="50190" name="Freeform 63"/>
          <p:cNvSpPr>
            <a:spLocks/>
          </p:cNvSpPr>
          <p:nvPr/>
        </p:nvSpPr>
        <p:spPr bwMode="auto">
          <a:xfrm>
            <a:off x="7143750" y="3213100"/>
            <a:ext cx="1096963" cy="458788"/>
          </a:xfrm>
          <a:custGeom>
            <a:avLst/>
            <a:gdLst>
              <a:gd name="T0" fmla="*/ 0 w 691"/>
              <a:gd name="T1" fmla="*/ 2147483646 h 289"/>
              <a:gd name="T2" fmla="*/ 2147483646 w 691"/>
              <a:gd name="T3" fmla="*/ 2147483646 h 289"/>
              <a:gd name="T4" fmla="*/ 2147483646 w 691"/>
              <a:gd name="T5" fmla="*/ 2147483646 h 289"/>
              <a:gd name="T6" fmla="*/ 2147483646 w 691"/>
              <a:gd name="T7" fmla="*/ 2147483646 h 289"/>
              <a:gd name="T8" fmla="*/ 0 60000 65536"/>
              <a:gd name="T9" fmla="*/ 0 60000 65536"/>
              <a:gd name="T10" fmla="*/ 0 60000 65536"/>
              <a:gd name="T11" fmla="*/ 0 60000 65536"/>
              <a:gd name="T12" fmla="*/ 0 w 691"/>
              <a:gd name="T13" fmla="*/ 0 h 289"/>
              <a:gd name="T14" fmla="*/ 691 w 691"/>
              <a:gd name="T15" fmla="*/ 289 h 289"/>
            </a:gdLst>
            <a:ahLst/>
            <a:cxnLst>
              <a:cxn ang="T8">
                <a:pos x="T0" y="T1"/>
              </a:cxn>
              <a:cxn ang="T9">
                <a:pos x="T2" y="T3"/>
              </a:cxn>
              <a:cxn ang="T10">
                <a:pos x="T4" y="T5"/>
              </a:cxn>
              <a:cxn ang="T11">
                <a:pos x="T6" y="T7"/>
              </a:cxn>
            </a:cxnLst>
            <a:rect l="T12" t="T13" r="T14" b="T15"/>
            <a:pathLst>
              <a:path w="691" h="289">
                <a:moveTo>
                  <a:pt x="0" y="289"/>
                </a:moveTo>
                <a:cubicBezTo>
                  <a:pt x="38" y="243"/>
                  <a:pt x="76" y="197"/>
                  <a:pt x="146" y="150"/>
                </a:cubicBezTo>
                <a:cubicBezTo>
                  <a:pt x="216" y="103"/>
                  <a:pt x="332" y="8"/>
                  <a:pt x="423" y="4"/>
                </a:cubicBezTo>
                <a:cubicBezTo>
                  <a:pt x="514" y="0"/>
                  <a:pt x="649" y="106"/>
                  <a:pt x="691" y="12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0191" name="Text Box 64"/>
          <p:cNvSpPr txBox="1">
            <a:spLocks noChangeArrowheads="1"/>
          </p:cNvSpPr>
          <p:nvPr/>
        </p:nvSpPr>
        <p:spPr bwMode="auto">
          <a:xfrm>
            <a:off x="7480300" y="2795588"/>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0.5</a:t>
            </a:r>
          </a:p>
        </p:txBody>
      </p:sp>
      <p:sp>
        <p:nvSpPr>
          <p:cNvPr id="50192" name="Freeform 65"/>
          <p:cNvSpPr>
            <a:spLocks/>
          </p:cNvSpPr>
          <p:nvPr/>
        </p:nvSpPr>
        <p:spPr bwMode="auto">
          <a:xfrm>
            <a:off x="4522788" y="1689100"/>
            <a:ext cx="4011612" cy="1701800"/>
          </a:xfrm>
          <a:custGeom>
            <a:avLst/>
            <a:gdLst>
              <a:gd name="T0" fmla="*/ 0 w 2527"/>
              <a:gd name="T1" fmla="*/ 2147483646 h 1072"/>
              <a:gd name="T2" fmla="*/ 2147483646 w 2527"/>
              <a:gd name="T3" fmla="*/ 2147483646 h 1072"/>
              <a:gd name="T4" fmla="*/ 2147483646 w 2527"/>
              <a:gd name="T5" fmla="*/ 2147483646 h 1072"/>
              <a:gd name="T6" fmla="*/ 2147483646 w 2527"/>
              <a:gd name="T7" fmla="*/ 2147483646 h 1072"/>
              <a:gd name="T8" fmla="*/ 2147483646 w 2527"/>
              <a:gd name="T9" fmla="*/ 2147483646 h 1072"/>
              <a:gd name="T10" fmla="*/ 0 60000 65536"/>
              <a:gd name="T11" fmla="*/ 0 60000 65536"/>
              <a:gd name="T12" fmla="*/ 0 60000 65536"/>
              <a:gd name="T13" fmla="*/ 0 60000 65536"/>
              <a:gd name="T14" fmla="*/ 0 60000 65536"/>
              <a:gd name="T15" fmla="*/ 0 w 2527"/>
              <a:gd name="T16" fmla="*/ 0 h 1072"/>
              <a:gd name="T17" fmla="*/ 2527 w 2527"/>
              <a:gd name="T18" fmla="*/ 1072 h 1072"/>
            </a:gdLst>
            <a:ahLst/>
            <a:cxnLst>
              <a:cxn ang="T10">
                <a:pos x="T0" y="T1"/>
              </a:cxn>
              <a:cxn ang="T11">
                <a:pos x="T2" y="T3"/>
              </a:cxn>
              <a:cxn ang="T12">
                <a:pos x="T4" y="T5"/>
              </a:cxn>
              <a:cxn ang="T13">
                <a:pos x="T6" y="T7"/>
              </a:cxn>
              <a:cxn ang="T14">
                <a:pos x="T8" y="T9"/>
              </a:cxn>
            </a:cxnLst>
            <a:rect l="T15" t="T16" r="T17" b="T18"/>
            <a:pathLst>
              <a:path w="2527" h="1072">
                <a:moveTo>
                  <a:pt x="0" y="358"/>
                </a:moveTo>
                <a:cubicBezTo>
                  <a:pt x="211" y="258"/>
                  <a:pt x="422" y="159"/>
                  <a:pt x="684" y="104"/>
                </a:cubicBezTo>
                <a:cubicBezTo>
                  <a:pt x="946" y="49"/>
                  <a:pt x="1299" y="0"/>
                  <a:pt x="1574" y="27"/>
                </a:cubicBezTo>
                <a:cubicBezTo>
                  <a:pt x="1849" y="54"/>
                  <a:pt x="2176" y="92"/>
                  <a:pt x="2335" y="266"/>
                </a:cubicBezTo>
                <a:cubicBezTo>
                  <a:pt x="2494" y="440"/>
                  <a:pt x="2496" y="938"/>
                  <a:pt x="2527" y="1072"/>
                </a:cubicBezTo>
              </a:path>
            </a:pathLst>
          </a:custGeom>
          <a:noFill/>
          <a:ln w="50800">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0193" name="Text Box 66"/>
          <p:cNvSpPr txBox="1">
            <a:spLocks noChangeArrowheads="1"/>
          </p:cNvSpPr>
          <p:nvPr/>
        </p:nvSpPr>
        <p:spPr bwMode="auto">
          <a:xfrm>
            <a:off x="5772150" y="17462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0.1</a:t>
            </a:r>
          </a:p>
        </p:txBody>
      </p:sp>
      <p:sp>
        <p:nvSpPr>
          <p:cNvPr id="50194" name="Freeform 67"/>
          <p:cNvSpPr>
            <a:spLocks/>
          </p:cNvSpPr>
          <p:nvPr/>
        </p:nvSpPr>
        <p:spPr bwMode="auto">
          <a:xfrm>
            <a:off x="3389313" y="4341813"/>
            <a:ext cx="2706687" cy="763587"/>
          </a:xfrm>
          <a:custGeom>
            <a:avLst/>
            <a:gdLst>
              <a:gd name="T0" fmla="*/ 0 w 1705"/>
              <a:gd name="T1" fmla="*/ 2147483646 h 481"/>
              <a:gd name="T2" fmla="*/ 2147483646 w 1705"/>
              <a:gd name="T3" fmla="*/ 2147483646 h 481"/>
              <a:gd name="T4" fmla="*/ 2147483646 w 1705"/>
              <a:gd name="T5" fmla="*/ 2147483646 h 481"/>
              <a:gd name="T6" fmla="*/ 2147483646 w 1705"/>
              <a:gd name="T7" fmla="*/ 0 h 481"/>
              <a:gd name="T8" fmla="*/ 0 60000 65536"/>
              <a:gd name="T9" fmla="*/ 0 60000 65536"/>
              <a:gd name="T10" fmla="*/ 0 60000 65536"/>
              <a:gd name="T11" fmla="*/ 0 60000 65536"/>
              <a:gd name="T12" fmla="*/ 0 w 1705"/>
              <a:gd name="T13" fmla="*/ 0 h 481"/>
              <a:gd name="T14" fmla="*/ 1705 w 1705"/>
              <a:gd name="T15" fmla="*/ 481 h 481"/>
            </a:gdLst>
            <a:ahLst/>
            <a:cxnLst>
              <a:cxn ang="T8">
                <a:pos x="T0" y="T1"/>
              </a:cxn>
              <a:cxn ang="T9">
                <a:pos x="T2" y="T3"/>
              </a:cxn>
              <a:cxn ang="T10">
                <a:pos x="T4" y="T5"/>
              </a:cxn>
              <a:cxn ang="T11">
                <a:pos x="T6" y="T7"/>
              </a:cxn>
            </a:cxnLst>
            <a:rect l="T12" t="T13" r="T14" b="T15"/>
            <a:pathLst>
              <a:path w="1705" h="481">
                <a:moveTo>
                  <a:pt x="0" y="292"/>
                </a:moveTo>
                <a:cubicBezTo>
                  <a:pt x="64" y="335"/>
                  <a:pt x="128" y="379"/>
                  <a:pt x="315" y="399"/>
                </a:cubicBezTo>
                <a:cubicBezTo>
                  <a:pt x="502" y="419"/>
                  <a:pt x="889" y="481"/>
                  <a:pt x="1121" y="415"/>
                </a:cubicBezTo>
                <a:cubicBezTo>
                  <a:pt x="1353" y="349"/>
                  <a:pt x="1529" y="174"/>
                  <a:pt x="1705" y="0"/>
                </a:cubicBezTo>
              </a:path>
            </a:pathLst>
          </a:custGeom>
          <a:noFill/>
          <a:ln w="50800">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0195" name="Text Box 68"/>
          <p:cNvSpPr txBox="1">
            <a:spLocks noChangeArrowheads="1"/>
          </p:cNvSpPr>
          <p:nvPr/>
        </p:nvSpPr>
        <p:spPr bwMode="auto">
          <a:xfrm>
            <a:off x="4176713" y="464820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0.8</a:t>
            </a:r>
          </a:p>
        </p:txBody>
      </p:sp>
      <p:sp>
        <p:nvSpPr>
          <p:cNvPr id="50196" name="Freeform 69"/>
          <p:cNvSpPr>
            <a:spLocks/>
          </p:cNvSpPr>
          <p:nvPr/>
        </p:nvSpPr>
        <p:spPr bwMode="auto">
          <a:xfrm>
            <a:off x="3230563" y="4037013"/>
            <a:ext cx="5072062" cy="1546225"/>
          </a:xfrm>
          <a:custGeom>
            <a:avLst/>
            <a:gdLst>
              <a:gd name="T0" fmla="*/ 0 w 3195"/>
              <a:gd name="T1" fmla="*/ 2147483646 h 974"/>
              <a:gd name="T2" fmla="*/ 2147483646 w 3195"/>
              <a:gd name="T3" fmla="*/ 2147483646 h 974"/>
              <a:gd name="T4" fmla="*/ 2147483646 w 3195"/>
              <a:gd name="T5" fmla="*/ 2147483646 h 974"/>
              <a:gd name="T6" fmla="*/ 2147483646 w 3195"/>
              <a:gd name="T7" fmla="*/ 0 h 974"/>
              <a:gd name="T8" fmla="*/ 0 60000 65536"/>
              <a:gd name="T9" fmla="*/ 0 60000 65536"/>
              <a:gd name="T10" fmla="*/ 0 60000 65536"/>
              <a:gd name="T11" fmla="*/ 0 60000 65536"/>
              <a:gd name="T12" fmla="*/ 0 w 3195"/>
              <a:gd name="T13" fmla="*/ 0 h 974"/>
              <a:gd name="T14" fmla="*/ 3195 w 3195"/>
              <a:gd name="T15" fmla="*/ 974 h 974"/>
            </a:gdLst>
            <a:ahLst/>
            <a:cxnLst>
              <a:cxn ang="T8">
                <a:pos x="T0" y="T1"/>
              </a:cxn>
              <a:cxn ang="T9">
                <a:pos x="T2" y="T3"/>
              </a:cxn>
              <a:cxn ang="T10">
                <a:pos x="T4" y="T5"/>
              </a:cxn>
              <a:cxn ang="T11">
                <a:pos x="T6" y="T7"/>
              </a:cxn>
            </a:cxnLst>
            <a:rect l="T12" t="T13" r="T14" b="T15"/>
            <a:pathLst>
              <a:path w="3195" h="974">
                <a:moveTo>
                  <a:pt x="0" y="683"/>
                </a:moveTo>
                <a:cubicBezTo>
                  <a:pt x="368" y="763"/>
                  <a:pt x="736" y="844"/>
                  <a:pt x="1060" y="868"/>
                </a:cubicBezTo>
                <a:cubicBezTo>
                  <a:pt x="1384" y="892"/>
                  <a:pt x="1587" y="974"/>
                  <a:pt x="1943" y="829"/>
                </a:cubicBezTo>
                <a:cubicBezTo>
                  <a:pt x="2299" y="684"/>
                  <a:pt x="2747" y="342"/>
                  <a:pt x="3195"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0197" name="Text Box 70"/>
          <p:cNvSpPr txBox="1">
            <a:spLocks noChangeArrowheads="1"/>
          </p:cNvSpPr>
          <p:nvPr/>
        </p:nvSpPr>
        <p:spPr bwMode="auto">
          <a:xfrm>
            <a:off x="5162550" y="51244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0.1</a:t>
            </a:r>
          </a:p>
        </p:txBody>
      </p:sp>
      <p:sp>
        <p:nvSpPr>
          <p:cNvPr id="50198" name="Text Box 71"/>
          <p:cNvSpPr txBox="1">
            <a:spLocks noChangeArrowheads="1"/>
          </p:cNvSpPr>
          <p:nvPr/>
        </p:nvSpPr>
        <p:spPr bwMode="auto">
          <a:xfrm>
            <a:off x="1558925" y="43370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0.1</a:t>
            </a:r>
          </a:p>
        </p:txBody>
      </p:sp>
      <p:sp>
        <p:nvSpPr>
          <p:cNvPr id="50199" name="Freeform 72"/>
          <p:cNvSpPr>
            <a:spLocks/>
          </p:cNvSpPr>
          <p:nvPr/>
        </p:nvSpPr>
        <p:spPr bwMode="auto">
          <a:xfrm>
            <a:off x="754063" y="2830513"/>
            <a:ext cx="1416050" cy="2035175"/>
          </a:xfrm>
          <a:custGeom>
            <a:avLst/>
            <a:gdLst>
              <a:gd name="T0" fmla="*/ 2147483646 w 892"/>
              <a:gd name="T1" fmla="*/ 2147483646 h 1282"/>
              <a:gd name="T2" fmla="*/ 2147483646 w 892"/>
              <a:gd name="T3" fmla="*/ 2147483646 h 1282"/>
              <a:gd name="T4" fmla="*/ 2147483646 w 892"/>
              <a:gd name="T5" fmla="*/ 2147483646 h 1282"/>
              <a:gd name="T6" fmla="*/ 2147483646 w 892"/>
              <a:gd name="T7" fmla="*/ 2147483646 h 1282"/>
              <a:gd name="T8" fmla="*/ 2147483646 w 892"/>
              <a:gd name="T9" fmla="*/ 0 h 1282"/>
              <a:gd name="T10" fmla="*/ 0 60000 65536"/>
              <a:gd name="T11" fmla="*/ 0 60000 65536"/>
              <a:gd name="T12" fmla="*/ 0 60000 65536"/>
              <a:gd name="T13" fmla="*/ 0 60000 65536"/>
              <a:gd name="T14" fmla="*/ 0 60000 65536"/>
              <a:gd name="T15" fmla="*/ 0 w 892"/>
              <a:gd name="T16" fmla="*/ 0 h 1282"/>
              <a:gd name="T17" fmla="*/ 892 w 892"/>
              <a:gd name="T18" fmla="*/ 1282 h 1282"/>
            </a:gdLst>
            <a:ahLst/>
            <a:cxnLst>
              <a:cxn ang="T10">
                <a:pos x="T0" y="T1"/>
              </a:cxn>
              <a:cxn ang="T11">
                <a:pos x="T2" y="T3"/>
              </a:cxn>
              <a:cxn ang="T12">
                <a:pos x="T4" y="T5"/>
              </a:cxn>
              <a:cxn ang="T13">
                <a:pos x="T6" y="T7"/>
              </a:cxn>
              <a:cxn ang="T14">
                <a:pos x="T8" y="T9"/>
              </a:cxn>
            </a:cxnLst>
            <a:rect l="T15" t="T16" r="T17" b="T18"/>
            <a:pathLst>
              <a:path w="892" h="1282">
                <a:moveTo>
                  <a:pt x="892" y="1282"/>
                </a:moveTo>
                <a:cubicBezTo>
                  <a:pt x="792" y="1266"/>
                  <a:pt x="693" y="1250"/>
                  <a:pt x="569" y="1190"/>
                </a:cubicBezTo>
                <a:cubicBezTo>
                  <a:pt x="445" y="1130"/>
                  <a:pt x="242" y="1022"/>
                  <a:pt x="147" y="921"/>
                </a:cubicBezTo>
                <a:cubicBezTo>
                  <a:pt x="52" y="820"/>
                  <a:pt x="2" y="736"/>
                  <a:pt x="1" y="583"/>
                </a:cubicBezTo>
                <a:cubicBezTo>
                  <a:pt x="0" y="430"/>
                  <a:pt x="69" y="215"/>
                  <a:pt x="139"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0200" name="Freeform 73"/>
          <p:cNvSpPr>
            <a:spLocks/>
          </p:cNvSpPr>
          <p:nvPr/>
        </p:nvSpPr>
        <p:spPr bwMode="auto">
          <a:xfrm>
            <a:off x="450850" y="2573338"/>
            <a:ext cx="5876925" cy="3336925"/>
          </a:xfrm>
          <a:custGeom>
            <a:avLst/>
            <a:gdLst>
              <a:gd name="T0" fmla="*/ 2147483646 w 3702"/>
              <a:gd name="T1" fmla="*/ 2147483646 h 2102"/>
              <a:gd name="T2" fmla="*/ 2147483646 w 3702"/>
              <a:gd name="T3" fmla="*/ 2147483646 h 2102"/>
              <a:gd name="T4" fmla="*/ 2147483646 w 3702"/>
              <a:gd name="T5" fmla="*/ 2147483646 h 2102"/>
              <a:gd name="T6" fmla="*/ 2147483646 w 3702"/>
              <a:gd name="T7" fmla="*/ 2147483646 h 2102"/>
              <a:gd name="T8" fmla="*/ 2147483646 w 3702"/>
              <a:gd name="T9" fmla="*/ 2147483646 h 2102"/>
              <a:gd name="T10" fmla="*/ 2147483646 w 3702"/>
              <a:gd name="T11" fmla="*/ 2147483646 h 2102"/>
              <a:gd name="T12" fmla="*/ 2147483646 w 3702"/>
              <a:gd name="T13" fmla="*/ 2147483646 h 2102"/>
              <a:gd name="T14" fmla="*/ 2147483646 w 3702"/>
              <a:gd name="T15" fmla="*/ 2147483646 h 2102"/>
              <a:gd name="T16" fmla="*/ 2147483646 w 3702"/>
              <a:gd name="T17" fmla="*/ 2147483646 h 2102"/>
              <a:gd name="T18" fmla="*/ 2147483646 w 3702"/>
              <a:gd name="T19" fmla="*/ 0 h 2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2"/>
              <a:gd name="T31" fmla="*/ 0 h 2102"/>
              <a:gd name="T32" fmla="*/ 3702 w 3702"/>
              <a:gd name="T33" fmla="*/ 2102 h 2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2" h="2102">
                <a:moveTo>
                  <a:pt x="3702" y="1175"/>
                </a:moveTo>
                <a:cubicBezTo>
                  <a:pt x="3578" y="1467"/>
                  <a:pt x="3454" y="1759"/>
                  <a:pt x="3364" y="1905"/>
                </a:cubicBezTo>
                <a:cubicBezTo>
                  <a:pt x="3274" y="2051"/>
                  <a:pt x="3242" y="2019"/>
                  <a:pt x="3164" y="2051"/>
                </a:cubicBezTo>
                <a:cubicBezTo>
                  <a:pt x="3086" y="2083"/>
                  <a:pt x="3207" y="2096"/>
                  <a:pt x="2895" y="2097"/>
                </a:cubicBezTo>
                <a:cubicBezTo>
                  <a:pt x="2583" y="2098"/>
                  <a:pt x="1671" y="2102"/>
                  <a:pt x="1290" y="2059"/>
                </a:cubicBezTo>
                <a:cubicBezTo>
                  <a:pt x="909" y="2016"/>
                  <a:pt x="765" y="1930"/>
                  <a:pt x="607" y="1836"/>
                </a:cubicBezTo>
                <a:cubicBezTo>
                  <a:pt x="449" y="1742"/>
                  <a:pt x="429" y="1641"/>
                  <a:pt x="345" y="1498"/>
                </a:cubicBezTo>
                <a:cubicBezTo>
                  <a:pt x="261" y="1355"/>
                  <a:pt x="152" y="1176"/>
                  <a:pt x="100" y="976"/>
                </a:cubicBezTo>
                <a:cubicBezTo>
                  <a:pt x="48" y="776"/>
                  <a:pt x="0" y="463"/>
                  <a:pt x="31" y="300"/>
                </a:cubicBezTo>
                <a:cubicBezTo>
                  <a:pt x="62" y="137"/>
                  <a:pt x="173" y="68"/>
                  <a:pt x="284" y="0"/>
                </a:cubicBezTo>
              </a:path>
            </a:pathLst>
          </a:custGeom>
          <a:noFill/>
          <a:ln w="50800">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0201" name="Text Box 74"/>
          <p:cNvSpPr txBox="1">
            <a:spLocks noChangeArrowheads="1"/>
          </p:cNvSpPr>
          <p:nvPr/>
        </p:nvSpPr>
        <p:spPr bwMode="auto">
          <a:xfrm>
            <a:off x="3844925" y="5562600"/>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0.25</a:t>
            </a:r>
          </a:p>
        </p:txBody>
      </p:sp>
      <p:sp>
        <p:nvSpPr>
          <p:cNvPr id="50202" name="Freeform 75"/>
          <p:cNvSpPr>
            <a:spLocks/>
          </p:cNvSpPr>
          <p:nvPr/>
        </p:nvSpPr>
        <p:spPr bwMode="auto">
          <a:xfrm>
            <a:off x="3170238" y="4146550"/>
            <a:ext cx="2889250" cy="358775"/>
          </a:xfrm>
          <a:custGeom>
            <a:avLst/>
            <a:gdLst>
              <a:gd name="T0" fmla="*/ 2147483646 w 1820"/>
              <a:gd name="T1" fmla="*/ 0 h 226"/>
              <a:gd name="T2" fmla="*/ 2147483646 w 1820"/>
              <a:gd name="T3" fmla="*/ 2147483646 h 226"/>
              <a:gd name="T4" fmla="*/ 2147483646 w 1820"/>
              <a:gd name="T5" fmla="*/ 2147483646 h 226"/>
              <a:gd name="T6" fmla="*/ 2147483646 w 1820"/>
              <a:gd name="T7" fmla="*/ 2147483646 h 226"/>
              <a:gd name="T8" fmla="*/ 0 w 1820"/>
              <a:gd name="T9" fmla="*/ 2147483646 h 226"/>
              <a:gd name="T10" fmla="*/ 0 60000 65536"/>
              <a:gd name="T11" fmla="*/ 0 60000 65536"/>
              <a:gd name="T12" fmla="*/ 0 60000 65536"/>
              <a:gd name="T13" fmla="*/ 0 60000 65536"/>
              <a:gd name="T14" fmla="*/ 0 60000 65536"/>
              <a:gd name="T15" fmla="*/ 0 w 1820"/>
              <a:gd name="T16" fmla="*/ 0 h 226"/>
              <a:gd name="T17" fmla="*/ 1820 w 1820"/>
              <a:gd name="T18" fmla="*/ 226 h 226"/>
            </a:gdLst>
            <a:ahLst/>
            <a:cxnLst>
              <a:cxn ang="T10">
                <a:pos x="T0" y="T1"/>
              </a:cxn>
              <a:cxn ang="T11">
                <a:pos x="T2" y="T3"/>
              </a:cxn>
              <a:cxn ang="T12">
                <a:pos x="T4" y="T5"/>
              </a:cxn>
              <a:cxn ang="T13">
                <a:pos x="T6" y="T7"/>
              </a:cxn>
              <a:cxn ang="T14">
                <a:pos x="T8" y="T9"/>
              </a:cxn>
            </a:cxnLst>
            <a:rect l="T15" t="T16" r="T17" b="T18"/>
            <a:pathLst>
              <a:path w="1820" h="226">
                <a:moveTo>
                  <a:pt x="1820" y="0"/>
                </a:moveTo>
                <a:cubicBezTo>
                  <a:pt x="1629" y="79"/>
                  <a:pt x="1438" y="158"/>
                  <a:pt x="1259" y="192"/>
                </a:cubicBezTo>
                <a:cubicBezTo>
                  <a:pt x="1080" y="226"/>
                  <a:pt x="903" y="222"/>
                  <a:pt x="744" y="207"/>
                </a:cubicBezTo>
                <a:cubicBezTo>
                  <a:pt x="585" y="192"/>
                  <a:pt x="431" y="114"/>
                  <a:pt x="307" y="100"/>
                </a:cubicBezTo>
                <a:cubicBezTo>
                  <a:pt x="183" y="86"/>
                  <a:pt x="91" y="104"/>
                  <a:pt x="0" y="123"/>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0203" name="Text Box 76"/>
          <p:cNvSpPr txBox="1">
            <a:spLocks noChangeArrowheads="1"/>
          </p:cNvSpPr>
          <p:nvPr/>
        </p:nvSpPr>
        <p:spPr bwMode="auto">
          <a:xfrm>
            <a:off x="4827588" y="4129088"/>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0.25</a:t>
            </a:r>
          </a:p>
        </p:txBody>
      </p:sp>
      <p:sp>
        <p:nvSpPr>
          <p:cNvPr id="50204" name="Oval 61"/>
          <p:cNvSpPr>
            <a:spLocks noChangeArrowheads="1"/>
          </p:cNvSpPr>
          <p:nvPr/>
        </p:nvSpPr>
        <p:spPr bwMode="auto">
          <a:xfrm>
            <a:off x="558800" y="5840413"/>
            <a:ext cx="792163" cy="69532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50205" name="TextBox 80"/>
          <p:cNvSpPr txBox="1">
            <a:spLocks noChangeArrowheads="1"/>
          </p:cNvSpPr>
          <p:nvPr/>
        </p:nvSpPr>
        <p:spPr bwMode="auto">
          <a:xfrm>
            <a:off x="577850" y="5967413"/>
            <a:ext cx="695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t>start</a:t>
            </a:r>
          </a:p>
        </p:txBody>
      </p:sp>
      <p:sp>
        <p:nvSpPr>
          <p:cNvPr id="50206" name="Freeform 82"/>
          <p:cNvSpPr>
            <a:spLocks noChangeArrowheads="1"/>
          </p:cNvSpPr>
          <p:nvPr/>
        </p:nvSpPr>
        <p:spPr bwMode="auto">
          <a:xfrm>
            <a:off x="1179513" y="5029200"/>
            <a:ext cx="1106487" cy="854075"/>
          </a:xfrm>
          <a:custGeom>
            <a:avLst/>
            <a:gdLst>
              <a:gd name="T0" fmla="*/ 0 w 1106905"/>
              <a:gd name="T1" fmla="*/ 851072 h 854242"/>
              <a:gd name="T2" fmla="*/ 334475 w 1106905"/>
              <a:gd name="T3" fmla="*/ 287694 h 854242"/>
              <a:gd name="T4" fmla="*/ 1098990 w 1106905"/>
              <a:gd name="T5" fmla="*/ 0 h 854242"/>
              <a:gd name="T6" fmla="*/ 0 60000 65536"/>
              <a:gd name="T7" fmla="*/ 0 60000 65536"/>
              <a:gd name="T8" fmla="*/ 0 60000 65536"/>
              <a:gd name="T9" fmla="*/ 0 w 1106905"/>
              <a:gd name="T10" fmla="*/ 0 h 854242"/>
              <a:gd name="T11" fmla="*/ 1106905 w 1106905"/>
              <a:gd name="T12" fmla="*/ 854242 h 854242"/>
            </a:gdLst>
            <a:ahLst/>
            <a:cxnLst>
              <a:cxn ang="T6">
                <a:pos x="T0" y="T1"/>
              </a:cxn>
              <a:cxn ang="T7">
                <a:pos x="T2" y="T3"/>
              </a:cxn>
              <a:cxn ang="T8">
                <a:pos x="T4" y="T5"/>
              </a:cxn>
            </a:cxnLst>
            <a:rect l="T9" t="T10" r="T11" b="T12"/>
            <a:pathLst>
              <a:path w="1106905" h="854242">
                <a:moveTo>
                  <a:pt x="0" y="854242"/>
                </a:moveTo>
                <a:cubicBezTo>
                  <a:pt x="76200" y="642687"/>
                  <a:pt x="152400" y="431132"/>
                  <a:pt x="336884" y="288758"/>
                </a:cubicBezTo>
                <a:cubicBezTo>
                  <a:pt x="521368" y="146384"/>
                  <a:pt x="814136" y="73192"/>
                  <a:pt x="1106905" y="0"/>
                </a:cubicBezTo>
              </a:path>
            </a:pathLst>
          </a:custGeom>
          <a:noFill/>
          <a:ln w="50800"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cxnSp>
        <p:nvCxnSpPr>
          <p:cNvPr id="50207" name="Straight Arrow Connector 84"/>
          <p:cNvCxnSpPr>
            <a:cxnSpLocks noChangeShapeType="1"/>
            <a:stCxn id="50204" idx="0"/>
          </p:cNvCxnSpPr>
          <p:nvPr/>
        </p:nvCxnSpPr>
        <p:spPr bwMode="auto">
          <a:xfrm rot="5400000" flipH="1" flipV="1">
            <a:off x="-284162" y="4341813"/>
            <a:ext cx="2736850" cy="260350"/>
          </a:xfrm>
          <a:prstGeom prst="straightConnector1">
            <a:avLst/>
          </a:prstGeom>
          <a:noFill/>
          <a:ln w="222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0208" name="Text Box 74"/>
          <p:cNvSpPr txBox="1">
            <a:spLocks noChangeArrowheads="1"/>
          </p:cNvSpPr>
          <p:nvPr/>
        </p:nvSpPr>
        <p:spPr bwMode="auto">
          <a:xfrm>
            <a:off x="1362075" y="5727700"/>
            <a:ext cx="50323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0.1</a:t>
            </a:r>
          </a:p>
        </p:txBody>
      </p:sp>
      <p:sp>
        <p:nvSpPr>
          <p:cNvPr id="50209" name="Text Box 74"/>
          <p:cNvSpPr txBox="1">
            <a:spLocks noChangeArrowheads="1"/>
          </p:cNvSpPr>
          <p:nvPr/>
        </p:nvSpPr>
        <p:spPr bwMode="auto">
          <a:xfrm>
            <a:off x="515938" y="5241925"/>
            <a:ext cx="503237"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0.5</a:t>
            </a:r>
          </a:p>
        </p:txBody>
      </p:sp>
      <p:sp>
        <p:nvSpPr>
          <p:cNvPr id="50210" name="Text Box 74"/>
          <p:cNvSpPr txBox="1">
            <a:spLocks noChangeArrowheads="1"/>
          </p:cNvSpPr>
          <p:nvPr/>
        </p:nvSpPr>
        <p:spPr bwMode="auto">
          <a:xfrm>
            <a:off x="1390650" y="4852988"/>
            <a:ext cx="501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0.4</a:t>
            </a:r>
          </a:p>
        </p:txBody>
      </p:sp>
      <p:sp>
        <p:nvSpPr>
          <p:cNvPr id="50211" name="Freeform 91"/>
          <p:cNvSpPr>
            <a:spLocks noChangeArrowheads="1"/>
          </p:cNvSpPr>
          <p:nvPr/>
        </p:nvSpPr>
        <p:spPr bwMode="auto">
          <a:xfrm>
            <a:off x="1300163" y="4440238"/>
            <a:ext cx="5702300" cy="1739900"/>
          </a:xfrm>
          <a:custGeom>
            <a:avLst/>
            <a:gdLst>
              <a:gd name="T0" fmla="*/ 0 w 5702968"/>
              <a:gd name="T1" fmla="*/ 1624403 h 1740568"/>
              <a:gd name="T2" fmla="*/ 4021614 w 5702968"/>
              <a:gd name="T3" fmla="*/ 1624403 h 1740568"/>
              <a:gd name="T4" fmla="*/ 5090030 w 5702968"/>
              <a:gd name="T5" fmla="*/ 1457186 h 1740568"/>
              <a:gd name="T6" fmla="*/ 5690283 w 5702968"/>
              <a:gd name="T7" fmla="*/ 0 h 1740568"/>
              <a:gd name="T8" fmla="*/ 0 60000 65536"/>
              <a:gd name="T9" fmla="*/ 0 60000 65536"/>
              <a:gd name="T10" fmla="*/ 0 60000 65536"/>
              <a:gd name="T11" fmla="*/ 0 60000 65536"/>
              <a:gd name="T12" fmla="*/ 0 w 5702968"/>
              <a:gd name="T13" fmla="*/ 0 h 1740568"/>
              <a:gd name="T14" fmla="*/ 5702968 w 5702968"/>
              <a:gd name="T15" fmla="*/ 1740568 h 1740568"/>
            </a:gdLst>
            <a:ahLst/>
            <a:cxnLst>
              <a:cxn ang="T8">
                <a:pos x="T0" y="T1"/>
              </a:cxn>
              <a:cxn ang="T9">
                <a:pos x="T2" y="T3"/>
              </a:cxn>
              <a:cxn ang="T10">
                <a:pos x="T4" y="T5"/>
              </a:cxn>
              <a:cxn ang="T11">
                <a:pos x="T6" y="T7"/>
              </a:cxn>
            </a:cxnLst>
            <a:rect l="T12" t="T13" r="T14" b="T15"/>
            <a:pathLst>
              <a:path w="5702968" h="1740568">
                <a:moveTo>
                  <a:pt x="0" y="1636294"/>
                </a:moveTo>
                <a:lnTo>
                  <a:pt x="4030578" y="1636294"/>
                </a:lnTo>
                <a:cubicBezTo>
                  <a:pt x="4880809" y="1608220"/>
                  <a:pt x="4822657" y="1740568"/>
                  <a:pt x="5101389" y="1467852"/>
                </a:cubicBezTo>
                <a:cubicBezTo>
                  <a:pt x="5380121" y="1195136"/>
                  <a:pt x="5541544" y="597568"/>
                  <a:pt x="5702968" y="0"/>
                </a:cubicBezTo>
              </a:path>
            </a:pathLst>
          </a:custGeom>
          <a:noFill/>
          <a:ln w="22225" algn="ctr">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0212" name="Oval 90"/>
          <p:cNvSpPr>
            <a:spLocks noChangeArrowheads="1"/>
          </p:cNvSpPr>
          <p:nvPr/>
        </p:nvSpPr>
        <p:spPr bwMode="auto">
          <a:xfrm>
            <a:off x="854075" y="2249488"/>
            <a:ext cx="1419225" cy="830262"/>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50213" name="Oval 93"/>
          <p:cNvSpPr>
            <a:spLocks noChangeArrowheads="1"/>
          </p:cNvSpPr>
          <p:nvPr/>
        </p:nvSpPr>
        <p:spPr bwMode="auto">
          <a:xfrm>
            <a:off x="3586163" y="2093913"/>
            <a:ext cx="1057275" cy="1046162"/>
          </a:xfrm>
          <a:prstGeom prst="ellipse">
            <a:avLst/>
          </a:prstGeom>
          <a:noFill/>
          <a:ln w="38100" algn="ctr">
            <a:solidFill>
              <a:srgbClr val="3399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50214" name="Oval 94"/>
          <p:cNvSpPr>
            <a:spLocks noChangeArrowheads="1"/>
          </p:cNvSpPr>
          <p:nvPr/>
        </p:nvSpPr>
        <p:spPr bwMode="auto">
          <a:xfrm>
            <a:off x="6003925" y="3405188"/>
            <a:ext cx="1227138" cy="1095375"/>
          </a:xfrm>
          <a:prstGeom prst="ellipse">
            <a:avLst/>
          </a:prstGeom>
          <a:noFill/>
          <a:ln w="38100" algn="ctr">
            <a:solidFill>
              <a:srgbClr val="7030A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50215" name="Oval 95"/>
          <p:cNvSpPr>
            <a:spLocks noChangeArrowheads="1"/>
          </p:cNvSpPr>
          <p:nvPr/>
        </p:nvSpPr>
        <p:spPr bwMode="auto">
          <a:xfrm>
            <a:off x="2128838" y="4198938"/>
            <a:ext cx="1228725" cy="1106487"/>
          </a:xfrm>
          <a:prstGeom prst="ellipse">
            <a:avLst/>
          </a:prstGeom>
          <a:noFill/>
          <a:ln w="38100"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50216" name="TextBox 96"/>
          <p:cNvSpPr txBox="1">
            <a:spLocks noChangeArrowheads="1"/>
          </p:cNvSpPr>
          <p:nvPr/>
        </p:nvSpPr>
        <p:spPr bwMode="auto">
          <a:xfrm>
            <a:off x="1287463" y="2454275"/>
            <a:ext cx="569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solidFill>
                  <a:srgbClr val="FF0000"/>
                </a:solidFill>
              </a:rPr>
              <a:t>Det</a:t>
            </a:r>
          </a:p>
        </p:txBody>
      </p:sp>
      <p:sp>
        <p:nvSpPr>
          <p:cNvPr id="50217" name="TextBox 97"/>
          <p:cNvSpPr txBox="1">
            <a:spLocks noChangeArrowheads="1"/>
          </p:cNvSpPr>
          <p:nvPr/>
        </p:nvSpPr>
        <p:spPr bwMode="auto">
          <a:xfrm>
            <a:off x="3749675" y="2401888"/>
            <a:ext cx="784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solidFill>
                  <a:srgbClr val="00B050"/>
                </a:solidFill>
              </a:rPr>
              <a:t>Noun</a:t>
            </a:r>
          </a:p>
        </p:txBody>
      </p:sp>
      <p:sp>
        <p:nvSpPr>
          <p:cNvPr id="50218" name="TextBox 98"/>
          <p:cNvSpPr txBox="1">
            <a:spLocks noChangeArrowheads="1"/>
          </p:cNvSpPr>
          <p:nvPr/>
        </p:nvSpPr>
        <p:spPr bwMode="auto">
          <a:xfrm>
            <a:off x="2101850" y="4567238"/>
            <a:ext cx="13208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solidFill>
                  <a:srgbClr val="0070C0"/>
                </a:solidFill>
              </a:rPr>
              <a:t>PropNoun</a:t>
            </a:r>
          </a:p>
        </p:txBody>
      </p:sp>
      <p:sp>
        <p:nvSpPr>
          <p:cNvPr id="50219" name="TextBox 99"/>
          <p:cNvSpPr txBox="1">
            <a:spLocks noChangeArrowheads="1"/>
          </p:cNvSpPr>
          <p:nvPr/>
        </p:nvSpPr>
        <p:spPr bwMode="auto">
          <a:xfrm>
            <a:off x="6337300" y="3749675"/>
            <a:ext cx="715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solidFill>
                  <a:srgbClr val="7030A0"/>
                </a:solidFill>
              </a:rPr>
              <a:t>Verb</a:t>
            </a:r>
          </a:p>
        </p:txBody>
      </p:sp>
      <p:sp>
        <p:nvSpPr>
          <p:cNvPr id="50220" name="TextBox 43"/>
          <p:cNvSpPr txBox="1">
            <a:spLocks noChangeArrowheads="1"/>
          </p:cNvSpPr>
          <p:nvPr/>
        </p:nvSpPr>
        <p:spPr bwMode="auto">
          <a:xfrm>
            <a:off x="1431925" y="6184900"/>
            <a:ext cx="6850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t>P(PropNoun Verb Det Noun) = 0.4*0.8*0.25*0.95*0.1=0.0076</a:t>
            </a:r>
          </a:p>
        </p:txBody>
      </p:sp>
      <p:sp>
        <p:nvSpPr>
          <p:cNvPr id="50221"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1100" b="0">
                <a:solidFill>
                  <a:srgbClr val="000000"/>
                </a:solidFill>
                <a:latin typeface="Calibri" panose="020F0502020204030204" pitchFamily="34" charset="0"/>
              </a:rPr>
              <a:t>Ray Mooney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fld id="{E5E49D6D-3C07-4D38-98B5-7394A83FE09C}" type="slidenum">
              <a:rPr lang="en-US" altLang="en-US" sz="1200" smtClean="0">
                <a:latin typeface="Helvetica" panose="020B0604020202020204" pitchFamily="34" charset="0"/>
              </a:rPr>
              <a:pPr>
                <a:spcBef>
                  <a:spcPct val="0"/>
                </a:spcBef>
                <a:buClrTx/>
                <a:buFontTx/>
                <a:buNone/>
              </a:pPr>
              <a:t>14</a:t>
            </a:fld>
            <a:endParaRPr lang="en-US" altLang="en-US" sz="1200"/>
          </a:p>
        </p:txBody>
      </p:sp>
      <p:sp>
        <p:nvSpPr>
          <p:cNvPr id="52227" name="Rectangle 2"/>
          <p:cNvSpPr>
            <a:spLocks noGrp="1" noChangeArrowheads="1"/>
          </p:cNvSpPr>
          <p:nvPr>
            <p:ph type="title"/>
          </p:nvPr>
        </p:nvSpPr>
        <p:spPr/>
        <p:txBody>
          <a:bodyPr/>
          <a:lstStyle/>
          <a:p>
            <a:pPr eaLnBrk="1" hangingPunct="1"/>
            <a:r>
              <a:rPr lang="en-US" altLang="en-US"/>
              <a:t>Sample HMM for POS</a:t>
            </a:r>
          </a:p>
        </p:txBody>
      </p:sp>
      <p:grpSp>
        <p:nvGrpSpPr>
          <p:cNvPr id="52228" name="Group 3"/>
          <p:cNvGrpSpPr>
            <a:grpSpLocks/>
          </p:cNvGrpSpPr>
          <p:nvPr/>
        </p:nvGrpSpPr>
        <p:grpSpPr bwMode="auto">
          <a:xfrm>
            <a:off x="450850" y="1404938"/>
            <a:ext cx="8362950" cy="4554537"/>
            <a:chOff x="315" y="1007"/>
            <a:chExt cx="5268" cy="2869"/>
          </a:xfrm>
        </p:grpSpPr>
        <p:grpSp>
          <p:nvGrpSpPr>
            <p:cNvPr id="52238" name="Group 4"/>
            <p:cNvGrpSpPr>
              <a:grpSpLocks/>
            </p:cNvGrpSpPr>
            <p:nvPr/>
          </p:nvGrpSpPr>
          <p:grpSpPr bwMode="auto">
            <a:xfrm>
              <a:off x="1391" y="2622"/>
              <a:ext cx="829" cy="1023"/>
              <a:chOff x="1391" y="2622"/>
              <a:chExt cx="829" cy="1023"/>
            </a:xfrm>
          </p:grpSpPr>
          <p:grpSp>
            <p:nvGrpSpPr>
              <p:cNvPr id="52301" name="Group 5"/>
              <p:cNvGrpSpPr>
                <a:grpSpLocks/>
              </p:cNvGrpSpPr>
              <p:nvPr/>
            </p:nvGrpSpPr>
            <p:grpSpPr bwMode="auto">
              <a:xfrm>
                <a:off x="1391" y="2622"/>
                <a:ext cx="829" cy="797"/>
                <a:chOff x="3852" y="2120"/>
                <a:chExt cx="1098" cy="1242"/>
              </a:xfrm>
            </p:grpSpPr>
            <p:sp>
              <p:nvSpPr>
                <p:cNvPr id="52308" name="Freeform 6"/>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2309" name="Freeform 7"/>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2310" name="Line 8"/>
                <p:cNvSpPr>
                  <a:spLocks noChangeShapeType="1"/>
                </p:cNvSpPr>
                <p:nvPr/>
              </p:nvSpPr>
              <p:spPr bwMode="auto">
                <a:xfrm flipV="1">
                  <a:off x="4025" y="2120"/>
                  <a:ext cx="760" cy="8"/>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52302" name="Text Box 9"/>
              <p:cNvSpPr txBox="1">
                <a:spLocks noChangeArrowheads="1"/>
              </p:cNvSpPr>
              <p:nvPr/>
            </p:nvSpPr>
            <p:spPr bwMode="auto">
              <a:xfrm>
                <a:off x="1413" y="3395"/>
                <a:ext cx="77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PropNoun</a:t>
                </a:r>
              </a:p>
            </p:txBody>
          </p:sp>
          <p:sp>
            <p:nvSpPr>
              <p:cNvPr id="52303" name="Text Box 10"/>
              <p:cNvSpPr txBox="1">
                <a:spLocks noChangeArrowheads="1"/>
              </p:cNvSpPr>
              <p:nvPr/>
            </p:nvSpPr>
            <p:spPr bwMode="auto">
              <a:xfrm>
                <a:off x="1444" y="2874"/>
                <a:ext cx="4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John</a:t>
                </a:r>
              </a:p>
            </p:txBody>
          </p:sp>
          <p:sp>
            <p:nvSpPr>
              <p:cNvPr id="52304" name="Text Box 11"/>
              <p:cNvSpPr txBox="1">
                <a:spLocks noChangeArrowheads="1"/>
              </p:cNvSpPr>
              <p:nvPr/>
            </p:nvSpPr>
            <p:spPr bwMode="auto">
              <a:xfrm>
                <a:off x="1753" y="2942"/>
                <a:ext cx="4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Mary</a:t>
                </a:r>
              </a:p>
            </p:txBody>
          </p:sp>
          <p:sp>
            <p:nvSpPr>
              <p:cNvPr id="52305" name="Text Box 12"/>
              <p:cNvSpPr txBox="1">
                <a:spLocks noChangeArrowheads="1"/>
              </p:cNvSpPr>
              <p:nvPr/>
            </p:nvSpPr>
            <p:spPr bwMode="auto">
              <a:xfrm>
                <a:off x="1392" y="3050"/>
                <a:ext cx="4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Alice</a:t>
                </a:r>
              </a:p>
            </p:txBody>
          </p:sp>
          <p:sp>
            <p:nvSpPr>
              <p:cNvPr id="52306" name="Text Box 13"/>
              <p:cNvSpPr txBox="1">
                <a:spLocks noChangeArrowheads="1"/>
              </p:cNvSpPr>
              <p:nvPr/>
            </p:nvSpPr>
            <p:spPr bwMode="auto">
              <a:xfrm>
                <a:off x="1705" y="3143"/>
                <a:ext cx="43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Jerry</a:t>
                </a:r>
              </a:p>
            </p:txBody>
          </p:sp>
          <p:sp>
            <p:nvSpPr>
              <p:cNvPr id="52307" name="Text Box 14"/>
              <p:cNvSpPr txBox="1">
                <a:spLocks noChangeArrowheads="1"/>
              </p:cNvSpPr>
              <p:nvPr/>
            </p:nvSpPr>
            <p:spPr bwMode="auto">
              <a:xfrm>
                <a:off x="1582" y="2697"/>
                <a:ext cx="4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Tom</a:t>
                </a:r>
              </a:p>
            </p:txBody>
          </p:sp>
        </p:grpSp>
        <p:grpSp>
          <p:nvGrpSpPr>
            <p:cNvPr id="52239" name="Group 15"/>
            <p:cNvGrpSpPr>
              <a:grpSpLocks/>
            </p:cNvGrpSpPr>
            <p:nvPr/>
          </p:nvGrpSpPr>
          <p:grpSpPr bwMode="auto">
            <a:xfrm>
              <a:off x="2212" y="1285"/>
              <a:ext cx="829" cy="1048"/>
              <a:chOff x="2212" y="1285"/>
              <a:chExt cx="829" cy="1048"/>
            </a:xfrm>
          </p:grpSpPr>
          <p:grpSp>
            <p:nvGrpSpPr>
              <p:cNvPr id="52290" name="Group 16"/>
              <p:cNvGrpSpPr>
                <a:grpSpLocks/>
              </p:cNvGrpSpPr>
              <p:nvPr/>
            </p:nvGrpSpPr>
            <p:grpSpPr bwMode="auto">
              <a:xfrm>
                <a:off x="2212" y="1285"/>
                <a:ext cx="829" cy="797"/>
                <a:chOff x="3852" y="2120"/>
                <a:chExt cx="1098" cy="1242"/>
              </a:xfrm>
            </p:grpSpPr>
            <p:sp>
              <p:nvSpPr>
                <p:cNvPr id="52298" name="Freeform 17"/>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2299" name="Freeform 18"/>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2300" name="Line 19"/>
                <p:cNvSpPr>
                  <a:spLocks noChangeShapeType="1"/>
                </p:cNvSpPr>
                <p:nvPr/>
              </p:nvSpPr>
              <p:spPr bwMode="auto">
                <a:xfrm flipV="1">
                  <a:off x="4025" y="2120"/>
                  <a:ext cx="760" cy="8"/>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52291" name="Text Box 20"/>
              <p:cNvSpPr txBox="1">
                <a:spLocks noChangeArrowheads="1"/>
              </p:cNvSpPr>
              <p:nvPr/>
            </p:nvSpPr>
            <p:spPr bwMode="auto">
              <a:xfrm>
                <a:off x="2368" y="2083"/>
                <a:ext cx="47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Noun</a:t>
                </a:r>
              </a:p>
            </p:txBody>
          </p:sp>
          <p:sp>
            <p:nvSpPr>
              <p:cNvPr id="52292" name="Text Box 21"/>
              <p:cNvSpPr txBox="1">
                <a:spLocks noChangeArrowheads="1"/>
              </p:cNvSpPr>
              <p:nvPr/>
            </p:nvSpPr>
            <p:spPr bwMode="auto">
              <a:xfrm>
                <a:off x="2454" y="1299"/>
                <a:ext cx="30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cat</a:t>
                </a:r>
              </a:p>
            </p:txBody>
          </p:sp>
          <p:sp>
            <p:nvSpPr>
              <p:cNvPr id="52293" name="Text Box 22"/>
              <p:cNvSpPr txBox="1">
                <a:spLocks noChangeArrowheads="1"/>
              </p:cNvSpPr>
              <p:nvPr/>
            </p:nvSpPr>
            <p:spPr bwMode="auto">
              <a:xfrm>
                <a:off x="2337" y="1471"/>
                <a:ext cx="35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dog</a:t>
                </a:r>
              </a:p>
            </p:txBody>
          </p:sp>
          <p:sp>
            <p:nvSpPr>
              <p:cNvPr id="52294" name="Text Box 23"/>
              <p:cNvSpPr txBox="1">
                <a:spLocks noChangeArrowheads="1"/>
              </p:cNvSpPr>
              <p:nvPr/>
            </p:nvSpPr>
            <p:spPr bwMode="auto">
              <a:xfrm>
                <a:off x="2232" y="1619"/>
                <a:ext cx="3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car</a:t>
                </a:r>
              </a:p>
            </p:txBody>
          </p:sp>
          <p:sp>
            <p:nvSpPr>
              <p:cNvPr id="52295" name="Text Box 24"/>
              <p:cNvSpPr txBox="1">
                <a:spLocks noChangeArrowheads="1"/>
              </p:cNvSpPr>
              <p:nvPr/>
            </p:nvSpPr>
            <p:spPr bwMode="auto">
              <a:xfrm>
                <a:off x="2278" y="1769"/>
                <a:ext cx="34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pen</a:t>
                </a:r>
              </a:p>
            </p:txBody>
          </p:sp>
          <p:sp>
            <p:nvSpPr>
              <p:cNvPr id="52296" name="Text Box 25"/>
              <p:cNvSpPr txBox="1">
                <a:spLocks noChangeArrowheads="1"/>
              </p:cNvSpPr>
              <p:nvPr/>
            </p:nvSpPr>
            <p:spPr bwMode="auto">
              <a:xfrm>
                <a:off x="2601" y="1569"/>
                <a:ext cx="34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bed</a:t>
                </a:r>
              </a:p>
            </p:txBody>
          </p:sp>
          <p:sp>
            <p:nvSpPr>
              <p:cNvPr id="52297" name="Text Box 26"/>
              <p:cNvSpPr txBox="1">
                <a:spLocks noChangeArrowheads="1"/>
              </p:cNvSpPr>
              <p:nvPr/>
            </p:nvSpPr>
            <p:spPr bwMode="auto">
              <a:xfrm>
                <a:off x="2555" y="1742"/>
                <a:ext cx="4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apple</a:t>
                </a:r>
              </a:p>
            </p:txBody>
          </p:sp>
        </p:grpSp>
        <p:grpSp>
          <p:nvGrpSpPr>
            <p:cNvPr id="52240" name="Group 27"/>
            <p:cNvGrpSpPr>
              <a:grpSpLocks/>
            </p:cNvGrpSpPr>
            <p:nvPr/>
          </p:nvGrpSpPr>
          <p:grpSpPr bwMode="auto">
            <a:xfrm>
              <a:off x="610" y="1295"/>
              <a:ext cx="829" cy="1044"/>
              <a:chOff x="610" y="1295"/>
              <a:chExt cx="829" cy="1044"/>
            </a:xfrm>
          </p:grpSpPr>
          <p:grpSp>
            <p:nvGrpSpPr>
              <p:cNvPr id="52276" name="Group 28"/>
              <p:cNvGrpSpPr>
                <a:grpSpLocks/>
              </p:cNvGrpSpPr>
              <p:nvPr/>
            </p:nvGrpSpPr>
            <p:grpSpPr bwMode="auto">
              <a:xfrm>
                <a:off x="610" y="1297"/>
                <a:ext cx="829" cy="1042"/>
                <a:chOff x="610" y="1297"/>
                <a:chExt cx="829" cy="1042"/>
              </a:xfrm>
            </p:grpSpPr>
            <p:grpSp>
              <p:nvGrpSpPr>
                <p:cNvPr id="52285" name="Group 29"/>
                <p:cNvGrpSpPr>
                  <a:grpSpLocks/>
                </p:cNvGrpSpPr>
                <p:nvPr/>
              </p:nvGrpSpPr>
              <p:grpSpPr bwMode="auto">
                <a:xfrm>
                  <a:off x="610" y="1297"/>
                  <a:ext cx="829" cy="797"/>
                  <a:chOff x="3852" y="2120"/>
                  <a:chExt cx="1098" cy="1242"/>
                </a:xfrm>
              </p:grpSpPr>
              <p:sp>
                <p:nvSpPr>
                  <p:cNvPr id="52287" name="Freeform 30"/>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2288" name="Freeform 31"/>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2289" name="Line 32"/>
                  <p:cNvSpPr>
                    <a:spLocks noChangeShapeType="1"/>
                  </p:cNvSpPr>
                  <p:nvPr/>
                </p:nvSpPr>
                <p:spPr bwMode="auto">
                  <a:xfrm flipV="1">
                    <a:off x="4025" y="2120"/>
                    <a:ext cx="760" cy="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52286" name="Text Box 33"/>
                <p:cNvSpPr txBox="1">
                  <a:spLocks noChangeArrowheads="1"/>
                </p:cNvSpPr>
                <p:nvPr/>
              </p:nvSpPr>
              <p:spPr bwMode="auto">
                <a:xfrm>
                  <a:off x="818" y="2089"/>
                  <a:ext cx="34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Det</a:t>
                  </a:r>
                </a:p>
              </p:txBody>
            </p:sp>
          </p:grpSp>
          <p:sp>
            <p:nvSpPr>
              <p:cNvPr id="52277" name="Text Box 34"/>
              <p:cNvSpPr txBox="1">
                <a:spLocks noChangeArrowheads="1"/>
              </p:cNvSpPr>
              <p:nvPr/>
            </p:nvSpPr>
            <p:spPr bwMode="auto">
              <a:xfrm>
                <a:off x="753" y="1476"/>
                <a:ext cx="18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a</a:t>
                </a:r>
              </a:p>
            </p:txBody>
          </p:sp>
          <p:sp>
            <p:nvSpPr>
              <p:cNvPr id="52278" name="Text Box 35"/>
              <p:cNvSpPr txBox="1">
                <a:spLocks noChangeArrowheads="1"/>
              </p:cNvSpPr>
              <p:nvPr/>
            </p:nvSpPr>
            <p:spPr bwMode="auto">
              <a:xfrm>
                <a:off x="995" y="1503"/>
                <a:ext cx="3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the</a:t>
                </a:r>
              </a:p>
            </p:txBody>
          </p:sp>
          <p:sp>
            <p:nvSpPr>
              <p:cNvPr id="52279" name="Text Box 36"/>
              <p:cNvSpPr txBox="1">
                <a:spLocks noChangeArrowheads="1"/>
              </p:cNvSpPr>
              <p:nvPr/>
            </p:nvSpPr>
            <p:spPr bwMode="auto">
              <a:xfrm>
                <a:off x="676" y="1675"/>
                <a:ext cx="3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the</a:t>
                </a:r>
              </a:p>
            </p:txBody>
          </p:sp>
          <p:sp>
            <p:nvSpPr>
              <p:cNvPr id="52280" name="Text Box 37"/>
              <p:cNvSpPr txBox="1">
                <a:spLocks noChangeArrowheads="1"/>
              </p:cNvSpPr>
              <p:nvPr/>
            </p:nvSpPr>
            <p:spPr bwMode="auto">
              <a:xfrm>
                <a:off x="841" y="1295"/>
                <a:ext cx="3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the</a:t>
                </a:r>
              </a:p>
            </p:txBody>
          </p:sp>
          <p:sp>
            <p:nvSpPr>
              <p:cNvPr id="52281" name="Text Box 38"/>
              <p:cNvSpPr txBox="1">
                <a:spLocks noChangeArrowheads="1"/>
              </p:cNvSpPr>
              <p:nvPr/>
            </p:nvSpPr>
            <p:spPr bwMode="auto">
              <a:xfrm>
                <a:off x="869" y="1821"/>
                <a:ext cx="35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that</a:t>
                </a:r>
              </a:p>
            </p:txBody>
          </p:sp>
          <p:sp>
            <p:nvSpPr>
              <p:cNvPr id="52282" name="Text Box 39"/>
              <p:cNvSpPr txBox="1">
                <a:spLocks noChangeArrowheads="1"/>
              </p:cNvSpPr>
              <p:nvPr/>
            </p:nvSpPr>
            <p:spPr bwMode="auto">
              <a:xfrm>
                <a:off x="849" y="1572"/>
                <a:ext cx="18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a</a:t>
                </a:r>
              </a:p>
            </p:txBody>
          </p:sp>
          <p:sp>
            <p:nvSpPr>
              <p:cNvPr id="52283" name="Text Box 40"/>
              <p:cNvSpPr txBox="1">
                <a:spLocks noChangeArrowheads="1"/>
              </p:cNvSpPr>
              <p:nvPr/>
            </p:nvSpPr>
            <p:spPr bwMode="auto">
              <a:xfrm>
                <a:off x="1082" y="1653"/>
                <a:ext cx="3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the</a:t>
                </a:r>
              </a:p>
            </p:txBody>
          </p:sp>
          <p:sp>
            <p:nvSpPr>
              <p:cNvPr id="52284" name="Text Box 41"/>
              <p:cNvSpPr txBox="1">
                <a:spLocks noChangeArrowheads="1"/>
              </p:cNvSpPr>
              <p:nvPr/>
            </p:nvSpPr>
            <p:spPr bwMode="auto">
              <a:xfrm>
                <a:off x="945" y="1668"/>
                <a:ext cx="18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a</a:t>
                </a:r>
              </a:p>
            </p:txBody>
          </p:sp>
        </p:grpSp>
        <p:grpSp>
          <p:nvGrpSpPr>
            <p:cNvPr id="52241" name="Group 42"/>
            <p:cNvGrpSpPr>
              <a:grpSpLocks/>
            </p:cNvGrpSpPr>
            <p:nvPr/>
          </p:nvGrpSpPr>
          <p:grpSpPr bwMode="auto">
            <a:xfrm>
              <a:off x="3799" y="2135"/>
              <a:ext cx="829" cy="797"/>
              <a:chOff x="3852" y="2120"/>
              <a:chExt cx="1098" cy="1242"/>
            </a:xfrm>
          </p:grpSpPr>
          <p:sp>
            <p:nvSpPr>
              <p:cNvPr id="52273" name="Freeform 43"/>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2274" name="Freeform 44"/>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2275" name="Line 45"/>
              <p:cNvSpPr>
                <a:spLocks noChangeShapeType="1"/>
              </p:cNvSpPr>
              <p:nvPr/>
            </p:nvSpPr>
            <p:spPr bwMode="auto">
              <a:xfrm flipV="1">
                <a:off x="4025" y="2120"/>
                <a:ext cx="760" cy="8"/>
              </a:xfrm>
              <a:prstGeom prst="line">
                <a:avLst/>
              </a:prstGeom>
              <a:noFill/>
              <a:ln w="38100">
                <a:solidFill>
                  <a:srgbClr val="CC00CC"/>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52242" name="Text Box 46"/>
            <p:cNvSpPr txBox="1">
              <a:spLocks noChangeArrowheads="1"/>
            </p:cNvSpPr>
            <p:nvPr/>
          </p:nvSpPr>
          <p:spPr bwMode="auto">
            <a:xfrm>
              <a:off x="4001" y="2935"/>
              <a:ext cx="43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Verb</a:t>
              </a:r>
            </a:p>
          </p:txBody>
        </p:sp>
        <p:sp>
          <p:nvSpPr>
            <p:cNvPr id="52243" name="Text Box 47"/>
            <p:cNvSpPr txBox="1">
              <a:spLocks noChangeArrowheads="1"/>
            </p:cNvSpPr>
            <p:nvPr/>
          </p:nvSpPr>
          <p:spPr bwMode="auto">
            <a:xfrm>
              <a:off x="4075" y="2144"/>
              <a:ext cx="2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bit</a:t>
              </a:r>
            </a:p>
          </p:txBody>
        </p:sp>
        <p:sp>
          <p:nvSpPr>
            <p:cNvPr id="52244" name="Text Box 48"/>
            <p:cNvSpPr txBox="1">
              <a:spLocks noChangeArrowheads="1"/>
            </p:cNvSpPr>
            <p:nvPr/>
          </p:nvSpPr>
          <p:spPr bwMode="auto">
            <a:xfrm>
              <a:off x="3837" y="2413"/>
              <a:ext cx="30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ate</a:t>
              </a:r>
            </a:p>
          </p:txBody>
        </p:sp>
        <p:sp>
          <p:nvSpPr>
            <p:cNvPr id="52245" name="Text Box 49"/>
            <p:cNvSpPr txBox="1">
              <a:spLocks noChangeArrowheads="1"/>
            </p:cNvSpPr>
            <p:nvPr/>
          </p:nvSpPr>
          <p:spPr bwMode="auto">
            <a:xfrm>
              <a:off x="4082" y="2358"/>
              <a:ext cx="36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saw</a:t>
              </a:r>
            </a:p>
          </p:txBody>
        </p:sp>
        <p:sp>
          <p:nvSpPr>
            <p:cNvPr id="52246" name="Text Box 50"/>
            <p:cNvSpPr txBox="1">
              <a:spLocks noChangeArrowheads="1"/>
            </p:cNvSpPr>
            <p:nvPr/>
          </p:nvSpPr>
          <p:spPr bwMode="auto">
            <a:xfrm>
              <a:off x="4036" y="2500"/>
              <a:ext cx="5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played</a:t>
              </a:r>
            </a:p>
          </p:txBody>
        </p:sp>
        <p:sp>
          <p:nvSpPr>
            <p:cNvPr id="52247" name="Text Box 51"/>
            <p:cNvSpPr txBox="1">
              <a:spLocks noChangeArrowheads="1"/>
            </p:cNvSpPr>
            <p:nvPr/>
          </p:nvSpPr>
          <p:spPr bwMode="auto">
            <a:xfrm>
              <a:off x="3907" y="2658"/>
              <a:ext cx="2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hit</a:t>
              </a:r>
            </a:p>
          </p:txBody>
        </p:sp>
        <p:sp>
          <p:nvSpPr>
            <p:cNvPr id="52248" name="Freeform 52"/>
            <p:cNvSpPr>
              <a:spLocks/>
            </p:cNvSpPr>
            <p:nvPr/>
          </p:nvSpPr>
          <p:spPr bwMode="auto">
            <a:xfrm>
              <a:off x="1321" y="1951"/>
              <a:ext cx="983" cy="258"/>
            </a:xfrm>
            <a:custGeom>
              <a:avLst/>
              <a:gdLst>
                <a:gd name="T0" fmla="*/ 0 w 983"/>
                <a:gd name="T1" fmla="*/ 38 h 258"/>
                <a:gd name="T2" fmla="*/ 253 w 983"/>
                <a:gd name="T3" fmla="*/ 215 h 258"/>
                <a:gd name="T4" fmla="*/ 614 w 983"/>
                <a:gd name="T5" fmla="*/ 222 h 258"/>
                <a:gd name="T6" fmla="*/ 983 w 983"/>
                <a:gd name="T7" fmla="*/ 0 h 258"/>
                <a:gd name="T8" fmla="*/ 0 60000 65536"/>
                <a:gd name="T9" fmla="*/ 0 60000 65536"/>
                <a:gd name="T10" fmla="*/ 0 60000 65536"/>
                <a:gd name="T11" fmla="*/ 0 60000 65536"/>
                <a:gd name="T12" fmla="*/ 0 w 983"/>
                <a:gd name="T13" fmla="*/ 0 h 258"/>
                <a:gd name="T14" fmla="*/ 983 w 983"/>
                <a:gd name="T15" fmla="*/ 258 h 258"/>
              </a:gdLst>
              <a:ahLst/>
              <a:cxnLst>
                <a:cxn ang="T8">
                  <a:pos x="T0" y="T1"/>
                </a:cxn>
                <a:cxn ang="T9">
                  <a:pos x="T2" y="T3"/>
                </a:cxn>
                <a:cxn ang="T10">
                  <a:pos x="T4" y="T5"/>
                </a:cxn>
                <a:cxn ang="T11">
                  <a:pos x="T6" y="T7"/>
                </a:cxn>
              </a:cxnLst>
              <a:rect l="T12" t="T13" r="T14" b="T15"/>
              <a:pathLst>
                <a:path w="983" h="258">
                  <a:moveTo>
                    <a:pt x="0" y="38"/>
                  </a:moveTo>
                  <a:cubicBezTo>
                    <a:pt x="75" y="111"/>
                    <a:pt x="151" y="184"/>
                    <a:pt x="253" y="215"/>
                  </a:cubicBezTo>
                  <a:cubicBezTo>
                    <a:pt x="355" y="246"/>
                    <a:pt x="492" y="258"/>
                    <a:pt x="614" y="222"/>
                  </a:cubicBezTo>
                  <a:cubicBezTo>
                    <a:pt x="736" y="186"/>
                    <a:pt x="859" y="93"/>
                    <a:pt x="983"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2249" name="Text Box 53"/>
            <p:cNvSpPr txBox="1">
              <a:spLocks noChangeArrowheads="1"/>
            </p:cNvSpPr>
            <p:nvPr/>
          </p:nvSpPr>
          <p:spPr bwMode="auto">
            <a:xfrm>
              <a:off x="1585" y="1968"/>
              <a:ext cx="3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0.95</a:t>
              </a:r>
            </a:p>
          </p:txBody>
        </p:sp>
        <p:sp>
          <p:nvSpPr>
            <p:cNvPr id="52250" name="Freeform 54"/>
            <p:cNvSpPr>
              <a:spLocks/>
            </p:cNvSpPr>
            <p:nvPr/>
          </p:nvSpPr>
          <p:spPr bwMode="auto">
            <a:xfrm>
              <a:off x="2949" y="1943"/>
              <a:ext cx="929" cy="507"/>
            </a:xfrm>
            <a:custGeom>
              <a:avLst/>
              <a:gdLst>
                <a:gd name="T0" fmla="*/ 0 w 929"/>
                <a:gd name="T1" fmla="*/ 0 h 507"/>
                <a:gd name="T2" fmla="*/ 207 w 929"/>
                <a:gd name="T3" fmla="*/ 238 h 507"/>
                <a:gd name="T4" fmla="*/ 499 w 929"/>
                <a:gd name="T5" fmla="*/ 422 h 507"/>
                <a:gd name="T6" fmla="*/ 929 w 929"/>
                <a:gd name="T7" fmla="*/ 507 h 507"/>
                <a:gd name="T8" fmla="*/ 0 60000 65536"/>
                <a:gd name="T9" fmla="*/ 0 60000 65536"/>
                <a:gd name="T10" fmla="*/ 0 60000 65536"/>
                <a:gd name="T11" fmla="*/ 0 60000 65536"/>
                <a:gd name="T12" fmla="*/ 0 w 929"/>
                <a:gd name="T13" fmla="*/ 0 h 507"/>
                <a:gd name="T14" fmla="*/ 929 w 929"/>
                <a:gd name="T15" fmla="*/ 507 h 507"/>
              </a:gdLst>
              <a:ahLst/>
              <a:cxnLst>
                <a:cxn ang="T8">
                  <a:pos x="T0" y="T1"/>
                </a:cxn>
                <a:cxn ang="T9">
                  <a:pos x="T2" y="T3"/>
                </a:cxn>
                <a:cxn ang="T10">
                  <a:pos x="T4" y="T5"/>
                </a:cxn>
                <a:cxn ang="T11">
                  <a:pos x="T6" y="T7"/>
                </a:cxn>
              </a:cxnLst>
              <a:rect l="T12" t="T13" r="T14" b="T15"/>
              <a:pathLst>
                <a:path w="929" h="507">
                  <a:moveTo>
                    <a:pt x="0" y="0"/>
                  </a:moveTo>
                  <a:cubicBezTo>
                    <a:pt x="62" y="84"/>
                    <a:pt x="124" y="168"/>
                    <a:pt x="207" y="238"/>
                  </a:cubicBezTo>
                  <a:cubicBezTo>
                    <a:pt x="290" y="308"/>
                    <a:pt x="379" y="377"/>
                    <a:pt x="499" y="422"/>
                  </a:cubicBezTo>
                  <a:cubicBezTo>
                    <a:pt x="619" y="467"/>
                    <a:pt x="860" y="493"/>
                    <a:pt x="929" y="5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2251" name="Freeform 55"/>
            <p:cNvSpPr>
              <a:spLocks/>
            </p:cNvSpPr>
            <p:nvPr/>
          </p:nvSpPr>
          <p:spPr bwMode="auto">
            <a:xfrm>
              <a:off x="1344" y="1223"/>
              <a:ext cx="975" cy="359"/>
            </a:xfrm>
            <a:custGeom>
              <a:avLst/>
              <a:gdLst>
                <a:gd name="T0" fmla="*/ 975 w 975"/>
                <a:gd name="T1" fmla="*/ 1 h 536"/>
                <a:gd name="T2" fmla="*/ 668 w 975"/>
                <a:gd name="T3" fmla="*/ 1 h 536"/>
                <a:gd name="T4" fmla="*/ 307 w 975"/>
                <a:gd name="T5" fmla="*/ 1 h 536"/>
                <a:gd name="T6" fmla="*/ 0 w 975"/>
                <a:gd name="T7" fmla="*/ 1 h 536"/>
                <a:gd name="T8" fmla="*/ 0 60000 65536"/>
                <a:gd name="T9" fmla="*/ 0 60000 65536"/>
                <a:gd name="T10" fmla="*/ 0 60000 65536"/>
                <a:gd name="T11" fmla="*/ 0 60000 65536"/>
                <a:gd name="T12" fmla="*/ 0 w 975"/>
                <a:gd name="T13" fmla="*/ 0 h 536"/>
                <a:gd name="T14" fmla="*/ 975 w 975"/>
                <a:gd name="T15" fmla="*/ 536 h 536"/>
              </a:gdLst>
              <a:ahLst/>
              <a:cxnLst>
                <a:cxn ang="T8">
                  <a:pos x="T0" y="T1"/>
                </a:cxn>
                <a:cxn ang="T9">
                  <a:pos x="T2" y="T3"/>
                </a:cxn>
                <a:cxn ang="T10">
                  <a:pos x="T4" y="T5"/>
                </a:cxn>
                <a:cxn ang="T11">
                  <a:pos x="T6" y="T7"/>
                </a:cxn>
              </a:cxnLst>
              <a:rect l="T12" t="T13" r="T14" b="T15"/>
              <a:pathLst>
                <a:path w="975" h="536">
                  <a:moveTo>
                    <a:pt x="975" y="528"/>
                  </a:moveTo>
                  <a:cubicBezTo>
                    <a:pt x="877" y="343"/>
                    <a:pt x="779" y="158"/>
                    <a:pt x="668" y="83"/>
                  </a:cubicBezTo>
                  <a:cubicBezTo>
                    <a:pt x="557" y="8"/>
                    <a:pt x="418" y="0"/>
                    <a:pt x="307" y="75"/>
                  </a:cubicBezTo>
                  <a:cubicBezTo>
                    <a:pt x="196" y="150"/>
                    <a:pt x="52" y="458"/>
                    <a:pt x="0" y="536"/>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en-US"/>
            </a:p>
          </p:txBody>
        </p:sp>
        <p:sp>
          <p:nvSpPr>
            <p:cNvPr id="52252" name="Text Box 56"/>
            <p:cNvSpPr txBox="1">
              <a:spLocks noChangeArrowheads="1"/>
            </p:cNvSpPr>
            <p:nvPr/>
          </p:nvSpPr>
          <p:spPr bwMode="auto">
            <a:xfrm>
              <a:off x="1662" y="1007"/>
              <a:ext cx="3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0.05</a:t>
              </a:r>
            </a:p>
          </p:txBody>
        </p:sp>
        <p:sp>
          <p:nvSpPr>
            <p:cNvPr id="52253" name="Text Box 57"/>
            <p:cNvSpPr txBox="1">
              <a:spLocks noChangeArrowheads="1"/>
            </p:cNvSpPr>
            <p:nvPr/>
          </p:nvSpPr>
          <p:spPr bwMode="auto">
            <a:xfrm>
              <a:off x="3238" y="2071"/>
              <a:ext cx="397"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0.85</a:t>
              </a:r>
            </a:p>
          </p:txBody>
        </p:sp>
        <p:sp>
          <p:nvSpPr>
            <p:cNvPr id="52254" name="Text Box 58"/>
            <p:cNvSpPr txBox="1">
              <a:spLocks noChangeArrowheads="1"/>
            </p:cNvSpPr>
            <p:nvPr/>
          </p:nvSpPr>
          <p:spPr bwMode="auto">
            <a:xfrm>
              <a:off x="4137" y="2654"/>
              <a:ext cx="4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gave</a:t>
              </a:r>
            </a:p>
          </p:txBody>
        </p:sp>
        <p:sp>
          <p:nvSpPr>
            <p:cNvPr id="52255" name="Freeform 59"/>
            <p:cNvSpPr>
              <a:spLocks/>
            </p:cNvSpPr>
            <p:nvPr/>
          </p:nvSpPr>
          <p:spPr bwMode="auto">
            <a:xfrm>
              <a:off x="1190" y="2081"/>
              <a:ext cx="2612" cy="620"/>
            </a:xfrm>
            <a:custGeom>
              <a:avLst/>
              <a:gdLst>
                <a:gd name="T0" fmla="*/ 0 w 2612"/>
                <a:gd name="T1" fmla="*/ 0 h 620"/>
                <a:gd name="T2" fmla="*/ 400 w 2612"/>
                <a:gd name="T3" fmla="*/ 354 h 620"/>
                <a:gd name="T4" fmla="*/ 1467 w 2612"/>
                <a:gd name="T5" fmla="*/ 392 h 620"/>
                <a:gd name="T6" fmla="*/ 2174 w 2612"/>
                <a:gd name="T7" fmla="*/ 584 h 620"/>
                <a:gd name="T8" fmla="*/ 2612 w 2612"/>
                <a:gd name="T9" fmla="*/ 607 h 620"/>
                <a:gd name="T10" fmla="*/ 0 60000 65536"/>
                <a:gd name="T11" fmla="*/ 0 60000 65536"/>
                <a:gd name="T12" fmla="*/ 0 60000 65536"/>
                <a:gd name="T13" fmla="*/ 0 60000 65536"/>
                <a:gd name="T14" fmla="*/ 0 60000 65536"/>
                <a:gd name="T15" fmla="*/ 0 w 2612"/>
                <a:gd name="T16" fmla="*/ 0 h 620"/>
                <a:gd name="T17" fmla="*/ 2612 w 2612"/>
                <a:gd name="T18" fmla="*/ 620 h 620"/>
              </a:gdLst>
              <a:ahLst/>
              <a:cxnLst>
                <a:cxn ang="T10">
                  <a:pos x="T0" y="T1"/>
                </a:cxn>
                <a:cxn ang="T11">
                  <a:pos x="T2" y="T3"/>
                </a:cxn>
                <a:cxn ang="T12">
                  <a:pos x="T4" y="T5"/>
                </a:cxn>
                <a:cxn ang="T13">
                  <a:pos x="T6" y="T7"/>
                </a:cxn>
                <a:cxn ang="T14">
                  <a:pos x="T8" y="T9"/>
                </a:cxn>
              </a:cxnLst>
              <a:rect l="T15" t="T16" r="T17" b="T18"/>
              <a:pathLst>
                <a:path w="2612" h="620">
                  <a:moveTo>
                    <a:pt x="0" y="0"/>
                  </a:moveTo>
                  <a:cubicBezTo>
                    <a:pt x="78" y="144"/>
                    <a:pt x="156" y="289"/>
                    <a:pt x="400" y="354"/>
                  </a:cubicBezTo>
                  <a:cubicBezTo>
                    <a:pt x="644" y="419"/>
                    <a:pt x="1171" y="354"/>
                    <a:pt x="1467" y="392"/>
                  </a:cubicBezTo>
                  <a:cubicBezTo>
                    <a:pt x="1763" y="430"/>
                    <a:pt x="1983" y="548"/>
                    <a:pt x="2174" y="584"/>
                  </a:cubicBezTo>
                  <a:cubicBezTo>
                    <a:pt x="2365" y="620"/>
                    <a:pt x="2488" y="613"/>
                    <a:pt x="2612" y="6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2256" name="Text Box 60"/>
            <p:cNvSpPr txBox="1">
              <a:spLocks noChangeArrowheads="1"/>
            </p:cNvSpPr>
            <p:nvPr/>
          </p:nvSpPr>
          <p:spPr bwMode="auto">
            <a:xfrm>
              <a:off x="2627" y="2494"/>
              <a:ext cx="3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0.05</a:t>
              </a:r>
            </a:p>
          </p:txBody>
        </p:sp>
        <p:sp>
          <p:nvSpPr>
            <p:cNvPr id="52257" name="Oval 61"/>
            <p:cNvSpPr>
              <a:spLocks noChangeArrowheads="1"/>
            </p:cNvSpPr>
            <p:nvPr/>
          </p:nvSpPr>
          <p:spPr bwMode="auto">
            <a:xfrm>
              <a:off x="5084" y="2250"/>
              <a:ext cx="499" cy="438"/>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52258" name="Text Box 62"/>
            <p:cNvSpPr txBox="1">
              <a:spLocks noChangeArrowheads="1"/>
            </p:cNvSpPr>
            <p:nvPr/>
          </p:nvSpPr>
          <p:spPr bwMode="auto">
            <a:xfrm>
              <a:off x="5155" y="2313"/>
              <a:ext cx="38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stop</a:t>
              </a:r>
            </a:p>
          </p:txBody>
        </p:sp>
        <p:sp>
          <p:nvSpPr>
            <p:cNvPr id="52259" name="Freeform 63"/>
            <p:cNvSpPr>
              <a:spLocks/>
            </p:cNvSpPr>
            <p:nvPr/>
          </p:nvSpPr>
          <p:spPr bwMode="auto">
            <a:xfrm>
              <a:off x="4531" y="2146"/>
              <a:ext cx="691" cy="289"/>
            </a:xfrm>
            <a:custGeom>
              <a:avLst/>
              <a:gdLst>
                <a:gd name="T0" fmla="*/ 0 w 691"/>
                <a:gd name="T1" fmla="*/ 289 h 289"/>
                <a:gd name="T2" fmla="*/ 146 w 691"/>
                <a:gd name="T3" fmla="*/ 150 h 289"/>
                <a:gd name="T4" fmla="*/ 423 w 691"/>
                <a:gd name="T5" fmla="*/ 4 h 289"/>
                <a:gd name="T6" fmla="*/ 691 w 691"/>
                <a:gd name="T7" fmla="*/ 127 h 289"/>
                <a:gd name="T8" fmla="*/ 0 60000 65536"/>
                <a:gd name="T9" fmla="*/ 0 60000 65536"/>
                <a:gd name="T10" fmla="*/ 0 60000 65536"/>
                <a:gd name="T11" fmla="*/ 0 60000 65536"/>
                <a:gd name="T12" fmla="*/ 0 w 691"/>
                <a:gd name="T13" fmla="*/ 0 h 289"/>
                <a:gd name="T14" fmla="*/ 691 w 691"/>
                <a:gd name="T15" fmla="*/ 289 h 289"/>
              </a:gdLst>
              <a:ahLst/>
              <a:cxnLst>
                <a:cxn ang="T8">
                  <a:pos x="T0" y="T1"/>
                </a:cxn>
                <a:cxn ang="T9">
                  <a:pos x="T2" y="T3"/>
                </a:cxn>
                <a:cxn ang="T10">
                  <a:pos x="T4" y="T5"/>
                </a:cxn>
                <a:cxn ang="T11">
                  <a:pos x="T6" y="T7"/>
                </a:cxn>
              </a:cxnLst>
              <a:rect l="T12" t="T13" r="T14" b="T15"/>
              <a:pathLst>
                <a:path w="691" h="289">
                  <a:moveTo>
                    <a:pt x="0" y="289"/>
                  </a:moveTo>
                  <a:cubicBezTo>
                    <a:pt x="38" y="243"/>
                    <a:pt x="76" y="197"/>
                    <a:pt x="146" y="150"/>
                  </a:cubicBezTo>
                  <a:cubicBezTo>
                    <a:pt x="216" y="103"/>
                    <a:pt x="332" y="8"/>
                    <a:pt x="423" y="4"/>
                  </a:cubicBezTo>
                  <a:cubicBezTo>
                    <a:pt x="514" y="0"/>
                    <a:pt x="649" y="106"/>
                    <a:pt x="691" y="12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2260" name="Text Box 64"/>
            <p:cNvSpPr txBox="1">
              <a:spLocks noChangeArrowheads="1"/>
            </p:cNvSpPr>
            <p:nvPr/>
          </p:nvSpPr>
          <p:spPr bwMode="auto">
            <a:xfrm>
              <a:off x="4743" y="1883"/>
              <a:ext cx="3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0.5</a:t>
              </a:r>
            </a:p>
          </p:txBody>
        </p:sp>
        <p:sp>
          <p:nvSpPr>
            <p:cNvPr id="52261" name="Freeform 65"/>
            <p:cNvSpPr>
              <a:spLocks/>
            </p:cNvSpPr>
            <p:nvPr/>
          </p:nvSpPr>
          <p:spPr bwMode="auto">
            <a:xfrm>
              <a:off x="2880" y="1186"/>
              <a:ext cx="2527" cy="1072"/>
            </a:xfrm>
            <a:custGeom>
              <a:avLst/>
              <a:gdLst>
                <a:gd name="T0" fmla="*/ 0 w 2527"/>
                <a:gd name="T1" fmla="*/ 358 h 1072"/>
                <a:gd name="T2" fmla="*/ 684 w 2527"/>
                <a:gd name="T3" fmla="*/ 104 h 1072"/>
                <a:gd name="T4" fmla="*/ 1574 w 2527"/>
                <a:gd name="T5" fmla="*/ 27 h 1072"/>
                <a:gd name="T6" fmla="*/ 2335 w 2527"/>
                <a:gd name="T7" fmla="*/ 266 h 1072"/>
                <a:gd name="T8" fmla="*/ 2527 w 2527"/>
                <a:gd name="T9" fmla="*/ 1072 h 1072"/>
                <a:gd name="T10" fmla="*/ 0 60000 65536"/>
                <a:gd name="T11" fmla="*/ 0 60000 65536"/>
                <a:gd name="T12" fmla="*/ 0 60000 65536"/>
                <a:gd name="T13" fmla="*/ 0 60000 65536"/>
                <a:gd name="T14" fmla="*/ 0 60000 65536"/>
                <a:gd name="T15" fmla="*/ 0 w 2527"/>
                <a:gd name="T16" fmla="*/ 0 h 1072"/>
                <a:gd name="T17" fmla="*/ 2527 w 2527"/>
                <a:gd name="T18" fmla="*/ 1072 h 1072"/>
              </a:gdLst>
              <a:ahLst/>
              <a:cxnLst>
                <a:cxn ang="T10">
                  <a:pos x="T0" y="T1"/>
                </a:cxn>
                <a:cxn ang="T11">
                  <a:pos x="T2" y="T3"/>
                </a:cxn>
                <a:cxn ang="T12">
                  <a:pos x="T4" y="T5"/>
                </a:cxn>
                <a:cxn ang="T13">
                  <a:pos x="T6" y="T7"/>
                </a:cxn>
                <a:cxn ang="T14">
                  <a:pos x="T8" y="T9"/>
                </a:cxn>
              </a:cxnLst>
              <a:rect l="T15" t="T16" r="T17" b="T18"/>
              <a:pathLst>
                <a:path w="2527" h="1072">
                  <a:moveTo>
                    <a:pt x="0" y="358"/>
                  </a:moveTo>
                  <a:cubicBezTo>
                    <a:pt x="211" y="258"/>
                    <a:pt x="422" y="159"/>
                    <a:pt x="684" y="104"/>
                  </a:cubicBezTo>
                  <a:cubicBezTo>
                    <a:pt x="946" y="49"/>
                    <a:pt x="1299" y="0"/>
                    <a:pt x="1574" y="27"/>
                  </a:cubicBezTo>
                  <a:cubicBezTo>
                    <a:pt x="1849" y="54"/>
                    <a:pt x="2176" y="92"/>
                    <a:pt x="2335" y="266"/>
                  </a:cubicBezTo>
                  <a:cubicBezTo>
                    <a:pt x="2494" y="440"/>
                    <a:pt x="2496" y="938"/>
                    <a:pt x="2527" y="1072"/>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2262" name="Text Box 66"/>
            <p:cNvSpPr txBox="1">
              <a:spLocks noChangeArrowheads="1"/>
            </p:cNvSpPr>
            <p:nvPr/>
          </p:nvSpPr>
          <p:spPr bwMode="auto">
            <a:xfrm>
              <a:off x="3667" y="1222"/>
              <a:ext cx="3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0.1</a:t>
              </a:r>
            </a:p>
          </p:txBody>
        </p:sp>
        <p:sp>
          <p:nvSpPr>
            <p:cNvPr id="52263" name="Freeform 67"/>
            <p:cNvSpPr>
              <a:spLocks/>
            </p:cNvSpPr>
            <p:nvPr/>
          </p:nvSpPr>
          <p:spPr bwMode="auto">
            <a:xfrm>
              <a:off x="2204" y="2857"/>
              <a:ext cx="1705" cy="481"/>
            </a:xfrm>
            <a:custGeom>
              <a:avLst/>
              <a:gdLst>
                <a:gd name="T0" fmla="*/ 0 w 1705"/>
                <a:gd name="T1" fmla="*/ 292 h 481"/>
                <a:gd name="T2" fmla="*/ 315 w 1705"/>
                <a:gd name="T3" fmla="*/ 399 h 481"/>
                <a:gd name="T4" fmla="*/ 1121 w 1705"/>
                <a:gd name="T5" fmla="*/ 415 h 481"/>
                <a:gd name="T6" fmla="*/ 1705 w 1705"/>
                <a:gd name="T7" fmla="*/ 0 h 481"/>
                <a:gd name="T8" fmla="*/ 0 60000 65536"/>
                <a:gd name="T9" fmla="*/ 0 60000 65536"/>
                <a:gd name="T10" fmla="*/ 0 60000 65536"/>
                <a:gd name="T11" fmla="*/ 0 60000 65536"/>
                <a:gd name="T12" fmla="*/ 0 w 1705"/>
                <a:gd name="T13" fmla="*/ 0 h 481"/>
                <a:gd name="T14" fmla="*/ 1705 w 1705"/>
                <a:gd name="T15" fmla="*/ 481 h 481"/>
              </a:gdLst>
              <a:ahLst/>
              <a:cxnLst>
                <a:cxn ang="T8">
                  <a:pos x="T0" y="T1"/>
                </a:cxn>
                <a:cxn ang="T9">
                  <a:pos x="T2" y="T3"/>
                </a:cxn>
                <a:cxn ang="T10">
                  <a:pos x="T4" y="T5"/>
                </a:cxn>
                <a:cxn ang="T11">
                  <a:pos x="T6" y="T7"/>
                </a:cxn>
              </a:cxnLst>
              <a:rect l="T12" t="T13" r="T14" b="T15"/>
              <a:pathLst>
                <a:path w="1705" h="481">
                  <a:moveTo>
                    <a:pt x="0" y="292"/>
                  </a:moveTo>
                  <a:cubicBezTo>
                    <a:pt x="64" y="335"/>
                    <a:pt x="128" y="379"/>
                    <a:pt x="315" y="399"/>
                  </a:cubicBezTo>
                  <a:cubicBezTo>
                    <a:pt x="502" y="419"/>
                    <a:pt x="889" y="481"/>
                    <a:pt x="1121" y="415"/>
                  </a:cubicBezTo>
                  <a:cubicBezTo>
                    <a:pt x="1353" y="349"/>
                    <a:pt x="1529" y="174"/>
                    <a:pt x="1705"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2264" name="Text Box 68"/>
            <p:cNvSpPr txBox="1">
              <a:spLocks noChangeArrowheads="1"/>
            </p:cNvSpPr>
            <p:nvPr/>
          </p:nvSpPr>
          <p:spPr bwMode="auto">
            <a:xfrm>
              <a:off x="2662" y="3050"/>
              <a:ext cx="3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0.8</a:t>
              </a:r>
            </a:p>
          </p:txBody>
        </p:sp>
        <p:sp>
          <p:nvSpPr>
            <p:cNvPr id="52265" name="Freeform 69"/>
            <p:cNvSpPr>
              <a:spLocks/>
            </p:cNvSpPr>
            <p:nvPr/>
          </p:nvSpPr>
          <p:spPr bwMode="auto">
            <a:xfrm>
              <a:off x="2066" y="2665"/>
              <a:ext cx="3195" cy="974"/>
            </a:xfrm>
            <a:custGeom>
              <a:avLst/>
              <a:gdLst>
                <a:gd name="T0" fmla="*/ 0 w 3195"/>
                <a:gd name="T1" fmla="*/ 683 h 974"/>
                <a:gd name="T2" fmla="*/ 1060 w 3195"/>
                <a:gd name="T3" fmla="*/ 868 h 974"/>
                <a:gd name="T4" fmla="*/ 1943 w 3195"/>
                <a:gd name="T5" fmla="*/ 829 h 974"/>
                <a:gd name="T6" fmla="*/ 3195 w 3195"/>
                <a:gd name="T7" fmla="*/ 0 h 974"/>
                <a:gd name="T8" fmla="*/ 0 60000 65536"/>
                <a:gd name="T9" fmla="*/ 0 60000 65536"/>
                <a:gd name="T10" fmla="*/ 0 60000 65536"/>
                <a:gd name="T11" fmla="*/ 0 60000 65536"/>
                <a:gd name="T12" fmla="*/ 0 w 3195"/>
                <a:gd name="T13" fmla="*/ 0 h 974"/>
                <a:gd name="T14" fmla="*/ 3195 w 3195"/>
                <a:gd name="T15" fmla="*/ 974 h 974"/>
              </a:gdLst>
              <a:ahLst/>
              <a:cxnLst>
                <a:cxn ang="T8">
                  <a:pos x="T0" y="T1"/>
                </a:cxn>
                <a:cxn ang="T9">
                  <a:pos x="T2" y="T3"/>
                </a:cxn>
                <a:cxn ang="T10">
                  <a:pos x="T4" y="T5"/>
                </a:cxn>
                <a:cxn ang="T11">
                  <a:pos x="T6" y="T7"/>
                </a:cxn>
              </a:cxnLst>
              <a:rect l="T12" t="T13" r="T14" b="T15"/>
              <a:pathLst>
                <a:path w="3195" h="974">
                  <a:moveTo>
                    <a:pt x="0" y="683"/>
                  </a:moveTo>
                  <a:cubicBezTo>
                    <a:pt x="368" y="763"/>
                    <a:pt x="736" y="844"/>
                    <a:pt x="1060" y="868"/>
                  </a:cubicBezTo>
                  <a:cubicBezTo>
                    <a:pt x="1384" y="892"/>
                    <a:pt x="1587" y="974"/>
                    <a:pt x="1943" y="829"/>
                  </a:cubicBezTo>
                  <a:cubicBezTo>
                    <a:pt x="2299" y="684"/>
                    <a:pt x="2747" y="342"/>
                    <a:pt x="3195"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2266" name="Text Box 70"/>
            <p:cNvSpPr txBox="1">
              <a:spLocks noChangeArrowheads="1"/>
            </p:cNvSpPr>
            <p:nvPr/>
          </p:nvSpPr>
          <p:spPr bwMode="auto">
            <a:xfrm>
              <a:off x="3283" y="3350"/>
              <a:ext cx="3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0.1</a:t>
              </a:r>
            </a:p>
          </p:txBody>
        </p:sp>
        <p:sp>
          <p:nvSpPr>
            <p:cNvPr id="52267" name="Text Box 71"/>
            <p:cNvSpPr txBox="1">
              <a:spLocks noChangeArrowheads="1"/>
            </p:cNvSpPr>
            <p:nvPr/>
          </p:nvSpPr>
          <p:spPr bwMode="auto">
            <a:xfrm>
              <a:off x="1013" y="2854"/>
              <a:ext cx="3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0.1</a:t>
              </a:r>
            </a:p>
          </p:txBody>
        </p:sp>
        <p:sp>
          <p:nvSpPr>
            <p:cNvPr id="52268" name="Freeform 72"/>
            <p:cNvSpPr>
              <a:spLocks/>
            </p:cNvSpPr>
            <p:nvPr/>
          </p:nvSpPr>
          <p:spPr bwMode="auto">
            <a:xfrm>
              <a:off x="506" y="1905"/>
              <a:ext cx="892" cy="1282"/>
            </a:xfrm>
            <a:custGeom>
              <a:avLst/>
              <a:gdLst>
                <a:gd name="T0" fmla="*/ 892 w 892"/>
                <a:gd name="T1" fmla="*/ 1282 h 1282"/>
                <a:gd name="T2" fmla="*/ 569 w 892"/>
                <a:gd name="T3" fmla="*/ 1190 h 1282"/>
                <a:gd name="T4" fmla="*/ 147 w 892"/>
                <a:gd name="T5" fmla="*/ 921 h 1282"/>
                <a:gd name="T6" fmla="*/ 1 w 892"/>
                <a:gd name="T7" fmla="*/ 583 h 1282"/>
                <a:gd name="T8" fmla="*/ 139 w 892"/>
                <a:gd name="T9" fmla="*/ 0 h 1282"/>
                <a:gd name="T10" fmla="*/ 0 60000 65536"/>
                <a:gd name="T11" fmla="*/ 0 60000 65536"/>
                <a:gd name="T12" fmla="*/ 0 60000 65536"/>
                <a:gd name="T13" fmla="*/ 0 60000 65536"/>
                <a:gd name="T14" fmla="*/ 0 60000 65536"/>
                <a:gd name="T15" fmla="*/ 0 w 892"/>
                <a:gd name="T16" fmla="*/ 0 h 1282"/>
                <a:gd name="T17" fmla="*/ 892 w 892"/>
                <a:gd name="T18" fmla="*/ 1282 h 1282"/>
              </a:gdLst>
              <a:ahLst/>
              <a:cxnLst>
                <a:cxn ang="T10">
                  <a:pos x="T0" y="T1"/>
                </a:cxn>
                <a:cxn ang="T11">
                  <a:pos x="T2" y="T3"/>
                </a:cxn>
                <a:cxn ang="T12">
                  <a:pos x="T4" y="T5"/>
                </a:cxn>
                <a:cxn ang="T13">
                  <a:pos x="T6" y="T7"/>
                </a:cxn>
                <a:cxn ang="T14">
                  <a:pos x="T8" y="T9"/>
                </a:cxn>
              </a:cxnLst>
              <a:rect l="T15" t="T16" r="T17" b="T18"/>
              <a:pathLst>
                <a:path w="892" h="1282">
                  <a:moveTo>
                    <a:pt x="892" y="1282"/>
                  </a:moveTo>
                  <a:cubicBezTo>
                    <a:pt x="792" y="1266"/>
                    <a:pt x="693" y="1250"/>
                    <a:pt x="569" y="1190"/>
                  </a:cubicBezTo>
                  <a:cubicBezTo>
                    <a:pt x="445" y="1130"/>
                    <a:pt x="242" y="1022"/>
                    <a:pt x="147" y="921"/>
                  </a:cubicBezTo>
                  <a:cubicBezTo>
                    <a:pt x="52" y="820"/>
                    <a:pt x="2" y="736"/>
                    <a:pt x="1" y="583"/>
                  </a:cubicBezTo>
                  <a:cubicBezTo>
                    <a:pt x="0" y="430"/>
                    <a:pt x="69" y="215"/>
                    <a:pt x="139"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2269" name="Freeform 73"/>
            <p:cNvSpPr>
              <a:spLocks/>
            </p:cNvSpPr>
            <p:nvPr/>
          </p:nvSpPr>
          <p:spPr bwMode="auto">
            <a:xfrm>
              <a:off x="315" y="1743"/>
              <a:ext cx="3702" cy="2102"/>
            </a:xfrm>
            <a:custGeom>
              <a:avLst/>
              <a:gdLst>
                <a:gd name="T0" fmla="*/ 3702 w 3702"/>
                <a:gd name="T1" fmla="*/ 1175 h 2102"/>
                <a:gd name="T2" fmla="*/ 3364 w 3702"/>
                <a:gd name="T3" fmla="*/ 1905 h 2102"/>
                <a:gd name="T4" fmla="*/ 3164 w 3702"/>
                <a:gd name="T5" fmla="*/ 2051 h 2102"/>
                <a:gd name="T6" fmla="*/ 2895 w 3702"/>
                <a:gd name="T7" fmla="*/ 2097 h 2102"/>
                <a:gd name="T8" fmla="*/ 1290 w 3702"/>
                <a:gd name="T9" fmla="*/ 2059 h 2102"/>
                <a:gd name="T10" fmla="*/ 607 w 3702"/>
                <a:gd name="T11" fmla="*/ 1836 h 2102"/>
                <a:gd name="T12" fmla="*/ 345 w 3702"/>
                <a:gd name="T13" fmla="*/ 1498 h 2102"/>
                <a:gd name="T14" fmla="*/ 100 w 3702"/>
                <a:gd name="T15" fmla="*/ 976 h 2102"/>
                <a:gd name="T16" fmla="*/ 31 w 3702"/>
                <a:gd name="T17" fmla="*/ 300 h 2102"/>
                <a:gd name="T18" fmla="*/ 284 w 3702"/>
                <a:gd name="T19" fmla="*/ 0 h 2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2"/>
                <a:gd name="T31" fmla="*/ 0 h 2102"/>
                <a:gd name="T32" fmla="*/ 3702 w 3702"/>
                <a:gd name="T33" fmla="*/ 2102 h 2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2" h="2102">
                  <a:moveTo>
                    <a:pt x="3702" y="1175"/>
                  </a:moveTo>
                  <a:cubicBezTo>
                    <a:pt x="3578" y="1467"/>
                    <a:pt x="3454" y="1759"/>
                    <a:pt x="3364" y="1905"/>
                  </a:cubicBezTo>
                  <a:cubicBezTo>
                    <a:pt x="3274" y="2051"/>
                    <a:pt x="3242" y="2019"/>
                    <a:pt x="3164" y="2051"/>
                  </a:cubicBezTo>
                  <a:cubicBezTo>
                    <a:pt x="3086" y="2083"/>
                    <a:pt x="3207" y="2096"/>
                    <a:pt x="2895" y="2097"/>
                  </a:cubicBezTo>
                  <a:cubicBezTo>
                    <a:pt x="2583" y="2098"/>
                    <a:pt x="1671" y="2102"/>
                    <a:pt x="1290" y="2059"/>
                  </a:cubicBezTo>
                  <a:cubicBezTo>
                    <a:pt x="909" y="2016"/>
                    <a:pt x="765" y="1930"/>
                    <a:pt x="607" y="1836"/>
                  </a:cubicBezTo>
                  <a:cubicBezTo>
                    <a:pt x="449" y="1742"/>
                    <a:pt x="429" y="1641"/>
                    <a:pt x="345" y="1498"/>
                  </a:cubicBezTo>
                  <a:cubicBezTo>
                    <a:pt x="261" y="1355"/>
                    <a:pt x="152" y="1176"/>
                    <a:pt x="100" y="976"/>
                  </a:cubicBezTo>
                  <a:cubicBezTo>
                    <a:pt x="48" y="776"/>
                    <a:pt x="0" y="463"/>
                    <a:pt x="31" y="300"/>
                  </a:cubicBezTo>
                  <a:cubicBezTo>
                    <a:pt x="62" y="137"/>
                    <a:pt x="173" y="68"/>
                    <a:pt x="284"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2270" name="Text Box 74"/>
            <p:cNvSpPr txBox="1">
              <a:spLocks noChangeArrowheads="1"/>
            </p:cNvSpPr>
            <p:nvPr/>
          </p:nvSpPr>
          <p:spPr bwMode="auto">
            <a:xfrm>
              <a:off x="2453" y="3626"/>
              <a:ext cx="3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0.25</a:t>
              </a:r>
            </a:p>
          </p:txBody>
        </p:sp>
        <p:sp>
          <p:nvSpPr>
            <p:cNvPr id="52271" name="Freeform 75"/>
            <p:cNvSpPr>
              <a:spLocks/>
            </p:cNvSpPr>
            <p:nvPr/>
          </p:nvSpPr>
          <p:spPr bwMode="auto">
            <a:xfrm>
              <a:off x="2028" y="2734"/>
              <a:ext cx="1820" cy="226"/>
            </a:xfrm>
            <a:custGeom>
              <a:avLst/>
              <a:gdLst>
                <a:gd name="T0" fmla="*/ 1820 w 1820"/>
                <a:gd name="T1" fmla="*/ 0 h 226"/>
                <a:gd name="T2" fmla="*/ 1259 w 1820"/>
                <a:gd name="T3" fmla="*/ 192 h 226"/>
                <a:gd name="T4" fmla="*/ 744 w 1820"/>
                <a:gd name="T5" fmla="*/ 207 h 226"/>
                <a:gd name="T6" fmla="*/ 307 w 1820"/>
                <a:gd name="T7" fmla="*/ 100 h 226"/>
                <a:gd name="T8" fmla="*/ 0 w 1820"/>
                <a:gd name="T9" fmla="*/ 123 h 226"/>
                <a:gd name="T10" fmla="*/ 0 60000 65536"/>
                <a:gd name="T11" fmla="*/ 0 60000 65536"/>
                <a:gd name="T12" fmla="*/ 0 60000 65536"/>
                <a:gd name="T13" fmla="*/ 0 60000 65536"/>
                <a:gd name="T14" fmla="*/ 0 60000 65536"/>
                <a:gd name="T15" fmla="*/ 0 w 1820"/>
                <a:gd name="T16" fmla="*/ 0 h 226"/>
                <a:gd name="T17" fmla="*/ 1820 w 1820"/>
                <a:gd name="T18" fmla="*/ 226 h 226"/>
              </a:gdLst>
              <a:ahLst/>
              <a:cxnLst>
                <a:cxn ang="T10">
                  <a:pos x="T0" y="T1"/>
                </a:cxn>
                <a:cxn ang="T11">
                  <a:pos x="T2" y="T3"/>
                </a:cxn>
                <a:cxn ang="T12">
                  <a:pos x="T4" y="T5"/>
                </a:cxn>
                <a:cxn ang="T13">
                  <a:pos x="T6" y="T7"/>
                </a:cxn>
                <a:cxn ang="T14">
                  <a:pos x="T8" y="T9"/>
                </a:cxn>
              </a:cxnLst>
              <a:rect l="T15" t="T16" r="T17" b="T18"/>
              <a:pathLst>
                <a:path w="1820" h="226">
                  <a:moveTo>
                    <a:pt x="1820" y="0"/>
                  </a:moveTo>
                  <a:cubicBezTo>
                    <a:pt x="1629" y="79"/>
                    <a:pt x="1438" y="158"/>
                    <a:pt x="1259" y="192"/>
                  </a:cubicBezTo>
                  <a:cubicBezTo>
                    <a:pt x="1080" y="226"/>
                    <a:pt x="903" y="222"/>
                    <a:pt x="744" y="207"/>
                  </a:cubicBezTo>
                  <a:cubicBezTo>
                    <a:pt x="585" y="192"/>
                    <a:pt x="431" y="114"/>
                    <a:pt x="307" y="100"/>
                  </a:cubicBezTo>
                  <a:cubicBezTo>
                    <a:pt x="183" y="86"/>
                    <a:pt x="91" y="104"/>
                    <a:pt x="0" y="123"/>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2272" name="Text Box 76"/>
            <p:cNvSpPr txBox="1">
              <a:spLocks noChangeArrowheads="1"/>
            </p:cNvSpPr>
            <p:nvPr/>
          </p:nvSpPr>
          <p:spPr bwMode="auto">
            <a:xfrm>
              <a:off x="3072" y="2723"/>
              <a:ext cx="3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0.25</a:t>
              </a:r>
            </a:p>
          </p:txBody>
        </p:sp>
      </p:grpSp>
      <p:sp>
        <p:nvSpPr>
          <p:cNvPr id="52229" name="Oval 61"/>
          <p:cNvSpPr>
            <a:spLocks noChangeArrowheads="1"/>
          </p:cNvSpPr>
          <p:nvPr/>
        </p:nvSpPr>
        <p:spPr bwMode="auto">
          <a:xfrm>
            <a:off x="558800" y="5840413"/>
            <a:ext cx="792163" cy="69532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52230" name="TextBox 80"/>
          <p:cNvSpPr txBox="1">
            <a:spLocks noChangeArrowheads="1"/>
          </p:cNvSpPr>
          <p:nvPr/>
        </p:nvSpPr>
        <p:spPr bwMode="auto">
          <a:xfrm>
            <a:off x="577850" y="5967413"/>
            <a:ext cx="695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t>start</a:t>
            </a:r>
          </a:p>
        </p:txBody>
      </p:sp>
      <p:sp>
        <p:nvSpPr>
          <p:cNvPr id="52231" name="Freeform 82"/>
          <p:cNvSpPr>
            <a:spLocks noChangeArrowheads="1"/>
          </p:cNvSpPr>
          <p:nvPr/>
        </p:nvSpPr>
        <p:spPr bwMode="auto">
          <a:xfrm>
            <a:off x="1179513" y="5029200"/>
            <a:ext cx="1106487" cy="854075"/>
          </a:xfrm>
          <a:custGeom>
            <a:avLst/>
            <a:gdLst>
              <a:gd name="T0" fmla="*/ 0 w 1106905"/>
              <a:gd name="T1" fmla="*/ 851072 h 854242"/>
              <a:gd name="T2" fmla="*/ 334475 w 1106905"/>
              <a:gd name="T3" fmla="*/ 287694 h 854242"/>
              <a:gd name="T4" fmla="*/ 1098990 w 1106905"/>
              <a:gd name="T5" fmla="*/ 0 h 854242"/>
              <a:gd name="T6" fmla="*/ 0 60000 65536"/>
              <a:gd name="T7" fmla="*/ 0 60000 65536"/>
              <a:gd name="T8" fmla="*/ 0 60000 65536"/>
              <a:gd name="T9" fmla="*/ 0 w 1106905"/>
              <a:gd name="T10" fmla="*/ 0 h 854242"/>
              <a:gd name="T11" fmla="*/ 1106905 w 1106905"/>
              <a:gd name="T12" fmla="*/ 854242 h 854242"/>
            </a:gdLst>
            <a:ahLst/>
            <a:cxnLst>
              <a:cxn ang="T6">
                <a:pos x="T0" y="T1"/>
              </a:cxn>
              <a:cxn ang="T7">
                <a:pos x="T2" y="T3"/>
              </a:cxn>
              <a:cxn ang="T8">
                <a:pos x="T4" y="T5"/>
              </a:cxn>
            </a:cxnLst>
            <a:rect l="T9" t="T10" r="T11" b="T12"/>
            <a:pathLst>
              <a:path w="1106905" h="854242">
                <a:moveTo>
                  <a:pt x="0" y="854242"/>
                </a:moveTo>
                <a:cubicBezTo>
                  <a:pt x="76200" y="642687"/>
                  <a:pt x="152400" y="431132"/>
                  <a:pt x="336884" y="288758"/>
                </a:cubicBezTo>
                <a:cubicBezTo>
                  <a:pt x="521368" y="146384"/>
                  <a:pt x="814136" y="73192"/>
                  <a:pt x="1106905" y="0"/>
                </a:cubicBezTo>
              </a:path>
            </a:pathLst>
          </a:custGeom>
          <a:noFill/>
          <a:ln w="22225" algn="ctr">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cxnSp>
        <p:nvCxnSpPr>
          <p:cNvPr id="52232" name="Straight Arrow Connector 84"/>
          <p:cNvCxnSpPr>
            <a:cxnSpLocks noChangeShapeType="1"/>
            <a:stCxn id="52229" idx="0"/>
          </p:cNvCxnSpPr>
          <p:nvPr/>
        </p:nvCxnSpPr>
        <p:spPr bwMode="auto">
          <a:xfrm rot="5400000" flipH="1" flipV="1">
            <a:off x="-284162" y="4341813"/>
            <a:ext cx="2736850" cy="260350"/>
          </a:xfrm>
          <a:prstGeom prst="straightConnector1">
            <a:avLst/>
          </a:prstGeom>
          <a:noFill/>
          <a:ln w="222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2233" name="Text Box 74"/>
          <p:cNvSpPr txBox="1">
            <a:spLocks noChangeArrowheads="1"/>
          </p:cNvSpPr>
          <p:nvPr/>
        </p:nvSpPr>
        <p:spPr bwMode="auto">
          <a:xfrm>
            <a:off x="1362075" y="5727700"/>
            <a:ext cx="50323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0.1</a:t>
            </a:r>
          </a:p>
        </p:txBody>
      </p:sp>
      <p:sp>
        <p:nvSpPr>
          <p:cNvPr id="52234" name="Text Box 74"/>
          <p:cNvSpPr txBox="1">
            <a:spLocks noChangeArrowheads="1"/>
          </p:cNvSpPr>
          <p:nvPr/>
        </p:nvSpPr>
        <p:spPr bwMode="auto">
          <a:xfrm>
            <a:off x="515938" y="5241925"/>
            <a:ext cx="503237"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0.5</a:t>
            </a:r>
          </a:p>
        </p:txBody>
      </p:sp>
      <p:sp>
        <p:nvSpPr>
          <p:cNvPr id="52235" name="Text Box 74"/>
          <p:cNvSpPr txBox="1">
            <a:spLocks noChangeArrowheads="1"/>
          </p:cNvSpPr>
          <p:nvPr/>
        </p:nvSpPr>
        <p:spPr bwMode="auto">
          <a:xfrm>
            <a:off x="1390650" y="4852988"/>
            <a:ext cx="501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0.4</a:t>
            </a:r>
          </a:p>
        </p:txBody>
      </p:sp>
      <p:sp>
        <p:nvSpPr>
          <p:cNvPr id="52236" name="Freeform 91"/>
          <p:cNvSpPr>
            <a:spLocks noChangeArrowheads="1"/>
          </p:cNvSpPr>
          <p:nvPr/>
        </p:nvSpPr>
        <p:spPr bwMode="auto">
          <a:xfrm>
            <a:off x="1300163" y="4440238"/>
            <a:ext cx="5702300" cy="1739900"/>
          </a:xfrm>
          <a:custGeom>
            <a:avLst/>
            <a:gdLst>
              <a:gd name="T0" fmla="*/ 0 w 5702968"/>
              <a:gd name="T1" fmla="*/ 1624403 h 1740568"/>
              <a:gd name="T2" fmla="*/ 4021614 w 5702968"/>
              <a:gd name="T3" fmla="*/ 1624403 h 1740568"/>
              <a:gd name="T4" fmla="*/ 5090030 w 5702968"/>
              <a:gd name="T5" fmla="*/ 1457186 h 1740568"/>
              <a:gd name="T6" fmla="*/ 5690283 w 5702968"/>
              <a:gd name="T7" fmla="*/ 0 h 1740568"/>
              <a:gd name="T8" fmla="*/ 0 60000 65536"/>
              <a:gd name="T9" fmla="*/ 0 60000 65536"/>
              <a:gd name="T10" fmla="*/ 0 60000 65536"/>
              <a:gd name="T11" fmla="*/ 0 60000 65536"/>
              <a:gd name="T12" fmla="*/ 0 w 5702968"/>
              <a:gd name="T13" fmla="*/ 0 h 1740568"/>
              <a:gd name="T14" fmla="*/ 5702968 w 5702968"/>
              <a:gd name="T15" fmla="*/ 1740568 h 1740568"/>
            </a:gdLst>
            <a:ahLst/>
            <a:cxnLst>
              <a:cxn ang="T8">
                <a:pos x="T0" y="T1"/>
              </a:cxn>
              <a:cxn ang="T9">
                <a:pos x="T2" y="T3"/>
              </a:cxn>
              <a:cxn ang="T10">
                <a:pos x="T4" y="T5"/>
              </a:cxn>
              <a:cxn ang="T11">
                <a:pos x="T6" y="T7"/>
              </a:cxn>
            </a:cxnLst>
            <a:rect l="T12" t="T13" r="T14" b="T15"/>
            <a:pathLst>
              <a:path w="5702968" h="1740568">
                <a:moveTo>
                  <a:pt x="0" y="1636294"/>
                </a:moveTo>
                <a:lnTo>
                  <a:pt x="4030578" y="1636294"/>
                </a:lnTo>
                <a:cubicBezTo>
                  <a:pt x="4880809" y="1608220"/>
                  <a:pt x="4822657" y="1740568"/>
                  <a:pt x="5101389" y="1467852"/>
                </a:cubicBezTo>
                <a:cubicBezTo>
                  <a:pt x="5380121" y="1195136"/>
                  <a:pt x="5541544" y="597568"/>
                  <a:pt x="5702968" y="0"/>
                </a:cubicBezTo>
              </a:path>
            </a:pathLst>
          </a:custGeom>
          <a:noFill/>
          <a:ln w="22225" algn="ctr">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2237"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1100" b="0">
                <a:solidFill>
                  <a:srgbClr val="000000"/>
                </a:solidFill>
                <a:latin typeface="Calibri" panose="020F0502020204030204" pitchFamily="34" charset="0"/>
              </a:rPr>
              <a:t>Ray Mooney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fld id="{4272402C-F4AA-489F-89F3-3E8CF43B0C7F}" type="slidenum">
              <a:rPr lang="en-US" altLang="en-US" sz="1200" smtClean="0">
                <a:latin typeface="Helvetica" panose="020B0604020202020204" pitchFamily="34" charset="0"/>
              </a:rPr>
              <a:pPr>
                <a:spcBef>
                  <a:spcPct val="0"/>
                </a:spcBef>
                <a:buClrTx/>
                <a:buFontTx/>
                <a:buNone/>
              </a:pPr>
              <a:t>15</a:t>
            </a:fld>
            <a:endParaRPr lang="en-US" altLang="en-US" sz="1200"/>
          </a:p>
        </p:txBody>
      </p:sp>
      <p:sp>
        <p:nvSpPr>
          <p:cNvPr id="54275" name="Rectangle 2"/>
          <p:cNvSpPr>
            <a:spLocks noGrp="1" noChangeArrowheads="1"/>
          </p:cNvSpPr>
          <p:nvPr>
            <p:ph type="title"/>
          </p:nvPr>
        </p:nvSpPr>
        <p:spPr/>
        <p:txBody>
          <a:bodyPr/>
          <a:lstStyle/>
          <a:p>
            <a:pPr eaLnBrk="1" hangingPunct="1"/>
            <a:r>
              <a:rPr lang="en-US" altLang="en-US"/>
              <a:t>Sample HMM Generation</a:t>
            </a:r>
          </a:p>
        </p:txBody>
      </p:sp>
      <p:grpSp>
        <p:nvGrpSpPr>
          <p:cNvPr id="54276" name="Group 3"/>
          <p:cNvGrpSpPr>
            <a:grpSpLocks/>
          </p:cNvGrpSpPr>
          <p:nvPr/>
        </p:nvGrpSpPr>
        <p:grpSpPr bwMode="auto">
          <a:xfrm>
            <a:off x="450850" y="1404938"/>
            <a:ext cx="8362950" cy="4554537"/>
            <a:chOff x="315" y="1007"/>
            <a:chExt cx="5268" cy="2869"/>
          </a:xfrm>
        </p:grpSpPr>
        <p:grpSp>
          <p:nvGrpSpPr>
            <p:cNvPr id="54286" name="Group 4"/>
            <p:cNvGrpSpPr>
              <a:grpSpLocks/>
            </p:cNvGrpSpPr>
            <p:nvPr/>
          </p:nvGrpSpPr>
          <p:grpSpPr bwMode="auto">
            <a:xfrm>
              <a:off x="1391" y="2622"/>
              <a:ext cx="829" cy="1023"/>
              <a:chOff x="1391" y="2622"/>
              <a:chExt cx="829" cy="1023"/>
            </a:xfrm>
          </p:grpSpPr>
          <p:grpSp>
            <p:nvGrpSpPr>
              <p:cNvPr id="54349" name="Group 5"/>
              <p:cNvGrpSpPr>
                <a:grpSpLocks/>
              </p:cNvGrpSpPr>
              <p:nvPr/>
            </p:nvGrpSpPr>
            <p:grpSpPr bwMode="auto">
              <a:xfrm>
                <a:off x="1391" y="2622"/>
                <a:ext cx="829" cy="797"/>
                <a:chOff x="3852" y="2120"/>
                <a:chExt cx="1098" cy="1242"/>
              </a:xfrm>
            </p:grpSpPr>
            <p:sp>
              <p:nvSpPr>
                <p:cNvPr id="54356" name="Freeform 6"/>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4357" name="Freeform 7"/>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4358" name="Line 8"/>
                <p:cNvSpPr>
                  <a:spLocks noChangeShapeType="1"/>
                </p:cNvSpPr>
                <p:nvPr/>
              </p:nvSpPr>
              <p:spPr bwMode="auto">
                <a:xfrm flipV="1">
                  <a:off x="4025" y="2120"/>
                  <a:ext cx="760" cy="8"/>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54350" name="Text Box 9"/>
              <p:cNvSpPr txBox="1">
                <a:spLocks noChangeArrowheads="1"/>
              </p:cNvSpPr>
              <p:nvPr/>
            </p:nvSpPr>
            <p:spPr bwMode="auto">
              <a:xfrm>
                <a:off x="1413" y="3395"/>
                <a:ext cx="77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PropNoun</a:t>
                </a:r>
              </a:p>
            </p:txBody>
          </p:sp>
          <p:sp>
            <p:nvSpPr>
              <p:cNvPr id="54351" name="Text Box 10"/>
              <p:cNvSpPr txBox="1">
                <a:spLocks noChangeArrowheads="1"/>
              </p:cNvSpPr>
              <p:nvPr/>
            </p:nvSpPr>
            <p:spPr bwMode="auto">
              <a:xfrm>
                <a:off x="1444" y="2874"/>
                <a:ext cx="4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John</a:t>
                </a:r>
              </a:p>
            </p:txBody>
          </p:sp>
          <p:sp>
            <p:nvSpPr>
              <p:cNvPr id="54352" name="Text Box 11"/>
              <p:cNvSpPr txBox="1">
                <a:spLocks noChangeArrowheads="1"/>
              </p:cNvSpPr>
              <p:nvPr/>
            </p:nvSpPr>
            <p:spPr bwMode="auto">
              <a:xfrm>
                <a:off x="1753" y="2942"/>
                <a:ext cx="4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Mary</a:t>
                </a:r>
              </a:p>
            </p:txBody>
          </p:sp>
          <p:sp>
            <p:nvSpPr>
              <p:cNvPr id="54353" name="Text Box 12"/>
              <p:cNvSpPr txBox="1">
                <a:spLocks noChangeArrowheads="1"/>
              </p:cNvSpPr>
              <p:nvPr/>
            </p:nvSpPr>
            <p:spPr bwMode="auto">
              <a:xfrm>
                <a:off x="1392" y="3050"/>
                <a:ext cx="4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Alice</a:t>
                </a:r>
              </a:p>
            </p:txBody>
          </p:sp>
          <p:sp>
            <p:nvSpPr>
              <p:cNvPr id="54354" name="Text Box 13"/>
              <p:cNvSpPr txBox="1">
                <a:spLocks noChangeArrowheads="1"/>
              </p:cNvSpPr>
              <p:nvPr/>
            </p:nvSpPr>
            <p:spPr bwMode="auto">
              <a:xfrm>
                <a:off x="1705" y="3143"/>
                <a:ext cx="43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Jerry</a:t>
                </a:r>
              </a:p>
            </p:txBody>
          </p:sp>
          <p:sp>
            <p:nvSpPr>
              <p:cNvPr id="54355" name="Text Box 14"/>
              <p:cNvSpPr txBox="1">
                <a:spLocks noChangeArrowheads="1"/>
              </p:cNvSpPr>
              <p:nvPr/>
            </p:nvSpPr>
            <p:spPr bwMode="auto">
              <a:xfrm>
                <a:off x="1582" y="2697"/>
                <a:ext cx="4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Tom</a:t>
                </a:r>
              </a:p>
            </p:txBody>
          </p:sp>
        </p:grpSp>
        <p:grpSp>
          <p:nvGrpSpPr>
            <p:cNvPr id="54287" name="Group 15"/>
            <p:cNvGrpSpPr>
              <a:grpSpLocks/>
            </p:cNvGrpSpPr>
            <p:nvPr/>
          </p:nvGrpSpPr>
          <p:grpSpPr bwMode="auto">
            <a:xfrm>
              <a:off x="2212" y="1285"/>
              <a:ext cx="829" cy="1048"/>
              <a:chOff x="2212" y="1285"/>
              <a:chExt cx="829" cy="1048"/>
            </a:xfrm>
          </p:grpSpPr>
          <p:grpSp>
            <p:nvGrpSpPr>
              <p:cNvPr id="54338" name="Group 16"/>
              <p:cNvGrpSpPr>
                <a:grpSpLocks/>
              </p:cNvGrpSpPr>
              <p:nvPr/>
            </p:nvGrpSpPr>
            <p:grpSpPr bwMode="auto">
              <a:xfrm>
                <a:off x="2212" y="1285"/>
                <a:ext cx="829" cy="797"/>
                <a:chOff x="3852" y="2120"/>
                <a:chExt cx="1098" cy="1242"/>
              </a:xfrm>
            </p:grpSpPr>
            <p:sp>
              <p:nvSpPr>
                <p:cNvPr id="54346" name="Freeform 17"/>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4347" name="Freeform 18"/>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4348" name="Line 19"/>
                <p:cNvSpPr>
                  <a:spLocks noChangeShapeType="1"/>
                </p:cNvSpPr>
                <p:nvPr/>
              </p:nvSpPr>
              <p:spPr bwMode="auto">
                <a:xfrm flipV="1">
                  <a:off x="4025" y="2120"/>
                  <a:ext cx="760" cy="8"/>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54339" name="Text Box 20"/>
              <p:cNvSpPr txBox="1">
                <a:spLocks noChangeArrowheads="1"/>
              </p:cNvSpPr>
              <p:nvPr/>
            </p:nvSpPr>
            <p:spPr bwMode="auto">
              <a:xfrm>
                <a:off x="2368" y="2083"/>
                <a:ext cx="47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Noun</a:t>
                </a:r>
              </a:p>
            </p:txBody>
          </p:sp>
          <p:sp>
            <p:nvSpPr>
              <p:cNvPr id="54340" name="Text Box 21"/>
              <p:cNvSpPr txBox="1">
                <a:spLocks noChangeArrowheads="1"/>
              </p:cNvSpPr>
              <p:nvPr/>
            </p:nvSpPr>
            <p:spPr bwMode="auto">
              <a:xfrm>
                <a:off x="2454" y="1299"/>
                <a:ext cx="30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cat</a:t>
                </a:r>
              </a:p>
            </p:txBody>
          </p:sp>
          <p:sp>
            <p:nvSpPr>
              <p:cNvPr id="54341" name="Text Box 22"/>
              <p:cNvSpPr txBox="1">
                <a:spLocks noChangeArrowheads="1"/>
              </p:cNvSpPr>
              <p:nvPr/>
            </p:nvSpPr>
            <p:spPr bwMode="auto">
              <a:xfrm>
                <a:off x="2337" y="1471"/>
                <a:ext cx="35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dog</a:t>
                </a:r>
              </a:p>
            </p:txBody>
          </p:sp>
          <p:sp>
            <p:nvSpPr>
              <p:cNvPr id="54342" name="Text Box 23"/>
              <p:cNvSpPr txBox="1">
                <a:spLocks noChangeArrowheads="1"/>
              </p:cNvSpPr>
              <p:nvPr/>
            </p:nvSpPr>
            <p:spPr bwMode="auto">
              <a:xfrm>
                <a:off x="2232" y="1619"/>
                <a:ext cx="3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car</a:t>
                </a:r>
              </a:p>
            </p:txBody>
          </p:sp>
          <p:sp>
            <p:nvSpPr>
              <p:cNvPr id="54343" name="Text Box 24"/>
              <p:cNvSpPr txBox="1">
                <a:spLocks noChangeArrowheads="1"/>
              </p:cNvSpPr>
              <p:nvPr/>
            </p:nvSpPr>
            <p:spPr bwMode="auto">
              <a:xfrm>
                <a:off x="2278" y="1769"/>
                <a:ext cx="34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pen</a:t>
                </a:r>
              </a:p>
            </p:txBody>
          </p:sp>
          <p:sp>
            <p:nvSpPr>
              <p:cNvPr id="54344" name="Text Box 25"/>
              <p:cNvSpPr txBox="1">
                <a:spLocks noChangeArrowheads="1"/>
              </p:cNvSpPr>
              <p:nvPr/>
            </p:nvSpPr>
            <p:spPr bwMode="auto">
              <a:xfrm>
                <a:off x="2601" y="1569"/>
                <a:ext cx="34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bed</a:t>
                </a:r>
              </a:p>
            </p:txBody>
          </p:sp>
          <p:sp>
            <p:nvSpPr>
              <p:cNvPr id="54345" name="Text Box 26"/>
              <p:cNvSpPr txBox="1">
                <a:spLocks noChangeArrowheads="1"/>
              </p:cNvSpPr>
              <p:nvPr/>
            </p:nvSpPr>
            <p:spPr bwMode="auto">
              <a:xfrm>
                <a:off x="2555" y="1742"/>
                <a:ext cx="4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apple</a:t>
                </a:r>
              </a:p>
            </p:txBody>
          </p:sp>
        </p:grpSp>
        <p:grpSp>
          <p:nvGrpSpPr>
            <p:cNvPr id="54288" name="Group 27"/>
            <p:cNvGrpSpPr>
              <a:grpSpLocks/>
            </p:cNvGrpSpPr>
            <p:nvPr/>
          </p:nvGrpSpPr>
          <p:grpSpPr bwMode="auto">
            <a:xfrm>
              <a:off x="610" y="1295"/>
              <a:ext cx="829" cy="1044"/>
              <a:chOff x="610" y="1295"/>
              <a:chExt cx="829" cy="1044"/>
            </a:xfrm>
          </p:grpSpPr>
          <p:grpSp>
            <p:nvGrpSpPr>
              <p:cNvPr id="54324" name="Group 28"/>
              <p:cNvGrpSpPr>
                <a:grpSpLocks/>
              </p:cNvGrpSpPr>
              <p:nvPr/>
            </p:nvGrpSpPr>
            <p:grpSpPr bwMode="auto">
              <a:xfrm>
                <a:off x="610" y="1297"/>
                <a:ext cx="829" cy="1042"/>
                <a:chOff x="610" y="1297"/>
                <a:chExt cx="829" cy="1042"/>
              </a:xfrm>
            </p:grpSpPr>
            <p:grpSp>
              <p:nvGrpSpPr>
                <p:cNvPr id="54333" name="Group 29"/>
                <p:cNvGrpSpPr>
                  <a:grpSpLocks/>
                </p:cNvGrpSpPr>
                <p:nvPr/>
              </p:nvGrpSpPr>
              <p:grpSpPr bwMode="auto">
                <a:xfrm>
                  <a:off x="610" y="1297"/>
                  <a:ext cx="829" cy="797"/>
                  <a:chOff x="3852" y="2120"/>
                  <a:chExt cx="1098" cy="1242"/>
                </a:xfrm>
              </p:grpSpPr>
              <p:sp>
                <p:nvSpPr>
                  <p:cNvPr id="54335" name="Freeform 30"/>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4336" name="Freeform 31"/>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4337" name="Line 32"/>
                  <p:cNvSpPr>
                    <a:spLocks noChangeShapeType="1"/>
                  </p:cNvSpPr>
                  <p:nvPr/>
                </p:nvSpPr>
                <p:spPr bwMode="auto">
                  <a:xfrm flipV="1">
                    <a:off x="4025" y="2120"/>
                    <a:ext cx="760" cy="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54334" name="Text Box 33"/>
                <p:cNvSpPr txBox="1">
                  <a:spLocks noChangeArrowheads="1"/>
                </p:cNvSpPr>
                <p:nvPr/>
              </p:nvSpPr>
              <p:spPr bwMode="auto">
                <a:xfrm>
                  <a:off x="818" y="2089"/>
                  <a:ext cx="34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Det</a:t>
                  </a:r>
                </a:p>
              </p:txBody>
            </p:sp>
          </p:grpSp>
          <p:sp>
            <p:nvSpPr>
              <p:cNvPr id="54325" name="Text Box 34"/>
              <p:cNvSpPr txBox="1">
                <a:spLocks noChangeArrowheads="1"/>
              </p:cNvSpPr>
              <p:nvPr/>
            </p:nvSpPr>
            <p:spPr bwMode="auto">
              <a:xfrm>
                <a:off x="753" y="1476"/>
                <a:ext cx="18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a</a:t>
                </a:r>
              </a:p>
            </p:txBody>
          </p:sp>
          <p:sp>
            <p:nvSpPr>
              <p:cNvPr id="54326" name="Text Box 35"/>
              <p:cNvSpPr txBox="1">
                <a:spLocks noChangeArrowheads="1"/>
              </p:cNvSpPr>
              <p:nvPr/>
            </p:nvSpPr>
            <p:spPr bwMode="auto">
              <a:xfrm>
                <a:off x="995" y="1503"/>
                <a:ext cx="3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the</a:t>
                </a:r>
              </a:p>
            </p:txBody>
          </p:sp>
          <p:sp>
            <p:nvSpPr>
              <p:cNvPr id="54327" name="Text Box 36"/>
              <p:cNvSpPr txBox="1">
                <a:spLocks noChangeArrowheads="1"/>
              </p:cNvSpPr>
              <p:nvPr/>
            </p:nvSpPr>
            <p:spPr bwMode="auto">
              <a:xfrm>
                <a:off x="676" y="1675"/>
                <a:ext cx="3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the</a:t>
                </a:r>
              </a:p>
            </p:txBody>
          </p:sp>
          <p:sp>
            <p:nvSpPr>
              <p:cNvPr id="54328" name="Text Box 37"/>
              <p:cNvSpPr txBox="1">
                <a:spLocks noChangeArrowheads="1"/>
              </p:cNvSpPr>
              <p:nvPr/>
            </p:nvSpPr>
            <p:spPr bwMode="auto">
              <a:xfrm>
                <a:off x="841" y="1295"/>
                <a:ext cx="3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the</a:t>
                </a:r>
              </a:p>
            </p:txBody>
          </p:sp>
          <p:sp>
            <p:nvSpPr>
              <p:cNvPr id="54329" name="Text Box 38"/>
              <p:cNvSpPr txBox="1">
                <a:spLocks noChangeArrowheads="1"/>
              </p:cNvSpPr>
              <p:nvPr/>
            </p:nvSpPr>
            <p:spPr bwMode="auto">
              <a:xfrm>
                <a:off x="869" y="1821"/>
                <a:ext cx="35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that</a:t>
                </a:r>
              </a:p>
            </p:txBody>
          </p:sp>
          <p:sp>
            <p:nvSpPr>
              <p:cNvPr id="54330" name="Text Box 39"/>
              <p:cNvSpPr txBox="1">
                <a:spLocks noChangeArrowheads="1"/>
              </p:cNvSpPr>
              <p:nvPr/>
            </p:nvSpPr>
            <p:spPr bwMode="auto">
              <a:xfrm>
                <a:off x="849" y="1572"/>
                <a:ext cx="18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a</a:t>
                </a:r>
              </a:p>
            </p:txBody>
          </p:sp>
          <p:sp>
            <p:nvSpPr>
              <p:cNvPr id="54331" name="Text Box 40"/>
              <p:cNvSpPr txBox="1">
                <a:spLocks noChangeArrowheads="1"/>
              </p:cNvSpPr>
              <p:nvPr/>
            </p:nvSpPr>
            <p:spPr bwMode="auto">
              <a:xfrm>
                <a:off x="1082" y="1653"/>
                <a:ext cx="3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the</a:t>
                </a:r>
              </a:p>
            </p:txBody>
          </p:sp>
          <p:sp>
            <p:nvSpPr>
              <p:cNvPr id="54332" name="Text Box 41"/>
              <p:cNvSpPr txBox="1">
                <a:spLocks noChangeArrowheads="1"/>
              </p:cNvSpPr>
              <p:nvPr/>
            </p:nvSpPr>
            <p:spPr bwMode="auto">
              <a:xfrm>
                <a:off x="945" y="1668"/>
                <a:ext cx="18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a</a:t>
                </a:r>
              </a:p>
            </p:txBody>
          </p:sp>
        </p:grpSp>
        <p:grpSp>
          <p:nvGrpSpPr>
            <p:cNvPr id="54289" name="Group 42"/>
            <p:cNvGrpSpPr>
              <a:grpSpLocks/>
            </p:cNvGrpSpPr>
            <p:nvPr/>
          </p:nvGrpSpPr>
          <p:grpSpPr bwMode="auto">
            <a:xfrm>
              <a:off x="3799" y="2135"/>
              <a:ext cx="829" cy="797"/>
              <a:chOff x="3852" y="2120"/>
              <a:chExt cx="1098" cy="1242"/>
            </a:xfrm>
          </p:grpSpPr>
          <p:sp>
            <p:nvSpPr>
              <p:cNvPr id="54321" name="Freeform 43"/>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4322" name="Freeform 44"/>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4323" name="Line 45"/>
              <p:cNvSpPr>
                <a:spLocks noChangeShapeType="1"/>
              </p:cNvSpPr>
              <p:nvPr/>
            </p:nvSpPr>
            <p:spPr bwMode="auto">
              <a:xfrm flipV="1">
                <a:off x="4025" y="2120"/>
                <a:ext cx="760" cy="8"/>
              </a:xfrm>
              <a:prstGeom prst="line">
                <a:avLst/>
              </a:prstGeom>
              <a:noFill/>
              <a:ln w="38100">
                <a:solidFill>
                  <a:srgbClr val="CC00CC"/>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54290" name="Text Box 46"/>
            <p:cNvSpPr txBox="1">
              <a:spLocks noChangeArrowheads="1"/>
            </p:cNvSpPr>
            <p:nvPr/>
          </p:nvSpPr>
          <p:spPr bwMode="auto">
            <a:xfrm>
              <a:off x="4001" y="2935"/>
              <a:ext cx="43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Verb</a:t>
              </a:r>
            </a:p>
          </p:txBody>
        </p:sp>
        <p:sp>
          <p:nvSpPr>
            <p:cNvPr id="54291" name="Text Box 47"/>
            <p:cNvSpPr txBox="1">
              <a:spLocks noChangeArrowheads="1"/>
            </p:cNvSpPr>
            <p:nvPr/>
          </p:nvSpPr>
          <p:spPr bwMode="auto">
            <a:xfrm>
              <a:off x="4075" y="2144"/>
              <a:ext cx="2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bit</a:t>
              </a:r>
            </a:p>
          </p:txBody>
        </p:sp>
        <p:sp>
          <p:nvSpPr>
            <p:cNvPr id="54292" name="Text Box 48"/>
            <p:cNvSpPr txBox="1">
              <a:spLocks noChangeArrowheads="1"/>
            </p:cNvSpPr>
            <p:nvPr/>
          </p:nvSpPr>
          <p:spPr bwMode="auto">
            <a:xfrm>
              <a:off x="3837" y="2413"/>
              <a:ext cx="30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ate</a:t>
              </a:r>
            </a:p>
          </p:txBody>
        </p:sp>
        <p:sp>
          <p:nvSpPr>
            <p:cNvPr id="54293" name="Text Box 49"/>
            <p:cNvSpPr txBox="1">
              <a:spLocks noChangeArrowheads="1"/>
            </p:cNvSpPr>
            <p:nvPr/>
          </p:nvSpPr>
          <p:spPr bwMode="auto">
            <a:xfrm>
              <a:off x="4082" y="2358"/>
              <a:ext cx="36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saw</a:t>
              </a:r>
            </a:p>
          </p:txBody>
        </p:sp>
        <p:sp>
          <p:nvSpPr>
            <p:cNvPr id="54294" name="Text Box 50"/>
            <p:cNvSpPr txBox="1">
              <a:spLocks noChangeArrowheads="1"/>
            </p:cNvSpPr>
            <p:nvPr/>
          </p:nvSpPr>
          <p:spPr bwMode="auto">
            <a:xfrm>
              <a:off x="4036" y="2500"/>
              <a:ext cx="5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played</a:t>
              </a:r>
            </a:p>
          </p:txBody>
        </p:sp>
        <p:sp>
          <p:nvSpPr>
            <p:cNvPr id="54295" name="Text Box 51"/>
            <p:cNvSpPr txBox="1">
              <a:spLocks noChangeArrowheads="1"/>
            </p:cNvSpPr>
            <p:nvPr/>
          </p:nvSpPr>
          <p:spPr bwMode="auto">
            <a:xfrm>
              <a:off x="3907" y="2658"/>
              <a:ext cx="2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hit</a:t>
              </a:r>
            </a:p>
          </p:txBody>
        </p:sp>
        <p:sp>
          <p:nvSpPr>
            <p:cNvPr id="54296" name="Freeform 52"/>
            <p:cNvSpPr>
              <a:spLocks/>
            </p:cNvSpPr>
            <p:nvPr/>
          </p:nvSpPr>
          <p:spPr bwMode="auto">
            <a:xfrm>
              <a:off x="1321" y="1951"/>
              <a:ext cx="983" cy="258"/>
            </a:xfrm>
            <a:custGeom>
              <a:avLst/>
              <a:gdLst>
                <a:gd name="T0" fmla="*/ 0 w 983"/>
                <a:gd name="T1" fmla="*/ 38 h 258"/>
                <a:gd name="T2" fmla="*/ 253 w 983"/>
                <a:gd name="T3" fmla="*/ 215 h 258"/>
                <a:gd name="T4" fmla="*/ 614 w 983"/>
                <a:gd name="T5" fmla="*/ 222 h 258"/>
                <a:gd name="T6" fmla="*/ 983 w 983"/>
                <a:gd name="T7" fmla="*/ 0 h 258"/>
                <a:gd name="T8" fmla="*/ 0 60000 65536"/>
                <a:gd name="T9" fmla="*/ 0 60000 65536"/>
                <a:gd name="T10" fmla="*/ 0 60000 65536"/>
                <a:gd name="T11" fmla="*/ 0 60000 65536"/>
                <a:gd name="T12" fmla="*/ 0 w 983"/>
                <a:gd name="T13" fmla="*/ 0 h 258"/>
                <a:gd name="T14" fmla="*/ 983 w 983"/>
                <a:gd name="T15" fmla="*/ 258 h 258"/>
              </a:gdLst>
              <a:ahLst/>
              <a:cxnLst>
                <a:cxn ang="T8">
                  <a:pos x="T0" y="T1"/>
                </a:cxn>
                <a:cxn ang="T9">
                  <a:pos x="T2" y="T3"/>
                </a:cxn>
                <a:cxn ang="T10">
                  <a:pos x="T4" y="T5"/>
                </a:cxn>
                <a:cxn ang="T11">
                  <a:pos x="T6" y="T7"/>
                </a:cxn>
              </a:cxnLst>
              <a:rect l="T12" t="T13" r="T14" b="T15"/>
              <a:pathLst>
                <a:path w="983" h="258">
                  <a:moveTo>
                    <a:pt x="0" y="38"/>
                  </a:moveTo>
                  <a:cubicBezTo>
                    <a:pt x="75" y="111"/>
                    <a:pt x="151" y="184"/>
                    <a:pt x="253" y="215"/>
                  </a:cubicBezTo>
                  <a:cubicBezTo>
                    <a:pt x="355" y="246"/>
                    <a:pt x="492" y="258"/>
                    <a:pt x="614" y="222"/>
                  </a:cubicBezTo>
                  <a:cubicBezTo>
                    <a:pt x="736" y="186"/>
                    <a:pt x="859" y="93"/>
                    <a:pt x="983"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4297" name="Text Box 53"/>
            <p:cNvSpPr txBox="1">
              <a:spLocks noChangeArrowheads="1"/>
            </p:cNvSpPr>
            <p:nvPr/>
          </p:nvSpPr>
          <p:spPr bwMode="auto">
            <a:xfrm>
              <a:off x="1585" y="1968"/>
              <a:ext cx="3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0.95</a:t>
              </a:r>
            </a:p>
          </p:txBody>
        </p:sp>
        <p:sp>
          <p:nvSpPr>
            <p:cNvPr id="54298" name="Freeform 54"/>
            <p:cNvSpPr>
              <a:spLocks/>
            </p:cNvSpPr>
            <p:nvPr/>
          </p:nvSpPr>
          <p:spPr bwMode="auto">
            <a:xfrm>
              <a:off x="2949" y="1943"/>
              <a:ext cx="929" cy="507"/>
            </a:xfrm>
            <a:custGeom>
              <a:avLst/>
              <a:gdLst>
                <a:gd name="T0" fmla="*/ 0 w 929"/>
                <a:gd name="T1" fmla="*/ 0 h 507"/>
                <a:gd name="T2" fmla="*/ 207 w 929"/>
                <a:gd name="T3" fmla="*/ 238 h 507"/>
                <a:gd name="T4" fmla="*/ 499 w 929"/>
                <a:gd name="T5" fmla="*/ 422 h 507"/>
                <a:gd name="T6" fmla="*/ 929 w 929"/>
                <a:gd name="T7" fmla="*/ 507 h 507"/>
                <a:gd name="T8" fmla="*/ 0 60000 65536"/>
                <a:gd name="T9" fmla="*/ 0 60000 65536"/>
                <a:gd name="T10" fmla="*/ 0 60000 65536"/>
                <a:gd name="T11" fmla="*/ 0 60000 65536"/>
                <a:gd name="T12" fmla="*/ 0 w 929"/>
                <a:gd name="T13" fmla="*/ 0 h 507"/>
                <a:gd name="T14" fmla="*/ 929 w 929"/>
                <a:gd name="T15" fmla="*/ 507 h 507"/>
              </a:gdLst>
              <a:ahLst/>
              <a:cxnLst>
                <a:cxn ang="T8">
                  <a:pos x="T0" y="T1"/>
                </a:cxn>
                <a:cxn ang="T9">
                  <a:pos x="T2" y="T3"/>
                </a:cxn>
                <a:cxn ang="T10">
                  <a:pos x="T4" y="T5"/>
                </a:cxn>
                <a:cxn ang="T11">
                  <a:pos x="T6" y="T7"/>
                </a:cxn>
              </a:cxnLst>
              <a:rect l="T12" t="T13" r="T14" b="T15"/>
              <a:pathLst>
                <a:path w="929" h="507">
                  <a:moveTo>
                    <a:pt x="0" y="0"/>
                  </a:moveTo>
                  <a:cubicBezTo>
                    <a:pt x="62" y="84"/>
                    <a:pt x="124" y="168"/>
                    <a:pt x="207" y="238"/>
                  </a:cubicBezTo>
                  <a:cubicBezTo>
                    <a:pt x="290" y="308"/>
                    <a:pt x="379" y="377"/>
                    <a:pt x="499" y="422"/>
                  </a:cubicBezTo>
                  <a:cubicBezTo>
                    <a:pt x="619" y="467"/>
                    <a:pt x="860" y="493"/>
                    <a:pt x="929" y="5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4299" name="Freeform 55"/>
            <p:cNvSpPr>
              <a:spLocks/>
            </p:cNvSpPr>
            <p:nvPr/>
          </p:nvSpPr>
          <p:spPr bwMode="auto">
            <a:xfrm>
              <a:off x="1344" y="1223"/>
              <a:ext cx="975" cy="359"/>
            </a:xfrm>
            <a:custGeom>
              <a:avLst/>
              <a:gdLst>
                <a:gd name="T0" fmla="*/ 975 w 975"/>
                <a:gd name="T1" fmla="*/ 1 h 536"/>
                <a:gd name="T2" fmla="*/ 668 w 975"/>
                <a:gd name="T3" fmla="*/ 1 h 536"/>
                <a:gd name="T4" fmla="*/ 307 w 975"/>
                <a:gd name="T5" fmla="*/ 1 h 536"/>
                <a:gd name="T6" fmla="*/ 0 w 975"/>
                <a:gd name="T7" fmla="*/ 1 h 536"/>
                <a:gd name="T8" fmla="*/ 0 60000 65536"/>
                <a:gd name="T9" fmla="*/ 0 60000 65536"/>
                <a:gd name="T10" fmla="*/ 0 60000 65536"/>
                <a:gd name="T11" fmla="*/ 0 60000 65536"/>
                <a:gd name="T12" fmla="*/ 0 w 975"/>
                <a:gd name="T13" fmla="*/ 0 h 536"/>
                <a:gd name="T14" fmla="*/ 975 w 975"/>
                <a:gd name="T15" fmla="*/ 536 h 536"/>
              </a:gdLst>
              <a:ahLst/>
              <a:cxnLst>
                <a:cxn ang="T8">
                  <a:pos x="T0" y="T1"/>
                </a:cxn>
                <a:cxn ang="T9">
                  <a:pos x="T2" y="T3"/>
                </a:cxn>
                <a:cxn ang="T10">
                  <a:pos x="T4" y="T5"/>
                </a:cxn>
                <a:cxn ang="T11">
                  <a:pos x="T6" y="T7"/>
                </a:cxn>
              </a:cxnLst>
              <a:rect l="T12" t="T13" r="T14" b="T15"/>
              <a:pathLst>
                <a:path w="975" h="536">
                  <a:moveTo>
                    <a:pt x="975" y="528"/>
                  </a:moveTo>
                  <a:cubicBezTo>
                    <a:pt x="877" y="343"/>
                    <a:pt x="779" y="158"/>
                    <a:pt x="668" y="83"/>
                  </a:cubicBezTo>
                  <a:cubicBezTo>
                    <a:pt x="557" y="8"/>
                    <a:pt x="418" y="0"/>
                    <a:pt x="307" y="75"/>
                  </a:cubicBezTo>
                  <a:cubicBezTo>
                    <a:pt x="196" y="150"/>
                    <a:pt x="52" y="458"/>
                    <a:pt x="0" y="536"/>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en-US"/>
            </a:p>
          </p:txBody>
        </p:sp>
        <p:sp>
          <p:nvSpPr>
            <p:cNvPr id="54300" name="Text Box 56"/>
            <p:cNvSpPr txBox="1">
              <a:spLocks noChangeArrowheads="1"/>
            </p:cNvSpPr>
            <p:nvPr/>
          </p:nvSpPr>
          <p:spPr bwMode="auto">
            <a:xfrm>
              <a:off x="1662" y="1007"/>
              <a:ext cx="3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0.05</a:t>
              </a:r>
            </a:p>
          </p:txBody>
        </p:sp>
        <p:sp>
          <p:nvSpPr>
            <p:cNvPr id="54301" name="Text Box 57"/>
            <p:cNvSpPr txBox="1">
              <a:spLocks noChangeArrowheads="1"/>
            </p:cNvSpPr>
            <p:nvPr/>
          </p:nvSpPr>
          <p:spPr bwMode="auto">
            <a:xfrm>
              <a:off x="3238" y="2071"/>
              <a:ext cx="397"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0.85</a:t>
              </a:r>
            </a:p>
          </p:txBody>
        </p:sp>
        <p:sp>
          <p:nvSpPr>
            <p:cNvPr id="54302" name="Text Box 58"/>
            <p:cNvSpPr txBox="1">
              <a:spLocks noChangeArrowheads="1"/>
            </p:cNvSpPr>
            <p:nvPr/>
          </p:nvSpPr>
          <p:spPr bwMode="auto">
            <a:xfrm>
              <a:off x="4137" y="2654"/>
              <a:ext cx="4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gave</a:t>
              </a:r>
            </a:p>
          </p:txBody>
        </p:sp>
        <p:sp>
          <p:nvSpPr>
            <p:cNvPr id="54303" name="Freeform 59"/>
            <p:cNvSpPr>
              <a:spLocks/>
            </p:cNvSpPr>
            <p:nvPr/>
          </p:nvSpPr>
          <p:spPr bwMode="auto">
            <a:xfrm>
              <a:off x="1190" y="2081"/>
              <a:ext cx="2612" cy="620"/>
            </a:xfrm>
            <a:custGeom>
              <a:avLst/>
              <a:gdLst>
                <a:gd name="T0" fmla="*/ 0 w 2612"/>
                <a:gd name="T1" fmla="*/ 0 h 620"/>
                <a:gd name="T2" fmla="*/ 400 w 2612"/>
                <a:gd name="T3" fmla="*/ 354 h 620"/>
                <a:gd name="T4" fmla="*/ 1467 w 2612"/>
                <a:gd name="T5" fmla="*/ 392 h 620"/>
                <a:gd name="T6" fmla="*/ 2174 w 2612"/>
                <a:gd name="T7" fmla="*/ 584 h 620"/>
                <a:gd name="T8" fmla="*/ 2612 w 2612"/>
                <a:gd name="T9" fmla="*/ 607 h 620"/>
                <a:gd name="T10" fmla="*/ 0 60000 65536"/>
                <a:gd name="T11" fmla="*/ 0 60000 65536"/>
                <a:gd name="T12" fmla="*/ 0 60000 65536"/>
                <a:gd name="T13" fmla="*/ 0 60000 65536"/>
                <a:gd name="T14" fmla="*/ 0 60000 65536"/>
                <a:gd name="T15" fmla="*/ 0 w 2612"/>
                <a:gd name="T16" fmla="*/ 0 h 620"/>
                <a:gd name="T17" fmla="*/ 2612 w 2612"/>
                <a:gd name="T18" fmla="*/ 620 h 620"/>
              </a:gdLst>
              <a:ahLst/>
              <a:cxnLst>
                <a:cxn ang="T10">
                  <a:pos x="T0" y="T1"/>
                </a:cxn>
                <a:cxn ang="T11">
                  <a:pos x="T2" y="T3"/>
                </a:cxn>
                <a:cxn ang="T12">
                  <a:pos x="T4" y="T5"/>
                </a:cxn>
                <a:cxn ang="T13">
                  <a:pos x="T6" y="T7"/>
                </a:cxn>
                <a:cxn ang="T14">
                  <a:pos x="T8" y="T9"/>
                </a:cxn>
              </a:cxnLst>
              <a:rect l="T15" t="T16" r="T17" b="T18"/>
              <a:pathLst>
                <a:path w="2612" h="620">
                  <a:moveTo>
                    <a:pt x="0" y="0"/>
                  </a:moveTo>
                  <a:cubicBezTo>
                    <a:pt x="78" y="144"/>
                    <a:pt x="156" y="289"/>
                    <a:pt x="400" y="354"/>
                  </a:cubicBezTo>
                  <a:cubicBezTo>
                    <a:pt x="644" y="419"/>
                    <a:pt x="1171" y="354"/>
                    <a:pt x="1467" y="392"/>
                  </a:cubicBezTo>
                  <a:cubicBezTo>
                    <a:pt x="1763" y="430"/>
                    <a:pt x="1983" y="548"/>
                    <a:pt x="2174" y="584"/>
                  </a:cubicBezTo>
                  <a:cubicBezTo>
                    <a:pt x="2365" y="620"/>
                    <a:pt x="2488" y="613"/>
                    <a:pt x="2612" y="6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4304" name="Text Box 60"/>
            <p:cNvSpPr txBox="1">
              <a:spLocks noChangeArrowheads="1"/>
            </p:cNvSpPr>
            <p:nvPr/>
          </p:nvSpPr>
          <p:spPr bwMode="auto">
            <a:xfrm>
              <a:off x="2627" y="2494"/>
              <a:ext cx="3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0.05</a:t>
              </a:r>
            </a:p>
          </p:txBody>
        </p:sp>
        <p:sp>
          <p:nvSpPr>
            <p:cNvPr id="54305" name="Oval 61"/>
            <p:cNvSpPr>
              <a:spLocks noChangeArrowheads="1"/>
            </p:cNvSpPr>
            <p:nvPr/>
          </p:nvSpPr>
          <p:spPr bwMode="auto">
            <a:xfrm>
              <a:off x="5084" y="2250"/>
              <a:ext cx="499" cy="438"/>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54306" name="Text Box 62"/>
            <p:cNvSpPr txBox="1">
              <a:spLocks noChangeArrowheads="1"/>
            </p:cNvSpPr>
            <p:nvPr/>
          </p:nvSpPr>
          <p:spPr bwMode="auto">
            <a:xfrm>
              <a:off x="5155" y="2313"/>
              <a:ext cx="38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stop</a:t>
              </a:r>
            </a:p>
          </p:txBody>
        </p:sp>
        <p:sp>
          <p:nvSpPr>
            <p:cNvPr id="54307" name="Freeform 63"/>
            <p:cNvSpPr>
              <a:spLocks/>
            </p:cNvSpPr>
            <p:nvPr/>
          </p:nvSpPr>
          <p:spPr bwMode="auto">
            <a:xfrm>
              <a:off x="4531" y="2146"/>
              <a:ext cx="691" cy="289"/>
            </a:xfrm>
            <a:custGeom>
              <a:avLst/>
              <a:gdLst>
                <a:gd name="T0" fmla="*/ 0 w 691"/>
                <a:gd name="T1" fmla="*/ 289 h 289"/>
                <a:gd name="T2" fmla="*/ 146 w 691"/>
                <a:gd name="T3" fmla="*/ 150 h 289"/>
                <a:gd name="T4" fmla="*/ 423 w 691"/>
                <a:gd name="T5" fmla="*/ 4 h 289"/>
                <a:gd name="T6" fmla="*/ 691 w 691"/>
                <a:gd name="T7" fmla="*/ 127 h 289"/>
                <a:gd name="T8" fmla="*/ 0 60000 65536"/>
                <a:gd name="T9" fmla="*/ 0 60000 65536"/>
                <a:gd name="T10" fmla="*/ 0 60000 65536"/>
                <a:gd name="T11" fmla="*/ 0 60000 65536"/>
                <a:gd name="T12" fmla="*/ 0 w 691"/>
                <a:gd name="T13" fmla="*/ 0 h 289"/>
                <a:gd name="T14" fmla="*/ 691 w 691"/>
                <a:gd name="T15" fmla="*/ 289 h 289"/>
              </a:gdLst>
              <a:ahLst/>
              <a:cxnLst>
                <a:cxn ang="T8">
                  <a:pos x="T0" y="T1"/>
                </a:cxn>
                <a:cxn ang="T9">
                  <a:pos x="T2" y="T3"/>
                </a:cxn>
                <a:cxn ang="T10">
                  <a:pos x="T4" y="T5"/>
                </a:cxn>
                <a:cxn ang="T11">
                  <a:pos x="T6" y="T7"/>
                </a:cxn>
              </a:cxnLst>
              <a:rect l="T12" t="T13" r="T14" b="T15"/>
              <a:pathLst>
                <a:path w="691" h="289">
                  <a:moveTo>
                    <a:pt x="0" y="289"/>
                  </a:moveTo>
                  <a:cubicBezTo>
                    <a:pt x="38" y="243"/>
                    <a:pt x="76" y="197"/>
                    <a:pt x="146" y="150"/>
                  </a:cubicBezTo>
                  <a:cubicBezTo>
                    <a:pt x="216" y="103"/>
                    <a:pt x="332" y="8"/>
                    <a:pt x="423" y="4"/>
                  </a:cubicBezTo>
                  <a:cubicBezTo>
                    <a:pt x="514" y="0"/>
                    <a:pt x="649" y="106"/>
                    <a:pt x="691" y="12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4308" name="Text Box 64"/>
            <p:cNvSpPr txBox="1">
              <a:spLocks noChangeArrowheads="1"/>
            </p:cNvSpPr>
            <p:nvPr/>
          </p:nvSpPr>
          <p:spPr bwMode="auto">
            <a:xfrm>
              <a:off x="4743" y="1883"/>
              <a:ext cx="3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0.5</a:t>
              </a:r>
            </a:p>
          </p:txBody>
        </p:sp>
        <p:sp>
          <p:nvSpPr>
            <p:cNvPr id="54309" name="Freeform 65"/>
            <p:cNvSpPr>
              <a:spLocks/>
            </p:cNvSpPr>
            <p:nvPr/>
          </p:nvSpPr>
          <p:spPr bwMode="auto">
            <a:xfrm>
              <a:off x="2880" y="1186"/>
              <a:ext cx="2527" cy="1072"/>
            </a:xfrm>
            <a:custGeom>
              <a:avLst/>
              <a:gdLst>
                <a:gd name="T0" fmla="*/ 0 w 2527"/>
                <a:gd name="T1" fmla="*/ 358 h 1072"/>
                <a:gd name="T2" fmla="*/ 684 w 2527"/>
                <a:gd name="T3" fmla="*/ 104 h 1072"/>
                <a:gd name="T4" fmla="*/ 1574 w 2527"/>
                <a:gd name="T5" fmla="*/ 27 h 1072"/>
                <a:gd name="T6" fmla="*/ 2335 w 2527"/>
                <a:gd name="T7" fmla="*/ 266 h 1072"/>
                <a:gd name="T8" fmla="*/ 2527 w 2527"/>
                <a:gd name="T9" fmla="*/ 1072 h 1072"/>
                <a:gd name="T10" fmla="*/ 0 60000 65536"/>
                <a:gd name="T11" fmla="*/ 0 60000 65536"/>
                <a:gd name="T12" fmla="*/ 0 60000 65536"/>
                <a:gd name="T13" fmla="*/ 0 60000 65536"/>
                <a:gd name="T14" fmla="*/ 0 60000 65536"/>
                <a:gd name="T15" fmla="*/ 0 w 2527"/>
                <a:gd name="T16" fmla="*/ 0 h 1072"/>
                <a:gd name="T17" fmla="*/ 2527 w 2527"/>
                <a:gd name="T18" fmla="*/ 1072 h 1072"/>
              </a:gdLst>
              <a:ahLst/>
              <a:cxnLst>
                <a:cxn ang="T10">
                  <a:pos x="T0" y="T1"/>
                </a:cxn>
                <a:cxn ang="T11">
                  <a:pos x="T2" y="T3"/>
                </a:cxn>
                <a:cxn ang="T12">
                  <a:pos x="T4" y="T5"/>
                </a:cxn>
                <a:cxn ang="T13">
                  <a:pos x="T6" y="T7"/>
                </a:cxn>
                <a:cxn ang="T14">
                  <a:pos x="T8" y="T9"/>
                </a:cxn>
              </a:cxnLst>
              <a:rect l="T15" t="T16" r="T17" b="T18"/>
              <a:pathLst>
                <a:path w="2527" h="1072">
                  <a:moveTo>
                    <a:pt x="0" y="358"/>
                  </a:moveTo>
                  <a:cubicBezTo>
                    <a:pt x="211" y="258"/>
                    <a:pt x="422" y="159"/>
                    <a:pt x="684" y="104"/>
                  </a:cubicBezTo>
                  <a:cubicBezTo>
                    <a:pt x="946" y="49"/>
                    <a:pt x="1299" y="0"/>
                    <a:pt x="1574" y="27"/>
                  </a:cubicBezTo>
                  <a:cubicBezTo>
                    <a:pt x="1849" y="54"/>
                    <a:pt x="2176" y="92"/>
                    <a:pt x="2335" y="266"/>
                  </a:cubicBezTo>
                  <a:cubicBezTo>
                    <a:pt x="2494" y="440"/>
                    <a:pt x="2496" y="938"/>
                    <a:pt x="2527" y="1072"/>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4310" name="Text Box 66"/>
            <p:cNvSpPr txBox="1">
              <a:spLocks noChangeArrowheads="1"/>
            </p:cNvSpPr>
            <p:nvPr/>
          </p:nvSpPr>
          <p:spPr bwMode="auto">
            <a:xfrm>
              <a:off x="3667" y="1222"/>
              <a:ext cx="3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0.1</a:t>
              </a:r>
            </a:p>
          </p:txBody>
        </p:sp>
        <p:sp>
          <p:nvSpPr>
            <p:cNvPr id="54311" name="Freeform 67"/>
            <p:cNvSpPr>
              <a:spLocks/>
            </p:cNvSpPr>
            <p:nvPr/>
          </p:nvSpPr>
          <p:spPr bwMode="auto">
            <a:xfrm>
              <a:off x="2204" y="2857"/>
              <a:ext cx="1705" cy="481"/>
            </a:xfrm>
            <a:custGeom>
              <a:avLst/>
              <a:gdLst>
                <a:gd name="T0" fmla="*/ 0 w 1705"/>
                <a:gd name="T1" fmla="*/ 292 h 481"/>
                <a:gd name="T2" fmla="*/ 315 w 1705"/>
                <a:gd name="T3" fmla="*/ 399 h 481"/>
                <a:gd name="T4" fmla="*/ 1121 w 1705"/>
                <a:gd name="T5" fmla="*/ 415 h 481"/>
                <a:gd name="T6" fmla="*/ 1705 w 1705"/>
                <a:gd name="T7" fmla="*/ 0 h 481"/>
                <a:gd name="T8" fmla="*/ 0 60000 65536"/>
                <a:gd name="T9" fmla="*/ 0 60000 65536"/>
                <a:gd name="T10" fmla="*/ 0 60000 65536"/>
                <a:gd name="T11" fmla="*/ 0 60000 65536"/>
                <a:gd name="T12" fmla="*/ 0 w 1705"/>
                <a:gd name="T13" fmla="*/ 0 h 481"/>
                <a:gd name="T14" fmla="*/ 1705 w 1705"/>
                <a:gd name="T15" fmla="*/ 481 h 481"/>
              </a:gdLst>
              <a:ahLst/>
              <a:cxnLst>
                <a:cxn ang="T8">
                  <a:pos x="T0" y="T1"/>
                </a:cxn>
                <a:cxn ang="T9">
                  <a:pos x="T2" y="T3"/>
                </a:cxn>
                <a:cxn ang="T10">
                  <a:pos x="T4" y="T5"/>
                </a:cxn>
                <a:cxn ang="T11">
                  <a:pos x="T6" y="T7"/>
                </a:cxn>
              </a:cxnLst>
              <a:rect l="T12" t="T13" r="T14" b="T15"/>
              <a:pathLst>
                <a:path w="1705" h="481">
                  <a:moveTo>
                    <a:pt x="0" y="292"/>
                  </a:moveTo>
                  <a:cubicBezTo>
                    <a:pt x="64" y="335"/>
                    <a:pt x="128" y="379"/>
                    <a:pt x="315" y="399"/>
                  </a:cubicBezTo>
                  <a:cubicBezTo>
                    <a:pt x="502" y="419"/>
                    <a:pt x="889" y="481"/>
                    <a:pt x="1121" y="415"/>
                  </a:cubicBezTo>
                  <a:cubicBezTo>
                    <a:pt x="1353" y="349"/>
                    <a:pt x="1529" y="174"/>
                    <a:pt x="1705"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4312" name="Text Box 68"/>
            <p:cNvSpPr txBox="1">
              <a:spLocks noChangeArrowheads="1"/>
            </p:cNvSpPr>
            <p:nvPr/>
          </p:nvSpPr>
          <p:spPr bwMode="auto">
            <a:xfrm>
              <a:off x="2662" y="3050"/>
              <a:ext cx="3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0.8</a:t>
              </a:r>
            </a:p>
          </p:txBody>
        </p:sp>
        <p:sp>
          <p:nvSpPr>
            <p:cNvPr id="54313" name="Freeform 69"/>
            <p:cNvSpPr>
              <a:spLocks/>
            </p:cNvSpPr>
            <p:nvPr/>
          </p:nvSpPr>
          <p:spPr bwMode="auto">
            <a:xfrm>
              <a:off x="2066" y="2665"/>
              <a:ext cx="3195" cy="974"/>
            </a:xfrm>
            <a:custGeom>
              <a:avLst/>
              <a:gdLst>
                <a:gd name="T0" fmla="*/ 0 w 3195"/>
                <a:gd name="T1" fmla="*/ 683 h 974"/>
                <a:gd name="T2" fmla="*/ 1060 w 3195"/>
                <a:gd name="T3" fmla="*/ 868 h 974"/>
                <a:gd name="T4" fmla="*/ 1943 w 3195"/>
                <a:gd name="T5" fmla="*/ 829 h 974"/>
                <a:gd name="T6" fmla="*/ 3195 w 3195"/>
                <a:gd name="T7" fmla="*/ 0 h 974"/>
                <a:gd name="T8" fmla="*/ 0 60000 65536"/>
                <a:gd name="T9" fmla="*/ 0 60000 65536"/>
                <a:gd name="T10" fmla="*/ 0 60000 65536"/>
                <a:gd name="T11" fmla="*/ 0 60000 65536"/>
                <a:gd name="T12" fmla="*/ 0 w 3195"/>
                <a:gd name="T13" fmla="*/ 0 h 974"/>
                <a:gd name="T14" fmla="*/ 3195 w 3195"/>
                <a:gd name="T15" fmla="*/ 974 h 974"/>
              </a:gdLst>
              <a:ahLst/>
              <a:cxnLst>
                <a:cxn ang="T8">
                  <a:pos x="T0" y="T1"/>
                </a:cxn>
                <a:cxn ang="T9">
                  <a:pos x="T2" y="T3"/>
                </a:cxn>
                <a:cxn ang="T10">
                  <a:pos x="T4" y="T5"/>
                </a:cxn>
                <a:cxn ang="T11">
                  <a:pos x="T6" y="T7"/>
                </a:cxn>
              </a:cxnLst>
              <a:rect l="T12" t="T13" r="T14" b="T15"/>
              <a:pathLst>
                <a:path w="3195" h="974">
                  <a:moveTo>
                    <a:pt x="0" y="683"/>
                  </a:moveTo>
                  <a:cubicBezTo>
                    <a:pt x="368" y="763"/>
                    <a:pt x="736" y="844"/>
                    <a:pt x="1060" y="868"/>
                  </a:cubicBezTo>
                  <a:cubicBezTo>
                    <a:pt x="1384" y="892"/>
                    <a:pt x="1587" y="974"/>
                    <a:pt x="1943" y="829"/>
                  </a:cubicBezTo>
                  <a:cubicBezTo>
                    <a:pt x="2299" y="684"/>
                    <a:pt x="2747" y="342"/>
                    <a:pt x="3195"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4314" name="Text Box 70"/>
            <p:cNvSpPr txBox="1">
              <a:spLocks noChangeArrowheads="1"/>
            </p:cNvSpPr>
            <p:nvPr/>
          </p:nvSpPr>
          <p:spPr bwMode="auto">
            <a:xfrm>
              <a:off x="3283" y="3350"/>
              <a:ext cx="3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0.1</a:t>
              </a:r>
            </a:p>
          </p:txBody>
        </p:sp>
        <p:sp>
          <p:nvSpPr>
            <p:cNvPr id="54315" name="Text Box 71"/>
            <p:cNvSpPr txBox="1">
              <a:spLocks noChangeArrowheads="1"/>
            </p:cNvSpPr>
            <p:nvPr/>
          </p:nvSpPr>
          <p:spPr bwMode="auto">
            <a:xfrm>
              <a:off x="1013" y="2854"/>
              <a:ext cx="3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0.1</a:t>
              </a:r>
            </a:p>
          </p:txBody>
        </p:sp>
        <p:sp>
          <p:nvSpPr>
            <p:cNvPr id="54316" name="Freeform 72"/>
            <p:cNvSpPr>
              <a:spLocks/>
            </p:cNvSpPr>
            <p:nvPr/>
          </p:nvSpPr>
          <p:spPr bwMode="auto">
            <a:xfrm>
              <a:off x="506" y="1905"/>
              <a:ext cx="892" cy="1282"/>
            </a:xfrm>
            <a:custGeom>
              <a:avLst/>
              <a:gdLst>
                <a:gd name="T0" fmla="*/ 892 w 892"/>
                <a:gd name="T1" fmla="*/ 1282 h 1282"/>
                <a:gd name="T2" fmla="*/ 569 w 892"/>
                <a:gd name="T3" fmla="*/ 1190 h 1282"/>
                <a:gd name="T4" fmla="*/ 147 w 892"/>
                <a:gd name="T5" fmla="*/ 921 h 1282"/>
                <a:gd name="T6" fmla="*/ 1 w 892"/>
                <a:gd name="T7" fmla="*/ 583 h 1282"/>
                <a:gd name="T8" fmla="*/ 139 w 892"/>
                <a:gd name="T9" fmla="*/ 0 h 1282"/>
                <a:gd name="T10" fmla="*/ 0 60000 65536"/>
                <a:gd name="T11" fmla="*/ 0 60000 65536"/>
                <a:gd name="T12" fmla="*/ 0 60000 65536"/>
                <a:gd name="T13" fmla="*/ 0 60000 65536"/>
                <a:gd name="T14" fmla="*/ 0 60000 65536"/>
                <a:gd name="T15" fmla="*/ 0 w 892"/>
                <a:gd name="T16" fmla="*/ 0 h 1282"/>
                <a:gd name="T17" fmla="*/ 892 w 892"/>
                <a:gd name="T18" fmla="*/ 1282 h 1282"/>
              </a:gdLst>
              <a:ahLst/>
              <a:cxnLst>
                <a:cxn ang="T10">
                  <a:pos x="T0" y="T1"/>
                </a:cxn>
                <a:cxn ang="T11">
                  <a:pos x="T2" y="T3"/>
                </a:cxn>
                <a:cxn ang="T12">
                  <a:pos x="T4" y="T5"/>
                </a:cxn>
                <a:cxn ang="T13">
                  <a:pos x="T6" y="T7"/>
                </a:cxn>
                <a:cxn ang="T14">
                  <a:pos x="T8" y="T9"/>
                </a:cxn>
              </a:cxnLst>
              <a:rect l="T15" t="T16" r="T17" b="T18"/>
              <a:pathLst>
                <a:path w="892" h="1282">
                  <a:moveTo>
                    <a:pt x="892" y="1282"/>
                  </a:moveTo>
                  <a:cubicBezTo>
                    <a:pt x="792" y="1266"/>
                    <a:pt x="693" y="1250"/>
                    <a:pt x="569" y="1190"/>
                  </a:cubicBezTo>
                  <a:cubicBezTo>
                    <a:pt x="445" y="1130"/>
                    <a:pt x="242" y="1022"/>
                    <a:pt x="147" y="921"/>
                  </a:cubicBezTo>
                  <a:cubicBezTo>
                    <a:pt x="52" y="820"/>
                    <a:pt x="2" y="736"/>
                    <a:pt x="1" y="583"/>
                  </a:cubicBezTo>
                  <a:cubicBezTo>
                    <a:pt x="0" y="430"/>
                    <a:pt x="69" y="215"/>
                    <a:pt x="139"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4317" name="Freeform 73"/>
            <p:cNvSpPr>
              <a:spLocks/>
            </p:cNvSpPr>
            <p:nvPr/>
          </p:nvSpPr>
          <p:spPr bwMode="auto">
            <a:xfrm>
              <a:off x="315" y="1743"/>
              <a:ext cx="3702" cy="2102"/>
            </a:xfrm>
            <a:custGeom>
              <a:avLst/>
              <a:gdLst>
                <a:gd name="T0" fmla="*/ 3702 w 3702"/>
                <a:gd name="T1" fmla="*/ 1175 h 2102"/>
                <a:gd name="T2" fmla="*/ 3364 w 3702"/>
                <a:gd name="T3" fmla="*/ 1905 h 2102"/>
                <a:gd name="T4" fmla="*/ 3164 w 3702"/>
                <a:gd name="T5" fmla="*/ 2051 h 2102"/>
                <a:gd name="T6" fmla="*/ 2895 w 3702"/>
                <a:gd name="T7" fmla="*/ 2097 h 2102"/>
                <a:gd name="T8" fmla="*/ 1290 w 3702"/>
                <a:gd name="T9" fmla="*/ 2059 h 2102"/>
                <a:gd name="T10" fmla="*/ 607 w 3702"/>
                <a:gd name="T11" fmla="*/ 1836 h 2102"/>
                <a:gd name="T12" fmla="*/ 345 w 3702"/>
                <a:gd name="T13" fmla="*/ 1498 h 2102"/>
                <a:gd name="T14" fmla="*/ 100 w 3702"/>
                <a:gd name="T15" fmla="*/ 976 h 2102"/>
                <a:gd name="T16" fmla="*/ 31 w 3702"/>
                <a:gd name="T17" fmla="*/ 300 h 2102"/>
                <a:gd name="T18" fmla="*/ 284 w 3702"/>
                <a:gd name="T19" fmla="*/ 0 h 2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2"/>
                <a:gd name="T31" fmla="*/ 0 h 2102"/>
                <a:gd name="T32" fmla="*/ 3702 w 3702"/>
                <a:gd name="T33" fmla="*/ 2102 h 2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2" h="2102">
                  <a:moveTo>
                    <a:pt x="3702" y="1175"/>
                  </a:moveTo>
                  <a:cubicBezTo>
                    <a:pt x="3578" y="1467"/>
                    <a:pt x="3454" y="1759"/>
                    <a:pt x="3364" y="1905"/>
                  </a:cubicBezTo>
                  <a:cubicBezTo>
                    <a:pt x="3274" y="2051"/>
                    <a:pt x="3242" y="2019"/>
                    <a:pt x="3164" y="2051"/>
                  </a:cubicBezTo>
                  <a:cubicBezTo>
                    <a:pt x="3086" y="2083"/>
                    <a:pt x="3207" y="2096"/>
                    <a:pt x="2895" y="2097"/>
                  </a:cubicBezTo>
                  <a:cubicBezTo>
                    <a:pt x="2583" y="2098"/>
                    <a:pt x="1671" y="2102"/>
                    <a:pt x="1290" y="2059"/>
                  </a:cubicBezTo>
                  <a:cubicBezTo>
                    <a:pt x="909" y="2016"/>
                    <a:pt x="765" y="1930"/>
                    <a:pt x="607" y="1836"/>
                  </a:cubicBezTo>
                  <a:cubicBezTo>
                    <a:pt x="449" y="1742"/>
                    <a:pt x="429" y="1641"/>
                    <a:pt x="345" y="1498"/>
                  </a:cubicBezTo>
                  <a:cubicBezTo>
                    <a:pt x="261" y="1355"/>
                    <a:pt x="152" y="1176"/>
                    <a:pt x="100" y="976"/>
                  </a:cubicBezTo>
                  <a:cubicBezTo>
                    <a:pt x="48" y="776"/>
                    <a:pt x="0" y="463"/>
                    <a:pt x="31" y="300"/>
                  </a:cubicBezTo>
                  <a:cubicBezTo>
                    <a:pt x="62" y="137"/>
                    <a:pt x="173" y="68"/>
                    <a:pt x="284"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4318" name="Text Box 74"/>
            <p:cNvSpPr txBox="1">
              <a:spLocks noChangeArrowheads="1"/>
            </p:cNvSpPr>
            <p:nvPr/>
          </p:nvSpPr>
          <p:spPr bwMode="auto">
            <a:xfrm>
              <a:off x="2453" y="3626"/>
              <a:ext cx="3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0.25</a:t>
              </a:r>
            </a:p>
          </p:txBody>
        </p:sp>
        <p:sp>
          <p:nvSpPr>
            <p:cNvPr id="54319" name="Freeform 75"/>
            <p:cNvSpPr>
              <a:spLocks/>
            </p:cNvSpPr>
            <p:nvPr/>
          </p:nvSpPr>
          <p:spPr bwMode="auto">
            <a:xfrm>
              <a:off x="2028" y="2734"/>
              <a:ext cx="1820" cy="226"/>
            </a:xfrm>
            <a:custGeom>
              <a:avLst/>
              <a:gdLst>
                <a:gd name="T0" fmla="*/ 1820 w 1820"/>
                <a:gd name="T1" fmla="*/ 0 h 226"/>
                <a:gd name="T2" fmla="*/ 1259 w 1820"/>
                <a:gd name="T3" fmla="*/ 192 h 226"/>
                <a:gd name="T4" fmla="*/ 744 w 1820"/>
                <a:gd name="T5" fmla="*/ 207 h 226"/>
                <a:gd name="T6" fmla="*/ 307 w 1820"/>
                <a:gd name="T7" fmla="*/ 100 h 226"/>
                <a:gd name="T8" fmla="*/ 0 w 1820"/>
                <a:gd name="T9" fmla="*/ 123 h 226"/>
                <a:gd name="T10" fmla="*/ 0 60000 65536"/>
                <a:gd name="T11" fmla="*/ 0 60000 65536"/>
                <a:gd name="T12" fmla="*/ 0 60000 65536"/>
                <a:gd name="T13" fmla="*/ 0 60000 65536"/>
                <a:gd name="T14" fmla="*/ 0 60000 65536"/>
                <a:gd name="T15" fmla="*/ 0 w 1820"/>
                <a:gd name="T16" fmla="*/ 0 h 226"/>
                <a:gd name="T17" fmla="*/ 1820 w 1820"/>
                <a:gd name="T18" fmla="*/ 226 h 226"/>
              </a:gdLst>
              <a:ahLst/>
              <a:cxnLst>
                <a:cxn ang="T10">
                  <a:pos x="T0" y="T1"/>
                </a:cxn>
                <a:cxn ang="T11">
                  <a:pos x="T2" y="T3"/>
                </a:cxn>
                <a:cxn ang="T12">
                  <a:pos x="T4" y="T5"/>
                </a:cxn>
                <a:cxn ang="T13">
                  <a:pos x="T6" y="T7"/>
                </a:cxn>
                <a:cxn ang="T14">
                  <a:pos x="T8" y="T9"/>
                </a:cxn>
              </a:cxnLst>
              <a:rect l="T15" t="T16" r="T17" b="T18"/>
              <a:pathLst>
                <a:path w="1820" h="226">
                  <a:moveTo>
                    <a:pt x="1820" y="0"/>
                  </a:moveTo>
                  <a:cubicBezTo>
                    <a:pt x="1629" y="79"/>
                    <a:pt x="1438" y="158"/>
                    <a:pt x="1259" y="192"/>
                  </a:cubicBezTo>
                  <a:cubicBezTo>
                    <a:pt x="1080" y="226"/>
                    <a:pt x="903" y="222"/>
                    <a:pt x="744" y="207"/>
                  </a:cubicBezTo>
                  <a:cubicBezTo>
                    <a:pt x="585" y="192"/>
                    <a:pt x="431" y="114"/>
                    <a:pt x="307" y="100"/>
                  </a:cubicBezTo>
                  <a:cubicBezTo>
                    <a:pt x="183" y="86"/>
                    <a:pt x="91" y="104"/>
                    <a:pt x="0" y="123"/>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4320" name="Text Box 76"/>
            <p:cNvSpPr txBox="1">
              <a:spLocks noChangeArrowheads="1"/>
            </p:cNvSpPr>
            <p:nvPr/>
          </p:nvSpPr>
          <p:spPr bwMode="auto">
            <a:xfrm>
              <a:off x="3072" y="2723"/>
              <a:ext cx="3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0.25</a:t>
              </a:r>
            </a:p>
          </p:txBody>
        </p:sp>
      </p:grpSp>
      <p:sp>
        <p:nvSpPr>
          <p:cNvPr id="54277" name="Oval 61"/>
          <p:cNvSpPr>
            <a:spLocks noChangeArrowheads="1"/>
          </p:cNvSpPr>
          <p:nvPr/>
        </p:nvSpPr>
        <p:spPr bwMode="auto">
          <a:xfrm>
            <a:off x="558800" y="5840413"/>
            <a:ext cx="792163" cy="695325"/>
          </a:xfrm>
          <a:prstGeom prst="ellipse">
            <a:avLst/>
          </a:prstGeom>
          <a:noFill/>
          <a:ln w="539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54278" name="TextBox 89"/>
          <p:cNvSpPr txBox="1">
            <a:spLocks noChangeArrowheads="1"/>
          </p:cNvSpPr>
          <p:nvPr/>
        </p:nvSpPr>
        <p:spPr bwMode="auto">
          <a:xfrm>
            <a:off x="577850" y="5967413"/>
            <a:ext cx="695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solidFill>
                  <a:srgbClr val="FF0000"/>
                </a:solidFill>
              </a:rPr>
              <a:t>start</a:t>
            </a:r>
          </a:p>
        </p:txBody>
      </p:sp>
      <p:sp>
        <p:nvSpPr>
          <p:cNvPr id="54279" name="Freeform 90"/>
          <p:cNvSpPr>
            <a:spLocks noChangeArrowheads="1"/>
          </p:cNvSpPr>
          <p:nvPr/>
        </p:nvSpPr>
        <p:spPr bwMode="auto">
          <a:xfrm>
            <a:off x="1179513" y="5029200"/>
            <a:ext cx="1106487" cy="854075"/>
          </a:xfrm>
          <a:custGeom>
            <a:avLst/>
            <a:gdLst>
              <a:gd name="T0" fmla="*/ 0 w 1106905"/>
              <a:gd name="T1" fmla="*/ 851072 h 854242"/>
              <a:gd name="T2" fmla="*/ 334475 w 1106905"/>
              <a:gd name="T3" fmla="*/ 287694 h 854242"/>
              <a:gd name="T4" fmla="*/ 1098990 w 1106905"/>
              <a:gd name="T5" fmla="*/ 0 h 854242"/>
              <a:gd name="T6" fmla="*/ 0 60000 65536"/>
              <a:gd name="T7" fmla="*/ 0 60000 65536"/>
              <a:gd name="T8" fmla="*/ 0 60000 65536"/>
              <a:gd name="T9" fmla="*/ 0 w 1106905"/>
              <a:gd name="T10" fmla="*/ 0 h 854242"/>
              <a:gd name="T11" fmla="*/ 1106905 w 1106905"/>
              <a:gd name="T12" fmla="*/ 854242 h 854242"/>
            </a:gdLst>
            <a:ahLst/>
            <a:cxnLst>
              <a:cxn ang="T6">
                <a:pos x="T0" y="T1"/>
              </a:cxn>
              <a:cxn ang="T7">
                <a:pos x="T2" y="T3"/>
              </a:cxn>
              <a:cxn ang="T8">
                <a:pos x="T4" y="T5"/>
              </a:cxn>
            </a:cxnLst>
            <a:rect l="T9" t="T10" r="T11" b="T12"/>
            <a:pathLst>
              <a:path w="1106905" h="854242">
                <a:moveTo>
                  <a:pt x="0" y="854242"/>
                </a:moveTo>
                <a:cubicBezTo>
                  <a:pt x="76200" y="642687"/>
                  <a:pt x="152400" y="431132"/>
                  <a:pt x="336884" y="288758"/>
                </a:cubicBezTo>
                <a:cubicBezTo>
                  <a:pt x="521368" y="146384"/>
                  <a:pt x="814136" y="73192"/>
                  <a:pt x="1106905" y="0"/>
                </a:cubicBezTo>
              </a:path>
            </a:pathLst>
          </a:custGeom>
          <a:noFill/>
          <a:ln w="22225" algn="ctr">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cxnSp>
        <p:nvCxnSpPr>
          <p:cNvPr id="54280" name="Straight Arrow Connector 91"/>
          <p:cNvCxnSpPr>
            <a:cxnSpLocks noChangeShapeType="1"/>
            <a:stCxn id="54277" idx="0"/>
          </p:cNvCxnSpPr>
          <p:nvPr/>
        </p:nvCxnSpPr>
        <p:spPr bwMode="auto">
          <a:xfrm rot="5400000" flipH="1" flipV="1">
            <a:off x="-284162" y="4341813"/>
            <a:ext cx="2736850" cy="260350"/>
          </a:xfrm>
          <a:prstGeom prst="straightConnector1">
            <a:avLst/>
          </a:prstGeom>
          <a:noFill/>
          <a:ln w="222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4281" name="Text Box 74"/>
          <p:cNvSpPr txBox="1">
            <a:spLocks noChangeArrowheads="1"/>
          </p:cNvSpPr>
          <p:nvPr/>
        </p:nvSpPr>
        <p:spPr bwMode="auto">
          <a:xfrm>
            <a:off x="1362075" y="5727700"/>
            <a:ext cx="50323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0.1</a:t>
            </a:r>
          </a:p>
        </p:txBody>
      </p:sp>
      <p:sp>
        <p:nvSpPr>
          <p:cNvPr id="54282" name="Text Box 74"/>
          <p:cNvSpPr txBox="1">
            <a:spLocks noChangeArrowheads="1"/>
          </p:cNvSpPr>
          <p:nvPr/>
        </p:nvSpPr>
        <p:spPr bwMode="auto">
          <a:xfrm>
            <a:off x="515938" y="5241925"/>
            <a:ext cx="503237"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0.5</a:t>
            </a:r>
          </a:p>
        </p:txBody>
      </p:sp>
      <p:sp>
        <p:nvSpPr>
          <p:cNvPr id="54283" name="Text Box 74"/>
          <p:cNvSpPr txBox="1">
            <a:spLocks noChangeArrowheads="1"/>
          </p:cNvSpPr>
          <p:nvPr/>
        </p:nvSpPr>
        <p:spPr bwMode="auto">
          <a:xfrm>
            <a:off x="1390650" y="4852988"/>
            <a:ext cx="501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0.4</a:t>
            </a:r>
          </a:p>
        </p:txBody>
      </p:sp>
      <p:sp>
        <p:nvSpPr>
          <p:cNvPr id="54284" name="Freeform 95"/>
          <p:cNvSpPr>
            <a:spLocks noChangeArrowheads="1"/>
          </p:cNvSpPr>
          <p:nvPr/>
        </p:nvSpPr>
        <p:spPr bwMode="auto">
          <a:xfrm>
            <a:off x="1300163" y="4440238"/>
            <a:ext cx="5702300" cy="1739900"/>
          </a:xfrm>
          <a:custGeom>
            <a:avLst/>
            <a:gdLst>
              <a:gd name="T0" fmla="*/ 0 w 5702968"/>
              <a:gd name="T1" fmla="*/ 1624403 h 1740568"/>
              <a:gd name="T2" fmla="*/ 4021614 w 5702968"/>
              <a:gd name="T3" fmla="*/ 1624403 h 1740568"/>
              <a:gd name="T4" fmla="*/ 5090030 w 5702968"/>
              <a:gd name="T5" fmla="*/ 1457186 h 1740568"/>
              <a:gd name="T6" fmla="*/ 5690283 w 5702968"/>
              <a:gd name="T7" fmla="*/ 0 h 1740568"/>
              <a:gd name="T8" fmla="*/ 0 60000 65536"/>
              <a:gd name="T9" fmla="*/ 0 60000 65536"/>
              <a:gd name="T10" fmla="*/ 0 60000 65536"/>
              <a:gd name="T11" fmla="*/ 0 60000 65536"/>
              <a:gd name="T12" fmla="*/ 0 w 5702968"/>
              <a:gd name="T13" fmla="*/ 0 h 1740568"/>
              <a:gd name="T14" fmla="*/ 5702968 w 5702968"/>
              <a:gd name="T15" fmla="*/ 1740568 h 1740568"/>
            </a:gdLst>
            <a:ahLst/>
            <a:cxnLst>
              <a:cxn ang="T8">
                <a:pos x="T0" y="T1"/>
              </a:cxn>
              <a:cxn ang="T9">
                <a:pos x="T2" y="T3"/>
              </a:cxn>
              <a:cxn ang="T10">
                <a:pos x="T4" y="T5"/>
              </a:cxn>
              <a:cxn ang="T11">
                <a:pos x="T6" y="T7"/>
              </a:cxn>
            </a:cxnLst>
            <a:rect l="T12" t="T13" r="T14" b="T15"/>
            <a:pathLst>
              <a:path w="5702968" h="1740568">
                <a:moveTo>
                  <a:pt x="0" y="1636294"/>
                </a:moveTo>
                <a:lnTo>
                  <a:pt x="4030578" y="1636294"/>
                </a:lnTo>
                <a:cubicBezTo>
                  <a:pt x="4880809" y="1608220"/>
                  <a:pt x="4822657" y="1740568"/>
                  <a:pt x="5101389" y="1467852"/>
                </a:cubicBezTo>
                <a:cubicBezTo>
                  <a:pt x="5380121" y="1195136"/>
                  <a:pt x="5541544" y="597568"/>
                  <a:pt x="5702968" y="0"/>
                </a:cubicBezTo>
              </a:path>
            </a:pathLst>
          </a:custGeom>
          <a:noFill/>
          <a:ln w="22225" algn="ctr">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4285"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1100" b="0">
                <a:solidFill>
                  <a:srgbClr val="000000"/>
                </a:solidFill>
                <a:latin typeface="Calibri" panose="020F0502020204030204" pitchFamily="34" charset="0"/>
              </a:rPr>
              <a:t>Ray Mooney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fld id="{1B81A3BE-83F6-4BBF-BE75-2EE89715386F}" type="slidenum">
              <a:rPr lang="en-US" altLang="en-US" sz="1200" smtClean="0">
                <a:latin typeface="Helvetica" panose="020B0604020202020204" pitchFamily="34" charset="0"/>
              </a:rPr>
              <a:pPr>
                <a:spcBef>
                  <a:spcPct val="0"/>
                </a:spcBef>
                <a:buClrTx/>
                <a:buFontTx/>
                <a:buNone/>
              </a:pPr>
              <a:t>16</a:t>
            </a:fld>
            <a:endParaRPr lang="en-US" altLang="en-US" sz="1200"/>
          </a:p>
        </p:txBody>
      </p:sp>
      <p:sp>
        <p:nvSpPr>
          <p:cNvPr id="56323" name="Rectangle 2"/>
          <p:cNvSpPr>
            <a:spLocks noGrp="1" noChangeArrowheads="1"/>
          </p:cNvSpPr>
          <p:nvPr>
            <p:ph type="title"/>
          </p:nvPr>
        </p:nvSpPr>
        <p:spPr/>
        <p:txBody>
          <a:bodyPr/>
          <a:lstStyle/>
          <a:p>
            <a:pPr eaLnBrk="1" hangingPunct="1"/>
            <a:r>
              <a:rPr lang="en-US" altLang="en-US"/>
              <a:t>Sample HMM Generation</a:t>
            </a:r>
          </a:p>
        </p:txBody>
      </p:sp>
      <p:grpSp>
        <p:nvGrpSpPr>
          <p:cNvPr id="56324" name="Group 3"/>
          <p:cNvGrpSpPr>
            <a:grpSpLocks/>
          </p:cNvGrpSpPr>
          <p:nvPr/>
        </p:nvGrpSpPr>
        <p:grpSpPr bwMode="auto">
          <a:xfrm>
            <a:off x="2159000" y="3968750"/>
            <a:ext cx="1316038" cy="1265238"/>
            <a:chOff x="3852" y="2120"/>
            <a:chExt cx="1098" cy="1242"/>
          </a:xfrm>
        </p:grpSpPr>
        <p:sp>
          <p:nvSpPr>
            <p:cNvPr id="56402" name="Freeform 4"/>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762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6403" name="Freeform 5"/>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762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6404" name="Line 6"/>
            <p:cNvSpPr>
              <a:spLocks noChangeShapeType="1"/>
            </p:cNvSpPr>
            <p:nvPr/>
          </p:nvSpPr>
          <p:spPr bwMode="auto">
            <a:xfrm flipV="1">
              <a:off x="4025" y="2120"/>
              <a:ext cx="760" cy="8"/>
            </a:xfrm>
            <a:prstGeom prst="line">
              <a:avLst/>
            </a:prstGeom>
            <a:noFill/>
            <a:ln w="76200">
              <a:solidFill>
                <a:srgbClr val="3366FF"/>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56325" name="Text Box 7"/>
          <p:cNvSpPr txBox="1">
            <a:spLocks noChangeArrowheads="1"/>
          </p:cNvSpPr>
          <p:nvPr/>
        </p:nvSpPr>
        <p:spPr bwMode="auto">
          <a:xfrm>
            <a:off x="2193925" y="5195888"/>
            <a:ext cx="1225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PropNoun</a:t>
            </a:r>
          </a:p>
        </p:txBody>
      </p:sp>
      <p:sp>
        <p:nvSpPr>
          <p:cNvPr id="56326" name="Text Box 8"/>
          <p:cNvSpPr txBox="1">
            <a:spLocks noChangeArrowheads="1"/>
          </p:cNvSpPr>
          <p:nvPr/>
        </p:nvSpPr>
        <p:spPr bwMode="auto">
          <a:xfrm>
            <a:off x="2243138" y="4368800"/>
            <a:ext cx="66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solidFill>
                  <a:srgbClr val="FF0000"/>
                </a:solidFill>
              </a:rPr>
              <a:t>John</a:t>
            </a:r>
          </a:p>
        </p:txBody>
      </p:sp>
      <p:sp>
        <p:nvSpPr>
          <p:cNvPr id="56327" name="Text Box 9"/>
          <p:cNvSpPr txBox="1">
            <a:spLocks noChangeArrowheads="1"/>
          </p:cNvSpPr>
          <p:nvPr/>
        </p:nvSpPr>
        <p:spPr bwMode="auto">
          <a:xfrm>
            <a:off x="2733675" y="4476750"/>
            <a:ext cx="730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solidFill>
                  <a:srgbClr val="FF0000"/>
                </a:solidFill>
              </a:rPr>
              <a:t>Mary</a:t>
            </a:r>
          </a:p>
        </p:txBody>
      </p:sp>
      <p:sp>
        <p:nvSpPr>
          <p:cNvPr id="56328" name="Text Box 10"/>
          <p:cNvSpPr txBox="1">
            <a:spLocks noChangeArrowheads="1"/>
          </p:cNvSpPr>
          <p:nvPr/>
        </p:nvSpPr>
        <p:spPr bwMode="auto">
          <a:xfrm>
            <a:off x="2160588" y="4648200"/>
            <a:ext cx="730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solidFill>
                  <a:srgbClr val="FF0000"/>
                </a:solidFill>
              </a:rPr>
              <a:t>Alice</a:t>
            </a:r>
          </a:p>
        </p:txBody>
      </p:sp>
      <p:sp>
        <p:nvSpPr>
          <p:cNvPr id="56329" name="Text Box 11"/>
          <p:cNvSpPr txBox="1">
            <a:spLocks noChangeArrowheads="1"/>
          </p:cNvSpPr>
          <p:nvPr/>
        </p:nvSpPr>
        <p:spPr bwMode="auto">
          <a:xfrm>
            <a:off x="2657475" y="4795838"/>
            <a:ext cx="6873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solidFill>
                  <a:srgbClr val="FF0000"/>
                </a:solidFill>
              </a:rPr>
              <a:t>Jerry</a:t>
            </a:r>
          </a:p>
        </p:txBody>
      </p:sp>
      <p:sp>
        <p:nvSpPr>
          <p:cNvPr id="56330" name="Text Box 12"/>
          <p:cNvSpPr txBox="1">
            <a:spLocks noChangeArrowheads="1"/>
          </p:cNvSpPr>
          <p:nvPr/>
        </p:nvSpPr>
        <p:spPr bwMode="auto">
          <a:xfrm>
            <a:off x="2462213" y="4087813"/>
            <a:ext cx="66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solidFill>
                  <a:srgbClr val="FF0000"/>
                </a:solidFill>
              </a:rPr>
              <a:t>Tom</a:t>
            </a:r>
          </a:p>
        </p:txBody>
      </p:sp>
      <p:grpSp>
        <p:nvGrpSpPr>
          <p:cNvPr id="56331" name="Group 13"/>
          <p:cNvGrpSpPr>
            <a:grpSpLocks/>
          </p:cNvGrpSpPr>
          <p:nvPr/>
        </p:nvGrpSpPr>
        <p:grpSpPr bwMode="auto">
          <a:xfrm>
            <a:off x="3462338" y="1846263"/>
            <a:ext cx="1316037" cy="1663700"/>
            <a:chOff x="2212" y="1285"/>
            <a:chExt cx="829" cy="1048"/>
          </a:xfrm>
        </p:grpSpPr>
        <p:grpSp>
          <p:nvGrpSpPr>
            <p:cNvPr id="56391" name="Group 14"/>
            <p:cNvGrpSpPr>
              <a:grpSpLocks/>
            </p:cNvGrpSpPr>
            <p:nvPr/>
          </p:nvGrpSpPr>
          <p:grpSpPr bwMode="auto">
            <a:xfrm>
              <a:off x="2212" y="1285"/>
              <a:ext cx="829" cy="797"/>
              <a:chOff x="3852" y="2120"/>
              <a:chExt cx="1098" cy="1242"/>
            </a:xfrm>
          </p:grpSpPr>
          <p:sp>
            <p:nvSpPr>
              <p:cNvPr id="56399" name="Freeform 15"/>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6400" name="Freeform 16"/>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6401" name="Line 17"/>
              <p:cNvSpPr>
                <a:spLocks noChangeShapeType="1"/>
              </p:cNvSpPr>
              <p:nvPr/>
            </p:nvSpPr>
            <p:spPr bwMode="auto">
              <a:xfrm flipV="1">
                <a:off x="4025" y="2120"/>
                <a:ext cx="760" cy="8"/>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56392" name="Text Box 18"/>
            <p:cNvSpPr txBox="1">
              <a:spLocks noChangeArrowheads="1"/>
            </p:cNvSpPr>
            <p:nvPr/>
          </p:nvSpPr>
          <p:spPr bwMode="auto">
            <a:xfrm>
              <a:off x="2368" y="2083"/>
              <a:ext cx="47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Noun</a:t>
              </a:r>
            </a:p>
          </p:txBody>
        </p:sp>
        <p:sp>
          <p:nvSpPr>
            <p:cNvPr id="56393" name="Text Box 19"/>
            <p:cNvSpPr txBox="1">
              <a:spLocks noChangeArrowheads="1"/>
            </p:cNvSpPr>
            <p:nvPr/>
          </p:nvSpPr>
          <p:spPr bwMode="auto">
            <a:xfrm>
              <a:off x="2454" y="1299"/>
              <a:ext cx="30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cat</a:t>
              </a:r>
            </a:p>
          </p:txBody>
        </p:sp>
        <p:sp>
          <p:nvSpPr>
            <p:cNvPr id="56394" name="Text Box 20"/>
            <p:cNvSpPr txBox="1">
              <a:spLocks noChangeArrowheads="1"/>
            </p:cNvSpPr>
            <p:nvPr/>
          </p:nvSpPr>
          <p:spPr bwMode="auto">
            <a:xfrm>
              <a:off x="2337" y="1471"/>
              <a:ext cx="35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dog</a:t>
              </a:r>
            </a:p>
          </p:txBody>
        </p:sp>
        <p:sp>
          <p:nvSpPr>
            <p:cNvPr id="56395" name="Text Box 21"/>
            <p:cNvSpPr txBox="1">
              <a:spLocks noChangeArrowheads="1"/>
            </p:cNvSpPr>
            <p:nvPr/>
          </p:nvSpPr>
          <p:spPr bwMode="auto">
            <a:xfrm>
              <a:off x="2232" y="1619"/>
              <a:ext cx="3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car</a:t>
              </a:r>
            </a:p>
          </p:txBody>
        </p:sp>
        <p:sp>
          <p:nvSpPr>
            <p:cNvPr id="56396" name="Text Box 22"/>
            <p:cNvSpPr txBox="1">
              <a:spLocks noChangeArrowheads="1"/>
            </p:cNvSpPr>
            <p:nvPr/>
          </p:nvSpPr>
          <p:spPr bwMode="auto">
            <a:xfrm>
              <a:off x="2278" y="1769"/>
              <a:ext cx="34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pen</a:t>
              </a:r>
            </a:p>
          </p:txBody>
        </p:sp>
        <p:sp>
          <p:nvSpPr>
            <p:cNvPr id="56397" name="Text Box 23"/>
            <p:cNvSpPr txBox="1">
              <a:spLocks noChangeArrowheads="1"/>
            </p:cNvSpPr>
            <p:nvPr/>
          </p:nvSpPr>
          <p:spPr bwMode="auto">
            <a:xfrm>
              <a:off x="2601" y="1569"/>
              <a:ext cx="34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bed</a:t>
              </a:r>
            </a:p>
          </p:txBody>
        </p:sp>
        <p:sp>
          <p:nvSpPr>
            <p:cNvPr id="56398" name="Text Box 24"/>
            <p:cNvSpPr txBox="1">
              <a:spLocks noChangeArrowheads="1"/>
            </p:cNvSpPr>
            <p:nvPr/>
          </p:nvSpPr>
          <p:spPr bwMode="auto">
            <a:xfrm>
              <a:off x="2555" y="1742"/>
              <a:ext cx="4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apple</a:t>
              </a:r>
            </a:p>
          </p:txBody>
        </p:sp>
      </p:grpSp>
      <p:grpSp>
        <p:nvGrpSpPr>
          <p:cNvPr id="56332" name="Group 25"/>
          <p:cNvGrpSpPr>
            <a:grpSpLocks/>
          </p:cNvGrpSpPr>
          <p:nvPr/>
        </p:nvGrpSpPr>
        <p:grpSpPr bwMode="auto">
          <a:xfrm>
            <a:off x="919163" y="1862138"/>
            <a:ext cx="1316037" cy="1657350"/>
            <a:chOff x="610" y="1295"/>
            <a:chExt cx="829" cy="1044"/>
          </a:xfrm>
        </p:grpSpPr>
        <p:grpSp>
          <p:nvGrpSpPr>
            <p:cNvPr id="56377" name="Group 26"/>
            <p:cNvGrpSpPr>
              <a:grpSpLocks/>
            </p:cNvGrpSpPr>
            <p:nvPr/>
          </p:nvGrpSpPr>
          <p:grpSpPr bwMode="auto">
            <a:xfrm>
              <a:off x="610" y="1297"/>
              <a:ext cx="829" cy="1042"/>
              <a:chOff x="610" y="1297"/>
              <a:chExt cx="829" cy="1042"/>
            </a:xfrm>
          </p:grpSpPr>
          <p:grpSp>
            <p:nvGrpSpPr>
              <p:cNvPr id="56386" name="Group 27"/>
              <p:cNvGrpSpPr>
                <a:grpSpLocks/>
              </p:cNvGrpSpPr>
              <p:nvPr/>
            </p:nvGrpSpPr>
            <p:grpSpPr bwMode="auto">
              <a:xfrm>
                <a:off x="610" y="1297"/>
                <a:ext cx="829" cy="797"/>
                <a:chOff x="3852" y="2120"/>
                <a:chExt cx="1098" cy="1242"/>
              </a:xfrm>
            </p:grpSpPr>
            <p:sp>
              <p:nvSpPr>
                <p:cNvPr id="56388" name="Freeform 28"/>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6389" name="Freeform 29"/>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6390" name="Line 30"/>
                <p:cNvSpPr>
                  <a:spLocks noChangeShapeType="1"/>
                </p:cNvSpPr>
                <p:nvPr/>
              </p:nvSpPr>
              <p:spPr bwMode="auto">
                <a:xfrm flipV="1">
                  <a:off x="4025" y="2120"/>
                  <a:ext cx="760" cy="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56387" name="Text Box 31"/>
              <p:cNvSpPr txBox="1">
                <a:spLocks noChangeArrowheads="1"/>
              </p:cNvSpPr>
              <p:nvPr/>
            </p:nvSpPr>
            <p:spPr bwMode="auto">
              <a:xfrm>
                <a:off x="818" y="2089"/>
                <a:ext cx="34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Det</a:t>
                </a:r>
              </a:p>
            </p:txBody>
          </p:sp>
        </p:grpSp>
        <p:sp>
          <p:nvSpPr>
            <p:cNvPr id="56378" name="Text Box 32"/>
            <p:cNvSpPr txBox="1">
              <a:spLocks noChangeArrowheads="1"/>
            </p:cNvSpPr>
            <p:nvPr/>
          </p:nvSpPr>
          <p:spPr bwMode="auto">
            <a:xfrm>
              <a:off x="753" y="1476"/>
              <a:ext cx="18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a</a:t>
              </a:r>
            </a:p>
          </p:txBody>
        </p:sp>
        <p:sp>
          <p:nvSpPr>
            <p:cNvPr id="56379" name="Text Box 33"/>
            <p:cNvSpPr txBox="1">
              <a:spLocks noChangeArrowheads="1"/>
            </p:cNvSpPr>
            <p:nvPr/>
          </p:nvSpPr>
          <p:spPr bwMode="auto">
            <a:xfrm>
              <a:off x="995" y="1503"/>
              <a:ext cx="3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the</a:t>
              </a:r>
            </a:p>
          </p:txBody>
        </p:sp>
        <p:sp>
          <p:nvSpPr>
            <p:cNvPr id="56380" name="Text Box 34"/>
            <p:cNvSpPr txBox="1">
              <a:spLocks noChangeArrowheads="1"/>
            </p:cNvSpPr>
            <p:nvPr/>
          </p:nvSpPr>
          <p:spPr bwMode="auto">
            <a:xfrm>
              <a:off x="676" y="1675"/>
              <a:ext cx="3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the</a:t>
              </a:r>
            </a:p>
          </p:txBody>
        </p:sp>
        <p:sp>
          <p:nvSpPr>
            <p:cNvPr id="56381" name="Text Box 35"/>
            <p:cNvSpPr txBox="1">
              <a:spLocks noChangeArrowheads="1"/>
            </p:cNvSpPr>
            <p:nvPr/>
          </p:nvSpPr>
          <p:spPr bwMode="auto">
            <a:xfrm>
              <a:off x="841" y="1295"/>
              <a:ext cx="3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the</a:t>
              </a:r>
            </a:p>
          </p:txBody>
        </p:sp>
        <p:sp>
          <p:nvSpPr>
            <p:cNvPr id="56382" name="Text Box 36"/>
            <p:cNvSpPr txBox="1">
              <a:spLocks noChangeArrowheads="1"/>
            </p:cNvSpPr>
            <p:nvPr/>
          </p:nvSpPr>
          <p:spPr bwMode="auto">
            <a:xfrm>
              <a:off x="869" y="1821"/>
              <a:ext cx="35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that</a:t>
              </a:r>
            </a:p>
          </p:txBody>
        </p:sp>
        <p:sp>
          <p:nvSpPr>
            <p:cNvPr id="56383" name="Text Box 37"/>
            <p:cNvSpPr txBox="1">
              <a:spLocks noChangeArrowheads="1"/>
            </p:cNvSpPr>
            <p:nvPr/>
          </p:nvSpPr>
          <p:spPr bwMode="auto">
            <a:xfrm>
              <a:off x="849" y="1572"/>
              <a:ext cx="18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a</a:t>
              </a:r>
            </a:p>
          </p:txBody>
        </p:sp>
        <p:sp>
          <p:nvSpPr>
            <p:cNvPr id="56384" name="Text Box 38"/>
            <p:cNvSpPr txBox="1">
              <a:spLocks noChangeArrowheads="1"/>
            </p:cNvSpPr>
            <p:nvPr/>
          </p:nvSpPr>
          <p:spPr bwMode="auto">
            <a:xfrm>
              <a:off x="1082" y="1653"/>
              <a:ext cx="3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the</a:t>
              </a:r>
            </a:p>
          </p:txBody>
        </p:sp>
        <p:sp>
          <p:nvSpPr>
            <p:cNvPr id="56385" name="Text Box 39"/>
            <p:cNvSpPr txBox="1">
              <a:spLocks noChangeArrowheads="1"/>
            </p:cNvSpPr>
            <p:nvPr/>
          </p:nvSpPr>
          <p:spPr bwMode="auto">
            <a:xfrm>
              <a:off x="945" y="1668"/>
              <a:ext cx="18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a</a:t>
              </a:r>
            </a:p>
          </p:txBody>
        </p:sp>
      </p:grpSp>
      <p:grpSp>
        <p:nvGrpSpPr>
          <p:cNvPr id="56333" name="Group 40"/>
          <p:cNvGrpSpPr>
            <a:grpSpLocks/>
          </p:cNvGrpSpPr>
          <p:nvPr/>
        </p:nvGrpSpPr>
        <p:grpSpPr bwMode="auto">
          <a:xfrm>
            <a:off x="5981700" y="3195638"/>
            <a:ext cx="1316038" cy="1265237"/>
            <a:chOff x="3852" y="2120"/>
            <a:chExt cx="1098" cy="1242"/>
          </a:xfrm>
        </p:grpSpPr>
        <p:sp>
          <p:nvSpPr>
            <p:cNvPr id="56374" name="Freeform 41"/>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6375" name="Freeform 42"/>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6376" name="Line 43"/>
            <p:cNvSpPr>
              <a:spLocks noChangeShapeType="1"/>
            </p:cNvSpPr>
            <p:nvPr/>
          </p:nvSpPr>
          <p:spPr bwMode="auto">
            <a:xfrm flipV="1">
              <a:off x="4025" y="2120"/>
              <a:ext cx="760" cy="8"/>
            </a:xfrm>
            <a:prstGeom prst="line">
              <a:avLst/>
            </a:prstGeom>
            <a:noFill/>
            <a:ln w="38100">
              <a:solidFill>
                <a:srgbClr val="CC00CC"/>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56334" name="Text Box 44"/>
          <p:cNvSpPr txBox="1">
            <a:spLocks noChangeArrowheads="1"/>
          </p:cNvSpPr>
          <p:nvPr/>
        </p:nvSpPr>
        <p:spPr bwMode="auto">
          <a:xfrm>
            <a:off x="6302375" y="4465638"/>
            <a:ext cx="688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Verb</a:t>
            </a:r>
          </a:p>
        </p:txBody>
      </p:sp>
      <p:sp>
        <p:nvSpPr>
          <p:cNvPr id="56335" name="Text Box 45"/>
          <p:cNvSpPr txBox="1">
            <a:spLocks noChangeArrowheads="1"/>
          </p:cNvSpPr>
          <p:nvPr/>
        </p:nvSpPr>
        <p:spPr bwMode="auto">
          <a:xfrm>
            <a:off x="6419850" y="3209925"/>
            <a:ext cx="447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bit</a:t>
            </a:r>
          </a:p>
        </p:txBody>
      </p:sp>
      <p:sp>
        <p:nvSpPr>
          <p:cNvPr id="56336" name="Text Box 46"/>
          <p:cNvSpPr txBox="1">
            <a:spLocks noChangeArrowheads="1"/>
          </p:cNvSpPr>
          <p:nvPr/>
        </p:nvSpPr>
        <p:spPr bwMode="auto">
          <a:xfrm>
            <a:off x="6042025" y="3636963"/>
            <a:ext cx="476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ate</a:t>
            </a:r>
          </a:p>
        </p:txBody>
      </p:sp>
      <p:sp>
        <p:nvSpPr>
          <p:cNvPr id="56337" name="Text Box 47"/>
          <p:cNvSpPr txBox="1">
            <a:spLocks noChangeArrowheads="1"/>
          </p:cNvSpPr>
          <p:nvPr/>
        </p:nvSpPr>
        <p:spPr bwMode="auto">
          <a:xfrm>
            <a:off x="6430963" y="3549650"/>
            <a:ext cx="5762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saw</a:t>
            </a:r>
          </a:p>
        </p:txBody>
      </p:sp>
      <p:sp>
        <p:nvSpPr>
          <p:cNvPr id="56338" name="Text Box 48"/>
          <p:cNvSpPr txBox="1">
            <a:spLocks noChangeArrowheads="1"/>
          </p:cNvSpPr>
          <p:nvPr/>
        </p:nvSpPr>
        <p:spPr bwMode="auto">
          <a:xfrm>
            <a:off x="6357938" y="3775075"/>
            <a:ext cx="857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played</a:t>
            </a:r>
          </a:p>
        </p:txBody>
      </p:sp>
      <p:sp>
        <p:nvSpPr>
          <p:cNvPr id="56339" name="Text Box 49"/>
          <p:cNvSpPr txBox="1">
            <a:spLocks noChangeArrowheads="1"/>
          </p:cNvSpPr>
          <p:nvPr/>
        </p:nvSpPr>
        <p:spPr bwMode="auto">
          <a:xfrm>
            <a:off x="6153150" y="4025900"/>
            <a:ext cx="447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hit</a:t>
            </a:r>
          </a:p>
        </p:txBody>
      </p:sp>
      <p:sp>
        <p:nvSpPr>
          <p:cNvPr id="56340" name="Freeform 50"/>
          <p:cNvSpPr>
            <a:spLocks/>
          </p:cNvSpPr>
          <p:nvPr/>
        </p:nvSpPr>
        <p:spPr bwMode="auto">
          <a:xfrm>
            <a:off x="2047875" y="2903538"/>
            <a:ext cx="1560513" cy="409575"/>
          </a:xfrm>
          <a:custGeom>
            <a:avLst/>
            <a:gdLst>
              <a:gd name="T0" fmla="*/ 0 w 983"/>
              <a:gd name="T1" fmla="*/ 2147483646 h 258"/>
              <a:gd name="T2" fmla="*/ 2147483646 w 983"/>
              <a:gd name="T3" fmla="*/ 2147483646 h 258"/>
              <a:gd name="T4" fmla="*/ 2147483646 w 983"/>
              <a:gd name="T5" fmla="*/ 2147483646 h 258"/>
              <a:gd name="T6" fmla="*/ 2147483646 w 983"/>
              <a:gd name="T7" fmla="*/ 0 h 258"/>
              <a:gd name="T8" fmla="*/ 0 60000 65536"/>
              <a:gd name="T9" fmla="*/ 0 60000 65536"/>
              <a:gd name="T10" fmla="*/ 0 60000 65536"/>
              <a:gd name="T11" fmla="*/ 0 60000 65536"/>
              <a:gd name="T12" fmla="*/ 0 w 983"/>
              <a:gd name="T13" fmla="*/ 0 h 258"/>
              <a:gd name="T14" fmla="*/ 983 w 983"/>
              <a:gd name="T15" fmla="*/ 258 h 258"/>
            </a:gdLst>
            <a:ahLst/>
            <a:cxnLst>
              <a:cxn ang="T8">
                <a:pos x="T0" y="T1"/>
              </a:cxn>
              <a:cxn ang="T9">
                <a:pos x="T2" y="T3"/>
              </a:cxn>
              <a:cxn ang="T10">
                <a:pos x="T4" y="T5"/>
              </a:cxn>
              <a:cxn ang="T11">
                <a:pos x="T6" y="T7"/>
              </a:cxn>
            </a:cxnLst>
            <a:rect l="T12" t="T13" r="T14" b="T15"/>
            <a:pathLst>
              <a:path w="983" h="258">
                <a:moveTo>
                  <a:pt x="0" y="38"/>
                </a:moveTo>
                <a:cubicBezTo>
                  <a:pt x="75" y="111"/>
                  <a:pt x="151" y="184"/>
                  <a:pt x="253" y="215"/>
                </a:cubicBezTo>
                <a:cubicBezTo>
                  <a:pt x="355" y="246"/>
                  <a:pt x="492" y="258"/>
                  <a:pt x="614" y="222"/>
                </a:cubicBezTo>
                <a:cubicBezTo>
                  <a:pt x="736" y="186"/>
                  <a:pt x="859" y="93"/>
                  <a:pt x="983"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6341" name="Text Box 51"/>
          <p:cNvSpPr txBox="1">
            <a:spLocks noChangeArrowheads="1"/>
          </p:cNvSpPr>
          <p:nvPr/>
        </p:nvSpPr>
        <p:spPr bwMode="auto">
          <a:xfrm>
            <a:off x="2466975" y="2930525"/>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0.95</a:t>
            </a:r>
          </a:p>
        </p:txBody>
      </p:sp>
      <p:sp>
        <p:nvSpPr>
          <p:cNvPr id="56342" name="Freeform 52"/>
          <p:cNvSpPr>
            <a:spLocks/>
          </p:cNvSpPr>
          <p:nvPr/>
        </p:nvSpPr>
        <p:spPr bwMode="auto">
          <a:xfrm>
            <a:off x="4632325" y="2890838"/>
            <a:ext cx="1474788" cy="804862"/>
          </a:xfrm>
          <a:custGeom>
            <a:avLst/>
            <a:gdLst>
              <a:gd name="T0" fmla="*/ 0 w 929"/>
              <a:gd name="T1" fmla="*/ 0 h 507"/>
              <a:gd name="T2" fmla="*/ 2147483646 w 929"/>
              <a:gd name="T3" fmla="*/ 2147483646 h 507"/>
              <a:gd name="T4" fmla="*/ 2147483646 w 929"/>
              <a:gd name="T5" fmla="*/ 2147483646 h 507"/>
              <a:gd name="T6" fmla="*/ 2147483646 w 929"/>
              <a:gd name="T7" fmla="*/ 2147483646 h 507"/>
              <a:gd name="T8" fmla="*/ 0 60000 65536"/>
              <a:gd name="T9" fmla="*/ 0 60000 65536"/>
              <a:gd name="T10" fmla="*/ 0 60000 65536"/>
              <a:gd name="T11" fmla="*/ 0 60000 65536"/>
              <a:gd name="T12" fmla="*/ 0 w 929"/>
              <a:gd name="T13" fmla="*/ 0 h 507"/>
              <a:gd name="T14" fmla="*/ 929 w 929"/>
              <a:gd name="T15" fmla="*/ 507 h 507"/>
            </a:gdLst>
            <a:ahLst/>
            <a:cxnLst>
              <a:cxn ang="T8">
                <a:pos x="T0" y="T1"/>
              </a:cxn>
              <a:cxn ang="T9">
                <a:pos x="T2" y="T3"/>
              </a:cxn>
              <a:cxn ang="T10">
                <a:pos x="T4" y="T5"/>
              </a:cxn>
              <a:cxn ang="T11">
                <a:pos x="T6" y="T7"/>
              </a:cxn>
            </a:cxnLst>
            <a:rect l="T12" t="T13" r="T14" b="T15"/>
            <a:pathLst>
              <a:path w="929" h="507">
                <a:moveTo>
                  <a:pt x="0" y="0"/>
                </a:moveTo>
                <a:cubicBezTo>
                  <a:pt x="62" y="84"/>
                  <a:pt x="124" y="168"/>
                  <a:pt x="207" y="238"/>
                </a:cubicBezTo>
                <a:cubicBezTo>
                  <a:pt x="290" y="308"/>
                  <a:pt x="379" y="377"/>
                  <a:pt x="499" y="422"/>
                </a:cubicBezTo>
                <a:cubicBezTo>
                  <a:pt x="619" y="467"/>
                  <a:pt x="860" y="493"/>
                  <a:pt x="929" y="5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6343" name="Freeform 53"/>
          <p:cNvSpPr>
            <a:spLocks/>
          </p:cNvSpPr>
          <p:nvPr/>
        </p:nvSpPr>
        <p:spPr bwMode="auto">
          <a:xfrm>
            <a:off x="2084388" y="1747838"/>
            <a:ext cx="1547812" cy="569912"/>
          </a:xfrm>
          <a:custGeom>
            <a:avLst/>
            <a:gdLst>
              <a:gd name="T0" fmla="*/ 2147483646 w 975"/>
              <a:gd name="T1" fmla="*/ 2147483646 h 536"/>
              <a:gd name="T2" fmla="*/ 2147483646 w 975"/>
              <a:gd name="T3" fmla="*/ 2147483646 h 536"/>
              <a:gd name="T4" fmla="*/ 2147483646 w 975"/>
              <a:gd name="T5" fmla="*/ 2147483646 h 536"/>
              <a:gd name="T6" fmla="*/ 0 w 975"/>
              <a:gd name="T7" fmla="*/ 2147483646 h 536"/>
              <a:gd name="T8" fmla="*/ 0 60000 65536"/>
              <a:gd name="T9" fmla="*/ 0 60000 65536"/>
              <a:gd name="T10" fmla="*/ 0 60000 65536"/>
              <a:gd name="T11" fmla="*/ 0 60000 65536"/>
              <a:gd name="T12" fmla="*/ 0 w 975"/>
              <a:gd name="T13" fmla="*/ 0 h 536"/>
              <a:gd name="T14" fmla="*/ 975 w 975"/>
              <a:gd name="T15" fmla="*/ 536 h 536"/>
            </a:gdLst>
            <a:ahLst/>
            <a:cxnLst>
              <a:cxn ang="T8">
                <a:pos x="T0" y="T1"/>
              </a:cxn>
              <a:cxn ang="T9">
                <a:pos x="T2" y="T3"/>
              </a:cxn>
              <a:cxn ang="T10">
                <a:pos x="T4" y="T5"/>
              </a:cxn>
              <a:cxn ang="T11">
                <a:pos x="T6" y="T7"/>
              </a:cxn>
            </a:cxnLst>
            <a:rect l="T12" t="T13" r="T14" b="T15"/>
            <a:pathLst>
              <a:path w="975" h="536">
                <a:moveTo>
                  <a:pt x="975" y="528"/>
                </a:moveTo>
                <a:cubicBezTo>
                  <a:pt x="877" y="343"/>
                  <a:pt x="779" y="158"/>
                  <a:pt x="668" y="83"/>
                </a:cubicBezTo>
                <a:cubicBezTo>
                  <a:pt x="557" y="8"/>
                  <a:pt x="418" y="0"/>
                  <a:pt x="307" y="75"/>
                </a:cubicBezTo>
                <a:cubicBezTo>
                  <a:pt x="196" y="150"/>
                  <a:pt x="52" y="458"/>
                  <a:pt x="0" y="536"/>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en-US"/>
          </a:p>
        </p:txBody>
      </p:sp>
      <p:sp>
        <p:nvSpPr>
          <p:cNvPr id="56344" name="Text Box 54"/>
          <p:cNvSpPr txBox="1">
            <a:spLocks noChangeArrowheads="1"/>
          </p:cNvSpPr>
          <p:nvPr/>
        </p:nvSpPr>
        <p:spPr bwMode="auto">
          <a:xfrm>
            <a:off x="2589213" y="1404938"/>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0.05</a:t>
            </a:r>
          </a:p>
        </p:txBody>
      </p:sp>
      <p:sp>
        <p:nvSpPr>
          <p:cNvPr id="56345" name="Text Box 55"/>
          <p:cNvSpPr txBox="1">
            <a:spLocks noChangeArrowheads="1"/>
          </p:cNvSpPr>
          <p:nvPr/>
        </p:nvSpPr>
        <p:spPr bwMode="auto">
          <a:xfrm>
            <a:off x="5091113" y="3094038"/>
            <a:ext cx="6318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0.85</a:t>
            </a:r>
          </a:p>
        </p:txBody>
      </p:sp>
      <p:sp>
        <p:nvSpPr>
          <p:cNvPr id="56346" name="Text Box 56"/>
          <p:cNvSpPr txBox="1">
            <a:spLocks noChangeArrowheads="1"/>
          </p:cNvSpPr>
          <p:nvPr/>
        </p:nvSpPr>
        <p:spPr bwMode="auto">
          <a:xfrm>
            <a:off x="6518275" y="4019550"/>
            <a:ext cx="66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gave</a:t>
            </a:r>
          </a:p>
        </p:txBody>
      </p:sp>
      <p:sp>
        <p:nvSpPr>
          <p:cNvPr id="56347" name="Freeform 57"/>
          <p:cNvSpPr>
            <a:spLocks/>
          </p:cNvSpPr>
          <p:nvPr/>
        </p:nvSpPr>
        <p:spPr bwMode="auto">
          <a:xfrm>
            <a:off x="1839913" y="3109913"/>
            <a:ext cx="4146550" cy="984250"/>
          </a:xfrm>
          <a:custGeom>
            <a:avLst/>
            <a:gdLst>
              <a:gd name="T0" fmla="*/ 0 w 2612"/>
              <a:gd name="T1" fmla="*/ 0 h 620"/>
              <a:gd name="T2" fmla="*/ 2147483646 w 2612"/>
              <a:gd name="T3" fmla="*/ 2147483646 h 620"/>
              <a:gd name="T4" fmla="*/ 2147483646 w 2612"/>
              <a:gd name="T5" fmla="*/ 2147483646 h 620"/>
              <a:gd name="T6" fmla="*/ 2147483646 w 2612"/>
              <a:gd name="T7" fmla="*/ 2147483646 h 620"/>
              <a:gd name="T8" fmla="*/ 2147483646 w 2612"/>
              <a:gd name="T9" fmla="*/ 2147483646 h 620"/>
              <a:gd name="T10" fmla="*/ 0 60000 65536"/>
              <a:gd name="T11" fmla="*/ 0 60000 65536"/>
              <a:gd name="T12" fmla="*/ 0 60000 65536"/>
              <a:gd name="T13" fmla="*/ 0 60000 65536"/>
              <a:gd name="T14" fmla="*/ 0 60000 65536"/>
              <a:gd name="T15" fmla="*/ 0 w 2612"/>
              <a:gd name="T16" fmla="*/ 0 h 620"/>
              <a:gd name="T17" fmla="*/ 2612 w 2612"/>
              <a:gd name="T18" fmla="*/ 620 h 620"/>
            </a:gdLst>
            <a:ahLst/>
            <a:cxnLst>
              <a:cxn ang="T10">
                <a:pos x="T0" y="T1"/>
              </a:cxn>
              <a:cxn ang="T11">
                <a:pos x="T2" y="T3"/>
              </a:cxn>
              <a:cxn ang="T12">
                <a:pos x="T4" y="T5"/>
              </a:cxn>
              <a:cxn ang="T13">
                <a:pos x="T6" y="T7"/>
              </a:cxn>
              <a:cxn ang="T14">
                <a:pos x="T8" y="T9"/>
              </a:cxn>
            </a:cxnLst>
            <a:rect l="T15" t="T16" r="T17" b="T18"/>
            <a:pathLst>
              <a:path w="2612" h="620">
                <a:moveTo>
                  <a:pt x="0" y="0"/>
                </a:moveTo>
                <a:cubicBezTo>
                  <a:pt x="78" y="144"/>
                  <a:pt x="156" y="289"/>
                  <a:pt x="400" y="354"/>
                </a:cubicBezTo>
                <a:cubicBezTo>
                  <a:pt x="644" y="419"/>
                  <a:pt x="1171" y="354"/>
                  <a:pt x="1467" y="392"/>
                </a:cubicBezTo>
                <a:cubicBezTo>
                  <a:pt x="1763" y="430"/>
                  <a:pt x="1983" y="548"/>
                  <a:pt x="2174" y="584"/>
                </a:cubicBezTo>
                <a:cubicBezTo>
                  <a:pt x="2365" y="620"/>
                  <a:pt x="2488" y="613"/>
                  <a:pt x="2612" y="6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6348" name="Text Box 58"/>
          <p:cNvSpPr txBox="1">
            <a:spLocks noChangeArrowheads="1"/>
          </p:cNvSpPr>
          <p:nvPr/>
        </p:nvSpPr>
        <p:spPr bwMode="auto">
          <a:xfrm>
            <a:off x="4121150" y="3765550"/>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0.05</a:t>
            </a:r>
          </a:p>
        </p:txBody>
      </p:sp>
      <p:sp>
        <p:nvSpPr>
          <p:cNvPr id="56349" name="Oval 59"/>
          <p:cNvSpPr>
            <a:spLocks noChangeArrowheads="1"/>
          </p:cNvSpPr>
          <p:nvPr/>
        </p:nvSpPr>
        <p:spPr bwMode="auto">
          <a:xfrm>
            <a:off x="8021638" y="3378200"/>
            <a:ext cx="792162" cy="69532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56350" name="Text Box 60"/>
          <p:cNvSpPr txBox="1">
            <a:spLocks noChangeArrowheads="1"/>
          </p:cNvSpPr>
          <p:nvPr/>
        </p:nvSpPr>
        <p:spPr bwMode="auto">
          <a:xfrm>
            <a:off x="8134350" y="3478213"/>
            <a:ext cx="603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stop</a:t>
            </a:r>
          </a:p>
        </p:txBody>
      </p:sp>
      <p:sp>
        <p:nvSpPr>
          <p:cNvPr id="56351" name="Freeform 61"/>
          <p:cNvSpPr>
            <a:spLocks/>
          </p:cNvSpPr>
          <p:nvPr/>
        </p:nvSpPr>
        <p:spPr bwMode="auto">
          <a:xfrm>
            <a:off x="7143750" y="3213100"/>
            <a:ext cx="1096963" cy="458788"/>
          </a:xfrm>
          <a:custGeom>
            <a:avLst/>
            <a:gdLst>
              <a:gd name="T0" fmla="*/ 0 w 691"/>
              <a:gd name="T1" fmla="*/ 2147483646 h 289"/>
              <a:gd name="T2" fmla="*/ 2147483646 w 691"/>
              <a:gd name="T3" fmla="*/ 2147483646 h 289"/>
              <a:gd name="T4" fmla="*/ 2147483646 w 691"/>
              <a:gd name="T5" fmla="*/ 2147483646 h 289"/>
              <a:gd name="T6" fmla="*/ 2147483646 w 691"/>
              <a:gd name="T7" fmla="*/ 2147483646 h 289"/>
              <a:gd name="T8" fmla="*/ 0 60000 65536"/>
              <a:gd name="T9" fmla="*/ 0 60000 65536"/>
              <a:gd name="T10" fmla="*/ 0 60000 65536"/>
              <a:gd name="T11" fmla="*/ 0 60000 65536"/>
              <a:gd name="T12" fmla="*/ 0 w 691"/>
              <a:gd name="T13" fmla="*/ 0 h 289"/>
              <a:gd name="T14" fmla="*/ 691 w 691"/>
              <a:gd name="T15" fmla="*/ 289 h 289"/>
            </a:gdLst>
            <a:ahLst/>
            <a:cxnLst>
              <a:cxn ang="T8">
                <a:pos x="T0" y="T1"/>
              </a:cxn>
              <a:cxn ang="T9">
                <a:pos x="T2" y="T3"/>
              </a:cxn>
              <a:cxn ang="T10">
                <a:pos x="T4" y="T5"/>
              </a:cxn>
              <a:cxn ang="T11">
                <a:pos x="T6" y="T7"/>
              </a:cxn>
            </a:cxnLst>
            <a:rect l="T12" t="T13" r="T14" b="T15"/>
            <a:pathLst>
              <a:path w="691" h="289">
                <a:moveTo>
                  <a:pt x="0" y="289"/>
                </a:moveTo>
                <a:cubicBezTo>
                  <a:pt x="38" y="243"/>
                  <a:pt x="76" y="197"/>
                  <a:pt x="146" y="150"/>
                </a:cubicBezTo>
                <a:cubicBezTo>
                  <a:pt x="216" y="103"/>
                  <a:pt x="332" y="8"/>
                  <a:pt x="423" y="4"/>
                </a:cubicBezTo>
                <a:cubicBezTo>
                  <a:pt x="514" y="0"/>
                  <a:pt x="649" y="106"/>
                  <a:pt x="691" y="12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6352" name="Text Box 62"/>
          <p:cNvSpPr txBox="1">
            <a:spLocks noChangeArrowheads="1"/>
          </p:cNvSpPr>
          <p:nvPr/>
        </p:nvSpPr>
        <p:spPr bwMode="auto">
          <a:xfrm>
            <a:off x="7480300" y="2795588"/>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0.5</a:t>
            </a:r>
          </a:p>
        </p:txBody>
      </p:sp>
      <p:sp>
        <p:nvSpPr>
          <p:cNvPr id="56353" name="Freeform 63"/>
          <p:cNvSpPr>
            <a:spLocks/>
          </p:cNvSpPr>
          <p:nvPr/>
        </p:nvSpPr>
        <p:spPr bwMode="auto">
          <a:xfrm>
            <a:off x="4522788" y="1689100"/>
            <a:ext cx="4011612" cy="1701800"/>
          </a:xfrm>
          <a:custGeom>
            <a:avLst/>
            <a:gdLst>
              <a:gd name="T0" fmla="*/ 0 w 2527"/>
              <a:gd name="T1" fmla="*/ 2147483646 h 1072"/>
              <a:gd name="T2" fmla="*/ 2147483646 w 2527"/>
              <a:gd name="T3" fmla="*/ 2147483646 h 1072"/>
              <a:gd name="T4" fmla="*/ 2147483646 w 2527"/>
              <a:gd name="T5" fmla="*/ 2147483646 h 1072"/>
              <a:gd name="T6" fmla="*/ 2147483646 w 2527"/>
              <a:gd name="T7" fmla="*/ 2147483646 h 1072"/>
              <a:gd name="T8" fmla="*/ 2147483646 w 2527"/>
              <a:gd name="T9" fmla="*/ 2147483646 h 1072"/>
              <a:gd name="T10" fmla="*/ 0 60000 65536"/>
              <a:gd name="T11" fmla="*/ 0 60000 65536"/>
              <a:gd name="T12" fmla="*/ 0 60000 65536"/>
              <a:gd name="T13" fmla="*/ 0 60000 65536"/>
              <a:gd name="T14" fmla="*/ 0 60000 65536"/>
              <a:gd name="T15" fmla="*/ 0 w 2527"/>
              <a:gd name="T16" fmla="*/ 0 h 1072"/>
              <a:gd name="T17" fmla="*/ 2527 w 2527"/>
              <a:gd name="T18" fmla="*/ 1072 h 1072"/>
            </a:gdLst>
            <a:ahLst/>
            <a:cxnLst>
              <a:cxn ang="T10">
                <a:pos x="T0" y="T1"/>
              </a:cxn>
              <a:cxn ang="T11">
                <a:pos x="T2" y="T3"/>
              </a:cxn>
              <a:cxn ang="T12">
                <a:pos x="T4" y="T5"/>
              </a:cxn>
              <a:cxn ang="T13">
                <a:pos x="T6" y="T7"/>
              </a:cxn>
              <a:cxn ang="T14">
                <a:pos x="T8" y="T9"/>
              </a:cxn>
            </a:cxnLst>
            <a:rect l="T15" t="T16" r="T17" b="T18"/>
            <a:pathLst>
              <a:path w="2527" h="1072">
                <a:moveTo>
                  <a:pt x="0" y="358"/>
                </a:moveTo>
                <a:cubicBezTo>
                  <a:pt x="211" y="258"/>
                  <a:pt x="422" y="159"/>
                  <a:pt x="684" y="104"/>
                </a:cubicBezTo>
                <a:cubicBezTo>
                  <a:pt x="946" y="49"/>
                  <a:pt x="1299" y="0"/>
                  <a:pt x="1574" y="27"/>
                </a:cubicBezTo>
                <a:cubicBezTo>
                  <a:pt x="1849" y="54"/>
                  <a:pt x="2176" y="92"/>
                  <a:pt x="2335" y="266"/>
                </a:cubicBezTo>
                <a:cubicBezTo>
                  <a:pt x="2494" y="440"/>
                  <a:pt x="2496" y="938"/>
                  <a:pt x="2527" y="1072"/>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6354" name="Text Box 64"/>
          <p:cNvSpPr txBox="1">
            <a:spLocks noChangeArrowheads="1"/>
          </p:cNvSpPr>
          <p:nvPr/>
        </p:nvSpPr>
        <p:spPr bwMode="auto">
          <a:xfrm>
            <a:off x="5772150" y="17462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0.1</a:t>
            </a:r>
          </a:p>
        </p:txBody>
      </p:sp>
      <p:sp>
        <p:nvSpPr>
          <p:cNvPr id="56355" name="Freeform 65"/>
          <p:cNvSpPr>
            <a:spLocks/>
          </p:cNvSpPr>
          <p:nvPr/>
        </p:nvSpPr>
        <p:spPr bwMode="auto">
          <a:xfrm>
            <a:off x="3449638" y="4341813"/>
            <a:ext cx="2706687" cy="763587"/>
          </a:xfrm>
          <a:custGeom>
            <a:avLst/>
            <a:gdLst>
              <a:gd name="T0" fmla="*/ 0 w 1705"/>
              <a:gd name="T1" fmla="*/ 2147483646 h 481"/>
              <a:gd name="T2" fmla="*/ 2147483646 w 1705"/>
              <a:gd name="T3" fmla="*/ 2147483646 h 481"/>
              <a:gd name="T4" fmla="*/ 2147483646 w 1705"/>
              <a:gd name="T5" fmla="*/ 2147483646 h 481"/>
              <a:gd name="T6" fmla="*/ 2147483646 w 1705"/>
              <a:gd name="T7" fmla="*/ 0 h 481"/>
              <a:gd name="T8" fmla="*/ 0 60000 65536"/>
              <a:gd name="T9" fmla="*/ 0 60000 65536"/>
              <a:gd name="T10" fmla="*/ 0 60000 65536"/>
              <a:gd name="T11" fmla="*/ 0 60000 65536"/>
              <a:gd name="T12" fmla="*/ 0 w 1705"/>
              <a:gd name="T13" fmla="*/ 0 h 481"/>
              <a:gd name="T14" fmla="*/ 1705 w 1705"/>
              <a:gd name="T15" fmla="*/ 481 h 481"/>
            </a:gdLst>
            <a:ahLst/>
            <a:cxnLst>
              <a:cxn ang="T8">
                <a:pos x="T0" y="T1"/>
              </a:cxn>
              <a:cxn ang="T9">
                <a:pos x="T2" y="T3"/>
              </a:cxn>
              <a:cxn ang="T10">
                <a:pos x="T4" y="T5"/>
              </a:cxn>
              <a:cxn ang="T11">
                <a:pos x="T6" y="T7"/>
              </a:cxn>
            </a:cxnLst>
            <a:rect l="T12" t="T13" r="T14" b="T15"/>
            <a:pathLst>
              <a:path w="1705" h="481">
                <a:moveTo>
                  <a:pt x="0" y="292"/>
                </a:moveTo>
                <a:cubicBezTo>
                  <a:pt x="64" y="335"/>
                  <a:pt x="128" y="379"/>
                  <a:pt x="315" y="399"/>
                </a:cubicBezTo>
                <a:cubicBezTo>
                  <a:pt x="502" y="419"/>
                  <a:pt x="889" y="481"/>
                  <a:pt x="1121" y="415"/>
                </a:cubicBezTo>
                <a:cubicBezTo>
                  <a:pt x="1353" y="349"/>
                  <a:pt x="1529" y="174"/>
                  <a:pt x="1705"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6356" name="Text Box 66"/>
          <p:cNvSpPr txBox="1">
            <a:spLocks noChangeArrowheads="1"/>
          </p:cNvSpPr>
          <p:nvPr/>
        </p:nvSpPr>
        <p:spPr bwMode="auto">
          <a:xfrm>
            <a:off x="4176713" y="464820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0.8</a:t>
            </a:r>
          </a:p>
        </p:txBody>
      </p:sp>
      <p:sp>
        <p:nvSpPr>
          <p:cNvPr id="56357" name="Freeform 67"/>
          <p:cNvSpPr>
            <a:spLocks/>
          </p:cNvSpPr>
          <p:nvPr/>
        </p:nvSpPr>
        <p:spPr bwMode="auto">
          <a:xfrm>
            <a:off x="3230563" y="4037013"/>
            <a:ext cx="5072062" cy="1546225"/>
          </a:xfrm>
          <a:custGeom>
            <a:avLst/>
            <a:gdLst>
              <a:gd name="T0" fmla="*/ 0 w 3195"/>
              <a:gd name="T1" fmla="*/ 2147483646 h 974"/>
              <a:gd name="T2" fmla="*/ 2147483646 w 3195"/>
              <a:gd name="T3" fmla="*/ 2147483646 h 974"/>
              <a:gd name="T4" fmla="*/ 2147483646 w 3195"/>
              <a:gd name="T5" fmla="*/ 2147483646 h 974"/>
              <a:gd name="T6" fmla="*/ 2147483646 w 3195"/>
              <a:gd name="T7" fmla="*/ 0 h 974"/>
              <a:gd name="T8" fmla="*/ 0 60000 65536"/>
              <a:gd name="T9" fmla="*/ 0 60000 65536"/>
              <a:gd name="T10" fmla="*/ 0 60000 65536"/>
              <a:gd name="T11" fmla="*/ 0 60000 65536"/>
              <a:gd name="T12" fmla="*/ 0 w 3195"/>
              <a:gd name="T13" fmla="*/ 0 h 974"/>
              <a:gd name="T14" fmla="*/ 3195 w 3195"/>
              <a:gd name="T15" fmla="*/ 974 h 974"/>
            </a:gdLst>
            <a:ahLst/>
            <a:cxnLst>
              <a:cxn ang="T8">
                <a:pos x="T0" y="T1"/>
              </a:cxn>
              <a:cxn ang="T9">
                <a:pos x="T2" y="T3"/>
              </a:cxn>
              <a:cxn ang="T10">
                <a:pos x="T4" y="T5"/>
              </a:cxn>
              <a:cxn ang="T11">
                <a:pos x="T6" y="T7"/>
              </a:cxn>
            </a:cxnLst>
            <a:rect l="T12" t="T13" r="T14" b="T15"/>
            <a:pathLst>
              <a:path w="3195" h="974">
                <a:moveTo>
                  <a:pt x="0" y="683"/>
                </a:moveTo>
                <a:cubicBezTo>
                  <a:pt x="368" y="763"/>
                  <a:pt x="736" y="844"/>
                  <a:pt x="1060" y="868"/>
                </a:cubicBezTo>
                <a:cubicBezTo>
                  <a:pt x="1384" y="892"/>
                  <a:pt x="1587" y="974"/>
                  <a:pt x="1943" y="829"/>
                </a:cubicBezTo>
                <a:cubicBezTo>
                  <a:pt x="2299" y="684"/>
                  <a:pt x="2747" y="342"/>
                  <a:pt x="3195"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6358" name="Text Box 68"/>
          <p:cNvSpPr txBox="1">
            <a:spLocks noChangeArrowheads="1"/>
          </p:cNvSpPr>
          <p:nvPr/>
        </p:nvSpPr>
        <p:spPr bwMode="auto">
          <a:xfrm>
            <a:off x="5162550" y="51244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0.1</a:t>
            </a:r>
          </a:p>
        </p:txBody>
      </p:sp>
      <p:sp>
        <p:nvSpPr>
          <p:cNvPr id="56359" name="Text Box 69"/>
          <p:cNvSpPr txBox="1">
            <a:spLocks noChangeArrowheads="1"/>
          </p:cNvSpPr>
          <p:nvPr/>
        </p:nvSpPr>
        <p:spPr bwMode="auto">
          <a:xfrm>
            <a:off x="1558925" y="43370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0.1</a:t>
            </a:r>
          </a:p>
        </p:txBody>
      </p:sp>
      <p:sp>
        <p:nvSpPr>
          <p:cNvPr id="56360" name="Freeform 70"/>
          <p:cNvSpPr>
            <a:spLocks/>
          </p:cNvSpPr>
          <p:nvPr/>
        </p:nvSpPr>
        <p:spPr bwMode="auto">
          <a:xfrm>
            <a:off x="754063" y="2830513"/>
            <a:ext cx="1416050" cy="2035175"/>
          </a:xfrm>
          <a:custGeom>
            <a:avLst/>
            <a:gdLst>
              <a:gd name="T0" fmla="*/ 2147483646 w 892"/>
              <a:gd name="T1" fmla="*/ 2147483646 h 1282"/>
              <a:gd name="T2" fmla="*/ 2147483646 w 892"/>
              <a:gd name="T3" fmla="*/ 2147483646 h 1282"/>
              <a:gd name="T4" fmla="*/ 2147483646 w 892"/>
              <a:gd name="T5" fmla="*/ 2147483646 h 1282"/>
              <a:gd name="T6" fmla="*/ 2147483646 w 892"/>
              <a:gd name="T7" fmla="*/ 2147483646 h 1282"/>
              <a:gd name="T8" fmla="*/ 2147483646 w 892"/>
              <a:gd name="T9" fmla="*/ 0 h 1282"/>
              <a:gd name="T10" fmla="*/ 0 60000 65536"/>
              <a:gd name="T11" fmla="*/ 0 60000 65536"/>
              <a:gd name="T12" fmla="*/ 0 60000 65536"/>
              <a:gd name="T13" fmla="*/ 0 60000 65536"/>
              <a:gd name="T14" fmla="*/ 0 60000 65536"/>
              <a:gd name="T15" fmla="*/ 0 w 892"/>
              <a:gd name="T16" fmla="*/ 0 h 1282"/>
              <a:gd name="T17" fmla="*/ 892 w 892"/>
              <a:gd name="T18" fmla="*/ 1282 h 1282"/>
            </a:gdLst>
            <a:ahLst/>
            <a:cxnLst>
              <a:cxn ang="T10">
                <a:pos x="T0" y="T1"/>
              </a:cxn>
              <a:cxn ang="T11">
                <a:pos x="T2" y="T3"/>
              </a:cxn>
              <a:cxn ang="T12">
                <a:pos x="T4" y="T5"/>
              </a:cxn>
              <a:cxn ang="T13">
                <a:pos x="T6" y="T7"/>
              </a:cxn>
              <a:cxn ang="T14">
                <a:pos x="T8" y="T9"/>
              </a:cxn>
            </a:cxnLst>
            <a:rect l="T15" t="T16" r="T17" b="T18"/>
            <a:pathLst>
              <a:path w="892" h="1282">
                <a:moveTo>
                  <a:pt x="892" y="1282"/>
                </a:moveTo>
                <a:cubicBezTo>
                  <a:pt x="792" y="1266"/>
                  <a:pt x="693" y="1250"/>
                  <a:pt x="569" y="1190"/>
                </a:cubicBezTo>
                <a:cubicBezTo>
                  <a:pt x="445" y="1130"/>
                  <a:pt x="242" y="1022"/>
                  <a:pt x="147" y="921"/>
                </a:cubicBezTo>
                <a:cubicBezTo>
                  <a:pt x="52" y="820"/>
                  <a:pt x="2" y="736"/>
                  <a:pt x="1" y="583"/>
                </a:cubicBezTo>
                <a:cubicBezTo>
                  <a:pt x="0" y="430"/>
                  <a:pt x="69" y="215"/>
                  <a:pt x="139"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6361" name="Freeform 71"/>
          <p:cNvSpPr>
            <a:spLocks/>
          </p:cNvSpPr>
          <p:nvPr/>
        </p:nvSpPr>
        <p:spPr bwMode="auto">
          <a:xfrm>
            <a:off x="450850" y="2573338"/>
            <a:ext cx="5876925" cy="3336925"/>
          </a:xfrm>
          <a:custGeom>
            <a:avLst/>
            <a:gdLst>
              <a:gd name="T0" fmla="*/ 2147483646 w 3702"/>
              <a:gd name="T1" fmla="*/ 2147483646 h 2102"/>
              <a:gd name="T2" fmla="*/ 2147483646 w 3702"/>
              <a:gd name="T3" fmla="*/ 2147483646 h 2102"/>
              <a:gd name="T4" fmla="*/ 2147483646 w 3702"/>
              <a:gd name="T5" fmla="*/ 2147483646 h 2102"/>
              <a:gd name="T6" fmla="*/ 2147483646 w 3702"/>
              <a:gd name="T7" fmla="*/ 2147483646 h 2102"/>
              <a:gd name="T8" fmla="*/ 2147483646 w 3702"/>
              <a:gd name="T9" fmla="*/ 2147483646 h 2102"/>
              <a:gd name="T10" fmla="*/ 2147483646 w 3702"/>
              <a:gd name="T11" fmla="*/ 2147483646 h 2102"/>
              <a:gd name="T12" fmla="*/ 2147483646 w 3702"/>
              <a:gd name="T13" fmla="*/ 2147483646 h 2102"/>
              <a:gd name="T14" fmla="*/ 2147483646 w 3702"/>
              <a:gd name="T15" fmla="*/ 2147483646 h 2102"/>
              <a:gd name="T16" fmla="*/ 2147483646 w 3702"/>
              <a:gd name="T17" fmla="*/ 2147483646 h 2102"/>
              <a:gd name="T18" fmla="*/ 2147483646 w 3702"/>
              <a:gd name="T19" fmla="*/ 0 h 2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2"/>
              <a:gd name="T31" fmla="*/ 0 h 2102"/>
              <a:gd name="T32" fmla="*/ 3702 w 3702"/>
              <a:gd name="T33" fmla="*/ 2102 h 2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2" h="2102">
                <a:moveTo>
                  <a:pt x="3702" y="1175"/>
                </a:moveTo>
                <a:cubicBezTo>
                  <a:pt x="3578" y="1467"/>
                  <a:pt x="3454" y="1759"/>
                  <a:pt x="3364" y="1905"/>
                </a:cubicBezTo>
                <a:cubicBezTo>
                  <a:pt x="3274" y="2051"/>
                  <a:pt x="3242" y="2019"/>
                  <a:pt x="3164" y="2051"/>
                </a:cubicBezTo>
                <a:cubicBezTo>
                  <a:pt x="3086" y="2083"/>
                  <a:pt x="3207" y="2096"/>
                  <a:pt x="2895" y="2097"/>
                </a:cubicBezTo>
                <a:cubicBezTo>
                  <a:pt x="2583" y="2098"/>
                  <a:pt x="1671" y="2102"/>
                  <a:pt x="1290" y="2059"/>
                </a:cubicBezTo>
                <a:cubicBezTo>
                  <a:pt x="909" y="2016"/>
                  <a:pt x="765" y="1930"/>
                  <a:pt x="607" y="1836"/>
                </a:cubicBezTo>
                <a:cubicBezTo>
                  <a:pt x="449" y="1742"/>
                  <a:pt x="429" y="1641"/>
                  <a:pt x="345" y="1498"/>
                </a:cubicBezTo>
                <a:cubicBezTo>
                  <a:pt x="261" y="1355"/>
                  <a:pt x="152" y="1176"/>
                  <a:pt x="100" y="976"/>
                </a:cubicBezTo>
                <a:cubicBezTo>
                  <a:pt x="48" y="776"/>
                  <a:pt x="0" y="463"/>
                  <a:pt x="31" y="300"/>
                </a:cubicBezTo>
                <a:cubicBezTo>
                  <a:pt x="62" y="137"/>
                  <a:pt x="173" y="68"/>
                  <a:pt x="284"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6362" name="Freeform 73"/>
          <p:cNvSpPr>
            <a:spLocks/>
          </p:cNvSpPr>
          <p:nvPr/>
        </p:nvSpPr>
        <p:spPr bwMode="auto">
          <a:xfrm>
            <a:off x="3170238" y="4146550"/>
            <a:ext cx="2889250" cy="358775"/>
          </a:xfrm>
          <a:custGeom>
            <a:avLst/>
            <a:gdLst>
              <a:gd name="T0" fmla="*/ 2147483646 w 1820"/>
              <a:gd name="T1" fmla="*/ 0 h 226"/>
              <a:gd name="T2" fmla="*/ 2147483646 w 1820"/>
              <a:gd name="T3" fmla="*/ 2147483646 h 226"/>
              <a:gd name="T4" fmla="*/ 2147483646 w 1820"/>
              <a:gd name="T5" fmla="*/ 2147483646 h 226"/>
              <a:gd name="T6" fmla="*/ 2147483646 w 1820"/>
              <a:gd name="T7" fmla="*/ 2147483646 h 226"/>
              <a:gd name="T8" fmla="*/ 0 w 1820"/>
              <a:gd name="T9" fmla="*/ 2147483646 h 226"/>
              <a:gd name="T10" fmla="*/ 0 60000 65536"/>
              <a:gd name="T11" fmla="*/ 0 60000 65536"/>
              <a:gd name="T12" fmla="*/ 0 60000 65536"/>
              <a:gd name="T13" fmla="*/ 0 60000 65536"/>
              <a:gd name="T14" fmla="*/ 0 60000 65536"/>
              <a:gd name="T15" fmla="*/ 0 w 1820"/>
              <a:gd name="T16" fmla="*/ 0 h 226"/>
              <a:gd name="T17" fmla="*/ 1820 w 1820"/>
              <a:gd name="T18" fmla="*/ 226 h 226"/>
            </a:gdLst>
            <a:ahLst/>
            <a:cxnLst>
              <a:cxn ang="T10">
                <a:pos x="T0" y="T1"/>
              </a:cxn>
              <a:cxn ang="T11">
                <a:pos x="T2" y="T3"/>
              </a:cxn>
              <a:cxn ang="T12">
                <a:pos x="T4" y="T5"/>
              </a:cxn>
              <a:cxn ang="T13">
                <a:pos x="T6" y="T7"/>
              </a:cxn>
              <a:cxn ang="T14">
                <a:pos x="T8" y="T9"/>
              </a:cxn>
            </a:cxnLst>
            <a:rect l="T15" t="T16" r="T17" b="T18"/>
            <a:pathLst>
              <a:path w="1820" h="226">
                <a:moveTo>
                  <a:pt x="1820" y="0"/>
                </a:moveTo>
                <a:cubicBezTo>
                  <a:pt x="1629" y="79"/>
                  <a:pt x="1438" y="158"/>
                  <a:pt x="1259" y="192"/>
                </a:cubicBezTo>
                <a:cubicBezTo>
                  <a:pt x="1080" y="226"/>
                  <a:pt x="903" y="222"/>
                  <a:pt x="744" y="207"/>
                </a:cubicBezTo>
                <a:cubicBezTo>
                  <a:pt x="585" y="192"/>
                  <a:pt x="431" y="114"/>
                  <a:pt x="307" y="100"/>
                </a:cubicBezTo>
                <a:cubicBezTo>
                  <a:pt x="183" y="86"/>
                  <a:pt x="91" y="104"/>
                  <a:pt x="0" y="123"/>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6363" name="Text Box 74"/>
          <p:cNvSpPr txBox="1">
            <a:spLocks noChangeArrowheads="1"/>
          </p:cNvSpPr>
          <p:nvPr/>
        </p:nvSpPr>
        <p:spPr bwMode="auto">
          <a:xfrm>
            <a:off x="4827588" y="4129088"/>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0.25</a:t>
            </a:r>
          </a:p>
        </p:txBody>
      </p:sp>
      <p:sp>
        <p:nvSpPr>
          <p:cNvPr id="56364" name="Text Box 75"/>
          <p:cNvSpPr txBox="1">
            <a:spLocks noChangeArrowheads="1"/>
          </p:cNvSpPr>
          <p:nvPr/>
        </p:nvSpPr>
        <p:spPr bwMode="auto">
          <a:xfrm>
            <a:off x="1555750" y="6122988"/>
            <a:ext cx="180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endParaRPr lang="en-US" altLang="en-US" sz="2000" b="0"/>
          </a:p>
        </p:txBody>
      </p:sp>
      <p:sp>
        <p:nvSpPr>
          <p:cNvPr id="56365" name="Oval 61"/>
          <p:cNvSpPr>
            <a:spLocks noChangeArrowheads="1"/>
          </p:cNvSpPr>
          <p:nvPr/>
        </p:nvSpPr>
        <p:spPr bwMode="auto">
          <a:xfrm>
            <a:off x="558800" y="5840413"/>
            <a:ext cx="792163" cy="69532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56366" name="TextBox 88"/>
          <p:cNvSpPr txBox="1">
            <a:spLocks noChangeArrowheads="1"/>
          </p:cNvSpPr>
          <p:nvPr/>
        </p:nvSpPr>
        <p:spPr bwMode="auto">
          <a:xfrm>
            <a:off x="577850" y="5967413"/>
            <a:ext cx="695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t>start</a:t>
            </a:r>
          </a:p>
        </p:txBody>
      </p:sp>
      <p:sp>
        <p:nvSpPr>
          <p:cNvPr id="56367" name="Freeform 89"/>
          <p:cNvSpPr>
            <a:spLocks noChangeArrowheads="1"/>
          </p:cNvSpPr>
          <p:nvPr/>
        </p:nvSpPr>
        <p:spPr bwMode="auto">
          <a:xfrm>
            <a:off x="1179513" y="5029200"/>
            <a:ext cx="1106487" cy="854075"/>
          </a:xfrm>
          <a:custGeom>
            <a:avLst/>
            <a:gdLst>
              <a:gd name="T0" fmla="*/ 0 w 1106905"/>
              <a:gd name="T1" fmla="*/ 851072 h 854242"/>
              <a:gd name="T2" fmla="*/ 334475 w 1106905"/>
              <a:gd name="T3" fmla="*/ 287694 h 854242"/>
              <a:gd name="T4" fmla="*/ 1098990 w 1106905"/>
              <a:gd name="T5" fmla="*/ 0 h 854242"/>
              <a:gd name="T6" fmla="*/ 0 60000 65536"/>
              <a:gd name="T7" fmla="*/ 0 60000 65536"/>
              <a:gd name="T8" fmla="*/ 0 60000 65536"/>
              <a:gd name="T9" fmla="*/ 0 w 1106905"/>
              <a:gd name="T10" fmla="*/ 0 h 854242"/>
              <a:gd name="T11" fmla="*/ 1106905 w 1106905"/>
              <a:gd name="T12" fmla="*/ 854242 h 854242"/>
            </a:gdLst>
            <a:ahLst/>
            <a:cxnLst>
              <a:cxn ang="T6">
                <a:pos x="T0" y="T1"/>
              </a:cxn>
              <a:cxn ang="T7">
                <a:pos x="T2" y="T3"/>
              </a:cxn>
              <a:cxn ang="T8">
                <a:pos x="T4" y="T5"/>
              </a:cxn>
            </a:cxnLst>
            <a:rect l="T9" t="T10" r="T11" b="T12"/>
            <a:pathLst>
              <a:path w="1106905" h="854242">
                <a:moveTo>
                  <a:pt x="0" y="854242"/>
                </a:moveTo>
                <a:cubicBezTo>
                  <a:pt x="76200" y="642687"/>
                  <a:pt x="152400" y="431132"/>
                  <a:pt x="336884" y="288758"/>
                </a:cubicBezTo>
                <a:cubicBezTo>
                  <a:pt x="521368" y="146384"/>
                  <a:pt x="814136" y="73192"/>
                  <a:pt x="1106905" y="0"/>
                </a:cubicBezTo>
              </a:path>
            </a:pathLst>
          </a:custGeom>
          <a:noFill/>
          <a:ln w="44450"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cxnSp>
        <p:nvCxnSpPr>
          <p:cNvPr id="56368" name="Straight Arrow Connector 90"/>
          <p:cNvCxnSpPr>
            <a:cxnSpLocks noChangeShapeType="1"/>
            <a:stCxn id="56365" idx="0"/>
          </p:cNvCxnSpPr>
          <p:nvPr/>
        </p:nvCxnSpPr>
        <p:spPr bwMode="auto">
          <a:xfrm rot="5400000" flipH="1" flipV="1">
            <a:off x="-284162" y="4341813"/>
            <a:ext cx="2736850" cy="260350"/>
          </a:xfrm>
          <a:prstGeom prst="straightConnector1">
            <a:avLst/>
          </a:prstGeom>
          <a:noFill/>
          <a:ln w="222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6369" name="Text Box 74"/>
          <p:cNvSpPr txBox="1">
            <a:spLocks noChangeArrowheads="1"/>
          </p:cNvSpPr>
          <p:nvPr/>
        </p:nvSpPr>
        <p:spPr bwMode="auto">
          <a:xfrm>
            <a:off x="1362075" y="5727700"/>
            <a:ext cx="50323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0.1</a:t>
            </a:r>
          </a:p>
        </p:txBody>
      </p:sp>
      <p:sp>
        <p:nvSpPr>
          <p:cNvPr id="56370" name="Text Box 74"/>
          <p:cNvSpPr txBox="1">
            <a:spLocks noChangeArrowheads="1"/>
          </p:cNvSpPr>
          <p:nvPr/>
        </p:nvSpPr>
        <p:spPr bwMode="auto">
          <a:xfrm>
            <a:off x="515938" y="5241925"/>
            <a:ext cx="503237"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0.5</a:t>
            </a:r>
          </a:p>
        </p:txBody>
      </p:sp>
      <p:sp>
        <p:nvSpPr>
          <p:cNvPr id="56371" name="Text Box 74"/>
          <p:cNvSpPr txBox="1">
            <a:spLocks noChangeArrowheads="1"/>
          </p:cNvSpPr>
          <p:nvPr/>
        </p:nvSpPr>
        <p:spPr bwMode="auto">
          <a:xfrm>
            <a:off x="1390650" y="4852988"/>
            <a:ext cx="501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0.4</a:t>
            </a:r>
          </a:p>
        </p:txBody>
      </p:sp>
      <p:sp>
        <p:nvSpPr>
          <p:cNvPr id="56372" name="Freeform 94"/>
          <p:cNvSpPr>
            <a:spLocks noChangeArrowheads="1"/>
          </p:cNvSpPr>
          <p:nvPr/>
        </p:nvSpPr>
        <p:spPr bwMode="auto">
          <a:xfrm>
            <a:off x="1300163" y="4440238"/>
            <a:ext cx="5702300" cy="1739900"/>
          </a:xfrm>
          <a:custGeom>
            <a:avLst/>
            <a:gdLst>
              <a:gd name="T0" fmla="*/ 0 w 5702968"/>
              <a:gd name="T1" fmla="*/ 1624403 h 1740568"/>
              <a:gd name="T2" fmla="*/ 4021614 w 5702968"/>
              <a:gd name="T3" fmla="*/ 1624403 h 1740568"/>
              <a:gd name="T4" fmla="*/ 5090030 w 5702968"/>
              <a:gd name="T5" fmla="*/ 1457186 h 1740568"/>
              <a:gd name="T6" fmla="*/ 5690283 w 5702968"/>
              <a:gd name="T7" fmla="*/ 0 h 1740568"/>
              <a:gd name="T8" fmla="*/ 0 60000 65536"/>
              <a:gd name="T9" fmla="*/ 0 60000 65536"/>
              <a:gd name="T10" fmla="*/ 0 60000 65536"/>
              <a:gd name="T11" fmla="*/ 0 60000 65536"/>
              <a:gd name="T12" fmla="*/ 0 w 5702968"/>
              <a:gd name="T13" fmla="*/ 0 h 1740568"/>
              <a:gd name="T14" fmla="*/ 5702968 w 5702968"/>
              <a:gd name="T15" fmla="*/ 1740568 h 1740568"/>
            </a:gdLst>
            <a:ahLst/>
            <a:cxnLst>
              <a:cxn ang="T8">
                <a:pos x="T0" y="T1"/>
              </a:cxn>
              <a:cxn ang="T9">
                <a:pos x="T2" y="T3"/>
              </a:cxn>
              <a:cxn ang="T10">
                <a:pos x="T4" y="T5"/>
              </a:cxn>
              <a:cxn ang="T11">
                <a:pos x="T6" y="T7"/>
              </a:cxn>
            </a:cxnLst>
            <a:rect l="T12" t="T13" r="T14" b="T15"/>
            <a:pathLst>
              <a:path w="5702968" h="1740568">
                <a:moveTo>
                  <a:pt x="0" y="1636294"/>
                </a:moveTo>
                <a:lnTo>
                  <a:pt x="4030578" y="1636294"/>
                </a:lnTo>
                <a:cubicBezTo>
                  <a:pt x="4880809" y="1608220"/>
                  <a:pt x="4822657" y="1740568"/>
                  <a:pt x="5101389" y="1467852"/>
                </a:cubicBezTo>
                <a:cubicBezTo>
                  <a:pt x="5380121" y="1195136"/>
                  <a:pt x="5541544" y="597568"/>
                  <a:pt x="5702968" y="0"/>
                </a:cubicBezTo>
              </a:path>
            </a:pathLst>
          </a:custGeom>
          <a:noFill/>
          <a:ln w="19050" algn="ctr">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6373"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1100" b="0">
                <a:solidFill>
                  <a:srgbClr val="000000"/>
                </a:solidFill>
                <a:latin typeface="Calibri" panose="020F0502020204030204" pitchFamily="34" charset="0"/>
              </a:rPr>
              <a:t>Ray Mooney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fld id="{CF298EEF-6793-4AF1-8C36-762EEA7234A2}" type="slidenum">
              <a:rPr lang="en-US" altLang="en-US" sz="1200" smtClean="0">
                <a:latin typeface="Helvetica" panose="020B0604020202020204" pitchFamily="34" charset="0"/>
              </a:rPr>
              <a:pPr>
                <a:spcBef>
                  <a:spcPct val="0"/>
                </a:spcBef>
                <a:buClrTx/>
                <a:buFontTx/>
                <a:buNone/>
              </a:pPr>
              <a:t>17</a:t>
            </a:fld>
            <a:endParaRPr lang="en-US" altLang="en-US" sz="1200"/>
          </a:p>
        </p:txBody>
      </p:sp>
      <p:sp>
        <p:nvSpPr>
          <p:cNvPr id="58371" name="Rectangle 2"/>
          <p:cNvSpPr>
            <a:spLocks noGrp="1" noChangeArrowheads="1"/>
          </p:cNvSpPr>
          <p:nvPr>
            <p:ph type="title"/>
          </p:nvPr>
        </p:nvSpPr>
        <p:spPr/>
        <p:txBody>
          <a:bodyPr/>
          <a:lstStyle/>
          <a:p>
            <a:pPr eaLnBrk="1" hangingPunct="1"/>
            <a:r>
              <a:rPr lang="en-US" altLang="en-US"/>
              <a:t>Sample HMM Generation</a:t>
            </a:r>
          </a:p>
        </p:txBody>
      </p:sp>
      <p:grpSp>
        <p:nvGrpSpPr>
          <p:cNvPr id="58372" name="Group 3"/>
          <p:cNvGrpSpPr>
            <a:grpSpLocks/>
          </p:cNvGrpSpPr>
          <p:nvPr/>
        </p:nvGrpSpPr>
        <p:grpSpPr bwMode="auto">
          <a:xfrm>
            <a:off x="2159000" y="3968750"/>
            <a:ext cx="1316038" cy="1265238"/>
            <a:chOff x="3852" y="2120"/>
            <a:chExt cx="1098" cy="1242"/>
          </a:xfrm>
        </p:grpSpPr>
        <p:sp>
          <p:nvSpPr>
            <p:cNvPr id="58448" name="Freeform 4"/>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762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8449" name="Freeform 5"/>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762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8450" name="Line 6"/>
            <p:cNvSpPr>
              <a:spLocks noChangeShapeType="1"/>
            </p:cNvSpPr>
            <p:nvPr/>
          </p:nvSpPr>
          <p:spPr bwMode="auto">
            <a:xfrm flipV="1">
              <a:off x="4025" y="2120"/>
              <a:ext cx="760" cy="8"/>
            </a:xfrm>
            <a:prstGeom prst="line">
              <a:avLst/>
            </a:prstGeom>
            <a:noFill/>
            <a:ln w="76200">
              <a:solidFill>
                <a:srgbClr val="3366FF"/>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58373" name="Text Box 7"/>
          <p:cNvSpPr txBox="1">
            <a:spLocks noChangeArrowheads="1"/>
          </p:cNvSpPr>
          <p:nvPr/>
        </p:nvSpPr>
        <p:spPr bwMode="auto">
          <a:xfrm>
            <a:off x="2193925" y="5195888"/>
            <a:ext cx="1225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PropNoun</a:t>
            </a:r>
          </a:p>
        </p:txBody>
      </p:sp>
      <p:sp>
        <p:nvSpPr>
          <p:cNvPr id="58374" name="Text Box 8"/>
          <p:cNvSpPr txBox="1">
            <a:spLocks noChangeArrowheads="1"/>
          </p:cNvSpPr>
          <p:nvPr/>
        </p:nvSpPr>
        <p:spPr bwMode="auto">
          <a:xfrm>
            <a:off x="2243138" y="4368800"/>
            <a:ext cx="66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John</a:t>
            </a:r>
          </a:p>
        </p:txBody>
      </p:sp>
      <p:sp>
        <p:nvSpPr>
          <p:cNvPr id="58375" name="Text Box 9"/>
          <p:cNvSpPr txBox="1">
            <a:spLocks noChangeArrowheads="1"/>
          </p:cNvSpPr>
          <p:nvPr/>
        </p:nvSpPr>
        <p:spPr bwMode="auto">
          <a:xfrm>
            <a:off x="2733675" y="4476750"/>
            <a:ext cx="730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Mary</a:t>
            </a:r>
          </a:p>
        </p:txBody>
      </p:sp>
      <p:sp>
        <p:nvSpPr>
          <p:cNvPr id="58376" name="Text Box 10"/>
          <p:cNvSpPr txBox="1">
            <a:spLocks noChangeArrowheads="1"/>
          </p:cNvSpPr>
          <p:nvPr/>
        </p:nvSpPr>
        <p:spPr bwMode="auto">
          <a:xfrm>
            <a:off x="2160588" y="4648200"/>
            <a:ext cx="730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Alice</a:t>
            </a:r>
          </a:p>
        </p:txBody>
      </p:sp>
      <p:sp>
        <p:nvSpPr>
          <p:cNvPr id="58377" name="Text Box 11"/>
          <p:cNvSpPr txBox="1">
            <a:spLocks noChangeArrowheads="1"/>
          </p:cNvSpPr>
          <p:nvPr/>
        </p:nvSpPr>
        <p:spPr bwMode="auto">
          <a:xfrm>
            <a:off x="2657475" y="4795838"/>
            <a:ext cx="6873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Jerry</a:t>
            </a:r>
          </a:p>
        </p:txBody>
      </p:sp>
      <p:sp>
        <p:nvSpPr>
          <p:cNvPr id="58378" name="Text Box 12"/>
          <p:cNvSpPr txBox="1">
            <a:spLocks noChangeArrowheads="1"/>
          </p:cNvSpPr>
          <p:nvPr/>
        </p:nvSpPr>
        <p:spPr bwMode="auto">
          <a:xfrm>
            <a:off x="2462213" y="4087813"/>
            <a:ext cx="66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Tom</a:t>
            </a:r>
          </a:p>
        </p:txBody>
      </p:sp>
      <p:grpSp>
        <p:nvGrpSpPr>
          <p:cNvPr id="58379" name="Group 13"/>
          <p:cNvGrpSpPr>
            <a:grpSpLocks/>
          </p:cNvGrpSpPr>
          <p:nvPr/>
        </p:nvGrpSpPr>
        <p:grpSpPr bwMode="auto">
          <a:xfrm>
            <a:off x="3462338" y="1846263"/>
            <a:ext cx="1316037" cy="1265237"/>
            <a:chOff x="3852" y="2120"/>
            <a:chExt cx="1098" cy="1242"/>
          </a:xfrm>
        </p:grpSpPr>
        <p:sp>
          <p:nvSpPr>
            <p:cNvPr id="58445" name="Freeform 14"/>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8446" name="Freeform 15"/>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8447" name="Line 16"/>
            <p:cNvSpPr>
              <a:spLocks noChangeShapeType="1"/>
            </p:cNvSpPr>
            <p:nvPr/>
          </p:nvSpPr>
          <p:spPr bwMode="auto">
            <a:xfrm flipV="1">
              <a:off x="4025" y="2120"/>
              <a:ext cx="760" cy="8"/>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58380" name="Text Box 17"/>
          <p:cNvSpPr txBox="1">
            <a:spLocks noChangeArrowheads="1"/>
          </p:cNvSpPr>
          <p:nvPr/>
        </p:nvSpPr>
        <p:spPr bwMode="auto">
          <a:xfrm>
            <a:off x="3709988" y="3113088"/>
            <a:ext cx="746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Noun</a:t>
            </a:r>
          </a:p>
        </p:txBody>
      </p:sp>
      <p:sp>
        <p:nvSpPr>
          <p:cNvPr id="58381" name="Text Box 18"/>
          <p:cNvSpPr txBox="1">
            <a:spLocks noChangeArrowheads="1"/>
          </p:cNvSpPr>
          <p:nvPr/>
        </p:nvSpPr>
        <p:spPr bwMode="auto">
          <a:xfrm>
            <a:off x="3846513" y="1868488"/>
            <a:ext cx="476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cat</a:t>
            </a:r>
          </a:p>
        </p:txBody>
      </p:sp>
      <p:sp>
        <p:nvSpPr>
          <p:cNvPr id="58382" name="Text Box 19"/>
          <p:cNvSpPr txBox="1">
            <a:spLocks noChangeArrowheads="1"/>
          </p:cNvSpPr>
          <p:nvPr/>
        </p:nvSpPr>
        <p:spPr bwMode="auto">
          <a:xfrm>
            <a:off x="3660775" y="2141538"/>
            <a:ext cx="561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dog</a:t>
            </a:r>
          </a:p>
        </p:txBody>
      </p:sp>
      <p:sp>
        <p:nvSpPr>
          <p:cNvPr id="58383" name="Text Box 20"/>
          <p:cNvSpPr txBox="1">
            <a:spLocks noChangeArrowheads="1"/>
          </p:cNvSpPr>
          <p:nvPr/>
        </p:nvSpPr>
        <p:spPr bwMode="auto">
          <a:xfrm>
            <a:off x="3494088" y="2376488"/>
            <a:ext cx="4905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car</a:t>
            </a:r>
          </a:p>
        </p:txBody>
      </p:sp>
      <p:sp>
        <p:nvSpPr>
          <p:cNvPr id="58384" name="Text Box 21"/>
          <p:cNvSpPr txBox="1">
            <a:spLocks noChangeArrowheads="1"/>
          </p:cNvSpPr>
          <p:nvPr/>
        </p:nvSpPr>
        <p:spPr bwMode="auto">
          <a:xfrm>
            <a:off x="3567113" y="2614613"/>
            <a:ext cx="547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pen</a:t>
            </a:r>
          </a:p>
        </p:txBody>
      </p:sp>
      <p:sp>
        <p:nvSpPr>
          <p:cNvPr id="58385" name="Text Box 22"/>
          <p:cNvSpPr txBox="1">
            <a:spLocks noChangeArrowheads="1"/>
          </p:cNvSpPr>
          <p:nvPr/>
        </p:nvSpPr>
        <p:spPr bwMode="auto">
          <a:xfrm>
            <a:off x="4079875" y="2297113"/>
            <a:ext cx="547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bed</a:t>
            </a:r>
          </a:p>
        </p:txBody>
      </p:sp>
      <p:sp>
        <p:nvSpPr>
          <p:cNvPr id="58386" name="Text Box 23"/>
          <p:cNvSpPr txBox="1">
            <a:spLocks noChangeArrowheads="1"/>
          </p:cNvSpPr>
          <p:nvPr/>
        </p:nvSpPr>
        <p:spPr bwMode="auto">
          <a:xfrm>
            <a:off x="4006850" y="2571750"/>
            <a:ext cx="730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apple</a:t>
            </a:r>
          </a:p>
        </p:txBody>
      </p:sp>
      <p:grpSp>
        <p:nvGrpSpPr>
          <p:cNvPr id="58387" name="Group 24"/>
          <p:cNvGrpSpPr>
            <a:grpSpLocks/>
          </p:cNvGrpSpPr>
          <p:nvPr/>
        </p:nvGrpSpPr>
        <p:grpSpPr bwMode="auto">
          <a:xfrm>
            <a:off x="919163" y="1865313"/>
            <a:ext cx="1316037" cy="1654175"/>
            <a:chOff x="610" y="1297"/>
            <a:chExt cx="829" cy="1042"/>
          </a:xfrm>
        </p:grpSpPr>
        <p:grpSp>
          <p:nvGrpSpPr>
            <p:cNvPr id="58440" name="Group 25"/>
            <p:cNvGrpSpPr>
              <a:grpSpLocks/>
            </p:cNvGrpSpPr>
            <p:nvPr/>
          </p:nvGrpSpPr>
          <p:grpSpPr bwMode="auto">
            <a:xfrm>
              <a:off x="610" y="1297"/>
              <a:ext cx="829" cy="797"/>
              <a:chOff x="3852" y="2120"/>
              <a:chExt cx="1098" cy="1242"/>
            </a:xfrm>
          </p:grpSpPr>
          <p:sp>
            <p:nvSpPr>
              <p:cNvPr id="58442" name="Freeform 26"/>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8443" name="Freeform 27"/>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8444" name="Line 28"/>
              <p:cNvSpPr>
                <a:spLocks noChangeShapeType="1"/>
              </p:cNvSpPr>
              <p:nvPr/>
            </p:nvSpPr>
            <p:spPr bwMode="auto">
              <a:xfrm flipV="1">
                <a:off x="4025" y="2120"/>
                <a:ext cx="760" cy="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58441" name="Text Box 29"/>
            <p:cNvSpPr txBox="1">
              <a:spLocks noChangeArrowheads="1"/>
            </p:cNvSpPr>
            <p:nvPr/>
          </p:nvSpPr>
          <p:spPr bwMode="auto">
            <a:xfrm>
              <a:off x="818" y="2089"/>
              <a:ext cx="34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Det</a:t>
              </a:r>
            </a:p>
          </p:txBody>
        </p:sp>
      </p:grpSp>
      <p:sp>
        <p:nvSpPr>
          <p:cNvPr id="58388" name="Text Box 30"/>
          <p:cNvSpPr txBox="1">
            <a:spLocks noChangeArrowheads="1"/>
          </p:cNvSpPr>
          <p:nvPr/>
        </p:nvSpPr>
        <p:spPr bwMode="auto">
          <a:xfrm>
            <a:off x="1146175" y="2149475"/>
            <a:ext cx="293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a</a:t>
            </a:r>
          </a:p>
        </p:txBody>
      </p:sp>
      <p:sp>
        <p:nvSpPr>
          <p:cNvPr id="58389" name="Text Box 31"/>
          <p:cNvSpPr txBox="1">
            <a:spLocks noChangeArrowheads="1"/>
          </p:cNvSpPr>
          <p:nvPr/>
        </p:nvSpPr>
        <p:spPr bwMode="auto">
          <a:xfrm>
            <a:off x="1530350" y="2192338"/>
            <a:ext cx="490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the</a:t>
            </a:r>
          </a:p>
        </p:txBody>
      </p:sp>
      <p:sp>
        <p:nvSpPr>
          <p:cNvPr id="58390" name="Text Box 32"/>
          <p:cNvSpPr txBox="1">
            <a:spLocks noChangeArrowheads="1"/>
          </p:cNvSpPr>
          <p:nvPr/>
        </p:nvSpPr>
        <p:spPr bwMode="auto">
          <a:xfrm>
            <a:off x="1023938" y="2465388"/>
            <a:ext cx="4905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the</a:t>
            </a:r>
          </a:p>
        </p:txBody>
      </p:sp>
      <p:sp>
        <p:nvSpPr>
          <p:cNvPr id="58391" name="Text Box 33"/>
          <p:cNvSpPr txBox="1">
            <a:spLocks noChangeArrowheads="1"/>
          </p:cNvSpPr>
          <p:nvPr/>
        </p:nvSpPr>
        <p:spPr bwMode="auto">
          <a:xfrm>
            <a:off x="1285875" y="1862138"/>
            <a:ext cx="490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the</a:t>
            </a:r>
          </a:p>
        </p:txBody>
      </p:sp>
      <p:sp>
        <p:nvSpPr>
          <p:cNvPr id="58392" name="Text Box 34"/>
          <p:cNvSpPr txBox="1">
            <a:spLocks noChangeArrowheads="1"/>
          </p:cNvSpPr>
          <p:nvPr/>
        </p:nvSpPr>
        <p:spPr bwMode="auto">
          <a:xfrm>
            <a:off x="1330325" y="2697163"/>
            <a:ext cx="5603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that</a:t>
            </a:r>
          </a:p>
        </p:txBody>
      </p:sp>
      <p:sp>
        <p:nvSpPr>
          <p:cNvPr id="58393" name="Text Box 35"/>
          <p:cNvSpPr txBox="1">
            <a:spLocks noChangeArrowheads="1"/>
          </p:cNvSpPr>
          <p:nvPr/>
        </p:nvSpPr>
        <p:spPr bwMode="auto">
          <a:xfrm>
            <a:off x="1298575" y="2301875"/>
            <a:ext cx="293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a</a:t>
            </a:r>
          </a:p>
        </p:txBody>
      </p:sp>
      <p:sp>
        <p:nvSpPr>
          <p:cNvPr id="58394" name="Text Box 36"/>
          <p:cNvSpPr txBox="1">
            <a:spLocks noChangeArrowheads="1"/>
          </p:cNvSpPr>
          <p:nvPr/>
        </p:nvSpPr>
        <p:spPr bwMode="auto">
          <a:xfrm>
            <a:off x="1668463" y="2430463"/>
            <a:ext cx="4905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the</a:t>
            </a:r>
          </a:p>
        </p:txBody>
      </p:sp>
      <p:sp>
        <p:nvSpPr>
          <p:cNvPr id="58395" name="Text Box 37"/>
          <p:cNvSpPr txBox="1">
            <a:spLocks noChangeArrowheads="1"/>
          </p:cNvSpPr>
          <p:nvPr/>
        </p:nvSpPr>
        <p:spPr bwMode="auto">
          <a:xfrm>
            <a:off x="1450975" y="2454275"/>
            <a:ext cx="293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a</a:t>
            </a:r>
          </a:p>
        </p:txBody>
      </p:sp>
      <p:sp>
        <p:nvSpPr>
          <p:cNvPr id="58396" name="Freeform 38"/>
          <p:cNvSpPr>
            <a:spLocks/>
          </p:cNvSpPr>
          <p:nvPr/>
        </p:nvSpPr>
        <p:spPr bwMode="auto">
          <a:xfrm>
            <a:off x="5981700" y="3201988"/>
            <a:ext cx="658813" cy="1258887"/>
          </a:xfrm>
          <a:custGeom>
            <a:avLst/>
            <a:gdLst>
              <a:gd name="T0" fmla="*/ 2147483646 w 549"/>
              <a:gd name="T1" fmla="*/ 0 h 1235"/>
              <a:gd name="T2" fmla="*/ 2147483646 w 549"/>
              <a:gd name="T3" fmla="*/ 2147483646 h 1235"/>
              <a:gd name="T4" fmla="*/ 2147483646 w 549"/>
              <a:gd name="T5" fmla="*/ 2147483646 h 1235"/>
              <a:gd name="T6" fmla="*/ 2147483646 w 549"/>
              <a:gd name="T7" fmla="*/ 2147483646 h 1235"/>
              <a:gd name="T8" fmla="*/ 2147483646 w 549"/>
              <a:gd name="T9" fmla="*/ 2147483646 h 1235"/>
              <a:gd name="T10" fmla="*/ 2147483646 w 549"/>
              <a:gd name="T11" fmla="*/ 2147483646 h 1235"/>
              <a:gd name="T12" fmla="*/ 2147483646 w 549"/>
              <a:gd name="T13" fmla="*/ 2147483646 h 1235"/>
              <a:gd name="T14" fmla="*/ 2147483646 w 549"/>
              <a:gd name="T15" fmla="*/ 2147483646 h 1235"/>
              <a:gd name="T16" fmla="*/ 2147483646 w 549"/>
              <a:gd name="T17" fmla="*/ 2147483646 h 1235"/>
              <a:gd name="T18" fmla="*/ 2147483646 w 549"/>
              <a:gd name="T19" fmla="*/ 2147483646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8397" name="Freeform 39"/>
          <p:cNvSpPr>
            <a:spLocks/>
          </p:cNvSpPr>
          <p:nvPr/>
        </p:nvSpPr>
        <p:spPr bwMode="auto">
          <a:xfrm flipH="1">
            <a:off x="6640513" y="3198813"/>
            <a:ext cx="657225" cy="1257300"/>
          </a:xfrm>
          <a:custGeom>
            <a:avLst/>
            <a:gdLst>
              <a:gd name="T0" fmla="*/ 2147483646 w 549"/>
              <a:gd name="T1" fmla="*/ 0 h 1235"/>
              <a:gd name="T2" fmla="*/ 2147483646 w 549"/>
              <a:gd name="T3" fmla="*/ 2147483646 h 1235"/>
              <a:gd name="T4" fmla="*/ 2147483646 w 549"/>
              <a:gd name="T5" fmla="*/ 2147483646 h 1235"/>
              <a:gd name="T6" fmla="*/ 2147483646 w 549"/>
              <a:gd name="T7" fmla="*/ 2147483646 h 1235"/>
              <a:gd name="T8" fmla="*/ 2147483646 w 549"/>
              <a:gd name="T9" fmla="*/ 2147483646 h 1235"/>
              <a:gd name="T10" fmla="*/ 2147483646 w 549"/>
              <a:gd name="T11" fmla="*/ 2147483646 h 1235"/>
              <a:gd name="T12" fmla="*/ 2147483646 w 549"/>
              <a:gd name="T13" fmla="*/ 2147483646 h 1235"/>
              <a:gd name="T14" fmla="*/ 2147483646 w 549"/>
              <a:gd name="T15" fmla="*/ 2147483646 h 1235"/>
              <a:gd name="T16" fmla="*/ 2147483646 w 549"/>
              <a:gd name="T17" fmla="*/ 2147483646 h 1235"/>
              <a:gd name="T18" fmla="*/ 2147483646 w 549"/>
              <a:gd name="T19" fmla="*/ 2147483646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8398" name="Line 40"/>
          <p:cNvSpPr>
            <a:spLocks noChangeShapeType="1"/>
          </p:cNvSpPr>
          <p:nvPr/>
        </p:nvSpPr>
        <p:spPr bwMode="auto">
          <a:xfrm flipV="1">
            <a:off x="6189663" y="3195638"/>
            <a:ext cx="909637" cy="7937"/>
          </a:xfrm>
          <a:prstGeom prst="line">
            <a:avLst/>
          </a:prstGeom>
          <a:noFill/>
          <a:ln w="38100">
            <a:solidFill>
              <a:srgbClr val="CC00CC"/>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8399" name="Text Box 41"/>
          <p:cNvSpPr txBox="1">
            <a:spLocks noChangeArrowheads="1"/>
          </p:cNvSpPr>
          <p:nvPr/>
        </p:nvSpPr>
        <p:spPr bwMode="auto">
          <a:xfrm>
            <a:off x="6302375" y="4465638"/>
            <a:ext cx="688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Verb</a:t>
            </a:r>
          </a:p>
        </p:txBody>
      </p:sp>
      <p:sp>
        <p:nvSpPr>
          <p:cNvPr id="58400" name="Text Box 42"/>
          <p:cNvSpPr txBox="1">
            <a:spLocks noChangeArrowheads="1"/>
          </p:cNvSpPr>
          <p:nvPr/>
        </p:nvSpPr>
        <p:spPr bwMode="auto">
          <a:xfrm>
            <a:off x="6419850" y="3209925"/>
            <a:ext cx="447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bit</a:t>
            </a:r>
          </a:p>
        </p:txBody>
      </p:sp>
      <p:sp>
        <p:nvSpPr>
          <p:cNvPr id="58401" name="Text Box 43"/>
          <p:cNvSpPr txBox="1">
            <a:spLocks noChangeArrowheads="1"/>
          </p:cNvSpPr>
          <p:nvPr/>
        </p:nvSpPr>
        <p:spPr bwMode="auto">
          <a:xfrm>
            <a:off x="6042025" y="3636963"/>
            <a:ext cx="476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ate</a:t>
            </a:r>
          </a:p>
        </p:txBody>
      </p:sp>
      <p:sp>
        <p:nvSpPr>
          <p:cNvPr id="58402" name="Text Box 44"/>
          <p:cNvSpPr txBox="1">
            <a:spLocks noChangeArrowheads="1"/>
          </p:cNvSpPr>
          <p:nvPr/>
        </p:nvSpPr>
        <p:spPr bwMode="auto">
          <a:xfrm>
            <a:off x="6430963" y="3549650"/>
            <a:ext cx="5762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saw</a:t>
            </a:r>
          </a:p>
        </p:txBody>
      </p:sp>
      <p:sp>
        <p:nvSpPr>
          <p:cNvPr id="58403" name="Text Box 45"/>
          <p:cNvSpPr txBox="1">
            <a:spLocks noChangeArrowheads="1"/>
          </p:cNvSpPr>
          <p:nvPr/>
        </p:nvSpPr>
        <p:spPr bwMode="auto">
          <a:xfrm>
            <a:off x="6357938" y="3775075"/>
            <a:ext cx="857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played</a:t>
            </a:r>
          </a:p>
        </p:txBody>
      </p:sp>
      <p:sp>
        <p:nvSpPr>
          <p:cNvPr id="58404" name="Text Box 46"/>
          <p:cNvSpPr txBox="1">
            <a:spLocks noChangeArrowheads="1"/>
          </p:cNvSpPr>
          <p:nvPr/>
        </p:nvSpPr>
        <p:spPr bwMode="auto">
          <a:xfrm>
            <a:off x="6153150" y="4025900"/>
            <a:ext cx="447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hit</a:t>
            </a:r>
          </a:p>
        </p:txBody>
      </p:sp>
      <p:sp>
        <p:nvSpPr>
          <p:cNvPr id="58405" name="Freeform 47"/>
          <p:cNvSpPr>
            <a:spLocks/>
          </p:cNvSpPr>
          <p:nvPr/>
        </p:nvSpPr>
        <p:spPr bwMode="auto">
          <a:xfrm>
            <a:off x="2047875" y="2903538"/>
            <a:ext cx="1560513" cy="409575"/>
          </a:xfrm>
          <a:custGeom>
            <a:avLst/>
            <a:gdLst>
              <a:gd name="T0" fmla="*/ 0 w 983"/>
              <a:gd name="T1" fmla="*/ 2147483646 h 258"/>
              <a:gd name="T2" fmla="*/ 2147483646 w 983"/>
              <a:gd name="T3" fmla="*/ 2147483646 h 258"/>
              <a:gd name="T4" fmla="*/ 2147483646 w 983"/>
              <a:gd name="T5" fmla="*/ 2147483646 h 258"/>
              <a:gd name="T6" fmla="*/ 2147483646 w 983"/>
              <a:gd name="T7" fmla="*/ 0 h 258"/>
              <a:gd name="T8" fmla="*/ 0 60000 65536"/>
              <a:gd name="T9" fmla="*/ 0 60000 65536"/>
              <a:gd name="T10" fmla="*/ 0 60000 65536"/>
              <a:gd name="T11" fmla="*/ 0 60000 65536"/>
              <a:gd name="T12" fmla="*/ 0 w 983"/>
              <a:gd name="T13" fmla="*/ 0 h 258"/>
              <a:gd name="T14" fmla="*/ 983 w 983"/>
              <a:gd name="T15" fmla="*/ 258 h 258"/>
            </a:gdLst>
            <a:ahLst/>
            <a:cxnLst>
              <a:cxn ang="T8">
                <a:pos x="T0" y="T1"/>
              </a:cxn>
              <a:cxn ang="T9">
                <a:pos x="T2" y="T3"/>
              </a:cxn>
              <a:cxn ang="T10">
                <a:pos x="T4" y="T5"/>
              </a:cxn>
              <a:cxn ang="T11">
                <a:pos x="T6" y="T7"/>
              </a:cxn>
            </a:cxnLst>
            <a:rect l="T12" t="T13" r="T14" b="T15"/>
            <a:pathLst>
              <a:path w="983" h="258">
                <a:moveTo>
                  <a:pt x="0" y="38"/>
                </a:moveTo>
                <a:cubicBezTo>
                  <a:pt x="75" y="111"/>
                  <a:pt x="151" y="184"/>
                  <a:pt x="253" y="215"/>
                </a:cubicBezTo>
                <a:cubicBezTo>
                  <a:pt x="355" y="246"/>
                  <a:pt x="492" y="258"/>
                  <a:pt x="614" y="222"/>
                </a:cubicBezTo>
                <a:cubicBezTo>
                  <a:pt x="736" y="186"/>
                  <a:pt x="859" y="93"/>
                  <a:pt x="983"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8406" name="Text Box 48"/>
          <p:cNvSpPr txBox="1">
            <a:spLocks noChangeArrowheads="1"/>
          </p:cNvSpPr>
          <p:nvPr/>
        </p:nvSpPr>
        <p:spPr bwMode="auto">
          <a:xfrm>
            <a:off x="2466975" y="2930525"/>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0.95</a:t>
            </a:r>
          </a:p>
        </p:txBody>
      </p:sp>
      <p:sp>
        <p:nvSpPr>
          <p:cNvPr id="58407" name="Freeform 49"/>
          <p:cNvSpPr>
            <a:spLocks/>
          </p:cNvSpPr>
          <p:nvPr/>
        </p:nvSpPr>
        <p:spPr bwMode="auto">
          <a:xfrm>
            <a:off x="4632325" y="2890838"/>
            <a:ext cx="1474788" cy="804862"/>
          </a:xfrm>
          <a:custGeom>
            <a:avLst/>
            <a:gdLst>
              <a:gd name="T0" fmla="*/ 0 w 929"/>
              <a:gd name="T1" fmla="*/ 0 h 507"/>
              <a:gd name="T2" fmla="*/ 2147483646 w 929"/>
              <a:gd name="T3" fmla="*/ 2147483646 h 507"/>
              <a:gd name="T4" fmla="*/ 2147483646 w 929"/>
              <a:gd name="T5" fmla="*/ 2147483646 h 507"/>
              <a:gd name="T6" fmla="*/ 2147483646 w 929"/>
              <a:gd name="T7" fmla="*/ 2147483646 h 507"/>
              <a:gd name="T8" fmla="*/ 0 60000 65536"/>
              <a:gd name="T9" fmla="*/ 0 60000 65536"/>
              <a:gd name="T10" fmla="*/ 0 60000 65536"/>
              <a:gd name="T11" fmla="*/ 0 60000 65536"/>
              <a:gd name="T12" fmla="*/ 0 w 929"/>
              <a:gd name="T13" fmla="*/ 0 h 507"/>
              <a:gd name="T14" fmla="*/ 929 w 929"/>
              <a:gd name="T15" fmla="*/ 507 h 507"/>
            </a:gdLst>
            <a:ahLst/>
            <a:cxnLst>
              <a:cxn ang="T8">
                <a:pos x="T0" y="T1"/>
              </a:cxn>
              <a:cxn ang="T9">
                <a:pos x="T2" y="T3"/>
              </a:cxn>
              <a:cxn ang="T10">
                <a:pos x="T4" y="T5"/>
              </a:cxn>
              <a:cxn ang="T11">
                <a:pos x="T6" y="T7"/>
              </a:cxn>
            </a:cxnLst>
            <a:rect l="T12" t="T13" r="T14" b="T15"/>
            <a:pathLst>
              <a:path w="929" h="507">
                <a:moveTo>
                  <a:pt x="0" y="0"/>
                </a:moveTo>
                <a:cubicBezTo>
                  <a:pt x="62" y="84"/>
                  <a:pt x="124" y="168"/>
                  <a:pt x="207" y="238"/>
                </a:cubicBezTo>
                <a:cubicBezTo>
                  <a:pt x="290" y="308"/>
                  <a:pt x="379" y="377"/>
                  <a:pt x="499" y="422"/>
                </a:cubicBezTo>
                <a:cubicBezTo>
                  <a:pt x="619" y="467"/>
                  <a:pt x="860" y="493"/>
                  <a:pt x="929" y="5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8408" name="Freeform 50"/>
          <p:cNvSpPr>
            <a:spLocks/>
          </p:cNvSpPr>
          <p:nvPr/>
        </p:nvSpPr>
        <p:spPr bwMode="auto">
          <a:xfrm>
            <a:off x="2084388" y="1747838"/>
            <a:ext cx="1547812" cy="569912"/>
          </a:xfrm>
          <a:custGeom>
            <a:avLst/>
            <a:gdLst>
              <a:gd name="T0" fmla="*/ 2147483646 w 975"/>
              <a:gd name="T1" fmla="*/ 2147483646 h 536"/>
              <a:gd name="T2" fmla="*/ 2147483646 w 975"/>
              <a:gd name="T3" fmla="*/ 2147483646 h 536"/>
              <a:gd name="T4" fmla="*/ 2147483646 w 975"/>
              <a:gd name="T5" fmla="*/ 2147483646 h 536"/>
              <a:gd name="T6" fmla="*/ 0 w 975"/>
              <a:gd name="T7" fmla="*/ 2147483646 h 536"/>
              <a:gd name="T8" fmla="*/ 0 60000 65536"/>
              <a:gd name="T9" fmla="*/ 0 60000 65536"/>
              <a:gd name="T10" fmla="*/ 0 60000 65536"/>
              <a:gd name="T11" fmla="*/ 0 60000 65536"/>
              <a:gd name="T12" fmla="*/ 0 w 975"/>
              <a:gd name="T13" fmla="*/ 0 h 536"/>
              <a:gd name="T14" fmla="*/ 975 w 975"/>
              <a:gd name="T15" fmla="*/ 536 h 536"/>
            </a:gdLst>
            <a:ahLst/>
            <a:cxnLst>
              <a:cxn ang="T8">
                <a:pos x="T0" y="T1"/>
              </a:cxn>
              <a:cxn ang="T9">
                <a:pos x="T2" y="T3"/>
              </a:cxn>
              <a:cxn ang="T10">
                <a:pos x="T4" y="T5"/>
              </a:cxn>
              <a:cxn ang="T11">
                <a:pos x="T6" y="T7"/>
              </a:cxn>
            </a:cxnLst>
            <a:rect l="T12" t="T13" r="T14" b="T15"/>
            <a:pathLst>
              <a:path w="975" h="536">
                <a:moveTo>
                  <a:pt x="975" y="528"/>
                </a:moveTo>
                <a:cubicBezTo>
                  <a:pt x="877" y="343"/>
                  <a:pt x="779" y="158"/>
                  <a:pt x="668" y="83"/>
                </a:cubicBezTo>
                <a:cubicBezTo>
                  <a:pt x="557" y="8"/>
                  <a:pt x="418" y="0"/>
                  <a:pt x="307" y="75"/>
                </a:cubicBezTo>
                <a:cubicBezTo>
                  <a:pt x="196" y="150"/>
                  <a:pt x="52" y="458"/>
                  <a:pt x="0" y="536"/>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en-US"/>
          </a:p>
        </p:txBody>
      </p:sp>
      <p:sp>
        <p:nvSpPr>
          <p:cNvPr id="58409" name="Text Box 51"/>
          <p:cNvSpPr txBox="1">
            <a:spLocks noChangeArrowheads="1"/>
          </p:cNvSpPr>
          <p:nvPr/>
        </p:nvSpPr>
        <p:spPr bwMode="auto">
          <a:xfrm>
            <a:off x="2589213" y="1404938"/>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0.05</a:t>
            </a:r>
          </a:p>
        </p:txBody>
      </p:sp>
      <p:sp>
        <p:nvSpPr>
          <p:cNvPr id="58410" name="Text Box 52"/>
          <p:cNvSpPr txBox="1">
            <a:spLocks noChangeArrowheads="1"/>
          </p:cNvSpPr>
          <p:nvPr/>
        </p:nvSpPr>
        <p:spPr bwMode="auto">
          <a:xfrm>
            <a:off x="5091113" y="3094038"/>
            <a:ext cx="6318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0.85</a:t>
            </a:r>
          </a:p>
        </p:txBody>
      </p:sp>
      <p:sp>
        <p:nvSpPr>
          <p:cNvPr id="58411" name="Text Box 53"/>
          <p:cNvSpPr txBox="1">
            <a:spLocks noChangeArrowheads="1"/>
          </p:cNvSpPr>
          <p:nvPr/>
        </p:nvSpPr>
        <p:spPr bwMode="auto">
          <a:xfrm>
            <a:off x="6518275" y="4019550"/>
            <a:ext cx="66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gave</a:t>
            </a:r>
          </a:p>
        </p:txBody>
      </p:sp>
      <p:sp>
        <p:nvSpPr>
          <p:cNvPr id="58412" name="Freeform 54"/>
          <p:cNvSpPr>
            <a:spLocks/>
          </p:cNvSpPr>
          <p:nvPr/>
        </p:nvSpPr>
        <p:spPr bwMode="auto">
          <a:xfrm>
            <a:off x="1839913" y="3109913"/>
            <a:ext cx="4146550" cy="984250"/>
          </a:xfrm>
          <a:custGeom>
            <a:avLst/>
            <a:gdLst>
              <a:gd name="T0" fmla="*/ 0 w 2612"/>
              <a:gd name="T1" fmla="*/ 0 h 620"/>
              <a:gd name="T2" fmla="*/ 2147483646 w 2612"/>
              <a:gd name="T3" fmla="*/ 2147483646 h 620"/>
              <a:gd name="T4" fmla="*/ 2147483646 w 2612"/>
              <a:gd name="T5" fmla="*/ 2147483646 h 620"/>
              <a:gd name="T6" fmla="*/ 2147483646 w 2612"/>
              <a:gd name="T7" fmla="*/ 2147483646 h 620"/>
              <a:gd name="T8" fmla="*/ 2147483646 w 2612"/>
              <a:gd name="T9" fmla="*/ 2147483646 h 620"/>
              <a:gd name="T10" fmla="*/ 0 60000 65536"/>
              <a:gd name="T11" fmla="*/ 0 60000 65536"/>
              <a:gd name="T12" fmla="*/ 0 60000 65536"/>
              <a:gd name="T13" fmla="*/ 0 60000 65536"/>
              <a:gd name="T14" fmla="*/ 0 60000 65536"/>
              <a:gd name="T15" fmla="*/ 0 w 2612"/>
              <a:gd name="T16" fmla="*/ 0 h 620"/>
              <a:gd name="T17" fmla="*/ 2612 w 2612"/>
              <a:gd name="T18" fmla="*/ 620 h 620"/>
            </a:gdLst>
            <a:ahLst/>
            <a:cxnLst>
              <a:cxn ang="T10">
                <a:pos x="T0" y="T1"/>
              </a:cxn>
              <a:cxn ang="T11">
                <a:pos x="T2" y="T3"/>
              </a:cxn>
              <a:cxn ang="T12">
                <a:pos x="T4" y="T5"/>
              </a:cxn>
              <a:cxn ang="T13">
                <a:pos x="T6" y="T7"/>
              </a:cxn>
              <a:cxn ang="T14">
                <a:pos x="T8" y="T9"/>
              </a:cxn>
            </a:cxnLst>
            <a:rect l="T15" t="T16" r="T17" b="T18"/>
            <a:pathLst>
              <a:path w="2612" h="620">
                <a:moveTo>
                  <a:pt x="0" y="0"/>
                </a:moveTo>
                <a:cubicBezTo>
                  <a:pt x="78" y="144"/>
                  <a:pt x="156" y="289"/>
                  <a:pt x="400" y="354"/>
                </a:cubicBezTo>
                <a:cubicBezTo>
                  <a:pt x="644" y="419"/>
                  <a:pt x="1171" y="354"/>
                  <a:pt x="1467" y="392"/>
                </a:cubicBezTo>
                <a:cubicBezTo>
                  <a:pt x="1763" y="430"/>
                  <a:pt x="1983" y="548"/>
                  <a:pt x="2174" y="584"/>
                </a:cubicBezTo>
                <a:cubicBezTo>
                  <a:pt x="2365" y="620"/>
                  <a:pt x="2488" y="613"/>
                  <a:pt x="2612" y="6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8413" name="Text Box 55"/>
          <p:cNvSpPr txBox="1">
            <a:spLocks noChangeArrowheads="1"/>
          </p:cNvSpPr>
          <p:nvPr/>
        </p:nvSpPr>
        <p:spPr bwMode="auto">
          <a:xfrm>
            <a:off x="4121150" y="3765550"/>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0.05</a:t>
            </a:r>
          </a:p>
        </p:txBody>
      </p:sp>
      <p:sp>
        <p:nvSpPr>
          <p:cNvPr id="58414" name="Oval 56"/>
          <p:cNvSpPr>
            <a:spLocks noChangeArrowheads="1"/>
          </p:cNvSpPr>
          <p:nvPr/>
        </p:nvSpPr>
        <p:spPr bwMode="auto">
          <a:xfrm>
            <a:off x="8021638" y="3378200"/>
            <a:ext cx="792162" cy="69532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58415" name="Text Box 57"/>
          <p:cNvSpPr txBox="1">
            <a:spLocks noChangeArrowheads="1"/>
          </p:cNvSpPr>
          <p:nvPr/>
        </p:nvSpPr>
        <p:spPr bwMode="auto">
          <a:xfrm>
            <a:off x="8134350" y="3478213"/>
            <a:ext cx="603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stop</a:t>
            </a:r>
          </a:p>
        </p:txBody>
      </p:sp>
      <p:sp>
        <p:nvSpPr>
          <p:cNvPr id="58416" name="Freeform 58"/>
          <p:cNvSpPr>
            <a:spLocks/>
          </p:cNvSpPr>
          <p:nvPr/>
        </p:nvSpPr>
        <p:spPr bwMode="auto">
          <a:xfrm>
            <a:off x="7143750" y="3213100"/>
            <a:ext cx="1096963" cy="458788"/>
          </a:xfrm>
          <a:custGeom>
            <a:avLst/>
            <a:gdLst>
              <a:gd name="T0" fmla="*/ 0 w 691"/>
              <a:gd name="T1" fmla="*/ 2147483646 h 289"/>
              <a:gd name="T2" fmla="*/ 2147483646 w 691"/>
              <a:gd name="T3" fmla="*/ 2147483646 h 289"/>
              <a:gd name="T4" fmla="*/ 2147483646 w 691"/>
              <a:gd name="T5" fmla="*/ 2147483646 h 289"/>
              <a:gd name="T6" fmla="*/ 2147483646 w 691"/>
              <a:gd name="T7" fmla="*/ 2147483646 h 289"/>
              <a:gd name="T8" fmla="*/ 0 60000 65536"/>
              <a:gd name="T9" fmla="*/ 0 60000 65536"/>
              <a:gd name="T10" fmla="*/ 0 60000 65536"/>
              <a:gd name="T11" fmla="*/ 0 60000 65536"/>
              <a:gd name="T12" fmla="*/ 0 w 691"/>
              <a:gd name="T13" fmla="*/ 0 h 289"/>
              <a:gd name="T14" fmla="*/ 691 w 691"/>
              <a:gd name="T15" fmla="*/ 289 h 289"/>
            </a:gdLst>
            <a:ahLst/>
            <a:cxnLst>
              <a:cxn ang="T8">
                <a:pos x="T0" y="T1"/>
              </a:cxn>
              <a:cxn ang="T9">
                <a:pos x="T2" y="T3"/>
              </a:cxn>
              <a:cxn ang="T10">
                <a:pos x="T4" y="T5"/>
              </a:cxn>
              <a:cxn ang="T11">
                <a:pos x="T6" y="T7"/>
              </a:cxn>
            </a:cxnLst>
            <a:rect l="T12" t="T13" r="T14" b="T15"/>
            <a:pathLst>
              <a:path w="691" h="289">
                <a:moveTo>
                  <a:pt x="0" y="289"/>
                </a:moveTo>
                <a:cubicBezTo>
                  <a:pt x="38" y="243"/>
                  <a:pt x="76" y="197"/>
                  <a:pt x="146" y="150"/>
                </a:cubicBezTo>
                <a:cubicBezTo>
                  <a:pt x="216" y="103"/>
                  <a:pt x="332" y="8"/>
                  <a:pt x="423" y="4"/>
                </a:cubicBezTo>
                <a:cubicBezTo>
                  <a:pt x="514" y="0"/>
                  <a:pt x="649" y="106"/>
                  <a:pt x="691" y="12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8417" name="Text Box 59"/>
          <p:cNvSpPr txBox="1">
            <a:spLocks noChangeArrowheads="1"/>
          </p:cNvSpPr>
          <p:nvPr/>
        </p:nvSpPr>
        <p:spPr bwMode="auto">
          <a:xfrm>
            <a:off x="7480300" y="2795588"/>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0.5</a:t>
            </a:r>
          </a:p>
        </p:txBody>
      </p:sp>
      <p:sp>
        <p:nvSpPr>
          <p:cNvPr id="58418" name="Freeform 60"/>
          <p:cNvSpPr>
            <a:spLocks/>
          </p:cNvSpPr>
          <p:nvPr/>
        </p:nvSpPr>
        <p:spPr bwMode="auto">
          <a:xfrm>
            <a:off x="4522788" y="1689100"/>
            <a:ext cx="4011612" cy="1701800"/>
          </a:xfrm>
          <a:custGeom>
            <a:avLst/>
            <a:gdLst>
              <a:gd name="T0" fmla="*/ 0 w 2527"/>
              <a:gd name="T1" fmla="*/ 2147483646 h 1072"/>
              <a:gd name="T2" fmla="*/ 2147483646 w 2527"/>
              <a:gd name="T3" fmla="*/ 2147483646 h 1072"/>
              <a:gd name="T4" fmla="*/ 2147483646 w 2527"/>
              <a:gd name="T5" fmla="*/ 2147483646 h 1072"/>
              <a:gd name="T6" fmla="*/ 2147483646 w 2527"/>
              <a:gd name="T7" fmla="*/ 2147483646 h 1072"/>
              <a:gd name="T8" fmla="*/ 2147483646 w 2527"/>
              <a:gd name="T9" fmla="*/ 2147483646 h 1072"/>
              <a:gd name="T10" fmla="*/ 0 60000 65536"/>
              <a:gd name="T11" fmla="*/ 0 60000 65536"/>
              <a:gd name="T12" fmla="*/ 0 60000 65536"/>
              <a:gd name="T13" fmla="*/ 0 60000 65536"/>
              <a:gd name="T14" fmla="*/ 0 60000 65536"/>
              <a:gd name="T15" fmla="*/ 0 w 2527"/>
              <a:gd name="T16" fmla="*/ 0 h 1072"/>
              <a:gd name="T17" fmla="*/ 2527 w 2527"/>
              <a:gd name="T18" fmla="*/ 1072 h 1072"/>
            </a:gdLst>
            <a:ahLst/>
            <a:cxnLst>
              <a:cxn ang="T10">
                <a:pos x="T0" y="T1"/>
              </a:cxn>
              <a:cxn ang="T11">
                <a:pos x="T2" y="T3"/>
              </a:cxn>
              <a:cxn ang="T12">
                <a:pos x="T4" y="T5"/>
              </a:cxn>
              <a:cxn ang="T13">
                <a:pos x="T6" y="T7"/>
              </a:cxn>
              <a:cxn ang="T14">
                <a:pos x="T8" y="T9"/>
              </a:cxn>
            </a:cxnLst>
            <a:rect l="T15" t="T16" r="T17" b="T18"/>
            <a:pathLst>
              <a:path w="2527" h="1072">
                <a:moveTo>
                  <a:pt x="0" y="358"/>
                </a:moveTo>
                <a:cubicBezTo>
                  <a:pt x="211" y="258"/>
                  <a:pt x="422" y="159"/>
                  <a:pt x="684" y="104"/>
                </a:cubicBezTo>
                <a:cubicBezTo>
                  <a:pt x="946" y="49"/>
                  <a:pt x="1299" y="0"/>
                  <a:pt x="1574" y="27"/>
                </a:cubicBezTo>
                <a:cubicBezTo>
                  <a:pt x="1849" y="54"/>
                  <a:pt x="2176" y="92"/>
                  <a:pt x="2335" y="266"/>
                </a:cubicBezTo>
                <a:cubicBezTo>
                  <a:pt x="2494" y="440"/>
                  <a:pt x="2496" y="938"/>
                  <a:pt x="2527" y="1072"/>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8419" name="Text Box 61"/>
          <p:cNvSpPr txBox="1">
            <a:spLocks noChangeArrowheads="1"/>
          </p:cNvSpPr>
          <p:nvPr/>
        </p:nvSpPr>
        <p:spPr bwMode="auto">
          <a:xfrm>
            <a:off x="5772150" y="17462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0.1</a:t>
            </a:r>
          </a:p>
        </p:txBody>
      </p:sp>
      <p:sp>
        <p:nvSpPr>
          <p:cNvPr id="58420" name="Freeform 62"/>
          <p:cNvSpPr>
            <a:spLocks/>
          </p:cNvSpPr>
          <p:nvPr/>
        </p:nvSpPr>
        <p:spPr bwMode="auto">
          <a:xfrm>
            <a:off x="3449638" y="4341813"/>
            <a:ext cx="2706687" cy="763587"/>
          </a:xfrm>
          <a:custGeom>
            <a:avLst/>
            <a:gdLst>
              <a:gd name="T0" fmla="*/ 0 w 1705"/>
              <a:gd name="T1" fmla="*/ 2147483646 h 481"/>
              <a:gd name="T2" fmla="*/ 2147483646 w 1705"/>
              <a:gd name="T3" fmla="*/ 2147483646 h 481"/>
              <a:gd name="T4" fmla="*/ 2147483646 w 1705"/>
              <a:gd name="T5" fmla="*/ 2147483646 h 481"/>
              <a:gd name="T6" fmla="*/ 2147483646 w 1705"/>
              <a:gd name="T7" fmla="*/ 0 h 481"/>
              <a:gd name="T8" fmla="*/ 0 60000 65536"/>
              <a:gd name="T9" fmla="*/ 0 60000 65536"/>
              <a:gd name="T10" fmla="*/ 0 60000 65536"/>
              <a:gd name="T11" fmla="*/ 0 60000 65536"/>
              <a:gd name="T12" fmla="*/ 0 w 1705"/>
              <a:gd name="T13" fmla="*/ 0 h 481"/>
              <a:gd name="T14" fmla="*/ 1705 w 1705"/>
              <a:gd name="T15" fmla="*/ 481 h 481"/>
            </a:gdLst>
            <a:ahLst/>
            <a:cxnLst>
              <a:cxn ang="T8">
                <a:pos x="T0" y="T1"/>
              </a:cxn>
              <a:cxn ang="T9">
                <a:pos x="T2" y="T3"/>
              </a:cxn>
              <a:cxn ang="T10">
                <a:pos x="T4" y="T5"/>
              </a:cxn>
              <a:cxn ang="T11">
                <a:pos x="T6" y="T7"/>
              </a:cxn>
            </a:cxnLst>
            <a:rect l="T12" t="T13" r="T14" b="T15"/>
            <a:pathLst>
              <a:path w="1705" h="481">
                <a:moveTo>
                  <a:pt x="0" y="292"/>
                </a:moveTo>
                <a:cubicBezTo>
                  <a:pt x="64" y="335"/>
                  <a:pt x="128" y="379"/>
                  <a:pt x="315" y="399"/>
                </a:cubicBezTo>
                <a:cubicBezTo>
                  <a:pt x="502" y="419"/>
                  <a:pt x="889" y="481"/>
                  <a:pt x="1121" y="415"/>
                </a:cubicBezTo>
                <a:cubicBezTo>
                  <a:pt x="1353" y="349"/>
                  <a:pt x="1529" y="174"/>
                  <a:pt x="1705"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8421" name="Text Box 63"/>
          <p:cNvSpPr txBox="1">
            <a:spLocks noChangeArrowheads="1"/>
          </p:cNvSpPr>
          <p:nvPr/>
        </p:nvSpPr>
        <p:spPr bwMode="auto">
          <a:xfrm>
            <a:off x="4176713" y="464820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0.8</a:t>
            </a:r>
          </a:p>
        </p:txBody>
      </p:sp>
      <p:sp>
        <p:nvSpPr>
          <p:cNvPr id="58422" name="Freeform 64"/>
          <p:cNvSpPr>
            <a:spLocks/>
          </p:cNvSpPr>
          <p:nvPr/>
        </p:nvSpPr>
        <p:spPr bwMode="auto">
          <a:xfrm>
            <a:off x="3230563" y="4037013"/>
            <a:ext cx="5072062" cy="1546225"/>
          </a:xfrm>
          <a:custGeom>
            <a:avLst/>
            <a:gdLst>
              <a:gd name="T0" fmla="*/ 0 w 3195"/>
              <a:gd name="T1" fmla="*/ 2147483646 h 974"/>
              <a:gd name="T2" fmla="*/ 2147483646 w 3195"/>
              <a:gd name="T3" fmla="*/ 2147483646 h 974"/>
              <a:gd name="T4" fmla="*/ 2147483646 w 3195"/>
              <a:gd name="T5" fmla="*/ 2147483646 h 974"/>
              <a:gd name="T6" fmla="*/ 2147483646 w 3195"/>
              <a:gd name="T7" fmla="*/ 0 h 974"/>
              <a:gd name="T8" fmla="*/ 0 60000 65536"/>
              <a:gd name="T9" fmla="*/ 0 60000 65536"/>
              <a:gd name="T10" fmla="*/ 0 60000 65536"/>
              <a:gd name="T11" fmla="*/ 0 60000 65536"/>
              <a:gd name="T12" fmla="*/ 0 w 3195"/>
              <a:gd name="T13" fmla="*/ 0 h 974"/>
              <a:gd name="T14" fmla="*/ 3195 w 3195"/>
              <a:gd name="T15" fmla="*/ 974 h 974"/>
            </a:gdLst>
            <a:ahLst/>
            <a:cxnLst>
              <a:cxn ang="T8">
                <a:pos x="T0" y="T1"/>
              </a:cxn>
              <a:cxn ang="T9">
                <a:pos x="T2" y="T3"/>
              </a:cxn>
              <a:cxn ang="T10">
                <a:pos x="T4" y="T5"/>
              </a:cxn>
              <a:cxn ang="T11">
                <a:pos x="T6" y="T7"/>
              </a:cxn>
            </a:cxnLst>
            <a:rect l="T12" t="T13" r="T14" b="T15"/>
            <a:pathLst>
              <a:path w="3195" h="974">
                <a:moveTo>
                  <a:pt x="0" y="683"/>
                </a:moveTo>
                <a:cubicBezTo>
                  <a:pt x="368" y="763"/>
                  <a:pt x="736" y="844"/>
                  <a:pt x="1060" y="868"/>
                </a:cubicBezTo>
                <a:cubicBezTo>
                  <a:pt x="1384" y="892"/>
                  <a:pt x="1587" y="974"/>
                  <a:pt x="1943" y="829"/>
                </a:cubicBezTo>
                <a:cubicBezTo>
                  <a:pt x="2299" y="684"/>
                  <a:pt x="2747" y="342"/>
                  <a:pt x="3195"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8423" name="Text Box 65"/>
          <p:cNvSpPr txBox="1">
            <a:spLocks noChangeArrowheads="1"/>
          </p:cNvSpPr>
          <p:nvPr/>
        </p:nvSpPr>
        <p:spPr bwMode="auto">
          <a:xfrm>
            <a:off x="5162550" y="51244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0.1</a:t>
            </a:r>
          </a:p>
        </p:txBody>
      </p:sp>
      <p:sp>
        <p:nvSpPr>
          <p:cNvPr id="58424" name="Text Box 66"/>
          <p:cNvSpPr txBox="1">
            <a:spLocks noChangeArrowheads="1"/>
          </p:cNvSpPr>
          <p:nvPr/>
        </p:nvSpPr>
        <p:spPr bwMode="auto">
          <a:xfrm>
            <a:off x="1558925" y="43370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0.1</a:t>
            </a:r>
          </a:p>
        </p:txBody>
      </p:sp>
      <p:sp>
        <p:nvSpPr>
          <p:cNvPr id="58425" name="Freeform 67"/>
          <p:cNvSpPr>
            <a:spLocks/>
          </p:cNvSpPr>
          <p:nvPr/>
        </p:nvSpPr>
        <p:spPr bwMode="auto">
          <a:xfrm>
            <a:off x="754063" y="2830513"/>
            <a:ext cx="1416050" cy="2035175"/>
          </a:xfrm>
          <a:custGeom>
            <a:avLst/>
            <a:gdLst>
              <a:gd name="T0" fmla="*/ 2147483646 w 892"/>
              <a:gd name="T1" fmla="*/ 2147483646 h 1282"/>
              <a:gd name="T2" fmla="*/ 2147483646 w 892"/>
              <a:gd name="T3" fmla="*/ 2147483646 h 1282"/>
              <a:gd name="T4" fmla="*/ 2147483646 w 892"/>
              <a:gd name="T5" fmla="*/ 2147483646 h 1282"/>
              <a:gd name="T6" fmla="*/ 2147483646 w 892"/>
              <a:gd name="T7" fmla="*/ 2147483646 h 1282"/>
              <a:gd name="T8" fmla="*/ 2147483646 w 892"/>
              <a:gd name="T9" fmla="*/ 0 h 1282"/>
              <a:gd name="T10" fmla="*/ 0 60000 65536"/>
              <a:gd name="T11" fmla="*/ 0 60000 65536"/>
              <a:gd name="T12" fmla="*/ 0 60000 65536"/>
              <a:gd name="T13" fmla="*/ 0 60000 65536"/>
              <a:gd name="T14" fmla="*/ 0 60000 65536"/>
              <a:gd name="T15" fmla="*/ 0 w 892"/>
              <a:gd name="T16" fmla="*/ 0 h 1282"/>
              <a:gd name="T17" fmla="*/ 892 w 892"/>
              <a:gd name="T18" fmla="*/ 1282 h 1282"/>
            </a:gdLst>
            <a:ahLst/>
            <a:cxnLst>
              <a:cxn ang="T10">
                <a:pos x="T0" y="T1"/>
              </a:cxn>
              <a:cxn ang="T11">
                <a:pos x="T2" y="T3"/>
              </a:cxn>
              <a:cxn ang="T12">
                <a:pos x="T4" y="T5"/>
              </a:cxn>
              <a:cxn ang="T13">
                <a:pos x="T6" y="T7"/>
              </a:cxn>
              <a:cxn ang="T14">
                <a:pos x="T8" y="T9"/>
              </a:cxn>
            </a:cxnLst>
            <a:rect l="T15" t="T16" r="T17" b="T18"/>
            <a:pathLst>
              <a:path w="892" h="1282">
                <a:moveTo>
                  <a:pt x="892" y="1282"/>
                </a:moveTo>
                <a:cubicBezTo>
                  <a:pt x="792" y="1266"/>
                  <a:pt x="693" y="1250"/>
                  <a:pt x="569" y="1190"/>
                </a:cubicBezTo>
                <a:cubicBezTo>
                  <a:pt x="445" y="1130"/>
                  <a:pt x="242" y="1022"/>
                  <a:pt x="147" y="921"/>
                </a:cubicBezTo>
                <a:cubicBezTo>
                  <a:pt x="52" y="820"/>
                  <a:pt x="2" y="736"/>
                  <a:pt x="1" y="583"/>
                </a:cubicBezTo>
                <a:cubicBezTo>
                  <a:pt x="0" y="430"/>
                  <a:pt x="69" y="215"/>
                  <a:pt x="139"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8426" name="Freeform 68"/>
          <p:cNvSpPr>
            <a:spLocks/>
          </p:cNvSpPr>
          <p:nvPr/>
        </p:nvSpPr>
        <p:spPr bwMode="auto">
          <a:xfrm>
            <a:off x="450850" y="2573338"/>
            <a:ext cx="5876925" cy="3336925"/>
          </a:xfrm>
          <a:custGeom>
            <a:avLst/>
            <a:gdLst>
              <a:gd name="T0" fmla="*/ 2147483646 w 3702"/>
              <a:gd name="T1" fmla="*/ 2147483646 h 2102"/>
              <a:gd name="T2" fmla="*/ 2147483646 w 3702"/>
              <a:gd name="T3" fmla="*/ 2147483646 h 2102"/>
              <a:gd name="T4" fmla="*/ 2147483646 w 3702"/>
              <a:gd name="T5" fmla="*/ 2147483646 h 2102"/>
              <a:gd name="T6" fmla="*/ 2147483646 w 3702"/>
              <a:gd name="T7" fmla="*/ 2147483646 h 2102"/>
              <a:gd name="T8" fmla="*/ 2147483646 w 3702"/>
              <a:gd name="T9" fmla="*/ 2147483646 h 2102"/>
              <a:gd name="T10" fmla="*/ 2147483646 w 3702"/>
              <a:gd name="T11" fmla="*/ 2147483646 h 2102"/>
              <a:gd name="T12" fmla="*/ 2147483646 w 3702"/>
              <a:gd name="T13" fmla="*/ 2147483646 h 2102"/>
              <a:gd name="T14" fmla="*/ 2147483646 w 3702"/>
              <a:gd name="T15" fmla="*/ 2147483646 h 2102"/>
              <a:gd name="T16" fmla="*/ 2147483646 w 3702"/>
              <a:gd name="T17" fmla="*/ 2147483646 h 2102"/>
              <a:gd name="T18" fmla="*/ 2147483646 w 3702"/>
              <a:gd name="T19" fmla="*/ 0 h 2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2"/>
              <a:gd name="T31" fmla="*/ 0 h 2102"/>
              <a:gd name="T32" fmla="*/ 3702 w 3702"/>
              <a:gd name="T33" fmla="*/ 2102 h 2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2" h="2102">
                <a:moveTo>
                  <a:pt x="3702" y="1175"/>
                </a:moveTo>
                <a:cubicBezTo>
                  <a:pt x="3578" y="1467"/>
                  <a:pt x="3454" y="1759"/>
                  <a:pt x="3364" y="1905"/>
                </a:cubicBezTo>
                <a:cubicBezTo>
                  <a:pt x="3274" y="2051"/>
                  <a:pt x="3242" y="2019"/>
                  <a:pt x="3164" y="2051"/>
                </a:cubicBezTo>
                <a:cubicBezTo>
                  <a:pt x="3086" y="2083"/>
                  <a:pt x="3207" y="2096"/>
                  <a:pt x="2895" y="2097"/>
                </a:cubicBezTo>
                <a:cubicBezTo>
                  <a:pt x="2583" y="2098"/>
                  <a:pt x="1671" y="2102"/>
                  <a:pt x="1290" y="2059"/>
                </a:cubicBezTo>
                <a:cubicBezTo>
                  <a:pt x="909" y="2016"/>
                  <a:pt x="765" y="1930"/>
                  <a:pt x="607" y="1836"/>
                </a:cubicBezTo>
                <a:cubicBezTo>
                  <a:pt x="449" y="1742"/>
                  <a:pt x="429" y="1641"/>
                  <a:pt x="345" y="1498"/>
                </a:cubicBezTo>
                <a:cubicBezTo>
                  <a:pt x="261" y="1355"/>
                  <a:pt x="152" y="1176"/>
                  <a:pt x="100" y="976"/>
                </a:cubicBezTo>
                <a:cubicBezTo>
                  <a:pt x="48" y="776"/>
                  <a:pt x="0" y="463"/>
                  <a:pt x="31" y="300"/>
                </a:cubicBezTo>
                <a:cubicBezTo>
                  <a:pt x="62" y="137"/>
                  <a:pt x="173" y="68"/>
                  <a:pt x="284"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8427" name="Text Box 69"/>
          <p:cNvSpPr txBox="1">
            <a:spLocks noChangeArrowheads="1"/>
          </p:cNvSpPr>
          <p:nvPr/>
        </p:nvSpPr>
        <p:spPr bwMode="auto">
          <a:xfrm>
            <a:off x="3844925" y="5562600"/>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0.25</a:t>
            </a:r>
          </a:p>
        </p:txBody>
      </p:sp>
      <p:sp>
        <p:nvSpPr>
          <p:cNvPr id="58428" name="Freeform 70"/>
          <p:cNvSpPr>
            <a:spLocks/>
          </p:cNvSpPr>
          <p:nvPr/>
        </p:nvSpPr>
        <p:spPr bwMode="auto">
          <a:xfrm>
            <a:off x="3170238" y="4146550"/>
            <a:ext cx="2889250" cy="358775"/>
          </a:xfrm>
          <a:custGeom>
            <a:avLst/>
            <a:gdLst>
              <a:gd name="T0" fmla="*/ 2147483646 w 1820"/>
              <a:gd name="T1" fmla="*/ 0 h 226"/>
              <a:gd name="T2" fmla="*/ 2147483646 w 1820"/>
              <a:gd name="T3" fmla="*/ 2147483646 h 226"/>
              <a:gd name="T4" fmla="*/ 2147483646 w 1820"/>
              <a:gd name="T5" fmla="*/ 2147483646 h 226"/>
              <a:gd name="T6" fmla="*/ 2147483646 w 1820"/>
              <a:gd name="T7" fmla="*/ 2147483646 h 226"/>
              <a:gd name="T8" fmla="*/ 0 w 1820"/>
              <a:gd name="T9" fmla="*/ 2147483646 h 226"/>
              <a:gd name="T10" fmla="*/ 0 60000 65536"/>
              <a:gd name="T11" fmla="*/ 0 60000 65536"/>
              <a:gd name="T12" fmla="*/ 0 60000 65536"/>
              <a:gd name="T13" fmla="*/ 0 60000 65536"/>
              <a:gd name="T14" fmla="*/ 0 60000 65536"/>
              <a:gd name="T15" fmla="*/ 0 w 1820"/>
              <a:gd name="T16" fmla="*/ 0 h 226"/>
              <a:gd name="T17" fmla="*/ 1820 w 1820"/>
              <a:gd name="T18" fmla="*/ 226 h 226"/>
            </a:gdLst>
            <a:ahLst/>
            <a:cxnLst>
              <a:cxn ang="T10">
                <a:pos x="T0" y="T1"/>
              </a:cxn>
              <a:cxn ang="T11">
                <a:pos x="T2" y="T3"/>
              </a:cxn>
              <a:cxn ang="T12">
                <a:pos x="T4" y="T5"/>
              </a:cxn>
              <a:cxn ang="T13">
                <a:pos x="T6" y="T7"/>
              </a:cxn>
              <a:cxn ang="T14">
                <a:pos x="T8" y="T9"/>
              </a:cxn>
            </a:cxnLst>
            <a:rect l="T15" t="T16" r="T17" b="T18"/>
            <a:pathLst>
              <a:path w="1820" h="226">
                <a:moveTo>
                  <a:pt x="1820" y="0"/>
                </a:moveTo>
                <a:cubicBezTo>
                  <a:pt x="1629" y="79"/>
                  <a:pt x="1438" y="158"/>
                  <a:pt x="1259" y="192"/>
                </a:cubicBezTo>
                <a:cubicBezTo>
                  <a:pt x="1080" y="226"/>
                  <a:pt x="903" y="222"/>
                  <a:pt x="744" y="207"/>
                </a:cubicBezTo>
                <a:cubicBezTo>
                  <a:pt x="585" y="192"/>
                  <a:pt x="431" y="114"/>
                  <a:pt x="307" y="100"/>
                </a:cubicBezTo>
                <a:cubicBezTo>
                  <a:pt x="183" y="86"/>
                  <a:pt x="91" y="104"/>
                  <a:pt x="0" y="123"/>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8429" name="Text Box 71"/>
          <p:cNvSpPr txBox="1">
            <a:spLocks noChangeArrowheads="1"/>
          </p:cNvSpPr>
          <p:nvPr/>
        </p:nvSpPr>
        <p:spPr bwMode="auto">
          <a:xfrm>
            <a:off x="4827588" y="4129088"/>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0.25</a:t>
            </a:r>
          </a:p>
        </p:txBody>
      </p:sp>
      <p:sp>
        <p:nvSpPr>
          <p:cNvPr id="58430" name="Text Box 72"/>
          <p:cNvSpPr txBox="1">
            <a:spLocks noChangeArrowheads="1"/>
          </p:cNvSpPr>
          <p:nvPr/>
        </p:nvSpPr>
        <p:spPr bwMode="auto">
          <a:xfrm>
            <a:off x="1449388" y="6013450"/>
            <a:ext cx="833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400" b="0">
                <a:solidFill>
                  <a:srgbClr val="FF0000"/>
                </a:solidFill>
              </a:rPr>
              <a:t>John</a:t>
            </a:r>
            <a:r>
              <a:rPr lang="en-US" altLang="en-US" sz="2400" b="0"/>
              <a:t> </a:t>
            </a:r>
          </a:p>
        </p:txBody>
      </p:sp>
      <p:sp>
        <p:nvSpPr>
          <p:cNvPr id="58431" name="Oval 61"/>
          <p:cNvSpPr>
            <a:spLocks noChangeArrowheads="1"/>
          </p:cNvSpPr>
          <p:nvPr/>
        </p:nvSpPr>
        <p:spPr bwMode="auto">
          <a:xfrm>
            <a:off x="558800" y="5840413"/>
            <a:ext cx="792163" cy="69532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58432" name="TextBox 85"/>
          <p:cNvSpPr txBox="1">
            <a:spLocks noChangeArrowheads="1"/>
          </p:cNvSpPr>
          <p:nvPr/>
        </p:nvSpPr>
        <p:spPr bwMode="auto">
          <a:xfrm>
            <a:off x="577850" y="5967413"/>
            <a:ext cx="695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t>start</a:t>
            </a:r>
          </a:p>
        </p:txBody>
      </p:sp>
      <p:sp>
        <p:nvSpPr>
          <p:cNvPr id="58433" name="Freeform 86"/>
          <p:cNvSpPr>
            <a:spLocks noChangeArrowheads="1"/>
          </p:cNvSpPr>
          <p:nvPr/>
        </p:nvSpPr>
        <p:spPr bwMode="auto">
          <a:xfrm>
            <a:off x="1179513" y="5029200"/>
            <a:ext cx="1106487" cy="854075"/>
          </a:xfrm>
          <a:custGeom>
            <a:avLst/>
            <a:gdLst>
              <a:gd name="T0" fmla="*/ 0 w 1106905"/>
              <a:gd name="T1" fmla="*/ 851072 h 854242"/>
              <a:gd name="T2" fmla="*/ 334475 w 1106905"/>
              <a:gd name="T3" fmla="*/ 287694 h 854242"/>
              <a:gd name="T4" fmla="*/ 1098990 w 1106905"/>
              <a:gd name="T5" fmla="*/ 0 h 854242"/>
              <a:gd name="T6" fmla="*/ 0 60000 65536"/>
              <a:gd name="T7" fmla="*/ 0 60000 65536"/>
              <a:gd name="T8" fmla="*/ 0 60000 65536"/>
              <a:gd name="T9" fmla="*/ 0 w 1106905"/>
              <a:gd name="T10" fmla="*/ 0 h 854242"/>
              <a:gd name="T11" fmla="*/ 1106905 w 1106905"/>
              <a:gd name="T12" fmla="*/ 854242 h 854242"/>
            </a:gdLst>
            <a:ahLst/>
            <a:cxnLst>
              <a:cxn ang="T6">
                <a:pos x="T0" y="T1"/>
              </a:cxn>
              <a:cxn ang="T7">
                <a:pos x="T2" y="T3"/>
              </a:cxn>
              <a:cxn ang="T8">
                <a:pos x="T4" y="T5"/>
              </a:cxn>
            </a:cxnLst>
            <a:rect l="T9" t="T10" r="T11" b="T12"/>
            <a:pathLst>
              <a:path w="1106905" h="854242">
                <a:moveTo>
                  <a:pt x="0" y="854242"/>
                </a:moveTo>
                <a:cubicBezTo>
                  <a:pt x="76200" y="642687"/>
                  <a:pt x="152400" y="431132"/>
                  <a:pt x="336884" y="288758"/>
                </a:cubicBezTo>
                <a:cubicBezTo>
                  <a:pt x="521368" y="146384"/>
                  <a:pt x="814136" y="73192"/>
                  <a:pt x="1106905" y="0"/>
                </a:cubicBezTo>
              </a:path>
            </a:pathLst>
          </a:custGeom>
          <a:noFill/>
          <a:ln w="22225" algn="ctr">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cxnSp>
        <p:nvCxnSpPr>
          <p:cNvPr id="58434" name="Straight Arrow Connector 87"/>
          <p:cNvCxnSpPr>
            <a:cxnSpLocks noChangeShapeType="1"/>
            <a:stCxn id="58431" idx="0"/>
          </p:cNvCxnSpPr>
          <p:nvPr/>
        </p:nvCxnSpPr>
        <p:spPr bwMode="auto">
          <a:xfrm rot="5400000" flipH="1" flipV="1">
            <a:off x="-284162" y="4341813"/>
            <a:ext cx="2736850" cy="260350"/>
          </a:xfrm>
          <a:prstGeom prst="straightConnector1">
            <a:avLst/>
          </a:prstGeom>
          <a:noFill/>
          <a:ln w="222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8435" name="Text Box 74"/>
          <p:cNvSpPr txBox="1">
            <a:spLocks noChangeArrowheads="1"/>
          </p:cNvSpPr>
          <p:nvPr/>
        </p:nvSpPr>
        <p:spPr bwMode="auto">
          <a:xfrm>
            <a:off x="1362075" y="5727700"/>
            <a:ext cx="50323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0.1</a:t>
            </a:r>
          </a:p>
        </p:txBody>
      </p:sp>
      <p:sp>
        <p:nvSpPr>
          <p:cNvPr id="58436" name="Text Box 74"/>
          <p:cNvSpPr txBox="1">
            <a:spLocks noChangeArrowheads="1"/>
          </p:cNvSpPr>
          <p:nvPr/>
        </p:nvSpPr>
        <p:spPr bwMode="auto">
          <a:xfrm>
            <a:off x="515938" y="5241925"/>
            <a:ext cx="503237"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0.5</a:t>
            </a:r>
          </a:p>
        </p:txBody>
      </p:sp>
      <p:sp>
        <p:nvSpPr>
          <p:cNvPr id="58437" name="Text Box 74"/>
          <p:cNvSpPr txBox="1">
            <a:spLocks noChangeArrowheads="1"/>
          </p:cNvSpPr>
          <p:nvPr/>
        </p:nvSpPr>
        <p:spPr bwMode="auto">
          <a:xfrm>
            <a:off x="1390650" y="4852988"/>
            <a:ext cx="501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0.4</a:t>
            </a:r>
          </a:p>
        </p:txBody>
      </p:sp>
      <p:sp>
        <p:nvSpPr>
          <p:cNvPr id="58438" name="Freeform 91"/>
          <p:cNvSpPr>
            <a:spLocks noChangeArrowheads="1"/>
          </p:cNvSpPr>
          <p:nvPr/>
        </p:nvSpPr>
        <p:spPr bwMode="auto">
          <a:xfrm>
            <a:off x="1300163" y="4440238"/>
            <a:ext cx="5702300" cy="1739900"/>
          </a:xfrm>
          <a:custGeom>
            <a:avLst/>
            <a:gdLst>
              <a:gd name="T0" fmla="*/ 0 w 5702968"/>
              <a:gd name="T1" fmla="*/ 1624403 h 1740568"/>
              <a:gd name="T2" fmla="*/ 4021614 w 5702968"/>
              <a:gd name="T3" fmla="*/ 1624403 h 1740568"/>
              <a:gd name="T4" fmla="*/ 5090030 w 5702968"/>
              <a:gd name="T5" fmla="*/ 1457186 h 1740568"/>
              <a:gd name="T6" fmla="*/ 5690283 w 5702968"/>
              <a:gd name="T7" fmla="*/ 0 h 1740568"/>
              <a:gd name="T8" fmla="*/ 0 60000 65536"/>
              <a:gd name="T9" fmla="*/ 0 60000 65536"/>
              <a:gd name="T10" fmla="*/ 0 60000 65536"/>
              <a:gd name="T11" fmla="*/ 0 60000 65536"/>
              <a:gd name="T12" fmla="*/ 0 w 5702968"/>
              <a:gd name="T13" fmla="*/ 0 h 1740568"/>
              <a:gd name="T14" fmla="*/ 5702968 w 5702968"/>
              <a:gd name="T15" fmla="*/ 1740568 h 1740568"/>
            </a:gdLst>
            <a:ahLst/>
            <a:cxnLst>
              <a:cxn ang="T8">
                <a:pos x="T0" y="T1"/>
              </a:cxn>
              <a:cxn ang="T9">
                <a:pos x="T2" y="T3"/>
              </a:cxn>
              <a:cxn ang="T10">
                <a:pos x="T4" y="T5"/>
              </a:cxn>
              <a:cxn ang="T11">
                <a:pos x="T6" y="T7"/>
              </a:cxn>
            </a:cxnLst>
            <a:rect l="T12" t="T13" r="T14" b="T15"/>
            <a:pathLst>
              <a:path w="5702968" h="1740568">
                <a:moveTo>
                  <a:pt x="0" y="1636294"/>
                </a:moveTo>
                <a:lnTo>
                  <a:pt x="4030578" y="1636294"/>
                </a:lnTo>
                <a:cubicBezTo>
                  <a:pt x="4880809" y="1608220"/>
                  <a:pt x="4822657" y="1740568"/>
                  <a:pt x="5101389" y="1467852"/>
                </a:cubicBezTo>
                <a:cubicBezTo>
                  <a:pt x="5380121" y="1195136"/>
                  <a:pt x="5541544" y="597568"/>
                  <a:pt x="5702968" y="0"/>
                </a:cubicBezTo>
              </a:path>
            </a:pathLst>
          </a:custGeom>
          <a:noFill/>
          <a:ln w="22225" algn="ctr">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8439"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1100" b="0">
                <a:solidFill>
                  <a:srgbClr val="000000"/>
                </a:solidFill>
                <a:latin typeface="Calibri" panose="020F0502020204030204" pitchFamily="34" charset="0"/>
              </a:rPr>
              <a:t>Ray Mooney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fld id="{7FA11329-22C4-4A2D-B7F2-BDD4D1B7BFD1}" type="slidenum">
              <a:rPr lang="en-US" altLang="en-US" sz="1200" smtClean="0">
                <a:latin typeface="Helvetica" panose="020B0604020202020204" pitchFamily="34" charset="0"/>
              </a:rPr>
              <a:pPr>
                <a:spcBef>
                  <a:spcPct val="0"/>
                </a:spcBef>
                <a:buClrTx/>
                <a:buFontTx/>
                <a:buNone/>
              </a:pPr>
              <a:t>18</a:t>
            </a:fld>
            <a:endParaRPr lang="en-US" altLang="en-US" sz="1200"/>
          </a:p>
        </p:txBody>
      </p:sp>
      <p:sp>
        <p:nvSpPr>
          <p:cNvPr id="60419" name="Rectangle 2"/>
          <p:cNvSpPr>
            <a:spLocks noGrp="1" noChangeArrowheads="1"/>
          </p:cNvSpPr>
          <p:nvPr>
            <p:ph type="title"/>
          </p:nvPr>
        </p:nvSpPr>
        <p:spPr/>
        <p:txBody>
          <a:bodyPr/>
          <a:lstStyle/>
          <a:p>
            <a:pPr eaLnBrk="1" hangingPunct="1"/>
            <a:r>
              <a:rPr lang="en-US" altLang="en-US"/>
              <a:t>Sample HMM Generation</a:t>
            </a:r>
          </a:p>
        </p:txBody>
      </p:sp>
      <p:grpSp>
        <p:nvGrpSpPr>
          <p:cNvPr id="60420" name="Group 3"/>
          <p:cNvGrpSpPr>
            <a:grpSpLocks/>
          </p:cNvGrpSpPr>
          <p:nvPr/>
        </p:nvGrpSpPr>
        <p:grpSpPr bwMode="auto">
          <a:xfrm>
            <a:off x="2159000" y="3968750"/>
            <a:ext cx="1316038" cy="1265238"/>
            <a:chOff x="3852" y="2120"/>
            <a:chExt cx="1098" cy="1242"/>
          </a:xfrm>
        </p:grpSpPr>
        <p:sp>
          <p:nvSpPr>
            <p:cNvPr id="60497" name="Freeform 4"/>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0498" name="Freeform 5"/>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0499" name="Line 6"/>
            <p:cNvSpPr>
              <a:spLocks noChangeShapeType="1"/>
            </p:cNvSpPr>
            <p:nvPr/>
          </p:nvSpPr>
          <p:spPr bwMode="auto">
            <a:xfrm flipV="1">
              <a:off x="4025" y="2120"/>
              <a:ext cx="760" cy="8"/>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60421" name="Text Box 7"/>
          <p:cNvSpPr txBox="1">
            <a:spLocks noChangeArrowheads="1"/>
          </p:cNvSpPr>
          <p:nvPr/>
        </p:nvSpPr>
        <p:spPr bwMode="auto">
          <a:xfrm>
            <a:off x="2193925" y="5195888"/>
            <a:ext cx="1225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PropNoun</a:t>
            </a:r>
          </a:p>
        </p:txBody>
      </p:sp>
      <p:sp>
        <p:nvSpPr>
          <p:cNvPr id="60422" name="Text Box 8"/>
          <p:cNvSpPr txBox="1">
            <a:spLocks noChangeArrowheads="1"/>
          </p:cNvSpPr>
          <p:nvPr/>
        </p:nvSpPr>
        <p:spPr bwMode="auto">
          <a:xfrm>
            <a:off x="2243138" y="4368800"/>
            <a:ext cx="66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John</a:t>
            </a:r>
          </a:p>
        </p:txBody>
      </p:sp>
      <p:sp>
        <p:nvSpPr>
          <p:cNvPr id="60423" name="Text Box 9"/>
          <p:cNvSpPr txBox="1">
            <a:spLocks noChangeArrowheads="1"/>
          </p:cNvSpPr>
          <p:nvPr/>
        </p:nvSpPr>
        <p:spPr bwMode="auto">
          <a:xfrm>
            <a:off x="2733675" y="4476750"/>
            <a:ext cx="730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Mary</a:t>
            </a:r>
          </a:p>
        </p:txBody>
      </p:sp>
      <p:sp>
        <p:nvSpPr>
          <p:cNvPr id="60424" name="Text Box 10"/>
          <p:cNvSpPr txBox="1">
            <a:spLocks noChangeArrowheads="1"/>
          </p:cNvSpPr>
          <p:nvPr/>
        </p:nvSpPr>
        <p:spPr bwMode="auto">
          <a:xfrm>
            <a:off x="2160588" y="4648200"/>
            <a:ext cx="730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Alice</a:t>
            </a:r>
          </a:p>
        </p:txBody>
      </p:sp>
      <p:sp>
        <p:nvSpPr>
          <p:cNvPr id="60425" name="Text Box 11"/>
          <p:cNvSpPr txBox="1">
            <a:spLocks noChangeArrowheads="1"/>
          </p:cNvSpPr>
          <p:nvPr/>
        </p:nvSpPr>
        <p:spPr bwMode="auto">
          <a:xfrm>
            <a:off x="2657475" y="4795838"/>
            <a:ext cx="6873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Jerry</a:t>
            </a:r>
          </a:p>
        </p:txBody>
      </p:sp>
      <p:sp>
        <p:nvSpPr>
          <p:cNvPr id="60426" name="Text Box 12"/>
          <p:cNvSpPr txBox="1">
            <a:spLocks noChangeArrowheads="1"/>
          </p:cNvSpPr>
          <p:nvPr/>
        </p:nvSpPr>
        <p:spPr bwMode="auto">
          <a:xfrm>
            <a:off x="2462213" y="4087813"/>
            <a:ext cx="66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Tom</a:t>
            </a:r>
          </a:p>
        </p:txBody>
      </p:sp>
      <p:grpSp>
        <p:nvGrpSpPr>
          <p:cNvPr id="60427" name="Group 13"/>
          <p:cNvGrpSpPr>
            <a:grpSpLocks/>
          </p:cNvGrpSpPr>
          <p:nvPr/>
        </p:nvGrpSpPr>
        <p:grpSpPr bwMode="auto">
          <a:xfrm>
            <a:off x="3462338" y="1846263"/>
            <a:ext cx="1316037" cy="1265237"/>
            <a:chOff x="3852" y="2120"/>
            <a:chExt cx="1098" cy="1242"/>
          </a:xfrm>
        </p:grpSpPr>
        <p:sp>
          <p:nvSpPr>
            <p:cNvPr id="60494" name="Freeform 14"/>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0495" name="Freeform 15"/>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0496" name="Line 16"/>
            <p:cNvSpPr>
              <a:spLocks noChangeShapeType="1"/>
            </p:cNvSpPr>
            <p:nvPr/>
          </p:nvSpPr>
          <p:spPr bwMode="auto">
            <a:xfrm flipV="1">
              <a:off x="4025" y="2120"/>
              <a:ext cx="760" cy="8"/>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60428" name="Text Box 17"/>
          <p:cNvSpPr txBox="1">
            <a:spLocks noChangeArrowheads="1"/>
          </p:cNvSpPr>
          <p:nvPr/>
        </p:nvSpPr>
        <p:spPr bwMode="auto">
          <a:xfrm>
            <a:off x="3709988" y="3113088"/>
            <a:ext cx="746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Noun</a:t>
            </a:r>
          </a:p>
        </p:txBody>
      </p:sp>
      <p:sp>
        <p:nvSpPr>
          <p:cNvPr id="60429" name="Text Box 18"/>
          <p:cNvSpPr txBox="1">
            <a:spLocks noChangeArrowheads="1"/>
          </p:cNvSpPr>
          <p:nvPr/>
        </p:nvSpPr>
        <p:spPr bwMode="auto">
          <a:xfrm>
            <a:off x="3846513" y="1868488"/>
            <a:ext cx="476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cat</a:t>
            </a:r>
          </a:p>
        </p:txBody>
      </p:sp>
      <p:sp>
        <p:nvSpPr>
          <p:cNvPr id="60430" name="Text Box 19"/>
          <p:cNvSpPr txBox="1">
            <a:spLocks noChangeArrowheads="1"/>
          </p:cNvSpPr>
          <p:nvPr/>
        </p:nvSpPr>
        <p:spPr bwMode="auto">
          <a:xfrm>
            <a:off x="3660775" y="2141538"/>
            <a:ext cx="561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dog</a:t>
            </a:r>
          </a:p>
        </p:txBody>
      </p:sp>
      <p:sp>
        <p:nvSpPr>
          <p:cNvPr id="60431" name="Text Box 20"/>
          <p:cNvSpPr txBox="1">
            <a:spLocks noChangeArrowheads="1"/>
          </p:cNvSpPr>
          <p:nvPr/>
        </p:nvSpPr>
        <p:spPr bwMode="auto">
          <a:xfrm>
            <a:off x="3494088" y="2376488"/>
            <a:ext cx="4905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car</a:t>
            </a:r>
          </a:p>
        </p:txBody>
      </p:sp>
      <p:sp>
        <p:nvSpPr>
          <p:cNvPr id="60432" name="Text Box 21"/>
          <p:cNvSpPr txBox="1">
            <a:spLocks noChangeArrowheads="1"/>
          </p:cNvSpPr>
          <p:nvPr/>
        </p:nvSpPr>
        <p:spPr bwMode="auto">
          <a:xfrm>
            <a:off x="3567113" y="2614613"/>
            <a:ext cx="547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pen</a:t>
            </a:r>
          </a:p>
        </p:txBody>
      </p:sp>
      <p:sp>
        <p:nvSpPr>
          <p:cNvPr id="60433" name="Text Box 22"/>
          <p:cNvSpPr txBox="1">
            <a:spLocks noChangeArrowheads="1"/>
          </p:cNvSpPr>
          <p:nvPr/>
        </p:nvSpPr>
        <p:spPr bwMode="auto">
          <a:xfrm>
            <a:off x="4079875" y="2297113"/>
            <a:ext cx="547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bed</a:t>
            </a:r>
          </a:p>
        </p:txBody>
      </p:sp>
      <p:sp>
        <p:nvSpPr>
          <p:cNvPr id="60434" name="Text Box 23"/>
          <p:cNvSpPr txBox="1">
            <a:spLocks noChangeArrowheads="1"/>
          </p:cNvSpPr>
          <p:nvPr/>
        </p:nvSpPr>
        <p:spPr bwMode="auto">
          <a:xfrm>
            <a:off x="4006850" y="2571750"/>
            <a:ext cx="730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apple</a:t>
            </a:r>
          </a:p>
        </p:txBody>
      </p:sp>
      <p:grpSp>
        <p:nvGrpSpPr>
          <p:cNvPr id="60435" name="Group 24"/>
          <p:cNvGrpSpPr>
            <a:grpSpLocks/>
          </p:cNvGrpSpPr>
          <p:nvPr/>
        </p:nvGrpSpPr>
        <p:grpSpPr bwMode="auto">
          <a:xfrm>
            <a:off x="919163" y="1865313"/>
            <a:ext cx="1316037" cy="1654175"/>
            <a:chOff x="610" y="1297"/>
            <a:chExt cx="829" cy="1042"/>
          </a:xfrm>
        </p:grpSpPr>
        <p:grpSp>
          <p:nvGrpSpPr>
            <p:cNvPr id="60489" name="Group 25"/>
            <p:cNvGrpSpPr>
              <a:grpSpLocks/>
            </p:cNvGrpSpPr>
            <p:nvPr/>
          </p:nvGrpSpPr>
          <p:grpSpPr bwMode="auto">
            <a:xfrm>
              <a:off x="610" y="1297"/>
              <a:ext cx="829" cy="797"/>
              <a:chOff x="3852" y="2120"/>
              <a:chExt cx="1098" cy="1242"/>
            </a:xfrm>
          </p:grpSpPr>
          <p:sp>
            <p:nvSpPr>
              <p:cNvPr id="60491" name="Freeform 26"/>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0492" name="Freeform 27"/>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0493" name="Line 28"/>
              <p:cNvSpPr>
                <a:spLocks noChangeShapeType="1"/>
              </p:cNvSpPr>
              <p:nvPr/>
            </p:nvSpPr>
            <p:spPr bwMode="auto">
              <a:xfrm flipV="1">
                <a:off x="4025" y="2120"/>
                <a:ext cx="760" cy="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60490" name="Text Box 29"/>
            <p:cNvSpPr txBox="1">
              <a:spLocks noChangeArrowheads="1"/>
            </p:cNvSpPr>
            <p:nvPr/>
          </p:nvSpPr>
          <p:spPr bwMode="auto">
            <a:xfrm>
              <a:off x="818" y="2089"/>
              <a:ext cx="34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Det</a:t>
              </a:r>
            </a:p>
          </p:txBody>
        </p:sp>
      </p:grpSp>
      <p:sp>
        <p:nvSpPr>
          <p:cNvPr id="60436" name="Text Box 30"/>
          <p:cNvSpPr txBox="1">
            <a:spLocks noChangeArrowheads="1"/>
          </p:cNvSpPr>
          <p:nvPr/>
        </p:nvSpPr>
        <p:spPr bwMode="auto">
          <a:xfrm>
            <a:off x="1146175" y="2149475"/>
            <a:ext cx="293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a</a:t>
            </a:r>
          </a:p>
        </p:txBody>
      </p:sp>
      <p:sp>
        <p:nvSpPr>
          <p:cNvPr id="60437" name="Text Box 31"/>
          <p:cNvSpPr txBox="1">
            <a:spLocks noChangeArrowheads="1"/>
          </p:cNvSpPr>
          <p:nvPr/>
        </p:nvSpPr>
        <p:spPr bwMode="auto">
          <a:xfrm>
            <a:off x="1530350" y="2192338"/>
            <a:ext cx="490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the</a:t>
            </a:r>
          </a:p>
        </p:txBody>
      </p:sp>
      <p:sp>
        <p:nvSpPr>
          <p:cNvPr id="60438" name="Text Box 32"/>
          <p:cNvSpPr txBox="1">
            <a:spLocks noChangeArrowheads="1"/>
          </p:cNvSpPr>
          <p:nvPr/>
        </p:nvSpPr>
        <p:spPr bwMode="auto">
          <a:xfrm>
            <a:off x="1023938" y="2465388"/>
            <a:ext cx="4905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the</a:t>
            </a:r>
          </a:p>
        </p:txBody>
      </p:sp>
      <p:sp>
        <p:nvSpPr>
          <p:cNvPr id="60439" name="Text Box 33"/>
          <p:cNvSpPr txBox="1">
            <a:spLocks noChangeArrowheads="1"/>
          </p:cNvSpPr>
          <p:nvPr/>
        </p:nvSpPr>
        <p:spPr bwMode="auto">
          <a:xfrm>
            <a:off x="1285875" y="1862138"/>
            <a:ext cx="490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the</a:t>
            </a:r>
          </a:p>
        </p:txBody>
      </p:sp>
      <p:sp>
        <p:nvSpPr>
          <p:cNvPr id="60440" name="Text Box 34"/>
          <p:cNvSpPr txBox="1">
            <a:spLocks noChangeArrowheads="1"/>
          </p:cNvSpPr>
          <p:nvPr/>
        </p:nvSpPr>
        <p:spPr bwMode="auto">
          <a:xfrm>
            <a:off x="1330325" y="2697163"/>
            <a:ext cx="5603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that</a:t>
            </a:r>
          </a:p>
        </p:txBody>
      </p:sp>
      <p:sp>
        <p:nvSpPr>
          <p:cNvPr id="60441" name="Text Box 35"/>
          <p:cNvSpPr txBox="1">
            <a:spLocks noChangeArrowheads="1"/>
          </p:cNvSpPr>
          <p:nvPr/>
        </p:nvSpPr>
        <p:spPr bwMode="auto">
          <a:xfrm>
            <a:off x="1298575" y="2301875"/>
            <a:ext cx="293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a</a:t>
            </a:r>
          </a:p>
        </p:txBody>
      </p:sp>
      <p:sp>
        <p:nvSpPr>
          <p:cNvPr id="60442" name="Text Box 36"/>
          <p:cNvSpPr txBox="1">
            <a:spLocks noChangeArrowheads="1"/>
          </p:cNvSpPr>
          <p:nvPr/>
        </p:nvSpPr>
        <p:spPr bwMode="auto">
          <a:xfrm>
            <a:off x="1668463" y="2430463"/>
            <a:ext cx="4905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the</a:t>
            </a:r>
          </a:p>
        </p:txBody>
      </p:sp>
      <p:sp>
        <p:nvSpPr>
          <p:cNvPr id="60443" name="Text Box 37"/>
          <p:cNvSpPr txBox="1">
            <a:spLocks noChangeArrowheads="1"/>
          </p:cNvSpPr>
          <p:nvPr/>
        </p:nvSpPr>
        <p:spPr bwMode="auto">
          <a:xfrm>
            <a:off x="1450975" y="2454275"/>
            <a:ext cx="293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a</a:t>
            </a:r>
          </a:p>
        </p:txBody>
      </p:sp>
      <p:grpSp>
        <p:nvGrpSpPr>
          <p:cNvPr id="60444" name="Group 38"/>
          <p:cNvGrpSpPr>
            <a:grpSpLocks/>
          </p:cNvGrpSpPr>
          <p:nvPr/>
        </p:nvGrpSpPr>
        <p:grpSpPr bwMode="auto">
          <a:xfrm>
            <a:off x="5981700" y="3195638"/>
            <a:ext cx="1316038" cy="1265237"/>
            <a:chOff x="3768" y="2013"/>
            <a:chExt cx="829" cy="797"/>
          </a:xfrm>
        </p:grpSpPr>
        <p:sp>
          <p:nvSpPr>
            <p:cNvPr id="60486" name="Freeform 39"/>
            <p:cNvSpPr>
              <a:spLocks/>
            </p:cNvSpPr>
            <p:nvPr/>
          </p:nvSpPr>
          <p:spPr bwMode="auto">
            <a:xfrm>
              <a:off x="3768" y="2017"/>
              <a:ext cx="415" cy="793"/>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762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0487" name="Freeform 40"/>
            <p:cNvSpPr>
              <a:spLocks/>
            </p:cNvSpPr>
            <p:nvPr/>
          </p:nvSpPr>
          <p:spPr bwMode="auto">
            <a:xfrm flipH="1">
              <a:off x="4183" y="2015"/>
              <a:ext cx="414" cy="792"/>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762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0488" name="Line 41"/>
            <p:cNvSpPr>
              <a:spLocks noChangeShapeType="1"/>
            </p:cNvSpPr>
            <p:nvPr/>
          </p:nvSpPr>
          <p:spPr bwMode="auto">
            <a:xfrm flipV="1">
              <a:off x="3899" y="2013"/>
              <a:ext cx="573" cy="5"/>
            </a:xfrm>
            <a:prstGeom prst="line">
              <a:avLst/>
            </a:prstGeom>
            <a:noFill/>
            <a:ln w="76200">
              <a:solidFill>
                <a:srgbClr val="CC00CC"/>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60445" name="Text Box 42"/>
          <p:cNvSpPr txBox="1">
            <a:spLocks noChangeArrowheads="1"/>
          </p:cNvSpPr>
          <p:nvPr/>
        </p:nvSpPr>
        <p:spPr bwMode="auto">
          <a:xfrm>
            <a:off x="6302375" y="4465638"/>
            <a:ext cx="688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Verb</a:t>
            </a:r>
          </a:p>
        </p:txBody>
      </p:sp>
      <p:sp>
        <p:nvSpPr>
          <p:cNvPr id="60446" name="Text Box 43"/>
          <p:cNvSpPr txBox="1">
            <a:spLocks noChangeArrowheads="1"/>
          </p:cNvSpPr>
          <p:nvPr/>
        </p:nvSpPr>
        <p:spPr bwMode="auto">
          <a:xfrm>
            <a:off x="6419850" y="3209925"/>
            <a:ext cx="447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solidFill>
                  <a:srgbClr val="FF0000"/>
                </a:solidFill>
              </a:rPr>
              <a:t>bit</a:t>
            </a:r>
          </a:p>
        </p:txBody>
      </p:sp>
      <p:sp>
        <p:nvSpPr>
          <p:cNvPr id="60447" name="Text Box 44"/>
          <p:cNvSpPr txBox="1">
            <a:spLocks noChangeArrowheads="1"/>
          </p:cNvSpPr>
          <p:nvPr/>
        </p:nvSpPr>
        <p:spPr bwMode="auto">
          <a:xfrm>
            <a:off x="6042025" y="3636963"/>
            <a:ext cx="476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solidFill>
                  <a:srgbClr val="FF0000"/>
                </a:solidFill>
              </a:rPr>
              <a:t>ate</a:t>
            </a:r>
          </a:p>
        </p:txBody>
      </p:sp>
      <p:sp>
        <p:nvSpPr>
          <p:cNvPr id="60448" name="Text Box 45"/>
          <p:cNvSpPr txBox="1">
            <a:spLocks noChangeArrowheads="1"/>
          </p:cNvSpPr>
          <p:nvPr/>
        </p:nvSpPr>
        <p:spPr bwMode="auto">
          <a:xfrm>
            <a:off x="6430963" y="3549650"/>
            <a:ext cx="5762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solidFill>
                  <a:srgbClr val="FF0000"/>
                </a:solidFill>
              </a:rPr>
              <a:t>saw</a:t>
            </a:r>
          </a:p>
        </p:txBody>
      </p:sp>
      <p:sp>
        <p:nvSpPr>
          <p:cNvPr id="60449" name="Text Box 46"/>
          <p:cNvSpPr txBox="1">
            <a:spLocks noChangeArrowheads="1"/>
          </p:cNvSpPr>
          <p:nvPr/>
        </p:nvSpPr>
        <p:spPr bwMode="auto">
          <a:xfrm>
            <a:off x="6357938" y="3775075"/>
            <a:ext cx="857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solidFill>
                  <a:srgbClr val="FF0000"/>
                </a:solidFill>
              </a:rPr>
              <a:t>played</a:t>
            </a:r>
          </a:p>
        </p:txBody>
      </p:sp>
      <p:sp>
        <p:nvSpPr>
          <p:cNvPr id="60450" name="Text Box 47"/>
          <p:cNvSpPr txBox="1">
            <a:spLocks noChangeArrowheads="1"/>
          </p:cNvSpPr>
          <p:nvPr/>
        </p:nvSpPr>
        <p:spPr bwMode="auto">
          <a:xfrm>
            <a:off x="6153150" y="4025900"/>
            <a:ext cx="447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solidFill>
                  <a:srgbClr val="FF0000"/>
                </a:solidFill>
              </a:rPr>
              <a:t>hit</a:t>
            </a:r>
          </a:p>
        </p:txBody>
      </p:sp>
      <p:sp>
        <p:nvSpPr>
          <p:cNvPr id="60451" name="Freeform 48"/>
          <p:cNvSpPr>
            <a:spLocks/>
          </p:cNvSpPr>
          <p:nvPr/>
        </p:nvSpPr>
        <p:spPr bwMode="auto">
          <a:xfrm>
            <a:off x="2047875" y="2903538"/>
            <a:ext cx="1560513" cy="409575"/>
          </a:xfrm>
          <a:custGeom>
            <a:avLst/>
            <a:gdLst>
              <a:gd name="T0" fmla="*/ 0 w 983"/>
              <a:gd name="T1" fmla="*/ 2147483646 h 258"/>
              <a:gd name="T2" fmla="*/ 2147483646 w 983"/>
              <a:gd name="T3" fmla="*/ 2147483646 h 258"/>
              <a:gd name="T4" fmla="*/ 2147483646 w 983"/>
              <a:gd name="T5" fmla="*/ 2147483646 h 258"/>
              <a:gd name="T6" fmla="*/ 2147483646 w 983"/>
              <a:gd name="T7" fmla="*/ 0 h 258"/>
              <a:gd name="T8" fmla="*/ 0 60000 65536"/>
              <a:gd name="T9" fmla="*/ 0 60000 65536"/>
              <a:gd name="T10" fmla="*/ 0 60000 65536"/>
              <a:gd name="T11" fmla="*/ 0 60000 65536"/>
              <a:gd name="T12" fmla="*/ 0 w 983"/>
              <a:gd name="T13" fmla="*/ 0 h 258"/>
              <a:gd name="T14" fmla="*/ 983 w 983"/>
              <a:gd name="T15" fmla="*/ 258 h 258"/>
            </a:gdLst>
            <a:ahLst/>
            <a:cxnLst>
              <a:cxn ang="T8">
                <a:pos x="T0" y="T1"/>
              </a:cxn>
              <a:cxn ang="T9">
                <a:pos x="T2" y="T3"/>
              </a:cxn>
              <a:cxn ang="T10">
                <a:pos x="T4" y="T5"/>
              </a:cxn>
              <a:cxn ang="T11">
                <a:pos x="T6" y="T7"/>
              </a:cxn>
            </a:cxnLst>
            <a:rect l="T12" t="T13" r="T14" b="T15"/>
            <a:pathLst>
              <a:path w="983" h="258">
                <a:moveTo>
                  <a:pt x="0" y="38"/>
                </a:moveTo>
                <a:cubicBezTo>
                  <a:pt x="75" y="111"/>
                  <a:pt x="151" y="184"/>
                  <a:pt x="253" y="215"/>
                </a:cubicBezTo>
                <a:cubicBezTo>
                  <a:pt x="355" y="246"/>
                  <a:pt x="492" y="258"/>
                  <a:pt x="614" y="222"/>
                </a:cubicBezTo>
                <a:cubicBezTo>
                  <a:pt x="736" y="186"/>
                  <a:pt x="859" y="93"/>
                  <a:pt x="983"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0452" name="Text Box 49"/>
          <p:cNvSpPr txBox="1">
            <a:spLocks noChangeArrowheads="1"/>
          </p:cNvSpPr>
          <p:nvPr/>
        </p:nvSpPr>
        <p:spPr bwMode="auto">
          <a:xfrm>
            <a:off x="2466975" y="2930525"/>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0.95</a:t>
            </a:r>
          </a:p>
        </p:txBody>
      </p:sp>
      <p:sp>
        <p:nvSpPr>
          <p:cNvPr id="60453" name="Freeform 50"/>
          <p:cNvSpPr>
            <a:spLocks/>
          </p:cNvSpPr>
          <p:nvPr/>
        </p:nvSpPr>
        <p:spPr bwMode="auto">
          <a:xfrm>
            <a:off x="4632325" y="2890838"/>
            <a:ext cx="1474788" cy="804862"/>
          </a:xfrm>
          <a:custGeom>
            <a:avLst/>
            <a:gdLst>
              <a:gd name="T0" fmla="*/ 0 w 929"/>
              <a:gd name="T1" fmla="*/ 0 h 507"/>
              <a:gd name="T2" fmla="*/ 2147483646 w 929"/>
              <a:gd name="T3" fmla="*/ 2147483646 h 507"/>
              <a:gd name="T4" fmla="*/ 2147483646 w 929"/>
              <a:gd name="T5" fmla="*/ 2147483646 h 507"/>
              <a:gd name="T6" fmla="*/ 2147483646 w 929"/>
              <a:gd name="T7" fmla="*/ 2147483646 h 507"/>
              <a:gd name="T8" fmla="*/ 0 60000 65536"/>
              <a:gd name="T9" fmla="*/ 0 60000 65536"/>
              <a:gd name="T10" fmla="*/ 0 60000 65536"/>
              <a:gd name="T11" fmla="*/ 0 60000 65536"/>
              <a:gd name="T12" fmla="*/ 0 w 929"/>
              <a:gd name="T13" fmla="*/ 0 h 507"/>
              <a:gd name="T14" fmla="*/ 929 w 929"/>
              <a:gd name="T15" fmla="*/ 507 h 507"/>
            </a:gdLst>
            <a:ahLst/>
            <a:cxnLst>
              <a:cxn ang="T8">
                <a:pos x="T0" y="T1"/>
              </a:cxn>
              <a:cxn ang="T9">
                <a:pos x="T2" y="T3"/>
              </a:cxn>
              <a:cxn ang="T10">
                <a:pos x="T4" y="T5"/>
              </a:cxn>
              <a:cxn ang="T11">
                <a:pos x="T6" y="T7"/>
              </a:cxn>
            </a:cxnLst>
            <a:rect l="T12" t="T13" r="T14" b="T15"/>
            <a:pathLst>
              <a:path w="929" h="507">
                <a:moveTo>
                  <a:pt x="0" y="0"/>
                </a:moveTo>
                <a:cubicBezTo>
                  <a:pt x="62" y="84"/>
                  <a:pt x="124" y="168"/>
                  <a:pt x="207" y="238"/>
                </a:cubicBezTo>
                <a:cubicBezTo>
                  <a:pt x="290" y="308"/>
                  <a:pt x="379" y="377"/>
                  <a:pt x="499" y="422"/>
                </a:cubicBezTo>
                <a:cubicBezTo>
                  <a:pt x="619" y="467"/>
                  <a:pt x="860" y="493"/>
                  <a:pt x="929" y="5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0454" name="Freeform 51"/>
          <p:cNvSpPr>
            <a:spLocks/>
          </p:cNvSpPr>
          <p:nvPr/>
        </p:nvSpPr>
        <p:spPr bwMode="auto">
          <a:xfrm>
            <a:off x="2084388" y="1747838"/>
            <a:ext cx="1547812" cy="569912"/>
          </a:xfrm>
          <a:custGeom>
            <a:avLst/>
            <a:gdLst>
              <a:gd name="T0" fmla="*/ 2147483646 w 975"/>
              <a:gd name="T1" fmla="*/ 2147483646 h 536"/>
              <a:gd name="T2" fmla="*/ 2147483646 w 975"/>
              <a:gd name="T3" fmla="*/ 2147483646 h 536"/>
              <a:gd name="T4" fmla="*/ 2147483646 w 975"/>
              <a:gd name="T5" fmla="*/ 2147483646 h 536"/>
              <a:gd name="T6" fmla="*/ 0 w 975"/>
              <a:gd name="T7" fmla="*/ 2147483646 h 536"/>
              <a:gd name="T8" fmla="*/ 0 60000 65536"/>
              <a:gd name="T9" fmla="*/ 0 60000 65536"/>
              <a:gd name="T10" fmla="*/ 0 60000 65536"/>
              <a:gd name="T11" fmla="*/ 0 60000 65536"/>
              <a:gd name="T12" fmla="*/ 0 w 975"/>
              <a:gd name="T13" fmla="*/ 0 h 536"/>
              <a:gd name="T14" fmla="*/ 975 w 975"/>
              <a:gd name="T15" fmla="*/ 536 h 536"/>
            </a:gdLst>
            <a:ahLst/>
            <a:cxnLst>
              <a:cxn ang="T8">
                <a:pos x="T0" y="T1"/>
              </a:cxn>
              <a:cxn ang="T9">
                <a:pos x="T2" y="T3"/>
              </a:cxn>
              <a:cxn ang="T10">
                <a:pos x="T4" y="T5"/>
              </a:cxn>
              <a:cxn ang="T11">
                <a:pos x="T6" y="T7"/>
              </a:cxn>
            </a:cxnLst>
            <a:rect l="T12" t="T13" r="T14" b="T15"/>
            <a:pathLst>
              <a:path w="975" h="536">
                <a:moveTo>
                  <a:pt x="975" y="528"/>
                </a:moveTo>
                <a:cubicBezTo>
                  <a:pt x="877" y="343"/>
                  <a:pt x="779" y="158"/>
                  <a:pt x="668" y="83"/>
                </a:cubicBezTo>
                <a:cubicBezTo>
                  <a:pt x="557" y="8"/>
                  <a:pt x="418" y="0"/>
                  <a:pt x="307" y="75"/>
                </a:cubicBezTo>
                <a:cubicBezTo>
                  <a:pt x="196" y="150"/>
                  <a:pt x="52" y="458"/>
                  <a:pt x="0" y="536"/>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en-US"/>
          </a:p>
        </p:txBody>
      </p:sp>
      <p:sp>
        <p:nvSpPr>
          <p:cNvPr id="60455" name="Text Box 52"/>
          <p:cNvSpPr txBox="1">
            <a:spLocks noChangeArrowheads="1"/>
          </p:cNvSpPr>
          <p:nvPr/>
        </p:nvSpPr>
        <p:spPr bwMode="auto">
          <a:xfrm>
            <a:off x="2589213" y="1404938"/>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0.05</a:t>
            </a:r>
          </a:p>
        </p:txBody>
      </p:sp>
      <p:sp>
        <p:nvSpPr>
          <p:cNvPr id="60456" name="Text Box 53"/>
          <p:cNvSpPr txBox="1">
            <a:spLocks noChangeArrowheads="1"/>
          </p:cNvSpPr>
          <p:nvPr/>
        </p:nvSpPr>
        <p:spPr bwMode="auto">
          <a:xfrm>
            <a:off x="5091113" y="3094038"/>
            <a:ext cx="6318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0.85</a:t>
            </a:r>
          </a:p>
        </p:txBody>
      </p:sp>
      <p:sp>
        <p:nvSpPr>
          <p:cNvPr id="60457" name="Text Box 54"/>
          <p:cNvSpPr txBox="1">
            <a:spLocks noChangeArrowheads="1"/>
          </p:cNvSpPr>
          <p:nvPr/>
        </p:nvSpPr>
        <p:spPr bwMode="auto">
          <a:xfrm>
            <a:off x="6518275" y="4019550"/>
            <a:ext cx="66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solidFill>
                  <a:srgbClr val="FF0000"/>
                </a:solidFill>
              </a:rPr>
              <a:t>gave</a:t>
            </a:r>
          </a:p>
        </p:txBody>
      </p:sp>
      <p:sp>
        <p:nvSpPr>
          <p:cNvPr id="60458" name="Freeform 55"/>
          <p:cNvSpPr>
            <a:spLocks/>
          </p:cNvSpPr>
          <p:nvPr/>
        </p:nvSpPr>
        <p:spPr bwMode="auto">
          <a:xfrm>
            <a:off x="1839913" y="3109913"/>
            <a:ext cx="4146550" cy="984250"/>
          </a:xfrm>
          <a:custGeom>
            <a:avLst/>
            <a:gdLst>
              <a:gd name="T0" fmla="*/ 0 w 2612"/>
              <a:gd name="T1" fmla="*/ 0 h 620"/>
              <a:gd name="T2" fmla="*/ 2147483646 w 2612"/>
              <a:gd name="T3" fmla="*/ 2147483646 h 620"/>
              <a:gd name="T4" fmla="*/ 2147483646 w 2612"/>
              <a:gd name="T5" fmla="*/ 2147483646 h 620"/>
              <a:gd name="T6" fmla="*/ 2147483646 w 2612"/>
              <a:gd name="T7" fmla="*/ 2147483646 h 620"/>
              <a:gd name="T8" fmla="*/ 2147483646 w 2612"/>
              <a:gd name="T9" fmla="*/ 2147483646 h 620"/>
              <a:gd name="T10" fmla="*/ 0 60000 65536"/>
              <a:gd name="T11" fmla="*/ 0 60000 65536"/>
              <a:gd name="T12" fmla="*/ 0 60000 65536"/>
              <a:gd name="T13" fmla="*/ 0 60000 65536"/>
              <a:gd name="T14" fmla="*/ 0 60000 65536"/>
              <a:gd name="T15" fmla="*/ 0 w 2612"/>
              <a:gd name="T16" fmla="*/ 0 h 620"/>
              <a:gd name="T17" fmla="*/ 2612 w 2612"/>
              <a:gd name="T18" fmla="*/ 620 h 620"/>
            </a:gdLst>
            <a:ahLst/>
            <a:cxnLst>
              <a:cxn ang="T10">
                <a:pos x="T0" y="T1"/>
              </a:cxn>
              <a:cxn ang="T11">
                <a:pos x="T2" y="T3"/>
              </a:cxn>
              <a:cxn ang="T12">
                <a:pos x="T4" y="T5"/>
              </a:cxn>
              <a:cxn ang="T13">
                <a:pos x="T6" y="T7"/>
              </a:cxn>
              <a:cxn ang="T14">
                <a:pos x="T8" y="T9"/>
              </a:cxn>
            </a:cxnLst>
            <a:rect l="T15" t="T16" r="T17" b="T18"/>
            <a:pathLst>
              <a:path w="2612" h="620">
                <a:moveTo>
                  <a:pt x="0" y="0"/>
                </a:moveTo>
                <a:cubicBezTo>
                  <a:pt x="78" y="144"/>
                  <a:pt x="156" y="289"/>
                  <a:pt x="400" y="354"/>
                </a:cubicBezTo>
                <a:cubicBezTo>
                  <a:pt x="644" y="419"/>
                  <a:pt x="1171" y="354"/>
                  <a:pt x="1467" y="392"/>
                </a:cubicBezTo>
                <a:cubicBezTo>
                  <a:pt x="1763" y="430"/>
                  <a:pt x="1983" y="548"/>
                  <a:pt x="2174" y="584"/>
                </a:cubicBezTo>
                <a:cubicBezTo>
                  <a:pt x="2365" y="620"/>
                  <a:pt x="2488" y="613"/>
                  <a:pt x="2612" y="6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0459" name="Text Box 56"/>
          <p:cNvSpPr txBox="1">
            <a:spLocks noChangeArrowheads="1"/>
          </p:cNvSpPr>
          <p:nvPr/>
        </p:nvSpPr>
        <p:spPr bwMode="auto">
          <a:xfrm>
            <a:off x="4121150" y="3765550"/>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0.05</a:t>
            </a:r>
          </a:p>
        </p:txBody>
      </p:sp>
      <p:sp>
        <p:nvSpPr>
          <p:cNvPr id="60460" name="Oval 57"/>
          <p:cNvSpPr>
            <a:spLocks noChangeArrowheads="1"/>
          </p:cNvSpPr>
          <p:nvPr/>
        </p:nvSpPr>
        <p:spPr bwMode="auto">
          <a:xfrm>
            <a:off x="8021638" y="3378200"/>
            <a:ext cx="792162" cy="69532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60461" name="Text Box 58"/>
          <p:cNvSpPr txBox="1">
            <a:spLocks noChangeArrowheads="1"/>
          </p:cNvSpPr>
          <p:nvPr/>
        </p:nvSpPr>
        <p:spPr bwMode="auto">
          <a:xfrm>
            <a:off x="8134350" y="3478213"/>
            <a:ext cx="603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stop</a:t>
            </a:r>
          </a:p>
        </p:txBody>
      </p:sp>
      <p:sp>
        <p:nvSpPr>
          <p:cNvPr id="60462" name="Freeform 59"/>
          <p:cNvSpPr>
            <a:spLocks/>
          </p:cNvSpPr>
          <p:nvPr/>
        </p:nvSpPr>
        <p:spPr bwMode="auto">
          <a:xfrm>
            <a:off x="7143750" y="3213100"/>
            <a:ext cx="1096963" cy="458788"/>
          </a:xfrm>
          <a:custGeom>
            <a:avLst/>
            <a:gdLst>
              <a:gd name="T0" fmla="*/ 0 w 691"/>
              <a:gd name="T1" fmla="*/ 2147483646 h 289"/>
              <a:gd name="T2" fmla="*/ 2147483646 w 691"/>
              <a:gd name="T3" fmla="*/ 2147483646 h 289"/>
              <a:gd name="T4" fmla="*/ 2147483646 w 691"/>
              <a:gd name="T5" fmla="*/ 2147483646 h 289"/>
              <a:gd name="T6" fmla="*/ 2147483646 w 691"/>
              <a:gd name="T7" fmla="*/ 2147483646 h 289"/>
              <a:gd name="T8" fmla="*/ 0 60000 65536"/>
              <a:gd name="T9" fmla="*/ 0 60000 65536"/>
              <a:gd name="T10" fmla="*/ 0 60000 65536"/>
              <a:gd name="T11" fmla="*/ 0 60000 65536"/>
              <a:gd name="T12" fmla="*/ 0 w 691"/>
              <a:gd name="T13" fmla="*/ 0 h 289"/>
              <a:gd name="T14" fmla="*/ 691 w 691"/>
              <a:gd name="T15" fmla="*/ 289 h 289"/>
            </a:gdLst>
            <a:ahLst/>
            <a:cxnLst>
              <a:cxn ang="T8">
                <a:pos x="T0" y="T1"/>
              </a:cxn>
              <a:cxn ang="T9">
                <a:pos x="T2" y="T3"/>
              </a:cxn>
              <a:cxn ang="T10">
                <a:pos x="T4" y="T5"/>
              </a:cxn>
              <a:cxn ang="T11">
                <a:pos x="T6" y="T7"/>
              </a:cxn>
            </a:cxnLst>
            <a:rect l="T12" t="T13" r="T14" b="T15"/>
            <a:pathLst>
              <a:path w="691" h="289">
                <a:moveTo>
                  <a:pt x="0" y="289"/>
                </a:moveTo>
                <a:cubicBezTo>
                  <a:pt x="38" y="243"/>
                  <a:pt x="76" y="197"/>
                  <a:pt x="146" y="150"/>
                </a:cubicBezTo>
                <a:cubicBezTo>
                  <a:pt x="216" y="103"/>
                  <a:pt x="332" y="8"/>
                  <a:pt x="423" y="4"/>
                </a:cubicBezTo>
                <a:cubicBezTo>
                  <a:pt x="514" y="0"/>
                  <a:pt x="649" y="106"/>
                  <a:pt x="691" y="12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0463" name="Text Box 60"/>
          <p:cNvSpPr txBox="1">
            <a:spLocks noChangeArrowheads="1"/>
          </p:cNvSpPr>
          <p:nvPr/>
        </p:nvSpPr>
        <p:spPr bwMode="auto">
          <a:xfrm>
            <a:off x="7480300" y="2795588"/>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0.5</a:t>
            </a:r>
          </a:p>
        </p:txBody>
      </p:sp>
      <p:sp>
        <p:nvSpPr>
          <p:cNvPr id="60464" name="Freeform 61"/>
          <p:cNvSpPr>
            <a:spLocks/>
          </p:cNvSpPr>
          <p:nvPr/>
        </p:nvSpPr>
        <p:spPr bwMode="auto">
          <a:xfrm>
            <a:off x="4522788" y="1689100"/>
            <a:ext cx="4011612" cy="1701800"/>
          </a:xfrm>
          <a:custGeom>
            <a:avLst/>
            <a:gdLst>
              <a:gd name="T0" fmla="*/ 0 w 2527"/>
              <a:gd name="T1" fmla="*/ 2147483646 h 1072"/>
              <a:gd name="T2" fmla="*/ 2147483646 w 2527"/>
              <a:gd name="T3" fmla="*/ 2147483646 h 1072"/>
              <a:gd name="T4" fmla="*/ 2147483646 w 2527"/>
              <a:gd name="T5" fmla="*/ 2147483646 h 1072"/>
              <a:gd name="T6" fmla="*/ 2147483646 w 2527"/>
              <a:gd name="T7" fmla="*/ 2147483646 h 1072"/>
              <a:gd name="T8" fmla="*/ 2147483646 w 2527"/>
              <a:gd name="T9" fmla="*/ 2147483646 h 1072"/>
              <a:gd name="T10" fmla="*/ 0 60000 65536"/>
              <a:gd name="T11" fmla="*/ 0 60000 65536"/>
              <a:gd name="T12" fmla="*/ 0 60000 65536"/>
              <a:gd name="T13" fmla="*/ 0 60000 65536"/>
              <a:gd name="T14" fmla="*/ 0 60000 65536"/>
              <a:gd name="T15" fmla="*/ 0 w 2527"/>
              <a:gd name="T16" fmla="*/ 0 h 1072"/>
              <a:gd name="T17" fmla="*/ 2527 w 2527"/>
              <a:gd name="T18" fmla="*/ 1072 h 1072"/>
            </a:gdLst>
            <a:ahLst/>
            <a:cxnLst>
              <a:cxn ang="T10">
                <a:pos x="T0" y="T1"/>
              </a:cxn>
              <a:cxn ang="T11">
                <a:pos x="T2" y="T3"/>
              </a:cxn>
              <a:cxn ang="T12">
                <a:pos x="T4" y="T5"/>
              </a:cxn>
              <a:cxn ang="T13">
                <a:pos x="T6" y="T7"/>
              </a:cxn>
              <a:cxn ang="T14">
                <a:pos x="T8" y="T9"/>
              </a:cxn>
            </a:cxnLst>
            <a:rect l="T15" t="T16" r="T17" b="T18"/>
            <a:pathLst>
              <a:path w="2527" h="1072">
                <a:moveTo>
                  <a:pt x="0" y="358"/>
                </a:moveTo>
                <a:cubicBezTo>
                  <a:pt x="211" y="258"/>
                  <a:pt x="422" y="159"/>
                  <a:pt x="684" y="104"/>
                </a:cubicBezTo>
                <a:cubicBezTo>
                  <a:pt x="946" y="49"/>
                  <a:pt x="1299" y="0"/>
                  <a:pt x="1574" y="27"/>
                </a:cubicBezTo>
                <a:cubicBezTo>
                  <a:pt x="1849" y="54"/>
                  <a:pt x="2176" y="92"/>
                  <a:pt x="2335" y="266"/>
                </a:cubicBezTo>
                <a:cubicBezTo>
                  <a:pt x="2494" y="440"/>
                  <a:pt x="2496" y="938"/>
                  <a:pt x="2527" y="1072"/>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0465" name="Text Box 62"/>
          <p:cNvSpPr txBox="1">
            <a:spLocks noChangeArrowheads="1"/>
          </p:cNvSpPr>
          <p:nvPr/>
        </p:nvSpPr>
        <p:spPr bwMode="auto">
          <a:xfrm>
            <a:off x="5772150" y="17462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0.1</a:t>
            </a:r>
          </a:p>
        </p:txBody>
      </p:sp>
      <p:sp>
        <p:nvSpPr>
          <p:cNvPr id="60466" name="Freeform 63"/>
          <p:cNvSpPr>
            <a:spLocks/>
          </p:cNvSpPr>
          <p:nvPr/>
        </p:nvSpPr>
        <p:spPr bwMode="auto">
          <a:xfrm>
            <a:off x="3449638" y="4341813"/>
            <a:ext cx="2706687" cy="763587"/>
          </a:xfrm>
          <a:custGeom>
            <a:avLst/>
            <a:gdLst>
              <a:gd name="T0" fmla="*/ 0 w 1705"/>
              <a:gd name="T1" fmla="*/ 2147483646 h 481"/>
              <a:gd name="T2" fmla="*/ 2147483646 w 1705"/>
              <a:gd name="T3" fmla="*/ 2147483646 h 481"/>
              <a:gd name="T4" fmla="*/ 2147483646 w 1705"/>
              <a:gd name="T5" fmla="*/ 2147483646 h 481"/>
              <a:gd name="T6" fmla="*/ 2147483646 w 1705"/>
              <a:gd name="T7" fmla="*/ 0 h 481"/>
              <a:gd name="T8" fmla="*/ 0 60000 65536"/>
              <a:gd name="T9" fmla="*/ 0 60000 65536"/>
              <a:gd name="T10" fmla="*/ 0 60000 65536"/>
              <a:gd name="T11" fmla="*/ 0 60000 65536"/>
              <a:gd name="T12" fmla="*/ 0 w 1705"/>
              <a:gd name="T13" fmla="*/ 0 h 481"/>
              <a:gd name="T14" fmla="*/ 1705 w 1705"/>
              <a:gd name="T15" fmla="*/ 481 h 481"/>
            </a:gdLst>
            <a:ahLst/>
            <a:cxnLst>
              <a:cxn ang="T8">
                <a:pos x="T0" y="T1"/>
              </a:cxn>
              <a:cxn ang="T9">
                <a:pos x="T2" y="T3"/>
              </a:cxn>
              <a:cxn ang="T10">
                <a:pos x="T4" y="T5"/>
              </a:cxn>
              <a:cxn ang="T11">
                <a:pos x="T6" y="T7"/>
              </a:cxn>
            </a:cxnLst>
            <a:rect l="T12" t="T13" r="T14" b="T15"/>
            <a:pathLst>
              <a:path w="1705" h="481">
                <a:moveTo>
                  <a:pt x="0" y="292"/>
                </a:moveTo>
                <a:cubicBezTo>
                  <a:pt x="64" y="335"/>
                  <a:pt x="128" y="379"/>
                  <a:pt x="315" y="399"/>
                </a:cubicBezTo>
                <a:cubicBezTo>
                  <a:pt x="502" y="419"/>
                  <a:pt x="889" y="481"/>
                  <a:pt x="1121" y="415"/>
                </a:cubicBezTo>
                <a:cubicBezTo>
                  <a:pt x="1353" y="349"/>
                  <a:pt x="1529" y="174"/>
                  <a:pt x="1705" y="0"/>
                </a:cubicBezTo>
              </a:path>
            </a:pathLst>
          </a:custGeom>
          <a:noFill/>
          <a:ln w="57150">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0467" name="Text Box 64"/>
          <p:cNvSpPr txBox="1">
            <a:spLocks noChangeArrowheads="1"/>
          </p:cNvSpPr>
          <p:nvPr/>
        </p:nvSpPr>
        <p:spPr bwMode="auto">
          <a:xfrm>
            <a:off x="4176713" y="464820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0.8</a:t>
            </a:r>
          </a:p>
        </p:txBody>
      </p:sp>
      <p:sp>
        <p:nvSpPr>
          <p:cNvPr id="60468" name="Freeform 65"/>
          <p:cNvSpPr>
            <a:spLocks/>
          </p:cNvSpPr>
          <p:nvPr/>
        </p:nvSpPr>
        <p:spPr bwMode="auto">
          <a:xfrm>
            <a:off x="3230563" y="4037013"/>
            <a:ext cx="5072062" cy="1546225"/>
          </a:xfrm>
          <a:custGeom>
            <a:avLst/>
            <a:gdLst>
              <a:gd name="T0" fmla="*/ 0 w 3195"/>
              <a:gd name="T1" fmla="*/ 2147483646 h 974"/>
              <a:gd name="T2" fmla="*/ 2147483646 w 3195"/>
              <a:gd name="T3" fmla="*/ 2147483646 h 974"/>
              <a:gd name="T4" fmla="*/ 2147483646 w 3195"/>
              <a:gd name="T5" fmla="*/ 2147483646 h 974"/>
              <a:gd name="T6" fmla="*/ 2147483646 w 3195"/>
              <a:gd name="T7" fmla="*/ 0 h 974"/>
              <a:gd name="T8" fmla="*/ 0 60000 65536"/>
              <a:gd name="T9" fmla="*/ 0 60000 65536"/>
              <a:gd name="T10" fmla="*/ 0 60000 65536"/>
              <a:gd name="T11" fmla="*/ 0 60000 65536"/>
              <a:gd name="T12" fmla="*/ 0 w 3195"/>
              <a:gd name="T13" fmla="*/ 0 h 974"/>
              <a:gd name="T14" fmla="*/ 3195 w 3195"/>
              <a:gd name="T15" fmla="*/ 974 h 974"/>
            </a:gdLst>
            <a:ahLst/>
            <a:cxnLst>
              <a:cxn ang="T8">
                <a:pos x="T0" y="T1"/>
              </a:cxn>
              <a:cxn ang="T9">
                <a:pos x="T2" y="T3"/>
              </a:cxn>
              <a:cxn ang="T10">
                <a:pos x="T4" y="T5"/>
              </a:cxn>
              <a:cxn ang="T11">
                <a:pos x="T6" y="T7"/>
              </a:cxn>
            </a:cxnLst>
            <a:rect l="T12" t="T13" r="T14" b="T15"/>
            <a:pathLst>
              <a:path w="3195" h="974">
                <a:moveTo>
                  <a:pt x="0" y="683"/>
                </a:moveTo>
                <a:cubicBezTo>
                  <a:pt x="368" y="763"/>
                  <a:pt x="736" y="844"/>
                  <a:pt x="1060" y="868"/>
                </a:cubicBezTo>
                <a:cubicBezTo>
                  <a:pt x="1384" y="892"/>
                  <a:pt x="1587" y="974"/>
                  <a:pt x="1943" y="829"/>
                </a:cubicBezTo>
                <a:cubicBezTo>
                  <a:pt x="2299" y="684"/>
                  <a:pt x="2747" y="342"/>
                  <a:pt x="3195"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0469" name="Text Box 66"/>
          <p:cNvSpPr txBox="1">
            <a:spLocks noChangeArrowheads="1"/>
          </p:cNvSpPr>
          <p:nvPr/>
        </p:nvSpPr>
        <p:spPr bwMode="auto">
          <a:xfrm>
            <a:off x="5162550" y="51244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0.1</a:t>
            </a:r>
          </a:p>
        </p:txBody>
      </p:sp>
      <p:sp>
        <p:nvSpPr>
          <p:cNvPr id="60470" name="Text Box 67"/>
          <p:cNvSpPr txBox="1">
            <a:spLocks noChangeArrowheads="1"/>
          </p:cNvSpPr>
          <p:nvPr/>
        </p:nvSpPr>
        <p:spPr bwMode="auto">
          <a:xfrm>
            <a:off x="1558925" y="43370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0.1</a:t>
            </a:r>
          </a:p>
        </p:txBody>
      </p:sp>
      <p:sp>
        <p:nvSpPr>
          <p:cNvPr id="60471" name="Freeform 68"/>
          <p:cNvSpPr>
            <a:spLocks/>
          </p:cNvSpPr>
          <p:nvPr/>
        </p:nvSpPr>
        <p:spPr bwMode="auto">
          <a:xfrm>
            <a:off x="754063" y="2830513"/>
            <a:ext cx="1416050" cy="2035175"/>
          </a:xfrm>
          <a:custGeom>
            <a:avLst/>
            <a:gdLst>
              <a:gd name="T0" fmla="*/ 2147483646 w 892"/>
              <a:gd name="T1" fmla="*/ 2147483646 h 1282"/>
              <a:gd name="T2" fmla="*/ 2147483646 w 892"/>
              <a:gd name="T3" fmla="*/ 2147483646 h 1282"/>
              <a:gd name="T4" fmla="*/ 2147483646 w 892"/>
              <a:gd name="T5" fmla="*/ 2147483646 h 1282"/>
              <a:gd name="T6" fmla="*/ 2147483646 w 892"/>
              <a:gd name="T7" fmla="*/ 2147483646 h 1282"/>
              <a:gd name="T8" fmla="*/ 2147483646 w 892"/>
              <a:gd name="T9" fmla="*/ 0 h 1282"/>
              <a:gd name="T10" fmla="*/ 0 60000 65536"/>
              <a:gd name="T11" fmla="*/ 0 60000 65536"/>
              <a:gd name="T12" fmla="*/ 0 60000 65536"/>
              <a:gd name="T13" fmla="*/ 0 60000 65536"/>
              <a:gd name="T14" fmla="*/ 0 60000 65536"/>
              <a:gd name="T15" fmla="*/ 0 w 892"/>
              <a:gd name="T16" fmla="*/ 0 h 1282"/>
              <a:gd name="T17" fmla="*/ 892 w 892"/>
              <a:gd name="T18" fmla="*/ 1282 h 1282"/>
            </a:gdLst>
            <a:ahLst/>
            <a:cxnLst>
              <a:cxn ang="T10">
                <a:pos x="T0" y="T1"/>
              </a:cxn>
              <a:cxn ang="T11">
                <a:pos x="T2" y="T3"/>
              </a:cxn>
              <a:cxn ang="T12">
                <a:pos x="T4" y="T5"/>
              </a:cxn>
              <a:cxn ang="T13">
                <a:pos x="T6" y="T7"/>
              </a:cxn>
              <a:cxn ang="T14">
                <a:pos x="T8" y="T9"/>
              </a:cxn>
            </a:cxnLst>
            <a:rect l="T15" t="T16" r="T17" b="T18"/>
            <a:pathLst>
              <a:path w="892" h="1282">
                <a:moveTo>
                  <a:pt x="892" y="1282"/>
                </a:moveTo>
                <a:cubicBezTo>
                  <a:pt x="792" y="1266"/>
                  <a:pt x="693" y="1250"/>
                  <a:pt x="569" y="1190"/>
                </a:cubicBezTo>
                <a:cubicBezTo>
                  <a:pt x="445" y="1130"/>
                  <a:pt x="242" y="1022"/>
                  <a:pt x="147" y="921"/>
                </a:cubicBezTo>
                <a:cubicBezTo>
                  <a:pt x="52" y="820"/>
                  <a:pt x="2" y="736"/>
                  <a:pt x="1" y="583"/>
                </a:cubicBezTo>
                <a:cubicBezTo>
                  <a:pt x="0" y="430"/>
                  <a:pt x="69" y="215"/>
                  <a:pt x="139"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0472" name="Freeform 69"/>
          <p:cNvSpPr>
            <a:spLocks/>
          </p:cNvSpPr>
          <p:nvPr/>
        </p:nvSpPr>
        <p:spPr bwMode="auto">
          <a:xfrm>
            <a:off x="450850" y="2573338"/>
            <a:ext cx="5876925" cy="3336925"/>
          </a:xfrm>
          <a:custGeom>
            <a:avLst/>
            <a:gdLst>
              <a:gd name="T0" fmla="*/ 2147483646 w 3702"/>
              <a:gd name="T1" fmla="*/ 2147483646 h 2102"/>
              <a:gd name="T2" fmla="*/ 2147483646 w 3702"/>
              <a:gd name="T3" fmla="*/ 2147483646 h 2102"/>
              <a:gd name="T4" fmla="*/ 2147483646 w 3702"/>
              <a:gd name="T5" fmla="*/ 2147483646 h 2102"/>
              <a:gd name="T6" fmla="*/ 2147483646 w 3702"/>
              <a:gd name="T7" fmla="*/ 2147483646 h 2102"/>
              <a:gd name="T8" fmla="*/ 2147483646 w 3702"/>
              <a:gd name="T9" fmla="*/ 2147483646 h 2102"/>
              <a:gd name="T10" fmla="*/ 2147483646 w 3702"/>
              <a:gd name="T11" fmla="*/ 2147483646 h 2102"/>
              <a:gd name="T12" fmla="*/ 2147483646 w 3702"/>
              <a:gd name="T13" fmla="*/ 2147483646 h 2102"/>
              <a:gd name="T14" fmla="*/ 2147483646 w 3702"/>
              <a:gd name="T15" fmla="*/ 2147483646 h 2102"/>
              <a:gd name="T16" fmla="*/ 2147483646 w 3702"/>
              <a:gd name="T17" fmla="*/ 2147483646 h 2102"/>
              <a:gd name="T18" fmla="*/ 2147483646 w 3702"/>
              <a:gd name="T19" fmla="*/ 0 h 2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2"/>
              <a:gd name="T31" fmla="*/ 0 h 2102"/>
              <a:gd name="T32" fmla="*/ 3702 w 3702"/>
              <a:gd name="T33" fmla="*/ 2102 h 2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2" h="2102">
                <a:moveTo>
                  <a:pt x="3702" y="1175"/>
                </a:moveTo>
                <a:cubicBezTo>
                  <a:pt x="3578" y="1467"/>
                  <a:pt x="3454" y="1759"/>
                  <a:pt x="3364" y="1905"/>
                </a:cubicBezTo>
                <a:cubicBezTo>
                  <a:pt x="3274" y="2051"/>
                  <a:pt x="3242" y="2019"/>
                  <a:pt x="3164" y="2051"/>
                </a:cubicBezTo>
                <a:cubicBezTo>
                  <a:pt x="3086" y="2083"/>
                  <a:pt x="3207" y="2096"/>
                  <a:pt x="2895" y="2097"/>
                </a:cubicBezTo>
                <a:cubicBezTo>
                  <a:pt x="2583" y="2098"/>
                  <a:pt x="1671" y="2102"/>
                  <a:pt x="1290" y="2059"/>
                </a:cubicBezTo>
                <a:cubicBezTo>
                  <a:pt x="909" y="2016"/>
                  <a:pt x="765" y="1930"/>
                  <a:pt x="607" y="1836"/>
                </a:cubicBezTo>
                <a:cubicBezTo>
                  <a:pt x="449" y="1742"/>
                  <a:pt x="429" y="1641"/>
                  <a:pt x="345" y="1498"/>
                </a:cubicBezTo>
                <a:cubicBezTo>
                  <a:pt x="261" y="1355"/>
                  <a:pt x="152" y="1176"/>
                  <a:pt x="100" y="976"/>
                </a:cubicBezTo>
                <a:cubicBezTo>
                  <a:pt x="48" y="776"/>
                  <a:pt x="0" y="463"/>
                  <a:pt x="31" y="300"/>
                </a:cubicBezTo>
                <a:cubicBezTo>
                  <a:pt x="62" y="137"/>
                  <a:pt x="173" y="68"/>
                  <a:pt x="284"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0473" name="Text Box 70"/>
          <p:cNvSpPr txBox="1">
            <a:spLocks noChangeArrowheads="1"/>
          </p:cNvSpPr>
          <p:nvPr/>
        </p:nvSpPr>
        <p:spPr bwMode="auto">
          <a:xfrm>
            <a:off x="3844925" y="5562600"/>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0.25</a:t>
            </a:r>
          </a:p>
        </p:txBody>
      </p:sp>
      <p:sp>
        <p:nvSpPr>
          <p:cNvPr id="60474" name="Freeform 71"/>
          <p:cNvSpPr>
            <a:spLocks/>
          </p:cNvSpPr>
          <p:nvPr/>
        </p:nvSpPr>
        <p:spPr bwMode="auto">
          <a:xfrm>
            <a:off x="3170238" y="4146550"/>
            <a:ext cx="2889250" cy="358775"/>
          </a:xfrm>
          <a:custGeom>
            <a:avLst/>
            <a:gdLst>
              <a:gd name="T0" fmla="*/ 2147483646 w 1820"/>
              <a:gd name="T1" fmla="*/ 0 h 226"/>
              <a:gd name="T2" fmla="*/ 2147483646 w 1820"/>
              <a:gd name="T3" fmla="*/ 2147483646 h 226"/>
              <a:gd name="T4" fmla="*/ 2147483646 w 1820"/>
              <a:gd name="T5" fmla="*/ 2147483646 h 226"/>
              <a:gd name="T6" fmla="*/ 2147483646 w 1820"/>
              <a:gd name="T7" fmla="*/ 2147483646 h 226"/>
              <a:gd name="T8" fmla="*/ 0 w 1820"/>
              <a:gd name="T9" fmla="*/ 2147483646 h 226"/>
              <a:gd name="T10" fmla="*/ 0 60000 65536"/>
              <a:gd name="T11" fmla="*/ 0 60000 65536"/>
              <a:gd name="T12" fmla="*/ 0 60000 65536"/>
              <a:gd name="T13" fmla="*/ 0 60000 65536"/>
              <a:gd name="T14" fmla="*/ 0 60000 65536"/>
              <a:gd name="T15" fmla="*/ 0 w 1820"/>
              <a:gd name="T16" fmla="*/ 0 h 226"/>
              <a:gd name="T17" fmla="*/ 1820 w 1820"/>
              <a:gd name="T18" fmla="*/ 226 h 226"/>
            </a:gdLst>
            <a:ahLst/>
            <a:cxnLst>
              <a:cxn ang="T10">
                <a:pos x="T0" y="T1"/>
              </a:cxn>
              <a:cxn ang="T11">
                <a:pos x="T2" y="T3"/>
              </a:cxn>
              <a:cxn ang="T12">
                <a:pos x="T4" y="T5"/>
              </a:cxn>
              <a:cxn ang="T13">
                <a:pos x="T6" y="T7"/>
              </a:cxn>
              <a:cxn ang="T14">
                <a:pos x="T8" y="T9"/>
              </a:cxn>
            </a:cxnLst>
            <a:rect l="T15" t="T16" r="T17" b="T18"/>
            <a:pathLst>
              <a:path w="1820" h="226">
                <a:moveTo>
                  <a:pt x="1820" y="0"/>
                </a:moveTo>
                <a:cubicBezTo>
                  <a:pt x="1629" y="79"/>
                  <a:pt x="1438" y="158"/>
                  <a:pt x="1259" y="192"/>
                </a:cubicBezTo>
                <a:cubicBezTo>
                  <a:pt x="1080" y="226"/>
                  <a:pt x="903" y="222"/>
                  <a:pt x="744" y="207"/>
                </a:cubicBezTo>
                <a:cubicBezTo>
                  <a:pt x="585" y="192"/>
                  <a:pt x="431" y="114"/>
                  <a:pt x="307" y="100"/>
                </a:cubicBezTo>
                <a:cubicBezTo>
                  <a:pt x="183" y="86"/>
                  <a:pt x="91" y="104"/>
                  <a:pt x="0" y="123"/>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0475" name="Text Box 72"/>
          <p:cNvSpPr txBox="1">
            <a:spLocks noChangeArrowheads="1"/>
          </p:cNvSpPr>
          <p:nvPr/>
        </p:nvSpPr>
        <p:spPr bwMode="auto">
          <a:xfrm>
            <a:off x="4827588" y="4129088"/>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0.25</a:t>
            </a:r>
          </a:p>
        </p:txBody>
      </p:sp>
      <p:sp>
        <p:nvSpPr>
          <p:cNvPr id="60476" name="Text Box 73"/>
          <p:cNvSpPr txBox="1">
            <a:spLocks noChangeArrowheads="1"/>
          </p:cNvSpPr>
          <p:nvPr/>
        </p:nvSpPr>
        <p:spPr bwMode="auto">
          <a:xfrm>
            <a:off x="1449388" y="6013450"/>
            <a:ext cx="833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400" b="0">
                <a:solidFill>
                  <a:srgbClr val="FF0000"/>
                </a:solidFill>
              </a:rPr>
              <a:t>John</a:t>
            </a:r>
            <a:r>
              <a:rPr lang="en-US" altLang="en-US" sz="2400" b="0"/>
              <a:t> </a:t>
            </a:r>
          </a:p>
        </p:txBody>
      </p:sp>
      <p:sp>
        <p:nvSpPr>
          <p:cNvPr id="60477" name="Oval 61"/>
          <p:cNvSpPr>
            <a:spLocks noChangeArrowheads="1"/>
          </p:cNvSpPr>
          <p:nvPr/>
        </p:nvSpPr>
        <p:spPr bwMode="auto">
          <a:xfrm>
            <a:off x="558800" y="5840413"/>
            <a:ext cx="792163" cy="69532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60478" name="TextBox 86"/>
          <p:cNvSpPr txBox="1">
            <a:spLocks noChangeArrowheads="1"/>
          </p:cNvSpPr>
          <p:nvPr/>
        </p:nvSpPr>
        <p:spPr bwMode="auto">
          <a:xfrm>
            <a:off x="577850" y="5967413"/>
            <a:ext cx="695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t>start</a:t>
            </a:r>
          </a:p>
        </p:txBody>
      </p:sp>
      <p:sp>
        <p:nvSpPr>
          <p:cNvPr id="60479" name="Freeform 87"/>
          <p:cNvSpPr>
            <a:spLocks noChangeArrowheads="1"/>
          </p:cNvSpPr>
          <p:nvPr/>
        </p:nvSpPr>
        <p:spPr bwMode="auto">
          <a:xfrm>
            <a:off x="1179513" y="5029200"/>
            <a:ext cx="1106487" cy="854075"/>
          </a:xfrm>
          <a:custGeom>
            <a:avLst/>
            <a:gdLst>
              <a:gd name="T0" fmla="*/ 0 w 1106905"/>
              <a:gd name="T1" fmla="*/ 851072 h 854242"/>
              <a:gd name="T2" fmla="*/ 334475 w 1106905"/>
              <a:gd name="T3" fmla="*/ 287694 h 854242"/>
              <a:gd name="T4" fmla="*/ 1098990 w 1106905"/>
              <a:gd name="T5" fmla="*/ 0 h 854242"/>
              <a:gd name="T6" fmla="*/ 0 60000 65536"/>
              <a:gd name="T7" fmla="*/ 0 60000 65536"/>
              <a:gd name="T8" fmla="*/ 0 60000 65536"/>
              <a:gd name="T9" fmla="*/ 0 w 1106905"/>
              <a:gd name="T10" fmla="*/ 0 h 854242"/>
              <a:gd name="T11" fmla="*/ 1106905 w 1106905"/>
              <a:gd name="T12" fmla="*/ 854242 h 854242"/>
            </a:gdLst>
            <a:ahLst/>
            <a:cxnLst>
              <a:cxn ang="T6">
                <a:pos x="T0" y="T1"/>
              </a:cxn>
              <a:cxn ang="T7">
                <a:pos x="T2" y="T3"/>
              </a:cxn>
              <a:cxn ang="T8">
                <a:pos x="T4" y="T5"/>
              </a:cxn>
            </a:cxnLst>
            <a:rect l="T9" t="T10" r="T11" b="T12"/>
            <a:pathLst>
              <a:path w="1106905" h="854242">
                <a:moveTo>
                  <a:pt x="0" y="854242"/>
                </a:moveTo>
                <a:cubicBezTo>
                  <a:pt x="76200" y="642687"/>
                  <a:pt x="152400" y="431132"/>
                  <a:pt x="336884" y="288758"/>
                </a:cubicBezTo>
                <a:cubicBezTo>
                  <a:pt x="521368" y="146384"/>
                  <a:pt x="814136" y="73192"/>
                  <a:pt x="1106905" y="0"/>
                </a:cubicBezTo>
              </a:path>
            </a:pathLst>
          </a:custGeom>
          <a:noFill/>
          <a:ln w="22225" algn="ctr">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cxnSp>
        <p:nvCxnSpPr>
          <p:cNvPr id="60480" name="Straight Arrow Connector 88"/>
          <p:cNvCxnSpPr>
            <a:cxnSpLocks noChangeShapeType="1"/>
            <a:stCxn id="60477" idx="0"/>
          </p:cNvCxnSpPr>
          <p:nvPr/>
        </p:nvCxnSpPr>
        <p:spPr bwMode="auto">
          <a:xfrm rot="5400000" flipH="1" flipV="1">
            <a:off x="-284162" y="4341813"/>
            <a:ext cx="2736850" cy="260350"/>
          </a:xfrm>
          <a:prstGeom prst="straightConnector1">
            <a:avLst/>
          </a:prstGeom>
          <a:noFill/>
          <a:ln w="222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60481" name="Text Box 74"/>
          <p:cNvSpPr txBox="1">
            <a:spLocks noChangeArrowheads="1"/>
          </p:cNvSpPr>
          <p:nvPr/>
        </p:nvSpPr>
        <p:spPr bwMode="auto">
          <a:xfrm>
            <a:off x="1362075" y="5727700"/>
            <a:ext cx="50323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0.1</a:t>
            </a:r>
          </a:p>
        </p:txBody>
      </p:sp>
      <p:sp>
        <p:nvSpPr>
          <p:cNvPr id="60482" name="Text Box 74"/>
          <p:cNvSpPr txBox="1">
            <a:spLocks noChangeArrowheads="1"/>
          </p:cNvSpPr>
          <p:nvPr/>
        </p:nvSpPr>
        <p:spPr bwMode="auto">
          <a:xfrm>
            <a:off x="515938" y="5241925"/>
            <a:ext cx="503237"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0.5</a:t>
            </a:r>
          </a:p>
        </p:txBody>
      </p:sp>
      <p:sp>
        <p:nvSpPr>
          <p:cNvPr id="60483" name="Text Box 74"/>
          <p:cNvSpPr txBox="1">
            <a:spLocks noChangeArrowheads="1"/>
          </p:cNvSpPr>
          <p:nvPr/>
        </p:nvSpPr>
        <p:spPr bwMode="auto">
          <a:xfrm>
            <a:off x="1390650" y="4852988"/>
            <a:ext cx="501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0.4</a:t>
            </a:r>
          </a:p>
        </p:txBody>
      </p:sp>
      <p:sp>
        <p:nvSpPr>
          <p:cNvPr id="60484" name="Freeform 92"/>
          <p:cNvSpPr>
            <a:spLocks noChangeArrowheads="1"/>
          </p:cNvSpPr>
          <p:nvPr/>
        </p:nvSpPr>
        <p:spPr bwMode="auto">
          <a:xfrm>
            <a:off x="1300163" y="4440238"/>
            <a:ext cx="5702300" cy="1739900"/>
          </a:xfrm>
          <a:custGeom>
            <a:avLst/>
            <a:gdLst>
              <a:gd name="T0" fmla="*/ 0 w 5702968"/>
              <a:gd name="T1" fmla="*/ 1624403 h 1740568"/>
              <a:gd name="T2" fmla="*/ 4021614 w 5702968"/>
              <a:gd name="T3" fmla="*/ 1624403 h 1740568"/>
              <a:gd name="T4" fmla="*/ 5090030 w 5702968"/>
              <a:gd name="T5" fmla="*/ 1457186 h 1740568"/>
              <a:gd name="T6" fmla="*/ 5690283 w 5702968"/>
              <a:gd name="T7" fmla="*/ 0 h 1740568"/>
              <a:gd name="T8" fmla="*/ 0 60000 65536"/>
              <a:gd name="T9" fmla="*/ 0 60000 65536"/>
              <a:gd name="T10" fmla="*/ 0 60000 65536"/>
              <a:gd name="T11" fmla="*/ 0 60000 65536"/>
              <a:gd name="T12" fmla="*/ 0 w 5702968"/>
              <a:gd name="T13" fmla="*/ 0 h 1740568"/>
              <a:gd name="T14" fmla="*/ 5702968 w 5702968"/>
              <a:gd name="T15" fmla="*/ 1740568 h 1740568"/>
            </a:gdLst>
            <a:ahLst/>
            <a:cxnLst>
              <a:cxn ang="T8">
                <a:pos x="T0" y="T1"/>
              </a:cxn>
              <a:cxn ang="T9">
                <a:pos x="T2" y="T3"/>
              </a:cxn>
              <a:cxn ang="T10">
                <a:pos x="T4" y="T5"/>
              </a:cxn>
              <a:cxn ang="T11">
                <a:pos x="T6" y="T7"/>
              </a:cxn>
            </a:cxnLst>
            <a:rect l="T12" t="T13" r="T14" b="T15"/>
            <a:pathLst>
              <a:path w="5702968" h="1740568">
                <a:moveTo>
                  <a:pt x="0" y="1636294"/>
                </a:moveTo>
                <a:lnTo>
                  <a:pt x="4030578" y="1636294"/>
                </a:lnTo>
                <a:cubicBezTo>
                  <a:pt x="4880809" y="1608220"/>
                  <a:pt x="4822657" y="1740568"/>
                  <a:pt x="5101389" y="1467852"/>
                </a:cubicBezTo>
                <a:cubicBezTo>
                  <a:pt x="5380121" y="1195136"/>
                  <a:pt x="5541544" y="597568"/>
                  <a:pt x="5702968" y="0"/>
                </a:cubicBezTo>
              </a:path>
            </a:pathLst>
          </a:custGeom>
          <a:noFill/>
          <a:ln w="22225" algn="ctr">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0485"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1100" b="0">
                <a:solidFill>
                  <a:srgbClr val="000000"/>
                </a:solidFill>
                <a:latin typeface="Calibri" panose="020F0502020204030204" pitchFamily="34" charset="0"/>
              </a:rPr>
              <a:t>Ray Mooney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fld id="{5FEC14BF-C738-40F1-BDC6-F144CC1E18BF}" type="slidenum">
              <a:rPr lang="en-US" altLang="en-US" sz="1200" smtClean="0">
                <a:latin typeface="Helvetica" panose="020B0604020202020204" pitchFamily="34" charset="0"/>
              </a:rPr>
              <a:pPr>
                <a:spcBef>
                  <a:spcPct val="0"/>
                </a:spcBef>
                <a:buClrTx/>
                <a:buFontTx/>
                <a:buNone/>
              </a:pPr>
              <a:t>19</a:t>
            </a:fld>
            <a:endParaRPr lang="en-US" altLang="en-US" sz="1200"/>
          </a:p>
        </p:txBody>
      </p:sp>
      <p:sp>
        <p:nvSpPr>
          <p:cNvPr id="62467" name="Rectangle 2"/>
          <p:cNvSpPr>
            <a:spLocks noGrp="1" noChangeArrowheads="1"/>
          </p:cNvSpPr>
          <p:nvPr>
            <p:ph type="title"/>
          </p:nvPr>
        </p:nvSpPr>
        <p:spPr/>
        <p:txBody>
          <a:bodyPr/>
          <a:lstStyle/>
          <a:p>
            <a:pPr eaLnBrk="1" hangingPunct="1"/>
            <a:r>
              <a:rPr lang="en-US" altLang="en-US"/>
              <a:t>Sample HMM Generation</a:t>
            </a:r>
          </a:p>
        </p:txBody>
      </p:sp>
      <p:grpSp>
        <p:nvGrpSpPr>
          <p:cNvPr id="62468" name="Group 3"/>
          <p:cNvGrpSpPr>
            <a:grpSpLocks/>
          </p:cNvGrpSpPr>
          <p:nvPr/>
        </p:nvGrpSpPr>
        <p:grpSpPr bwMode="auto">
          <a:xfrm>
            <a:off x="2159000" y="3968750"/>
            <a:ext cx="1316038" cy="1265238"/>
            <a:chOff x="3852" y="2120"/>
            <a:chExt cx="1098" cy="1242"/>
          </a:xfrm>
        </p:grpSpPr>
        <p:sp>
          <p:nvSpPr>
            <p:cNvPr id="62545" name="Freeform 4"/>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2546" name="Freeform 5"/>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2547" name="Line 6"/>
            <p:cNvSpPr>
              <a:spLocks noChangeShapeType="1"/>
            </p:cNvSpPr>
            <p:nvPr/>
          </p:nvSpPr>
          <p:spPr bwMode="auto">
            <a:xfrm flipV="1">
              <a:off x="4025" y="2120"/>
              <a:ext cx="760" cy="8"/>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62469" name="Text Box 7"/>
          <p:cNvSpPr txBox="1">
            <a:spLocks noChangeArrowheads="1"/>
          </p:cNvSpPr>
          <p:nvPr/>
        </p:nvSpPr>
        <p:spPr bwMode="auto">
          <a:xfrm>
            <a:off x="2193925" y="5195888"/>
            <a:ext cx="1225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PropNoun</a:t>
            </a:r>
          </a:p>
        </p:txBody>
      </p:sp>
      <p:sp>
        <p:nvSpPr>
          <p:cNvPr id="62470" name="Text Box 8"/>
          <p:cNvSpPr txBox="1">
            <a:spLocks noChangeArrowheads="1"/>
          </p:cNvSpPr>
          <p:nvPr/>
        </p:nvSpPr>
        <p:spPr bwMode="auto">
          <a:xfrm>
            <a:off x="2243138" y="4368800"/>
            <a:ext cx="66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John</a:t>
            </a:r>
          </a:p>
        </p:txBody>
      </p:sp>
      <p:sp>
        <p:nvSpPr>
          <p:cNvPr id="62471" name="Text Box 9"/>
          <p:cNvSpPr txBox="1">
            <a:spLocks noChangeArrowheads="1"/>
          </p:cNvSpPr>
          <p:nvPr/>
        </p:nvSpPr>
        <p:spPr bwMode="auto">
          <a:xfrm>
            <a:off x="2733675" y="4476750"/>
            <a:ext cx="730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Mary</a:t>
            </a:r>
          </a:p>
        </p:txBody>
      </p:sp>
      <p:sp>
        <p:nvSpPr>
          <p:cNvPr id="62472" name="Text Box 10"/>
          <p:cNvSpPr txBox="1">
            <a:spLocks noChangeArrowheads="1"/>
          </p:cNvSpPr>
          <p:nvPr/>
        </p:nvSpPr>
        <p:spPr bwMode="auto">
          <a:xfrm>
            <a:off x="2160588" y="4648200"/>
            <a:ext cx="730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Alice</a:t>
            </a:r>
          </a:p>
        </p:txBody>
      </p:sp>
      <p:sp>
        <p:nvSpPr>
          <p:cNvPr id="62473" name="Text Box 11"/>
          <p:cNvSpPr txBox="1">
            <a:spLocks noChangeArrowheads="1"/>
          </p:cNvSpPr>
          <p:nvPr/>
        </p:nvSpPr>
        <p:spPr bwMode="auto">
          <a:xfrm>
            <a:off x="2657475" y="4795838"/>
            <a:ext cx="6873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Jerry</a:t>
            </a:r>
          </a:p>
        </p:txBody>
      </p:sp>
      <p:sp>
        <p:nvSpPr>
          <p:cNvPr id="62474" name="Text Box 12"/>
          <p:cNvSpPr txBox="1">
            <a:spLocks noChangeArrowheads="1"/>
          </p:cNvSpPr>
          <p:nvPr/>
        </p:nvSpPr>
        <p:spPr bwMode="auto">
          <a:xfrm>
            <a:off x="2462213" y="4087813"/>
            <a:ext cx="66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Tom</a:t>
            </a:r>
          </a:p>
        </p:txBody>
      </p:sp>
      <p:grpSp>
        <p:nvGrpSpPr>
          <p:cNvPr id="62475" name="Group 13"/>
          <p:cNvGrpSpPr>
            <a:grpSpLocks/>
          </p:cNvGrpSpPr>
          <p:nvPr/>
        </p:nvGrpSpPr>
        <p:grpSpPr bwMode="auto">
          <a:xfrm>
            <a:off x="3462338" y="1846263"/>
            <a:ext cx="1316037" cy="1265237"/>
            <a:chOff x="3852" y="2120"/>
            <a:chExt cx="1098" cy="1242"/>
          </a:xfrm>
        </p:grpSpPr>
        <p:sp>
          <p:nvSpPr>
            <p:cNvPr id="62542" name="Freeform 14"/>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2543" name="Freeform 15"/>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2544" name="Line 16"/>
            <p:cNvSpPr>
              <a:spLocks noChangeShapeType="1"/>
            </p:cNvSpPr>
            <p:nvPr/>
          </p:nvSpPr>
          <p:spPr bwMode="auto">
            <a:xfrm flipV="1">
              <a:off x="4025" y="2120"/>
              <a:ext cx="760" cy="8"/>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62476" name="Text Box 17"/>
          <p:cNvSpPr txBox="1">
            <a:spLocks noChangeArrowheads="1"/>
          </p:cNvSpPr>
          <p:nvPr/>
        </p:nvSpPr>
        <p:spPr bwMode="auto">
          <a:xfrm>
            <a:off x="3709988" y="3113088"/>
            <a:ext cx="746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Noun</a:t>
            </a:r>
          </a:p>
        </p:txBody>
      </p:sp>
      <p:sp>
        <p:nvSpPr>
          <p:cNvPr id="62477" name="Text Box 18"/>
          <p:cNvSpPr txBox="1">
            <a:spLocks noChangeArrowheads="1"/>
          </p:cNvSpPr>
          <p:nvPr/>
        </p:nvSpPr>
        <p:spPr bwMode="auto">
          <a:xfrm>
            <a:off x="3846513" y="1868488"/>
            <a:ext cx="476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cat</a:t>
            </a:r>
          </a:p>
        </p:txBody>
      </p:sp>
      <p:sp>
        <p:nvSpPr>
          <p:cNvPr id="62478" name="Text Box 19"/>
          <p:cNvSpPr txBox="1">
            <a:spLocks noChangeArrowheads="1"/>
          </p:cNvSpPr>
          <p:nvPr/>
        </p:nvSpPr>
        <p:spPr bwMode="auto">
          <a:xfrm>
            <a:off x="3660775" y="2141538"/>
            <a:ext cx="561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dog</a:t>
            </a:r>
          </a:p>
        </p:txBody>
      </p:sp>
      <p:sp>
        <p:nvSpPr>
          <p:cNvPr id="62479" name="Text Box 20"/>
          <p:cNvSpPr txBox="1">
            <a:spLocks noChangeArrowheads="1"/>
          </p:cNvSpPr>
          <p:nvPr/>
        </p:nvSpPr>
        <p:spPr bwMode="auto">
          <a:xfrm>
            <a:off x="3494088" y="2376488"/>
            <a:ext cx="4905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car</a:t>
            </a:r>
          </a:p>
        </p:txBody>
      </p:sp>
      <p:sp>
        <p:nvSpPr>
          <p:cNvPr id="62480" name="Text Box 21"/>
          <p:cNvSpPr txBox="1">
            <a:spLocks noChangeArrowheads="1"/>
          </p:cNvSpPr>
          <p:nvPr/>
        </p:nvSpPr>
        <p:spPr bwMode="auto">
          <a:xfrm>
            <a:off x="3567113" y="2614613"/>
            <a:ext cx="547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pen</a:t>
            </a:r>
          </a:p>
        </p:txBody>
      </p:sp>
      <p:sp>
        <p:nvSpPr>
          <p:cNvPr id="62481" name="Text Box 22"/>
          <p:cNvSpPr txBox="1">
            <a:spLocks noChangeArrowheads="1"/>
          </p:cNvSpPr>
          <p:nvPr/>
        </p:nvSpPr>
        <p:spPr bwMode="auto">
          <a:xfrm>
            <a:off x="4079875" y="2297113"/>
            <a:ext cx="547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bed</a:t>
            </a:r>
          </a:p>
        </p:txBody>
      </p:sp>
      <p:sp>
        <p:nvSpPr>
          <p:cNvPr id="62482" name="Text Box 23"/>
          <p:cNvSpPr txBox="1">
            <a:spLocks noChangeArrowheads="1"/>
          </p:cNvSpPr>
          <p:nvPr/>
        </p:nvSpPr>
        <p:spPr bwMode="auto">
          <a:xfrm>
            <a:off x="4006850" y="2571750"/>
            <a:ext cx="730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apple</a:t>
            </a:r>
          </a:p>
        </p:txBody>
      </p:sp>
      <p:grpSp>
        <p:nvGrpSpPr>
          <p:cNvPr id="62483" name="Group 24"/>
          <p:cNvGrpSpPr>
            <a:grpSpLocks/>
          </p:cNvGrpSpPr>
          <p:nvPr/>
        </p:nvGrpSpPr>
        <p:grpSpPr bwMode="auto">
          <a:xfrm>
            <a:off x="919163" y="1865313"/>
            <a:ext cx="1316037" cy="1654175"/>
            <a:chOff x="610" y="1297"/>
            <a:chExt cx="829" cy="1042"/>
          </a:xfrm>
        </p:grpSpPr>
        <p:grpSp>
          <p:nvGrpSpPr>
            <p:cNvPr id="62537" name="Group 25"/>
            <p:cNvGrpSpPr>
              <a:grpSpLocks/>
            </p:cNvGrpSpPr>
            <p:nvPr/>
          </p:nvGrpSpPr>
          <p:grpSpPr bwMode="auto">
            <a:xfrm>
              <a:off x="610" y="1297"/>
              <a:ext cx="829" cy="797"/>
              <a:chOff x="3852" y="2120"/>
              <a:chExt cx="1098" cy="1242"/>
            </a:xfrm>
          </p:grpSpPr>
          <p:sp>
            <p:nvSpPr>
              <p:cNvPr id="62539" name="Freeform 26"/>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2540" name="Freeform 27"/>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2541" name="Line 28"/>
              <p:cNvSpPr>
                <a:spLocks noChangeShapeType="1"/>
              </p:cNvSpPr>
              <p:nvPr/>
            </p:nvSpPr>
            <p:spPr bwMode="auto">
              <a:xfrm flipV="1">
                <a:off x="4025" y="2120"/>
                <a:ext cx="760" cy="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62538" name="Text Box 29"/>
            <p:cNvSpPr txBox="1">
              <a:spLocks noChangeArrowheads="1"/>
            </p:cNvSpPr>
            <p:nvPr/>
          </p:nvSpPr>
          <p:spPr bwMode="auto">
            <a:xfrm>
              <a:off x="818" y="2089"/>
              <a:ext cx="34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Det</a:t>
              </a:r>
            </a:p>
          </p:txBody>
        </p:sp>
      </p:grpSp>
      <p:sp>
        <p:nvSpPr>
          <p:cNvPr id="62484" name="Text Box 30"/>
          <p:cNvSpPr txBox="1">
            <a:spLocks noChangeArrowheads="1"/>
          </p:cNvSpPr>
          <p:nvPr/>
        </p:nvSpPr>
        <p:spPr bwMode="auto">
          <a:xfrm>
            <a:off x="1146175" y="2149475"/>
            <a:ext cx="293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a</a:t>
            </a:r>
          </a:p>
        </p:txBody>
      </p:sp>
      <p:sp>
        <p:nvSpPr>
          <p:cNvPr id="62485" name="Text Box 31"/>
          <p:cNvSpPr txBox="1">
            <a:spLocks noChangeArrowheads="1"/>
          </p:cNvSpPr>
          <p:nvPr/>
        </p:nvSpPr>
        <p:spPr bwMode="auto">
          <a:xfrm>
            <a:off x="1530350" y="2192338"/>
            <a:ext cx="490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the</a:t>
            </a:r>
          </a:p>
        </p:txBody>
      </p:sp>
      <p:sp>
        <p:nvSpPr>
          <p:cNvPr id="62486" name="Text Box 32"/>
          <p:cNvSpPr txBox="1">
            <a:spLocks noChangeArrowheads="1"/>
          </p:cNvSpPr>
          <p:nvPr/>
        </p:nvSpPr>
        <p:spPr bwMode="auto">
          <a:xfrm>
            <a:off x="1023938" y="2465388"/>
            <a:ext cx="4905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the</a:t>
            </a:r>
          </a:p>
        </p:txBody>
      </p:sp>
      <p:sp>
        <p:nvSpPr>
          <p:cNvPr id="62487" name="Text Box 33"/>
          <p:cNvSpPr txBox="1">
            <a:spLocks noChangeArrowheads="1"/>
          </p:cNvSpPr>
          <p:nvPr/>
        </p:nvSpPr>
        <p:spPr bwMode="auto">
          <a:xfrm>
            <a:off x="1285875" y="1862138"/>
            <a:ext cx="490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the</a:t>
            </a:r>
          </a:p>
        </p:txBody>
      </p:sp>
      <p:sp>
        <p:nvSpPr>
          <p:cNvPr id="62488" name="Text Box 34"/>
          <p:cNvSpPr txBox="1">
            <a:spLocks noChangeArrowheads="1"/>
          </p:cNvSpPr>
          <p:nvPr/>
        </p:nvSpPr>
        <p:spPr bwMode="auto">
          <a:xfrm>
            <a:off x="1330325" y="2697163"/>
            <a:ext cx="5603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that</a:t>
            </a:r>
          </a:p>
        </p:txBody>
      </p:sp>
      <p:sp>
        <p:nvSpPr>
          <p:cNvPr id="62489" name="Text Box 35"/>
          <p:cNvSpPr txBox="1">
            <a:spLocks noChangeArrowheads="1"/>
          </p:cNvSpPr>
          <p:nvPr/>
        </p:nvSpPr>
        <p:spPr bwMode="auto">
          <a:xfrm>
            <a:off x="1298575" y="2301875"/>
            <a:ext cx="293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a</a:t>
            </a:r>
          </a:p>
        </p:txBody>
      </p:sp>
      <p:sp>
        <p:nvSpPr>
          <p:cNvPr id="62490" name="Text Box 36"/>
          <p:cNvSpPr txBox="1">
            <a:spLocks noChangeArrowheads="1"/>
          </p:cNvSpPr>
          <p:nvPr/>
        </p:nvSpPr>
        <p:spPr bwMode="auto">
          <a:xfrm>
            <a:off x="1668463" y="2430463"/>
            <a:ext cx="4905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the</a:t>
            </a:r>
          </a:p>
        </p:txBody>
      </p:sp>
      <p:sp>
        <p:nvSpPr>
          <p:cNvPr id="62491" name="Text Box 37"/>
          <p:cNvSpPr txBox="1">
            <a:spLocks noChangeArrowheads="1"/>
          </p:cNvSpPr>
          <p:nvPr/>
        </p:nvSpPr>
        <p:spPr bwMode="auto">
          <a:xfrm>
            <a:off x="1450975" y="2454275"/>
            <a:ext cx="293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a</a:t>
            </a:r>
          </a:p>
        </p:txBody>
      </p:sp>
      <p:grpSp>
        <p:nvGrpSpPr>
          <p:cNvPr id="62492" name="Group 38"/>
          <p:cNvGrpSpPr>
            <a:grpSpLocks/>
          </p:cNvGrpSpPr>
          <p:nvPr/>
        </p:nvGrpSpPr>
        <p:grpSpPr bwMode="auto">
          <a:xfrm>
            <a:off x="5981700" y="3195638"/>
            <a:ext cx="1316038" cy="1265237"/>
            <a:chOff x="3768" y="2013"/>
            <a:chExt cx="829" cy="797"/>
          </a:xfrm>
        </p:grpSpPr>
        <p:sp>
          <p:nvSpPr>
            <p:cNvPr id="62534" name="Freeform 39"/>
            <p:cNvSpPr>
              <a:spLocks/>
            </p:cNvSpPr>
            <p:nvPr/>
          </p:nvSpPr>
          <p:spPr bwMode="auto">
            <a:xfrm>
              <a:off x="3768" y="2017"/>
              <a:ext cx="415" cy="793"/>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762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2535" name="Freeform 40"/>
            <p:cNvSpPr>
              <a:spLocks/>
            </p:cNvSpPr>
            <p:nvPr/>
          </p:nvSpPr>
          <p:spPr bwMode="auto">
            <a:xfrm flipH="1">
              <a:off x="4183" y="2015"/>
              <a:ext cx="414" cy="792"/>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762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2536" name="Line 41"/>
            <p:cNvSpPr>
              <a:spLocks noChangeShapeType="1"/>
            </p:cNvSpPr>
            <p:nvPr/>
          </p:nvSpPr>
          <p:spPr bwMode="auto">
            <a:xfrm flipV="1">
              <a:off x="3899" y="2013"/>
              <a:ext cx="573" cy="5"/>
            </a:xfrm>
            <a:prstGeom prst="line">
              <a:avLst/>
            </a:prstGeom>
            <a:noFill/>
            <a:ln w="76200">
              <a:solidFill>
                <a:srgbClr val="CC00CC"/>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62493" name="Text Box 42"/>
          <p:cNvSpPr txBox="1">
            <a:spLocks noChangeArrowheads="1"/>
          </p:cNvSpPr>
          <p:nvPr/>
        </p:nvSpPr>
        <p:spPr bwMode="auto">
          <a:xfrm>
            <a:off x="6302375" y="4465638"/>
            <a:ext cx="688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Verb</a:t>
            </a:r>
          </a:p>
        </p:txBody>
      </p:sp>
      <p:sp>
        <p:nvSpPr>
          <p:cNvPr id="62494" name="Text Box 43"/>
          <p:cNvSpPr txBox="1">
            <a:spLocks noChangeArrowheads="1"/>
          </p:cNvSpPr>
          <p:nvPr/>
        </p:nvSpPr>
        <p:spPr bwMode="auto">
          <a:xfrm>
            <a:off x="6419850" y="3209925"/>
            <a:ext cx="447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bit</a:t>
            </a:r>
          </a:p>
        </p:txBody>
      </p:sp>
      <p:sp>
        <p:nvSpPr>
          <p:cNvPr id="62495" name="Text Box 44"/>
          <p:cNvSpPr txBox="1">
            <a:spLocks noChangeArrowheads="1"/>
          </p:cNvSpPr>
          <p:nvPr/>
        </p:nvSpPr>
        <p:spPr bwMode="auto">
          <a:xfrm>
            <a:off x="6042025" y="3636963"/>
            <a:ext cx="476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ate</a:t>
            </a:r>
          </a:p>
        </p:txBody>
      </p:sp>
      <p:sp>
        <p:nvSpPr>
          <p:cNvPr id="62496" name="Text Box 45"/>
          <p:cNvSpPr txBox="1">
            <a:spLocks noChangeArrowheads="1"/>
          </p:cNvSpPr>
          <p:nvPr/>
        </p:nvSpPr>
        <p:spPr bwMode="auto">
          <a:xfrm>
            <a:off x="6430963" y="3549650"/>
            <a:ext cx="5762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saw</a:t>
            </a:r>
          </a:p>
        </p:txBody>
      </p:sp>
      <p:sp>
        <p:nvSpPr>
          <p:cNvPr id="62497" name="Text Box 46"/>
          <p:cNvSpPr txBox="1">
            <a:spLocks noChangeArrowheads="1"/>
          </p:cNvSpPr>
          <p:nvPr/>
        </p:nvSpPr>
        <p:spPr bwMode="auto">
          <a:xfrm>
            <a:off x="6357938" y="3775075"/>
            <a:ext cx="857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played</a:t>
            </a:r>
          </a:p>
        </p:txBody>
      </p:sp>
      <p:sp>
        <p:nvSpPr>
          <p:cNvPr id="62498" name="Text Box 47"/>
          <p:cNvSpPr txBox="1">
            <a:spLocks noChangeArrowheads="1"/>
          </p:cNvSpPr>
          <p:nvPr/>
        </p:nvSpPr>
        <p:spPr bwMode="auto">
          <a:xfrm>
            <a:off x="6153150" y="4025900"/>
            <a:ext cx="447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hit</a:t>
            </a:r>
          </a:p>
        </p:txBody>
      </p:sp>
      <p:sp>
        <p:nvSpPr>
          <p:cNvPr id="62499" name="Freeform 48"/>
          <p:cNvSpPr>
            <a:spLocks/>
          </p:cNvSpPr>
          <p:nvPr/>
        </p:nvSpPr>
        <p:spPr bwMode="auto">
          <a:xfrm>
            <a:off x="2047875" y="2903538"/>
            <a:ext cx="1560513" cy="409575"/>
          </a:xfrm>
          <a:custGeom>
            <a:avLst/>
            <a:gdLst>
              <a:gd name="T0" fmla="*/ 0 w 983"/>
              <a:gd name="T1" fmla="*/ 2147483646 h 258"/>
              <a:gd name="T2" fmla="*/ 2147483646 w 983"/>
              <a:gd name="T3" fmla="*/ 2147483646 h 258"/>
              <a:gd name="T4" fmla="*/ 2147483646 w 983"/>
              <a:gd name="T5" fmla="*/ 2147483646 h 258"/>
              <a:gd name="T6" fmla="*/ 2147483646 w 983"/>
              <a:gd name="T7" fmla="*/ 0 h 258"/>
              <a:gd name="T8" fmla="*/ 0 60000 65536"/>
              <a:gd name="T9" fmla="*/ 0 60000 65536"/>
              <a:gd name="T10" fmla="*/ 0 60000 65536"/>
              <a:gd name="T11" fmla="*/ 0 60000 65536"/>
              <a:gd name="T12" fmla="*/ 0 w 983"/>
              <a:gd name="T13" fmla="*/ 0 h 258"/>
              <a:gd name="T14" fmla="*/ 983 w 983"/>
              <a:gd name="T15" fmla="*/ 258 h 258"/>
            </a:gdLst>
            <a:ahLst/>
            <a:cxnLst>
              <a:cxn ang="T8">
                <a:pos x="T0" y="T1"/>
              </a:cxn>
              <a:cxn ang="T9">
                <a:pos x="T2" y="T3"/>
              </a:cxn>
              <a:cxn ang="T10">
                <a:pos x="T4" y="T5"/>
              </a:cxn>
              <a:cxn ang="T11">
                <a:pos x="T6" y="T7"/>
              </a:cxn>
            </a:cxnLst>
            <a:rect l="T12" t="T13" r="T14" b="T15"/>
            <a:pathLst>
              <a:path w="983" h="258">
                <a:moveTo>
                  <a:pt x="0" y="38"/>
                </a:moveTo>
                <a:cubicBezTo>
                  <a:pt x="75" y="111"/>
                  <a:pt x="151" y="184"/>
                  <a:pt x="253" y="215"/>
                </a:cubicBezTo>
                <a:cubicBezTo>
                  <a:pt x="355" y="246"/>
                  <a:pt x="492" y="258"/>
                  <a:pt x="614" y="222"/>
                </a:cubicBezTo>
                <a:cubicBezTo>
                  <a:pt x="736" y="186"/>
                  <a:pt x="859" y="93"/>
                  <a:pt x="983"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2500" name="Text Box 49"/>
          <p:cNvSpPr txBox="1">
            <a:spLocks noChangeArrowheads="1"/>
          </p:cNvSpPr>
          <p:nvPr/>
        </p:nvSpPr>
        <p:spPr bwMode="auto">
          <a:xfrm>
            <a:off x="2466975" y="2930525"/>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0.95</a:t>
            </a:r>
          </a:p>
        </p:txBody>
      </p:sp>
      <p:sp>
        <p:nvSpPr>
          <p:cNvPr id="62501" name="Freeform 50"/>
          <p:cNvSpPr>
            <a:spLocks/>
          </p:cNvSpPr>
          <p:nvPr/>
        </p:nvSpPr>
        <p:spPr bwMode="auto">
          <a:xfrm>
            <a:off x="4632325" y="2890838"/>
            <a:ext cx="1474788" cy="804862"/>
          </a:xfrm>
          <a:custGeom>
            <a:avLst/>
            <a:gdLst>
              <a:gd name="T0" fmla="*/ 0 w 929"/>
              <a:gd name="T1" fmla="*/ 0 h 507"/>
              <a:gd name="T2" fmla="*/ 2147483646 w 929"/>
              <a:gd name="T3" fmla="*/ 2147483646 h 507"/>
              <a:gd name="T4" fmla="*/ 2147483646 w 929"/>
              <a:gd name="T5" fmla="*/ 2147483646 h 507"/>
              <a:gd name="T6" fmla="*/ 2147483646 w 929"/>
              <a:gd name="T7" fmla="*/ 2147483646 h 507"/>
              <a:gd name="T8" fmla="*/ 0 60000 65536"/>
              <a:gd name="T9" fmla="*/ 0 60000 65536"/>
              <a:gd name="T10" fmla="*/ 0 60000 65536"/>
              <a:gd name="T11" fmla="*/ 0 60000 65536"/>
              <a:gd name="T12" fmla="*/ 0 w 929"/>
              <a:gd name="T13" fmla="*/ 0 h 507"/>
              <a:gd name="T14" fmla="*/ 929 w 929"/>
              <a:gd name="T15" fmla="*/ 507 h 507"/>
            </a:gdLst>
            <a:ahLst/>
            <a:cxnLst>
              <a:cxn ang="T8">
                <a:pos x="T0" y="T1"/>
              </a:cxn>
              <a:cxn ang="T9">
                <a:pos x="T2" y="T3"/>
              </a:cxn>
              <a:cxn ang="T10">
                <a:pos x="T4" y="T5"/>
              </a:cxn>
              <a:cxn ang="T11">
                <a:pos x="T6" y="T7"/>
              </a:cxn>
            </a:cxnLst>
            <a:rect l="T12" t="T13" r="T14" b="T15"/>
            <a:pathLst>
              <a:path w="929" h="507">
                <a:moveTo>
                  <a:pt x="0" y="0"/>
                </a:moveTo>
                <a:cubicBezTo>
                  <a:pt x="62" y="84"/>
                  <a:pt x="124" y="168"/>
                  <a:pt x="207" y="238"/>
                </a:cubicBezTo>
                <a:cubicBezTo>
                  <a:pt x="290" y="308"/>
                  <a:pt x="379" y="377"/>
                  <a:pt x="499" y="422"/>
                </a:cubicBezTo>
                <a:cubicBezTo>
                  <a:pt x="619" y="467"/>
                  <a:pt x="860" y="493"/>
                  <a:pt x="929" y="5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2502" name="Freeform 51"/>
          <p:cNvSpPr>
            <a:spLocks/>
          </p:cNvSpPr>
          <p:nvPr/>
        </p:nvSpPr>
        <p:spPr bwMode="auto">
          <a:xfrm>
            <a:off x="2084388" y="1747838"/>
            <a:ext cx="1547812" cy="569912"/>
          </a:xfrm>
          <a:custGeom>
            <a:avLst/>
            <a:gdLst>
              <a:gd name="T0" fmla="*/ 2147483646 w 975"/>
              <a:gd name="T1" fmla="*/ 2147483646 h 536"/>
              <a:gd name="T2" fmla="*/ 2147483646 w 975"/>
              <a:gd name="T3" fmla="*/ 2147483646 h 536"/>
              <a:gd name="T4" fmla="*/ 2147483646 w 975"/>
              <a:gd name="T5" fmla="*/ 2147483646 h 536"/>
              <a:gd name="T6" fmla="*/ 0 w 975"/>
              <a:gd name="T7" fmla="*/ 2147483646 h 536"/>
              <a:gd name="T8" fmla="*/ 0 60000 65536"/>
              <a:gd name="T9" fmla="*/ 0 60000 65536"/>
              <a:gd name="T10" fmla="*/ 0 60000 65536"/>
              <a:gd name="T11" fmla="*/ 0 60000 65536"/>
              <a:gd name="T12" fmla="*/ 0 w 975"/>
              <a:gd name="T13" fmla="*/ 0 h 536"/>
              <a:gd name="T14" fmla="*/ 975 w 975"/>
              <a:gd name="T15" fmla="*/ 536 h 536"/>
            </a:gdLst>
            <a:ahLst/>
            <a:cxnLst>
              <a:cxn ang="T8">
                <a:pos x="T0" y="T1"/>
              </a:cxn>
              <a:cxn ang="T9">
                <a:pos x="T2" y="T3"/>
              </a:cxn>
              <a:cxn ang="T10">
                <a:pos x="T4" y="T5"/>
              </a:cxn>
              <a:cxn ang="T11">
                <a:pos x="T6" y="T7"/>
              </a:cxn>
            </a:cxnLst>
            <a:rect l="T12" t="T13" r="T14" b="T15"/>
            <a:pathLst>
              <a:path w="975" h="536">
                <a:moveTo>
                  <a:pt x="975" y="528"/>
                </a:moveTo>
                <a:cubicBezTo>
                  <a:pt x="877" y="343"/>
                  <a:pt x="779" y="158"/>
                  <a:pt x="668" y="83"/>
                </a:cubicBezTo>
                <a:cubicBezTo>
                  <a:pt x="557" y="8"/>
                  <a:pt x="418" y="0"/>
                  <a:pt x="307" y="75"/>
                </a:cubicBezTo>
                <a:cubicBezTo>
                  <a:pt x="196" y="150"/>
                  <a:pt x="52" y="458"/>
                  <a:pt x="0" y="536"/>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en-US"/>
          </a:p>
        </p:txBody>
      </p:sp>
      <p:sp>
        <p:nvSpPr>
          <p:cNvPr id="62503" name="Text Box 52"/>
          <p:cNvSpPr txBox="1">
            <a:spLocks noChangeArrowheads="1"/>
          </p:cNvSpPr>
          <p:nvPr/>
        </p:nvSpPr>
        <p:spPr bwMode="auto">
          <a:xfrm>
            <a:off x="2589213" y="1404938"/>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0.05</a:t>
            </a:r>
          </a:p>
        </p:txBody>
      </p:sp>
      <p:sp>
        <p:nvSpPr>
          <p:cNvPr id="62504" name="Text Box 53"/>
          <p:cNvSpPr txBox="1">
            <a:spLocks noChangeArrowheads="1"/>
          </p:cNvSpPr>
          <p:nvPr/>
        </p:nvSpPr>
        <p:spPr bwMode="auto">
          <a:xfrm>
            <a:off x="5091113" y="3094038"/>
            <a:ext cx="6318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0.85</a:t>
            </a:r>
          </a:p>
        </p:txBody>
      </p:sp>
      <p:sp>
        <p:nvSpPr>
          <p:cNvPr id="62505" name="Text Box 54"/>
          <p:cNvSpPr txBox="1">
            <a:spLocks noChangeArrowheads="1"/>
          </p:cNvSpPr>
          <p:nvPr/>
        </p:nvSpPr>
        <p:spPr bwMode="auto">
          <a:xfrm>
            <a:off x="6518275" y="4019550"/>
            <a:ext cx="66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gave</a:t>
            </a:r>
          </a:p>
        </p:txBody>
      </p:sp>
      <p:sp>
        <p:nvSpPr>
          <p:cNvPr id="62506" name="Freeform 55"/>
          <p:cNvSpPr>
            <a:spLocks/>
          </p:cNvSpPr>
          <p:nvPr/>
        </p:nvSpPr>
        <p:spPr bwMode="auto">
          <a:xfrm>
            <a:off x="1839913" y="3109913"/>
            <a:ext cx="4146550" cy="984250"/>
          </a:xfrm>
          <a:custGeom>
            <a:avLst/>
            <a:gdLst>
              <a:gd name="T0" fmla="*/ 0 w 2612"/>
              <a:gd name="T1" fmla="*/ 0 h 620"/>
              <a:gd name="T2" fmla="*/ 2147483646 w 2612"/>
              <a:gd name="T3" fmla="*/ 2147483646 h 620"/>
              <a:gd name="T4" fmla="*/ 2147483646 w 2612"/>
              <a:gd name="T5" fmla="*/ 2147483646 h 620"/>
              <a:gd name="T6" fmla="*/ 2147483646 w 2612"/>
              <a:gd name="T7" fmla="*/ 2147483646 h 620"/>
              <a:gd name="T8" fmla="*/ 2147483646 w 2612"/>
              <a:gd name="T9" fmla="*/ 2147483646 h 620"/>
              <a:gd name="T10" fmla="*/ 0 60000 65536"/>
              <a:gd name="T11" fmla="*/ 0 60000 65536"/>
              <a:gd name="T12" fmla="*/ 0 60000 65536"/>
              <a:gd name="T13" fmla="*/ 0 60000 65536"/>
              <a:gd name="T14" fmla="*/ 0 60000 65536"/>
              <a:gd name="T15" fmla="*/ 0 w 2612"/>
              <a:gd name="T16" fmla="*/ 0 h 620"/>
              <a:gd name="T17" fmla="*/ 2612 w 2612"/>
              <a:gd name="T18" fmla="*/ 620 h 620"/>
            </a:gdLst>
            <a:ahLst/>
            <a:cxnLst>
              <a:cxn ang="T10">
                <a:pos x="T0" y="T1"/>
              </a:cxn>
              <a:cxn ang="T11">
                <a:pos x="T2" y="T3"/>
              </a:cxn>
              <a:cxn ang="T12">
                <a:pos x="T4" y="T5"/>
              </a:cxn>
              <a:cxn ang="T13">
                <a:pos x="T6" y="T7"/>
              </a:cxn>
              <a:cxn ang="T14">
                <a:pos x="T8" y="T9"/>
              </a:cxn>
            </a:cxnLst>
            <a:rect l="T15" t="T16" r="T17" b="T18"/>
            <a:pathLst>
              <a:path w="2612" h="620">
                <a:moveTo>
                  <a:pt x="0" y="0"/>
                </a:moveTo>
                <a:cubicBezTo>
                  <a:pt x="78" y="144"/>
                  <a:pt x="156" y="289"/>
                  <a:pt x="400" y="354"/>
                </a:cubicBezTo>
                <a:cubicBezTo>
                  <a:pt x="644" y="419"/>
                  <a:pt x="1171" y="354"/>
                  <a:pt x="1467" y="392"/>
                </a:cubicBezTo>
                <a:cubicBezTo>
                  <a:pt x="1763" y="430"/>
                  <a:pt x="1983" y="548"/>
                  <a:pt x="2174" y="584"/>
                </a:cubicBezTo>
                <a:cubicBezTo>
                  <a:pt x="2365" y="620"/>
                  <a:pt x="2488" y="613"/>
                  <a:pt x="2612" y="6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2507" name="Text Box 56"/>
          <p:cNvSpPr txBox="1">
            <a:spLocks noChangeArrowheads="1"/>
          </p:cNvSpPr>
          <p:nvPr/>
        </p:nvSpPr>
        <p:spPr bwMode="auto">
          <a:xfrm>
            <a:off x="4121150" y="3765550"/>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0.05</a:t>
            </a:r>
          </a:p>
        </p:txBody>
      </p:sp>
      <p:sp>
        <p:nvSpPr>
          <p:cNvPr id="62508" name="Oval 57"/>
          <p:cNvSpPr>
            <a:spLocks noChangeArrowheads="1"/>
          </p:cNvSpPr>
          <p:nvPr/>
        </p:nvSpPr>
        <p:spPr bwMode="auto">
          <a:xfrm>
            <a:off x="8021638" y="3378200"/>
            <a:ext cx="792162" cy="69532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62509" name="Text Box 58"/>
          <p:cNvSpPr txBox="1">
            <a:spLocks noChangeArrowheads="1"/>
          </p:cNvSpPr>
          <p:nvPr/>
        </p:nvSpPr>
        <p:spPr bwMode="auto">
          <a:xfrm>
            <a:off x="8134350" y="3478213"/>
            <a:ext cx="603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stop</a:t>
            </a:r>
          </a:p>
        </p:txBody>
      </p:sp>
      <p:sp>
        <p:nvSpPr>
          <p:cNvPr id="62510" name="Freeform 59"/>
          <p:cNvSpPr>
            <a:spLocks/>
          </p:cNvSpPr>
          <p:nvPr/>
        </p:nvSpPr>
        <p:spPr bwMode="auto">
          <a:xfrm>
            <a:off x="7143750" y="3213100"/>
            <a:ext cx="1096963" cy="458788"/>
          </a:xfrm>
          <a:custGeom>
            <a:avLst/>
            <a:gdLst>
              <a:gd name="T0" fmla="*/ 0 w 691"/>
              <a:gd name="T1" fmla="*/ 2147483646 h 289"/>
              <a:gd name="T2" fmla="*/ 2147483646 w 691"/>
              <a:gd name="T3" fmla="*/ 2147483646 h 289"/>
              <a:gd name="T4" fmla="*/ 2147483646 w 691"/>
              <a:gd name="T5" fmla="*/ 2147483646 h 289"/>
              <a:gd name="T6" fmla="*/ 2147483646 w 691"/>
              <a:gd name="T7" fmla="*/ 2147483646 h 289"/>
              <a:gd name="T8" fmla="*/ 0 60000 65536"/>
              <a:gd name="T9" fmla="*/ 0 60000 65536"/>
              <a:gd name="T10" fmla="*/ 0 60000 65536"/>
              <a:gd name="T11" fmla="*/ 0 60000 65536"/>
              <a:gd name="T12" fmla="*/ 0 w 691"/>
              <a:gd name="T13" fmla="*/ 0 h 289"/>
              <a:gd name="T14" fmla="*/ 691 w 691"/>
              <a:gd name="T15" fmla="*/ 289 h 289"/>
            </a:gdLst>
            <a:ahLst/>
            <a:cxnLst>
              <a:cxn ang="T8">
                <a:pos x="T0" y="T1"/>
              </a:cxn>
              <a:cxn ang="T9">
                <a:pos x="T2" y="T3"/>
              </a:cxn>
              <a:cxn ang="T10">
                <a:pos x="T4" y="T5"/>
              </a:cxn>
              <a:cxn ang="T11">
                <a:pos x="T6" y="T7"/>
              </a:cxn>
            </a:cxnLst>
            <a:rect l="T12" t="T13" r="T14" b="T15"/>
            <a:pathLst>
              <a:path w="691" h="289">
                <a:moveTo>
                  <a:pt x="0" y="289"/>
                </a:moveTo>
                <a:cubicBezTo>
                  <a:pt x="38" y="243"/>
                  <a:pt x="76" y="197"/>
                  <a:pt x="146" y="150"/>
                </a:cubicBezTo>
                <a:cubicBezTo>
                  <a:pt x="216" y="103"/>
                  <a:pt x="332" y="8"/>
                  <a:pt x="423" y="4"/>
                </a:cubicBezTo>
                <a:cubicBezTo>
                  <a:pt x="514" y="0"/>
                  <a:pt x="649" y="106"/>
                  <a:pt x="691" y="12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2511" name="Text Box 60"/>
          <p:cNvSpPr txBox="1">
            <a:spLocks noChangeArrowheads="1"/>
          </p:cNvSpPr>
          <p:nvPr/>
        </p:nvSpPr>
        <p:spPr bwMode="auto">
          <a:xfrm>
            <a:off x="7480300" y="2795588"/>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0.5</a:t>
            </a:r>
          </a:p>
        </p:txBody>
      </p:sp>
      <p:sp>
        <p:nvSpPr>
          <p:cNvPr id="62512" name="Freeform 61"/>
          <p:cNvSpPr>
            <a:spLocks/>
          </p:cNvSpPr>
          <p:nvPr/>
        </p:nvSpPr>
        <p:spPr bwMode="auto">
          <a:xfrm>
            <a:off x="4522788" y="1689100"/>
            <a:ext cx="4011612" cy="1701800"/>
          </a:xfrm>
          <a:custGeom>
            <a:avLst/>
            <a:gdLst>
              <a:gd name="T0" fmla="*/ 0 w 2527"/>
              <a:gd name="T1" fmla="*/ 2147483646 h 1072"/>
              <a:gd name="T2" fmla="*/ 2147483646 w 2527"/>
              <a:gd name="T3" fmla="*/ 2147483646 h 1072"/>
              <a:gd name="T4" fmla="*/ 2147483646 w 2527"/>
              <a:gd name="T5" fmla="*/ 2147483646 h 1072"/>
              <a:gd name="T6" fmla="*/ 2147483646 w 2527"/>
              <a:gd name="T7" fmla="*/ 2147483646 h 1072"/>
              <a:gd name="T8" fmla="*/ 2147483646 w 2527"/>
              <a:gd name="T9" fmla="*/ 2147483646 h 1072"/>
              <a:gd name="T10" fmla="*/ 0 60000 65536"/>
              <a:gd name="T11" fmla="*/ 0 60000 65536"/>
              <a:gd name="T12" fmla="*/ 0 60000 65536"/>
              <a:gd name="T13" fmla="*/ 0 60000 65536"/>
              <a:gd name="T14" fmla="*/ 0 60000 65536"/>
              <a:gd name="T15" fmla="*/ 0 w 2527"/>
              <a:gd name="T16" fmla="*/ 0 h 1072"/>
              <a:gd name="T17" fmla="*/ 2527 w 2527"/>
              <a:gd name="T18" fmla="*/ 1072 h 1072"/>
            </a:gdLst>
            <a:ahLst/>
            <a:cxnLst>
              <a:cxn ang="T10">
                <a:pos x="T0" y="T1"/>
              </a:cxn>
              <a:cxn ang="T11">
                <a:pos x="T2" y="T3"/>
              </a:cxn>
              <a:cxn ang="T12">
                <a:pos x="T4" y="T5"/>
              </a:cxn>
              <a:cxn ang="T13">
                <a:pos x="T6" y="T7"/>
              </a:cxn>
              <a:cxn ang="T14">
                <a:pos x="T8" y="T9"/>
              </a:cxn>
            </a:cxnLst>
            <a:rect l="T15" t="T16" r="T17" b="T18"/>
            <a:pathLst>
              <a:path w="2527" h="1072">
                <a:moveTo>
                  <a:pt x="0" y="358"/>
                </a:moveTo>
                <a:cubicBezTo>
                  <a:pt x="211" y="258"/>
                  <a:pt x="422" y="159"/>
                  <a:pt x="684" y="104"/>
                </a:cubicBezTo>
                <a:cubicBezTo>
                  <a:pt x="946" y="49"/>
                  <a:pt x="1299" y="0"/>
                  <a:pt x="1574" y="27"/>
                </a:cubicBezTo>
                <a:cubicBezTo>
                  <a:pt x="1849" y="54"/>
                  <a:pt x="2176" y="92"/>
                  <a:pt x="2335" y="266"/>
                </a:cubicBezTo>
                <a:cubicBezTo>
                  <a:pt x="2494" y="440"/>
                  <a:pt x="2496" y="938"/>
                  <a:pt x="2527" y="1072"/>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2513" name="Text Box 62"/>
          <p:cNvSpPr txBox="1">
            <a:spLocks noChangeArrowheads="1"/>
          </p:cNvSpPr>
          <p:nvPr/>
        </p:nvSpPr>
        <p:spPr bwMode="auto">
          <a:xfrm>
            <a:off x="5772150" y="17462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0.1</a:t>
            </a:r>
          </a:p>
        </p:txBody>
      </p:sp>
      <p:sp>
        <p:nvSpPr>
          <p:cNvPr id="62514" name="Freeform 63"/>
          <p:cNvSpPr>
            <a:spLocks/>
          </p:cNvSpPr>
          <p:nvPr/>
        </p:nvSpPr>
        <p:spPr bwMode="auto">
          <a:xfrm>
            <a:off x="3449638" y="4341813"/>
            <a:ext cx="2706687" cy="763587"/>
          </a:xfrm>
          <a:custGeom>
            <a:avLst/>
            <a:gdLst>
              <a:gd name="T0" fmla="*/ 0 w 1705"/>
              <a:gd name="T1" fmla="*/ 2147483646 h 481"/>
              <a:gd name="T2" fmla="*/ 2147483646 w 1705"/>
              <a:gd name="T3" fmla="*/ 2147483646 h 481"/>
              <a:gd name="T4" fmla="*/ 2147483646 w 1705"/>
              <a:gd name="T5" fmla="*/ 2147483646 h 481"/>
              <a:gd name="T6" fmla="*/ 2147483646 w 1705"/>
              <a:gd name="T7" fmla="*/ 0 h 481"/>
              <a:gd name="T8" fmla="*/ 0 60000 65536"/>
              <a:gd name="T9" fmla="*/ 0 60000 65536"/>
              <a:gd name="T10" fmla="*/ 0 60000 65536"/>
              <a:gd name="T11" fmla="*/ 0 60000 65536"/>
              <a:gd name="T12" fmla="*/ 0 w 1705"/>
              <a:gd name="T13" fmla="*/ 0 h 481"/>
              <a:gd name="T14" fmla="*/ 1705 w 1705"/>
              <a:gd name="T15" fmla="*/ 481 h 481"/>
            </a:gdLst>
            <a:ahLst/>
            <a:cxnLst>
              <a:cxn ang="T8">
                <a:pos x="T0" y="T1"/>
              </a:cxn>
              <a:cxn ang="T9">
                <a:pos x="T2" y="T3"/>
              </a:cxn>
              <a:cxn ang="T10">
                <a:pos x="T4" y="T5"/>
              </a:cxn>
              <a:cxn ang="T11">
                <a:pos x="T6" y="T7"/>
              </a:cxn>
            </a:cxnLst>
            <a:rect l="T12" t="T13" r="T14" b="T15"/>
            <a:pathLst>
              <a:path w="1705" h="481">
                <a:moveTo>
                  <a:pt x="0" y="292"/>
                </a:moveTo>
                <a:cubicBezTo>
                  <a:pt x="64" y="335"/>
                  <a:pt x="128" y="379"/>
                  <a:pt x="315" y="399"/>
                </a:cubicBezTo>
                <a:cubicBezTo>
                  <a:pt x="502" y="419"/>
                  <a:pt x="889" y="481"/>
                  <a:pt x="1121" y="415"/>
                </a:cubicBezTo>
                <a:cubicBezTo>
                  <a:pt x="1353" y="349"/>
                  <a:pt x="1529" y="174"/>
                  <a:pt x="1705" y="0"/>
                </a:cubicBezTo>
              </a:path>
            </a:pathLst>
          </a:custGeom>
          <a:noFill/>
          <a:ln w="57150">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2515" name="Text Box 64"/>
          <p:cNvSpPr txBox="1">
            <a:spLocks noChangeArrowheads="1"/>
          </p:cNvSpPr>
          <p:nvPr/>
        </p:nvSpPr>
        <p:spPr bwMode="auto">
          <a:xfrm>
            <a:off x="4176713" y="464820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0.8</a:t>
            </a:r>
          </a:p>
        </p:txBody>
      </p:sp>
      <p:sp>
        <p:nvSpPr>
          <p:cNvPr id="62516" name="Freeform 65"/>
          <p:cNvSpPr>
            <a:spLocks/>
          </p:cNvSpPr>
          <p:nvPr/>
        </p:nvSpPr>
        <p:spPr bwMode="auto">
          <a:xfrm>
            <a:off x="3230563" y="4037013"/>
            <a:ext cx="5072062" cy="1546225"/>
          </a:xfrm>
          <a:custGeom>
            <a:avLst/>
            <a:gdLst>
              <a:gd name="T0" fmla="*/ 0 w 3195"/>
              <a:gd name="T1" fmla="*/ 2147483646 h 974"/>
              <a:gd name="T2" fmla="*/ 2147483646 w 3195"/>
              <a:gd name="T3" fmla="*/ 2147483646 h 974"/>
              <a:gd name="T4" fmla="*/ 2147483646 w 3195"/>
              <a:gd name="T5" fmla="*/ 2147483646 h 974"/>
              <a:gd name="T6" fmla="*/ 2147483646 w 3195"/>
              <a:gd name="T7" fmla="*/ 0 h 974"/>
              <a:gd name="T8" fmla="*/ 0 60000 65536"/>
              <a:gd name="T9" fmla="*/ 0 60000 65536"/>
              <a:gd name="T10" fmla="*/ 0 60000 65536"/>
              <a:gd name="T11" fmla="*/ 0 60000 65536"/>
              <a:gd name="T12" fmla="*/ 0 w 3195"/>
              <a:gd name="T13" fmla="*/ 0 h 974"/>
              <a:gd name="T14" fmla="*/ 3195 w 3195"/>
              <a:gd name="T15" fmla="*/ 974 h 974"/>
            </a:gdLst>
            <a:ahLst/>
            <a:cxnLst>
              <a:cxn ang="T8">
                <a:pos x="T0" y="T1"/>
              </a:cxn>
              <a:cxn ang="T9">
                <a:pos x="T2" y="T3"/>
              </a:cxn>
              <a:cxn ang="T10">
                <a:pos x="T4" y="T5"/>
              </a:cxn>
              <a:cxn ang="T11">
                <a:pos x="T6" y="T7"/>
              </a:cxn>
            </a:cxnLst>
            <a:rect l="T12" t="T13" r="T14" b="T15"/>
            <a:pathLst>
              <a:path w="3195" h="974">
                <a:moveTo>
                  <a:pt x="0" y="683"/>
                </a:moveTo>
                <a:cubicBezTo>
                  <a:pt x="368" y="763"/>
                  <a:pt x="736" y="844"/>
                  <a:pt x="1060" y="868"/>
                </a:cubicBezTo>
                <a:cubicBezTo>
                  <a:pt x="1384" y="892"/>
                  <a:pt x="1587" y="974"/>
                  <a:pt x="1943" y="829"/>
                </a:cubicBezTo>
                <a:cubicBezTo>
                  <a:pt x="2299" y="684"/>
                  <a:pt x="2747" y="342"/>
                  <a:pt x="3195"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2517" name="Text Box 66"/>
          <p:cNvSpPr txBox="1">
            <a:spLocks noChangeArrowheads="1"/>
          </p:cNvSpPr>
          <p:nvPr/>
        </p:nvSpPr>
        <p:spPr bwMode="auto">
          <a:xfrm>
            <a:off x="5162550" y="51244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0.1</a:t>
            </a:r>
          </a:p>
        </p:txBody>
      </p:sp>
      <p:sp>
        <p:nvSpPr>
          <p:cNvPr id="62518" name="Text Box 67"/>
          <p:cNvSpPr txBox="1">
            <a:spLocks noChangeArrowheads="1"/>
          </p:cNvSpPr>
          <p:nvPr/>
        </p:nvSpPr>
        <p:spPr bwMode="auto">
          <a:xfrm>
            <a:off x="1558925" y="43370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0.1</a:t>
            </a:r>
          </a:p>
        </p:txBody>
      </p:sp>
      <p:sp>
        <p:nvSpPr>
          <p:cNvPr id="62519" name="Freeform 68"/>
          <p:cNvSpPr>
            <a:spLocks/>
          </p:cNvSpPr>
          <p:nvPr/>
        </p:nvSpPr>
        <p:spPr bwMode="auto">
          <a:xfrm>
            <a:off x="754063" y="2830513"/>
            <a:ext cx="1416050" cy="2035175"/>
          </a:xfrm>
          <a:custGeom>
            <a:avLst/>
            <a:gdLst>
              <a:gd name="T0" fmla="*/ 2147483646 w 892"/>
              <a:gd name="T1" fmla="*/ 2147483646 h 1282"/>
              <a:gd name="T2" fmla="*/ 2147483646 w 892"/>
              <a:gd name="T3" fmla="*/ 2147483646 h 1282"/>
              <a:gd name="T4" fmla="*/ 2147483646 w 892"/>
              <a:gd name="T5" fmla="*/ 2147483646 h 1282"/>
              <a:gd name="T6" fmla="*/ 2147483646 w 892"/>
              <a:gd name="T7" fmla="*/ 2147483646 h 1282"/>
              <a:gd name="T8" fmla="*/ 2147483646 w 892"/>
              <a:gd name="T9" fmla="*/ 0 h 1282"/>
              <a:gd name="T10" fmla="*/ 0 60000 65536"/>
              <a:gd name="T11" fmla="*/ 0 60000 65536"/>
              <a:gd name="T12" fmla="*/ 0 60000 65536"/>
              <a:gd name="T13" fmla="*/ 0 60000 65536"/>
              <a:gd name="T14" fmla="*/ 0 60000 65536"/>
              <a:gd name="T15" fmla="*/ 0 w 892"/>
              <a:gd name="T16" fmla="*/ 0 h 1282"/>
              <a:gd name="T17" fmla="*/ 892 w 892"/>
              <a:gd name="T18" fmla="*/ 1282 h 1282"/>
            </a:gdLst>
            <a:ahLst/>
            <a:cxnLst>
              <a:cxn ang="T10">
                <a:pos x="T0" y="T1"/>
              </a:cxn>
              <a:cxn ang="T11">
                <a:pos x="T2" y="T3"/>
              </a:cxn>
              <a:cxn ang="T12">
                <a:pos x="T4" y="T5"/>
              </a:cxn>
              <a:cxn ang="T13">
                <a:pos x="T6" y="T7"/>
              </a:cxn>
              <a:cxn ang="T14">
                <a:pos x="T8" y="T9"/>
              </a:cxn>
            </a:cxnLst>
            <a:rect l="T15" t="T16" r="T17" b="T18"/>
            <a:pathLst>
              <a:path w="892" h="1282">
                <a:moveTo>
                  <a:pt x="892" y="1282"/>
                </a:moveTo>
                <a:cubicBezTo>
                  <a:pt x="792" y="1266"/>
                  <a:pt x="693" y="1250"/>
                  <a:pt x="569" y="1190"/>
                </a:cubicBezTo>
                <a:cubicBezTo>
                  <a:pt x="445" y="1130"/>
                  <a:pt x="242" y="1022"/>
                  <a:pt x="147" y="921"/>
                </a:cubicBezTo>
                <a:cubicBezTo>
                  <a:pt x="52" y="820"/>
                  <a:pt x="2" y="736"/>
                  <a:pt x="1" y="583"/>
                </a:cubicBezTo>
                <a:cubicBezTo>
                  <a:pt x="0" y="430"/>
                  <a:pt x="69" y="215"/>
                  <a:pt x="139"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2520" name="Freeform 69"/>
          <p:cNvSpPr>
            <a:spLocks/>
          </p:cNvSpPr>
          <p:nvPr/>
        </p:nvSpPr>
        <p:spPr bwMode="auto">
          <a:xfrm>
            <a:off x="450850" y="2573338"/>
            <a:ext cx="5876925" cy="3336925"/>
          </a:xfrm>
          <a:custGeom>
            <a:avLst/>
            <a:gdLst>
              <a:gd name="T0" fmla="*/ 2147483646 w 3702"/>
              <a:gd name="T1" fmla="*/ 2147483646 h 2102"/>
              <a:gd name="T2" fmla="*/ 2147483646 w 3702"/>
              <a:gd name="T3" fmla="*/ 2147483646 h 2102"/>
              <a:gd name="T4" fmla="*/ 2147483646 w 3702"/>
              <a:gd name="T5" fmla="*/ 2147483646 h 2102"/>
              <a:gd name="T6" fmla="*/ 2147483646 w 3702"/>
              <a:gd name="T7" fmla="*/ 2147483646 h 2102"/>
              <a:gd name="T8" fmla="*/ 2147483646 w 3702"/>
              <a:gd name="T9" fmla="*/ 2147483646 h 2102"/>
              <a:gd name="T10" fmla="*/ 2147483646 w 3702"/>
              <a:gd name="T11" fmla="*/ 2147483646 h 2102"/>
              <a:gd name="T12" fmla="*/ 2147483646 w 3702"/>
              <a:gd name="T13" fmla="*/ 2147483646 h 2102"/>
              <a:gd name="T14" fmla="*/ 2147483646 w 3702"/>
              <a:gd name="T15" fmla="*/ 2147483646 h 2102"/>
              <a:gd name="T16" fmla="*/ 2147483646 w 3702"/>
              <a:gd name="T17" fmla="*/ 2147483646 h 2102"/>
              <a:gd name="T18" fmla="*/ 2147483646 w 3702"/>
              <a:gd name="T19" fmla="*/ 0 h 2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2"/>
              <a:gd name="T31" fmla="*/ 0 h 2102"/>
              <a:gd name="T32" fmla="*/ 3702 w 3702"/>
              <a:gd name="T33" fmla="*/ 2102 h 2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2" h="2102">
                <a:moveTo>
                  <a:pt x="3702" y="1175"/>
                </a:moveTo>
                <a:cubicBezTo>
                  <a:pt x="3578" y="1467"/>
                  <a:pt x="3454" y="1759"/>
                  <a:pt x="3364" y="1905"/>
                </a:cubicBezTo>
                <a:cubicBezTo>
                  <a:pt x="3274" y="2051"/>
                  <a:pt x="3242" y="2019"/>
                  <a:pt x="3164" y="2051"/>
                </a:cubicBezTo>
                <a:cubicBezTo>
                  <a:pt x="3086" y="2083"/>
                  <a:pt x="3207" y="2096"/>
                  <a:pt x="2895" y="2097"/>
                </a:cubicBezTo>
                <a:cubicBezTo>
                  <a:pt x="2583" y="2098"/>
                  <a:pt x="1671" y="2102"/>
                  <a:pt x="1290" y="2059"/>
                </a:cubicBezTo>
                <a:cubicBezTo>
                  <a:pt x="909" y="2016"/>
                  <a:pt x="765" y="1930"/>
                  <a:pt x="607" y="1836"/>
                </a:cubicBezTo>
                <a:cubicBezTo>
                  <a:pt x="449" y="1742"/>
                  <a:pt x="429" y="1641"/>
                  <a:pt x="345" y="1498"/>
                </a:cubicBezTo>
                <a:cubicBezTo>
                  <a:pt x="261" y="1355"/>
                  <a:pt x="152" y="1176"/>
                  <a:pt x="100" y="976"/>
                </a:cubicBezTo>
                <a:cubicBezTo>
                  <a:pt x="48" y="776"/>
                  <a:pt x="0" y="463"/>
                  <a:pt x="31" y="300"/>
                </a:cubicBezTo>
                <a:cubicBezTo>
                  <a:pt x="62" y="137"/>
                  <a:pt x="173" y="68"/>
                  <a:pt x="284"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2521" name="Text Box 70"/>
          <p:cNvSpPr txBox="1">
            <a:spLocks noChangeArrowheads="1"/>
          </p:cNvSpPr>
          <p:nvPr/>
        </p:nvSpPr>
        <p:spPr bwMode="auto">
          <a:xfrm>
            <a:off x="3844925" y="5562600"/>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0.25</a:t>
            </a:r>
          </a:p>
        </p:txBody>
      </p:sp>
      <p:sp>
        <p:nvSpPr>
          <p:cNvPr id="62522" name="Freeform 71"/>
          <p:cNvSpPr>
            <a:spLocks/>
          </p:cNvSpPr>
          <p:nvPr/>
        </p:nvSpPr>
        <p:spPr bwMode="auto">
          <a:xfrm>
            <a:off x="3170238" y="4146550"/>
            <a:ext cx="2889250" cy="358775"/>
          </a:xfrm>
          <a:custGeom>
            <a:avLst/>
            <a:gdLst>
              <a:gd name="T0" fmla="*/ 2147483646 w 1820"/>
              <a:gd name="T1" fmla="*/ 0 h 226"/>
              <a:gd name="T2" fmla="*/ 2147483646 w 1820"/>
              <a:gd name="T3" fmla="*/ 2147483646 h 226"/>
              <a:gd name="T4" fmla="*/ 2147483646 w 1820"/>
              <a:gd name="T5" fmla="*/ 2147483646 h 226"/>
              <a:gd name="T6" fmla="*/ 2147483646 w 1820"/>
              <a:gd name="T7" fmla="*/ 2147483646 h 226"/>
              <a:gd name="T8" fmla="*/ 0 w 1820"/>
              <a:gd name="T9" fmla="*/ 2147483646 h 226"/>
              <a:gd name="T10" fmla="*/ 0 60000 65536"/>
              <a:gd name="T11" fmla="*/ 0 60000 65536"/>
              <a:gd name="T12" fmla="*/ 0 60000 65536"/>
              <a:gd name="T13" fmla="*/ 0 60000 65536"/>
              <a:gd name="T14" fmla="*/ 0 60000 65536"/>
              <a:gd name="T15" fmla="*/ 0 w 1820"/>
              <a:gd name="T16" fmla="*/ 0 h 226"/>
              <a:gd name="T17" fmla="*/ 1820 w 1820"/>
              <a:gd name="T18" fmla="*/ 226 h 226"/>
            </a:gdLst>
            <a:ahLst/>
            <a:cxnLst>
              <a:cxn ang="T10">
                <a:pos x="T0" y="T1"/>
              </a:cxn>
              <a:cxn ang="T11">
                <a:pos x="T2" y="T3"/>
              </a:cxn>
              <a:cxn ang="T12">
                <a:pos x="T4" y="T5"/>
              </a:cxn>
              <a:cxn ang="T13">
                <a:pos x="T6" y="T7"/>
              </a:cxn>
              <a:cxn ang="T14">
                <a:pos x="T8" y="T9"/>
              </a:cxn>
            </a:cxnLst>
            <a:rect l="T15" t="T16" r="T17" b="T18"/>
            <a:pathLst>
              <a:path w="1820" h="226">
                <a:moveTo>
                  <a:pt x="1820" y="0"/>
                </a:moveTo>
                <a:cubicBezTo>
                  <a:pt x="1629" y="79"/>
                  <a:pt x="1438" y="158"/>
                  <a:pt x="1259" y="192"/>
                </a:cubicBezTo>
                <a:cubicBezTo>
                  <a:pt x="1080" y="226"/>
                  <a:pt x="903" y="222"/>
                  <a:pt x="744" y="207"/>
                </a:cubicBezTo>
                <a:cubicBezTo>
                  <a:pt x="585" y="192"/>
                  <a:pt x="431" y="114"/>
                  <a:pt x="307" y="100"/>
                </a:cubicBezTo>
                <a:cubicBezTo>
                  <a:pt x="183" y="86"/>
                  <a:pt x="91" y="104"/>
                  <a:pt x="0" y="123"/>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2523" name="Text Box 72"/>
          <p:cNvSpPr txBox="1">
            <a:spLocks noChangeArrowheads="1"/>
          </p:cNvSpPr>
          <p:nvPr/>
        </p:nvSpPr>
        <p:spPr bwMode="auto">
          <a:xfrm>
            <a:off x="4827588" y="4129088"/>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0.25</a:t>
            </a:r>
          </a:p>
        </p:txBody>
      </p:sp>
      <p:sp>
        <p:nvSpPr>
          <p:cNvPr id="62524" name="Text Box 73"/>
          <p:cNvSpPr txBox="1">
            <a:spLocks noChangeArrowheads="1"/>
          </p:cNvSpPr>
          <p:nvPr/>
        </p:nvSpPr>
        <p:spPr bwMode="auto">
          <a:xfrm>
            <a:off x="1449388" y="6013450"/>
            <a:ext cx="1230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400" b="0">
                <a:solidFill>
                  <a:srgbClr val="FF0000"/>
                </a:solidFill>
              </a:rPr>
              <a:t>John bit</a:t>
            </a:r>
            <a:r>
              <a:rPr lang="en-US" altLang="en-US" sz="2400" b="0"/>
              <a:t> </a:t>
            </a:r>
          </a:p>
        </p:txBody>
      </p:sp>
      <p:sp>
        <p:nvSpPr>
          <p:cNvPr id="62525" name="Oval 61"/>
          <p:cNvSpPr>
            <a:spLocks noChangeArrowheads="1"/>
          </p:cNvSpPr>
          <p:nvPr/>
        </p:nvSpPr>
        <p:spPr bwMode="auto">
          <a:xfrm>
            <a:off x="558800" y="5840413"/>
            <a:ext cx="792163" cy="69532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62526" name="TextBox 86"/>
          <p:cNvSpPr txBox="1">
            <a:spLocks noChangeArrowheads="1"/>
          </p:cNvSpPr>
          <p:nvPr/>
        </p:nvSpPr>
        <p:spPr bwMode="auto">
          <a:xfrm>
            <a:off x="577850" y="5967413"/>
            <a:ext cx="695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t>start</a:t>
            </a:r>
          </a:p>
        </p:txBody>
      </p:sp>
      <p:sp>
        <p:nvSpPr>
          <p:cNvPr id="62527" name="Freeform 87"/>
          <p:cNvSpPr>
            <a:spLocks noChangeArrowheads="1"/>
          </p:cNvSpPr>
          <p:nvPr/>
        </p:nvSpPr>
        <p:spPr bwMode="auto">
          <a:xfrm>
            <a:off x="1179513" y="5029200"/>
            <a:ext cx="1106487" cy="854075"/>
          </a:xfrm>
          <a:custGeom>
            <a:avLst/>
            <a:gdLst>
              <a:gd name="T0" fmla="*/ 0 w 1106905"/>
              <a:gd name="T1" fmla="*/ 851072 h 854242"/>
              <a:gd name="T2" fmla="*/ 334475 w 1106905"/>
              <a:gd name="T3" fmla="*/ 287694 h 854242"/>
              <a:gd name="T4" fmla="*/ 1098990 w 1106905"/>
              <a:gd name="T5" fmla="*/ 0 h 854242"/>
              <a:gd name="T6" fmla="*/ 0 60000 65536"/>
              <a:gd name="T7" fmla="*/ 0 60000 65536"/>
              <a:gd name="T8" fmla="*/ 0 60000 65536"/>
              <a:gd name="T9" fmla="*/ 0 w 1106905"/>
              <a:gd name="T10" fmla="*/ 0 h 854242"/>
              <a:gd name="T11" fmla="*/ 1106905 w 1106905"/>
              <a:gd name="T12" fmla="*/ 854242 h 854242"/>
            </a:gdLst>
            <a:ahLst/>
            <a:cxnLst>
              <a:cxn ang="T6">
                <a:pos x="T0" y="T1"/>
              </a:cxn>
              <a:cxn ang="T7">
                <a:pos x="T2" y="T3"/>
              </a:cxn>
              <a:cxn ang="T8">
                <a:pos x="T4" y="T5"/>
              </a:cxn>
            </a:cxnLst>
            <a:rect l="T9" t="T10" r="T11" b="T12"/>
            <a:pathLst>
              <a:path w="1106905" h="854242">
                <a:moveTo>
                  <a:pt x="0" y="854242"/>
                </a:moveTo>
                <a:cubicBezTo>
                  <a:pt x="76200" y="642687"/>
                  <a:pt x="152400" y="431132"/>
                  <a:pt x="336884" y="288758"/>
                </a:cubicBezTo>
                <a:cubicBezTo>
                  <a:pt x="521368" y="146384"/>
                  <a:pt x="814136" y="73192"/>
                  <a:pt x="1106905" y="0"/>
                </a:cubicBezTo>
              </a:path>
            </a:pathLst>
          </a:custGeom>
          <a:noFill/>
          <a:ln w="22225" algn="ctr">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cxnSp>
        <p:nvCxnSpPr>
          <p:cNvPr id="62528" name="Straight Arrow Connector 88"/>
          <p:cNvCxnSpPr>
            <a:cxnSpLocks noChangeShapeType="1"/>
            <a:stCxn id="62525" idx="0"/>
          </p:cNvCxnSpPr>
          <p:nvPr/>
        </p:nvCxnSpPr>
        <p:spPr bwMode="auto">
          <a:xfrm rot="5400000" flipH="1" flipV="1">
            <a:off x="-284162" y="4341813"/>
            <a:ext cx="2736850" cy="260350"/>
          </a:xfrm>
          <a:prstGeom prst="straightConnector1">
            <a:avLst/>
          </a:prstGeom>
          <a:noFill/>
          <a:ln w="222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62529" name="Text Box 74"/>
          <p:cNvSpPr txBox="1">
            <a:spLocks noChangeArrowheads="1"/>
          </p:cNvSpPr>
          <p:nvPr/>
        </p:nvSpPr>
        <p:spPr bwMode="auto">
          <a:xfrm>
            <a:off x="1362075" y="5727700"/>
            <a:ext cx="50323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0.1</a:t>
            </a:r>
          </a:p>
        </p:txBody>
      </p:sp>
      <p:sp>
        <p:nvSpPr>
          <p:cNvPr id="62530" name="Text Box 74"/>
          <p:cNvSpPr txBox="1">
            <a:spLocks noChangeArrowheads="1"/>
          </p:cNvSpPr>
          <p:nvPr/>
        </p:nvSpPr>
        <p:spPr bwMode="auto">
          <a:xfrm>
            <a:off x="515938" y="5241925"/>
            <a:ext cx="503237"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0.5</a:t>
            </a:r>
          </a:p>
        </p:txBody>
      </p:sp>
      <p:sp>
        <p:nvSpPr>
          <p:cNvPr id="62531" name="Text Box 74"/>
          <p:cNvSpPr txBox="1">
            <a:spLocks noChangeArrowheads="1"/>
          </p:cNvSpPr>
          <p:nvPr/>
        </p:nvSpPr>
        <p:spPr bwMode="auto">
          <a:xfrm>
            <a:off x="1390650" y="4852988"/>
            <a:ext cx="501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0.4</a:t>
            </a:r>
          </a:p>
        </p:txBody>
      </p:sp>
      <p:sp>
        <p:nvSpPr>
          <p:cNvPr id="62532" name="Freeform 92"/>
          <p:cNvSpPr>
            <a:spLocks noChangeArrowheads="1"/>
          </p:cNvSpPr>
          <p:nvPr/>
        </p:nvSpPr>
        <p:spPr bwMode="auto">
          <a:xfrm>
            <a:off x="1300163" y="4440238"/>
            <a:ext cx="5702300" cy="1739900"/>
          </a:xfrm>
          <a:custGeom>
            <a:avLst/>
            <a:gdLst>
              <a:gd name="T0" fmla="*/ 0 w 5702968"/>
              <a:gd name="T1" fmla="*/ 1624403 h 1740568"/>
              <a:gd name="T2" fmla="*/ 4021614 w 5702968"/>
              <a:gd name="T3" fmla="*/ 1624403 h 1740568"/>
              <a:gd name="T4" fmla="*/ 5090030 w 5702968"/>
              <a:gd name="T5" fmla="*/ 1457186 h 1740568"/>
              <a:gd name="T6" fmla="*/ 5690283 w 5702968"/>
              <a:gd name="T7" fmla="*/ 0 h 1740568"/>
              <a:gd name="T8" fmla="*/ 0 60000 65536"/>
              <a:gd name="T9" fmla="*/ 0 60000 65536"/>
              <a:gd name="T10" fmla="*/ 0 60000 65536"/>
              <a:gd name="T11" fmla="*/ 0 60000 65536"/>
              <a:gd name="T12" fmla="*/ 0 w 5702968"/>
              <a:gd name="T13" fmla="*/ 0 h 1740568"/>
              <a:gd name="T14" fmla="*/ 5702968 w 5702968"/>
              <a:gd name="T15" fmla="*/ 1740568 h 1740568"/>
            </a:gdLst>
            <a:ahLst/>
            <a:cxnLst>
              <a:cxn ang="T8">
                <a:pos x="T0" y="T1"/>
              </a:cxn>
              <a:cxn ang="T9">
                <a:pos x="T2" y="T3"/>
              </a:cxn>
              <a:cxn ang="T10">
                <a:pos x="T4" y="T5"/>
              </a:cxn>
              <a:cxn ang="T11">
                <a:pos x="T6" y="T7"/>
              </a:cxn>
            </a:cxnLst>
            <a:rect l="T12" t="T13" r="T14" b="T15"/>
            <a:pathLst>
              <a:path w="5702968" h="1740568">
                <a:moveTo>
                  <a:pt x="0" y="1636294"/>
                </a:moveTo>
                <a:lnTo>
                  <a:pt x="4030578" y="1636294"/>
                </a:lnTo>
                <a:cubicBezTo>
                  <a:pt x="4880809" y="1608220"/>
                  <a:pt x="4822657" y="1740568"/>
                  <a:pt x="5101389" y="1467852"/>
                </a:cubicBezTo>
                <a:cubicBezTo>
                  <a:pt x="5380121" y="1195136"/>
                  <a:pt x="5541544" y="597568"/>
                  <a:pt x="5702968" y="0"/>
                </a:cubicBezTo>
              </a:path>
            </a:pathLst>
          </a:custGeom>
          <a:noFill/>
          <a:ln w="22225" algn="ctr">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2533"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1100" b="0">
                <a:solidFill>
                  <a:srgbClr val="000000"/>
                </a:solidFill>
                <a:latin typeface="Calibri" panose="020F0502020204030204" pitchFamily="34" charset="0"/>
              </a:rPr>
              <a:t>Ray Mooney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fld id="{561F9036-EC31-4188-9E42-EA0B9A8F3354}" type="slidenum">
              <a:rPr lang="en-US" altLang="en-US" sz="1200" smtClean="0">
                <a:latin typeface="Helvetica" panose="020B0604020202020204" pitchFamily="34" charset="0"/>
              </a:rPr>
              <a:pPr>
                <a:spcBef>
                  <a:spcPct val="0"/>
                </a:spcBef>
                <a:buClrTx/>
                <a:buFontTx/>
                <a:buNone/>
              </a:pPr>
              <a:t>2</a:t>
            </a:fld>
            <a:endParaRPr lang="en-US" altLang="en-US" sz="1200"/>
          </a:p>
        </p:txBody>
      </p:sp>
      <p:sp>
        <p:nvSpPr>
          <p:cNvPr id="30723" name="Rectangle 2"/>
          <p:cNvSpPr>
            <a:spLocks noGrp="1" noChangeArrowheads="1"/>
          </p:cNvSpPr>
          <p:nvPr>
            <p:ph type="title"/>
          </p:nvPr>
        </p:nvSpPr>
        <p:spPr/>
        <p:txBody>
          <a:bodyPr/>
          <a:lstStyle/>
          <a:p>
            <a:pPr eaLnBrk="1" hangingPunct="1"/>
            <a:r>
              <a:rPr lang="en-US" altLang="en-US"/>
              <a:t>Beyond Classification Learning</a:t>
            </a:r>
          </a:p>
        </p:txBody>
      </p:sp>
      <p:sp>
        <p:nvSpPr>
          <p:cNvPr id="30724" name="Rectangle 3"/>
          <p:cNvSpPr>
            <a:spLocks noGrp="1" noChangeArrowheads="1"/>
          </p:cNvSpPr>
          <p:nvPr>
            <p:ph type="body" idx="1"/>
          </p:nvPr>
        </p:nvSpPr>
        <p:spPr/>
        <p:txBody>
          <a:bodyPr/>
          <a:lstStyle/>
          <a:p>
            <a:pPr eaLnBrk="1" hangingPunct="1"/>
            <a:r>
              <a:rPr lang="en-US" altLang="en-US" dirty="0"/>
              <a:t>Standard classification problem assumes individual cases are disconnected and independent (</a:t>
            </a:r>
            <a:r>
              <a:rPr lang="en-US" altLang="en-US" dirty="0" err="1"/>
              <a:t>i.i.d</a:t>
            </a:r>
            <a:r>
              <a:rPr lang="en-US" altLang="en-US" dirty="0"/>
              <a:t>.: independently and identically distributed).</a:t>
            </a:r>
          </a:p>
          <a:p>
            <a:pPr eaLnBrk="1" hangingPunct="1"/>
            <a:r>
              <a:rPr lang="en-US" altLang="en-US" dirty="0"/>
              <a:t>Many problems do not satisfy this assumption and involve making many connected decisions which are mutually dependent.</a:t>
            </a:r>
          </a:p>
        </p:txBody>
      </p:sp>
      <p:sp>
        <p:nvSpPr>
          <p:cNvPr id="30725" name="TextBox 6"/>
          <p:cNvSpPr txBox="1">
            <a:spLocks noChangeArrowheads="1"/>
          </p:cNvSpPr>
          <p:nvPr/>
        </p:nvSpPr>
        <p:spPr bwMode="auto">
          <a:xfrm>
            <a:off x="0" y="6596063"/>
            <a:ext cx="17319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1100" b="0">
                <a:solidFill>
                  <a:srgbClr val="000000"/>
                </a:solidFill>
                <a:latin typeface="Calibri" panose="020F0502020204030204" pitchFamily="34" charset="0"/>
              </a:rPr>
              <a:t>Adapted from Ray Mooney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fld id="{D5F4E1C7-0BDF-4C14-BA54-BBF4F031B265}" type="slidenum">
              <a:rPr lang="en-US" altLang="en-US" sz="1200" smtClean="0">
                <a:latin typeface="Helvetica" panose="020B0604020202020204" pitchFamily="34" charset="0"/>
              </a:rPr>
              <a:pPr>
                <a:spcBef>
                  <a:spcPct val="0"/>
                </a:spcBef>
                <a:buClrTx/>
                <a:buFontTx/>
                <a:buNone/>
              </a:pPr>
              <a:t>20</a:t>
            </a:fld>
            <a:endParaRPr lang="en-US" altLang="en-US" sz="1200"/>
          </a:p>
        </p:txBody>
      </p:sp>
      <p:sp>
        <p:nvSpPr>
          <p:cNvPr id="64515" name="Rectangle 2"/>
          <p:cNvSpPr>
            <a:spLocks noGrp="1" noChangeArrowheads="1"/>
          </p:cNvSpPr>
          <p:nvPr>
            <p:ph type="title"/>
          </p:nvPr>
        </p:nvSpPr>
        <p:spPr/>
        <p:txBody>
          <a:bodyPr/>
          <a:lstStyle/>
          <a:p>
            <a:pPr eaLnBrk="1" hangingPunct="1"/>
            <a:r>
              <a:rPr lang="en-US" altLang="en-US"/>
              <a:t>Sample HMM Generation</a:t>
            </a:r>
          </a:p>
        </p:txBody>
      </p:sp>
      <p:grpSp>
        <p:nvGrpSpPr>
          <p:cNvPr id="64516" name="Group 3"/>
          <p:cNvGrpSpPr>
            <a:grpSpLocks/>
          </p:cNvGrpSpPr>
          <p:nvPr/>
        </p:nvGrpSpPr>
        <p:grpSpPr bwMode="auto">
          <a:xfrm>
            <a:off x="2159000" y="3968750"/>
            <a:ext cx="1316038" cy="1265238"/>
            <a:chOff x="3852" y="2120"/>
            <a:chExt cx="1098" cy="1242"/>
          </a:xfrm>
        </p:grpSpPr>
        <p:sp>
          <p:nvSpPr>
            <p:cNvPr id="64593" name="Freeform 4"/>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4594" name="Freeform 5"/>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4595" name="Line 6"/>
            <p:cNvSpPr>
              <a:spLocks noChangeShapeType="1"/>
            </p:cNvSpPr>
            <p:nvPr/>
          </p:nvSpPr>
          <p:spPr bwMode="auto">
            <a:xfrm flipV="1">
              <a:off x="4025" y="2120"/>
              <a:ext cx="760" cy="8"/>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64517" name="Text Box 7"/>
          <p:cNvSpPr txBox="1">
            <a:spLocks noChangeArrowheads="1"/>
          </p:cNvSpPr>
          <p:nvPr/>
        </p:nvSpPr>
        <p:spPr bwMode="auto">
          <a:xfrm>
            <a:off x="2193925" y="5195888"/>
            <a:ext cx="1225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PropNoun</a:t>
            </a:r>
          </a:p>
        </p:txBody>
      </p:sp>
      <p:sp>
        <p:nvSpPr>
          <p:cNvPr id="64518" name="Text Box 8"/>
          <p:cNvSpPr txBox="1">
            <a:spLocks noChangeArrowheads="1"/>
          </p:cNvSpPr>
          <p:nvPr/>
        </p:nvSpPr>
        <p:spPr bwMode="auto">
          <a:xfrm>
            <a:off x="2243138" y="4368800"/>
            <a:ext cx="66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John</a:t>
            </a:r>
          </a:p>
        </p:txBody>
      </p:sp>
      <p:sp>
        <p:nvSpPr>
          <p:cNvPr id="64519" name="Text Box 9"/>
          <p:cNvSpPr txBox="1">
            <a:spLocks noChangeArrowheads="1"/>
          </p:cNvSpPr>
          <p:nvPr/>
        </p:nvSpPr>
        <p:spPr bwMode="auto">
          <a:xfrm>
            <a:off x="2733675" y="4476750"/>
            <a:ext cx="730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Mary</a:t>
            </a:r>
          </a:p>
        </p:txBody>
      </p:sp>
      <p:sp>
        <p:nvSpPr>
          <p:cNvPr id="64520" name="Text Box 10"/>
          <p:cNvSpPr txBox="1">
            <a:spLocks noChangeArrowheads="1"/>
          </p:cNvSpPr>
          <p:nvPr/>
        </p:nvSpPr>
        <p:spPr bwMode="auto">
          <a:xfrm>
            <a:off x="2160588" y="4648200"/>
            <a:ext cx="730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Alice</a:t>
            </a:r>
          </a:p>
        </p:txBody>
      </p:sp>
      <p:sp>
        <p:nvSpPr>
          <p:cNvPr id="64521" name="Text Box 11"/>
          <p:cNvSpPr txBox="1">
            <a:spLocks noChangeArrowheads="1"/>
          </p:cNvSpPr>
          <p:nvPr/>
        </p:nvSpPr>
        <p:spPr bwMode="auto">
          <a:xfrm>
            <a:off x="2657475" y="4795838"/>
            <a:ext cx="6873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Jerry</a:t>
            </a:r>
          </a:p>
        </p:txBody>
      </p:sp>
      <p:sp>
        <p:nvSpPr>
          <p:cNvPr id="64522" name="Text Box 12"/>
          <p:cNvSpPr txBox="1">
            <a:spLocks noChangeArrowheads="1"/>
          </p:cNvSpPr>
          <p:nvPr/>
        </p:nvSpPr>
        <p:spPr bwMode="auto">
          <a:xfrm>
            <a:off x="2462213" y="4087813"/>
            <a:ext cx="66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Tom</a:t>
            </a:r>
          </a:p>
        </p:txBody>
      </p:sp>
      <p:grpSp>
        <p:nvGrpSpPr>
          <p:cNvPr id="64523" name="Group 13"/>
          <p:cNvGrpSpPr>
            <a:grpSpLocks/>
          </p:cNvGrpSpPr>
          <p:nvPr/>
        </p:nvGrpSpPr>
        <p:grpSpPr bwMode="auto">
          <a:xfrm>
            <a:off x="3462338" y="1846263"/>
            <a:ext cx="1316037" cy="1265237"/>
            <a:chOff x="3852" y="2120"/>
            <a:chExt cx="1098" cy="1242"/>
          </a:xfrm>
        </p:grpSpPr>
        <p:sp>
          <p:nvSpPr>
            <p:cNvPr id="64590" name="Freeform 14"/>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4591" name="Freeform 15"/>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4592" name="Line 16"/>
            <p:cNvSpPr>
              <a:spLocks noChangeShapeType="1"/>
            </p:cNvSpPr>
            <p:nvPr/>
          </p:nvSpPr>
          <p:spPr bwMode="auto">
            <a:xfrm flipV="1">
              <a:off x="4025" y="2120"/>
              <a:ext cx="760" cy="8"/>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64524" name="Text Box 17"/>
          <p:cNvSpPr txBox="1">
            <a:spLocks noChangeArrowheads="1"/>
          </p:cNvSpPr>
          <p:nvPr/>
        </p:nvSpPr>
        <p:spPr bwMode="auto">
          <a:xfrm>
            <a:off x="3709988" y="3113088"/>
            <a:ext cx="746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Noun</a:t>
            </a:r>
          </a:p>
        </p:txBody>
      </p:sp>
      <p:sp>
        <p:nvSpPr>
          <p:cNvPr id="64525" name="Text Box 18"/>
          <p:cNvSpPr txBox="1">
            <a:spLocks noChangeArrowheads="1"/>
          </p:cNvSpPr>
          <p:nvPr/>
        </p:nvSpPr>
        <p:spPr bwMode="auto">
          <a:xfrm>
            <a:off x="3846513" y="1868488"/>
            <a:ext cx="476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cat</a:t>
            </a:r>
          </a:p>
        </p:txBody>
      </p:sp>
      <p:sp>
        <p:nvSpPr>
          <p:cNvPr id="64526" name="Text Box 19"/>
          <p:cNvSpPr txBox="1">
            <a:spLocks noChangeArrowheads="1"/>
          </p:cNvSpPr>
          <p:nvPr/>
        </p:nvSpPr>
        <p:spPr bwMode="auto">
          <a:xfrm>
            <a:off x="3660775" y="2141538"/>
            <a:ext cx="561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dog</a:t>
            </a:r>
          </a:p>
        </p:txBody>
      </p:sp>
      <p:sp>
        <p:nvSpPr>
          <p:cNvPr id="64527" name="Text Box 20"/>
          <p:cNvSpPr txBox="1">
            <a:spLocks noChangeArrowheads="1"/>
          </p:cNvSpPr>
          <p:nvPr/>
        </p:nvSpPr>
        <p:spPr bwMode="auto">
          <a:xfrm>
            <a:off x="3494088" y="2376488"/>
            <a:ext cx="4905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car</a:t>
            </a:r>
          </a:p>
        </p:txBody>
      </p:sp>
      <p:sp>
        <p:nvSpPr>
          <p:cNvPr id="64528" name="Text Box 21"/>
          <p:cNvSpPr txBox="1">
            <a:spLocks noChangeArrowheads="1"/>
          </p:cNvSpPr>
          <p:nvPr/>
        </p:nvSpPr>
        <p:spPr bwMode="auto">
          <a:xfrm>
            <a:off x="3567113" y="2614613"/>
            <a:ext cx="547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pen</a:t>
            </a:r>
          </a:p>
        </p:txBody>
      </p:sp>
      <p:sp>
        <p:nvSpPr>
          <p:cNvPr id="64529" name="Text Box 22"/>
          <p:cNvSpPr txBox="1">
            <a:spLocks noChangeArrowheads="1"/>
          </p:cNvSpPr>
          <p:nvPr/>
        </p:nvSpPr>
        <p:spPr bwMode="auto">
          <a:xfrm>
            <a:off x="4079875" y="2297113"/>
            <a:ext cx="547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bed</a:t>
            </a:r>
          </a:p>
        </p:txBody>
      </p:sp>
      <p:sp>
        <p:nvSpPr>
          <p:cNvPr id="64530" name="Text Box 23"/>
          <p:cNvSpPr txBox="1">
            <a:spLocks noChangeArrowheads="1"/>
          </p:cNvSpPr>
          <p:nvPr/>
        </p:nvSpPr>
        <p:spPr bwMode="auto">
          <a:xfrm>
            <a:off x="4006850" y="2571750"/>
            <a:ext cx="730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apple</a:t>
            </a:r>
          </a:p>
        </p:txBody>
      </p:sp>
      <p:grpSp>
        <p:nvGrpSpPr>
          <p:cNvPr id="64531" name="Group 24"/>
          <p:cNvGrpSpPr>
            <a:grpSpLocks/>
          </p:cNvGrpSpPr>
          <p:nvPr/>
        </p:nvGrpSpPr>
        <p:grpSpPr bwMode="auto">
          <a:xfrm>
            <a:off x="919163" y="1865313"/>
            <a:ext cx="1316037" cy="1654175"/>
            <a:chOff x="610" y="1297"/>
            <a:chExt cx="829" cy="1042"/>
          </a:xfrm>
        </p:grpSpPr>
        <p:grpSp>
          <p:nvGrpSpPr>
            <p:cNvPr id="64585" name="Group 25"/>
            <p:cNvGrpSpPr>
              <a:grpSpLocks/>
            </p:cNvGrpSpPr>
            <p:nvPr/>
          </p:nvGrpSpPr>
          <p:grpSpPr bwMode="auto">
            <a:xfrm>
              <a:off x="610" y="1297"/>
              <a:ext cx="829" cy="797"/>
              <a:chOff x="3852" y="2120"/>
              <a:chExt cx="1098" cy="1242"/>
            </a:xfrm>
          </p:grpSpPr>
          <p:sp>
            <p:nvSpPr>
              <p:cNvPr id="64587" name="Freeform 26"/>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4588" name="Freeform 27"/>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4589" name="Line 28"/>
              <p:cNvSpPr>
                <a:spLocks noChangeShapeType="1"/>
              </p:cNvSpPr>
              <p:nvPr/>
            </p:nvSpPr>
            <p:spPr bwMode="auto">
              <a:xfrm flipV="1">
                <a:off x="4025" y="2120"/>
                <a:ext cx="760" cy="8"/>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64586" name="Text Box 29"/>
            <p:cNvSpPr txBox="1">
              <a:spLocks noChangeArrowheads="1"/>
            </p:cNvSpPr>
            <p:nvPr/>
          </p:nvSpPr>
          <p:spPr bwMode="auto">
            <a:xfrm>
              <a:off x="818" y="2089"/>
              <a:ext cx="34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Det</a:t>
              </a:r>
            </a:p>
          </p:txBody>
        </p:sp>
      </p:grpSp>
      <p:sp>
        <p:nvSpPr>
          <p:cNvPr id="64532" name="Text Box 30"/>
          <p:cNvSpPr txBox="1">
            <a:spLocks noChangeArrowheads="1"/>
          </p:cNvSpPr>
          <p:nvPr/>
        </p:nvSpPr>
        <p:spPr bwMode="auto">
          <a:xfrm>
            <a:off x="1146175" y="2149475"/>
            <a:ext cx="293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solidFill>
                  <a:srgbClr val="FF0000"/>
                </a:solidFill>
              </a:rPr>
              <a:t>a</a:t>
            </a:r>
          </a:p>
        </p:txBody>
      </p:sp>
      <p:sp>
        <p:nvSpPr>
          <p:cNvPr id="64533" name="Text Box 31"/>
          <p:cNvSpPr txBox="1">
            <a:spLocks noChangeArrowheads="1"/>
          </p:cNvSpPr>
          <p:nvPr/>
        </p:nvSpPr>
        <p:spPr bwMode="auto">
          <a:xfrm>
            <a:off x="1530350" y="2192338"/>
            <a:ext cx="490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solidFill>
                  <a:srgbClr val="FF0000"/>
                </a:solidFill>
              </a:rPr>
              <a:t>the</a:t>
            </a:r>
          </a:p>
        </p:txBody>
      </p:sp>
      <p:sp>
        <p:nvSpPr>
          <p:cNvPr id="64534" name="Text Box 32"/>
          <p:cNvSpPr txBox="1">
            <a:spLocks noChangeArrowheads="1"/>
          </p:cNvSpPr>
          <p:nvPr/>
        </p:nvSpPr>
        <p:spPr bwMode="auto">
          <a:xfrm>
            <a:off x="1023938" y="2465388"/>
            <a:ext cx="4905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solidFill>
                  <a:srgbClr val="FF0000"/>
                </a:solidFill>
              </a:rPr>
              <a:t>the</a:t>
            </a:r>
          </a:p>
        </p:txBody>
      </p:sp>
      <p:sp>
        <p:nvSpPr>
          <p:cNvPr id="64535" name="Text Box 33"/>
          <p:cNvSpPr txBox="1">
            <a:spLocks noChangeArrowheads="1"/>
          </p:cNvSpPr>
          <p:nvPr/>
        </p:nvSpPr>
        <p:spPr bwMode="auto">
          <a:xfrm>
            <a:off x="1285875" y="1862138"/>
            <a:ext cx="490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solidFill>
                  <a:srgbClr val="FF0000"/>
                </a:solidFill>
              </a:rPr>
              <a:t>the</a:t>
            </a:r>
          </a:p>
        </p:txBody>
      </p:sp>
      <p:sp>
        <p:nvSpPr>
          <p:cNvPr id="64536" name="Text Box 34"/>
          <p:cNvSpPr txBox="1">
            <a:spLocks noChangeArrowheads="1"/>
          </p:cNvSpPr>
          <p:nvPr/>
        </p:nvSpPr>
        <p:spPr bwMode="auto">
          <a:xfrm>
            <a:off x="1330325" y="2697163"/>
            <a:ext cx="5603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solidFill>
                  <a:srgbClr val="FF0000"/>
                </a:solidFill>
              </a:rPr>
              <a:t>that</a:t>
            </a:r>
          </a:p>
        </p:txBody>
      </p:sp>
      <p:sp>
        <p:nvSpPr>
          <p:cNvPr id="64537" name="Text Box 35"/>
          <p:cNvSpPr txBox="1">
            <a:spLocks noChangeArrowheads="1"/>
          </p:cNvSpPr>
          <p:nvPr/>
        </p:nvSpPr>
        <p:spPr bwMode="auto">
          <a:xfrm>
            <a:off x="1298575" y="2301875"/>
            <a:ext cx="293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solidFill>
                  <a:srgbClr val="FF0000"/>
                </a:solidFill>
              </a:rPr>
              <a:t>a</a:t>
            </a:r>
          </a:p>
        </p:txBody>
      </p:sp>
      <p:sp>
        <p:nvSpPr>
          <p:cNvPr id="64538" name="Text Box 36"/>
          <p:cNvSpPr txBox="1">
            <a:spLocks noChangeArrowheads="1"/>
          </p:cNvSpPr>
          <p:nvPr/>
        </p:nvSpPr>
        <p:spPr bwMode="auto">
          <a:xfrm>
            <a:off x="1668463" y="2430463"/>
            <a:ext cx="4905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solidFill>
                  <a:srgbClr val="FF0000"/>
                </a:solidFill>
              </a:rPr>
              <a:t>the</a:t>
            </a:r>
          </a:p>
        </p:txBody>
      </p:sp>
      <p:sp>
        <p:nvSpPr>
          <p:cNvPr id="64539" name="Text Box 37"/>
          <p:cNvSpPr txBox="1">
            <a:spLocks noChangeArrowheads="1"/>
          </p:cNvSpPr>
          <p:nvPr/>
        </p:nvSpPr>
        <p:spPr bwMode="auto">
          <a:xfrm>
            <a:off x="1450975" y="2454275"/>
            <a:ext cx="293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solidFill>
                  <a:srgbClr val="FF0000"/>
                </a:solidFill>
              </a:rPr>
              <a:t>a</a:t>
            </a:r>
          </a:p>
        </p:txBody>
      </p:sp>
      <p:grpSp>
        <p:nvGrpSpPr>
          <p:cNvPr id="64540" name="Group 38"/>
          <p:cNvGrpSpPr>
            <a:grpSpLocks/>
          </p:cNvGrpSpPr>
          <p:nvPr/>
        </p:nvGrpSpPr>
        <p:grpSpPr bwMode="auto">
          <a:xfrm>
            <a:off x="5981700" y="3195638"/>
            <a:ext cx="1316038" cy="1265237"/>
            <a:chOff x="3768" y="2013"/>
            <a:chExt cx="829" cy="797"/>
          </a:xfrm>
        </p:grpSpPr>
        <p:sp>
          <p:nvSpPr>
            <p:cNvPr id="64582" name="Freeform 39"/>
            <p:cNvSpPr>
              <a:spLocks/>
            </p:cNvSpPr>
            <p:nvPr/>
          </p:nvSpPr>
          <p:spPr bwMode="auto">
            <a:xfrm>
              <a:off x="3768" y="2017"/>
              <a:ext cx="415" cy="793"/>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4583" name="Freeform 40"/>
            <p:cNvSpPr>
              <a:spLocks/>
            </p:cNvSpPr>
            <p:nvPr/>
          </p:nvSpPr>
          <p:spPr bwMode="auto">
            <a:xfrm flipH="1">
              <a:off x="4183" y="2015"/>
              <a:ext cx="414" cy="792"/>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4584" name="Line 41"/>
            <p:cNvSpPr>
              <a:spLocks noChangeShapeType="1"/>
            </p:cNvSpPr>
            <p:nvPr/>
          </p:nvSpPr>
          <p:spPr bwMode="auto">
            <a:xfrm flipV="1">
              <a:off x="3899" y="2013"/>
              <a:ext cx="573" cy="5"/>
            </a:xfrm>
            <a:prstGeom prst="line">
              <a:avLst/>
            </a:prstGeom>
            <a:noFill/>
            <a:ln w="38100">
              <a:solidFill>
                <a:srgbClr val="CC00CC"/>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64541" name="Text Box 42"/>
          <p:cNvSpPr txBox="1">
            <a:spLocks noChangeArrowheads="1"/>
          </p:cNvSpPr>
          <p:nvPr/>
        </p:nvSpPr>
        <p:spPr bwMode="auto">
          <a:xfrm>
            <a:off x="6302375" y="4465638"/>
            <a:ext cx="688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Verb</a:t>
            </a:r>
          </a:p>
        </p:txBody>
      </p:sp>
      <p:sp>
        <p:nvSpPr>
          <p:cNvPr id="64542" name="Text Box 43"/>
          <p:cNvSpPr txBox="1">
            <a:spLocks noChangeArrowheads="1"/>
          </p:cNvSpPr>
          <p:nvPr/>
        </p:nvSpPr>
        <p:spPr bwMode="auto">
          <a:xfrm>
            <a:off x="6419850" y="3209925"/>
            <a:ext cx="447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bit</a:t>
            </a:r>
          </a:p>
        </p:txBody>
      </p:sp>
      <p:sp>
        <p:nvSpPr>
          <p:cNvPr id="64543" name="Text Box 44"/>
          <p:cNvSpPr txBox="1">
            <a:spLocks noChangeArrowheads="1"/>
          </p:cNvSpPr>
          <p:nvPr/>
        </p:nvSpPr>
        <p:spPr bwMode="auto">
          <a:xfrm>
            <a:off x="6042025" y="3636963"/>
            <a:ext cx="476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ate</a:t>
            </a:r>
          </a:p>
        </p:txBody>
      </p:sp>
      <p:sp>
        <p:nvSpPr>
          <p:cNvPr id="64544" name="Text Box 45"/>
          <p:cNvSpPr txBox="1">
            <a:spLocks noChangeArrowheads="1"/>
          </p:cNvSpPr>
          <p:nvPr/>
        </p:nvSpPr>
        <p:spPr bwMode="auto">
          <a:xfrm>
            <a:off x="6430963" y="3549650"/>
            <a:ext cx="5762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saw</a:t>
            </a:r>
          </a:p>
        </p:txBody>
      </p:sp>
      <p:sp>
        <p:nvSpPr>
          <p:cNvPr id="64545" name="Text Box 46"/>
          <p:cNvSpPr txBox="1">
            <a:spLocks noChangeArrowheads="1"/>
          </p:cNvSpPr>
          <p:nvPr/>
        </p:nvSpPr>
        <p:spPr bwMode="auto">
          <a:xfrm>
            <a:off x="6357938" y="3775075"/>
            <a:ext cx="857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played</a:t>
            </a:r>
          </a:p>
        </p:txBody>
      </p:sp>
      <p:sp>
        <p:nvSpPr>
          <p:cNvPr id="64546" name="Text Box 47"/>
          <p:cNvSpPr txBox="1">
            <a:spLocks noChangeArrowheads="1"/>
          </p:cNvSpPr>
          <p:nvPr/>
        </p:nvSpPr>
        <p:spPr bwMode="auto">
          <a:xfrm>
            <a:off x="6153150" y="4025900"/>
            <a:ext cx="447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hit</a:t>
            </a:r>
          </a:p>
        </p:txBody>
      </p:sp>
      <p:sp>
        <p:nvSpPr>
          <p:cNvPr id="64547" name="Freeform 48"/>
          <p:cNvSpPr>
            <a:spLocks/>
          </p:cNvSpPr>
          <p:nvPr/>
        </p:nvSpPr>
        <p:spPr bwMode="auto">
          <a:xfrm>
            <a:off x="2047875" y="2903538"/>
            <a:ext cx="1560513" cy="409575"/>
          </a:xfrm>
          <a:custGeom>
            <a:avLst/>
            <a:gdLst>
              <a:gd name="T0" fmla="*/ 0 w 983"/>
              <a:gd name="T1" fmla="*/ 2147483646 h 258"/>
              <a:gd name="T2" fmla="*/ 2147483646 w 983"/>
              <a:gd name="T3" fmla="*/ 2147483646 h 258"/>
              <a:gd name="T4" fmla="*/ 2147483646 w 983"/>
              <a:gd name="T5" fmla="*/ 2147483646 h 258"/>
              <a:gd name="T6" fmla="*/ 2147483646 w 983"/>
              <a:gd name="T7" fmla="*/ 0 h 258"/>
              <a:gd name="T8" fmla="*/ 0 60000 65536"/>
              <a:gd name="T9" fmla="*/ 0 60000 65536"/>
              <a:gd name="T10" fmla="*/ 0 60000 65536"/>
              <a:gd name="T11" fmla="*/ 0 60000 65536"/>
              <a:gd name="T12" fmla="*/ 0 w 983"/>
              <a:gd name="T13" fmla="*/ 0 h 258"/>
              <a:gd name="T14" fmla="*/ 983 w 983"/>
              <a:gd name="T15" fmla="*/ 258 h 258"/>
            </a:gdLst>
            <a:ahLst/>
            <a:cxnLst>
              <a:cxn ang="T8">
                <a:pos x="T0" y="T1"/>
              </a:cxn>
              <a:cxn ang="T9">
                <a:pos x="T2" y="T3"/>
              </a:cxn>
              <a:cxn ang="T10">
                <a:pos x="T4" y="T5"/>
              </a:cxn>
              <a:cxn ang="T11">
                <a:pos x="T6" y="T7"/>
              </a:cxn>
            </a:cxnLst>
            <a:rect l="T12" t="T13" r="T14" b="T15"/>
            <a:pathLst>
              <a:path w="983" h="258">
                <a:moveTo>
                  <a:pt x="0" y="38"/>
                </a:moveTo>
                <a:cubicBezTo>
                  <a:pt x="75" y="111"/>
                  <a:pt x="151" y="184"/>
                  <a:pt x="253" y="215"/>
                </a:cubicBezTo>
                <a:cubicBezTo>
                  <a:pt x="355" y="246"/>
                  <a:pt x="492" y="258"/>
                  <a:pt x="614" y="222"/>
                </a:cubicBezTo>
                <a:cubicBezTo>
                  <a:pt x="736" y="186"/>
                  <a:pt x="859" y="93"/>
                  <a:pt x="983"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4548" name="Text Box 49"/>
          <p:cNvSpPr txBox="1">
            <a:spLocks noChangeArrowheads="1"/>
          </p:cNvSpPr>
          <p:nvPr/>
        </p:nvSpPr>
        <p:spPr bwMode="auto">
          <a:xfrm>
            <a:off x="2466975" y="2930525"/>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0.95</a:t>
            </a:r>
          </a:p>
        </p:txBody>
      </p:sp>
      <p:sp>
        <p:nvSpPr>
          <p:cNvPr id="64549" name="Freeform 50"/>
          <p:cNvSpPr>
            <a:spLocks/>
          </p:cNvSpPr>
          <p:nvPr/>
        </p:nvSpPr>
        <p:spPr bwMode="auto">
          <a:xfrm>
            <a:off x="4632325" y="2890838"/>
            <a:ext cx="1474788" cy="804862"/>
          </a:xfrm>
          <a:custGeom>
            <a:avLst/>
            <a:gdLst>
              <a:gd name="T0" fmla="*/ 0 w 929"/>
              <a:gd name="T1" fmla="*/ 0 h 507"/>
              <a:gd name="T2" fmla="*/ 2147483646 w 929"/>
              <a:gd name="T3" fmla="*/ 2147483646 h 507"/>
              <a:gd name="T4" fmla="*/ 2147483646 w 929"/>
              <a:gd name="T5" fmla="*/ 2147483646 h 507"/>
              <a:gd name="T6" fmla="*/ 2147483646 w 929"/>
              <a:gd name="T7" fmla="*/ 2147483646 h 507"/>
              <a:gd name="T8" fmla="*/ 0 60000 65536"/>
              <a:gd name="T9" fmla="*/ 0 60000 65536"/>
              <a:gd name="T10" fmla="*/ 0 60000 65536"/>
              <a:gd name="T11" fmla="*/ 0 60000 65536"/>
              <a:gd name="T12" fmla="*/ 0 w 929"/>
              <a:gd name="T13" fmla="*/ 0 h 507"/>
              <a:gd name="T14" fmla="*/ 929 w 929"/>
              <a:gd name="T15" fmla="*/ 507 h 507"/>
            </a:gdLst>
            <a:ahLst/>
            <a:cxnLst>
              <a:cxn ang="T8">
                <a:pos x="T0" y="T1"/>
              </a:cxn>
              <a:cxn ang="T9">
                <a:pos x="T2" y="T3"/>
              </a:cxn>
              <a:cxn ang="T10">
                <a:pos x="T4" y="T5"/>
              </a:cxn>
              <a:cxn ang="T11">
                <a:pos x="T6" y="T7"/>
              </a:cxn>
            </a:cxnLst>
            <a:rect l="T12" t="T13" r="T14" b="T15"/>
            <a:pathLst>
              <a:path w="929" h="507">
                <a:moveTo>
                  <a:pt x="0" y="0"/>
                </a:moveTo>
                <a:cubicBezTo>
                  <a:pt x="62" y="84"/>
                  <a:pt x="124" y="168"/>
                  <a:pt x="207" y="238"/>
                </a:cubicBezTo>
                <a:cubicBezTo>
                  <a:pt x="290" y="308"/>
                  <a:pt x="379" y="377"/>
                  <a:pt x="499" y="422"/>
                </a:cubicBezTo>
                <a:cubicBezTo>
                  <a:pt x="619" y="467"/>
                  <a:pt x="860" y="493"/>
                  <a:pt x="929" y="5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4550" name="Freeform 51"/>
          <p:cNvSpPr>
            <a:spLocks/>
          </p:cNvSpPr>
          <p:nvPr/>
        </p:nvSpPr>
        <p:spPr bwMode="auto">
          <a:xfrm>
            <a:off x="2084388" y="1747838"/>
            <a:ext cx="1547812" cy="569912"/>
          </a:xfrm>
          <a:custGeom>
            <a:avLst/>
            <a:gdLst>
              <a:gd name="T0" fmla="*/ 2147483646 w 975"/>
              <a:gd name="T1" fmla="*/ 2147483646 h 536"/>
              <a:gd name="T2" fmla="*/ 2147483646 w 975"/>
              <a:gd name="T3" fmla="*/ 2147483646 h 536"/>
              <a:gd name="T4" fmla="*/ 2147483646 w 975"/>
              <a:gd name="T5" fmla="*/ 2147483646 h 536"/>
              <a:gd name="T6" fmla="*/ 0 w 975"/>
              <a:gd name="T7" fmla="*/ 2147483646 h 536"/>
              <a:gd name="T8" fmla="*/ 0 60000 65536"/>
              <a:gd name="T9" fmla="*/ 0 60000 65536"/>
              <a:gd name="T10" fmla="*/ 0 60000 65536"/>
              <a:gd name="T11" fmla="*/ 0 60000 65536"/>
              <a:gd name="T12" fmla="*/ 0 w 975"/>
              <a:gd name="T13" fmla="*/ 0 h 536"/>
              <a:gd name="T14" fmla="*/ 975 w 975"/>
              <a:gd name="T15" fmla="*/ 536 h 536"/>
            </a:gdLst>
            <a:ahLst/>
            <a:cxnLst>
              <a:cxn ang="T8">
                <a:pos x="T0" y="T1"/>
              </a:cxn>
              <a:cxn ang="T9">
                <a:pos x="T2" y="T3"/>
              </a:cxn>
              <a:cxn ang="T10">
                <a:pos x="T4" y="T5"/>
              </a:cxn>
              <a:cxn ang="T11">
                <a:pos x="T6" y="T7"/>
              </a:cxn>
            </a:cxnLst>
            <a:rect l="T12" t="T13" r="T14" b="T15"/>
            <a:pathLst>
              <a:path w="975" h="536">
                <a:moveTo>
                  <a:pt x="975" y="528"/>
                </a:moveTo>
                <a:cubicBezTo>
                  <a:pt x="877" y="343"/>
                  <a:pt x="779" y="158"/>
                  <a:pt x="668" y="83"/>
                </a:cubicBezTo>
                <a:cubicBezTo>
                  <a:pt x="557" y="8"/>
                  <a:pt x="418" y="0"/>
                  <a:pt x="307" y="75"/>
                </a:cubicBezTo>
                <a:cubicBezTo>
                  <a:pt x="196" y="150"/>
                  <a:pt x="52" y="458"/>
                  <a:pt x="0" y="536"/>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en-US"/>
          </a:p>
        </p:txBody>
      </p:sp>
      <p:sp>
        <p:nvSpPr>
          <p:cNvPr id="64551" name="Text Box 52"/>
          <p:cNvSpPr txBox="1">
            <a:spLocks noChangeArrowheads="1"/>
          </p:cNvSpPr>
          <p:nvPr/>
        </p:nvSpPr>
        <p:spPr bwMode="auto">
          <a:xfrm>
            <a:off x="2589213" y="1404938"/>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0.05</a:t>
            </a:r>
          </a:p>
        </p:txBody>
      </p:sp>
      <p:sp>
        <p:nvSpPr>
          <p:cNvPr id="64552" name="Text Box 53"/>
          <p:cNvSpPr txBox="1">
            <a:spLocks noChangeArrowheads="1"/>
          </p:cNvSpPr>
          <p:nvPr/>
        </p:nvSpPr>
        <p:spPr bwMode="auto">
          <a:xfrm>
            <a:off x="5091113" y="3094038"/>
            <a:ext cx="6318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0.85</a:t>
            </a:r>
          </a:p>
        </p:txBody>
      </p:sp>
      <p:sp>
        <p:nvSpPr>
          <p:cNvPr id="64553" name="Text Box 54"/>
          <p:cNvSpPr txBox="1">
            <a:spLocks noChangeArrowheads="1"/>
          </p:cNvSpPr>
          <p:nvPr/>
        </p:nvSpPr>
        <p:spPr bwMode="auto">
          <a:xfrm>
            <a:off x="6518275" y="4019550"/>
            <a:ext cx="66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gave</a:t>
            </a:r>
          </a:p>
        </p:txBody>
      </p:sp>
      <p:sp>
        <p:nvSpPr>
          <p:cNvPr id="64554" name="Freeform 55"/>
          <p:cNvSpPr>
            <a:spLocks/>
          </p:cNvSpPr>
          <p:nvPr/>
        </p:nvSpPr>
        <p:spPr bwMode="auto">
          <a:xfrm>
            <a:off x="1839913" y="3109913"/>
            <a:ext cx="4146550" cy="984250"/>
          </a:xfrm>
          <a:custGeom>
            <a:avLst/>
            <a:gdLst>
              <a:gd name="T0" fmla="*/ 0 w 2612"/>
              <a:gd name="T1" fmla="*/ 0 h 620"/>
              <a:gd name="T2" fmla="*/ 2147483646 w 2612"/>
              <a:gd name="T3" fmla="*/ 2147483646 h 620"/>
              <a:gd name="T4" fmla="*/ 2147483646 w 2612"/>
              <a:gd name="T5" fmla="*/ 2147483646 h 620"/>
              <a:gd name="T6" fmla="*/ 2147483646 w 2612"/>
              <a:gd name="T7" fmla="*/ 2147483646 h 620"/>
              <a:gd name="T8" fmla="*/ 2147483646 w 2612"/>
              <a:gd name="T9" fmla="*/ 2147483646 h 620"/>
              <a:gd name="T10" fmla="*/ 0 60000 65536"/>
              <a:gd name="T11" fmla="*/ 0 60000 65536"/>
              <a:gd name="T12" fmla="*/ 0 60000 65536"/>
              <a:gd name="T13" fmla="*/ 0 60000 65536"/>
              <a:gd name="T14" fmla="*/ 0 60000 65536"/>
              <a:gd name="T15" fmla="*/ 0 w 2612"/>
              <a:gd name="T16" fmla="*/ 0 h 620"/>
              <a:gd name="T17" fmla="*/ 2612 w 2612"/>
              <a:gd name="T18" fmla="*/ 620 h 620"/>
            </a:gdLst>
            <a:ahLst/>
            <a:cxnLst>
              <a:cxn ang="T10">
                <a:pos x="T0" y="T1"/>
              </a:cxn>
              <a:cxn ang="T11">
                <a:pos x="T2" y="T3"/>
              </a:cxn>
              <a:cxn ang="T12">
                <a:pos x="T4" y="T5"/>
              </a:cxn>
              <a:cxn ang="T13">
                <a:pos x="T6" y="T7"/>
              </a:cxn>
              <a:cxn ang="T14">
                <a:pos x="T8" y="T9"/>
              </a:cxn>
            </a:cxnLst>
            <a:rect l="T15" t="T16" r="T17" b="T18"/>
            <a:pathLst>
              <a:path w="2612" h="620">
                <a:moveTo>
                  <a:pt x="0" y="0"/>
                </a:moveTo>
                <a:cubicBezTo>
                  <a:pt x="78" y="144"/>
                  <a:pt x="156" y="289"/>
                  <a:pt x="400" y="354"/>
                </a:cubicBezTo>
                <a:cubicBezTo>
                  <a:pt x="644" y="419"/>
                  <a:pt x="1171" y="354"/>
                  <a:pt x="1467" y="392"/>
                </a:cubicBezTo>
                <a:cubicBezTo>
                  <a:pt x="1763" y="430"/>
                  <a:pt x="1983" y="548"/>
                  <a:pt x="2174" y="584"/>
                </a:cubicBezTo>
                <a:cubicBezTo>
                  <a:pt x="2365" y="620"/>
                  <a:pt x="2488" y="613"/>
                  <a:pt x="2612" y="6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4555" name="Text Box 56"/>
          <p:cNvSpPr txBox="1">
            <a:spLocks noChangeArrowheads="1"/>
          </p:cNvSpPr>
          <p:nvPr/>
        </p:nvSpPr>
        <p:spPr bwMode="auto">
          <a:xfrm>
            <a:off x="4121150" y="3765550"/>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0.05</a:t>
            </a:r>
          </a:p>
        </p:txBody>
      </p:sp>
      <p:sp>
        <p:nvSpPr>
          <p:cNvPr id="64556" name="Oval 57"/>
          <p:cNvSpPr>
            <a:spLocks noChangeArrowheads="1"/>
          </p:cNvSpPr>
          <p:nvPr/>
        </p:nvSpPr>
        <p:spPr bwMode="auto">
          <a:xfrm>
            <a:off x="8021638" y="3378200"/>
            <a:ext cx="792162" cy="69532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64557" name="Text Box 58"/>
          <p:cNvSpPr txBox="1">
            <a:spLocks noChangeArrowheads="1"/>
          </p:cNvSpPr>
          <p:nvPr/>
        </p:nvSpPr>
        <p:spPr bwMode="auto">
          <a:xfrm>
            <a:off x="8134350" y="3478213"/>
            <a:ext cx="603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stop</a:t>
            </a:r>
          </a:p>
        </p:txBody>
      </p:sp>
      <p:sp>
        <p:nvSpPr>
          <p:cNvPr id="64558" name="Freeform 59"/>
          <p:cNvSpPr>
            <a:spLocks/>
          </p:cNvSpPr>
          <p:nvPr/>
        </p:nvSpPr>
        <p:spPr bwMode="auto">
          <a:xfrm>
            <a:off x="7143750" y="3213100"/>
            <a:ext cx="1096963" cy="458788"/>
          </a:xfrm>
          <a:custGeom>
            <a:avLst/>
            <a:gdLst>
              <a:gd name="T0" fmla="*/ 0 w 691"/>
              <a:gd name="T1" fmla="*/ 2147483646 h 289"/>
              <a:gd name="T2" fmla="*/ 2147483646 w 691"/>
              <a:gd name="T3" fmla="*/ 2147483646 h 289"/>
              <a:gd name="T4" fmla="*/ 2147483646 w 691"/>
              <a:gd name="T5" fmla="*/ 2147483646 h 289"/>
              <a:gd name="T6" fmla="*/ 2147483646 w 691"/>
              <a:gd name="T7" fmla="*/ 2147483646 h 289"/>
              <a:gd name="T8" fmla="*/ 0 60000 65536"/>
              <a:gd name="T9" fmla="*/ 0 60000 65536"/>
              <a:gd name="T10" fmla="*/ 0 60000 65536"/>
              <a:gd name="T11" fmla="*/ 0 60000 65536"/>
              <a:gd name="T12" fmla="*/ 0 w 691"/>
              <a:gd name="T13" fmla="*/ 0 h 289"/>
              <a:gd name="T14" fmla="*/ 691 w 691"/>
              <a:gd name="T15" fmla="*/ 289 h 289"/>
            </a:gdLst>
            <a:ahLst/>
            <a:cxnLst>
              <a:cxn ang="T8">
                <a:pos x="T0" y="T1"/>
              </a:cxn>
              <a:cxn ang="T9">
                <a:pos x="T2" y="T3"/>
              </a:cxn>
              <a:cxn ang="T10">
                <a:pos x="T4" y="T5"/>
              </a:cxn>
              <a:cxn ang="T11">
                <a:pos x="T6" y="T7"/>
              </a:cxn>
            </a:cxnLst>
            <a:rect l="T12" t="T13" r="T14" b="T15"/>
            <a:pathLst>
              <a:path w="691" h="289">
                <a:moveTo>
                  <a:pt x="0" y="289"/>
                </a:moveTo>
                <a:cubicBezTo>
                  <a:pt x="38" y="243"/>
                  <a:pt x="76" y="197"/>
                  <a:pt x="146" y="150"/>
                </a:cubicBezTo>
                <a:cubicBezTo>
                  <a:pt x="216" y="103"/>
                  <a:pt x="332" y="8"/>
                  <a:pt x="423" y="4"/>
                </a:cubicBezTo>
                <a:cubicBezTo>
                  <a:pt x="514" y="0"/>
                  <a:pt x="649" y="106"/>
                  <a:pt x="691" y="12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4559" name="Text Box 60"/>
          <p:cNvSpPr txBox="1">
            <a:spLocks noChangeArrowheads="1"/>
          </p:cNvSpPr>
          <p:nvPr/>
        </p:nvSpPr>
        <p:spPr bwMode="auto">
          <a:xfrm>
            <a:off x="7480300" y="2795588"/>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0.5</a:t>
            </a:r>
          </a:p>
        </p:txBody>
      </p:sp>
      <p:sp>
        <p:nvSpPr>
          <p:cNvPr id="64560" name="Freeform 61"/>
          <p:cNvSpPr>
            <a:spLocks/>
          </p:cNvSpPr>
          <p:nvPr/>
        </p:nvSpPr>
        <p:spPr bwMode="auto">
          <a:xfrm>
            <a:off x="4522788" y="1689100"/>
            <a:ext cx="4011612" cy="1701800"/>
          </a:xfrm>
          <a:custGeom>
            <a:avLst/>
            <a:gdLst>
              <a:gd name="T0" fmla="*/ 0 w 2527"/>
              <a:gd name="T1" fmla="*/ 2147483646 h 1072"/>
              <a:gd name="T2" fmla="*/ 2147483646 w 2527"/>
              <a:gd name="T3" fmla="*/ 2147483646 h 1072"/>
              <a:gd name="T4" fmla="*/ 2147483646 w 2527"/>
              <a:gd name="T5" fmla="*/ 2147483646 h 1072"/>
              <a:gd name="T6" fmla="*/ 2147483646 w 2527"/>
              <a:gd name="T7" fmla="*/ 2147483646 h 1072"/>
              <a:gd name="T8" fmla="*/ 2147483646 w 2527"/>
              <a:gd name="T9" fmla="*/ 2147483646 h 1072"/>
              <a:gd name="T10" fmla="*/ 0 60000 65536"/>
              <a:gd name="T11" fmla="*/ 0 60000 65536"/>
              <a:gd name="T12" fmla="*/ 0 60000 65536"/>
              <a:gd name="T13" fmla="*/ 0 60000 65536"/>
              <a:gd name="T14" fmla="*/ 0 60000 65536"/>
              <a:gd name="T15" fmla="*/ 0 w 2527"/>
              <a:gd name="T16" fmla="*/ 0 h 1072"/>
              <a:gd name="T17" fmla="*/ 2527 w 2527"/>
              <a:gd name="T18" fmla="*/ 1072 h 1072"/>
            </a:gdLst>
            <a:ahLst/>
            <a:cxnLst>
              <a:cxn ang="T10">
                <a:pos x="T0" y="T1"/>
              </a:cxn>
              <a:cxn ang="T11">
                <a:pos x="T2" y="T3"/>
              </a:cxn>
              <a:cxn ang="T12">
                <a:pos x="T4" y="T5"/>
              </a:cxn>
              <a:cxn ang="T13">
                <a:pos x="T6" y="T7"/>
              </a:cxn>
              <a:cxn ang="T14">
                <a:pos x="T8" y="T9"/>
              </a:cxn>
            </a:cxnLst>
            <a:rect l="T15" t="T16" r="T17" b="T18"/>
            <a:pathLst>
              <a:path w="2527" h="1072">
                <a:moveTo>
                  <a:pt x="0" y="358"/>
                </a:moveTo>
                <a:cubicBezTo>
                  <a:pt x="211" y="258"/>
                  <a:pt x="422" y="159"/>
                  <a:pt x="684" y="104"/>
                </a:cubicBezTo>
                <a:cubicBezTo>
                  <a:pt x="946" y="49"/>
                  <a:pt x="1299" y="0"/>
                  <a:pt x="1574" y="27"/>
                </a:cubicBezTo>
                <a:cubicBezTo>
                  <a:pt x="1849" y="54"/>
                  <a:pt x="2176" y="92"/>
                  <a:pt x="2335" y="266"/>
                </a:cubicBezTo>
                <a:cubicBezTo>
                  <a:pt x="2494" y="440"/>
                  <a:pt x="2496" y="938"/>
                  <a:pt x="2527" y="1072"/>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4561" name="Text Box 62"/>
          <p:cNvSpPr txBox="1">
            <a:spLocks noChangeArrowheads="1"/>
          </p:cNvSpPr>
          <p:nvPr/>
        </p:nvSpPr>
        <p:spPr bwMode="auto">
          <a:xfrm>
            <a:off x="5772150" y="17462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0.1</a:t>
            </a:r>
          </a:p>
        </p:txBody>
      </p:sp>
      <p:sp>
        <p:nvSpPr>
          <p:cNvPr id="64562" name="Freeform 63"/>
          <p:cNvSpPr>
            <a:spLocks/>
          </p:cNvSpPr>
          <p:nvPr/>
        </p:nvSpPr>
        <p:spPr bwMode="auto">
          <a:xfrm>
            <a:off x="3449638" y="4341813"/>
            <a:ext cx="2706687" cy="763587"/>
          </a:xfrm>
          <a:custGeom>
            <a:avLst/>
            <a:gdLst>
              <a:gd name="T0" fmla="*/ 0 w 1705"/>
              <a:gd name="T1" fmla="*/ 2147483646 h 481"/>
              <a:gd name="T2" fmla="*/ 2147483646 w 1705"/>
              <a:gd name="T3" fmla="*/ 2147483646 h 481"/>
              <a:gd name="T4" fmla="*/ 2147483646 w 1705"/>
              <a:gd name="T5" fmla="*/ 2147483646 h 481"/>
              <a:gd name="T6" fmla="*/ 2147483646 w 1705"/>
              <a:gd name="T7" fmla="*/ 0 h 481"/>
              <a:gd name="T8" fmla="*/ 0 60000 65536"/>
              <a:gd name="T9" fmla="*/ 0 60000 65536"/>
              <a:gd name="T10" fmla="*/ 0 60000 65536"/>
              <a:gd name="T11" fmla="*/ 0 60000 65536"/>
              <a:gd name="T12" fmla="*/ 0 w 1705"/>
              <a:gd name="T13" fmla="*/ 0 h 481"/>
              <a:gd name="T14" fmla="*/ 1705 w 1705"/>
              <a:gd name="T15" fmla="*/ 481 h 481"/>
            </a:gdLst>
            <a:ahLst/>
            <a:cxnLst>
              <a:cxn ang="T8">
                <a:pos x="T0" y="T1"/>
              </a:cxn>
              <a:cxn ang="T9">
                <a:pos x="T2" y="T3"/>
              </a:cxn>
              <a:cxn ang="T10">
                <a:pos x="T4" y="T5"/>
              </a:cxn>
              <a:cxn ang="T11">
                <a:pos x="T6" y="T7"/>
              </a:cxn>
            </a:cxnLst>
            <a:rect l="T12" t="T13" r="T14" b="T15"/>
            <a:pathLst>
              <a:path w="1705" h="481">
                <a:moveTo>
                  <a:pt x="0" y="292"/>
                </a:moveTo>
                <a:cubicBezTo>
                  <a:pt x="64" y="335"/>
                  <a:pt x="128" y="379"/>
                  <a:pt x="315" y="399"/>
                </a:cubicBezTo>
                <a:cubicBezTo>
                  <a:pt x="502" y="419"/>
                  <a:pt x="889" y="481"/>
                  <a:pt x="1121" y="415"/>
                </a:cubicBezTo>
                <a:cubicBezTo>
                  <a:pt x="1353" y="349"/>
                  <a:pt x="1529" y="174"/>
                  <a:pt x="1705"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4563" name="Text Box 64"/>
          <p:cNvSpPr txBox="1">
            <a:spLocks noChangeArrowheads="1"/>
          </p:cNvSpPr>
          <p:nvPr/>
        </p:nvSpPr>
        <p:spPr bwMode="auto">
          <a:xfrm>
            <a:off x="4176713" y="464820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0.8</a:t>
            </a:r>
          </a:p>
        </p:txBody>
      </p:sp>
      <p:sp>
        <p:nvSpPr>
          <p:cNvPr id="64564" name="Freeform 65"/>
          <p:cNvSpPr>
            <a:spLocks/>
          </p:cNvSpPr>
          <p:nvPr/>
        </p:nvSpPr>
        <p:spPr bwMode="auto">
          <a:xfrm>
            <a:off x="3230563" y="4037013"/>
            <a:ext cx="5072062" cy="1546225"/>
          </a:xfrm>
          <a:custGeom>
            <a:avLst/>
            <a:gdLst>
              <a:gd name="T0" fmla="*/ 0 w 3195"/>
              <a:gd name="T1" fmla="*/ 2147483646 h 974"/>
              <a:gd name="T2" fmla="*/ 2147483646 w 3195"/>
              <a:gd name="T3" fmla="*/ 2147483646 h 974"/>
              <a:gd name="T4" fmla="*/ 2147483646 w 3195"/>
              <a:gd name="T5" fmla="*/ 2147483646 h 974"/>
              <a:gd name="T6" fmla="*/ 2147483646 w 3195"/>
              <a:gd name="T7" fmla="*/ 0 h 974"/>
              <a:gd name="T8" fmla="*/ 0 60000 65536"/>
              <a:gd name="T9" fmla="*/ 0 60000 65536"/>
              <a:gd name="T10" fmla="*/ 0 60000 65536"/>
              <a:gd name="T11" fmla="*/ 0 60000 65536"/>
              <a:gd name="T12" fmla="*/ 0 w 3195"/>
              <a:gd name="T13" fmla="*/ 0 h 974"/>
              <a:gd name="T14" fmla="*/ 3195 w 3195"/>
              <a:gd name="T15" fmla="*/ 974 h 974"/>
            </a:gdLst>
            <a:ahLst/>
            <a:cxnLst>
              <a:cxn ang="T8">
                <a:pos x="T0" y="T1"/>
              </a:cxn>
              <a:cxn ang="T9">
                <a:pos x="T2" y="T3"/>
              </a:cxn>
              <a:cxn ang="T10">
                <a:pos x="T4" y="T5"/>
              </a:cxn>
              <a:cxn ang="T11">
                <a:pos x="T6" y="T7"/>
              </a:cxn>
            </a:cxnLst>
            <a:rect l="T12" t="T13" r="T14" b="T15"/>
            <a:pathLst>
              <a:path w="3195" h="974">
                <a:moveTo>
                  <a:pt x="0" y="683"/>
                </a:moveTo>
                <a:cubicBezTo>
                  <a:pt x="368" y="763"/>
                  <a:pt x="736" y="844"/>
                  <a:pt x="1060" y="868"/>
                </a:cubicBezTo>
                <a:cubicBezTo>
                  <a:pt x="1384" y="892"/>
                  <a:pt x="1587" y="974"/>
                  <a:pt x="1943" y="829"/>
                </a:cubicBezTo>
                <a:cubicBezTo>
                  <a:pt x="2299" y="684"/>
                  <a:pt x="2747" y="342"/>
                  <a:pt x="3195"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4565" name="Text Box 66"/>
          <p:cNvSpPr txBox="1">
            <a:spLocks noChangeArrowheads="1"/>
          </p:cNvSpPr>
          <p:nvPr/>
        </p:nvSpPr>
        <p:spPr bwMode="auto">
          <a:xfrm>
            <a:off x="5162550" y="51244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0.1</a:t>
            </a:r>
          </a:p>
        </p:txBody>
      </p:sp>
      <p:sp>
        <p:nvSpPr>
          <p:cNvPr id="64566" name="Text Box 67"/>
          <p:cNvSpPr txBox="1">
            <a:spLocks noChangeArrowheads="1"/>
          </p:cNvSpPr>
          <p:nvPr/>
        </p:nvSpPr>
        <p:spPr bwMode="auto">
          <a:xfrm>
            <a:off x="1558925" y="43370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0.1</a:t>
            </a:r>
          </a:p>
        </p:txBody>
      </p:sp>
      <p:sp>
        <p:nvSpPr>
          <p:cNvPr id="64567" name="Freeform 68"/>
          <p:cNvSpPr>
            <a:spLocks/>
          </p:cNvSpPr>
          <p:nvPr/>
        </p:nvSpPr>
        <p:spPr bwMode="auto">
          <a:xfrm>
            <a:off x="754063" y="2830513"/>
            <a:ext cx="1416050" cy="2035175"/>
          </a:xfrm>
          <a:custGeom>
            <a:avLst/>
            <a:gdLst>
              <a:gd name="T0" fmla="*/ 2147483646 w 892"/>
              <a:gd name="T1" fmla="*/ 2147483646 h 1282"/>
              <a:gd name="T2" fmla="*/ 2147483646 w 892"/>
              <a:gd name="T3" fmla="*/ 2147483646 h 1282"/>
              <a:gd name="T4" fmla="*/ 2147483646 w 892"/>
              <a:gd name="T5" fmla="*/ 2147483646 h 1282"/>
              <a:gd name="T6" fmla="*/ 2147483646 w 892"/>
              <a:gd name="T7" fmla="*/ 2147483646 h 1282"/>
              <a:gd name="T8" fmla="*/ 2147483646 w 892"/>
              <a:gd name="T9" fmla="*/ 0 h 1282"/>
              <a:gd name="T10" fmla="*/ 0 60000 65536"/>
              <a:gd name="T11" fmla="*/ 0 60000 65536"/>
              <a:gd name="T12" fmla="*/ 0 60000 65536"/>
              <a:gd name="T13" fmla="*/ 0 60000 65536"/>
              <a:gd name="T14" fmla="*/ 0 60000 65536"/>
              <a:gd name="T15" fmla="*/ 0 w 892"/>
              <a:gd name="T16" fmla="*/ 0 h 1282"/>
              <a:gd name="T17" fmla="*/ 892 w 892"/>
              <a:gd name="T18" fmla="*/ 1282 h 1282"/>
            </a:gdLst>
            <a:ahLst/>
            <a:cxnLst>
              <a:cxn ang="T10">
                <a:pos x="T0" y="T1"/>
              </a:cxn>
              <a:cxn ang="T11">
                <a:pos x="T2" y="T3"/>
              </a:cxn>
              <a:cxn ang="T12">
                <a:pos x="T4" y="T5"/>
              </a:cxn>
              <a:cxn ang="T13">
                <a:pos x="T6" y="T7"/>
              </a:cxn>
              <a:cxn ang="T14">
                <a:pos x="T8" y="T9"/>
              </a:cxn>
            </a:cxnLst>
            <a:rect l="T15" t="T16" r="T17" b="T18"/>
            <a:pathLst>
              <a:path w="892" h="1282">
                <a:moveTo>
                  <a:pt x="892" y="1282"/>
                </a:moveTo>
                <a:cubicBezTo>
                  <a:pt x="792" y="1266"/>
                  <a:pt x="693" y="1250"/>
                  <a:pt x="569" y="1190"/>
                </a:cubicBezTo>
                <a:cubicBezTo>
                  <a:pt x="445" y="1130"/>
                  <a:pt x="242" y="1022"/>
                  <a:pt x="147" y="921"/>
                </a:cubicBezTo>
                <a:cubicBezTo>
                  <a:pt x="52" y="820"/>
                  <a:pt x="2" y="736"/>
                  <a:pt x="1" y="583"/>
                </a:cubicBezTo>
                <a:cubicBezTo>
                  <a:pt x="0" y="430"/>
                  <a:pt x="69" y="215"/>
                  <a:pt x="139"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4568" name="Freeform 69"/>
          <p:cNvSpPr>
            <a:spLocks/>
          </p:cNvSpPr>
          <p:nvPr/>
        </p:nvSpPr>
        <p:spPr bwMode="auto">
          <a:xfrm>
            <a:off x="450850" y="2573338"/>
            <a:ext cx="5876925" cy="3336925"/>
          </a:xfrm>
          <a:custGeom>
            <a:avLst/>
            <a:gdLst>
              <a:gd name="T0" fmla="*/ 2147483646 w 3702"/>
              <a:gd name="T1" fmla="*/ 2147483646 h 2102"/>
              <a:gd name="T2" fmla="*/ 2147483646 w 3702"/>
              <a:gd name="T3" fmla="*/ 2147483646 h 2102"/>
              <a:gd name="T4" fmla="*/ 2147483646 w 3702"/>
              <a:gd name="T5" fmla="*/ 2147483646 h 2102"/>
              <a:gd name="T6" fmla="*/ 2147483646 w 3702"/>
              <a:gd name="T7" fmla="*/ 2147483646 h 2102"/>
              <a:gd name="T8" fmla="*/ 2147483646 w 3702"/>
              <a:gd name="T9" fmla="*/ 2147483646 h 2102"/>
              <a:gd name="T10" fmla="*/ 2147483646 w 3702"/>
              <a:gd name="T11" fmla="*/ 2147483646 h 2102"/>
              <a:gd name="T12" fmla="*/ 2147483646 w 3702"/>
              <a:gd name="T13" fmla="*/ 2147483646 h 2102"/>
              <a:gd name="T14" fmla="*/ 2147483646 w 3702"/>
              <a:gd name="T15" fmla="*/ 2147483646 h 2102"/>
              <a:gd name="T16" fmla="*/ 2147483646 w 3702"/>
              <a:gd name="T17" fmla="*/ 2147483646 h 2102"/>
              <a:gd name="T18" fmla="*/ 2147483646 w 3702"/>
              <a:gd name="T19" fmla="*/ 0 h 2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2"/>
              <a:gd name="T31" fmla="*/ 0 h 2102"/>
              <a:gd name="T32" fmla="*/ 3702 w 3702"/>
              <a:gd name="T33" fmla="*/ 2102 h 2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2" h="2102">
                <a:moveTo>
                  <a:pt x="3702" y="1175"/>
                </a:moveTo>
                <a:cubicBezTo>
                  <a:pt x="3578" y="1467"/>
                  <a:pt x="3454" y="1759"/>
                  <a:pt x="3364" y="1905"/>
                </a:cubicBezTo>
                <a:cubicBezTo>
                  <a:pt x="3274" y="2051"/>
                  <a:pt x="3242" y="2019"/>
                  <a:pt x="3164" y="2051"/>
                </a:cubicBezTo>
                <a:cubicBezTo>
                  <a:pt x="3086" y="2083"/>
                  <a:pt x="3207" y="2096"/>
                  <a:pt x="2895" y="2097"/>
                </a:cubicBezTo>
                <a:cubicBezTo>
                  <a:pt x="2583" y="2098"/>
                  <a:pt x="1671" y="2102"/>
                  <a:pt x="1290" y="2059"/>
                </a:cubicBezTo>
                <a:cubicBezTo>
                  <a:pt x="909" y="2016"/>
                  <a:pt x="765" y="1930"/>
                  <a:pt x="607" y="1836"/>
                </a:cubicBezTo>
                <a:cubicBezTo>
                  <a:pt x="449" y="1742"/>
                  <a:pt x="429" y="1641"/>
                  <a:pt x="345" y="1498"/>
                </a:cubicBezTo>
                <a:cubicBezTo>
                  <a:pt x="261" y="1355"/>
                  <a:pt x="152" y="1176"/>
                  <a:pt x="100" y="976"/>
                </a:cubicBezTo>
                <a:cubicBezTo>
                  <a:pt x="48" y="776"/>
                  <a:pt x="0" y="463"/>
                  <a:pt x="31" y="300"/>
                </a:cubicBezTo>
                <a:cubicBezTo>
                  <a:pt x="62" y="137"/>
                  <a:pt x="173" y="68"/>
                  <a:pt x="284" y="0"/>
                </a:cubicBezTo>
              </a:path>
            </a:pathLst>
          </a:custGeom>
          <a:noFill/>
          <a:ln w="57150">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4569" name="Text Box 70"/>
          <p:cNvSpPr txBox="1">
            <a:spLocks noChangeArrowheads="1"/>
          </p:cNvSpPr>
          <p:nvPr/>
        </p:nvSpPr>
        <p:spPr bwMode="auto">
          <a:xfrm>
            <a:off x="3844925" y="5562600"/>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0.25</a:t>
            </a:r>
          </a:p>
        </p:txBody>
      </p:sp>
      <p:sp>
        <p:nvSpPr>
          <p:cNvPr id="64570" name="Freeform 71"/>
          <p:cNvSpPr>
            <a:spLocks/>
          </p:cNvSpPr>
          <p:nvPr/>
        </p:nvSpPr>
        <p:spPr bwMode="auto">
          <a:xfrm>
            <a:off x="3170238" y="4146550"/>
            <a:ext cx="2889250" cy="358775"/>
          </a:xfrm>
          <a:custGeom>
            <a:avLst/>
            <a:gdLst>
              <a:gd name="T0" fmla="*/ 2147483646 w 1820"/>
              <a:gd name="T1" fmla="*/ 0 h 226"/>
              <a:gd name="T2" fmla="*/ 2147483646 w 1820"/>
              <a:gd name="T3" fmla="*/ 2147483646 h 226"/>
              <a:gd name="T4" fmla="*/ 2147483646 w 1820"/>
              <a:gd name="T5" fmla="*/ 2147483646 h 226"/>
              <a:gd name="T6" fmla="*/ 2147483646 w 1820"/>
              <a:gd name="T7" fmla="*/ 2147483646 h 226"/>
              <a:gd name="T8" fmla="*/ 0 w 1820"/>
              <a:gd name="T9" fmla="*/ 2147483646 h 226"/>
              <a:gd name="T10" fmla="*/ 0 60000 65536"/>
              <a:gd name="T11" fmla="*/ 0 60000 65536"/>
              <a:gd name="T12" fmla="*/ 0 60000 65536"/>
              <a:gd name="T13" fmla="*/ 0 60000 65536"/>
              <a:gd name="T14" fmla="*/ 0 60000 65536"/>
              <a:gd name="T15" fmla="*/ 0 w 1820"/>
              <a:gd name="T16" fmla="*/ 0 h 226"/>
              <a:gd name="T17" fmla="*/ 1820 w 1820"/>
              <a:gd name="T18" fmla="*/ 226 h 226"/>
            </a:gdLst>
            <a:ahLst/>
            <a:cxnLst>
              <a:cxn ang="T10">
                <a:pos x="T0" y="T1"/>
              </a:cxn>
              <a:cxn ang="T11">
                <a:pos x="T2" y="T3"/>
              </a:cxn>
              <a:cxn ang="T12">
                <a:pos x="T4" y="T5"/>
              </a:cxn>
              <a:cxn ang="T13">
                <a:pos x="T6" y="T7"/>
              </a:cxn>
              <a:cxn ang="T14">
                <a:pos x="T8" y="T9"/>
              </a:cxn>
            </a:cxnLst>
            <a:rect l="T15" t="T16" r="T17" b="T18"/>
            <a:pathLst>
              <a:path w="1820" h="226">
                <a:moveTo>
                  <a:pt x="1820" y="0"/>
                </a:moveTo>
                <a:cubicBezTo>
                  <a:pt x="1629" y="79"/>
                  <a:pt x="1438" y="158"/>
                  <a:pt x="1259" y="192"/>
                </a:cubicBezTo>
                <a:cubicBezTo>
                  <a:pt x="1080" y="226"/>
                  <a:pt x="903" y="222"/>
                  <a:pt x="744" y="207"/>
                </a:cubicBezTo>
                <a:cubicBezTo>
                  <a:pt x="585" y="192"/>
                  <a:pt x="431" y="114"/>
                  <a:pt x="307" y="100"/>
                </a:cubicBezTo>
                <a:cubicBezTo>
                  <a:pt x="183" y="86"/>
                  <a:pt x="91" y="104"/>
                  <a:pt x="0" y="123"/>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4571" name="Text Box 72"/>
          <p:cNvSpPr txBox="1">
            <a:spLocks noChangeArrowheads="1"/>
          </p:cNvSpPr>
          <p:nvPr/>
        </p:nvSpPr>
        <p:spPr bwMode="auto">
          <a:xfrm>
            <a:off x="4827588" y="4129088"/>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0.25</a:t>
            </a:r>
          </a:p>
        </p:txBody>
      </p:sp>
      <p:sp>
        <p:nvSpPr>
          <p:cNvPr id="64572" name="Text Box 73"/>
          <p:cNvSpPr txBox="1">
            <a:spLocks noChangeArrowheads="1"/>
          </p:cNvSpPr>
          <p:nvPr/>
        </p:nvSpPr>
        <p:spPr bwMode="auto">
          <a:xfrm>
            <a:off x="1449388" y="6013450"/>
            <a:ext cx="1230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400" b="0">
                <a:solidFill>
                  <a:srgbClr val="FF0000"/>
                </a:solidFill>
              </a:rPr>
              <a:t>John bit</a:t>
            </a:r>
            <a:r>
              <a:rPr lang="en-US" altLang="en-US" sz="2400" b="0"/>
              <a:t> </a:t>
            </a:r>
          </a:p>
        </p:txBody>
      </p:sp>
      <p:sp>
        <p:nvSpPr>
          <p:cNvPr id="64573" name="Oval 61"/>
          <p:cNvSpPr>
            <a:spLocks noChangeArrowheads="1"/>
          </p:cNvSpPr>
          <p:nvPr/>
        </p:nvSpPr>
        <p:spPr bwMode="auto">
          <a:xfrm>
            <a:off x="558800" y="5840413"/>
            <a:ext cx="792163" cy="69532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64574" name="TextBox 86"/>
          <p:cNvSpPr txBox="1">
            <a:spLocks noChangeArrowheads="1"/>
          </p:cNvSpPr>
          <p:nvPr/>
        </p:nvSpPr>
        <p:spPr bwMode="auto">
          <a:xfrm>
            <a:off x="577850" y="5967413"/>
            <a:ext cx="695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t>start</a:t>
            </a:r>
          </a:p>
        </p:txBody>
      </p:sp>
      <p:sp>
        <p:nvSpPr>
          <p:cNvPr id="64575" name="Freeform 87"/>
          <p:cNvSpPr>
            <a:spLocks noChangeArrowheads="1"/>
          </p:cNvSpPr>
          <p:nvPr/>
        </p:nvSpPr>
        <p:spPr bwMode="auto">
          <a:xfrm>
            <a:off x="1179513" y="5029200"/>
            <a:ext cx="1106487" cy="854075"/>
          </a:xfrm>
          <a:custGeom>
            <a:avLst/>
            <a:gdLst>
              <a:gd name="T0" fmla="*/ 0 w 1106905"/>
              <a:gd name="T1" fmla="*/ 851072 h 854242"/>
              <a:gd name="T2" fmla="*/ 334475 w 1106905"/>
              <a:gd name="T3" fmla="*/ 287694 h 854242"/>
              <a:gd name="T4" fmla="*/ 1098990 w 1106905"/>
              <a:gd name="T5" fmla="*/ 0 h 854242"/>
              <a:gd name="T6" fmla="*/ 0 60000 65536"/>
              <a:gd name="T7" fmla="*/ 0 60000 65536"/>
              <a:gd name="T8" fmla="*/ 0 60000 65536"/>
              <a:gd name="T9" fmla="*/ 0 w 1106905"/>
              <a:gd name="T10" fmla="*/ 0 h 854242"/>
              <a:gd name="T11" fmla="*/ 1106905 w 1106905"/>
              <a:gd name="T12" fmla="*/ 854242 h 854242"/>
            </a:gdLst>
            <a:ahLst/>
            <a:cxnLst>
              <a:cxn ang="T6">
                <a:pos x="T0" y="T1"/>
              </a:cxn>
              <a:cxn ang="T7">
                <a:pos x="T2" y="T3"/>
              </a:cxn>
              <a:cxn ang="T8">
                <a:pos x="T4" y="T5"/>
              </a:cxn>
            </a:cxnLst>
            <a:rect l="T9" t="T10" r="T11" b="T12"/>
            <a:pathLst>
              <a:path w="1106905" h="854242">
                <a:moveTo>
                  <a:pt x="0" y="854242"/>
                </a:moveTo>
                <a:cubicBezTo>
                  <a:pt x="76200" y="642687"/>
                  <a:pt x="152400" y="431132"/>
                  <a:pt x="336884" y="288758"/>
                </a:cubicBezTo>
                <a:cubicBezTo>
                  <a:pt x="521368" y="146384"/>
                  <a:pt x="814136" y="73192"/>
                  <a:pt x="1106905" y="0"/>
                </a:cubicBezTo>
              </a:path>
            </a:pathLst>
          </a:custGeom>
          <a:noFill/>
          <a:ln w="22225" algn="ctr">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cxnSp>
        <p:nvCxnSpPr>
          <p:cNvPr id="64576" name="Straight Arrow Connector 88"/>
          <p:cNvCxnSpPr>
            <a:cxnSpLocks noChangeShapeType="1"/>
            <a:stCxn id="64573" idx="0"/>
          </p:cNvCxnSpPr>
          <p:nvPr/>
        </p:nvCxnSpPr>
        <p:spPr bwMode="auto">
          <a:xfrm rot="5400000" flipH="1" flipV="1">
            <a:off x="-284162" y="4341813"/>
            <a:ext cx="2736850" cy="260350"/>
          </a:xfrm>
          <a:prstGeom prst="straightConnector1">
            <a:avLst/>
          </a:prstGeom>
          <a:noFill/>
          <a:ln w="222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64577" name="Text Box 74"/>
          <p:cNvSpPr txBox="1">
            <a:spLocks noChangeArrowheads="1"/>
          </p:cNvSpPr>
          <p:nvPr/>
        </p:nvSpPr>
        <p:spPr bwMode="auto">
          <a:xfrm>
            <a:off x="1362075" y="5727700"/>
            <a:ext cx="50323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0.1</a:t>
            </a:r>
          </a:p>
        </p:txBody>
      </p:sp>
      <p:sp>
        <p:nvSpPr>
          <p:cNvPr id="64578" name="Text Box 74"/>
          <p:cNvSpPr txBox="1">
            <a:spLocks noChangeArrowheads="1"/>
          </p:cNvSpPr>
          <p:nvPr/>
        </p:nvSpPr>
        <p:spPr bwMode="auto">
          <a:xfrm>
            <a:off x="515938" y="5241925"/>
            <a:ext cx="503237"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0.5</a:t>
            </a:r>
          </a:p>
        </p:txBody>
      </p:sp>
      <p:sp>
        <p:nvSpPr>
          <p:cNvPr id="64579" name="Text Box 74"/>
          <p:cNvSpPr txBox="1">
            <a:spLocks noChangeArrowheads="1"/>
          </p:cNvSpPr>
          <p:nvPr/>
        </p:nvSpPr>
        <p:spPr bwMode="auto">
          <a:xfrm>
            <a:off x="1390650" y="4852988"/>
            <a:ext cx="501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0.4</a:t>
            </a:r>
          </a:p>
        </p:txBody>
      </p:sp>
      <p:sp>
        <p:nvSpPr>
          <p:cNvPr id="64580" name="Freeform 92"/>
          <p:cNvSpPr>
            <a:spLocks noChangeArrowheads="1"/>
          </p:cNvSpPr>
          <p:nvPr/>
        </p:nvSpPr>
        <p:spPr bwMode="auto">
          <a:xfrm>
            <a:off x="1300163" y="4440238"/>
            <a:ext cx="5702300" cy="1739900"/>
          </a:xfrm>
          <a:custGeom>
            <a:avLst/>
            <a:gdLst>
              <a:gd name="T0" fmla="*/ 0 w 5702968"/>
              <a:gd name="T1" fmla="*/ 1624403 h 1740568"/>
              <a:gd name="T2" fmla="*/ 4021614 w 5702968"/>
              <a:gd name="T3" fmla="*/ 1624403 h 1740568"/>
              <a:gd name="T4" fmla="*/ 5090030 w 5702968"/>
              <a:gd name="T5" fmla="*/ 1457186 h 1740568"/>
              <a:gd name="T6" fmla="*/ 5690283 w 5702968"/>
              <a:gd name="T7" fmla="*/ 0 h 1740568"/>
              <a:gd name="T8" fmla="*/ 0 60000 65536"/>
              <a:gd name="T9" fmla="*/ 0 60000 65536"/>
              <a:gd name="T10" fmla="*/ 0 60000 65536"/>
              <a:gd name="T11" fmla="*/ 0 60000 65536"/>
              <a:gd name="T12" fmla="*/ 0 w 5702968"/>
              <a:gd name="T13" fmla="*/ 0 h 1740568"/>
              <a:gd name="T14" fmla="*/ 5702968 w 5702968"/>
              <a:gd name="T15" fmla="*/ 1740568 h 1740568"/>
            </a:gdLst>
            <a:ahLst/>
            <a:cxnLst>
              <a:cxn ang="T8">
                <a:pos x="T0" y="T1"/>
              </a:cxn>
              <a:cxn ang="T9">
                <a:pos x="T2" y="T3"/>
              </a:cxn>
              <a:cxn ang="T10">
                <a:pos x="T4" y="T5"/>
              </a:cxn>
              <a:cxn ang="T11">
                <a:pos x="T6" y="T7"/>
              </a:cxn>
            </a:cxnLst>
            <a:rect l="T12" t="T13" r="T14" b="T15"/>
            <a:pathLst>
              <a:path w="5702968" h="1740568">
                <a:moveTo>
                  <a:pt x="0" y="1636294"/>
                </a:moveTo>
                <a:lnTo>
                  <a:pt x="4030578" y="1636294"/>
                </a:lnTo>
                <a:cubicBezTo>
                  <a:pt x="4880809" y="1608220"/>
                  <a:pt x="4822657" y="1740568"/>
                  <a:pt x="5101389" y="1467852"/>
                </a:cubicBezTo>
                <a:cubicBezTo>
                  <a:pt x="5380121" y="1195136"/>
                  <a:pt x="5541544" y="597568"/>
                  <a:pt x="5702968" y="0"/>
                </a:cubicBezTo>
              </a:path>
            </a:pathLst>
          </a:custGeom>
          <a:noFill/>
          <a:ln w="22225" algn="ctr">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4581"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1100" b="0">
                <a:solidFill>
                  <a:srgbClr val="000000"/>
                </a:solidFill>
                <a:latin typeface="Calibri" panose="020F0502020204030204" pitchFamily="34" charset="0"/>
              </a:rPr>
              <a:t>Ray Mooney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fld id="{98E67EA7-3C73-4D22-B08A-58ACA5B3E07F}" type="slidenum">
              <a:rPr lang="en-US" altLang="en-US" sz="1200" smtClean="0">
                <a:latin typeface="Helvetica" panose="020B0604020202020204" pitchFamily="34" charset="0"/>
              </a:rPr>
              <a:pPr>
                <a:spcBef>
                  <a:spcPct val="0"/>
                </a:spcBef>
                <a:buClrTx/>
                <a:buFontTx/>
                <a:buNone/>
              </a:pPr>
              <a:t>21</a:t>
            </a:fld>
            <a:endParaRPr lang="en-US" altLang="en-US" sz="1200"/>
          </a:p>
        </p:txBody>
      </p:sp>
      <p:sp>
        <p:nvSpPr>
          <p:cNvPr id="66563" name="Rectangle 2"/>
          <p:cNvSpPr>
            <a:spLocks noGrp="1" noChangeArrowheads="1"/>
          </p:cNvSpPr>
          <p:nvPr>
            <p:ph type="title"/>
          </p:nvPr>
        </p:nvSpPr>
        <p:spPr/>
        <p:txBody>
          <a:bodyPr/>
          <a:lstStyle/>
          <a:p>
            <a:pPr eaLnBrk="1" hangingPunct="1"/>
            <a:r>
              <a:rPr lang="en-US" altLang="en-US"/>
              <a:t>Sample HMM Generation</a:t>
            </a:r>
          </a:p>
        </p:txBody>
      </p:sp>
      <p:grpSp>
        <p:nvGrpSpPr>
          <p:cNvPr id="66564" name="Group 3"/>
          <p:cNvGrpSpPr>
            <a:grpSpLocks/>
          </p:cNvGrpSpPr>
          <p:nvPr/>
        </p:nvGrpSpPr>
        <p:grpSpPr bwMode="auto">
          <a:xfrm>
            <a:off x="2159000" y="3968750"/>
            <a:ext cx="1316038" cy="1265238"/>
            <a:chOff x="3852" y="2120"/>
            <a:chExt cx="1098" cy="1242"/>
          </a:xfrm>
        </p:grpSpPr>
        <p:sp>
          <p:nvSpPr>
            <p:cNvPr id="66641" name="Freeform 4"/>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6642" name="Freeform 5"/>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6643" name="Line 6"/>
            <p:cNvSpPr>
              <a:spLocks noChangeShapeType="1"/>
            </p:cNvSpPr>
            <p:nvPr/>
          </p:nvSpPr>
          <p:spPr bwMode="auto">
            <a:xfrm flipV="1">
              <a:off x="4025" y="2120"/>
              <a:ext cx="760" cy="8"/>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66565" name="Text Box 7"/>
          <p:cNvSpPr txBox="1">
            <a:spLocks noChangeArrowheads="1"/>
          </p:cNvSpPr>
          <p:nvPr/>
        </p:nvSpPr>
        <p:spPr bwMode="auto">
          <a:xfrm>
            <a:off x="2193925" y="5195888"/>
            <a:ext cx="1225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PropNoun</a:t>
            </a:r>
          </a:p>
        </p:txBody>
      </p:sp>
      <p:sp>
        <p:nvSpPr>
          <p:cNvPr id="66566" name="Text Box 8"/>
          <p:cNvSpPr txBox="1">
            <a:spLocks noChangeArrowheads="1"/>
          </p:cNvSpPr>
          <p:nvPr/>
        </p:nvSpPr>
        <p:spPr bwMode="auto">
          <a:xfrm>
            <a:off x="2243138" y="4368800"/>
            <a:ext cx="66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John</a:t>
            </a:r>
          </a:p>
        </p:txBody>
      </p:sp>
      <p:sp>
        <p:nvSpPr>
          <p:cNvPr id="66567" name="Text Box 9"/>
          <p:cNvSpPr txBox="1">
            <a:spLocks noChangeArrowheads="1"/>
          </p:cNvSpPr>
          <p:nvPr/>
        </p:nvSpPr>
        <p:spPr bwMode="auto">
          <a:xfrm>
            <a:off x="2733675" y="4476750"/>
            <a:ext cx="730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Mary</a:t>
            </a:r>
          </a:p>
        </p:txBody>
      </p:sp>
      <p:sp>
        <p:nvSpPr>
          <p:cNvPr id="66568" name="Text Box 10"/>
          <p:cNvSpPr txBox="1">
            <a:spLocks noChangeArrowheads="1"/>
          </p:cNvSpPr>
          <p:nvPr/>
        </p:nvSpPr>
        <p:spPr bwMode="auto">
          <a:xfrm>
            <a:off x="2160588" y="4648200"/>
            <a:ext cx="730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Alice</a:t>
            </a:r>
          </a:p>
        </p:txBody>
      </p:sp>
      <p:sp>
        <p:nvSpPr>
          <p:cNvPr id="66569" name="Text Box 11"/>
          <p:cNvSpPr txBox="1">
            <a:spLocks noChangeArrowheads="1"/>
          </p:cNvSpPr>
          <p:nvPr/>
        </p:nvSpPr>
        <p:spPr bwMode="auto">
          <a:xfrm>
            <a:off x="2657475" y="4795838"/>
            <a:ext cx="6873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Jerry</a:t>
            </a:r>
          </a:p>
        </p:txBody>
      </p:sp>
      <p:sp>
        <p:nvSpPr>
          <p:cNvPr id="66570" name="Text Box 12"/>
          <p:cNvSpPr txBox="1">
            <a:spLocks noChangeArrowheads="1"/>
          </p:cNvSpPr>
          <p:nvPr/>
        </p:nvSpPr>
        <p:spPr bwMode="auto">
          <a:xfrm>
            <a:off x="2462213" y="4087813"/>
            <a:ext cx="66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Tom</a:t>
            </a:r>
          </a:p>
        </p:txBody>
      </p:sp>
      <p:grpSp>
        <p:nvGrpSpPr>
          <p:cNvPr id="66571" name="Group 13"/>
          <p:cNvGrpSpPr>
            <a:grpSpLocks/>
          </p:cNvGrpSpPr>
          <p:nvPr/>
        </p:nvGrpSpPr>
        <p:grpSpPr bwMode="auto">
          <a:xfrm>
            <a:off x="3462338" y="1846263"/>
            <a:ext cx="1316037" cy="1265237"/>
            <a:chOff x="3852" y="2120"/>
            <a:chExt cx="1098" cy="1242"/>
          </a:xfrm>
        </p:grpSpPr>
        <p:sp>
          <p:nvSpPr>
            <p:cNvPr id="66638" name="Freeform 14"/>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6639" name="Freeform 15"/>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6640" name="Line 16"/>
            <p:cNvSpPr>
              <a:spLocks noChangeShapeType="1"/>
            </p:cNvSpPr>
            <p:nvPr/>
          </p:nvSpPr>
          <p:spPr bwMode="auto">
            <a:xfrm flipV="1">
              <a:off x="4025" y="2120"/>
              <a:ext cx="760" cy="8"/>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66572" name="Text Box 17"/>
          <p:cNvSpPr txBox="1">
            <a:spLocks noChangeArrowheads="1"/>
          </p:cNvSpPr>
          <p:nvPr/>
        </p:nvSpPr>
        <p:spPr bwMode="auto">
          <a:xfrm>
            <a:off x="3709988" y="3113088"/>
            <a:ext cx="746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Noun</a:t>
            </a:r>
          </a:p>
        </p:txBody>
      </p:sp>
      <p:sp>
        <p:nvSpPr>
          <p:cNvPr id="66573" name="Text Box 18"/>
          <p:cNvSpPr txBox="1">
            <a:spLocks noChangeArrowheads="1"/>
          </p:cNvSpPr>
          <p:nvPr/>
        </p:nvSpPr>
        <p:spPr bwMode="auto">
          <a:xfrm>
            <a:off x="3846513" y="1868488"/>
            <a:ext cx="476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cat</a:t>
            </a:r>
          </a:p>
        </p:txBody>
      </p:sp>
      <p:sp>
        <p:nvSpPr>
          <p:cNvPr id="66574" name="Text Box 19"/>
          <p:cNvSpPr txBox="1">
            <a:spLocks noChangeArrowheads="1"/>
          </p:cNvSpPr>
          <p:nvPr/>
        </p:nvSpPr>
        <p:spPr bwMode="auto">
          <a:xfrm>
            <a:off x="3660775" y="2141538"/>
            <a:ext cx="561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dog</a:t>
            </a:r>
          </a:p>
        </p:txBody>
      </p:sp>
      <p:sp>
        <p:nvSpPr>
          <p:cNvPr id="66575" name="Text Box 20"/>
          <p:cNvSpPr txBox="1">
            <a:spLocks noChangeArrowheads="1"/>
          </p:cNvSpPr>
          <p:nvPr/>
        </p:nvSpPr>
        <p:spPr bwMode="auto">
          <a:xfrm>
            <a:off x="3494088" y="2376488"/>
            <a:ext cx="4905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car</a:t>
            </a:r>
          </a:p>
        </p:txBody>
      </p:sp>
      <p:sp>
        <p:nvSpPr>
          <p:cNvPr id="66576" name="Text Box 21"/>
          <p:cNvSpPr txBox="1">
            <a:spLocks noChangeArrowheads="1"/>
          </p:cNvSpPr>
          <p:nvPr/>
        </p:nvSpPr>
        <p:spPr bwMode="auto">
          <a:xfrm>
            <a:off x="3567113" y="2614613"/>
            <a:ext cx="547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pen</a:t>
            </a:r>
          </a:p>
        </p:txBody>
      </p:sp>
      <p:sp>
        <p:nvSpPr>
          <p:cNvPr id="66577" name="Text Box 22"/>
          <p:cNvSpPr txBox="1">
            <a:spLocks noChangeArrowheads="1"/>
          </p:cNvSpPr>
          <p:nvPr/>
        </p:nvSpPr>
        <p:spPr bwMode="auto">
          <a:xfrm>
            <a:off x="4079875" y="2297113"/>
            <a:ext cx="547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bed</a:t>
            </a:r>
          </a:p>
        </p:txBody>
      </p:sp>
      <p:sp>
        <p:nvSpPr>
          <p:cNvPr id="66578" name="Text Box 23"/>
          <p:cNvSpPr txBox="1">
            <a:spLocks noChangeArrowheads="1"/>
          </p:cNvSpPr>
          <p:nvPr/>
        </p:nvSpPr>
        <p:spPr bwMode="auto">
          <a:xfrm>
            <a:off x="4006850" y="2571750"/>
            <a:ext cx="730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apple</a:t>
            </a:r>
          </a:p>
        </p:txBody>
      </p:sp>
      <p:grpSp>
        <p:nvGrpSpPr>
          <p:cNvPr id="66579" name="Group 24"/>
          <p:cNvGrpSpPr>
            <a:grpSpLocks/>
          </p:cNvGrpSpPr>
          <p:nvPr/>
        </p:nvGrpSpPr>
        <p:grpSpPr bwMode="auto">
          <a:xfrm>
            <a:off x="919163" y="1865313"/>
            <a:ext cx="1316037" cy="1654175"/>
            <a:chOff x="610" y="1297"/>
            <a:chExt cx="829" cy="1042"/>
          </a:xfrm>
        </p:grpSpPr>
        <p:grpSp>
          <p:nvGrpSpPr>
            <p:cNvPr id="66633" name="Group 25"/>
            <p:cNvGrpSpPr>
              <a:grpSpLocks/>
            </p:cNvGrpSpPr>
            <p:nvPr/>
          </p:nvGrpSpPr>
          <p:grpSpPr bwMode="auto">
            <a:xfrm>
              <a:off x="610" y="1297"/>
              <a:ext cx="829" cy="797"/>
              <a:chOff x="3852" y="2120"/>
              <a:chExt cx="1098" cy="1242"/>
            </a:xfrm>
          </p:grpSpPr>
          <p:sp>
            <p:nvSpPr>
              <p:cNvPr id="66635" name="Freeform 26"/>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6636" name="Freeform 27"/>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6637" name="Line 28"/>
              <p:cNvSpPr>
                <a:spLocks noChangeShapeType="1"/>
              </p:cNvSpPr>
              <p:nvPr/>
            </p:nvSpPr>
            <p:spPr bwMode="auto">
              <a:xfrm flipV="1">
                <a:off x="4025" y="2120"/>
                <a:ext cx="760" cy="8"/>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66634" name="Text Box 29"/>
            <p:cNvSpPr txBox="1">
              <a:spLocks noChangeArrowheads="1"/>
            </p:cNvSpPr>
            <p:nvPr/>
          </p:nvSpPr>
          <p:spPr bwMode="auto">
            <a:xfrm>
              <a:off x="818" y="2089"/>
              <a:ext cx="34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Det</a:t>
              </a:r>
            </a:p>
          </p:txBody>
        </p:sp>
      </p:grpSp>
      <p:sp>
        <p:nvSpPr>
          <p:cNvPr id="66580" name="Text Box 30"/>
          <p:cNvSpPr txBox="1">
            <a:spLocks noChangeArrowheads="1"/>
          </p:cNvSpPr>
          <p:nvPr/>
        </p:nvSpPr>
        <p:spPr bwMode="auto">
          <a:xfrm>
            <a:off x="1146175" y="2149475"/>
            <a:ext cx="293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a</a:t>
            </a:r>
          </a:p>
        </p:txBody>
      </p:sp>
      <p:sp>
        <p:nvSpPr>
          <p:cNvPr id="66581" name="Text Box 31"/>
          <p:cNvSpPr txBox="1">
            <a:spLocks noChangeArrowheads="1"/>
          </p:cNvSpPr>
          <p:nvPr/>
        </p:nvSpPr>
        <p:spPr bwMode="auto">
          <a:xfrm>
            <a:off x="1530350" y="2192338"/>
            <a:ext cx="490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the</a:t>
            </a:r>
          </a:p>
        </p:txBody>
      </p:sp>
      <p:sp>
        <p:nvSpPr>
          <p:cNvPr id="66582" name="Text Box 32"/>
          <p:cNvSpPr txBox="1">
            <a:spLocks noChangeArrowheads="1"/>
          </p:cNvSpPr>
          <p:nvPr/>
        </p:nvSpPr>
        <p:spPr bwMode="auto">
          <a:xfrm>
            <a:off x="1023938" y="2465388"/>
            <a:ext cx="4905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the</a:t>
            </a:r>
          </a:p>
        </p:txBody>
      </p:sp>
      <p:sp>
        <p:nvSpPr>
          <p:cNvPr id="66583" name="Text Box 33"/>
          <p:cNvSpPr txBox="1">
            <a:spLocks noChangeArrowheads="1"/>
          </p:cNvSpPr>
          <p:nvPr/>
        </p:nvSpPr>
        <p:spPr bwMode="auto">
          <a:xfrm>
            <a:off x="1285875" y="1862138"/>
            <a:ext cx="490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the</a:t>
            </a:r>
          </a:p>
        </p:txBody>
      </p:sp>
      <p:sp>
        <p:nvSpPr>
          <p:cNvPr id="66584" name="Text Box 34"/>
          <p:cNvSpPr txBox="1">
            <a:spLocks noChangeArrowheads="1"/>
          </p:cNvSpPr>
          <p:nvPr/>
        </p:nvSpPr>
        <p:spPr bwMode="auto">
          <a:xfrm>
            <a:off x="1330325" y="2697163"/>
            <a:ext cx="5603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that</a:t>
            </a:r>
          </a:p>
        </p:txBody>
      </p:sp>
      <p:sp>
        <p:nvSpPr>
          <p:cNvPr id="66585" name="Text Box 35"/>
          <p:cNvSpPr txBox="1">
            <a:spLocks noChangeArrowheads="1"/>
          </p:cNvSpPr>
          <p:nvPr/>
        </p:nvSpPr>
        <p:spPr bwMode="auto">
          <a:xfrm>
            <a:off x="1298575" y="2301875"/>
            <a:ext cx="293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a</a:t>
            </a:r>
          </a:p>
        </p:txBody>
      </p:sp>
      <p:sp>
        <p:nvSpPr>
          <p:cNvPr id="66586" name="Text Box 36"/>
          <p:cNvSpPr txBox="1">
            <a:spLocks noChangeArrowheads="1"/>
          </p:cNvSpPr>
          <p:nvPr/>
        </p:nvSpPr>
        <p:spPr bwMode="auto">
          <a:xfrm>
            <a:off x="1668463" y="2430463"/>
            <a:ext cx="4905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the</a:t>
            </a:r>
          </a:p>
        </p:txBody>
      </p:sp>
      <p:sp>
        <p:nvSpPr>
          <p:cNvPr id="66587" name="Text Box 37"/>
          <p:cNvSpPr txBox="1">
            <a:spLocks noChangeArrowheads="1"/>
          </p:cNvSpPr>
          <p:nvPr/>
        </p:nvSpPr>
        <p:spPr bwMode="auto">
          <a:xfrm>
            <a:off x="1450975" y="2454275"/>
            <a:ext cx="293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a</a:t>
            </a:r>
          </a:p>
        </p:txBody>
      </p:sp>
      <p:grpSp>
        <p:nvGrpSpPr>
          <p:cNvPr id="66588" name="Group 38"/>
          <p:cNvGrpSpPr>
            <a:grpSpLocks/>
          </p:cNvGrpSpPr>
          <p:nvPr/>
        </p:nvGrpSpPr>
        <p:grpSpPr bwMode="auto">
          <a:xfrm>
            <a:off x="5981700" y="3195638"/>
            <a:ext cx="1316038" cy="1265237"/>
            <a:chOff x="3768" y="2013"/>
            <a:chExt cx="829" cy="797"/>
          </a:xfrm>
        </p:grpSpPr>
        <p:sp>
          <p:nvSpPr>
            <p:cNvPr id="66630" name="Freeform 39"/>
            <p:cNvSpPr>
              <a:spLocks/>
            </p:cNvSpPr>
            <p:nvPr/>
          </p:nvSpPr>
          <p:spPr bwMode="auto">
            <a:xfrm>
              <a:off x="3768" y="2017"/>
              <a:ext cx="415" cy="793"/>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6631" name="Freeform 40"/>
            <p:cNvSpPr>
              <a:spLocks/>
            </p:cNvSpPr>
            <p:nvPr/>
          </p:nvSpPr>
          <p:spPr bwMode="auto">
            <a:xfrm flipH="1">
              <a:off x="4183" y="2015"/>
              <a:ext cx="414" cy="792"/>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6632" name="Line 41"/>
            <p:cNvSpPr>
              <a:spLocks noChangeShapeType="1"/>
            </p:cNvSpPr>
            <p:nvPr/>
          </p:nvSpPr>
          <p:spPr bwMode="auto">
            <a:xfrm flipV="1">
              <a:off x="3899" y="2013"/>
              <a:ext cx="573" cy="5"/>
            </a:xfrm>
            <a:prstGeom prst="line">
              <a:avLst/>
            </a:prstGeom>
            <a:noFill/>
            <a:ln w="38100">
              <a:solidFill>
                <a:srgbClr val="CC00CC"/>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66589" name="Text Box 42"/>
          <p:cNvSpPr txBox="1">
            <a:spLocks noChangeArrowheads="1"/>
          </p:cNvSpPr>
          <p:nvPr/>
        </p:nvSpPr>
        <p:spPr bwMode="auto">
          <a:xfrm>
            <a:off x="6302375" y="4465638"/>
            <a:ext cx="688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Verb</a:t>
            </a:r>
          </a:p>
        </p:txBody>
      </p:sp>
      <p:sp>
        <p:nvSpPr>
          <p:cNvPr id="66590" name="Text Box 43"/>
          <p:cNvSpPr txBox="1">
            <a:spLocks noChangeArrowheads="1"/>
          </p:cNvSpPr>
          <p:nvPr/>
        </p:nvSpPr>
        <p:spPr bwMode="auto">
          <a:xfrm>
            <a:off x="6419850" y="3209925"/>
            <a:ext cx="447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bit</a:t>
            </a:r>
          </a:p>
        </p:txBody>
      </p:sp>
      <p:sp>
        <p:nvSpPr>
          <p:cNvPr id="66591" name="Text Box 44"/>
          <p:cNvSpPr txBox="1">
            <a:spLocks noChangeArrowheads="1"/>
          </p:cNvSpPr>
          <p:nvPr/>
        </p:nvSpPr>
        <p:spPr bwMode="auto">
          <a:xfrm>
            <a:off x="6042025" y="3636963"/>
            <a:ext cx="476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ate</a:t>
            </a:r>
          </a:p>
        </p:txBody>
      </p:sp>
      <p:sp>
        <p:nvSpPr>
          <p:cNvPr id="66592" name="Text Box 45"/>
          <p:cNvSpPr txBox="1">
            <a:spLocks noChangeArrowheads="1"/>
          </p:cNvSpPr>
          <p:nvPr/>
        </p:nvSpPr>
        <p:spPr bwMode="auto">
          <a:xfrm>
            <a:off x="6430963" y="3549650"/>
            <a:ext cx="5762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saw</a:t>
            </a:r>
          </a:p>
        </p:txBody>
      </p:sp>
      <p:sp>
        <p:nvSpPr>
          <p:cNvPr id="66593" name="Text Box 46"/>
          <p:cNvSpPr txBox="1">
            <a:spLocks noChangeArrowheads="1"/>
          </p:cNvSpPr>
          <p:nvPr/>
        </p:nvSpPr>
        <p:spPr bwMode="auto">
          <a:xfrm>
            <a:off x="6357938" y="3775075"/>
            <a:ext cx="857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played</a:t>
            </a:r>
          </a:p>
        </p:txBody>
      </p:sp>
      <p:sp>
        <p:nvSpPr>
          <p:cNvPr id="66594" name="Text Box 47"/>
          <p:cNvSpPr txBox="1">
            <a:spLocks noChangeArrowheads="1"/>
          </p:cNvSpPr>
          <p:nvPr/>
        </p:nvSpPr>
        <p:spPr bwMode="auto">
          <a:xfrm>
            <a:off x="6153150" y="4025900"/>
            <a:ext cx="447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hit</a:t>
            </a:r>
          </a:p>
        </p:txBody>
      </p:sp>
      <p:sp>
        <p:nvSpPr>
          <p:cNvPr id="66595" name="Freeform 48"/>
          <p:cNvSpPr>
            <a:spLocks/>
          </p:cNvSpPr>
          <p:nvPr/>
        </p:nvSpPr>
        <p:spPr bwMode="auto">
          <a:xfrm>
            <a:off x="2047875" y="2903538"/>
            <a:ext cx="1560513" cy="409575"/>
          </a:xfrm>
          <a:custGeom>
            <a:avLst/>
            <a:gdLst>
              <a:gd name="T0" fmla="*/ 0 w 983"/>
              <a:gd name="T1" fmla="*/ 2147483646 h 258"/>
              <a:gd name="T2" fmla="*/ 2147483646 w 983"/>
              <a:gd name="T3" fmla="*/ 2147483646 h 258"/>
              <a:gd name="T4" fmla="*/ 2147483646 w 983"/>
              <a:gd name="T5" fmla="*/ 2147483646 h 258"/>
              <a:gd name="T6" fmla="*/ 2147483646 w 983"/>
              <a:gd name="T7" fmla="*/ 0 h 258"/>
              <a:gd name="T8" fmla="*/ 0 60000 65536"/>
              <a:gd name="T9" fmla="*/ 0 60000 65536"/>
              <a:gd name="T10" fmla="*/ 0 60000 65536"/>
              <a:gd name="T11" fmla="*/ 0 60000 65536"/>
              <a:gd name="T12" fmla="*/ 0 w 983"/>
              <a:gd name="T13" fmla="*/ 0 h 258"/>
              <a:gd name="T14" fmla="*/ 983 w 983"/>
              <a:gd name="T15" fmla="*/ 258 h 258"/>
            </a:gdLst>
            <a:ahLst/>
            <a:cxnLst>
              <a:cxn ang="T8">
                <a:pos x="T0" y="T1"/>
              </a:cxn>
              <a:cxn ang="T9">
                <a:pos x="T2" y="T3"/>
              </a:cxn>
              <a:cxn ang="T10">
                <a:pos x="T4" y="T5"/>
              </a:cxn>
              <a:cxn ang="T11">
                <a:pos x="T6" y="T7"/>
              </a:cxn>
            </a:cxnLst>
            <a:rect l="T12" t="T13" r="T14" b="T15"/>
            <a:pathLst>
              <a:path w="983" h="258">
                <a:moveTo>
                  <a:pt x="0" y="38"/>
                </a:moveTo>
                <a:cubicBezTo>
                  <a:pt x="75" y="111"/>
                  <a:pt x="151" y="184"/>
                  <a:pt x="253" y="215"/>
                </a:cubicBezTo>
                <a:cubicBezTo>
                  <a:pt x="355" y="246"/>
                  <a:pt x="492" y="258"/>
                  <a:pt x="614" y="222"/>
                </a:cubicBezTo>
                <a:cubicBezTo>
                  <a:pt x="736" y="186"/>
                  <a:pt x="859" y="93"/>
                  <a:pt x="983"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6596" name="Text Box 49"/>
          <p:cNvSpPr txBox="1">
            <a:spLocks noChangeArrowheads="1"/>
          </p:cNvSpPr>
          <p:nvPr/>
        </p:nvSpPr>
        <p:spPr bwMode="auto">
          <a:xfrm>
            <a:off x="2466975" y="2930525"/>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0.95</a:t>
            </a:r>
          </a:p>
        </p:txBody>
      </p:sp>
      <p:sp>
        <p:nvSpPr>
          <p:cNvPr id="66597" name="Freeform 50"/>
          <p:cNvSpPr>
            <a:spLocks/>
          </p:cNvSpPr>
          <p:nvPr/>
        </p:nvSpPr>
        <p:spPr bwMode="auto">
          <a:xfrm>
            <a:off x="4632325" y="2890838"/>
            <a:ext cx="1474788" cy="804862"/>
          </a:xfrm>
          <a:custGeom>
            <a:avLst/>
            <a:gdLst>
              <a:gd name="T0" fmla="*/ 0 w 929"/>
              <a:gd name="T1" fmla="*/ 0 h 507"/>
              <a:gd name="T2" fmla="*/ 2147483646 w 929"/>
              <a:gd name="T3" fmla="*/ 2147483646 h 507"/>
              <a:gd name="T4" fmla="*/ 2147483646 w 929"/>
              <a:gd name="T5" fmla="*/ 2147483646 h 507"/>
              <a:gd name="T6" fmla="*/ 2147483646 w 929"/>
              <a:gd name="T7" fmla="*/ 2147483646 h 507"/>
              <a:gd name="T8" fmla="*/ 0 60000 65536"/>
              <a:gd name="T9" fmla="*/ 0 60000 65536"/>
              <a:gd name="T10" fmla="*/ 0 60000 65536"/>
              <a:gd name="T11" fmla="*/ 0 60000 65536"/>
              <a:gd name="T12" fmla="*/ 0 w 929"/>
              <a:gd name="T13" fmla="*/ 0 h 507"/>
              <a:gd name="T14" fmla="*/ 929 w 929"/>
              <a:gd name="T15" fmla="*/ 507 h 507"/>
            </a:gdLst>
            <a:ahLst/>
            <a:cxnLst>
              <a:cxn ang="T8">
                <a:pos x="T0" y="T1"/>
              </a:cxn>
              <a:cxn ang="T9">
                <a:pos x="T2" y="T3"/>
              </a:cxn>
              <a:cxn ang="T10">
                <a:pos x="T4" y="T5"/>
              </a:cxn>
              <a:cxn ang="T11">
                <a:pos x="T6" y="T7"/>
              </a:cxn>
            </a:cxnLst>
            <a:rect l="T12" t="T13" r="T14" b="T15"/>
            <a:pathLst>
              <a:path w="929" h="507">
                <a:moveTo>
                  <a:pt x="0" y="0"/>
                </a:moveTo>
                <a:cubicBezTo>
                  <a:pt x="62" y="84"/>
                  <a:pt x="124" y="168"/>
                  <a:pt x="207" y="238"/>
                </a:cubicBezTo>
                <a:cubicBezTo>
                  <a:pt x="290" y="308"/>
                  <a:pt x="379" y="377"/>
                  <a:pt x="499" y="422"/>
                </a:cubicBezTo>
                <a:cubicBezTo>
                  <a:pt x="619" y="467"/>
                  <a:pt x="860" y="493"/>
                  <a:pt x="929" y="5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6598" name="Freeform 51"/>
          <p:cNvSpPr>
            <a:spLocks/>
          </p:cNvSpPr>
          <p:nvPr/>
        </p:nvSpPr>
        <p:spPr bwMode="auto">
          <a:xfrm>
            <a:off x="2084388" y="1747838"/>
            <a:ext cx="1547812" cy="569912"/>
          </a:xfrm>
          <a:custGeom>
            <a:avLst/>
            <a:gdLst>
              <a:gd name="T0" fmla="*/ 2147483646 w 975"/>
              <a:gd name="T1" fmla="*/ 2147483646 h 536"/>
              <a:gd name="T2" fmla="*/ 2147483646 w 975"/>
              <a:gd name="T3" fmla="*/ 2147483646 h 536"/>
              <a:gd name="T4" fmla="*/ 2147483646 w 975"/>
              <a:gd name="T5" fmla="*/ 2147483646 h 536"/>
              <a:gd name="T6" fmla="*/ 0 w 975"/>
              <a:gd name="T7" fmla="*/ 2147483646 h 536"/>
              <a:gd name="T8" fmla="*/ 0 60000 65536"/>
              <a:gd name="T9" fmla="*/ 0 60000 65536"/>
              <a:gd name="T10" fmla="*/ 0 60000 65536"/>
              <a:gd name="T11" fmla="*/ 0 60000 65536"/>
              <a:gd name="T12" fmla="*/ 0 w 975"/>
              <a:gd name="T13" fmla="*/ 0 h 536"/>
              <a:gd name="T14" fmla="*/ 975 w 975"/>
              <a:gd name="T15" fmla="*/ 536 h 536"/>
            </a:gdLst>
            <a:ahLst/>
            <a:cxnLst>
              <a:cxn ang="T8">
                <a:pos x="T0" y="T1"/>
              </a:cxn>
              <a:cxn ang="T9">
                <a:pos x="T2" y="T3"/>
              </a:cxn>
              <a:cxn ang="T10">
                <a:pos x="T4" y="T5"/>
              </a:cxn>
              <a:cxn ang="T11">
                <a:pos x="T6" y="T7"/>
              </a:cxn>
            </a:cxnLst>
            <a:rect l="T12" t="T13" r="T14" b="T15"/>
            <a:pathLst>
              <a:path w="975" h="536">
                <a:moveTo>
                  <a:pt x="975" y="528"/>
                </a:moveTo>
                <a:cubicBezTo>
                  <a:pt x="877" y="343"/>
                  <a:pt x="779" y="158"/>
                  <a:pt x="668" y="83"/>
                </a:cubicBezTo>
                <a:cubicBezTo>
                  <a:pt x="557" y="8"/>
                  <a:pt x="418" y="0"/>
                  <a:pt x="307" y="75"/>
                </a:cubicBezTo>
                <a:cubicBezTo>
                  <a:pt x="196" y="150"/>
                  <a:pt x="52" y="458"/>
                  <a:pt x="0" y="536"/>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en-US"/>
          </a:p>
        </p:txBody>
      </p:sp>
      <p:sp>
        <p:nvSpPr>
          <p:cNvPr id="66599" name="Text Box 52"/>
          <p:cNvSpPr txBox="1">
            <a:spLocks noChangeArrowheads="1"/>
          </p:cNvSpPr>
          <p:nvPr/>
        </p:nvSpPr>
        <p:spPr bwMode="auto">
          <a:xfrm>
            <a:off x="2589213" y="1404938"/>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0.05</a:t>
            </a:r>
          </a:p>
        </p:txBody>
      </p:sp>
      <p:sp>
        <p:nvSpPr>
          <p:cNvPr id="66600" name="Text Box 53"/>
          <p:cNvSpPr txBox="1">
            <a:spLocks noChangeArrowheads="1"/>
          </p:cNvSpPr>
          <p:nvPr/>
        </p:nvSpPr>
        <p:spPr bwMode="auto">
          <a:xfrm>
            <a:off x="5091113" y="3094038"/>
            <a:ext cx="6318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0.85</a:t>
            </a:r>
          </a:p>
        </p:txBody>
      </p:sp>
      <p:sp>
        <p:nvSpPr>
          <p:cNvPr id="66601" name="Text Box 54"/>
          <p:cNvSpPr txBox="1">
            <a:spLocks noChangeArrowheads="1"/>
          </p:cNvSpPr>
          <p:nvPr/>
        </p:nvSpPr>
        <p:spPr bwMode="auto">
          <a:xfrm>
            <a:off x="6518275" y="4019550"/>
            <a:ext cx="66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gave</a:t>
            </a:r>
          </a:p>
        </p:txBody>
      </p:sp>
      <p:sp>
        <p:nvSpPr>
          <p:cNvPr id="66602" name="Freeform 55"/>
          <p:cNvSpPr>
            <a:spLocks/>
          </p:cNvSpPr>
          <p:nvPr/>
        </p:nvSpPr>
        <p:spPr bwMode="auto">
          <a:xfrm>
            <a:off x="1839913" y="3109913"/>
            <a:ext cx="4146550" cy="984250"/>
          </a:xfrm>
          <a:custGeom>
            <a:avLst/>
            <a:gdLst>
              <a:gd name="T0" fmla="*/ 0 w 2612"/>
              <a:gd name="T1" fmla="*/ 0 h 620"/>
              <a:gd name="T2" fmla="*/ 2147483646 w 2612"/>
              <a:gd name="T3" fmla="*/ 2147483646 h 620"/>
              <a:gd name="T4" fmla="*/ 2147483646 w 2612"/>
              <a:gd name="T5" fmla="*/ 2147483646 h 620"/>
              <a:gd name="T6" fmla="*/ 2147483646 w 2612"/>
              <a:gd name="T7" fmla="*/ 2147483646 h 620"/>
              <a:gd name="T8" fmla="*/ 2147483646 w 2612"/>
              <a:gd name="T9" fmla="*/ 2147483646 h 620"/>
              <a:gd name="T10" fmla="*/ 0 60000 65536"/>
              <a:gd name="T11" fmla="*/ 0 60000 65536"/>
              <a:gd name="T12" fmla="*/ 0 60000 65536"/>
              <a:gd name="T13" fmla="*/ 0 60000 65536"/>
              <a:gd name="T14" fmla="*/ 0 60000 65536"/>
              <a:gd name="T15" fmla="*/ 0 w 2612"/>
              <a:gd name="T16" fmla="*/ 0 h 620"/>
              <a:gd name="T17" fmla="*/ 2612 w 2612"/>
              <a:gd name="T18" fmla="*/ 620 h 620"/>
            </a:gdLst>
            <a:ahLst/>
            <a:cxnLst>
              <a:cxn ang="T10">
                <a:pos x="T0" y="T1"/>
              </a:cxn>
              <a:cxn ang="T11">
                <a:pos x="T2" y="T3"/>
              </a:cxn>
              <a:cxn ang="T12">
                <a:pos x="T4" y="T5"/>
              </a:cxn>
              <a:cxn ang="T13">
                <a:pos x="T6" y="T7"/>
              </a:cxn>
              <a:cxn ang="T14">
                <a:pos x="T8" y="T9"/>
              </a:cxn>
            </a:cxnLst>
            <a:rect l="T15" t="T16" r="T17" b="T18"/>
            <a:pathLst>
              <a:path w="2612" h="620">
                <a:moveTo>
                  <a:pt x="0" y="0"/>
                </a:moveTo>
                <a:cubicBezTo>
                  <a:pt x="78" y="144"/>
                  <a:pt x="156" y="289"/>
                  <a:pt x="400" y="354"/>
                </a:cubicBezTo>
                <a:cubicBezTo>
                  <a:pt x="644" y="419"/>
                  <a:pt x="1171" y="354"/>
                  <a:pt x="1467" y="392"/>
                </a:cubicBezTo>
                <a:cubicBezTo>
                  <a:pt x="1763" y="430"/>
                  <a:pt x="1983" y="548"/>
                  <a:pt x="2174" y="584"/>
                </a:cubicBezTo>
                <a:cubicBezTo>
                  <a:pt x="2365" y="620"/>
                  <a:pt x="2488" y="613"/>
                  <a:pt x="2612" y="6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6603" name="Text Box 56"/>
          <p:cNvSpPr txBox="1">
            <a:spLocks noChangeArrowheads="1"/>
          </p:cNvSpPr>
          <p:nvPr/>
        </p:nvSpPr>
        <p:spPr bwMode="auto">
          <a:xfrm>
            <a:off x="4121150" y="3765550"/>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0.05</a:t>
            </a:r>
          </a:p>
        </p:txBody>
      </p:sp>
      <p:sp>
        <p:nvSpPr>
          <p:cNvPr id="66604" name="Oval 57"/>
          <p:cNvSpPr>
            <a:spLocks noChangeArrowheads="1"/>
          </p:cNvSpPr>
          <p:nvPr/>
        </p:nvSpPr>
        <p:spPr bwMode="auto">
          <a:xfrm>
            <a:off x="8021638" y="3378200"/>
            <a:ext cx="792162" cy="69532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66605" name="Text Box 58"/>
          <p:cNvSpPr txBox="1">
            <a:spLocks noChangeArrowheads="1"/>
          </p:cNvSpPr>
          <p:nvPr/>
        </p:nvSpPr>
        <p:spPr bwMode="auto">
          <a:xfrm>
            <a:off x="8134350" y="3478213"/>
            <a:ext cx="603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stop</a:t>
            </a:r>
          </a:p>
        </p:txBody>
      </p:sp>
      <p:sp>
        <p:nvSpPr>
          <p:cNvPr id="66606" name="Freeform 59"/>
          <p:cNvSpPr>
            <a:spLocks/>
          </p:cNvSpPr>
          <p:nvPr/>
        </p:nvSpPr>
        <p:spPr bwMode="auto">
          <a:xfrm>
            <a:off x="7143750" y="3213100"/>
            <a:ext cx="1096963" cy="458788"/>
          </a:xfrm>
          <a:custGeom>
            <a:avLst/>
            <a:gdLst>
              <a:gd name="T0" fmla="*/ 0 w 691"/>
              <a:gd name="T1" fmla="*/ 2147483646 h 289"/>
              <a:gd name="T2" fmla="*/ 2147483646 w 691"/>
              <a:gd name="T3" fmla="*/ 2147483646 h 289"/>
              <a:gd name="T4" fmla="*/ 2147483646 w 691"/>
              <a:gd name="T5" fmla="*/ 2147483646 h 289"/>
              <a:gd name="T6" fmla="*/ 2147483646 w 691"/>
              <a:gd name="T7" fmla="*/ 2147483646 h 289"/>
              <a:gd name="T8" fmla="*/ 0 60000 65536"/>
              <a:gd name="T9" fmla="*/ 0 60000 65536"/>
              <a:gd name="T10" fmla="*/ 0 60000 65536"/>
              <a:gd name="T11" fmla="*/ 0 60000 65536"/>
              <a:gd name="T12" fmla="*/ 0 w 691"/>
              <a:gd name="T13" fmla="*/ 0 h 289"/>
              <a:gd name="T14" fmla="*/ 691 w 691"/>
              <a:gd name="T15" fmla="*/ 289 h 289"/>
            </a:gdLst>
            <a:ahLst/>
            <a:cxnLst>
              <a:cxn ang="T8">
                <a:pos x="T0" y="T1"/>
              </a:cxn>
              <a:cxn ang="T9">
                <a:pos x="T2" y="T3"/>
              </a:cxn>
              <a:cxn ang="T10">
                <a:pos x="T4" y="T5"/>
              </a:cxn>
              <a:cxn ang="T11">
                <a:pos x="T6" y="T7"/>
              </a:cxn>
            </a:cxnLst>
            <a:rect l="T12" t="T13" r="T14" b="T15"/>
            <a:pathLst>
              <a:path w="691" h="289">
                <a:moveTo>
                  <a:pt x="0" y="289"/>
                </a:moveTo>
                <a:cubicBezTo>
                  <a:pt x="38" y="243"/>
                  <a:pt x="76" y="197"/>
                  <a:pt x="146" y="150"/>
                </a:cubicBezTo>
                <a:cubicBezTo>
                  <a:pt x="216" y="103"/>
                  <a:pt x="332" y="8"/>
                  <a:pt x="423" y="4"/>
                </a:cubicBezTo>
                <a:cubicBezTo>
                  <a:pt x="514" y="0"/>
                  <a:pt x="649" y="106"/>
                  <a:pt x="691" y="12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6607" name="Text Box 60"/>
          <p:cNvSpPr txBox="1">
            <a:spLocks noChangeArrowheads="1"/>
          </p:cNvSpPr>
          <p:nvPr/>
        </p:nvSpPr>
        <p:spPr bwMode="auto">
          <a:xfrm>
            <a:off x="7480300" y="2795588"/>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0.5</a:t>
            </a:r>
          </a:p>
        </p:txBody>
      </p:sp>
      <p:sp>
        <p:nvSpPr>
          <p:cNvPr id="66608" name="Freeform 61"/>
          <p:cNvSpPr>
            <a:spLocks/>
          </p:cNvSpPr>
          <p:nvPr/>
        </p:nvSpPr>
        <p:spPr bwMode="auto">
          <a:xfrm>
            <a:off x="4522788" y="1689100"/>
            <a:ext cx="4011612" cy="1701800"/>
          </a:xfrm>
          <a:custGeom>
            <a:avLst/>
            <a:gdLst>
              <a:gd name="T0" fmla="*/ 0 w 2527"/>
              <a:gd name="T1" fmla="*/ 2147483646 h 1072"/>
              <a:gd name="T2" fmla="*/ 2147483646 w 2527"/>
              <a:gd name="T3" fmla="*/ 2147483646 h 1072"/>
              <a:gd name="T4" fmla="*/ 2147483646 w 2527"/>
              <a:gd name="T5" fmla="*/ 2147483646 h 1072"/>
              <a:gd name="T6" fmla="*/ 2147483646 w 2527"/>
              <a:gd name="T7" fmla="*/ 2147483646 h 1072"/>
              <a:gd name="T8" fmla="*/ 2147483646 w 2527"/>
              <a:gd name="T9" fmla="*/ 2147483646 h 1072"/>
              <a:gd name="T10" fmla="*/ 0 60000 65536"/>
              <a:gd name="T11" fmla="*/ 0 60000 65536"/>
              <a:gd name="T12" fmla="*/ 0 60000 65536"/>
              <a:gd name="T13" fmla="*/ 0 60000 65536"/>
              <a:gd name="T14" fmla="*/ 0 60000 65536"/>
              <a:gd name="T15" fmla="*/ 0 w 2527"/>
              <a:gd name="T16" fmla="*/ 0 h 1072"/>
              <a:gd name="T17" fmla="*/ 2527 w 2527"/>
              <a:gd name="T18" fmla="*/ 1072 h 1072"/>
            </a:gdLst>
            <a:ahLst/>
            <a:cxnLst>
              <a:cxn ang="T10">
                <a:pos x="T0" y="T1"/>
              </a:cxn>
              <a:cxn ang="T11">
                <a:pos x="T2" y="T3"/>
              </a:cxn>
              <a:cxn ang="T12">
                <a:pos x="T4" y="T5"/>
              </a:cxn>
              <a:cxn ang="T13">
                <a:pos x="T6" y="T7"/>
              </a:cxn>
              <a:cxn ang="T14">
                <a:pos x="T8" y="T9"/>
              </a:cxn>
            </a:cxnLst>
            <a:rect l="T15" t="T16" r="T17" b="T18"/>
            <a:pathLst>
              <a:path w="2527" h="1072">
                <a:moveTo>
                  <a:pt x="0" y="358"/>
                </a:moveTo>
                <a:cubicBezTo>
                  <a:pt x="211" y="258"/>
                  <a:pt x="422" y="159"/>
                  <a:pt x="684" y="104"/>
                </a:cubicBezTo>
                <a:cubicBezTo>
                  <a:pt x="946" y="49"/>
                  <a:pt x="1299" y="0"/>
                  <a:pt x="1574" y="27"/>
                </a:cubicBezTo>
                <a:cubicBezTo>
                  <a:pt x="1849" y="54"/>
                  <a:pt x="2176" y="92"/>
                  <a:pt x="2335" y="266"/>
                </a:cubicBezTo>
                <a:cubicBezTo>
                  <a:pt x="2494" y="440"/>
                  <a:pt x="2496" y="938"/>
                  <a:pt x="2527" y="1072"/>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6609" name="Text Box 62"/>
          <p:cNvSpPr txBox="1">
            <a:spLocks noChangeArrowheads="1"/>
          </p:cNvSpPr>
          <p:nvPr/>
        </p:nvSpPr>
        <p:spPr bwMode="auto">
          <a:xfrm>
            <a:off x="5772150" y="17462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0.1</a:t>
            </a:r>
          </a:p>
        </p:txBody>
      </p:sp>
      <p:sp>
        <p:nvSpPr>
          <p:cNvPr id="66610" name="Freeform 63"/>
          <p:cNvSpPr>
            <a:spLocks/>
          </p:cNvSpPr>
          <p:nvPr/>
        </p:nvSpPr>
        <p:spPr bwMode="auto">
          <a:xfrm>
            <a:off x="3449638" y="4341813"/>
            <a:ext cx="2706687" cy="763587"/>
          </a:xfrm>
          <a:custGeom>
            <a:avLst/>
            <a:gdLst>
              <a:gd name="T0" fmla="*/ 0 w 1705"/>
              <a:gd name="T1" fmla="*/ 2147483646 h 481"/>
              <a:gd name="T2" fmla="*/ 2147483646 w 1705"/>
              <a:gd name="T3" fmla="*/ 2147483646 h 481"/>
              <a:gd name="T4" fmla="*/ 2147483646 w 1705"/>
              <a:gd name="T5" fmla="*/ 2147483646 h 481"/>
              <a:gd name="T6" fmla="*/ 2147483646 w 1705"/>
              <a:gd name="T7" fmla="*/ 0 h 481"/>
              <a:gd name="T8" fmla="*/ 0 60000 65536"/>
              <a:gd name="T9" fmla="*/ 0 60000 65536"/>
              <a:gd name="T10" fmla="*/ 0 60000 65536"/>
              <a:gd name="T11" fmla="*/ 0 60000 65536"/>
              <a:gd name="T12" fmla="*/ 0 w 1705"/>
              <a:gd name="T13" fmla="*/ 0 h 481"/>
              <a:gd name="T14" fmla="*/ 1705 w 1705"/>
              <a:gd name="T15" fmla="*/ 481 h 481"/>
            </a:gdLst>
            <a:ahLst/>
            <a:cxnLst>
              <a:cxn ang="T8">
                <a:pos x="T0" y="T1"/>
              </a:cxn>
              <a:cxn ang="T9">
                <a:pos x="T2" y="T3"/>
              </a:cxn>
              <a:cxn ang="T10">
                <a:pos x="T4" y="T5"/>
              </a:cxn>
              <a:cxn ang="T11">
                <a:pos x="T6" y="T7"/>
              </a:cxn>
            </a:cxnLst>
            <a:rect l="T12" t="T13" r="T14" b="T15"/>
            <a:pathLst>
              <a:path w="1705" h="481">
                <a:moveTo>
                  <a:pt x="0" y="292"/>
                </a:moveTo>
                <a:cubicBezTo>
                  <a:pt x="64" y="335"/>
                  <a:pt x="128" y="379"/>
                  <a:pt x="315" y="399"/>
                </a:cubicBezTo>
                <a:cubicBezTo>
                  <a:pt x="502" y="419"/>
                  <a:pt x="889" y="481"/>
                  <a:pt x="1121" y="415"/>
                </a:cubicBezTo>
                <a:cubicBezTo>
                  <a:pt x="1353" y="349"/>
                  <a:pt x="1529" y="174"/>
                  <a:pt x="1705"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6611" name="Text Box 64"/>
          <p:cNvSpPr txBox="1">
            <a:spLocks noChangeArrowheads="1"/>
          </p:cNvSpPr>
          <p:nvPr/>
        </p:nvSpPr>
        <p:spPr bwMode="auto">
          <a:xfrm>
            <a:off x="4176713" y="464820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0.8</a:t>
            </a:r>
          </a:p>
        </p:txBody>
      </p:sp>
      <p:sp>
        <p:nvSpPr>
          <p:cNvPr id="66612" name="Freeform 65"/>
          <p:cNvSpPr>
            <a:spLocks/>
          </p:cNvSpPr>
          <p:nvPr/>
        </p:nvSpPr>
        <p:spPr bwMode="auto">
          <a:xfrm>
            <a:off x="3230563" y="4037013"/>
            <a:ext cx="5072062" cy="1546225"/>
          </a:xfrm>
          <a:custGeom>
            <a:avLst/>
            <a:gdLst>
              <a:gd name="T0" fmla="*/ 0 w 3195"/>
              <a:gd name="T1" fmla="*/ 2147483646 h 974"/>
              <a:gd name="T2" fmla="*/ 2147483646 w 3195"/>
              <a:gd name="T3" fmla="*/ 2147483646 h 974"/>
              <a:gd name="T4" fmla="*/ 2147483646 w 3195"/>
              <a:gd name="T5" fmla="*/ 2147483646 h 974"/>
              <a:gd name="T6" fmla="*/ 2147483646 w 3195"/>
              <a:gd name="T7" fmla="*/ 0 h 974"/>
              <a:gd name="T8" fmla="*/ 0 60000 65536"/>
              <a:gd name="T9" fmla="*/ 0 60000 65536"/>
              <a:gd name="T10" fmla="*/ 0 60000 65536"/>
              <a:gd name="T11" fmla="*/ 0 60000 65536"/>
              <a:gd name="T12" fmla="*/ 0 w 3195"/>
              <a:gd name="T13" fmla="*/ 0 h 974"/>
              <a:gd name="T14" fmla="*/ 3195 w 3195"/>
              <a:gd name="T15" fmla="*/ 974 h 974"/>
            </a:gdLst>
            <a:ahLst/>
            <a:cxnLst>
              <a:cxn ang="T8">
                <a:pos x="T0" y="T1"/>
              </a:cxn>
              <a:cxn ang="T9">
                <a:pos x="T2" y="T3"/>
              </a:cxn>
              <a:cxn ang="T10">
                <a:pos x="T4" y="T5"/>
              </a:cxn>
              <a:cxn ang="T11">
                <a:pos x="T6" y="T7"/>
              </a:cxn>
            </a:cxnLst>
            <a:rect l="T12" t="T13" r="T14" b="T15"/>
            <a:pathLst>
              <a:path w="3195" h="974">
                <a:moveTo>
                  <a:pt x="0" y="683"/>
                </a:moveTo>
                <a:cubicBezTo>
                  <a:pt x="368" y="763"/>
                  <a:pt x="736" y="844"/>
                  <a:pt x="1060" y="868"/>
                </a:cubicBezTo>
                <a:cubicBezTo>
                  <a:pt x="1384" y="892"/>
                  <a:pt x="1587" y="974"/>
                  <a:pt x="1943" y="829"/>
                </a:cubicBezTo>
                <a:cubicBezTo>
                  <a:pt x="2299" y="684"/>
                  <a:pt x="2747" y="342"/>
                  <a:pt x="3195"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6613" name="Text Box 66"/>
          <p:cNvSpPr txBox="1">
            <a:spLocks noChangeArrowheads="1"/>
          </p:cNvSpPr>
          <p:nvPr/>
        </p:nvSpPr>
        <p:spPr bwMode="auto">
          <a:xfrm>
            <a:off x="5162550" y="51244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0.1</a:t>
            </a:r>
          </a:p>
        </p:txBody>
      </p:sp>
      <p:sp>
        <p:nvSpPr>
          <p:cNvPr id="66614" name="Text Box 67"/>
          <p:cNvSpPr txBox="1">
            <a:spLocks noChangeArrowheads="1"/>
          </p:cNvSpPr>
          <p:nvPr/>
        </p:nvSpPr>
        <p:spPr bwMode="auto">
          <a:xfrm>
            <a:off x="1558925" y="43370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0.1</a:t>
            </a:r>
          </a:p>
        </p:txBody>
      </p:sp>
      <p:sp>
        <p:nvSpPr>
          <p:cNvPr id="66615" name="Freeform 68"/>
          <p:cNvSpPr>
            <a:spLocks/>
          </p:cNvSpPr>
          <p:nvPr/>
        </p:nvSpPr>
        <p:spPr bwMode="auto">
          <a:xfrm>
            <a:off x="754063" y="2830513"/>
            <a:ext cx="1416050" cy="2035175"/>
          </a:xfrm>
          <a:custGeom>
            <a:avLst/>
            <a:gdLst>
              <a:gd name="T0" fmla="*/ 2147483646 w 892"/>
              <a:gd name="T1" fmla="*/ 2147483646 h 1282"/>
              <a:gd name="T2" fmla="*/ 2147483646 w 892"/>
              <a:gd name="T3" fmla="*/ 2147483646 h 1282"/>
              <a:gd name="T4" fmla="*/ 2147483646 w 892"/>
              <a:gd name="T5" fmla="*/ 2147483646 h 1282"/>
              <a:gd name="T6" fmla="*/ 2147483646 w 892"/>
              <a:gd name="T7" fmla="*/ 2147483646 h 1282"/>
              <a:gd name="T8" fmla="*/ 2147483646 w 892"/>
              <a:gd name="T9" fmla="*/ 0 h 1282"/>
              <a:gd name="T10" fmla="*/ 0 60000 65536"/>
              <a:gd name="T11" fmla="*/ 0 60000 65536"/>
              <a:gd name="T12" fmla="*/ 0 60000 65536"/>
              <a:gd name="T13" fmla="*/ 0 60000 65536"/>
              <a:gd name="T14" fmla="*/ 0 60000 65536"/>
              <a:gd name="T15" fmla="*/ 0 w 892"/>
              <a:gd name="T16" fmla="*/ 0 h 1282"/>
              <a:gd name="T17" fmla="*/ 892 w 892"/>
              <a:gd name="T18" fmla="*/ 1282 h 1282"/>
            </a:gdLst>
            <a:ahLst/>
            <a:cxnLst>
              <a:cxn ang="T10">
                <a:pos x="T0" y="T1"/>
              </a:cxn>
              <a:cxn ang="T11">
                <a:pos x="T2" y="T3"/>
              </a:cxn>
              <a:cxn ang="T12">
                <a:pos x="T4" y="T5"/>
              </a:cxn>
              <a:cxn ang="T13">
                <a:pos x="T6" y="T7"/>
              </a:cxn>
              <a:cxn ang="T14">
                <a:pos x="T8" y="T9"/>
              </a:cxn>
            </a:cxnLst>
            <a:rect l="T15" t="T16" r="T17" b="T18"/>
            <a:pathLst>
              <a:path w="892" h="1282">
                <a:moveTo>
                  <a:pt x="892" y="1282"/>
                </a:moveTo>
                <a:cubicBezTo>
                  <a:pt x="792" y="1266"/>
                  <a:pt x="693" y="1250"/>
                  <a:pt x="569" y="1190"/>
                </a:cubicBezTo>
                <a:cubicBezTo>
                  <a:pt x="445" y="1130"/>
                  <a:pt x="242" y="1022"/>
                  <a:pt x="147" y="921"/>
                </a:cubicBezTo>
                <a:cubicBezTo>
                  <a:pt x="52" y="820"/>
                  <a:pt x="2" y="736"/>
                  <a:pt x="1" y="583"/>
                </a:cubicBezTo>
                <a:cubicBezTo>
                  <a:pt x="0" y="430"/>
                  <a:pt x="69" y="215"/>
                  <a:pt x="139"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6616" name="Freeform 69"/>
          <p:cNvSpPr>
            <a:spLocks/>
          </p:cNvSpPr>
          <p:nvPr/>
        </p:nvSpPr>
        <p:spPr bwMode="auto">
          <a:xfrm>
            <a:off x="450850" y="2573338"/>
            <a:ext cx="5876925" cy="3336925"/>
          </a:xfrm>
          <a:custGeom>
            <a:avLst/>
            <a:gdLst>
              <a:gd name="T0" fmla="*/ 2147483646 w 3702"/>
              <a:gd name="T1" fmla="*/ 2147483646 h 2102"/>
              <a:gd name="T2" fmla="*/ 2147483646 w 3702"/>
              <a:gd name="T3" fmla="*/ 2147483646 h 2102"/>
              <a:gd name="T4" fmla="*/ 2147483646 w 3702"/>
              <a:gd name="T5" fmla="*/ 2147483646 h 2102"/>
              <a:gd name="T6" fmla="*/ 2147483646 w 3702"/>
              <a:gd name="T7" fmla="*/ 2147483646 h 2102"/>
              <a:gd name="T8" fmla="*/ 2147483646 w 3702"/>
              <a:gd name="T9" fmla="*/ 2147483646 h 2102"/>
              <a:gd name="T10" fmla="*/ 2147483646 w 3702"/>
              <a:gd name="T11" fmla="*/ 2147483646 h 2102"/>
              <a:gd name="T12" fmla="*/ 2147483646 w 3702"/>
              <a:gd name="T13" fmla="*/ 2147483646 h 2102"/>
              <a:gd name="T14" fmla="*/ 2147483646 w 3702"/>
              <a:gd name="T15" fmla="*/ 2147483646 h 2102"/>
              <a:gd name="T16" fmla="*/ 2147483646 w 3702"/>
              <a:gd name="T17" fmla="*/ 2147483646 h 2102"/>
              <a:gd name="T18" fmla="*/ 2147483646 w 3702"/>
              <a:gd name="T19" fmla="*/ 0 h 2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2"/>
              <a:gd name="T31" fmla="*/ 0 h 2102"/>
              <a:gd name="T32" fmla="*/ 3702 w 3702"/>
              <a:gd name="T33" fmla="*/ 2102 h 2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2" h="2102">
                <a:moveTo>
                  <a:pt x="3702" y="1175"/>
                </a:moveTo>
                <a:cubicBezTo>
                  <a:pt x="3578" y="1467"/>
                  <a:pt x="3454" y="1759"/>
                  <a:pt x="3364" y="1905"/>
                </a:cubicBezTo>
                <a:cubicBezTo>
                  <a:pt x="3274" y="2051"/>
                  <a:pt x="3242" y="2019"/>
                  <a:pt x="3164" y="2051"/>
                </a:cubicBezTo>
                <a:cubicBezTo>
                  <a:pt x="3086" y="2083"/>
                  <a:pt x="3207" y="2096"/>
                  <a:pt x="2895" y="2097"/>
                </a:cubicBezTo>
                <a:cubicBezTo>
                  <a:pt x="2583" y="2098"/>
                  <a:pt x="1671" y="2102"/>
                  <a:pt x="1290" y="2059"/>
                </a:cubicBezTo>
                <a:cubicBezTo>
                  <a:pt x="909" y="2016"/>
                  <a:pt x="765" y="1930"/>
                  <a:pt x="607" y="1836"/>
                </a:cubicBezTo>
                <a:cubicBezTo>
                  <a:pt x="449" y="1742"/>
                  <a:pt x="429" y="1641"/>
                  <a:pt x="345" y="1498"/>
                </a:cubicBezTo>
                <a:cubicBezTo>
                  <a:pt x="261" y="1355"/>
                  <a:pt x="152" y="1176"/>
                  <a:pt x="100" y="976"/>
                </a:cubicBezTo>
                <a:cubicBezTo>
                  <a:pt x="48" y="776"/>
                  <a:pt x="0" y="463"/>
                  <a:pt x="31" y="300"/>
                </a:cubicBezTo>
                <a:cubicBezTo>
                  <a:pt x="62" y="137"/>
                  <a:pt x="173" y="68"/>
                  <a:pt x="284" y="0"/>
                </a:cubicBezTo>
              </a:path>
            </a:pathLst>
          </a:custGeom>
          <a:noFill/>
          <a:ln w="57150">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6617" name="Text Box 70"/>
          <p:cNvSpPr txBox="1">
            <a:spLocks noChangeArrowheads="1"/>
          </p:cNvSpPr>
          <p:nvPr/>
        </p:nvSpPr>
        <p:spPr bwMode="auto">
          <a:xfrm>
            <a:off x="3844925" y="5562600"/>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0.25</a:t>
            </a:r>
          </a:p>
        </p:txBody>
      </p:sp>
      <p:sp>
        <p:nvSpPr>
          <p:cNvPr id="66618" name="Freeform 71"/>
          <p:cNvSpPr>
            <a:spLocks/>
          </p:cNvSpPr>
          <p:nvPr/>
        </p:nvSpPr>
        <p:spPr bwMode="auto">
          <a:xfrm>
            <a:off x="3170238" y="4146550"/>
            <a:ext cx="2889250" cy="358775"/>
          </a:xfrm>
          <a:custGeom>
            <a:avLst/>
            <a:gdLst>
              <a:gd name="T0" fmla="*/ 2147483646 w 1820"/>
              <a:gd name="T1" fmla="*/ 0 h 226"/>
              <a:gd name="T2" fmla="*/ 2147483646 w 1820"/>
              <a:gd name="T3" fmla="*/ 2147483646 h 226"/>
              <a:gd name="T4" fmla="*/ 2147483646 w 1820"/>
              <a:gd name="T5" fmla="*/ 2147483646 h 226"/>
              <a:gd name="T6" fmla="*/ 2147483646 w 1820"/>
              <a:gd name="T7" fmla="*/ 2147483646 h 226"/>
              <a:gd name="T8" fmla="*/ 0 w 1820"/>
              <a:gd name="T9" fmla="*/ 2147483646 h 226"/>
              <a:gd name="T10" fmla="*/ 0 60000 65536"/>
              <a:gd name="T11" fmla="*/ 0 60000 65536"/>
              <a:gd name="T12" fmla="*/ 0 60000 65536"/>
              <a:gd name="T13" fmla="*/ 0 60000 65536"/>
              <a:gd name="T14" fmla="*/ 0 60000 65536"/>
              <a:gd name="T15" fmla="*/ 0 w 1820"/>
              <a:gd name="T16" fmla="*/ 0 h 226"/>
              <a:gd name="T17" fmla="*/ 1820 w 1820"/>
              <a:gd name="T18" fmla="*/ 226 h 226"/>
            </a:gdLst>
            <a:ahLst/>
            <a:cxnLst>
              <a:cxn ang="T10">
                <a:pos x="T0" y="T1"/>
              </a:cxn>
              <a:cxn ang="T11">
                <a:pos x="T2" y="T3"/>
              </a:cxn>
              <a:cxn ang="T12">
                <a:pos x="T4" y="T5"/>
              </a:cxn>
              <a:cxn ang="T13">
                <a:pos x="T6" y="T7"/>
              </a:cxn>
              <a:cxn ang="T14">
                <a:pos x="T8" y="T9"/>
              </a:cxn>
            </a:cxnLst>
            <a:rect l="T15" t="T16" r="T17" b="T18"/>
            <a:pathLst>
              <a:path w="1820" h="226">
                <a:moveTo>
                  <a:pt x="1820" y="0"/>
                </a:moveTo>
                <a:cubicBezTo>
                  <a:pt x="1629" y="79"/>
                  <a:pt x="1438" y="158"/>
                  <a:pt x="1259" y="192"/>
                </a:cubicBezTo>
                <a:cubicBezTo>
                  <a:pt x="1080" y="226"/>
                  <a:pt x="903" y="222"/>
                  <a:pt x="744" y="207"/>
                </a:cubicBezTo>
                <a:cubicBezTo>
                  <a:pt x="585" y="192"/>
                  <a:pt x="431" y="114"/>
                  <a:pt x="307" y="100"/>
                </a:cubicBezTo>
                <a:cubicBezTo>
                  <a:pt x="183" y="86"/>
                  <a:pt x="91" y="104"/>
                  <a:pt x="0" y="123"/>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6619" name="Text Box 72"/>
          <p:cNvSpPr txBox="1">
            <a:spLocks noChangeArrowheads="1"/>
          </p:cNvSpPr>
          <p:nvPr/>
        </p:nvSpPr>
        <p:spPr bwMode="auto">
          <a:xfrm>
            <a:off x="4827588" y="4129088"/>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0.25</a:t>
            </a:r>
          </a:p>
        </p:txBody>
      </p:sp>
      <p:sp>
        <p:nvSpPr>
          <p:cNvPr id="66620" name="Text Box 73"/>
          <p:cNvSpPr txBox="1">
            <a:spLocks noChangeArrowheads="1"/>
          </p:cNvSpPr>
          <p:nvPr/>
        </p:nvSpPr>
        <p:spPr bwMode="auto">
          <a:xfrm>
            <a:off x="1449388" y="6013450"/>
            <a:ext cx="16017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400" b="0">
                <a:solidFill>
                  <a:srgbClr val="FF0000"/>
                </a:solidFill>
              </a:rPr>
              <a:t>John bit the</a:t>
            </a:r>
          </a:p>
        </p:txBody>
      </p:sp>
      <p:sp>
        <p:nvSpPr>
          <p:cNvPr id="66621" name="Oval 61"/>
          <p:cNvSpPr>
            <a:spLocks noChangeArrowheads="1"/>
          </p:cNvSpPr>
          <p:nvPr/>
        </p:nvSpPr>
        <p:spPr bwMode="auto">
          <a:xfrm>
            <a:off x="558800" y="5840413"/>
            <a:ext cx="792163" cy="69532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66622" name="TextBox 86"/>
          <p:cNvSpPr txBox="1">
            <a:spLocks noChangeArrowheads="1"/>
          </p:cNvSpPr>
          <p:nvPr/>
        </p:nvSpPr>
        <p:spPr bwMode="auto">
          <a:xfrm>
            <a:off x="577850" y="5967413"/>
            <a:ext cx="695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t>start</a:t>
            </a:r>
          </a:p>
        </p:txBody>
      </p:sp>
      <p:sp>
        <p:nvSpPr>
          <p:cNvPr id="66623" name="Freeform 87"/>
          <p:cNvSpPr>
            <a:spLocks noChangeArrowheads="1"/>
          </p:cNvSpPr>
          <p:nvPr/>
        </p:nvSpPr>
        <p:spPr bwMode="auto">
          <a:xfrm>
            <a:off x="1179513" y="5029200"/>
            <a:ext cx="1106487" cy="854075"/>
          </a:xfrm>
          <a:custGeom>
            <a:avLst/>
            <a:gdLst>
              <a:gd name="T0" fmla="*/ 0 w 1106905"/>
              <a:gd name="T1" fmla="*/ 851072 h 854242"/>
              <a:gd name="T2" fmla="*/ 334475 w 1106905"/>
              <a:gd name="T3" fmla="*/ 287694 h 854242"/>
              <a:gd name="T4" fmla="*/ 1098990 w 1106905"/>
              <a:gd name="T5" fmla="*/ 0 h 854242"/>
              <a:gd name="T6" fmla="*/ 0 60000 65536"/>
              <a:gd name="T7" fmla="*/ 0 60000 65536"/>
              <a:gd name="T8" fmla="*/ 0 60000 65536"/>
              <a:gd name="T9" fmla="*/ 0 w 1106905"/>
              <a:gd name="T10" fmla="*/ 0 h 854242"/>
              <a:gd name="T11" fmla="*/ 1106905 w 1106905"/>
              <a:gd name="T12" fmla="*/ 854242 h 854242"/>
            </a:gdLst>
            <a:ahLst/>
            <a:cxnLst>
              <a:cxn ang="T6">
                <a:pos x="T0" y="T1"/>
              </a:cxn>
              <a:cxn ang="T7">
                <a:pos x="T2" y="T3"/>
              </a:cxn>
              <a:cxn ang="T8">
                <a:pos x="T4" y="T5"/>
              </a:cxn>
            </a:cxnLst>
            <a:rect l="T9" t="T10" r="T11" b="T12"/>
            <a:pathLst>
              <a:path w="1106905" h="854242">
                <a:moveTo>
                  <a:pt x="0" y="854242"/>
                </a:moveTo>
                <a:cubicBezTo>
                  <a:pt x="76200" y="642687"/>
                  <a:pt x="152400" y="431132"/>
                  <a:pt x="336884" y="288758"/>
                </a:cubicBezTo>
                <a:cubicBezTo>
                  <a:pt x="521368" y="146384"/>
                  <a:pt x="814136" y="73192"/>
                  <a:pt x="1106905" y="0"/>
                </a:cubicBezTo>
              </a:path>
            </a:pathLst>
          </a:custGeom>
          <a:noFill/>
          <a:ln w="22225" algn="ctr">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cxnSp>
        <p:nvCxnSpPr>
          <p:cNvPr id="66624" name="Straight Arrow Connector 88"/>
          <p:cNvCxnSpPr>
            <a:cxnSpLocks noChangeShapeType="1"/>
            <a:stCxn id="66621" idx="0"/>
          </p:cNvCxnSpPr>
          <p:nvPr/>
        </p:nvCxnSpPr>
        <p:spPr bwMode="auto">
          <a:xfrm rot="5400000" flipH="1" flipV="1">
            <a:off x="-284162" y="4341813"/>
            <a:ext cx="2736850" cy="260350"/>
          </a:xfrm>
          <a:prstGeom prst="straightConnector1">
            <a:avLst/>
          </a:prstGeom>
          <a:noFill/>
          <a:ln w="222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66625" name="Text Box 74"/>
          <p:cNvSpPr txBox="1">
            <a:spLocks noChangeArrowheads="1"/>
          </p:cNvSpPr>
          <p:nvPr/>
        </p:nvSpPr>
        <p:spPr bwMode="auto">
          <a:xfrm>
            <a:off x="1362075" y="5727700"/>
            <a:ext cx="50323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0.1</a:t>
            </a:r>
          </a:p>
        </p:txBody>
      </p:sp>
      <p:sp>
        <p:nvSpPr>
          <p:cNvPr id="66626" name="Text Box 74"/>
          <p:cNvSpPr txBox="1">
            <a:spLocks noChangeArrowheads="1"/>
          </p:cNvSpPr>
          <p:nvPr/>
        </p:nvSpPr>
        <p:spPr bwMode="auto">
          <a:xfrm>
            <a:off x="515938" y="5241925"/>
            <a:ext cx="503237"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0.5</a:t>
            </a:r>
          </a:p>
        </p:txBody>
      </p:sp>
      <p:sp>
        <p:nvSpPr>
          <p:cNvPr id="66627" name="Text Box 74"/>
          <p:cNvSpPr txBox="1">
            <a:spLocks noChangeArrowheads="1"/>
          </p:cNvSpPr>
          <p:nvPr/>
        </p:nvSpPr>
        <p:spPr bwMode="auto">
          <a:xfrm>
            <a:off x="1390650" y="4852988"/>
            <a:ext cx="501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0.4</a:t>
            </a:r>
          </a:p>
        </p:txBody>
      </p:sp>
      <p:sp>
        <p:nvSpPr>
          <p:cNvPr id="66628" name="Freeform 92"/>
          <p:cNvSpPr>
            <a:spLocks noChangeArrowheads="1"/>
          </p:cNvSpPr>
          <p:nvPr/>
        </p:nvSpPr>
        <p:spPr bwMode="auto">
          <a:xfrm>
            <a:off x="1300163" y="4440238"/>
            <a:ext cx="5702300" cy="1739900"/>
          </a:xfrm>
          <a:custGeom>
            <a:avLst/>
            <a:gdLst>
              <a:gd name="T0" fmla="*/ 0 w 5702968"/>
              <a:gd name="T1" fmla="*/ 1624403 h 1740568"/>
              <a:gd name="T2" fmla="*/ 4021614 w 5702968"/>
              <a:gd name="T3" fmla="*/ 1624403 h 1740568"/>
              <a:gd name="T4" fmla="*/ 5090030 w 5702968"/>
              <a:gd name="T5" fmla="*/ 1457186 h 1740568"/>
              <a:gd name="T6" fmla="*/ 5690283 w 5702968"/>
              <a:gd name="T7" fmla="*/ 0 h 1740568"/>
              <a:gd name="T8" fmla="*/ 0 60000 65536"/>
              <a:gd name="T9" fmla="*/ 0 60000 65536"/>
              <a:gd name="T10" fmla="*/ 0 60000 65536"/>
              <a:gd name="T11" fmla="*/ 0 60000 65536"/>
              <a:gd name="T12" fmla="*/ 0 w 5702968"/>
              <a:gd name="T13" fmla="*/ 0 h 1740568"/>
              <a:gd name="T14" fmla="*/ 5702968 w 5702968"/>
              <a:gd name="T15" fmla="*/ 1740568 h 1740568"/>
            </a:gdLst>
            <a:ahLst/>
            <a:cxnLst>
              <a:cxn ang="T8">
                <a:pos x="T0" y="T1"/>
              </a:cxn>
              <a:cxn ang="T9">
                <a:pos x="T2" y="T3"/>
              </a:cxn>
              <a:cxn ang="T10">
                <a:pos x="T4" y="T5"/>
              </a:cxn>
              <a:cxn ang="T11">
                <a:pos x="T6" y="T7"/>
              </a:cxn>
            </a:cxnLst>
            <a:rect l="T12" t="T13" r="T14" b="T15"/>
            <a:pathLst>
              <a:path w="5702968" h="1740568">
                <a:moveTo>
                  <a:pt x="0" y="1636294"/>
                </a:moveTo>
                <a:lnTo>
                  <a:pt x="4030578" y="1636294"/>
                </a:lnTo>
                <a:cubicBezTo>
                  <a:pt x="4880809" y="1608220"/>
                  <a:pt x="4822657" y="1740568"/>
                  <a:pt x="5101389" y="1467852"/>
                </a:cubicBezTo>
                <a:cubicBezTo>
                  <a:pt x="5380121" y="1195136"/>
                  <a:pt x="5541544" y="597568"/>
                  <a:pt x="5702968" y="0"/>
                </a:cubicBezTo>
              </a:path>
            </a:pathLst>
          </a:custGeom>
          <a:noFill/>
          <a:ln w="22225" algn="ctr">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6629"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1100" b="0">
                <a:solidFill>
                  <a:srgbClr val="000000"/>
                </a:solidFill>
                <a:latin typeface="Calibri" panose="020F0502020204030204" pitchFamily="34" charset="0"/>
              </a:rPr>
              <a:t>Ray Mooney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fld id="{5A4E09DC-5AE3-483D-A78B-760B31B97E3E}" type="slidenum">
              <a:rPr lang="en-US" altLang="en-US" sz="1200" smtClean="0">
                <a:latin typeface="Helvetica" panose="020B0604020202020204" pitchFamily="34" charset="0"/>
              </a:rPr>
              <a:pPr>
                <a:spcBef>
                  <a:spcPct val="0"/>
                </a:spcBef>
                <a:buClrTx/>
                <a:buFontTx/>
                <a:buNone/>
              </a:pPr>
              <a:t>22</a:t>
            </a:fld>
            <a:endParaRPr lang="en-US" altLang="en-US" sz="1200"/>
          </a:p>
        </p:txBody>
      </p:sp>
      <p:sp>
        <p:nvSpPr>
          <p:cNvPr id="68611" name="Rectangle 2"/>
          <p:cNvSpPr>
            <a:spLocks noGrp="1" noChangeArrowheads="1"/>
          </p:cNvSpPr>
          <p:nvPr>
            <p:ph type="title"/>
          </p:nvPr>
        </p:nvSpPr>
        <p:spPr/>
        <p:txBody>
          <a:bodyPr/>
          <a:lstStyle/>
          <a:p>
            <a:pPr eaLnBrk="1" hangingPunct="1"/>
            <a:r>
              <a:rPr lang="en-US" altLang="en-US"/>
              <a:t>Sample HMM Generation</a:t>
            </a:r>
          </a:p>
        </p:txBody>
      </p:sp>
      <p:grpSp>
        <p:nvGrpSpPr>
          <p:cNvPr id="68612" name="Group 3"/>
          <p:cNvGrpSpPr>
            <a:grpSpLocks/>
          </p:cNvGrpSpPr>
          <p:nvPr/>
        </p:nvGrpSpPr>
        <p:grpSpPr bwMode="auto">
          <a:xfrm>
            <a:off x="2159000" y="3968750"/>
            <a:ext cx="1316038" cy="1265238"/>
            <a:chOff x="3852" y="2120"/>
            <a:chExt cx="1098" cy="1242"/>
          </a:xfrm>
        </p:grpSpPr>
        <p:sp>
          <p:nvSpPr>
            <p:cNvPr id="68689" name="Freeform 4"/>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8690" name="Freeform 5"/>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8691" name="Line 6"/>
            <p:cNvSpPr>
              <a:spLocks noChangeShapeType="1"/>
            </p:cNvSpPr>
            <p:nvPr/>
          </p:nvSpPr>
          <p:spPr bwMode="auto">
            <a:xfrm flipV="1">
              <a:off x="4025" y="2120"/>
              <a:ext cx="760" cy="8"/>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68613" name="Text Box 7"/>
          <p:cNvSpPr txBox="1">
            <a:spLocks noChangeArrowheads="1"/>
          </p:cNvSpPr>
          <p:nvPr/>
        </p:nvSpPr>
        <p:spPr bwMode="auto">
          <a:xfrm>
            <a:off x="2193925" y="5195888"/>
            <a:ext cx="1225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PropNoun</a:t>
            </a:r>
          </a:p>
        </p:txBody>
      </p:sp>
      <p:sp>
        <p:nvSpPr>
          <p:cNvPr id="68614" name="Text Box 8"/>
          <p:cNvSpPr txBox="1">
            <a:spLocks noChangeArrowheads="1"/>
          </p:cNvSpPr>
          <p:nvPr/>
        </p:nvSpPr>
        <p:spPr bwMode="auto">
          <a:xfrm>
            <a:off x="2243138" y="4368800"/>
            <a:ext cx="66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John</a:t>
            </a:r>
          </a:p>
        </p:txBody>
      </p:sp>
      <p:sp>
        <p:nvSpPr>
          <p:cNvPr id="68615" name="Text Box 9"/>
          <p:cNvSpPr txBox="1">
            <a:spLocks noChangeArrowheads="1"/>
          </p:cNvSpPr>
          <p:nvPr/>
        </p:nvSpPr>
        <p:spPr bwMode="auto">
          <a:xfrm>
            <a:off x="2733675" y="4476750"/>
            <a:ext cx="730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Mary</a:t>
            </a:r>
          </a:p>
        </p:txBody>
      </p:sp>
      <p:sp>
        <p:nvSpPr>
          <p:cNvPr id="68616" name="Text Box 10"/>
          <p:cNvSpPr txBox="1">
            <a:spLocks noChangeArrowheads="1"/>
          </p:cNvSpPr>
          <p:nvPr/>
        </p:nvSpPr>
        <p:spPr bwMode="auto">
          <a:xfrm>
            <a:off x="2160588" y="4648200"/>
            <a:ext cx="730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Alice</a:t>
            </a:r>
          </a:p>
        </p:txBody>
      </p:sp>
      <p:sp>
        <p:nvSpPr>
          <p:cNvPr id="68617" name="Text Box 11"/>
          <p:cNvSpPr txBox="1">
            <a:spLocks noChangeArrowheads="1"/>
          </p:cNvSpPr>
          <p:nvPr/>
        </p:nvSpPr>
        <p:spPr bwMode="auto">
          <a:xfrm>
            <a:off x="2657475" y="4795838"/>
            <a:ext cx="6873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Jerry</a:t>
            </a:r>
          </a:p>
        </p:txBody>
      </p:sp>
      <p:sp>
        <p:nvSpPr>
          <p:cNvPr id="68618" name="Text Box 12"/>
          <p:cNvSpPr txBox="1">
            <a:spLocks noChangeArrowheads="1"/>
          </p:cNvSpPr>
          <p:nvPr/>
        </p:nvSpPr>
        <p:spPr bwMode="auto">
          <a:xfrm>
            <a:off x="2462213" y="4087813"/>
            <a:ext cx="66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Tom</a:t>
            </a:r>
          </a:p>
        </p:txBody>
      </p:sp>
      <p:grpSp>
        <p:nvGrpSpPr>
          <p:cNvPr id="68619" name="Group 13"/>
          <p:cNvGrpSpPr>
            <a:grpSpLocks/>
          </p:cNvGrpSpPr>
          <p:nvPr/>
        </p:nvGrpSpPr>
        <p:grpSpPr bwMode="auto">
          <a:xfrm>
            <a:off x="3462338" y="1846263"/>
            <a:ext cx="1316037" cy="1265237"/>
            <a:chOff x="3852" y="2120"/>
            <a:chExt cx="1098" cy="1242"/>
          </a:xfrm>
        </p:grpSpPr>
        <p:sp>
          <p:nvSpPr>
            <p:cNvPr id="68686" name="Freeform 14"/>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762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8687" name="Freeform 15"/>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762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8688" name="Line 16"/>
            <p:cNvSpPr>
              <a:spLocks noChangeShapeType="1"/>
            </p:cNvSpPr>
            <p:nvPr/>
          </p:nvSpPr>
          <p:spPr bwMode="auto">
            <a:xfrm flipV="1">
              <a:off x="4025" y="2120"/>
              <a:ext cx="760" cy="8"/>
            </a:xfrm>
            <a:prstGeom prst="line">
              <a:avLst/>
            </a:prstGeom>
            <a:noFill/>
            <a:ln w="76200">
              <a:solidFill>
                <a:srgbClr val="33CC33"/>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68620" name="Text Box 17"/>
          <p:cNvSpPr txBox="1">
            <a:spLocks noChangeArrowheads="1"/>
          </p:cNvSpPr>
          <p:nvPr/>
        </p:nvSpPr>
        <p:spPr bwMode="auto">
          <a:xfrm>
            <a:off x="3709988" y="3113088"/>
            <a:ext cx="746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Noun</a:t>
            </a:r>
          </a:p>
        </p:txBody>
      </p:sp>
      <p:sp>
        <p:nvSpPr>
          <p:cNvPr id="68621" name="Text Box 18"/>
          <p:cNvSpPr txBox="1">
            <a:spLocks noChangeArrowheads="1"/>
          </p:cNvSpPr>
          <p:nvPr/>
        </p:nvSpPr>
        <p:spPr bwMode="auto">
          <a:xfrm>
            <a:off x="3846513" y="1868488"/>
            <a:ext cx="476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solidFill>
                  <a:srgbClr val="FF0000"/>
                </a:solidFill>
              </a:rPr>
              <a:t>cat</a:t>
            </a:r>
          </a:p>
        </p:txBody>
      </p:sp>
      <p:sp>
        <p:nvSpPr>
          <p:cNvPr id="68622" name="Text Box 19"/>
          <p:cNvSpPr txBox="1">
            <a:spLocks noChangeArrowheads="1"/>
          </p:cNvSpPr>
          <p:nvPr/>
        </p:nvSpPr>
        <p:spPr bwMode="auto">
          <a:xfrm>
            <a:off x="3660775" y="2141538"/>
            <a:ext cx="561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solidFill>
                  <a:srgbClr val="FF0000"/>
                </a:solidFill>
              </a:rPr>
              <a:t>dog</a:t>
            </a:r>
          </a:p>
        </p:txBody>
      </p:sp>
      <p:sp>
        <p:nvSpPr>
          <p:cNvPr id="68623" name="Text Box 20"/>
          <p:cNvSpPr txBox="1">
            <a:spLocks noChangeArrowheads="1"/>
          </p:cNvSpPr>
          <p:nvPr/>
        </p:nvSpPr>
        <p:spPr bwMode="auto">
          <a:xfrm>
            <a:off x="3494088" y="2376488"/>
            <a:ext cx="4905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solidFill>
                  <a:srgbClr val="FF0000"/>
                </a:solidFill>
              </a:rPr>
              <a:t>car</a:t>
            </a:r>
          </a:p>
        </p:txBody>
      </p:sp>
      <p:sp>
        <p:nvSpPr>
          <p:cNvPr id="68624" name="Text Box 21"/>
          <p:cNvSpPr txBox="1">
            <a:spLocks noChangeArrowheads="1"/>
          </p:cNvSpPr>
          <p:nvPr/>
        </p:nvSpPr>
        <p:spPr bwMode="auto">
          <a:xfrm>
            <a:off x="3567113" y="2614613"/>
            <a:ext cx="547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solidFill>
                  <a:srgbClr val="FF0000"/>
                </a:solidFill>
              </a:rPr>
              <a:t>pen</a:t>
            </a:r>
          </a:p>
        </p:txBody>
      </p:sp>
      <p:sp>
        <p:nvSpPr>
          <p:cNvPr id="68625" name="Text Box 22"/>
          <p:cNvSpPr txBox="1">
            <a:spLocks noChangeArrowheads="1"/>
          </p:cNvSpPr>
          <p:nvPr/>
        </p:nvSpPr>
        <p:spPr bwMode="auto">
          <a:xfrm>
            <a:off x="4079875" y="2297113"/>
            <a:ext cx="547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solidFill>
                  <a:srgbClr val="FF0000"/>
                </a:solidFill>
              </a:rPr>
              <a:t>bed</a:t>
            </a:r>
          </a:p>
        </p:txBody>
      </p:sp>
      <p:sp>
        <p:nvSpPr>
          <p:cNvPr id="68626" name="Text Box 23"/>
          <p:cNvSpPr txBox="1">
            <a:spLocks noChangeArrowheads="1"/>
          </p:cNvSpPr>
          <p:nvPr/>
        </p:nvSpPr>
        <p:spPr bwMode="auto">
          <a:xfrm>
            <a:off x="4006850" y="2571750"/>
            <a:ext cx="730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solidFill>
                  <a:srgbClr val="FF0000"/>
                </a:solidFill>
              </a:rPr>
              <a:t>apple</a:t>
            </a:r>
          </a:p>
        </p:txBody>
      </p:sp>
      <p:grpSp>
        <p:nvGrpSpPr>
          <p:cNvPr id="68627" name="Group 24"/>
          <p:cNvGrpSpPr>
            <a:grpSpLocks/>
          </p:cNvGrpSpPr>
          <p:nvPr/>
        </p:nvGrpSpPr>
        <p:grpSpPr bwMode="auto">
          <a:xfrm>
            <a:off x="919163" y="1865313"/>
            <a:ext cx="1316037" cy="1654175"/>
            <a:chOff x="610" y="1297"/>
            <a:chExt cx="829" cy="1042"/>
          </a:xfrm>
        </p:grpSpPr>
        <p:grpSp>
          <p:nvGrpSpPr>
            <p:cNvPr id="68681" name="Group 25"/>
            <p:cNvGrpSpPr>
              <a:grpSpLocks/>
            </p:cNvGrpSpPr>
            <p:nvPr/>
          </p:nvGrpSpPr>
          <p:grpSpPr bwMode="auto">
            <a:xfrm>
              <a:off x="610" y="1297"/>
              <a:ext cx="829" cy="797"/>
              <a:chOff x="3852" y="2120"/>
              <a:chExt cx="1098" cy="1242"/>
            </a:xfrm>
          </p:grpSpPr>
          <p:sp>
            <p:nvSpPr>
              <p:cNvPr id="68683" name="Freeform 26"/>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8684" name="Freeform 27"/>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8685" name="Line 28"/>
              <p:cNvSpPr>
                <a:spLocks noChangeShapeType="1"/>
              </p:cNvSpPr>
              <p:nvPr/>
            </p:nvSpPr>
            <p:spPr bwMode="auto">
              <a:xfrm flipV="1">
                <a:off x="4025" y="2120"/>
                <a:ext cx="760" cy="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68682" name="Text Box 29"/>
            <p:cNvSpPr txBox="1">
              <a:spLocks noChangeArrowheads="1"/>
            </p:cNvSpPr>
            <p:nvPr/>
          </p:nvSpPr>
          <p:spPr bwMode="auto">
            <a:xfrm>
              <a:off x="818" y="2089"/>
              <a:ext cx="34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Det</a:t>
              </a:r>
            </a:p>
          </p:txBody>
        </p:sp>
      </p:grpSp>
      <p:sp>
        <p:nvSpPr>
          <p:cNvPr id="68628" name="Text Box 30"/>
          <p:cNvSpPr txBox="1">
            <a:spLocks noChangeArrowheads="1"/>
          </p:cNvSpPr>
          <p:nvPr/>
        </p:nvSpPr>
        <p:spPr bwMode="auto">
          <a:xfrm>
            <a:off x="1146175" y="2149475"/>
            <a:ext cx="293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a</a:t>
            </a:r>
          </a:p>
        </p:txBody>
      </p:sp>
      <p:sp>
        <p:nvSpPr>
          <p:cNvPr id="68629" name="Text Box 31"/>
          <p:cNvSpPr txBox="1">
            <a:spLocks noChangeArrowheads="1"/>
          </p:cNvSpPr>
          <p:nvPr/>
        </p:nvSpPr>
        <p:spPr bwMode="auto">
          <a:xfrm>
            <a:off x="1530350" y="2192338"/>
            <a:ext cx="490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the</a:t>
            </a:r>
          </a:p>
        </p:txBody>
      </p:sp>
      <p:sp>
        <p:nvSpPr>
          <p:cNvPr id="68630" name="Text Box 32"/>
          <p:cNvSpPr txBox="1">
            <a:spLocks noChangeArrowheads="1"/>
          </p:cNvSpPr>
          <p:nvPr/>
        </p:nvSpPr>
        <p:spPr bwMode="auto">
          <a:xfrm>
            <a:off x="1023938" y="2465388"/>
            <a:ext cx="4905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the</a:t>
            </a:r>
          </a:p>
        </p:txBody>
      </p:sp>
      <p:sp>
        <p:nvSpPr>
          <p:cNvPr id="68631" name="Text Box 33"/>
          <p:cNvSpPr txBox="1">
            <a:spLocks noChangeArrowheads="1"/>
          </p:cNvSpPr>
          <p:nvPr/>
        </p:nvSpPr>
        <p:spPr bwMode="auto">
          <a:xfrm>
            <a:off x="1285875" y="1862138"/>
            <a:ext cx="490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the</a:t>
            </a:r>
          </a:p>
        </p:txBody>
      </p:sp>
      <p:sp>
        <p:nvSpPr>
          <p:cNvPr id="68632" name="Text Box 34"/>
          <p:cNvSpPr txBox="1">
            <a:spLocks noChangeArrowheads="1"/>
          </p:cNvSpPr>
          <p:nvPr/>
        </p:nvSpPr>
        <p:spPr bwMode="auto">
          <a:xfrm>
            <a:off x="1330325" y="2697163"/>
            <a:ext cx="5603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that</a:t>
            </a:r>
          </a:p>
        </p:txBody>
      </p:sp>
      <p:sp>
        <p:nvSpPr>
          <p:cNvPr id="68633" name="Text Box 35"/>
          <p:cNvSpPr txBox="1">
            <a:spLocks noChangeArrowheads="1"/>
          </p:cNvSpPr>
          <p:nvPr/>
        </p:nvSpPr>
        <p:spPr bwMode="auto">
          <a:xfrm>
            <a:off x="1298575" y="2301875"/>
            <a:ext cx="293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a</a:t>
            </a:r>
          </a:p>
        </p:txBody>
      </p:sp>
      <p:sp>
        <p:nvSpPr>
          <p:cNvPr id="68634" name="Text Box 36"/>
          <p:cNvSpPr txBox="1">
            <a:spLocks noChangeArrowheads="1"/>
          </p:cNvSpPr>
          <p:nvPr/>
        </p:nvSpPr>
        <p:spPr bwMode="auto">
          <a:xfrm>
            <a:off x="1668463" y="2430463"/>
            <a:ext cx="4905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the</a:t>
            </a:r>
          </a:p>
        </p:txBody>
      </p:sp>
      <p:sp>
        <p:nvSpPr>
          <p:cNvPr id="68635" name="Text Box 37"/>
          <p:cNvSpPr txBox="1">
            <a:spLocks noChangeArrowheads="1"/>
          </p:cNvSpPr>
          <p:nvPr/>
        </p:nvSpPr>
        <p:spPr bwMode="auto">
          <a:xfrm>
            <a:off x="1450975" y="2454275"/>
            <a:ext cx="293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a</a:t>
            </a:r>
          </a:p>
        </p:txBody>
      </p:sp>
      <p:grpSp>
        <p:nvGrpSpPr>
          <p:cNvPr id="68636" name="Group 38"/>
          <p:cNvGrpSpPr>
            <a:grpSpLocks/>
          </p:cNvGrpSpPr>
          <p:nvPr/>
        </p:nvGrpSpPr>
        <p:grpSpPr bwMode="auto">
          <a:xfrm>
            <a:off x="5981700" y="3195638"/>
            <a:ext cx="1316038" cy="1265237"/>
            <a:chOff x="3768" y="2013"/>
            <a:chExt cx="829" cy="797"/>
          </a:xfrm>
        </p:grpSpPr>
        <p:sp>
          <p:nvSpPr>
            <p:cNvPr id="68678" name="Freeform 39"/>
            <p:cNvSpPr>
              <a:spLocks/>
            </p:cNvSpPr>
            <p:nvPr/>
          </p:nvSpPr>
          <p:spPr bwMode="auto">
            <a:xfrm>
              <a:off x="3768" y="2017"/>
              <a:ext cx="415" cy="793"/>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8679" name="Freeform 40"/>
            <p:cNvSpPr>
              <a:spLocks/>
            </p:cNvSpPr>
            <p:nvPr/>
          </p:nvSpPr>
          <p:spPr bwMode="auto">
            <a:xfrm flipH="1">
              <a:off x="4183" y="2015"/>
              <a:ext cx="414" cy="792"/>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8680" name="Line 41"/>
            <p:cNvSpPr>
              <a:spLocks noChangeShapeType="1"/>
            </p:cNvSpPr>
            <p:nvPr/>
          </p:nvSpPr>
          <p:spPr bwMode="auto">
            <a:xfrm flipV="1">
              <a:off x="3899" y="2013"/>
              <a:ext cx="573" cy="5"/>
            </a:xfrm>
            <a:prstGeom prst="line">
              <a:avLst/>
            </a:prstGeom>
            <a:noFill/>
            <a:ln w="38100">
              <a:solidFill>
                <a:srgbClr val="CC00CC"/>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68637" name="Text Box 42"/>
          <p:cNvSpPr txBox="1">
            <a:spLocks noChangeArrowheads="1"/>
          </p:cNvSpPr>
          <p:nvPr/>
        </p:nvSpPr>
        <p:spPr bwMode="auto">
          <a:xfrm>
            <a:off x="6302375" y="4465638"/>
            <a:ext cx="688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Verb</a:t>
            </a:r>
          </a:p>
        </p:txBody>
      </p:sp>
      <p:sp>
        <p:nvSpPr>
          <p:cNvPr id="68638" name="Text Box 43"/>
          <p:cNvSpPr txBox="1">
            <a:spLocks noChangeArrowheads="1"/>
          </p:cNvSpPr>
          <p:nvPr/>
        </p:nvSpPr>
        <p:spPr bwMode="auto">
          <a:xfrm>
            <a:off x="6419850" y="3209925"/>
            <a:ext cx="447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bit</a:t>
            </a:r>
          </a:p>
        </p:txBody>
      </p:sp>
      <p:sp>
        <p:nvSpPr>
          <p:cNvPr id="68639" name="Text Box 44"/>
          <p:cNvSpPr txBox="1">
            <a:spLocks noChangeArrowheads="1"/>
          </p:cNvSpPr>
          <p:nvPr/>
        </p:nvSpPr>
        <p:spPr bwMode="auto">
          <a:xfrm>
            <a:off x="6042025" y="3636963"/>
            <a:ext cx="476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ate</a:t>
            </a:r>
          </a:p>
        </p:txBody>
      </p:sp>
      <p:sp>
        <p:nvSpPr>
          <p:cNvPr id="68640" name="Text Box 45"/>
          <p:cNvSpPr txBox="1">
            <a:spLocks noChangeArrowheads="1"/>
          </p:cNvSpPr>
          <p:nvPr/>
        </p:nvSpPr>
        <p:spPr bwMode="auto">
          <a:xfrm>
            <a:off x="6430963" y="3549650"/>
            <a:ext cx="5762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saw</a:t>
            </a:r>
          </a:p>
        </p:txBody>
      </p:sp>
      <p:sp>
        <p:nvSpPr>
          <p:cNvPr id="68641" name="Text Box 46"/>
          <p:cNvSpPr txBox="1">
            <a:spLocks noChangeArrowheads="1"/>
          </p:cNvSpPr>
          <p:nvPr/>
        </p:nvSpPr>
        <p:spPr bwMode="auto">
          <a:xfrm>
            <a:off x="6357938" y="3775075"/>
            <a:ext cx="857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played</a:t>
            </a:r>
          </a:p>
        </p:txBody>
      </p:sp>
      <p:sp>
        <p:nvSpPr>
          <p:cNvPr id="68642" name="Text Box 47"/>
          <p:cNvSpPr txBox="1">
            <a:spLocks noChangeArrowheads="1"/>
          </p:cNvSpPr>
          <p:nvPr/>
        </p:nvSpPr>
        <p:spPr bwMode="auto">
          <a:xfrm>
            <a:off x="6153150" y="4025900"/>
            <a:ext cx="447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hit</a:t>
            </a:r>
          </a:p>
        </p:txBody>
      </p:sp>
      <p:sp>
        <p:nvSpPr>
          <p:cNvPr id="68643" name="Freeform 48"/>
          <p:cNvSpPr>
            <a:spLocks/>
          </p:cNvSpPr>
          <p:nvPr/>
        </p:nvSpPr>
        <p:spPr bwMode="auto">
          <a:xfrm>
            <a:off x="2047875" y="2903538"/>
            <a:ext cx="1560513" cy="409575"/>
          </a:xfrm>
          <a:custGeom>
            <a:avLst/>
            <a:gdLst>
              <a:gd name="T0" fmla="*/ 0 w 983"/>
              <a:gd name="T1" fmla="*/ 2147483646 h 258"/>
              <a:gd name="T2" fmla="*/ 2147483646 w 983"/>
              <a:gd name="T3" fmla="*/ 2147483646 h 258"/>
              <a:gd name="T4" fmla="*/ 2147483646 w 983"/>
              <a:gd name="T5" fmla="*/ 2147483646 h 258"/>
              <a:gd name="T6" fmla="*/ 2147483646 w 983"/>
              <a:gd name="T7" fmla="*/ 0 h 258"/>
              <a:gd name="T8" fmla="*/ 0 60000 65536"/>
              <a:gd name="T9" fmla="*/ 0 60000 65536"/>
              <a:gd name="T10" fmla="*/ 0 60000 65536"/>
              <a:gd name="T11" fmla="*/ 0 60000 65536"/>
              <a:gd name="T12" fmla="*/ 0 w 983"/>
              <a:gd name="T13" fmla="*/ 0 h 258"/>
              <a:gd name="T14" fmla="*/ 983 w 983"/>
              <a:gd name="T15" fmla="*/ 258 h 258"/>
            </a:gdLst>
            <a:ahLst/>
            <a:cxnLst>
              <a:cxn ang="T8">
                <a:pos x="T0" y="T1"/>
              </a:cxn>
              <a:cxn ang="T9">
                <a:pos x="T2" y="T3"/>
              </a:cxn>
              <a:cxn ang="T10">
                <a:pos x="T4" y="T5"/>
              </a:cxn>
              <a:cxn ang="T11">
                <a:pos x="T6" y="T7"/>
              </a:cxn>
            </a:cxnLst>
            <a:rect l="T12" t="T13" r="T14" b="T15"/>
            <a:pathLst>
              <a:path w="983" h="258">
                <a:moveTo>
                  <a:pt x="0" y="38"/>
                </a:moveTo>
                <a:cubicBezTo>
                  <a:pt x="75" y="111"/>
                  <a:pt x="151" y="184"/>
                  <a:pt x="253" y="215"/>
                </a:cubicBezTo>
                <a:cubicBezTo>
                  <a:pt x="355" y="246"/>
                  <a:pt x="492" y="258"/>
                  <a:pt x="614" y="222"/>
                </a:cubicBezTo>
                <a:cubicBezTo>
                  <a:pt x="736" y="186"/>
                  <a:pt x="859" y="93"/>
                  <a:pt x="983" y="0"/>
                </a:cubicBezTo>
              </a:path>
            </a:pathLst>
          </a:custGeom>
          <a:noFill/>
          <a:ln w="57150">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8644" name="Text Box 49"/>
          <p:cNvSpPr txBox="1">
            <a:spLocks noChangeArrowheads="1"/>
          </p:cNvSpPr>
          <p:nvPr/>
        </p:nvSpPr>
        <p:spPr bwMode="auto">
          <a:xfrm>
            <a:off x="2466975" y="2930525"/>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0.95</a:t>
            </a:r>
          </a:p>
        </p:txBody>
      </p:sp>
      <p:sp>
        <p:nvSpPr>
          <p:cNvPr id="68645" name="Freeform 50"/>
          <p:cNvSpPr>
            <a:spLocks/>
          </p:cNvSpPr>
          <p:nvPr/>
        </p:nvSpPr>
        <p:spPr bwMode="auto">
          <a:xfrm>
            <a:off x="4632325" y="2890838"/>
            <a:ext cx="1474788" cy="804862"/>
          </a:xfrm>
          <a:custGeom>
            <a:avLst/>
            <a:gdLst>
              <a:gd name="T0" fmla="*/ 0 w 929"/>
              <a:gd name="T1" fmla="*/ 0 h 507"/>
              <a:gd name="T2" fmla="*/ 2147483646 w 929"/>
              <a:gd name="T3" fmla="*/ 2147483646 h 507"/>
              <a:gd name="T4" fmla="*/ 2147483646 w 929"/>
              <a:gd name="T5" fmla="*/ 2147483646 h 507"/>
              <a:gd name="T6" fmla="*/ 2147483646 w 929"/>
              <a:gd name="T7" fmla="*/ 2147483646 h 507"/>
              <a:gd name="T8" fmla="*/ 0 60000 65536"/>
              <a:gd name="T9" fmla="*/ 0 60000 65536"/>
              <a:gd name="T10" fmla="*/ 0 60000 65536"/>
              <a:gd name="T11" fmla="*/ 0 60000 65536"/>
              <a:gd name="T12" fmla="*/ 0 w 929"/>
              <a:gd name="T13" fmla="*/ 0 h 507"/>
              <a:gd name="T14" fmla="*/ 929 w 929"/>
              <a:gd name="T15" fmla="*/ 507 h 507"/>
            </a:gdLst>
            <a:ahLst/>
            <a:cxnLst>
              <a:cxn ang="T8">
                <a:pos x="T0" y="T1"/>
              </a:cxn>
              <a:cxn ang="T9">
                <a:pos x="T2" y="T3"/>
              </a:cxn>
              <a:cxn ang="T10">
                <a:pos x="T4" y="T5"/>
              </a:cxn>
              <a:cxn ang="T11">
                <a:pos x="T6" y="T7"/>
              </a:cxn>
            </a:cxnLst>
            <a:rect l="T12" t="T13" r="T14" b="T15"/>
            <a:pathLst>
              <a:path w="929" h="507">
                <a:moveTo>
                  <a:pt x="0" y="0"/>
                </a:moveTo>
                <a:cubicBezTo>
                  <a:pt x="62" y="84"/>
                  <a:pt x="124" y="168"/>
                  <a:pt x="207" y="238"/>
                </a:cubicBezTo>
                <a:cubicBezTo>
                  <a:pt x="290" y="308"/>
                  <a:pt x="379" y="377"/>
                  <a:pt x="499" y="422"/>
                </a:cubicBezTo>
                <a:cubicBezTo>
                  <a:pt x="619" y="467"/>
                  <a:pt x="860" y="493"/>
                  <a:pt x="929" y="5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8646" name="Freeform 51"/>
          <p:cNvSpPr>
            <a:spLocks/>
          </p:cNvSpPr>
          <p:nvPr/>
        </p:nvSpPr>
        <p:spPr bwMode="auto">
          <a:xfrm>
            <a:off x="2084388" y="1747838"/>
            <a:ext cx="1547812" cy="569912"/>
          </a:xfrm>
          <a:custGeom>
            <a:avLst/>
            <a:gdLst>
              <a:gd name="T0" fmla="*/ 2147483646 w 975"/>
              <a:gd name="T1" fmla="*/ 2147483646 h 536"/>
              <a:gd name="T2" fmla="*/ 2147483646 w 975"/>
              <a:gd name="T3" fmla="*/ 2147483646 h 536"/>
              <a:gd name="T4" fmla="*/ 2147483646 w 975"/>
              <a:gd name="T5" fmla="*/ 2147483646 h 536"/>
              <a:gd name="T6" fmla="*/ 0 w 975"/>
              <a:gd name="T7" fmla="*/ 2147483646 h 536"/>
              <a:gd name="T8" fmla="*/ 0 60000 65536"/>
              <a:gd name="T9" fmla="*/ 0 60000 65536"/>
              <a:gd name="T10" fmla="*/ 0 60000 65536"/>
              <a:gd name="T11" fmla="*/ 0 60000 65536"/>
              <a:gd name="T12" fmla="*/ 0 w 975"/>
              <a:gd name="T13" fmla="*/ 0 h 536"/>
              <a:gd name="T14" fmla="*/ 975 w 975"/>
              <a:gd name="T15" fmla="*/ 536 h 536"/>
            </a:gdLst>
            <a:ahLst/>
            <a:cxnLst>
              <a:cxn ang="T8">
                <a:pos x="T0" y="T1"/>
              </a:cxn>
              <a:cxn ang="T9">
                <a:pos x="T2" y="T3"/>
              </a:cxn>
              <a:cxn ang="T10">
                <a:pos x="T4" y="T5"/>
              </a:cxn>
              <a:cxn ang="T11">
                <a:pos x="T6" y="T7"/>
              </a:cxn>
            </a:cxnLst>
            <a:rect l="T12" t="T13" r="T14" b="T15"/>
            <a:pathLst>
              <a:path w="975" h="536">
                <a:moveTo>
                  <a:pt x="975" y="528"/>
                </a:moveTo>
                <a:cubicBezTo>
                  <a:pt x="877" y="343"/>
                  <a:pt x="779" y="158"/>
                  <a:pt x="668" y="83"/>
                </a:cubicBezTo>
                <a:cubicBezTo>
                  <a:pt x="557" y="8"/>
                  <a:pt x="418" y="0"/>
                  <a:pt x="307" y="75"/>
                </a:cubicBezTo>
                <a:cubicBezTo>
                  <a:pt x="196" y="150"/>
                  <a:pt x="52" y="458"/>
                  <a:pt x="0" y="536"/>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en-US"/>
          </a:p>
        </p:txBody>
      </p:sp>
      <p:sp>
        <p:nvSpPr>
          <p:cNvPr id="68647" name="Text Box 52"/>
          <p:cNvSpPr txBox="1">
            <a:spLocks noChangeArrowheads="1"/>
          </p:cNvSpPr>
          <p:nvPr/>
        </p:nvSpPr>
        <p:spPr bwMode="auto">
          <a:xfrm>
            <a:off x="2589213" y="1404938"/>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0.05</a:t>
            </a:r>
          </a:p>
        </p:txBody>
      </p:sp>
      <p:sp>
        <p:nvSpPr>
          <p:cNvPr id="68648" name="Text Box 53"/>
          <p:cNvSpPr txBox="1">
            <a:spLocks noChangeArrowheads="1"/>
          </p:cNvSpPr>
          <p:nvPr/>
        </p:nvSpPr>
        <p:spPr bwMode="auto">
          <a:xfrm>
            <a:off x="5091113" y="3094038"/>
            <a:ext cx="6318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0.85</a:t>
            </a:r>
          </a:p>
        </p:txBody>
      </p:sp>
      <p:sp>
        <p:nvSpPr>
          <p:cNvPr id="68649" name="Text Box 54"/>
          <p:cNvSpPr txBox="1">
            <a:spLocks noChangeArrowheads="1"/>
          </p:cNvSpPr>
          <p:nvPr/>
        </p:nvSpPr>
        <p:spPr bwMode="auto">
          <a:xfrm>
            <a:off x="6518275" y="4019550"/>
            <a:ext cx="66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gave</a:t>
            </a:r>
          </a:p>
        </p:txBody>
      </p:sp>
      <p:sp>
        <p:nvSpPr>
          <p:cNvPr id="68650" name="Freeform 55"/>
          <p:cNvSpPr>
            <a:spLocks/>
          </p:cNvSpPr>
          <p:nvPr/>
        </p:nvSpPr>
        <p:spPr bwMode="auto">
          <a:xfrm>
            <a:off x="1839913" y="3109913"/>
            <a:ext cx="4146550" cy="984250"/>
          </a:xfrm>
          <a:custGeom>
            <a:avLst/>
            <a:gdLst>
              <a:gd name="T0" fmla="*/ 0 w 2612"/>
              <a:gd name="T1" fmla="*/ 0 h 620"/>
              <a:gd name="T2" fmla="*/ 2147483646 w 2612"/>
              <a:gd name="T3" fmla="*/ 2147483646 h 620"/>
              <a:gd name="T4" fmla="*/ 2147483646 w 2612"/>
              <a:gd name="T5" fmla="*/ 2147483646 h 620"/>
              <a:gd name="T6" fmla="*/ 2147483646 w 2612"/>
              <a:gd name="T7" fmla="*/ 2147483646 h 620"/>
              <a:gd name="T8" fmla="*/ 2147483646 w 2612"/>
              <a:gd name="T9" fmla="*/ 2147483646 h 620"/>
              <a:gd name="T10" fmla="*/ 0 60000 65536"/>
              <a:gd name="T11" fmla="*/ 0 60000 65536"/>
              <a:gd name="T12" fmla="*/ 0 60000 65536"/>
              <a:gd name="T13" fmla="*/ 0 60000 65536"/>
              <a:gd name="T14" fmla="*/ 0 60000 65536"/>
              <a:gd name="T15" fmla="*/ 0 w 2612"/>
              <a:gd name="T16" fmla="*/ 0 h 620"/>
              <a:gd name="T17" fmla="*/ 2612 w 2612"/>
              <a:gd name="T18" fmla="*/ 620 h 620"/>
            </a:gdLst>
            <a:ahLst/>
            <a:cxnLst>
              <a:cxn ang="T10">
                <a:pos x="T0" y="T1"/>
              </a:cxn>
              <a:cxn ang="T11">
                <a:pos x="T2" y="T3"/>
              </a:cxn>
              <a:cxn ang="T12">
                <a:pos x="T4" y="T5"/>
              </a:cxn>
              <a:cxn ang="T13">
                <a:pos x="T6" y="T7"/>
              </a:cxn>
              <a:cxn ang="T14">
                <a:pos x="T8" y="T9"/>
              </a:cxn>
            </a:cxnLst>
            <a:rect l="T15" t="T16" r="T17" b="T18"/>
            <a:pathLst>
              <a:path w="2612" h="620">
                <a:moveTo>
                  <a:pt x="0" y="0"/>
                </a:moveTo>
                <a:cubicBezTo>
                  <a:pt x="78" y="144"/>
                  <a:pt x="156" y="289"/>
                  <a:pt x="400" y="354"/>
                </a:cubicBezTo>
                <a:cubicBezTo>
                  <a:pt x="644" y="419"/>
                  <a:pt x="1171" y="354"/>
                  <a:pt x="1467" y="392"/>
                </a:cubicBezTo>
                <a:cubicBezTo>
                  <a:pt x="1763" y="430"/>
                  <a:pt x="1983" y="548"/>
                  <a:pt x="2174" y="584"/>
                </a:cubicBezTo>
                <a:cubicBezTo>
                  <a:pt x="2365" y="620"/>
                  <a:pt x="2488" y="613"/>
                  <a:pt x="2612" y="6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8651" name="Text Box 56"/>
          <p:cNvSpPr txBox="1">
            <a:spLocks noChangeArrowheads="1"/>
          </p:cNvSpPr>
          <p:nvPr/>
        </p:nvSpPr>
        <p:spPr bwMode="auto">
          <a:xfrm>
            <a:off x="4121150" y="3765550"/>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0.05</a:t>
            </a:r>
          </a:p>
        </p:txBody>
      </p:sp>
      <p:sp>
        <p:nvSpPr>
          <p:cNvPr id="68652" name="Oval 57"/>
          <p:cNvSpPr>
            <a:spLocks noChangeArrowheads="1"/>
          </p:cNvSpPr>
          <p:nvPr/>
        </p:nvSpPr>
        <p:spPr bwMode="auto">
          <a:xfrm>
            <a:off x="8021638" y="3378200"/>
            <a:ext cx="792162" cy="69532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68653" name="Text Box 58"/>
          <p:cNvSpPr txBox="1">
            <a:spLocks noChangeArrowheads="1"/>
          </p:cNvSpPr>
          <p:nvPr/>
        </p:nvSpPr>
        <p:spPr bwMode="auto">
          <a:xfrm>
            <a:off x="8134350" y="3478213"/>
            <a:ext cx="603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stop</a:t>
            </a:r>
          </a:p>
        </p:txBody>
      </p:sp>
      <p:sp>
        <p:nvSpPr>
          <p:cNvPr id="68654" name="Freeform 59"/>
          <p:cNvSpPr>
            <a:spLocks/>
          </p:cNvSpPr>
          <p:nvPr/>
        </p:nvSpPr>
        <p:spPr bwMode="auto">
          <a:xfrm>
            <a:off x="7143750" y="3213100"/>
            <a:ext cx="1096963" cy="458788"/>
          </a:xfrm>
          <a:custGeom>
            <a:avLst/>
            <a:gdLst>
              <a:gd name="T0" fmla="*/ 0 w 691"/>
              <a:gd name="T1" fmla="*/ 2147483646 h 289"/>
              <a:gd name="T2" fmla="*/ 2147483646 w 691"/>
              <a:gd name="T3" fmla="*/ 2147483646 h 289"/>
              <a:gd name="T4" fmla="*/ 2147483646 w 691"/>
              <a:gd name="T5" fmla="*/ 2147483646 h 289"/>
              <a:gd name="T6" fmla="*/ 2147483646 w 691"/>
              <a:gd name="T7" fmla="*/ 2147483646 h 289"/>
              <a:gd name="T8" fmla="*/ 0 60000 65536"/>
              <a:gd name="T9" fmla="*/ 0 60000 65536"/>
              <a:gd name="T10" fmla="*/ 0 60000 65536"/>
              <a:gd name="T11" fmla="*/ 0 60000 65536"/>
              <a:gd name="T12" fmla="*/ 0 w 691"/>
              <a:gd name="T13" fmla="*/ 0 h 289"/>
              <a:gd name="T14" fmla="*/ 691 w 691"/>
              <a:gd name="T15" fmla="*/ 289 h 289"/>
            </a:gdLst>
            <a:ahLst/>
            <a:cxnLst>
              <a:cxn ang="T8">
                <a:pos x="T0" y="T1"/>
              </a:cxn>
              <a:cxn ang="T9">
                <a:pos x="T2" y="T3"/>
              </a:cxn>
              <a:cxn ang="T10">
                <a:pos x="T4" y="T5"/>
              </a:cxn>
              <a:cxn ang="T11">
                <a:pos x="T6" y="T7"/>
              </a:cxn>
            </a:cxnLst>
            <a:rect l="T12" t="T13" r="T14" b="T15"/>
            <a:pathLst>
              <a:path w="691" h="289">
                <a:moveTo>
                  <a:pt x="0" y="289"/>
                </a:moveTo>
                <a:cubicBezTo>
                  <a:pt x="38" y="243"/>
                  <a:pt x="76" y="197"/>
                  <a:pt x="146" y="150"/>
                </a:cubicBezTo>
                <a:cubicBezTo>
                  <a:pt x="216" y="103"/>
                  <a:pt x="332" y="8"/>
                  <a:pt x="423" y="4"/>
                </a:cubicBezTo>
                <a:cubicBezTo>
                  <a:pt x="514" y="0"/>
                  <a:pt x="649" y="106"/>
                  <a:pt x="691" y="12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8655" name="Text Box 60"/>
          <p:cNvSpPr txBox="1">
            <a:spLocks noChangeArrowheads="1"/>
          </p:cNvSpPr>
          <p:nvPr/>
        </p:nvSpPr>
        <p:spPr bwMode="auto">
          <a:xfrm>
            <a:off x="7480300" y="2795588"/>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0.5</a:t>
            </a:r>
          </a:p>
        </p:txBody>
      </p:sp>
      <p:sp>
        <p:nvSpPr>
          <p:cNvPr id="68656" name="Freeform 61"/>
          <p:cNvSpPr>
            <a:spLocks/>
          </p:cNvSpPr>
          <p:nvPr/>
        </p:nvSpPr>
        <p:spPr bwMode="auto">
          <a:xfrm>
            <a:off x="4522788" y="1689100"/>
            <a:ext cx="4011612" cy="1701800"/>
          </a:xfrm>
          <a:custGeom>
            <a:avLst/>
            <a:gdLst>
              <a:gd name="T0" fmla="*/ 0 w 2527"/>
              <a:gd name="T1" fmla="*/ 2147483646 h 1072"/>
              <a:gd name="T2" fmla="*/ 2147483646 w 2527"/>
              <a:gd name="T3" fmla="*/ 2147483646 h 1072"/>
              <a:gd name="T4" fmla="*/ 2147483646 w 2527"/>
              <a:gd name="T5" fmla="*/ 2147483646 h 1072"/>
              <a:gd name="T6" fmla="*/ 2147483646 w 2527"/>
              <a:gd name="T7" fmla="*/ 2147483646 h 1072"/>
              <a:gd name="T8" fmla="*/ 2147483646 w 2527"/>
              <a:gd name="T9" fmla="*/ 2147483646 h 1072"/>
              <a:gd name="T10" fmla="*/ 0 60000 65536"/>
              <a:gd name="T11" fmla="*/ 0 60000 65536"/>
              <a:gd name="T12" fmla="*/ 0 60000 65536"/>
              <a:gd name="T13" fmla="*/ 0 60000 65536"/>
              <a:gd name="T14" fmla="*/ 0 60000 65536"/>
              <a:gd name="T15" fmla="*/ 0 w 2527"/>
              <a:gd name="T16" fmla="*/ 0 h 1072"/>
              <a:gd name="T17" fmla="*/ 2527 w 2527"/>
              <a:gd name="T18" fmla="*/ 1072 h 1072"/>
            </a:gdLst>
            <a:ahLst/>
            <a:cxnLst>
              <a:cxn ang="T10">
                <a:pos x="T0" y="T1"/>
              </a:cxn>
              <a:cxn ang="T11">
                <a:pos x="T2" y="T3"/>
              </a:cxn>
              <a:cxn ang="T12">
                <a:pos x="T4" y="T5"/>
              </a:cxn>
              <a:cxn ang="T13">
                <a:pos x="T6" y="T7"/>
              </a:cxn>
              <a:cxn ang="T14">
                <a:pos x="T8" y="T9"/>
              </a:cxn>
            </a:cxnLst>
            <a:rect l="T15" t="T16" r="T17" b="T18"/>
            <a:pathLst>
              <a:path w="2527" h="1072">
                <a:moveTo>
                  <a:pt x="0" y="358"/>
                </a:moveTo>
                <a:cubicBezTo>
                  <a:pt x="211" y="258"/>
                  <a:pt x="422" y="159"/>
                  <a:pt x="684" y="104"/>
                </a:cubicBezTo>
                <a:cubicBezTo>
                  <a:pt x="946" y="49"/>
                  <a:pt x="1299" y="0"/>
                  <a:pt x="1574" y="27"/>
                </a:cubicBezTo>
                <a:cubicBezTo>
                  <a:pt x="1849" y="54"/>
                  <a:pt x="2176" y="92"/>
                  <a:pt x="2335" y="266"/>
                </a:cubicBezTo>
                <a:cubicBezTo>
                  <a:pt x="2494" y="440"/>
                  <a:pt x="2496" y="938"/>
                  <a:pt x="2527" y="1072"/>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8657" name="Text Box 62"/>
          <p:cNvSpPr txBox="1">
            <a:spLocks noChangeArrowheads="1"/>
          </p:cNvSpPr>
          <p:nvPr/>
        </p:nvSpPr>
        <p:spPr bwMode="auto">
          <a:xfrm>
            <a:off x="5772150" y="17462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0.1</a:t>
            </a:r>
          </a:p>
        </p:txBody>
      </p:sp>
      <p:sp>
        <p:nvSpPr>
          <p:cNvPr id="68658" name="Freeform 63"/>
          <p:cNvSpPr>
            <a:spLocks/>
          </p:cNvSpPr>
          <p:nvPr/>
        </p:nvSpPr>
        <p:spPr bwMode="auto">
          <a:xfrm>
            <a:off x="3449638" y="4341813"/>
            <a:ext cx="2706687" cy="763587"/>
          </a:xfrm>
          <a:custGeom>
            <a:avLst/>
            <a:gdLst>
              <a:gd name="T0" fmla="*/ 0 w 1705"/>
              <a:gd name="T1" fmla="*/ 2147483646 h 481"/>
              <a:gd name="T2" fmla="*/ 2147483646 w 1705"/>
              <a:gd name="T3" fmla="*/ 2147483646 h 481"/>
              <a:gd name="T4" fmla="*/ 2147483646 w 1705"/>
              <a:gd name="T5" fmla="*/ 2147483646 h 481"/>
              <a:gd name="T6" fmla="*/ 2147483646 w 1705"/>
              <a:gd name="T7" fmla="*/ 0 h 481"/>
              <a:gd name="T8" fmla="*/ 0 60000 65536"/>
              <a:gd name="T9" fmla="*/ 0 60000 65536"/>
              <a:gd name="T10" fmla="*/ 0 60000 65536"/>
              <a:gd name="T11" fmla="*/ 0 60000 65536"/>
              <a:gd name="T12" fmla="*/ 0 w 1705"/>
              <a:gd name="T13" fmla="*/ 0 h 481"/>
              <a:gd name="T14" fmla="*/ 1705 w 1705"/>
              <a:gd name="T15" fmla="*/ 481 h 481"/>
            </a:gdLst>
            <a:ahLst/>
            <a:cxnLst>
              <a:cxn ang="T8">
                <a:pos x="T0" y="T1"/>
              </a:cxn>
              <a:cxn ang="T9">
                <a:pos x="T2" y="T3"/>
              </a:cxn>
              <a:cxn ang="T10">
                <a:pos x="T4" y="T5"/>
              </a:cxn>
              <a:cxn ang="T11">
                <a:pos x="T6" y="T7"/>
              </a:cxn>
            </a:cxnLst>
            <a:rect l="T12" t="T13" r="T14" b="T15"/>
            <a:pathLst>
              <a:path w="1705" h="481">
                <a:moveTo>
                  <a:pt x="0" y="292"/>
                </a:moveTo>
                <a:cubicBezTo>
                  <a:pt x="64" y="335"/>
                  <a:pt x="128" y="379"/>
                  <a:pt x="315" y="399"/>
                </a:cubicBezTo>
                <a:cubicBezTo>
                  <a:pt x="502" y="419"/>
                  <a:pt x="889" y="481"/>
                  <a:pt x="1121" y="415"/>
                </a:cubicBezTo>
                <a:cubicBezTo>
                  <a:pt x="1353" y="349"/>
                  <a:pt x="1529" y="174"/>
                  <a:pt x="1705"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8659" name="Text Box 64"/>
          <p:cNvSpPr txBox="1">
            <a:spLocks noChangeArrowheads="1"/>
          </p:cNvSpPr>
          <p:nvPr/>
        </p:nvSpPr>
        <p:spPr bwMode="auto">
          <a:xfrm>
            <a:off x="4176713" y="464820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0.8</a:t>
            </a:r>
          </a:p>
        </p:txBody>
      </p:sp>
      <p:sp>
        <p:nvSpPr>
          <p:cNvPr id="68660" name="Freeform 65"/>
          <p:cNvSpPr>
            <a:spLocks/>
          </p:cNvSpPr>
          <p:nvPr/>
        </p:nvSpPr>
        <p:spPr bwMode="auto">
          <a:xfrm>
            <a:off x="3230563" y="4037013"/>
            <a:ext cx="5072062" cy="1546225"/>
          </a:xfrm>
          <a:custGeom>
            <a:avLst/>
            <a:gdLst>
              <a:gd name="T0" fmla="*/ 0 w 3195"/>
              <a:gd name="T1" fmla="*/ 2147483646 h 974"/>
              <a:gd name="T2" fmla="*/ 2147483646 w 3195"/>
              <a:gd name="T3" fmla="*/ 2147483646 h 974"/>
              <a:gd name="T4" fmla="*/ 2147483646 w 3195"/>
              <a:gd name="T5" fmla="*/ 2147483646 h 974"/>
              <a:gd name="T6" fmla="*/ 2147483646 w 3195"/>
              <a:gd name="T7" fmla="*/ 0 h 974"/>
              <a:gd name="T8" fmla="*/ 0 60000 65536"/>
              <a:gd name="T9" fmla="*/ 0 60000 65536"/>
              <a:gd name="T10" fmla="*/ 0 60000 65536"/>
              <a:gd name="T11" fmla="*/ 0 60000 65536"/>
              <a:gd name="T12" fmla="*/ 0 w 3195"/>
              <a:gd name="T13" fmla="*/ 0 h 974"/>
              <a:gd name="T14" fmla="*/ 3195 w 3195"/>
              <a:gd name="T15" fmla="*/ 974 h 974"/>
            </a:gdLst>
            <a:ahLst/>
            <a:cxnLst>
              <a:cxn ang="T8">
                <a:pos x="T0" y="T1"/>
              </a:cxn>
              <a:cxn ang="T9">
                <a:pos x="T2" y="T3"/>
              </a:cxn>
              <a:cxn ang="T10">
                <a:pos x="T4" y="T5"/>
              </a:cxn>
              <a:cxn ang="T11">
                <a:pos x="T6" y="T7"/>
              </a:cxn>
            </a:cxnLst>
            <a:rect l="T12" t="T13" r="T14" b="T15"/>
            <a:pathLst>
              <a:path w="3195" h="974">
                <a:moveTo>
                  <a:pt x="0" y="683"/>
                </a:moveTo>
                <a:cubicBezTo>
                  <a:pt x="368" y="763"/>
                  <a:pt x="736" y="844"/>
                  <a:pt x="1060" y="868"/>
                </a:cubicBezTo>
                <a:cubicBezTo>
                  <a:pt x="1384" y="892"/>
                  <a:pt x="1587" y="974"/>
                  <a:pt x="1943" y="829"/>
                </a:cubicBezTo>
                <a:cubicBezTo>
                  <a:pt x="2299" y="684"/>
                  <a:pt x="2747" y="342"/>
                  <a:pt x="3195"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8661" name="Text Box 66"/>
          <p:cNvSpPr txBox="1">
            <a:spLocks noChangeArrowheads="1"/>
          </p:cNvSpPr>
          <p:nvPr/>
        </p:nvSpPr>
        <p:spPr bwMode="auto">
          <a:xfrm>
            <a:off x="5162550" y="51244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0.1</a:t>
            </a:r>
          </a:p>
        </p:txBody>
      </p:sp>
      <p:sp>
        <p:nvSpPr>
          <p:cNvPr id="68662" name="Text Box 67"/>
          <p:cNvSpPr txBox="1">
            <a:spLocks noChangeArrowheads="1"/>
          </p:cNvSpPr>
          <p:nvPr/>
        </p:nvSpPr>
        <p:spPr bwMode="auto">
          <a:xfrm>
            <a:off x="1558925" y="43370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0.1</a:t>
            </a:r>
          </a:p>
        </p:txBody>
      </p:sp>
      <p:sp>
        <p:nvSpPr>
          <p:cNvPr id="68663" name="Freeform 68"/>
          <p:cNvSpPr>
            <a:spLocks/>
          </p:cNvSpPr>
          <p:nvPr/>
        </p:nvSpPr>
        <p:spPr bwMode="auto">
          <a:xfrm>
            <a:off x="754063" y="2830513"/>
            <a:ext cx="1416050" cy="2035175"/>
          </a:xfrm>
          <a:custGeom>
            <a:avLst/>
            <a:gdLst>
              <a:gd name="T0" fmla="*/ 2147483646 w 892"/>
              <a:gd name="T1" fmla="*/ 2147483646 h 1282"/>
              <a:gd name="T2" fmla="*/ 2147483646 w 892"/>
              <a:gd name="T3" fmla="*/ 2147483646 h 1282"/>
              <a:gd name="T4" fmla="*/ 2147483646 w 892"/>
              <a:gd name="T5" fmla="*/ 2147483646 h 1282"/>
              <a:gd name="T6" fmla="*/ 2147483646 w 892"/>
              <a:gd name="T7" fmla="*/ 2147483646 h 1282"/>
              <a:gd name="T8" fmla="*/ 2147483646 w 892"/>
              <a:gd name="T9" fmla="*/ 0 h 1282"/>
              <a:gd name="T10" fmla="*/ 0 60000 65536"/>
              <a:gd name="T11" fmla="*/ 0 60000 65536"/>
              <a:gd name="T12" fmla="*/ 0 60000 65536"/>
              <a:gd name="T13" fmla="*/ 0 60000 65536"/>
              <a:gd name="T14" fmla="*/ 0 60000 65536"/>
              <a:gd name="T15" fmla="*/ 0 w 892"/>
              <a:gd name="T16" fmla="*/ 0 h 1282"/>
              <a:gd name="T17" fmla="*/ 892 w 892"/>
              <a:gd name="T18" fmla="*/ 1282 h 1282"/>
            </a:gdLst>
            <a:ahLst/>
            <a:cxnLst>
              <a:cxn ang="T10">
                <a:pos x="T0" y="T1"/>
              </a:cxn>
              <a:cxn ang="T11">
                <a:pos x="T2" y="T3"/>
              </a:cxn>
              <a:cxn ang="T12">
                <a:pos x="T4" y="T5"/>
              </a:cxn>
              <a:cxn ang="T13">
                <a:pos x="T6" y="T7"/>
              </a:cxn>
              <a:cxn ang="T14">
                <a:pos x="T8" y="T9"/>
              </a:cxn>
            </a:cxnLst>
            <a:rect l="T15" t="T16" r="T17" b="T18"/>
            <a:pathLst>
              <a:path w="892" h="1282">
                <a:moveTo>
                  <a:pt x="892" y="1282"/>
                </a:moveTo>
                <a:cubicBezTo>
                  <a:pt x="792" y="1266"/>
                  <a:pt x="693" y="1250"/>
                  <a:pt x="569" y="1190"/>
                </a:cubicBezTo>
                <a:cubicBezTo>
                  <a:pt x="445" y="1130"/>
                  <a:pt x="242" y="1022"/>
                  <a:pt x="147" y="921"/>
                </a:cubicBezTo>
                <a:cubicBezTo>
                  <a:pt x="52" y="820"/>
                  <a:pt x="2" y="736"/>
                  <a:pt x="1" y="583"/>
                </a:cubicBezTo>
                <a:cubicBezTo>
                  <a:pt x="0" y="430"/>
                  <a:pt x="69" y="215"/>
                  <a:pt x="139"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8664" name="Freeform 69"/>
          <p:cNvSpPr>
            <a:spLocks/>
          </p:cNvSpPr>
          <p:nvPr/>
        </p:nvSpPr>
        <p:spPr bwMode="auto">
          <a:xfrm>
            <a:off x="450850" y="2573338"/>
            <a:ext cx="5876925" cy="3336925"/>
          </a:xfrm>
          <a:custGeom>
            <a:avLst/>
            <a:gdLst>
              <a:gd name="T0" fmla="*/ 2147483646 w 3702"/>
              <a:gd name="T1" fmla="*/ 2147483646 h 2102"/>
              <a:gd name="T2" fmla="*/ 2147483646 w 3702"/>
              <a:gd name="T3" fmla="*/ 2147483646 h 2102"/>
              <a:gd name="T4" fmla="*/ 2147483646 w 3702"/>
              <a:gd name="T5" fmla="*/ 2147483646 h 2102"/>
              <a:gd name="T6" fmla="*/ 2147483646 w 3702"/>
              <a:gd name="T7" fmla="*/ 2147483646 h 2102"/>
              <a:gd name="T8" fmla="*/ 2147483646 w 3702"/>
              <a:gd name="T9" fmla="*/ 2147483646 h 2102"/>
              <a:gd name="T10" fmla="*/ 2147483646 w 3702"/>
              <a:gd name="T11" fmla="*/ 2147483646 h 2102"/>
              <a:gd name="T12" fmla="*/ 2147483646 w 3702"/>
              <a:gd name="T13" fmla="*/ 2147483646 h 2102"/>
              <a:gd name="T14" fmla="*/ 2147483646 w 3702"/>
              <a:gd name="T15" fmla="*/ 2147483646 h 2102"/>
              <a:gd name="T16" fmla="*/ 2147483646 w 3702"/>
              <a:gd name="T17" fmla="*/ 2147483646 h 2102"/>
              <a:gd name="T18" fmla="*/ 2147483646 w 3702"/>
              <a:gd name="T19" fmla="*/ 0 h 2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2"/>
              <a:gd name="T31" fmla="*/ 0 h 2102"/>
              <a:gd name="T32" fmla="*/ 3702 w 3702"/>
              <a:gd name="T33" fmla="*/ 2102 h 2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2" h="2102">
                <a:moveTo>
                  <a:pt x="3702" y="1175"/>
                </a:moveTo>
                <a:cubicBezTo>
                  <a:pt x="3578" y="1467"/>
                  <a:pt x="3454" y="1759"/>
                  <a:pt x="3364" y="1905"/>
                </a:cubicBezTo>
                <a:cubicBezTo>
                  <a:pt x="3274" y="2051"/>
                  <a:pt x="3242" y="2019"/>
                  <a:pt x="3164" y="2051"/>
                </a:cubicBezTo>
                <a:cubicBezTo>
                  <a:pt x="3086" y="2083"/>
                  <a:pt x="3207" y="2096"/>
                  <a:pt x="2895" y="2097"/>
                </a:cubicBezTo>
                <a:cubicBezTo>
                  <a:pt x="2583" y="2098"/>
                  <a:pt x="1671" y="2102"/>
                  <a:pt x="1290" y="2059"/>
                </a:cubicBezTo>
                <a:cubicBezTo>
                  <a:pt x="909" y="2016"/>
                  <a:pt x="765" y="1930"/>
                  <a:pt x="607" y="1836"/>
                </a:cubicBezTo>
                <a:cubicBezTo>
                  <a:pt x="449" y="1742"/>
                  <a:pt x="429" y="1641"/>
                  <a:pt x="345" y="1498"/>
                </a:cubicBezTo>
                <a:cubicBezTo>
                  <a:pt x="261" y="1355"/>
                  <a:pt x="152" y="1176"/>
                  <a:pt x="100" y="976"/>
                </a:cubicBezTo>
                <a:cubicBezTo>
                  <a:pt x="48" y="776"/>
                  <a:pt x="0" y="463"/>
                  <a:pt x="31" y="300"/>
                </a:cubicBezTo>
                <a:cubicBezTo>
                  <a:pt x="62" y="137"/>
                  <a:pt x="173" y="68"/>
                  <a:pt x="284"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8665" name="Text Box 70"/>
          <p:cNvSpPr txBox="1">
            <a:spLocks noChangeArrowheads="1"/>
          </p:cNvSpPr>
          <p:nvPr/>
        </p:nvSpPr>
        <p:spPr bwMode="auto">
          <a:xfrm>
            <a:off x="3844925" y="5562600"/>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0.25</a:t>
            </a:r>
          </a:p>
        </p:txBody>
      </p:sp>
      <p:sp>
        <p:nvSpPr>
          <p:cNvPr id="68666" name="Freeform 71"/>
          <p:cNvSpPr>
            <a:spLocks/>
          </p:cNvSpPr>
          <p:nvPr/>
        </p:nvSpPr>
        <p:spPr bwMode="auto">
          <a:xfrm>
            <a:off x="3170238" y="4146550"/>
            <a:ext cx="2889250" cy="358775"/>
          </a:xfrm>
          <a:custGeom>
            <a:avLst/>
            <a:gdLst>
              <a:gd name="T0" fmla="*/ 2147483646 w 1820"/>
              <a:gd name="T1" fmla="*/ 0 h 226"/>
              <a:gd name="T2" fmla="*/ 2147483646 w 1820"/>
              <a:gd name="T3" fmla="*/ 2147483646 h 226"/>
              <a:gd name="T4" fmla="*/ 2147483646 w 1820"/>
              <a:gd name="T5" fmla="*/ 2147483646 h 226"/>
              <a:gd name="T6" fmla="*/ 2147483646 w 1820"/>
              <a:gd name="T7" fmla="*/ 2147483646 h 226"/>
              <a:gd name="T8" fmla="*/ 0 w 1820"/>
              <a:gd name="T9" fmla="*/ 2147483646 h 226"/>
              <a:gd name="T10" fmla="*/ 0 60000 65536"/>
              <a:gd name="T11" fmla="*/ 0 60000 65536"/>
              <a:gd name="T12" fmla="*/ 0 60000 65536"/>
              <a:gd name="T13" fmla="*/ 0 60000 65536"/>
              <a:gd name="T14" fmla="*/ 0 60000 65536"/>
              <a:gd name="T15" fmla="*/ 0 w 1820"/>
              <a:gd name="T16" fmla="*/ 0 h 226"/>
              <a:gd name="T17" fmla="*/ 1820 w 1820"/>
              <a:gd name="T18" fmla="*/ 226 h 226"/>
            </a:gdLst>
            <a:ahLst/>
            <a:cxnLst>
              <a:cxn ang="T10">
                <a:pos x="T0" y="T1"/>
              </a:cxn>
              <a:cxn ang="T11">
                <a:pos x="T2" y="T3"/>
              </a:cxn>
              <a:cxn ang="T12">
                <a:pos x="T4" y="T5"/>
              </a:cxn>
              <a:cxn ang="T13">
                <a:pos x="T6" y="T7"/>
              </a:cxn>
              <a:cxn ang="T14">
                <a:pos x="T8" y="T9"/>
              </a:cxn>
            </a:cxnLst>
            <a:rect l="T15" t="T16" r="T17" b="T18"/>
            <a:pathLst>
              <a:path w="1820" h="226">
                <a:moveTo>
                  <a:pt x="1820" y="0"/>
                </a:moveTo>
                <a:cubicBezTo>
                  <a:pt x="1629" y="79"/>
                  <a:pt x="1438" y="158"/>
                  <a:pt x="1259" y="192"/>
                </a:cubicBezTo>
                <a:cubicBezTo>
                  <a:pt x="1080" y="226"/>
                  <a:pt x="903" y="222"/>
                  <a:pt x="744" y="207"/>
                </a:cubicBezTo>
                <a:cubicBezTo>
                  <a:pt x="585" y="192"/>
                  <a:pt x="431" y="114"/>
                  <a:pt x="307" y="100"/>
                </a:cubicBezTo>
                <a:cubicBezTo>
                  <a:pt x="183" y="86"/>
                  <a:pt x="91" y="104"/>
                  <a:pt x="0" y="123"/>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8667" name="Text Box 72"/>
          <p:cNvSpPr txBox="1">
            <a:spLocks noChangeArrowheads="1"/>
          </p:cNvSpPr>
          <p:nvPr/>
        </p:nvSpPr>
        <p:spPr bwMode="auto">
          <a:xfrm>
            <a:off x="4827588" y="4129088"/>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0.25</a:t>
            </a:r>
          </a:p>
        </p:txBody>
      </p:sp>
      <p:sp>
        <p:nvSpPr>
          <p:cNvPr id="68668" name="Text Box 73"/>
          <p:cNvSpPr txBox="1">
            <a:spLocks noChangeArrowheads="1"/>
          </p:cNvSpPr>
          <p:nvPr/>
        </p:nvSpPr>
        <p:spPr bwMode="auto">
          <a:xfrm>
            <a:off x="1449388" y="6013450"/>
            <a:ext cx="16017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400" b="0">
                <a:solidFill>
                  <a:srgbClr val="FF0000"/>
                </a:solidFill>
              </a:rPr>
              <a:t>John bit the</a:t>
            </a:r>
          </a:p>
        </p:txBody>
      </p:sp>
      <p:sp>
        <p:nvSpPr>
          <p:cNvPr id="68669" name="Oval 61"/>
          <p:cNvSpPr>
            <a:spLocks noChangeArrowheads="1"/>
          </p:cNvSpPr>
          <p:nvPr/>
        </p:nvSpPr>
        <p:spPr bwMode="auto">
          <a:xfrm>
            <a:off x="558800" y="5840413"/>
            <a:ext cx="792163" cy="69532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68670" name="TextBox 86"/>
          <p:cNvSpPr txBox="1">
            <a:spLocks noChangeArrowheads="1"/>
          </p:cNvSpPr>
          <p:nvPr/>
        </p:nvSpPr>
        <p:spPr bwMode="auto">
          <a:xfrm>
            <a:off x="577850" y="5967413"/>
            <a:ext cx="695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t>start</a:t>
            </a:r>
          </a:p>
        </p:txBody>
      </p:sp>
      <p:sp>
        <p:nvSpPr>
          <p:cNvPr id="68671" name="Freeform 87"/>
          <p:cNvSpPr>
            <a:spLocks noChangeArrowheads="1"/>
          </p:cNvSpPr>
          <p:nvPr/>
        </p:nvSpPr>
        <p:spPr bwMode="auto">
          <a:xfrm>
            <a:off x="1179513" y="5029200"/>
            <a:ext cx="1106487" cy="854075"/>
          </a:xfrm>
          <a:custGeom>
            <a:avLst/>
            <a:gdLst>
              <a:gd name="T0" fmla="*/ 0 w 1106905"/>
              <a:gd name="T1" fmla="*/ 851072 h 854242"/>
              <a:gd name="T2" fmla="*/ 334475 w 1106905"/>
              <a:gd name="T3" fmla="*/ 287694 h 854242"/>
              <a:gd name="T4" fmla="*/ 1098990 w 1106905"/>
              <a:gd name="T5" fmla="*/ 0 h 854242"/>
              <a:gd name="T6" fmla="*/ 0 60000 65536"/>
              <a:gd name="T7" fmla="*/ 0 60000 65536"/>
              <a:gd name="T8" fmla="*/ 0 60000 65536"/>
              <a:gd name="T9" fmla="*/ 0 w 1106905"/>
              <a:gd name="T10" fmla="*/ 0 h 854242"/>
              <a:gd name="T11" fmla="*/ 1106905 w 1106905"/>
              <a:gd name="T12" fmla="*/ 854242 h 854242"/>
            </a:gdLst>
            <a:ahLst/>
            <a:cxnLst>
              <a:cxn ang="T6">
                <a:pos x="T0" y="T1"/>
              </a:cxn>
              <a:cxn ang="T7">
                <a:pos x="T2" y="T3"/>
              </a:cxn>
              <a:cxn ang="T8">
                <a:pos x="T4" y="T5"/>
              </a:cxn>
            </a:cxnLst>
            <a:rect l="T9" t="T10" r="T11" b="T12"/>
            <a:pathLst>
              <a:path w="1106905" h="854242">
                <a:moveTo>
                  <a:pt x="0" y="854242"/>
                </a:moveTo>
                <a:cubicBezTo>
                  <a:pt x="76200" y="642687"/>
                  <a:pt x="152400" y="431132"/>
                  <a:pt x="336884" y="288758"/>
                </a:cubicBezTo>
                <a:cubicBezTo>
                  <a:pt x="521368" y="146384"/>
                  <a:pt x="814136" y="73192"/>
                  <a:pt x="1106905" y="0"/>
                </a:cubicBezTo>
              </a:path>
            </a:pathLst>
          </a:custGeom>
          <a:noFill/>
          <a:ln w="22225" algn="ctr">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cxnSp>
        <p:nvCxnSpPr>
          <p:cNvPr id="68672" name="Straight Arrow Connector 88"/>
          <p:cNvCxnSpPr>
            <a:cxnSpLocks noChangeShapeType="1"/>
            <a:stCxn id="68669" idx="0"/>
          </p:cNvCxnSpPr>
          <p:nvPr/>
        </p:nvCxnSpPr>
        <p:spPr bwMode="auto">
          <a:xfrm rot="5400000" flipH="1" flipV="1">
            <a:off x="-284162" y="4341813"/>
            <a:ext cx="2736850" cy="260350"/>
          </a:xfrm>
          <a:prstGeom prst="straightConnector1">
            <a:avLst/>
          </a:prstGeom>
          <a:noFill/>
          <a:ln w="222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68673" name="Text Box 74"/>
          <p:cNvSpPr txBox="1">
            <a:spLocks noChangeArrowheads="1"/>
          </p:cNvSpPr>
          <p:nvPr/>
        </p:nvSpPr>
        <p:spPr bwMode="auto">
          <a:xfrm>
            <a:off x="1362075" y="5727700"/>
            <a:ext cx="50323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0.1</a:t>
            </a:r>
          </a:p>
        </p:txBody>
      </p:sp>
      <p:sp>
        <p:nvSpPr>
          <p:cNvPr id="68674" name="Text Box 74"/>
          <p:cNvSpPr txBox="1">
            <a:spLocks noChangeArrowheads="1"/>
          </p:cNvSpPr>
          <p:nvPr/>
        </p:nvSpPr>
        <p:spPr bwMode="auto">
          <a:xfrm>
            <a:off x="515938" y="5241925"/>
            <a:ext cx="503237"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0.5</a:t>
            </a:r>
          </a:p>
        </p:txBody>
      </p:sp>
      <p:sp>
        <p:nvSpPr>
          <p:cNvPr id="68675" name="Text Box 74"/>
          <p:cNvSpPr txBox="1">
            <a:spLocks noChangeArrowheads="1"/>
          </p:cNvSpPr>
          <p:nvPr/>
        </p:nvSpPr>
        <p:spPr bwMode="auto">
          <a:xfrm>
            <a:off x="1390650" y="4852988"/>
            <a:ext cx="501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0.4</a:t>
            </a:r>
          </a:p>
        </p:txBody>
      </p:sp>
      <p:sp>
        <p:nvSpPr>
          <p:cNvPr id="68676" name="Freeform 92"/>
          <p:cNvSpPr>
            <a:spLocks noChangeArrowheads="1"/>
          </p:cNvSpPr>
          <p:nvPr/>
        </p:nvSpPr>
        <p:spPr bwMode="auto">
          <a:xfrm>
            <a:off x="1300163" y="4440238"/>
            <a:ext cx="5702300" cy="1739900"/>
          </a:xfrm>
          <a:custGeom>
            <a:avLst/>
            <a:gdLst>
              <a:gd name="T0" fmla="*/ 0 w 5702968"/>
              <a:gd name="T1" fmla="*/ 1624403 h 1740568"/>
              <a:gd name="T2" fmla="*/ 4021614 w 5702968"/>
              <a:gd name="T3" fmla="*/ 1624403 h 1740568"/>
              <a:gd name="T4" fmla="*/ 5090030 w 5702968"/>
              <a:gd name="T5" fmla="*/ 1457186 h 1740568"/>
              <a:gd name="T6" fmla="*/ 5690283 w 5702968"/>
              <a:gd name="T7" fmla="*/ 0 h 1740568"/>
              <a:gd name="T8" fmla="*/ 0 60000 65536"/>
              <a:gd name="T9" fmla="*/ 0 60000 65536"/>
              <a:gd name="T10" fmla="*/ 0 60000 65536"/>
              <a:gd name="T11" fmla="*/ 0 60000 65536"/>
              <a:gd name="T12" fmla="*/ 0 w 5702968"/>
              <a:gd name="T13" fmla="*/ 0 h 1740568"/>
              <a:gd name="T14" fmla="*/ 5702968 w 5702968"/>
              <a:gd name="T15" fmla="*/ 1740568 h 1740568"/>
            </a:gdLst>
            <a:ahLst/>
            <a:cxnLst>
              <a:cxn ang="T8">
                <a:pos x="T0" y="T1"/>
              </a:cxn>
              <a:cxn ang="T9">
                <a:pos x="T2" y="T3"/>
              </a:cxn>
              <a:cxn ang="T10">
                <a:pos x="T4" y="T5"/>
              </a:cxn>
              <a:cxn ang="T11">
                <a:pos x="T6" y="T7"/>
              </a:cxn>
            </a:cxnLst>
            <a:rect l="T12" t="T13" r="T14" b="T15"/>
            <a:pathLst>
              <a:path w="5702968" h="1740568">
                <a:moveTo>
                  <a:pt x="0" y="1636294"/>
                </a:moveTo>
                <a:lnTo>
                  <a:pt x="4030578" y="1636294"/>
                </a:lnTo>
                <a:cubicBezTo>
                  <a:pt x="4880809" y="1608220"/>
                  <a:pt x="4822657" y="1740568"/>
                  <a:pt x="5101389" y="1467852"/>
                </a:cubicBezTo>
                <a:cubicBezTo>
                  <a:pt x="5380121" y="1195136"/>
                  <a:pt x="5541544" y="597568"/>
                  <a:pt x="5702968" y="0"/>
                </a:cubicBezTo>
              </a:path>
            </a:pathLst>
          </a:custGeom>
          <a:noFill/>
          <a:ln w="22225" algn="ctr">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68677"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1100" b="0">
                <a:solidFill>
                  <a:srgbClr val="000000"/>
                </a:solidFill>
                <a:latin typeface="Calibri" panose="020F0502020204030204" pitchFamily="34" charset="0"/>
              </a:rPr>
              <a:t>Ray Mooney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fld id="{FD75D140-1024-4635-9F5A-2519DD1594F9}" type="slidenum">
              <a:rPr lang="en-US" altLang="en-US" sz="1200" smtClean="0">
                <a:latin typeface="Helvetica" panose="020B0604020202020204" pitchFamily="34" charset="0"/>
              </a:rPr>
              <a:pPr>
                <a:spcBef>
                  <a:spcPct val="0"/>
                </a:spcBef>
                <a:buClrTx/>
                <a:buFontTx/>
                <a:buNone/>
              </a:pPr>
              <a:t>23</a:t>
            </a:fld>
            <a:endParaRPr lang="en-US" altLang="en-US" sz="1200"/>
          </a:p>
        </p:txBody>
      </p:sp>
      <p:sp>
        <p:nvSpPr>
          <p:cNvPr id="70659" name="Rectangle 2"/>
          <p:cNvSpPr>
            <a:spLocks noGrp="1" noChangeArrowheads="1"/>
          </p:cNvSpPr>
          <p:nvPr>
            <p:ph type="title"/>
          </p:nvPr>
        </p:nvSpPr>
        <p:spPr/>
        <p:txBody>
          <a:bodyPr/>
          <a:lstStyle/>
          <a:p>
            <a:pPr eaLnBrk="1" hangingPunct="1"/>
            <a:r>
              <a:rPr lang="en-US" altLang="en-US"/>
              <a:t>Sample HMM Generation</a:t>
            </a:r>
          </a:p>
        </p:txBody>
      </p:sp>
      <p:grpSp>
        <p:nvGrpSpPr>
          <p:cNvPr id="70660" name="Group 3"/>
          <p:cNvGrpSpPr>
            <a:grpSpLocks/>
          </p:cNvGrpSpPr>
          <p:nvPr/>
        </p:nvGrpSpPr>
        <p:grpSpPr bwMode="auto">
          <a:xfrm>
            <a:off x="2159000" y="3968750"/>
            <a:ext cx="1316038" cy="1265238"/>
            <a:chOff x="3852" y="2120"/>
            <a:chExt cx="1098" cy="1242"/>
          </a:xfrm>
        </p:grpSpPr>
        <p:sp>
          <p:nvSpPr>
            <p:cNvPr id="70737" name="Freeform 4"/>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70738" name="Freeform 5"/>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70739" name="Line 6"/>
            <p:cNvSpPr>
              <a:spLocks noChangeShapeType="1"/>
            </p:cNvSpPr>
            <p:nvPr/>
          </p:nvSpPr>
          <p:spPr bwMode="auto">
            <a:xfrm flipV="1">
              <a:off x="4025" y="2120"/>
              <a:ext cx="760" cy="8"/>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70661" name="Text Box 7"/>
          <p:cNvSpPr txBox="1">
            <a:spLocks noChangeArrowheads="1"/>
          </p:cNvSpPr>
          <p:nvPr/>
        </p:nvSpPr>
        <p:spPr bwMode="auto">
          <a:xfrm>
            <a:off x="2193925" y="5195888"/>
            <a:ext cx="1225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PropNoun</a:t>
            </a:r>
          </a:p>
        </p:txBody>
      </p:sp>
      <p:sp>
        <p:nvSpPr>
          <p:cNvPr id="70662" name="Text Box 8"/>
          <p:cNvSpPr txBox="1">
            <a:spLocks noChangeArrowheads="1"/>
          </p:cNvSpPr>
          <p:nvPr/>
        </p:nvSpPr>
        <p:spPr bwMode="auto">
          <a:xfrm>
            <a:off x="2243138" y="4368800"/>
            <a:ext cx="66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John</a:t>
            </a:r>
          </a:p>
        </p:txBody>
      </p:sp>
      <p:sp>
        <p:nvSpPr>
          <p:cNvPr id="70663" name="Text Box 9"/>
          <p:cNvSpPr txBox="1">
            <a:spLocks noChangeArrowheads="1"/>
          </p:cNvSpPr>
          <p:nvPr/>
        </p:nvSpPr>
        <p:spPr bwMode="auto">
          <a:xfrm>
            <a:off x="2733675" y="4476750"/>
            <a:ext cx="730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Mary</a:t>
            </a:r>
          </a:p>
        </p:txBody>
      </p:sp>
      <p:sp>
        <p:nvSpPr>
          <p:cNvPr id="70664" name="Text Box 10"/>
          <p:cNvSpPr txBox="1">
            <a:spLocks noChangeArrowheads="1"/>
          </p:cNvSpPr>
          <p:nvPr/>
        </p:nvSpPr>
        <p:spPr bwMode="auto">
          <a:xfrm>
            <a:off x="2160588" y="4648200"/>
            <a:ext cx="730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Alice</a:t>
            </a:r>
          </a:p>
        </p:txBody>
      </p:sp>
      <p:sp>
        <p:nvSpPr>
          <p:cNvPr id="70665" name="Text Box 11"/>
          <p:cNvSpPr txBox="1">
            <a:spLocks noChangeArrowheads="1"/>
          </p:cNvSpPr>
          <p:nvPr/>
        </p:nvSpPr>
        <p:spPr bwMode="auto">
          <a:xfrm>
            <a:off x="2657475" y="4795838"/>
            <a:ext cx="6873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Jerry</a:t>
            </a:r>
          </a:p>
        </p:txBody>
      </p:sp>
      <p:sp>
        <p:nvSpPr>
          <p:cNvPr id="70666" name="Text Box 12"/>
          <p:cNvSpPr txBox="1">
            <a:spLocks noChangeArrowheads="1"/>
          </p:cNvSpPr>
          <p:nvPr/>
        </p:nvSpPr>
        <p:spPr bwMode="auto">
          <a:xfrm>
            <a:off x="2462213" y="4087813"/>
            <a:ext cx="66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Tom</a:t>
            </a:r>
          </a:p>
        </p:txBody>
      </p:sp>
      <p:grpSp>
        <p:nvGrpSpPr>
          <p:cNvPr id="70667" name="Group 13"/>
          <p:cNvGrpSpPr>
            <a:grpSpLocks/>
          </p:cNvGrpSpPr>
          <p:nvPr/>
        </p:nvGrpSpPr>
        <p:grpSpPr bwMode="auto">
          <a:xfrm>
            <a:off x="3462338" y="1846263"/>
            <a:ext cx="1316037" cy="1265237"/>
            <a:chOff x="3852" y="2120"/>
            <a:chExt cx="1098" cy="1242"/>
          </a:xfrm>
        </p:grpSpPr>
        <p:sp>
          <p:nvSpPr>
            <p:cNvPr id="70734" name="Freeform 14"/>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762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70735" name="Freeform 15"/>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762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70736" name="Line 16"/>
            <p:cNvSpPr>
              <a:spLocks noChangeShapeType="1"/>
            </p:cNvSpPr>
            <p:nvPr/>
          </p:nvSpPr>
          <p:spPr bwMode="auto">
            <a:xfrm flipV="1">
              <a:off x="4025" y="2120"/>
              <a:ext cx="760" cy="8"/>
            </a:xfrm>
            <a:prstGeom prst="line">
              <a:avLst/>
            </a:prstGeom>
            <a:noFill/>
            <a:ln w="76200">
              <a:solidFill>
                <a:srgbClr val="33CC33"/>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70668" name="Text Box 17"/>
          <p:cNvSpPr txBox="1">
            <a:spLocks noChangeArrowheads="1"/>
          </p:cNvSpPr>
          <p:nvPr/>
        </p:nvSpPr>
        <p:spPr bwMode="auto">
          <a:xfrm>
            <a:off x="3709988" y="3113088"/>
            <a:ext cx="746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Noun</a:t>
            </a:r>
          </a:p>
        </p:txBody>
      </p:sp>
      <p:sp>
        <p:nvSpPr>
          <p:cNvPr id="70669" name="Text Box 18"/>
          <p:cNvSpPr txBox="1">
            <a:spLocks noChangeArrowheads="1"/>
          </p:cNvSpPr>
          <p:nvPr/>
        </p:nvSpPr>
        <p:spPr bwMode="auto">
          <a:xfrm>
            <a:off x="3846513" y="1868488"/>
            <a:ext cx="476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cat</a:t>
            </a:r>
          </a:p>
        </p:txBody>
      </p:sp>
      <p:sp>
        <p:nvSpPr>
          <p:cNvPr id="70670" name="Text Box 19"/>
          <p:cNvSpPr txBox="1">
            <a:spLocks noChangeArrowheads="1"/>
          </p:cNvSpPr>
          <p:nvPr/>
        </p:nvSpPr>
        <p:spPr bwMode="auto">
          <a:xfrm>
            <a:off x="3660775" y="2141538"/>
            <a:ext cx="561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dog</a:t>
            </a:r>
          </a:p>
        </p:txBody>
      </p:sp>
      <p:sp>
        <p:nvSpPr>
          <p:cNvPr id="70671" name="Text Box 20"/>
          <p:cNvSpPr txBox="1">
            <a:spLocks noChangeArrowheads="1"/>
          </p:cNvSpPr>
          <p:nvPr/>
        </p:nvSpPr>
        <p:spPr bwMode="auto">
          <a:xfrm>
            <a:off x="3494088" y="2376488"/>
            <a:ext cx="4905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car</a:t>
            </a:r>
          </a:p>
        </p:txBody>
      </p:sp>
      <p:sp>
        <p:nvSpPr>
          <p:cNvPr id="70672" name="Text Box 21"/>
          <p:cNvSpPr txBox="1">
            <a:spLocks noChangeArrowheads="1"/>
          </p:cNvSpPr>
          <p:nvPr/>
        </p:nvSpPr>
        <p:spPr bwMode="auto">
          <a:xfrm>
            <a:off x="3567113" y="2614613"/>
            <a:ext cx="547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pen</a:t>
            </a:r>
          </a:p>
        </p:txBody>
      </p:sp>
      <p:sp>
        <p:nvSpPr>
          <p:cNvPr id="70673" name="Text Box 22"/>
          <p:cNvSpPr txBox="1">
            <a:spLocks noChangeArrowheads="1"/>
          </p:cNvSpPr>
          <p:nvPr/>
        </p:nvSpPr>
        <p:spPr bwMode="auto">
          <a:xfrm>
            <a:off x="4079875" y="2297113"/>
            <a:ext cx="547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bed</a:t>
            </a:r>
          </a:p>
        </p:txBody>
      </p:sp>
      <p:sp>
        <p:nvSpPr>
          <p:cNvPr id="70674" name="Text Box 23"/>
          <p:cNvSpPr txBox="1">
            <a:spLocks noChangeArrowheads="1"/>
          </p:cNvSpPr>
          <p:nvPr/>
        </p:nvSpPr>
        <p:spPr bwMode="auto">
          <a:xfrm>
            <a:off x="4006850" y="2571750"/>
            <a:ext cx="730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apple</a:t>
            </a:r>
          </a:p>
        </p:txBody>
      </p:sp>
      <p:grpSp>
        <p:nvGrpSpPr>
          <p:cNvPr id="70675" name="Group 24"/>
          <p:cNvGrpSpPr>
            <a:grpSpLocks/>
          </p:cNvGrpSpPr>
          <p:nvPr/>
        </p:nvGrpSpPr>
        <p:grpSpPr bwMode="auto">
          <a:xfrm>
            <a:off x="919163" y="1865313"/>
            <a:ext cx="1316037" cy="1654175"/>
            <a:chOff x="610" y="1297"/>
            <a:chExt cx="829" cy="1042"/>
          </a:xfrm>
        </p:grpSpPr>
        <p:grpSp>
          <p:nvGrpSpPr>
            <p:cNvPr id="70729" name="Group 25"/>
            <p:cNvGrpSpPr>
              <a:grpSpLocks/>
            </p:cNvGrpSpPr>
            <p:nvPr/>
          </p:nvGrpSpPr>
          <p:grpSpPr bwMode="auto">
            <a:xfrm>
              <a:off x="610" y="1297"/>
              <a:ext cx="829" cy="797"/>
              <a:chOff x="3852" y="2120"/>
              <a:chExt cx="1098" cy="1242"/>
            </a:xfrm>
          </p:grpSpPr>
          <p:sp>
            <p:nvSpPr>
              <p:cNvPr id="70731" name="Freeform 26"/>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70732" name="Freeform 27"/>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70733" name="Line 28"/>
              <p:cNvSpPr>
                <a:spLocks noChangeShapeType="1"/>
              </p:cNvSpPr>
              <p:nvPr/>
            </p:nvSpPr>
            <p:spPr bwMode="auto">
              <a:xfrm flipV="1">
                <a:off x="4025" y="2120"/>
                <a:ext cx="760" cy="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70730" name="Text Box 29"/>
            <p:cNvSpPr txBox="1">
              <a:spLocks noChangeArrowheads="1"/>
            </p:cNvSpPr>
            <p:nvPr/>
          </p:nvSpPr>
          <p:spPr bwMode="auto">
            <a:xfrm>
              <a:off x="818" y="2089"/>
              <a:ext cx="34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Det</a:t>
              </a:r>
            </a:p>
          </p:txBody>
        </p:sp>
      </p:grpSp>
      <p:sp>
        <p:nvSpPr>
          <p:cNvPr id="70676" name="Text Box 30"/>
          <p:cNvSpPr txBox="1">
            <a:spLocks noChangeArrowheads="1"/>
          </p:cNvSpPr>
          <p:nvPr/>
        </p:nvSpPr>
        <p:spPr bwMode="auto">
          <a:xfrm>
            <a:off x="1146175" y="2149475"/>
            <a:ext cx="293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a</a:t>
            </a:r>
          </a:p>
        </p:txBody>
      </p:sp>
      <p:sp>
        <p:nvSpPr>
          <p:cNvPr id="70677" name="Text Box 31"/>
          <p:cNvSpPr txBox="1">
            <a:spLocks noChangeArrowheads="1"/>
          </p:cNvSpPr>
          <p:nvPr/>
        </p:nvSpPr>
        <p:spPr bwMode="auto">
          <a:xfrm>
            <a:off x="1530350" y="2192338"/>
            <a:ext cx="490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the</a:t>
            </a:r>
          </a:p>
        </p:txBody>
      </p:sp>
      <p:sp>
        <p:nvSpPr>
          <p:cNvPr id="70678" name="Text Box 32"/>
          <p:cNvSpPr txBox="1">
            <a:spLocks noChangeArrowheads="1"/>
          </p:cNvSpPr>
          <p:nvPr/>
        </p:nvSpPr>
        <p:spPr bwMode="auto">
          <a:xfrm>
            <a:off x="1023938" y="2465388"/>
            <a:ext cx="4905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the</a:t>
            </a:r>
          </a:p>
        </p:txBody>
      </p:sp>
      <p:sp>
        <p:nvSpPr>
          <p:cNvPr id="70679" name="Text Box 33"/>
          <p:cNvSpPr txBox="1">
            <a:spLocks noChangeArrowheads="1"/>
          </p:cNvSpPr>
          <p:nvPr/>
        </p:nvSpPr>
        <p:spPr bwMode="auto">
          <a:xfrm>
            <a:off x="1285875" y="1862138"/>
            <a:ext cx="490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the</a:t>
            </a:r>
          </a:p>
        </p:txBody>
      </p:sp>
      <p:sp>
        <p:nvSpPr>
          <p:cNvPr id="70680" name="Text Box 34"/>
          <p:cNvSpPr txBox="1">
            <a:spLocks noChangeArrowheads="1"/>
          </p:cNvSpPr>
          <p:nvPr/>
        </p:nvSpPr>
        <p:spPr bwMode="auto">
          <a:xfrm>
            <a:off x="1330325" y="2697163"/>
            <a:ext cx="5603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that</a:t>
            </a:r>
          </a:p>
        </p:txBody>
      </p:sp>
      <p:sp>
        <p:nvSpPr>
          <p:cNvPr id="70681" name="Text Box 35"/>
          <p:cNvSpPr txBox="1">
            <a:spLocks noChangeArrowheads="1"/>
          </p:cNvSpPr>
          <p:nvPr/>
        </p:nvSpPr>
        <p:spPr bwMode="auto">
          <a:xfrm>
            <a:off x="1298575" y="2301875"/>
            <a:ext cx="293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a</a:t>
            </a:r>
          </a:p>
        </p:txBody>
      </p:sp>
      <p:sp>
        <p:nvSpPr>
          <p:cNvPr id="70682" name="Text Box 36"/>
          <p:cNvSpPr txBox="1">
            <a:spLocks noChangeArrowheads="1"/>
          </p:cNvSpPr>
          <p:nvPr/>
        </p:nvSpPr>
        <p:spPr bwMode="auto">
          <a:xfrm>
            <a:off x="1668463" y="2430463"/>
            <a:ext cx="4905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the</a:t>
            </a:r>
          </a:p>
        </p:txBody>
      </p:sp>
      <p:sp>
        <p:nvSpPr>
          <p:cNvPr id="70683" name="Text Box 37"/>
          <p:cNvSpPr txBox="1">
            <a:spLocks noChangeArrowheads="1"/>
          </p:cNvSpPr>
          <p:nvPr/>
        </p:nvSpPr>
        <p:spPr bwMode="auto">
          <a:xfrm>
            <a:off x="1450975" y="2454275"/>
            <a:ext cx="293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a</a:t>
            </a:r>
          </a:p>
        </p:txBody>
      </p:sp>
      <p:grpSp>
        <p:nvGrpSpPr>
          <p:cNvPr id="70684" name="Group 38"/>
          <p:cNvGrpSpPr>
            <a:grpSpLocks/>
          </p:cNvGrpSpPr>
          <p:nvPr/>
        </p:nvGrpSpPr>
        <p:grpSpPr bwMode="auto">
          <a:xfrm>
            <a:off x="5981700" y="3195638"/>
            <a:ext cx="1316038" cy="1265237"/>
            <a:chOff x="3768" y="2013"/>
            <a:chExt cx="829" cy="797"/>
          </a:xfrm>
        </p:grpSpPr>
        <p:sp>
          <p:nvSpPr>
            <p:cNvPr id="70726" name="Freeform 39"/>
            <p:cNvSpPr>
              <a:spLocks/>
            </p:cNvSpPr>
            <p:nvPr/>
          </p:nvSpPr>
          <p:spPr bwMode="auto">
            <a:xfrm>
              <a:off x="3768" y="2017"/>
              <a:ext cx="415" cy="793"/>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70727" name="Freeform 40"/>
            <p:cNvSpPr>
              <a:spLocks/>
            </p:cNvSpPr>
            <p:nvPr/>
          </p:nvSpPr>
          <p:spPr bwMode="auto">
            <a:xfrm flipH="1">
              <a:off x="4183" y="2015"/>
              <a:ext cx="414" cy="792"/>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70728" name="Line 41"/>
            <p:cNvSpPr>
              <a:spLocks noChangeShapeType="1"/>
            </p:cNvSpPr>
            <p:nvPr/>
          </p:nvSpPr>
          <p:spPr bwMode="auto">
            <a:xfrm flipV="1">
              <a:off x="3899" y="2013"/>
              <a:ext cx="573" cy="5"/>
            </a:xfrm>
            <a:prstGeom prst="line">
              <a:avLst/>
            </a:prstGeom>
            <a:noFill/>
            <a:ln w="38100">
              <a:solidFill>
                <a:srgbClr val="CC00CC"/>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70685" name="Text Box 42"/>
          <p:cNvSpPr txBox="1">
            <a:spLocks noChangeArrowheads="1"/>
          </p:cNvSpPr>
          <p:nvPr/>
        </p:nvSpPr>
        <p:spPr bwMode="auto">
          <a:xfrm>
            <a:off x="6302375" y="4465638"/>
            <a:ext cx="688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Verb</a:t>
            </a:r>
          </a:p>
        </p:txBody>
      </p:sp>
      <p:sp>
        <p:nvSpPr>
          <p:cNvPr id="70686" name="Text Box 43"/>
          <p:cNvSpPr txBox="1">
            <a:spLocks noChangeArrowheads="1"/>
          </p:cNvSpPr>
          <p:nvPr/>
        </p:nvSpPr>
        <p:spPr bwMode="auto">
          <a:xfrm>
            <a:off x="6419850" y="3209925"/>
            <a:ext cx="447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bit</a:t>
            </a:r>
          </a:p>
        </p:txBody>
      </p:sp>
      <p:sp>
        <p:nvSpPr>
          <p:cNvPr id="70687" name="Text Box 44"/>
          <p:cNvSpPr txBox="1">
            <a:spLocks noChangeArrowheads="1"/>
          </p:cNvSpPr>
          <p:nvPr/>
        </p:nvSpPr>
        <p:spPr bwMode="auto">
          <a:xfrm>
            <a:off x="6042025" y="3636963"/>
            <a:ext cx="476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ate</a:t>
            </a:r>
          </a:p>
        </p:txBody>
      </p:sp>
      <p:sp>
        <p:nvSpPr>
          <p:cNvPr id="70688" name="Text Box 45"/>
          <p:cNvSpPr txBox="1">
            <a:spLocks noChangeArrowheads="1"/>
          </p:cNvSpPr>
          <p:nvPr/>
        </p:nvSpPr>
        <p:spPr bwMode="auto">
          <a:xfrm>
            <a:off x="6430963" y="3549650"/>
            <a:ext cx="5762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saw</a:t>
            </a:r>
          </a:p>
        </p:txBody>
      </p:sp>
      <p:sp>
        <p:nvSpPr>
          <p:cNvPr id="70689" name="Text Box 46"/>
          <p:cNvSpPr txBox="1">
            <a:spLocks noChangeArrowheads="1"/>
          </p:cNvSpPr>
          <p:nvPr/>
        </p:nvSpPr>
        <p:spPr bwMode="auto">
          <a:xfrm>
            <a:off x="6357938" y="3775075"/>
            <a:ext cx="857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played</a:t>
            </a:r>
          </a:p>
        </p:txBody>
      </p:sp>
      <p:sp>
        <p:nvSpPr>
          <p:cNvPr id="70690" name="Text Box 47"/>
          <p:cNvSpPr txBox="1">
            <a:spLocks noChangeArrowheads="1"/>
          </p:cNvSpPr>
          <p:nvPr/>
        </p:nvSpPr>
        <p:spPr bwMode="auto">
          <a:xfrm>
            <a:off x="6153150" y="4025900"/>
            <a:ext cx="447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hit</a:t>
            </a:r>
          </a:p>
        </p:txBody>
      </p:sp>
      <p:sp>
        <p:nvSpPr>
          <p:cNvPr id="70691" name="Freeform 48"/>
          <p:cNvSpPr>
            <a:spLocks/>
          </p:cNvSpPr>
          <p:nvPr/>
        </p:nvSpPr>
        <p:spPr bwMode="auto">
          <a:xfrm>
            <a:off x="2047875" y="2903538"/>
            <a:ext cx="1560513" cy="409575"/>
          </a:xfrm>
          <a:custGeom>
            <a:avLst/>
            <a:gdLst>
              <a:gd name="T0" fmla="*/ 0 w 983"/>
              <a:gd name="T1" fmla="*/ 2147483646 h 258"/>
              <a:gd name="T2" fmla="*/ 2147483646 w 983"/>
              <a:gd name="T3" fmla="*/ 2147483646 h 258"/>
              <a:gd name="T4" fmla="*/ 2147483646 w 983"/>
              <a:gd name="T5" fmla="*/ 2147483646 h 258"/>
              <a:gd name="T6" fmla="*/ 2147483646 w 983"/>
              <a:gd name="T7" fmla="*/ 0 h 258"/>
              <a:gd name="T8" fmla="*/ 0 60000 65536"/>
              <a:gd name="T9" fmla="*/ 0 60000 65536"/>
              <a:gd name="T10" fmla="*/ 0 60000 65536"/>
              <a:gd name="T11" fmla="*/ 0 60000 65536"/>
              <a:gd name="T12" fmla="*/ 0 w 983"/>
              <a:gd name="T13" fmla="*/ 0 h 258"/>
              <a:gd name="T14" fmla="*/ 983 w 983"/>
              <a:gd name="T15" fmla="*/ 258 h 258"/>
            </a:gdLst>
            <a:ahLst/>
            <a:cxnLst>
              <a:cxn ang="T8">
                <a:pos x="T0" y="T1"/>
              </a:cxn>
              <a:cxn ang="T9">
                <a:pos x="T2" y="T3"/>
              </a:cxn>
              <a:cxn ang="T10">
                <a:pos x="T4" y="T5"/>
              </a:cxn>
              <a:cxn ang="T11">
                <a:pos x="T6" y="T7"/>
              </a:cxn>
            </a:cxnLst>
            <a:rect l="T12" t="T13" r="T14" b="T15"/>
            <a:pathLst>
              <a:path w="983" h="258">
                <a:moveTo>
                  <a:pt x="0" y="38"/>
                </a:moveTo>
                <a:cubicBezTo>
                  <a:pt x="75" y="111"/>
                  <a:pt x="151" y="184"/>
                  <a:pt x="253" y="215"/>
                </a:cubicBezTo>
                <a:cubicBezTo>
                  <a:pt x="355" y="246"/>
                  <a:pt x="492" y="258"/>
                  <a:pt x="614" y="222"/>
                </a:cubicBezTo>
                <a:cubicBezTo>
                  <a:pt x="736" y="186"/>
                  <a:pt x="859" y="93"/>
                  <a:pt x="983" y="0"/>
                </a:cubicBezTo>
              </a:path>
            </a:pathLst>
          </a:custGeom>
          <a:noFill/>
          <a:ln w="57150">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70692" name="Text Box 49"/>
          <p:cNvSpPr txBox="1">
            <a:spLocks noChangeArrowheads="1"/>
          </p:cNvSpPr>
          <p:nvPr/>
        </p:nvSpPr>
        <p:spPr bwMode="auto">
          <a:xfrm>
            <a:off x="2466975" y="2930525"/>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0.95</a:t>
            </a:r>
          </a:p>
        </p:txBody>
      </p:sp>
      <p:sp>
        <p:nvSpPr>
          <p:cNvPr id="70693" name="Freeform 50"/>
          <p:cNvSpPr>
            <a:spLocks/>
          </p:cNvSpPr>
          <p:nvPr/>
        </p:nvSpPr>
        <p:spPr bwMode="auto">
          <a:xfrm>
            <a:off x="4632325" y="2890838"/>
            <a:ext cx="1474788" cy="804862"/>
          </a:xfrm>
          <a:custGeom>
            <a:avLst/>
            <a:gdLst>
              <a:gd name="T0" fmla="*/ 0 w 929"/>
              <a:gd name="T1" fmla="*/ 0 h 507"/>
              <a:gd name="T2" fmla="*/ 2147483646 w 929"/>
              <a:gd name="T3" fmla="*/ 2147483646 h 507"/>
              <a:gd name="T4" fmla="*/ 2147483646 w 929"/>
              <a:gd name="T5" fmla="*/ 2147483646 h 507"/>
              <a:gd name="T6" fmla="*/ 2147483646 w 929"/>
              <a:gd name="T7" fmla="*/ 2147483646 h 507"/>
              <a:gd name="T8" fmla="*/ 0 60000 65536"/>
              <a:gd name="T9" fmla="*/ 0 60000 65536"/>
              <a:gd name="T10" fmla="*/ 0 60000 65536"/>
              <a:gd name="T11" fmla="*/ 0 60000 65536"/>
              <a:gd name="T12" fmla="*/ 0 w 929"/>
              <a:gd name="T13" fmla="*/ 0 h 507"/>
              <a:gd name="T14" fmla="*/ 929 w 929"/>
              <a:gd name="T15" fmla="*/ 507 h 507"/>
            </a:gdLst>
            <a:ahLst/>
            <a:cxnLst>
              <a:cxn ang="T8">
                <a:pos x="T0" y="T1"/>
              </a:cxn>
              <a:cxn ang="T9">
                <a:pos x="T2" y="T3"/>
              </a:cxn>
              <a:cxn ang="T10">
                <a:pos x="T4" y="T5"/>
              </a:cxn>
              <a:cxn ang="T11">
                <a:pos x="T6" y="T7"/>
              </a:cxn>
            </a:cxnLst>
            <a:rect l="T12" t="T13" r="T14" b="T15"/>
            <a:pathLst>
              <a:path w="929" h="507">
                <a:moveTo>
                  <a:pt x="0" y="0"/>
                </a:moveTo>
                <a:cubicBezTo>
                  <a:pt x="62" y="84"/>
                  <a:pt x="124" y="168"/>
                  <a:pt x="207" y="238"/>
                </a:cubicBezTo>
                <a:cubicBezTo>
                  <a:pt x="290" y="308"/>
                  <a:pt x="379" y="377"/>
                  <a:pt x="499" y="422"/>
                </a:cubicBezTo>
                <a:cubicBezTo>
                  <a:pt x="619" y="467"/>
                  <a:pt x="860" y="493"/>
                  <a:pt x="929" y="5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70694" name="Freeform 51"/>
          <p:cNvSpPr>
            <a:spLocks/>
          </p:cNvSpPr>
          <p:nvPr/>
        </p:nvSpPr>
        <p:spPr bwMode="auto">
          <a:xfrm>
            <a:off x="2084388" y="1747838"/>
            <a:ext cx="1547812" cy="569912"/>
          </a:xfrm>
          <a:custGeom>
            <a:avLst/>
            <a:gdLst>
              <a:gd name="T0" fmla="*/ 2147483646 w 975"/>
              <a:gd name="T1" fmla="*/ 2147483646 h 536"/>
              <a:gd name="T2" fmla="*/ 2147483646 w 975"/>
              <a:gd name="T3" fmla="*/ 2147483646 h 536"/>
              <a:gd name="T4" fmla="*/ 2147483646 w 975"/>
              <a:gd name="T5" fmla="*/ 2147483646 h 536"/>
              <a:gd name="T6" fmla="*/ 0 w 975"/>
              <a:gd name="T7" fmla="*/ 2147483646 h 536"/>
              <a:gd name="T8" fmla="*/ 0 60000 65536"/>
              <a:gd name="T9" fmla="*/ 0 60000 65536"/>
              <a:gd name="T10" fmla="*/ 0 60000 65536"/>
              <a:gd name="T11" fmla="*/ 0 60000 65536"/>
              <a:gd name="T12" fmla="*/ 0 w 975"/>
              <a:gd name="T13" fmla="*/ 0 h 536"/>
              <a:gd name="T14" fmla="*/ 975 w 975"/>
              <a:gd name="T15" fmla="*/ 536 h 536"/>
            </a:gdLst>
            <a:ahLst/>
            <a:cxnLst>
              <a:cxn ang="T8">
                <a:pos x="T0" y="T1"/>
              </a:cxn>
              <a:cxn ang="T9">
                <a:pos x="T2" y="T3"/>
              </a:cxn>
              <a:cxn ang="T10">
                <a:pos x="T4" y="T5"/>
              </a:cxn>
              <a:cxn ang="T11">
                <a:pos x="T6" y="T7"/>
              </a:cxn>
            </a:cxnLst>
            <a:rect l="T12" t="T13" r="T14" b="T15"/>
            <a:pathLst>
              <a:path w="975" h="536">
                <a:moveTo>
                  <a:pt x="975" y="528"/>
                </a:moveTo>
                <a:cubicBezTo>
                  <a:pt x="877" y="343"/>
                  <a:pt x="779" y="158"/>
                  <a:pt x="668" y="83"/>
                </a:cubicBezTo>
                <a:cubicBezTo>
                  <a:pt x="557" y="8"/>
                  <a:pt x="418" y="0"/>
                  <a:pt x="307" y="75"/>
                </a:cubicBezTo>
                <a:cubicBezTo>
                  <a:pt x="196" y="150"/>
                  <a:pt x="52" y="458"/>
                  <a:pt x="0" y="536"/>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en-US"/>
          </a:p>
        </p:txBody>
      </p:sp>
      <p:sp>
        <p:nvSpPr>
          <p:cNvPr id="70695" name="Text Box 52"/>
          <p:cNvSpPr txBox="1">
            <a:spLocks noChangeArrowheads="1"/>
          </p:cNvSpPr>
          <p:nvPr/>
        </p:nvSpPr>
        <p:spPr bwMode="auto">
          <a:xfrm>
            <a:off x="2589213" y="1404938"/>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0.05</a:t>
            </a:r>
          </a:p>
        </p:txBody>
      </p:sp>
      <p:sp>
        <p:nvSpPr>
          <p:cNvPr id="70696" name="Text Box 53"/>
          <p:cNvSpPr txBox="1">
            <a:spLocks noChangeArrowheads="1"/>
          </p:cNvSpPr>
          <p:nvPr/>
        </p:nvSpPr>
        <p:spPr bwMode="auto">
          <a:xfrm>
            <a:off x="5091113" y="3094038"/>
            <a:ext cx="6318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0.85</a:t>
            </a:r>
          </a:p>
        </p:txBody>
      </p:sp>
      <p:sp>
        <p:nvSpPr>
          <p:cNvPr id="70697" name="Text Box 54"/>
          <p:cNvSpPr txBox="1">
            <a:spLocks noChangeArrowheads="1"/>
          </p:cNvSpPr>
          <p:nvPr/>
        </p:nvSpPr>
        <p:spPr bwMode="auto">
          <a:xfrm>
            <a:off x="6518275" y="4019550"/>
            <a:ext cx="66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gave</a:t>
            </a:r>
          </a:p>
        </p:txBody>
      </p:sp>
      <p:sp>
        <p:nvSpPr>
          <p:cNvPr id="70698" name="Freeform 55"/>
          <p:cNvSpPr>
            <a:spLocks/>
          </p:cNvSpPr>
          <p:nvPr/>
        </p:nvSpPr>
        <p:spPr bwMode="auto">
          <a:xfrm>
            <a:off x="1839913" y="3109913"/>
            <a:ext cx="4146550" cy="984250"/>
          </a:xfrm>
          <a:custGeom>
            <a:avLst/>
            <a:gdLst>
              <a:gd name="T0" fmla="*/ 0 w 2612"/>
              <a:gd name="T1" fmla="*/ 0 h 620"/>
              <a:gd name="T2" fmla="*/ 2147483646 w 2612"/>
              <a:gd name="T3" fmla="*/ 2147483646 h 620"/>
              <a:gd name="T4" fmla="*/ 2147483646 w 2612"/>
              <a:gd name="T5" fmla="*/ 2147483646 h 620"/>
              <a:gd name="T6" fmla="*/ 2147483646 w 2612"/>
              <a:gd name="T7" fmla="*/ 2147483646 h 620"/>
              <a:gd name="T8" fmla="*/ 2147483646 w 2612"/>
              <a:gd name="T9" fmla="*/ 2147483646 h 620"/>
              <a:gd name="T10" fmla="*/ 0 60000 65536"/>
              <a:gd name="T11" fmla="*/ 0 60000 65536"/>
              <a:gd name="T12" fmla="*/ 0 60000 65536"/>
              <a:gd name="T13" fmla="*/ 0 60000 65536"/>
              <a:gd name="T14" fmla="*/ 0 60000 65536"/>
              <a:gd name="T15" fmla="*/ 0 w 2612"/>
              <a:gd name="T16" fmla="*/ 0 h 620"/>
              <a:gd name="T17" fmla="*/ 2612 w 2612"/>
              <a:gd name="T18" fmla="*/ 620 h 620"/>
            </a:gdLst>
            <a:ahLst/>
            <a:cxnLst>
              <a:cxn ang="T10">
                <a:pos x="T0" y="T1"/>
              </a:cxn>
              <a:cxn ang="T11">
                <a:pos x="T2" y="T3"/>
              </a:cxn>
              <a:cxn ang="T12">
                <a:pos x="T4" y="T5"/>
              </a:cxn>
              <a:cxn ang="T13">
                <a:pos x="T6" y="T7"/>
              </a:cxn>
              <a:cxn ang="T14">
                <a:pos x="T8" y="T9"/>
              </a:cxn>
            </a:cxnLst>
            <a:rect l="T15" t="T16" r="T17" b="T18"/>
            <a:pathLst>
              <a:path w="2612" h="620">
                <a:moveTo>
                  <a:pt x="0" y="0"/>
                </a:moveTo>
                <a:cubicBezTo>
                  <a:pt x="78" y="144"/>
                  <a:pt x="156" y="289"/>
                  <a:pt x="400" y="354"/>
                </a:cubicBezTo>
                <a:cubicBezTo>
                  <a:pt x="644" y="419"/>
                  <a:pt x="1171" y="354"/>
                  <a:pt x="1467" y="392"/>
                </a:cubicBezTo>
                <a:cubicBezTo>
                  <a:pt x="1763" y="430"/>
                  <a:pt x="1983" y="548"/>
                  <a:pt x="2174" y="584"/>
                </a:cubicBezTo>
                <a:cubicBezTo>
                  <a:pt x="2365" y="620"/>
                  <a:pt x="2488" y="613"/>
                  <a:pt x="2612" y="6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70699" name="Text Box 56"/>
          <p:cNvSpPr txBox="1">
            <a:spLocks noChangeArrowheads="1"/>
          </p:cNvSpPr>
          <p:nvPr/>
        </p:nvSpPr>
        <p:spPr bwMode="auto">
          <a:xfrm>
            <a:off x="4121150" y="3765550"/>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0.05</a:t>
            </a:r>
          </a:p>
        </p:txBody>
      </p:sp>
      <p:sp>
        <p:nvSpPr>
          <p:cNvPr id="70700" name="Oval 57"/>
          <p:cNvSpPr>
            <a:spLocks noChangeArrowheads="1"/>
          </p:cNvSpPr>
          <p:nvPr/>
        </p:nvSpPr>
        <p:spPr bwMode="auto">
          <a:xfrm>
            <a:off x="8021638" y="3378200"/>
            <a:ext cx="792162" cy="69532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70701" name="Text Box 58"/>
          <p:cNvSpPr txBox="1">
            <a:spLocks noChangeArrowheads="1"/>
          </p:cNvSpPr>
          <p:nvPr/>
        </p:nvSpPr>
        <p:spPr bwMode="auto">
          <a:xfrm>
            <a:off x="8134350" y="3478213"/>
            <a:ext cx="603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stop</a:t>
            </a:r>
          </a:p>
        </p:txBody>
      </p:sp>
      <p:sp>
        <p:nvSpPr>
          <p:cNvPr id="70702" name="Freeform 59"/>
          <p:cNvSpPr>
            <a:spLocks/>
          </p:cNvSpPr>
          <p:nvPr/>
        </p:nvSpPr>
        <p:spPr bwMode="auto">
          <a:xfrm>
            <a:off x="7143750" y="3213100"/>
            <a:ext cx="1096963" cy="458788"/>
          </a:xfrm>
          <a:custGeom>
            <a:avLst/>
            <a:gdLst>
              <a:gd name="T0" fmla="*/ 0 w 691"/>
              <a:gd name="T1" fmla="*/ 2147483646 h 289"/>
              <a:gd name="T2" fmla="*/ 2147483646 w 691"/>
              <a:gd name="T3" fmla="*/ 2147483646 h 289"/>
              <a:gd name="T4" fmla="*/ 2147483646 w 691"/>
              <a:gd name="T5" fmla="*/ 2147483646 h 289"/>
              <a:gd name="T6" fmla="*/ 2147483646 w 691"/>
              <a:gd name="T7" fmla="*/ 2147483646 h 289"/>
              <a:gd name="T8" fmla="*/ 0 60000 65536"/>
              <a:gd name="T9" fmla="*/ 0 60000 65536"/>
              <a:gd name="T10" fmla="*/ 0 60000 65536"/>
              <a:gd name="T11" fmla="*/ 0 60000 65536"/>
              <a:gd name="T12" fmla="*/ 0 w 691"/>
              <a:gd name="T13" fmla="*/ 0 h 289"/>
              <a:gd name="T14" fmla="*/ 691 w 691"/>
              <a:gd name="T15" fmla="*/ 289 h 289"/>
            </a:gdLst>
            <a:ahLst/>
            <a:cxnLst>
              <a:cxn ang="T8">
                <a:pos x="T0" y="T1"/>
              </a:cxn>
              <a:cxn ang="T9">
                <a:pos x="T2" y="T3"/>
              </a:cxn>
              <a:cxn ang="T10">
                <a:pos x="T4" y="T5"/>
              </a:cxn>
              <a:cxn ang="T11">
                <a:pos x="T6" y="T7"/>
              </a:cxn>
            </a:cxnLst>
            <a:rect l="T12" t="T13" r="T14" b="T15"/>
            <a:pathLst>
              <a:path w="691" h="289">
                <a:moveTo>
                  <a:pt x="0" y="289"/>
                </a:moveTo>
                <a:cubicBezTo>
                  <a:pt x="38" y="243"/>
                  <a:pt x="76" y="197"/>
                  <a:pt x="146" y="150"/>
                </a:cubicBezTo>
                <a:cubicBezTo>
                  <a:pt x="216" y="103"/>
                  <a:pt x="332" y="8"/>
                  <a:pt x="423" y="4"/>
                </a:cubicBezTo>
                <a:cubicBezTo>
                  <a:pt x="514" y="0"/>
                  <a:pt x="649" y="106"/>
                  <a:pt x="691" y="12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70703" name="Text Box 60"/>
          <p:cNvSpPr txBox="1">
            <a:spLocks noChangeArrowheads="1"/>
          </p:cNvSpPr>
          <p:nvPr/>
        </p:nvSpPr>
        <p:spPr bwMode="auto">
          <a:xfrm>
            <a:off x="7480300" y="2795588"/>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0.5</a:t>
            </a:r>
          </a:p>
        </p:txBody>
      </p:sp>
      <p:sp>
        <p:nvSpPr>
          <p:cNvPr id="70704" name="Freeform 61"/>
          <p:cNvSpPr>
            <a:spLocks/>
          </p:cNvSpPr>
          <p:nvPr/>
        </p:nvSpPr>
        <p:spPr bwMode="auto">
          <a:xfrm>
            <a:off x="4522788" y="1689100"/>
            <a:ext cx="4011612" cy="1701800"/>
          </a:xfrm>
          <a:custGeom>
            <a:avLst/>
            <a:gdLst>
              <a:gd name="T0" fmla="*/ 0 w 2527"/>
              <a:gd name="T1" fmla="*/ 2147483646 h 1072"/>
              <a:gd name="T2" fmla="*/ 2147483646 w 2527"/>
              <a:gd name="T3" fmla="*/ 2147483646 h 1072"/>
              <a:gd name="T4" fmla="*/ 2147483646 w 2527"/>
              <a:gd name="T5" fmla="*/ 2147483646 h 1072"/>
              <a:gd name="T6" fmla="*/ 2147483646 w 2527"/>
              <a:gd name="T7" fmla="*/ 2147483646 h 1072"/>
              <a:gd name="T8" fmla="*/ 2147483646 w 2527"/>
              <a:gd name="T9" fmla="*/ 2147483646 h 1072"/>
              <a:gd name="T10" fmla="*/ 0 60000 65536"/>
              <a:gd name="T11" fmla="*/ 0 60000 65536"/>
              <a:gd name="T12" fmla="*/ 0 60000 65536"/>
              <a:gd name="T13" fmla="*/ 0 60000 65536"/>
              <a:gd name="T14" fmla="*/ 0 60000 65536"/>
              <a:gd name="T15" fmla="*/ 0 w 2527"/>
              <a:gd name="T16" fmla="*/ 0 h 1072"/>
              <a:gd name="T17" fmla="*/ 2527 w 2527"/>
              <a:gd name="T18" fmla="*/ 1072 h 1072"/>
            </a:gdLst>
            <a:ahLst/>
            <a:cxnLst>
              <a:cxn ang="T10">
                <a:pos x="T0" y="T1"/>
              </a:cxn>
              <a:cxn ang="T11">
                <a:pos x="T2" y="T3"/>
              </a:cxn>
              <a:cxn ang="T12">
                <a:pos x="T4" y="T5"/>
              </a:cxn>
              <a:cxn ang="T13">
                <a:pos x="T6" y="T7"/>
              </a:cxn>
              <a:cxn ang="T14">
                <a:pos x="T8" y="T9"/>
              </a:cxn>
            </a:cxnLst>
            <a:rect l="T15" t="T16" r="T17" b="T18"/>
            <a:pathLst>
              <a:path w="2527" h="1072">
                <a:moveTo>
                  <a:pt x="0" y="358"/>
                </a:moveTo>
                <a:cubicBezTo>
                  <a:pt x="211" y="258"/>
                  <a:pt x="422" y="159"/>
                  <a:pt x="684" y="104"/>
                </a:cubicBezTo>
                <a:cubicBezTo>
                  <a:pt x="946" y="49"/>
                  <a:pt x="1299" y="0"/>
                  <a:pt x="1574" y="27"/>
                </a:cubicBezTo>
                <a:cubicBezTo>
                  <a:pt x="1849" y="54"/>
                  <a:pt x="2176" y="92"/>
                  <a:pt x="2335" y="266"/>
                </a:cubicBezTo>
                <a:cubicBezTo>
                  <a:pt x="2494" y="440"/>
                  <a:pt x="2496" y="938"/>
                  <a:pt x="2527" y="1072"/>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70705" name="Text Box 62"/>
          <p:cNvSpPr txBox="1">
            <a:spLocks noChangeArrowheads="1"/>
          </p:cNvSpPr>
          <p:nvPr/>
        </p:nvSpPr>
        <p:spPr bwMode="auto">
          <a:xfrm>
            <a:off x="5772150" y="17462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0.1</a:t>
            </a:r>
          </a:p>
        </p:txBody>
      </p:sp>
      <p:sp>
        <p:nvSpPr>
          <p:cNvPr id="70706" name="Freeform 63"/>
          <p:cNvSpPr>
            <a:spLocks/>
          </p:cNvSpPr>
          <p:nvPr/>
        </p:nvSpPr>
        <p:spPr bwMode="auto">
          <a:xfrm>
            <a:off x="3449638" y="4341813"/>
            <a:ext cx="2706687" cy="763587"/>
          </a:xfrm>
          <a:custGeom>
            <a:avLst/>
            <a:gdLst>
              <a:gd name="T0" fmla="*/ 0 w 1705"/>
              <a:gd name="T1" fmla="*/ 2147483646 h 481"/>
              <a:gd name="T2" fmla="*/ 2147483646 w 1705"/>
              <a:gd name="T3" fmla="*/ 2147483646 h 481"/>
              <a:gd name="T4" fmla="*/ 2147483646 w 1705"/>
              <a:gd name="T5" fmla="*/ 2147483646 h 481"/>
              <a:gd name="T6" fmla="*/ 2147483646 w 1705"/>
              <a:gd name="T7" fmla="*/ 0 h 481"/>
              <a:gd name="T8" fmla="*/ 0 60000 65536"/>
              <a:gd name="T9" fmla="*/ 0 60000 65536"/>
              <a:gd name="T10" fmla="*/ 0 60000 65536"/>
              <a:gd name="T11" fmla="*/ 0 60000 65536"/>
              <a:gd name="T12" fmla="*/ 0 w 1705"/>
              <a:gd name="T13" fmla="*/ 0 h 481"/>
              <a:gd name="T14" fmla="*/ 1705 w 1705"/>
              <a:gd name="T15" fmla="*/ 481 h 481"/>
            </a:gdLst>
            <a:ahLst/>
            <a:cxnLst>
              <a:cxn ang="T8">
                <a:pos x="T0" y="T1"/>
              </a:cxn>
              <a:cxn ang="T9">
                <a:pos x="T2" y="T3"/>
              </a:cxn>
              <a:cxn ang="T10">
                <a:pos x="T4" y="T5"/>
              </a:cxn>
              <a:cxn ang="T11">
                <a:pos x="T6" y="T7"/>
              </a:cxn>
            </a:cxnLst>
            <a:rect l="T12" t="T13" r="T14" b="T15"/>
            <a:pathLst>
              <a:path w="1705" h="481">
                <a:moveTo>
                  <a:pt x="0" y="292"/>
                </a:moveTo>
                <a:cubicBezTo>
                  <a:pt x="64" y="335"/>
                  <a:pt x="128" y="379"/>
                  <a:pt x="315" y="399"/>
                </a:cubicBezTo>
                <a:cubicBezTo>
                  <a:pt x="502" y="419"/>
                  <a:pt x="889" y="481"/>
                  <a:pt x="1121" y="415"/>
                </a:cubicBezTo>
                <a:cubicBezTo>
                  <a:pt x="1353" y="349"/>
                  <a:pt x="1529" y="174"/>
                  <a:pt x="1705"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70707" name="Text Box 64"/>
          <p:cNvSpPr txBox="1">
            <a:spLocks noChangeArrowheads="1"/>
          </p:cNvSpPr>
          <p:nvPr/>
        </p:nvSpPr>
        <p:spPr bwMode="auto">
          <a:xfrm>
            <a:off x="4176713" y="464820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0.8</a:t>
            </a:r>
          </a:p>
        </p:txBody>
      </p:sp>
      <p:sp>
        <p:nvSpPr>
          <p:cNvPr id="70708" name="Freeform 65"/>
          <p:cNvSpPr>
            <a:spLocks/>
          </p:cNvSpPr>
          <p:nvPr/>
        </p:nvSpPr>
        <p:spPr bwMode="auto">
          <a:xfrm>
            <a:off x="3230563" y="4037013"/>
            <a:ext cx="5072062" cy="1546225"/>
          </a:xfrm>
          <a:custGeom>
            <a:avLst/>
            <a:gdLst>
              <a:gd name="T0" fmla="*/ 0 w 3195"/>
              <a:gd name="T1" fmla="*/ 2147483646 h 974"/>
              <a:gd name="T2" fmla="*/ 2147483646 w 3195"/>
              <a:gd name="T3" fmla="*/ 2147483646 h 974"/>
              <a:gd name="T4" fmla="*/ 2147483646 w 3195"/>
              <a:gd name="T5" fmla="*/ 2147483646 h 974"/>
              <a:gd name="T6" fmla="*/ 2147483646 w 3195"/>
              <a:gd name="T7" fmla="*/ 0 h 974"/>
              <a:gd name="T8" fmla="*/ 0 60000 65536"/>
              <a:gd name="T9" fmla="*/ 0 60000 65536"/>
              <a:gd name="T10" fmla="*/ 0 60000 65536"/>
              <a:gd name="T11" fmla="*/ 0 60000 65536"/>
              <a:gd name="T12" fmla="*/ 0 w 3195"/>
              <a:gd name="T13" fmla="*/ 0 h 974"/>
              <a:gd name="T14" fmla="*/ 3195 w 3195"/>
              <a:gd name="T15" fmla="*/ 974 h 974"/>
            </a:gdLst>
            <a:ahLst/>
            <a:cxnLst>
              <a:cxn ang="T8">
                <a:pos x="T0" y="T1"/>
              </a:cxn>
              <a:cxn ang="T9">
                <a:pos x="T2" y="T3"/>
              </a:cxn>
              <a:cxn ang="T10">
                <a:pos x="T4" y="T5"/>
              </a:cxn>
              <a:cxn ang="T11">
                <a:pos x="T6" y="T7"/>
              </a:cxn>
            </a:cxnLst>
            <a:rect l="T12" t="T13" r="T14" b="T15"/>
            <a:pathLst>
              <a:path w="3195" h="974">
                <a:moveTo>
                  <a:pt x="0" y="683"/>
                </a:moveTo>
                <a:cubicBezTo>
                  <a:pt x="368" y="763"/>
                  <a:pt x="736" y="844"/>
                  <a:pt x="1060" y="868"/>
                </a:cubicBezTo>
                <a:cubicBezTo>
                  <a:pt x="1384" y="892"/>
                  <a:pt x="1587" y="974"/>
                  <a:pt x="1943" y="829"/>
                </a:cubicBezTo>
                <a:cubicBezTo>
                  <a:pt x="2299" y="684"/>
                  <a:pt x="2747" y="342"/>
                  <a:pt x="3195"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70709" name="Text Box 66"/>
          <p:cNvSpPr txBox="1">
            <a:spLocks noChangeArrowheads="1"/>
          </p:cNvSpPr>
          <p:nvPr/>
        </p:nvSpPr>
        <p:spPr bwMode="auto">
          <a:xfrm>
            <a:off x="5162550" y="51244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0.1</a:t>
            </a:r>
          </a:p>
        </p:txBody>
      </p:sp>
      <p:sp>
        <p:nvSpPr>
          <p:cNvPr id="70710" name="Text Box 67"/>
          <p:cNvSpPr txBox="1">
            <a:spLocks noChangeArrowheads="1"/>
          </p:cNvSpPr>
          <p:nvPr/>
        </p:nvSpPr>
        <p:spPr bwMode="auto">
          <a:xfrm>
            <a:off x="1558925" y="43370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0.1</a:t>
            </a:r>
          </a:p>
        </p:txBody>
      </p:sp>
      <p:sp>
        <p:nvSpPr>
          <p:cNvPr id="70711" name="Freeform 68"/>
          <p:cNvSpPr>
            <a:spLocks/>
          </p:cNvSpPr>
          <p:nvPr/>
        </p:nvSpPr>
        <p:spPr bwMode="auto">
          <a:xfrm>
            <a:off x="754063" y="2830513"/>
            <a:ext cx="1416050" cy="2035175"/>
          </a:xfrm>
          <a:custGeom>
            <a:avLst/>
            <a:gdLst>
              <a:gd name="T0" fmla="*/ 2147483646 w 892"/>
              <a:gd name="T1" fmla="*/ 2147483646 h 1282"/>
              <a:gd name="T2" fmla="*/ 2147483646 w 892"/>
              <a:gd name="T3" fmla="*/ 2147483646 h 1282"/>
              <a:gd name="T4" fmla="*/ 2147483646 w 892"/>
              <a:gd name="T5" fmla="*/ 2147483646 h 1282"/>
              <a:gd name="T6" fmla="*/ 2147483646 w 892"/>
              <a:gd name="T7" fmla="*/ 2147483646 h 1282"/>
              <a:gd name="T8" fmla="*/ 2147483646 w 892"/>
              <a:gd name="T9" fmla="*/ 0 h 1282"/>
              <a:gd name="T10" fmla="*/ 0 60000 65536"/>
              <a:gd name="T11" fmla="*/ 0 60000 65536"/>
              <a:gd name="T12" fmla="*/ 0 60000 65536"/>
              <a:gd name="T13" fmla="*/ 0 60000 65536"/>
              <a:gd name="T14" fmla="*/ 0 60000 65536"/>
              <a:gd name="T15" fmla="*/ 0 w 892"/>
              <a:gd name="T16" fmla="*/ 0 h 1282"/>
              <a:gd name="T17" fmla="*/ 892 w 892"/>
              <a:gd name="T18" fmla="*/ 1282 h 1282"/>
            </a:gdLst>
            <a:ahLst/>
            <a:cxnLst>
              <a:cxn ang="T10">
                <a:pos x="T0" y="T1"/>
              </a:cxn>
              <a:cxn ang="T11">
                <a:pos x="T2" y="T3"/>
              </a:cxn>
              <a:cxn ang="T12">
                <a:pos x="T4" y="T5"/>
              </a:cxn>
              <a:cxn ang="T13">
                <a:pos x="T6" y="T7"/>
              </a:cxn>
              <a:cxn ang="T14">
                <a:pos x="T8" y="T9"/>
              </a:cxn>
            </a:cxnLst>
            <a:rect l="T15" t="T16" r="T17" b="T18"/>
            <a:pathLst>
              <a:path w="892" h="1282">
                <a:moveTo>
                  <a:pt x="892" y="1282"/>
                </a:moveTo>
                <a:cubicBezTo>
                  <a:pt x="792" y="1266"/>
                  <a:pt x="693" y="1250"/>
                  <a:pt x="569" y="1190"/>
                </a:cubicBezTo>
                <a:cubicBezTo>
                  <a:pt x="445" y="1130"/>
                  <a:pt x="242" y="1022"/>
                  <a:pt x="147" y="921"/>
                </a:cubicBezTo>
                <a:cubicBezTo>
                  <a:pt x="52" y="820"/>
                  <a:pt x="2" y="736"/>
                  <a:pt x="1" y="583"/>
                </a:cubicBezTo>
                <a:cubicBezTo>
                  <a:pt x="0" y="430"/>
                  <a:pt x="69" y="215"/>
                  <a:pt x="139"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70712" name="Freeform 69"/>
          <p:cNvSpPr>
            <a:spLocks/>
          </p:cNvSpPr>
          <p:nvPr/>
        </p:nvSpPr>
        <p:spPr bwMode="auto">
          <a:xfrm>
            <a:off x="450850" y="2573338"/>
            <a:ext cx="5876925" cy="3336925"/>
          </a:xfrm>
          <a:custGeom>
            <a:avLst/>
            <a:gdLst>
              <a:gd name="T0" fmla="*/ 2147483646 w 3702"/>
              <a:gd name="T1" fmla="*/ 2147483646 h 2102"/>
              <a:gd name="T2" fmla="*/ 2147483646 w 3702"/>
              <a:gd name="T3" fmla="*/ 2147483646 h 2102"/>
              <a:gd name="T4" fmla="*/ 2147483646 w 3702"/>
              <a:gd name="T5" fmla="*/ 2147483646 h 2102"/>
              <a:gd name="T6" fmla="*/ 2147483646 w 3702"/>
              <a:gd name="T7" fmla="*/ 2147483646 h 2102"/>
              <a:gd name="T8" fmla="*/ 2147483646 w 3702"/>
              <a:gd name="T9" fmla="*/ 2147483646 h 2102"/>
              <a:gd name="T10" fmla="*/ 2147483646 w 3702"/>
              <a:gd name="T11" fmla="*/ 2147483646 h 2102"/>
              <a:gd name="T12" fmla="*/ 2147483646 w 3702"/>
              <a:gd name="T13" fmla="*/ 2147483646 h 2102"/>
              <a:gd name="T14" fmla="*/ 2147483646 w 3702"/>
              <a:gd name="T15" fmla="*/ 2147483646 h 2102"/>
              <a:gd name="T16" fmla="*/ 2147483646 w 3702"/>
              <a:gd name="T17" fmla="*/ 2147483646 h 2102"/>
              <a:gd name="T18" fmla="*/ 2147483646 w 3702"/>
              <a:gd name="T19" fmla="*/ 0 h 2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2"/>
              <a:gd name="T31" fmla="*/ 0 h 2102"/>
              <a:gd name="T32" fmla="*/ 3702 w 3702"/>
              <a:gd name="T33" fmla="*/ 2102 h 2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2" h="2102">
                <a:moveTo>
                  <a:pt x="3702" y="1175"/>
                </a:moveTo>
                <a:cubicBezTo>
                  <a:pt x="3578" y="1467"/>
                  <a:pt x="3454" y="1759"/>
                  <a:pt x="3364" y="1905"/>
                </a:cubicBezTo>
                <a:cubicBezTo>
                  <a:pt x="3274" y="2051"/>
                  <a:pt x="3242" y="2019"/>
                  <a:pt x="3164" y="2051"/>
                </a:cubicBezTo>
                <a:cubicBezTo>
                  <a:pt x="3086" y="2083"/>
                  <a:pt x="3207" y="2096"/>
                  <a:pt x="2895" y="2097"/>
                </a:cubicBezTo>
                <a:cubicBezTo>
                  <a:pt x="2583" y="2098"/>
                  <a:pt x="1671" y="2102"/>
                  <a:pt x="1290" y="2059"/>
                </a:cubicBezTo>
                <a:cubicBezTo>
                  <a:pt x="909" y="2016"/>
                  <a:pt x="765" y="1930"/>
                  <a:pt x="607" y="1836"/>
                </a:cubicBezTo>
                <a:cubicBezTo>
                  <a:pt x="449" y="1742"/>
                  <a:pt x="429" y="1641"/>
                  <a:pt x="345" y="1498"/>
                </a:cubicBezTo>
                <a:cubicBezTo>
                  <a:pt x="261" y="1355"/>
                  <a:pt x="152" y="1176"/>
                  <a:pt x="100" y="976"/>
                </a:cubicBezTo>
                <a:cubicBezTo>
                  <a:pt x="48" y="776"/>
                  <a:pt x="0" y="463"/>
                  <a:pt x="31" y="300"/>
                </a:cubicBezTo>
                <a:cubicBezTo>
                  <a:pt x="62" y="137"/>
                  <a:pt x="173" y="68"/>
                  <a:pt x="284"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70713" name="Text Box 70"/>
          <p:cNvSpPr txBox="1">
            <a:spLocks noChangeArrowheads="1"/>
          </p:cNvSpPr>
          <p:nvPr/>
        </p:nvSpPr>
        <p:spPr bwMode="auto">
          <a:xfrm>
            <a:off x="3844925" y="5562600"/>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0.25</a:t>
            </a:r>
          </a:p>
        </p:txBody>
      </p:sp>
      <p:sp>
        <p:nvSpPr>
          <p:cNvPr id="70714" name="Freeform 71"/>
          <p:cNvSpPr>
            <a:spLocks/>
          </p:cNvSpPr>
          <p:nvPr/>
        </p:nvSpPr>
        <p:spPr bwMode="auto">
          <a:xfrm>
            <a:off x="3170238" y="4146550"/>
            <a:ext cx="2889250" cy="358775"/>
          </a:xfrm>
          <a:custGeom>
            <a:avLst/>
            <a:gdLst>
              <a:gd name="T0" fmla="*/ 2147483646 w 1820"/>
              <a:gd name="T1" fmla="*/ 0 h 226"/>
              <a:gd name="T2" fmla="*/ 2147483646 w 1820"/>
              <a:gd name="T3" fmla="*/ 2147483646 h 226"/>
              <a:gd name="T4" fmla="*/ 2147483646 w 1820"/>
              <a:gd name="T5" fmla="*/ 2147483646 h 226"/>
              <a:gd name="T6" fmla="*/ 2147483646 w 1820"/>
              <a:gd name="T7" fmla="*/ 2147483646 h 226"/>
              <a:gd name="T8" fmla="*/ 0 w 1820"/>
              <a:gd name="T9" fmla="*/ 2147483646 h 226"/>
              <a:gd name="T10" fmla="*/ 0 60000 65536"/>
              <a:gd name="T11" fmla="*/ 0 60000 65536"/>
              <a:gd name="T12" fmla="*/ 0 60000 65536"/>
              <a:gd name="T13" fmla="*/ 0 60000 65536"/>
              <a:gd name="T14" fmla="*/ 0 60000 65536"/>
              <a:gd name="T15" fmla="*/ 0 w 1820"/>
              <a:gd name="T16" fmla="*/ 0 h 226"/>
              <a:gd name="T17" fmla="*/ 1820 w 1820"/>
              <a:gd name="T18" fmla="*/ 226 h 226"/>
            </a:gdLst>
            <a:ahLst/>
            <a:cxnLst>
              <a:cxn ang="T10">
                <a:pos x="T0" y="T1"/>
              </a:cxn>
              <a:cxn ang="T11">
                <a:pos x="T2" y="T3"/>
              </a:cxn>
              <a:cxn ang="T12">
                <a:pos x="T4" y="T5"/>
              </a:cxn>
              <a:cxn ang="T13">
                <a:pos x="T6" y="T7"/>
              </a:cxn>
              <a:cxn ang="T14">
                <a:pos x="T8" y="T9"/>
              </a:cxn>
            </a:cxnLst>
            <a:rect l="T15" t="T16" r="T17" b="T18"/>
            <a:pathLst>
              <a:path w="1820" h="226">
                <a:moveTo>
                  <a:pt x="1820" y="0"/>
                </a:moveTo>
                <a:cubicBezTo>
                  <a:pt x="1629" y="79"/>
                  <a:pt x="1438" y="158"/>
                  <a:pt x="1259" y="192"/>
                </a:cubicBezTo>
                <a:cubicBezTo>
                  <a:pt x="1080" y="226"/>
                  <a:pt x="903" y="222"/>
                  <a:pt x="744" y="207"/>
                </a:cubicBezTo>
                <a:cubicBezTo>
                  <a:pt x="585" y="192"/>
                  <a:pt x="431" y="114"/>
                  <a:pt x="307" y="100"/>
                </a:cubicBezTo>
                <a:cubicBezTo>
                  <a:pt x="183" y="86"/>
                  <a:pt x="91" y="104"/>
                  <a:pt x="0" y="123"/>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70715" name="Text Box 72"/>
          <p:cNvSpPr txBox="1">
            <a:spLocks noChangeArrowheads="1"/>
          </p:cNvSpPr>
          <p:nvPr/>
        </p:nvSpPr>
        <p:spPr bwMode="auto">
          <a:xfrm>
            <a:off x="4827588" y="4129088"/>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0.25</a:t>
            </a:r>
          </a:p>
        </p:txBody>
      </p:sp>
      <p:sp>
        <p:nvSpPr>
          <p:cNvPr id="70716" name="Text Box 73"/>
          <p:cNvSpPr txBox="1">
            <a:spLocks noChangeArrowheads="1"/>
          </p:cNvSpPr>
          <p:nvPr/>
        </p:nvSpPr>
        <p:spPr bwMode="auto">
          <a:xfrm>
            <a:off x="1449388" y="6013450"/>
            <a:ext cx="233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400" b="0">
                <a:solidFill>
                  <a:srgbClr val="FF0000"/>
                </a:solidFill>
              </a:rPr>
              <a:t>John bit the apple</a:t>
            </a:r>
          </a:p>
        </p:txBody>
      </p:sp>
      <p:sp>
        <p:nvSpPr>
          <p:cNvPr id="70717" name="Oval 61"/>
          <p:cNvSpPr>
            <a:spLocks noChangeArrowheads="1"/>
          </p:cNvSpPr>
          <p:nvPr/>
        </p:nvSpPr>
        <p:spPr bwMode="auto">
          <a:xfrm>
            <a:off x="558800" y="5840413"/>
            <a:ext cx="792163" cy="69532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70718" name="TextBox 86"/>
          <p:cNvSpPr txBox="1">
            <a:spLocks noChangeArrowheads="1"/>
          </p:cNvSpPr>
          <p:nvPr/>
        </p:nvSpPr>
        <p:spPr bwMode="auto">
          <a:xfrm>
            <a:off x="577850" y="5967413"/>
            <a:ext cx="695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t>start</a:t>
            </a:r>
          </a:p>
        </p:txBody>
      </p:sp>
      <p:sp>
        <p:nvSpPr>
          <p:cNvPr id="70719" name="Freeform 87"/>
          <p:cNvSpPr>
            <a:spLocks noChangeArrowheads="1"/>
          </p:cNvSpPr>
          <p:nvPr/>
        </p:nvSpPr>
        <p:spPr bwMode="auto">
          <a:xfrm>
            <a:off x="1179513" y="5029200"/>
            <a:ext cx="1106487" cy="854075"/>
          </a:xfrm>
          <a:custGeom>
            <a:avLst/>
            <a:gdLst>
              <a:gd name="T0" fmla="*/ 0 w 1106905"/>
              <a:gd name="T1" fmla="*/ 851072 h 854242"/>
              <a:gd name="T2" fmla="*/ 334475 w 1106905"/>
              <a:gd name="T3" fmla="*/ 287694 h 854242"/>
              <a:gd name="T4" fmla="*/ 1098990 w 1106905"/>
              <a:gd name="T5" fmla="*/ 0 h 854242"/>
              <a:gd name="T6" fmla="*/ 0 60000 65536"/>
              <a:gd name="T7" fmla="*/ 0 60000 65536"/>
              <a:gd name="T8" fmla="*/ 0 60000 65536"/>
              <a:gd name="T9" fmla="*/ 0 w 1106905"/>
              <a:gd name="T10" fmla="*/ 0 h 854242"/>
              <a:gd name="T11" fmla="*/ 1106905 w 1106905"/>
              <a:gd name="T12" fmla="*/ 854242 h 854242"/>
            </a:gdLst>
            <a:ahLst/>
            <a:cxnLst>
              <a:cxn ang="T6">
                <a:pos x="T0" y="T1"/>
              </a:cxn>
              <a:cxn ang="T7">
                <a:pos x="T2" y="T3"/>
              </a:cxn>
              <a:cxn ang="T8">
                <a:pos x="T4" y="T5"/>
              </a:cxn>
            </a:cxnLst>
            <a:rect l="T9" t="T10" r="T11" b="T12"/>
            <a:pathLst>
              <a:path w="1106905" h="854242">
                <a:moveTo>
                  <a:pt x="0" y="854242"/>
                </a:moveTo>
                <a:cubicBezTo>
                  <a:pt x="76200" y="642687"/>
                  <a:pt x="152400" y="431132"/>
                  <a:pt x="336884" y="288758"/>
                </a:cubicBezTo>
                <a:cubicBezTo>
                  <a:pt x="521368" y="146384"/>
                  <a:pt x="814136" y="73192"/>
                  <a:pt x="1106905" y="0"/>
                </a:cubicBezTo>
              </a:path>
            </a:pathLst>
          </a:custGeom>
          <a:noFill/>
          <a:ln w="22225" algn="ctr">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cxnSp>
        <p:nvCxnSpPr>
          <p:cNvPr id="70720" name="Straight Arrow Connector 88"/>
          <p:cNvCxnSpPr>
            <a:cxnSpLocks noChangeShapeType="1"/>
            <a:stCxn id="70717" idx="0"/>
          </p:cNvCxnSpPr>
          <p:nvPr/>
        </p:nvCxnSpPr>
        <p:spPr bwMode="auto">
          <a:xfrm rot="5400000" flipH="1" flipV="1">
            <a:off x="-284162" y="4341813"/>
            <a:ext cx="2736850" cy="260350"/>
          </a:xfrm>
          <a:prstGeom prst="straightConnector1">
            <a:avLst/>
          </a:prstGeom>
          <a:noFill/>
          <a:ln w="222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0721" name="Text Box 74"/>
          <p:cNvSpPr txBox="1">
            <a:spLocks noChangeArrowheads="1"/>
          </p:cNvSpPr>
          <p:nvPr/>
        </p:nvSpPr>
        <p:spPr bwMode="auto">
          <a:xfrm>
            <a:off x="1362075" y="5727700"/>
            <a:ext cx="50323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0.1</a:t>
            </a:r>
          </a:p>
        </p:txBody>
      </p:sp>
      <p:sp>
        <p:nvSpPr>
          <p:cNvPr id="70722" name="Text Box 74"/>
          <p:cNvSpPr txBox="1">
            <a:spLocks noChangeArrowheads="1"/>
          </p:cNvSpPr>
          <p:nvPr/>
        </p:nvSpPr>
        <p:spPr bwMode="auto">
          <a:xfrm>
            <a:off x="515938" y="5241925"/>
            <a:ext cx="503237"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0.5</a:t>
            </a:r>
          </a:p>
        </p:txBody>
      </p:sp>
      <p:sp>
        <p:nvSpPr>
          <p:cNvPr id="70723" name="Text Box 74"/>
          <p:cNvSpPr txBox="1">
            <a:spLocks noChangeArrowheads="1"/>
          </p:cNvSpPr>
          <p:nvPr/>
        </p:nvSpPr>
        <p:spPr bwMode="auto">
          <a:xfrm>
            <a:off x="1390650" y="4852988"/>
            <a:ext cx="501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0.4</a:t>
            </a:r>
          </a:p>
        </p:txBody>
      </p:sp>
      <p:sp>
        <p:nvSpPr>
          <p:cNvPr id="70724" name="Freeform 92"/>
          <p:cNvSpPr>
            <a:spLocks noChangeArrowheads="1"/>
          </p:cNvSpPr>
          <p:nvPr/>
        </p:nvSpPr>
        <p:spPr bwMode="auto">
          <a:xfrm>
            <a:off x="1300163" y="4440238"/>
            <a:ext cx="5702300" cy="1739900"/>
          </a:xfrm>
          <a:custGeom>
            <a:avLst/>
            <a:gdLst>
              <a:gd name="T0" fmla="*/ 0 w 5702968"/>
              <a:gd name="T1" fmla="*/ 1624403 h 1740568"/>
              <a:gd name="T2" fmla="*/ 4021614 w 5702968"/>
              <a:gd name="T3" fmla="*/ 1624403 h 1740568"/>
              <a:gd name="T4" fmla="*/ 5090030 w 5702968"/>
              <a:gd name="T5" fmla="*/ 1457186 h 1740568"/>
              <a:gd name="T6" fmla="*/ 5690283 w 5702968"/>
              <a:gd name="T7" fmla="*/ 0 h 1740568"/>
              <a:gd name="T8" fmla="*/ 0 60000 65536"/>
              <a:gd name="T9" fmla="*/ 0 60000 65536"/>
              <a:gd name="T10" fmla="*/ 0 60000 65536"/>
              <a:gd name="T11" fmla="*/ 0 60000 65536"/>
              <a:gd name="T12" fmla="*/ 0 w 5702968"/>
              <a:gd name="T13" fmla="*/ 0 h 1740568"/>
              <a:gd name="T14" fmla="*/ 5702968 w 5702968"/>
              <a:gd name="T15" fmla="*/ 1740568 h 1740568"/>
            </a:gdLst>
            <a:ahLst/>
            <a:cxnLst>
              <a:cxn ang="T8">
                <a:pos x="T0" y="T1"/>
              </a:cxn>
              <a:cxn ang="T9">
                <a:pos x="T2" y="T3"/>
              </a:cxn>
              <a:cxn ang="T10">
                <a:pos x="T4" y="T5"/>
              </a:cxn>
              <a:cxn ang="T11">
                <a:pos x="T6" y="T7"/>
              </a:cxn>
            </a:cxnLst>
            <a:rect l="T12" t="T13" r="T14" b="T15"/>
            <a:pathLst>
              <a:path w="5702968" h="1740568">
                <a:moveTo>
                  <a:pt x="0" y="1636294"/>
                </a:moveTo>
                <a:lnTo>
                  <a:pt x="4030578" y="1636294"/>
                </a:lnTo>
                <a:cubicBezTo>
                  <a:pt x="4880809" y="1608220"/>
                  <a:pt x="4822657" y="1740568"/>
                  <a:pt x="5101389" y="1467852"/>
                </a:cubicBezTo>
                <a:cubicBezTo>
                  <a:pt x="5380121" y="1195136"/>
                  <a:pt x="5541544" y="597568"/>
                  <a:pt x="5702968" y="0"/>
                </a:cubicBezTo>
              </a:path>
            </a:pathLst>
          </a:custGeom>
          <a:noFill/>
          <a:ln w="22225" algn="ctr">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70725"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1100" b="0">
                <a:solidFill>
                  <a:srgbClr val="000000"/>
                </a:solidFill>
                <a:latin typeface="Calibri" panose="020F0502020204030204" pitchFamily="34" charset="0"/>
              </a:rPr>
              <a:t>Ray Mooney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fld id="{449DA699-774B-47F4-9255-1AF4532C3A31}" type="slidenum">
              <a:rPr lang="en-US" altLang="en-US" sz="1200" smtClean="0">
                <a:latin typeface="Helvetica" panose="020B0604020202020204" pitchFamily="34" charset="0"/>
              </a:rPr>
              <a:pPr>
                <a:spcBef>
                  <a:spcPct val="0"/>
                </a:spcBef>
                <a:buClrTx/>
                <a:buFontTx/>
                <a:buNone/>
              </a:pPr>
              <a:t>24</a:t>
            </a:fld>
            <a:endParaRPr lang="en-US" altLang="en-US" sz="1200"/>
          </a:p>
        </p:txBody>
      </p:sp>
      <p:sp>
        <p:nvSpPr>
          <p:cNvPr id="72707" name="Rectangle 2"/>
          <p:cNvSpPr>
            <a:spLocks noGrp="1" noChangeArrowheads="1"/>
          </p:cNvSpPr>
          <p:nvPr>
            <p:ph type="title"/>
          </p:nvPr>
        </p:nvSpPr>
        <p:spPr/>
        <p:txBody>
          <a:bodyPr/>
          <a:lstStyle/>
          <a:p>
            <a:pPr eaLnBrk="1" hangingPunct="1"/>
            <a:r>
              <a:rPr lang="en-US" altLang="en-US"/>
              <a:t>Sample HMM Generation</a:t>
            </a:r>
          </a:p>
        </p:txBody>
      </p:sp>
      <p:grpSp>
        <p:nvGrpSpPr>
          <p:cNvPr id="72708" name="Group 3"/>
          <p:cNvGrpSpPr>
            <a:grpSpLocks/>
          </p:cNvGrpSpPr>
          <p:nvPr/>
        </p:nvGrpSpPr>
        <p:grpSpPr bwMode="auto">
          <a:xfrm>
            <a:off x="2159000" y="3968750"/>
            <a:ext cx="1316038" cy="1265238"/>
            <a:chOff x="3852" y="2120"/>
            <a:chExt cx="1098" cy="1242"/>
          </a:xfrm>
        </p:grpSpPr>
        <p:sp>
          <p:nvSpPr>
            <p:cNvPr id="72785" name="Freeform 4"/>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72786" name="Freeform 5"/>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72787" name="Line 6"/>
            <p:cNvSpPr>
              <a:spLocks noChangeShapeType="1"/>
            </p:cNvSpPr>
            <p:nvPr/>
          </p:nvSpPr>
          <p:spPr bwMode="auto">
            <a:xfrm flipV="1">
              <a:off x="4025" y="2120"/>
              <a:ext cx="760" cy="8"/>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72709" name="Text Box 7"/>
          <p:cNvSpPr txBox="1">
            <a:spLocks noChangeArrowheads="1"/>
          </p:cNvSpPr>
          <p:nvPr/>
        </p:nvSpPr>
        <p:spPr bwMode="auto">
          <a:xfrm>
            <a:off x="2193925" y="5195888"/>
            <a:ext cx="1225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PropNoun</a:t>
            </a:r>
          </a:p>
        </p:txBody>
      </p:sp>
      <p:sp>
        <p:nvSpPr>
          <p:cNvPr id="72710" name="Text Box 8"/>
          <p:cNvSpPr txBox="1">
            <a:spLocks noChangeArrowheads="1"/>
          </p:cNvSpPr>
          <p:nvPr/>
        </p:nvSpPr>
        <p:spPr bwMode="auto">
          <a:xfrm>
            <a:off x="2243138" y="4368800"/>
            <a:ext cx="66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John</a:t>
            </a:r>
          </a:p>
        </p:txBody>
      </p:sp>
      <p:sp>
        <p:nvSpPr>
          <p:cNvPr id="72711" name="Text Box 9"/>
          <p:cNvSpPr txBox="1">
            <a:spLocks noChangeArrowheads="1"/>
          </p:cNvSpPr>
          <p:nvPr/>
        </p:nvSpPr>
        <p:spPr bwMode="auto">
          <a:xfrm>
            <a:off x="2733675" y="4476750"/>
            <a:ext cx="730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Mary</a:t>
            </a:r>
          </a:p>
        </p:txBody>
      </p:sp>
      <p:sp>
        <p:nvSpPr>
          <p:cNvPr id="72712" name="Text Box 10"/>
          <p:cNvSpPr txBox="1">
            <a:spLocks noChangeArrowheads="1"/>
          </p:cNvSpPr>
          <p:nvPr/>
        </p:nvSpPr>
        <p:spPr bwMode="auto">
          <a:xfrm>
            <a:off x="2160588" y="4648200"/>
            <a:ext cx="730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Alice</a:t>
            </a:r>
          </a:p>
        </p:txBody>
      </p:sp>
      <p:sp>
        <p:nvSpPr>
          <p:cNvPr id="72713" name="Text Box 11"/>
          <p:cNvSpPr txBox="1">
            <a:spLocks noChangeArrowheads="1"/>
          </p:cNvSpPr>
          <p:nvPr/>
        </p:nvSpPr>
        <p:spPr bwMode="auto">
          <a:xfrm>
            <a:off x="2657475" y="4795838"/>
            <a:ext cx="6873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Jerry</a:t>
            </a:r>
          </a:p>
        </p:txBody>
      </p:sp>
      <p:sp>
        <p:nvSpPr>
          <p:cNvPr id="72714" name="Text Box 12"/>
          <p:cNvSpPr txBox="1">
            <a:spLocks noChangeArrowheads="1"/>
          </p:cNvSpPr>
          <p:nvPr/>
        </p:nvSpPr>
        <p:spPr bwMode="auto">
          <a:xfrm>
            <a:off x="2462213" y="4087813"/>
            <a:ext cx="66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Tom</a:t>
            </a:r>
          </a:p>
        </p:txBody>
      </p:sp>
      <p:grpSp>
        <p:nvGrpSpPr>
          <p:cNvPr id="72715" name="Group 13"/>
          <p:cNvGrpSpPr>
            <a:grpSpLocks/>
          </p:cNvGrpSpPr>
          <p:nvPr/>
        </p:nvGrpSpPr>
        <p:grpSpPr bwMode="auto">
          <a:xfrm>
            <a:off x="3462338" y="1846263"/>
            <a:ext cx="1316037" cy="1265237"/>
            <a:chOff x="3852" y="2120"/>
            <a:chExt cx="1098" cy="1242"/>
          </a:xfrm>
        </p:grpSpPr>
        <p:sp>
          <p:nvSpPr>
            <p:cNvPr id="72782" name="Freeform 14"/>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72783" name="Freeform 15"/>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72784" name="Line 16"/>
            <p:cNvSpPr>
              <a:spLocks noChangeShapeType="1"/>
            </p:cNvSpPr>
            <p:nvPr/>
          </p:nvSpPr>
          <p:spPr bwMode="auto">
            <a:xfrm flipV="1">
              <a:off x="4025" y="2120"/>
              <a:ext cx="760" cy="8"/>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72716" name="Text Box 17"/>
          <p:cNvSpPr txBox="1">
            <a:spLocks noChangeArrowheads="1"/>
          </p:cNvSpPr>
          <p:nvPr/>
        </p:nvSpPr>
        <p:spPr bwMode="auto">
          <a:xfrm>
            <a:off x="3709988" y="3113088"/>
            <a:ext cx="746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Noun</a:t>
            </a:r>
          </a:p>
        </p:txBody>
      </p:sp>
      <p:sp>
        <p:nvSpPr>
          <p:cNvPr id="72717" name="Text Box 18"/>
          <p:cNvSpPr txBox="1">
            <a:spLocks noChangeArrowheads="1"/>
          </p:cNvSpPr>
          <p:nvPr/>
        </p:nvSpPr>
        <p:spPr bwMode="auto">
          <a:xfrm>
            <a:off x="3846513" y="1868488"/>
            <a:ext cx="476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cat</a:t>
            </a:r>
          </a:p>
        </p:txBody>
      </p:sp>
      <p:sp>
        <p:nvSpPr>
          <p:cNvPr id="72718" name="Text Box 19"/>
          <p:cNvSpPr txBox="1">
            <a:spLocks noChangeArrowheads="1"/>
          </p:cNvSpPr>
          <p:nvPr/>
        </p:nvSpPr>
        <p:spPr bwMode="auto">
          <a:xfrm>
            <a:off x="3660775" y="2141538"/>
            <a:ext cx="561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dog</a:t>
            </a:r>
          </a:p>
        </p:txBody>
      </p:sp>
      <p:sp>
        <p:nvSpPr>
          <p:cNvPr id="72719" name="Text Box 20"/>
          <p:cNvSpPr txBox="1">
            <a:spLocks noChangeArrowheads="1"/>
          </p:cNvSpPr>
          <p:nvPr/>
        </p:nvSpPr>
        <p:spPr bwMode="auto">
          <a:xfrm>
            <a:off x="3494088" y="2376488"/>
            <a:ext cx="4905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car</a:t>
            </a:r>
          </a:p>
        </p:txBody>
      </p:sp>
      <p:sp>
        <p:nvSpPr>
          <p:cNvPr id="72720" name="Text Box 21"/>
          <p:cNvSpPr txBox="1">
            <a:spLocks noChangeArrowheads="1"/>
          </p:cNvSpPr>
          <p:nvPr/>
        </p:nvSpPr>
        <p:spPr bwMode="auto">
          <a:xfrm>
            <a:off x="3567113" y="2614613"/>
            <a:ext cx="547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pen</a:t>
            </a:r>
          </a:p>
        </p:txBody>
      </p:sp>
      <p:sp>
        <p:nvSpPr>
          <p:cNvPr id="72721" name="Text Box 22"/>
          <p:cNvSpPr txBox="1">
            <a:spLocks noChangeArrowheads="1"/>
          </p:cNvSpPr>
          <p:nvPr/>
        </p:nvSpPr>
        <p:spPr bwMode="auto">
          <a:xfrm>
            <a:off x="4079875" y="2297113"/>
            <a:ext cx="547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bed</a:t>
            </a:r>
          </a:p>
        </p:txBody>
      </p:sp>
      <p:sp>
        <p:nvSpPr>
          <p:cNvPr id="72722" name="Text Box 23"/>
          <p:cNvSpPr txBox="1">
            <a:spLocks noChangeArrowheads="1"/>
          </p:cNvSpPr>
          <p:nvPr/>
        </p:nvSpPr>
        <p:spPr bwMode="auto">
          <a:xfrm>
            <a:off x="4006850" y="2571750"/>
            <a:ext cx="730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apple</a:t>
            </a:r>
          </a:p>
        </p:txBody>
      </p:sp>
      <p:grpSp>
        <p:nvGrpSpPr>
          <p:cNvPr id="72723" name="Group 24"/>
          <p:cNvGrpSpPr>
            <a:grpSpLocks/>
          </p:cNvGrpSpPr>
          <p:nvPr/>
        </p:nvGrpSpPr>
        <p:grpSpPr bwMode="auto">
          <a:xfrm>
            <a:off x="919163" y="1865313"/>
            <a:ext cx="1316037" cy="1654175"/>
            <a:chOff x="610" y="1297"/>
            <a:chExt cx="829" cy="1042"/>
          </a:xfrm>
        </p:grpSpPr>
        <p:grpSp>
          <p:nvGrpSpPr>
            <p:cNvPr id="72777" name="Group 25"/>
            <p:cNvGrpSpPr>
              <a:grpSpLocks/>
            </p:cNvGrpSpPr>
            <p:nvPr/>
          </p:nvGrpSpPr>
          <p:grpSpPr bwMode="auto">
            <a:xfrm>
              <a:off x="610" y="1297"/>
              <a:ext cx="829" cy="797"/>
              <a:chOff x="3852" y="2120"/>
              <a:chExt cx="1098" cy="1242"/>
            </a:xfrm>
          </p:grpSpPr>
          <p:sp>
            <p:nvSpPr>
              <p:cNvPr id="72779" name="Freeform 26"/>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72780" name="Freeform 27"/>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72781" name="Line 28"/>
              <p:cNvSpPr>
                <a:spLocks noChangeShapeType="1"/>
              </p:cNvSpPr>
              <p:nvPr/>
            </p:nvSpPr>
            <p:spPr bwMode="auto">
              <a:xfrm flipV="1">
                <a:off x="4025" y="2120"/>
                <a:ext cx="760" cy="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72778" name="Text Box 29"/>
            <p:cNvSpPr txBox="1">
              <a:spLocks noChangeArrowheads="1"/>
            </p:cNvSpPr>
            <p:nvPr/>
          </p:nvSpPr>
          <p:spPr bwMode="auto">
            <a:xfrm>
              <a:off x="818" y="2089"/>
              <a:ext cx="34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Det</a:t>
              </a:r>
            </a:p>
          </p:txBody>
        </p:sp>
      </p:grpSp>
      <p:sp>
        <p:nvSpPr>
          <p:cNvPr id="72724" name="Text Box 30"/>
          <p:cNvSpPr txBox="1">
            <a:spLocks noChangeArrowheads="1"/>
          </p:cNvSpPr>
          <p:nvPr/>
        </p:nvSpPr>
        <p:spPr bwMode="auto">
          <a:xfrm>
            <a:off x="1146175" y="2149475"/>
            <a:ext cx="293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a</a:t>
            </a:r>
          </a:p>
        </p:txBody>
      </p:sp>
      <p:sp>
        <p:nvSpPr>
          <p:cNvPr id="72725" name="Text Box 31"/>
          <p:cNvSpPr txBox="1">
            <a:spLocks noChangeArrowheads="1"/>
          </p:cNvSpPr>
          <p:nvPr/>
        </p:nvSpPr>
        <p:spPr bwMode="auto">
          <a:xfrm>
            <a:off x="1530350" y="2192338"/>
            <a:ext cx="490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the</a:t>
            </a:r>
          </a:p>
        </p:txBody>
      </p:sp>
      <p:sp>
        <p:nvSpPr>
          <p:cNvPr id="72726" name="Text Box 32"/>
          <p:cNvSpPr txBox="1">
            <a:spLocks noChangeArrowheads="1"/>
          </p:cNvSpPr>
          <p:nvPr/>
        </p:nvSpPr>
        <p:spPr bwMode="auto">
          <a:xfrm>
            <a:off x="1023938" y="2465388"/>
            <a:ext cx="4905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the</a:t>
            </a:r>
          </a:p>
        </p:txBody>
      </p:sp>
      <p:sp>
        <p:nvSpPr>
          <p:cNvPr id="72727" name="Text Box 33"/>
          <p:cNvSpPr txBox="1">
            <a:spLocks noChangeArrowheads="1"/>
          </p:cNvSpPr>
          <p:nvPr/>
        </p:nvSpPr>
        <p:spPr bwMode="auto">
          <a:xfrm>
            <a:off x="1285875" y="1862138"/>
            <a:ext cx="490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the</a:t>
            </a:r>
          </a:p>
        </p:txBody>
      </p:sp>
      <p:sp>
        <p:nvSpPr>
          <p:cNvPr id="72728" name="Text Box 34"/>
          <p:cNvSpPr txBox="1">
            <a:spLocks noChangeArrowheads="1"/>
          </p:cNvSpPr>
          <p:nvPr/>
        </p:nvSpPr>
        <p:spPr bwMode="auto">
          <a:xfrm>
            <a:off x="1330325" y="2697163"/>
            <a:ext cx="5603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that</a:t>
            </a:r>
          </a:p>
        </p:txBody>
      </p:sp>
      <p:sp>
        <p:nvSpPr>
          <p:cNvPr id="72729" name="Text Box 35"/>
          <p:cNvSpPr txBox="1">
            <a:spLocks noChangeArrowheads="1"/>
          </p:cNvSpPr>
          <p:nvPr/>
        </p:nvSpPr>
        <p:spPr bwMode="auto">
          <a:xfrm>
            <a:off x="1298575" y="2301875"/>
            <a:ext cx="293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a</a:t>
            </a:r>
          </a:p>
        </p:txBody>
      </p:sp>
      <p:sp>
        <p:nvSpPr>
          <p:cNvPr id="72730" name="Text Box 36"/>
          <p:cNvSpPr txBox="1">
            <a:spLocks noChangeArrowheads="1"/>
          </p:cNvSpPr>
          <p:nvPr/>
        </p:nvSpPr>
        <p:spPr bwMode="auto">
          <a:xfrm>
            <a:off x="1668463" y="2430463"/>
            <a:ext cx="4905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the</a:t>
            </a:r>
          </a:p>
        </p:txBody>
      </p:sp>
      <p:sp>
        <p:nvSpPr>
          <p:cNvPr id="72731" name="Text Box 37"/>
          <p:cNvSpPr txBox="1">
            <a:spLocks noChangeArrowheads="1"/>
          </p:cNvSpPr>
          <p:nvPr/>
        </p:nvSpPr>
        <p:spPr bwMode="auto">
          <a:xfrm>
            <a:off x="1450975" y="2454275"/>
            <a:ext cx="293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a</a:t>
            </a:r>
          </a:p>
        </p:txBody>
      </p:sp>
      <p:grpSp>
        <p:nvGrpSpPr>
          <p:cNvPr id="72732" name="Group 38"/>
          <p:cNvGrpSpPr>
            <a:grpSpLocks/>
          </p:cNvGrpSpPr>
          <p:nvPr/>
        </p:nvGrpSpPr>
        <p:grpSpPr bwMode="auto">
          <a:xfrm>
            <a:off x="5981700" y="3195638"/>
            <a:ext cx="1316038" cy="1265237"/>
            <a:chOff x="3768" y="2013"/>
            <a:chExt cx="829" cy="797"/>
          </a:xfrm>
        </p:grpSpPr>
        <p:sp>
          <p:nvSpPr>
            <p:cNvPr id="72774" name="Freeform 39"/>
            <p:cNvSpPr>
              <a:spLocks/>
            </p:cNvSpPr>
            <p:nvPr/>
          </p:nvSpPr>
          <p:spPr bwMode="auto">
            <a:xfrm>
              <a:off x="3768" y="2017"/>
              <a:ext cx="415" cy="793"/>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72775" name="Freeform 40"/>
            <p:cNvSpPr>
              <a:spLocks/>
            </p:cNvSpPr>
            <p:nvPr/>
          </p:nvSpPr>
          <p:spPr bwMode="auto">
            <a:xfrm flipH="1">
              <a:off x="4183" y="2015"/>
              <a:ext cx="414" cy="792"/>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72776" name="Line 41"/>
            <p:cNvSpPr>
              <a:spLocks noChangeShapeType="1"/>
            </p:cNvSpPr>
            <p:nvPr/>
          </p:nvSpPr>
          <p:spPr bwMode="auto">
            <a:xfrm flipV="1">
              <a:off x="3899" y="2013"/>
              <a:ext cx="573" cy="5"/>
            </a:xfrm>
            <a:prstGeom prst="line">
              <a:avLst/>
            </a:prstGeom>
            <a:noFill/>
            <a:ln w="38100">
              <a:solidFill>
                <a:srgbClr val="CC00CC"/>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72733" name="Text Box 42"/>
          <p:cNvSpPr txBox="1">
            <a:spLocks noChangeArrowheads="1"/>
          </p:cNvSpPr>
          <p:nvPr/>
        </p:nvSpPr>
        <p:spPr bwMode="auto">
          <a:xfrm>
            <a:off x="6302375" y="4465638"/>
            <a:ext cx="688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Verb</a:t>
            </a:r>
          </a:p>
        </p:txBody>
      </p:sp>
      <p:sp>
        <p:nvSpPr>
          <p:cNvPr id="72734" name="Text Box 43"/>
          <p:cNvSpPr txBox="1">
            <a:spLocks noChangeArrowheads="1"/>
          </p:cNvSpPr>
          <p:nvPr/>
        </p:nvSpPr>
        <p:spPr bwMode="auto">
          <a:xfrm>
            <a:off x="6419850" y="3209925"/>
            <a:ext cx="447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bit</a:t>
            </a:r>
          </a:p>
        </p:txBody>
      </p:sp>
      <p:sp>
        <p:nvSpPr>
          <p:cNvPr id="72735" name="Text Box 44"/>
          <p:cNvSpPr txBox="1">
            <a:spLocks noChangeArrowheads="1"/>
          </p:cNvSpPr>
          <p:nvPr/>
        </p:nvSpPr>
        <p:spPr bwMode="auto">
          <a:xfrm>
            <a:off x="6042025" y="3636963"/>
            <a:ext cx="476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ate</a:t>
            </a:r>
          </a:p>
        </p:txBody>
      </p:sp>
      <p:sp>
        <p:nvSpPr>
          <p:cNvPr id="72736" name="Text Box 45"/>
          <p:cNvSpPr txBox="1">
            <a:spLocks noChangeArrowheads="1"/>
          </p:cNvSpPr>
          <p:nvPr/>
        </p:nvSpPr>
        <p:spPr bwMode="auto">
          <a:xfrm>
            <a:off x="6430963" y="3549650"/>
            <a:ext cx="5762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saw</a:t>
            </a:r>
          </a:p>
        </p:txBody>
      </p:sp>
      <p:sp>
        <p:nvSpPr>
          <p:cNvPr id="72737" name="Text Box 46"/>
          <p:cNvSpPr txBox="1">
            <a:spLocks noChangeArrowheads="1"/>
          </p:cNvSpPr>
          <p:nvPr/>
        </p:nvSpPr>
        <p:spPr bwMode="auto">
          <a:xfrm>
            <a:off x="6357938" y="3775075"/>
            <a:ext cx="857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played</a:t>
            </a:r>
          </a:p>
        </p:txBody>
      </p:sp>
      <p:sp>
        <p:nvSpPr>
          <p:cNvPr id="72738" name="Text Box 47"/>
          <p:cNvSpPr txBox="1">
            <a:spLocks noChangeArrowheads="1"/>
          </p:cNvSpPr>
          <p:nvPr/>
        </p:nvSpPr>
        <p:spPr bwMode="auto">
          <a:xfrm>
            <a:off x="6153150" y="4025900"/>
            <a:ext cx="447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hit</a:t>
            </a:r>
          </a:p>
        </p:txBody>
      </p:sp>
      <p:sp>
        <p:nvSpPr>
          <p:cNvPr id="72739" name="Freeform 48"/>
          <p:cNvSpPr>
            <a:spLocks/>
          </p:cNvSpPr>
          <p:nvPr/>
        </p:nvSpPr>
        <p:spPr bwMode="auto">
          <a:xfrm>
            <a:off x="2047875" y="2903538"/>
            <a:ext cx="1560513" cy="409575"/>
          </a:xfrm>
          <a:custGeom>
            <a:avLst/>
            <a:gdLst>
              <a:gd name="T0" fmla="*/ 0 w 983"/>
              <a:gd name="T1" fmla="*/ 2147483646 h 258"/>
              <a:gd name="T2" fmla="*/ 2147483646 w 983"/>
              <a:gd name="T3" fmla="*/ 2147483646 h 258"/>
              <a:gd name="T4" fmla="*/ 2147483646 w 983"/>
              <a:gd name="T5" fmla="*/ 2147483646 h 258"/>
              <a:gd name="T6" fmla="*/ 2147483646 w 983"/>
              <a:gd name="T7" fmla="*/ 0 h 258"/>
              <a:gd name="T8" fmla="*/ 0 60000 65536"/>
              <a:gd name="T9" fmla="*/ 0 60000 65536"/>
              <a:gd name="T10" fmla="*/ 0 60000 65536"/>
              <a:gd name="T11" fmla="*/ 0 60000 65536"/>
              <a:gd name="T12" fmla="*/ 0 w 983"/>
              <a:gd name="T13" fmla="*/ 0 h 258"/>
              <a:gd name="T14" fmla="*/ 983 w 983"/>
              <a:gd name="T15" fmla="*/ 258 h 258"/>
            </a:gdLst>
            <a:ahLst/>
            <a:cxnLst>
              <a:cxn ang="T8">
                <a:pos x="T0" y="T1"/>
              </a:cxn>
              <a:cxn ang="T9">
                <a:pos x="T2" y="T3"/>
              </a:cxn>
              <a:cxn ang="T10">
                <a:pos x="T4" y="T5"/>
              </a:cxn>
              <a:cxn ang="T11">
                <a:pos x="T6" y="T7"/>
              </a:cxn>
            </a:cxnLst>
            <a:rect l="T12" t="T13" r="T14" b="T15"/>
            <a:pathLst>
              <a:path w="983" h="258">
                <a:moveTo>
                  <a:pt x="0" y="38"/>
                </a:moveTo>
                <a:cubicBezTo>
                  <a:pt x="75" y="111"/>
                  <a:pt x="151" y="184"/>
                  <a:pt x="253" y="215"/>
                </a:cubicBezTo>
                <a:cubicBezTo>
                  <a:pt x="355" y="246"/>
                  <a:pt x="492" y="258"/>
                  <a:pt x="614" y="222"/>
                </a:cubicBezTo>
                <a:cubicBezTo>
                  <a:pt x="736" y="186"/>
                  <a:pt x="859" y="93"/>
                  <a:pt x="983"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72740" name="Text Box 49"/>
          <p:cNvSpPr txBox="1">
            <a:spLocks noChangeArrowheads="1"/>
          </p:cNvSpPr>
          <p:nvPr/>
        </p:nvSpPr>
        <p:spPr bwMode="auto">
          <a:xfrm>
            <a:off x="2466975" y="2930525"/>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0.95</a:t>
            </a:r>
          </a:p>
        </p:txBody>
      </p:sp>
      <p:sp>
        <p:nvSpPr>
          <p:cNvPr id="72741" name="Freeform 50"/>
          <p:cNvSpPr>
            <a:spLocks/>
          </p:cNvSpPr>
          <p:nvPr/>
        </p:nvSpPr>
        <p:spPr bwMode="auto">
          <a:xfrm>
            <a:off x="4632325" y="2890838"/>
            <a:ext cx="1474788" cy="804862"/>
          </a:xfrm>
          <a:custGeom>
            <a:avLst/>
            <a:gdLst>
              <a:gd name="T0" fmla="*/ 0 w 929"/>
              <a:gd name="T1" fmla="*/ 0 h 507"/>
              <a:gd name="T2" fmla="*/ 2147483646 w 929"/>
              <a:gd name="T3" fmla="*/ 2147483646 h 507"/>
              <a:gd name="T4" fmla="*/ 2147483646 w 929"/>
              <a:gd name="T5" fmla="*/ 2147483646 h 507"/>
              <a:gd name="T6" fmla="*/ 2147483646 w 929"/>
              <a:gd name="T7" fmla="*/ 2147483646 h 507"/>
              <a:gd name="T8" fmla="*/ 0 60000 65536"/>
              <a:gd name="T9" fmla="*/ 0 60000 65536"/>
              <a:gd name="T10" fmla="*/ 0 60000 65536"/>
              <a:gd name="T11" fmla="*/ 0 60000 65536"/>
              <a:gd name="T12" fmla="*/ 0 w 929"/>
              <a:gd name="T13" fmla="*/ 0 h 507"/>
              <a:gd name="T14" fmla="*/ 929 w 929"/>
              <a:gd name="T15" fmla="*/ 507 h 507"/>
            </a:gdLst>
            <a:ahLst/>
            <a:cxnLst>
              <a:cxn ang="T8">
                <a:pos x="T0" y="T1"/>
              </a:cxn>
              <a:cxn ang="T9">
                <a:pos x="T2" y="T3"/>
              </a:cxn>
              <a:cxn ang="T10">
                <a:pos x="T4" y="T5"/>
              </a:cxn>
              <a:cxn ang="T11">
                <a:pos x="T6" y="T7"/>
              </a:cxn>
            </a:cxnLst>
            <a:rect l="T12" t="T13" r="T14" b="T15"/>
            <a:pathLst>
              <a:path w="929" h="507">
                <a:moveTo>
                  <a:pt x="0" y="0"/>
                </a:moveTo>
                <a:cubicBezTo>
                  <a:pt x="62" y="84"/>
                  <a:pt x="124" y="168"/>
                  <a:pt x="207" y="238"/>
                </a:cubicBezTo>
                <a:cubicBezTo>
                  <a:pt x="290" y="308"/>
                  <a:pt x="379" y="377"/>
                  <a:pt x="499" y="422"/>
                </a:cubicBezTo>
                <a:cubicBezTo>
                  <a:pt x="619" y="467"/>
                  <a:pt x="860" y="493"/>
                  <a:pt x="929" y="5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72742" name="Freeform 51"/>
          <p:cNvSpPr>
            <a:spLocks/>
          </p:cNvSpPr>
          <p:nvPr/>
        </p:nvSpPr>
        <p:spPr bwMode="auto">
          <a:xfrm>
            <a:off x="2084388" y="1747838"/>
            <a:ext cx="1547812" cy="569912"/>
          </a:xfrm>
          <a:custGeom>
            <a:avLst/>
            <a:gdLst>
              <a:gd name="T0" fmla="*/ 2147483646 w 975"/>
              <a:gd name="T1" fmla="*/ 2147483646 h 536"/>
              <a:gd name="T2" fmla="*/ 2147483646 w 975"/>
              <a:gd name="T3" fmla="*/ 2147483646 h 536"/>
              <a:gd name="T4" fmla="*/ 2147483646 w 975"/>
              <a:gd name="T5" fmla="*/ 2147483646 h 536"/>
              <a:gd name="T6" fmla="*/ 0 w 975"/>
              <a:gd name="T7" fmla="*/ 2147483646 h 536"/>
              <a:gd name="T8" fmla="*/ 0 60000 65536"/>
              <a:gd name="T9" fmla="*/ 0 60000 65536"/>
              <a:gd name="T10" fmla="*/ 0 60000 65536"/>
              <a:gd name="T11" fmla="*/ 0 60000 65536"/>
              <a:gd name="T12" fmla="*/ 0 w 975"/>
              <a:gd name="T13" fmla="*/ 0 h 536"/>
              <a:gd name="T14" fmla="*/ 975 w 975"/>
              <a:gd name="T15" fmla="*/ 536 h 536"/>
            </a:gdLst>
            <a:ahLst/>
            <a:cxnLst>
              <a:cxn ang="T8">
                <a:pos x="T0" y="T1"/>
              </a:cxn>
              <a:cxn ang="T9">
                <a:pos x="T2" y="T3"/>
              </a:cxn>
              <a:cxn ang="T10">
                <a:pos x="T4" y="T5"/>
              </a:cxn>
              <a:cxn ang="T11">
                <a:pos x="T6" y="T7"/>
              </a:cxn>
            </a:cxnLst>
            <a:rect l="T12" t="T13" r="T14" b="T15"/>
            <a:pathLst>
              <a:path w="975" h="536">
                <a:moveTo>
                  <a:pt x="975" y="528"/>
                </a:moveTo>
                <a:cubicBezTo>
                  <a:pt x="877" y="343"/>
                  <a:pt x="779" y="158"/>
                  <a:pt x="668" y="83"/>
                </a:cubicBezTo>
                <a:cubicBezTo>
                  <a:pt x="557" y="8"/>
                  <a:pt x="418" y="0"/>
                  <a:pt x="307" y="75"/>
                </a:cubicBezTo>
                <a:cubicBezTo>
                  <a:pt x="196" y="150"/>
                  <a:pt x="52" y="458"/>
                  <a:pt x="0" y="536"/>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en-US"/>
          </a:p>
        </p:txBody>
      </p:sp>
      <p:sp>
        <p:nvSpPr>
          <p:cNvPr id="72743" name="Text Box 52"/>
          <p:cNvSpPr txBox="1">
            <a:spLocks noChangeArrowheads="1"/>
          </p:cNvSpPr>
          <p:nvPr/>
        </p:nvSpPr>
        <p:spPr bwMode="auto">
          <a:xfrm>
            <a:off x="2589213" y="1404938"/>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0.05</a:t>
            </a:r>
          </a:p>
        </p:txBody>
      </p:sp>
      <p:sp>
        <p:nvSpPr>
          <p:cNvPr id="72744" name="Text Box 53"/>
          <p:cNvSpPr txBox="1">
            <a:spLocks noChangeArrowheads="1"/>
          </p:cNvSpPr>
          <p:nvPr/>
        </p:nvSpPr>
        <p:spPr bwMode="auto">
          <a:xfrm>
            <a:off x="5091113" y="3094038"/>
            <a:ext cx="6318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0.85</a:t>
            </a:r>
          </a:p>
        </p:txBody>
      </p:sp>
      <p:sp>
        <p:nvSpPr>
          <p:cNvPr id="72745" name="Text Box 54"/>
          <p:cNvSpPr txBox="1">
            <a:spLocks noChangeArrowheads="1"/>
          </p:cNvSpPr>
          <p:nvPr/>
        </p:nvSpPr>
        <p:spPr bwMode="auto">
          <a:xfrm>
            <a:off x="6518275" y="4019550"/>
            <a:ext cx="66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gave</a:t>
            </a:r>
          </a:p>
        </p:txBody>
      </p:sp>
      <p:sp>
        <p:nvSpPr>
          <p:cNvPr id="72746" name="Freeform 55"/>
          <p:cNvSpPr>
            <a:spLocks/>
          </p:cNvSpPr>
          <p:nvPr/>
        </p:nvSpPr>
        <p:spPr bwMode="auto">
          <a:xfrm>
            <a:off x="1839913" y="3109913"/>
            <a:ext cx="4146550" cy="984250"/>
          </a:xfrm>
          <a:custGeom>
            <a:avLst/>
            <a:gdLst>
              <a:gd name="T0" fmla="*/ 0 w 2612"/>
              <a:gd name="T1" fmla="*/ 0 h 620"/>
              <a:gd name="T2" fmla="*/ 2147483646 w 2612"/>
              <a:gd name="T3" fmla="*/ 2147483646 h 620"/>
              <a:gd name="T4" fmla="*/ 2147483646 w 2612"/>
              <a:gd name="T5" fmla="*/ 2147483646 h 620"/>
              <a:gd name="T6" fmla="*/ 2147483646 w 2612"/>
              <a:gd name="T7" fmla="*/ 2147483646 h 620"/>
              <a:gd name="T8" fmla="*/ 2147483646 w 2612"/>
              <a:gd name="T9" fmla="*/ 2147483646 h 620"/>
              <a:gd name="T10" fmla="*/ 0 60000 65536"/>
              <a:gd name="T11" fmla="*/ 0 60000 65536"/>
              <a:gd name="T12" fmla="*/ 0 60000 65536"/>
              <a:gd name="T13" fmla="*/ 0 60000 65536"/>
              <a:gd name="T14" fmla="*/ 0 60000 65536"/>
              <a:gd name="T15" fmla="*/ 0 w 2612"/>
              <a:gd name="T16" fmla="*/ 0 h 620"/>
              <a:gd name="T17" fmla="*/ 2612 w 2612"/>
              <a:gd name="T18" fmla="*/ 620 h 620"/>
            </a:gdLst>
            <a:ahLst/>
            <a:cxnLst>
              <a:cxn ang="T10">
                <a:pos x="T0" y="T1"/>
              </a:cxn>
              <a:cxn ang="T11">
                <a:pos x="T2" y="T3"/>
              </a:cxn>
              <a:cxn ang="T12">
                <a:pos x="T4" y="T5"/>
              </a:cxn>
              <a:cxn ang="T13">
                <a:pos x="T6" y="T7"/>
              </a:cxn>
              <a:cxn ang="T14">
                <a:pos x="T8" y="T9"/>
              </a:cxn>
            </a:cxnLst>
            <a:rect l="T15" t="T16" r="T17" b="T18"/>
            <a:pathLst>
              <a:path w="2612" h="620">
                <a:moveTo>
                  <a:pt x="0" y="0"/>
                </a:moveTo>
                <a:cubicBezTo>
                  <a:pt x="78" y="144"/>
                  <a:pt x="156" y="289"/>
                  <a:pt x="400" y="354"/>
                </a:cubicBezTo>
                <a:cubicBezTo>
                  <a:pt x="644" y="419"/>
                  <a:pt x="1171" y="354"/>
                  <a:pt x="1467" y="392"/>
                </a:cubicBezTo>
                <a:cubicBezTo>
                  <a:pt x="1763" y="430"/>
                  <a:pt x="1983" y="548"/>
                  <a:pt x="2174" y="584"/>
                </a:cubicBezTo>
                <a:cubicBezTo>
                  <a:pt x="2365" y="620"/>
                  <a:pt x="2488" y="613"/>
                  <a:pt x="2612" y="6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72747" name="Text Box 56"/>
          <p:cNvSpPr txBox="1">
            <a:spLocks noChangeArrowheads="1"/>
          </p:cNvSpPr>
          <p:nvPr/>
        </p:nvSpPr>
        <p:spPr bwMode="auto">
          <a:xfrm>
            <a:off x="4121150" y="3765550"/>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0.05</a:t>
            </a:r>
          </a:p>
        </p:txBody>
      </p:sp>
      <p:sp>
        <p:nvSpPr>
          <p:cNvPr id="72748" name="Oval 57"/>
          <p:cNvSpPr>
            <a:spLocks noChangeArrowheads="1"/>
          </p:cNvSpPr>
          <p:nvPr/>
        </p:nvSpPr>
        <p:spPr bwMode="auto">
          <a:xfrm>
            <a:off x="8021638" y="3378200"/>
            <a:ext cx="792162" cy="695325"/>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72749" name="Text Box 58"/>
          <p:cNvSpPr txBox="1">
            <a:spLocks noChangeArrowheads="1"/>
          </p:cNvSpPr>
          <p:nvPr/>
        </p:nvSpPr>
        <p:spPr bwMode="auto">
          <a:xfrm>
            <a:off x="8134350" y="3478213"/>
            <a:ext cx="603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solidFill>
                  <a:srgbClr val="FF0000"/>
                </a:solidFill>
              </a:rPr>
              <a:t>stop</a:t>
            </a:r>
          </a:p>
        </p:txBody>
      </p:sp>
      <p:sp>
        <p:nvSpPr>
          <p:cNvPr id="72750" name="Freeform 59"/>
          <p:cNvSpPr>
            <a:spLocks/>
          </p:cNvSpPr>
          <p:nvPr/>
        </p:nvSpPr>
        <p:spPr bwMode="auto">
          <a:xfrm>
            <a:off x="7143750" y="3213100"/>
            <a:ext cx="1096963" cy="458788"/>
          </a:xfrm>
          <a:custGeom>
            <a:avLst/>
            <a:gdLst>
              <a:gd name="T0" fmla="*/ 0 w 691"/>
              <a:gd name="T1" fmla="*/ 2147483646 h 289"/>
              <a:gd name="T2" fmla="*/ 2147483646 w 691"/>
              <a:gd name="T3" fmla="*/ 2147483646 h 289"/>
              <a:gd name="T4" fmla="*/ 2147483646 w 691"/>
              <a:gd name="T5" fmla="*/ 2147483646 h 289"/>
              <a:gd name="T6" fmla="*/ 2147483646 w 691"/>
              <a:gd name="T7" fmla="*/ 2147483646 h 289"/>
              <a:gd name="T8" fmla="*/ 0 60000 65536"/>
              <a:gd name="T9" fmla="*/ 0 60000 65536"/>
              <a:gd name="T10" fmla="*/ 0 60000 65536"/>
              <a:gd name="T11" fmla="*/ 0 60000 65536"/>
              <a:gd name="T12" fmla="*/ 0 w 691"/>
              <a:gd name="T13" fmla="*/ 0 h 289"/>
              <a:gd name="T14" fmla="*/ 691 w 691"/>
              <a:gd name="T15" fmla="*/ 289 h 289"/>
            </a:gdLst>
            <a:ahLst/>
            <a:cxnLst>
              <a:cxn ang="T8">
                <a:pos x="T0" y="T1"/>
              </a:cxn>
              <a:cxn ang="T9">
                <a:pos x="T2" y="T3"/>
              </a:cxn>
              <a:cxn ang="T10">
                <a:pos x="T4" y="T5"/>
              </a:cxn>
              <a:cxn ang="T11">
                <a:pos x="T6" y="T7"/>
              </a:cxn>
            </a:cxnLst>
            <a:rect l="T12" t="T13" r="T14" b="T15"/>
            <a:pathLst>
              <a:path w="691" h="289">
                <a:moveTo>
                  <a:pt x="0" y="289"/>
                </a:moveTo>
                <a:cubicBezTo>
                  <a:pt x="38" y="243"/>
                  <a:pt x="76" y="197"/>
                  <a:pt x="146" y="150"/>
                </a:cubicBezTo>
                <a:cubicBezTo>
                  <a:pt x="216" y="103"/>
                  <a:pt x="332" y="8"/>
                  <a:pt x="423" y="4"/>
                </a:cubicBezTo>
                <a:cubicBezTo>
                  <a:pt x="514" y="0"/>
                  <a:pt x="649" y="106"/>
                  <a:pt x="691" y="12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72751" name="Text Box 60"/>
          <p:cNvSpPr txBox="1">
            <a:spLocks noChangeArrowheads="1"/>
          </p:cNvSpPr>
          <p:nvPr/>
        </p:nvSpPr>
        <p:spPr bwMode="auto">
          <a:xfrm>
            <a:off x="7480300" y="2795588"/>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0.5</a:t>
            </a:r>
          </a:p>
        </p:txBody>
      </p:sp>
      <p:sp>
        <p:nvSpPr>
          <p:cNvPr id="72752" name="Freeform 61"/>
          <p:cNvSpPr>
            <a:spLocks/>
          </p:cNvSpPr>
          <p:nvPr/>
        </p:nvSpPr>
        <p:spPr bwMode="auto">
          <a:xfrm>
            <a:off x="4522788" y="1689100"/>
            <a:ext cx="4011612" cy="1701800"/>
          </a:xfrm>
          <a:custGeom>
            <a:avLst/>
            <a:gdLst>
              <a:gd name="T0" fmla="*/ 0 w 2527"/>
              <a:gd name="T1" fmla="*/ 2147483646 h 1072"/>
              <a:gd name="T2" fmla="*/ 2147483646 w 2527"/>
              <a:gd name="T3" fmla="*/ 2147483646 h 1072"/>
              <a:gd name="T4" fmla="*/ 2147483646 w 2527"/>
              <a:gd name="T5" fmla="*/ 2147483646 h 1072"/>
              <a:gd name="T6" fmla="*/ 2147483646 w 2527"/>
              <a:gd name="T7" fmla="*/ 2147483646 h 1072"/>
              <a:gd name="T8" fmla="*/ 2147483646 w 2527"/>
              <a:gd name="T9" fmla="*/ 2147483646 h 1072"/>
              <a:gd name="T10" fmla="*/ 0 60000 65536"/>
              <a:gd name="T11" fmla="*/ 0 60000 65536"/>
              <a:gd name="T12" fmla="*/ 0 60000 65536"/>
              <a:gd name="T13" fmla="*/ 0 60000 65536"/>
              <a:gd name="T14" fmla="*/ 0 60000 65536"/>
              <a:gd name="T15" fmla="*/ 0 w 2527"/>
              <a:gd name="T16" fmla="*/ 0 h 1072"/>
              <a:gd name="T17" fmla="*/ 2527 w 2527"/>
              <a:gd name="T18" fmla="*/ 1072 h 1072"/>
            </a:gdLst>
            <a:ahLst/>
            <a:cxnLst>
              <a:cxn ang="T10">
                <a:pos x="T0" y="T1"/>
              </a:cxn>
              <a:cxn ang="T11">
                <a:pos x="T2" y="T3"/>
              </a:cxn>
              <a:cxn ang="T12">
                <a:pos x="T4" y="T5"/>
              </a:cxn>
              <a:cxn ang="T13">
                <a:pos x="T6" y="T7"/>
              </a:cxn>
              <a:cxn ang="T14">
                <a:pos x="T8" y="T9"/>
              </a:cxn>
            </a:cxnLst>
            <a:rect l="T15" t="T16" r="T17" b="T18"/>
            <a:pathLst>
              <a:path w="2527" h="1072">
                <a:moveTo>
                  <a:pt x="0" y="358"/>
                </a:moveTo>
                <a:cubicBezTo>
                  <a:pt x="211" y="258"/>
                  <a:pt x="422" y="159"/>
                  <a:pt x="684" y="104"/>
                </a:cubicBezTo>
                <a:cubicBezTo>
                  <a:pt x="946" y="49"/>
                  <a:pt x="1299" y="0"/>
                  <a:pt x="1574" y="27"/>
                </a:cubicBezTo>
                <a:cubicBezTo>
                  <a:pt x="1849" y="54"/>
                  <a:pt x="2176" y="92"/>
                  <a:pt x="2335" y="266"/>
                </a:cubicBezTo>
                <a:cubicBezTo>
                  <a:pt x="2494" y="440"/>
                  <a:pt x="2496" y="938"/>
                  <a:pt x="2527" y="1072"/>
                </a:cubicBezTo>
              </a:path>
            </a:pathLst>
          </a:custGeom>
          <a:noFill/>
          <a:ln w="57150">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72753" name="Text Box 62"/>
          <p:cNvSpPr txBox="1">
            <a:spLocks noChangeArrowheads="1"/>
          </p:cNvSpPr>
          <p:nvPr/>
        </p:nvSpPr>
        <p:spPr bwMode="auto">
          <a:xfrm>
            <a:off x="5772150" y="17462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0.1</a:t>
            </a:r>
          </a:p>
        </p:txBody>
      </p:sp>
      <p:sp>
        <p:nvSpPr>
          <p:cNvPr id="72754" name="Freeform 63"/>
          <p:cNvSpPr>
            <a:spLocks/>
          </p:cNvSpPr>
          <p:nvPr/>
        </p:nvSpPr>
        <p:spPr bwMode="auto">
          <a:xfrm>
            <a:off x="3449638" y="4341813"/>
            <a:ext cx="2706687" cy="763587"/>
          </a:xfrm>
          <a:custGeom>
            <a:avLst/>
            <a:gdLst>
              <a:gd name="T0" fmla="*/ 0 w 1705"/>
              <a:gd name="T1" fmla="*/ 2147483646 h 481"/>
              <a:gd name="T2" fmla="*/ 2147483646 w 1705"/>
              <a:gd name="T3" fmla="*/ 2147483646 h 481"/>
              <a:gd name="T4" fmla="*/ 2147483646 w 1705"/>
              <a:gd name="T5" fmla="*/ 2147483646 h 481"/>
              <a:gd name="T6" fmla="*/ 2147483646 w 1705"/>
              <a:gd name="T7" fmla="*/ 0 h 481"/>
              <a:gd name="T8" fmla="*/ 0 60000 65536"/>
              <a:gd name="T9" fmla="*/ 0 60000 65536"/>
              <a:gd name="T10" fmla="*/ 0 60000 65536"/>
              <a:gd name="T11" fmla="*/ 0 60000 65536"/>
              <a:gd name="T12" fmla="*/ 0 w 1705"/>
              <a:gd name="T13" fmla="*/ 0 h 481"/>
              <a:gd name="T14" fmla="*/ 1705 w 1705"/>
              <a:gd name="T15" fmla="*/ 481 h 481"/>
            </a:gdLst>
            <a:ahLst/>
            <a:cxnLst>
              <a:cxn ang="T8">
                <a:pos x="T0" y="T1"/>
              </a:cxn>
              <a:cxn ang="T9">
                <a:pos x="T2" y="T3"/>
              </a:cxn>
              <a:cxn ang="T10">
                <a:pos x="T4" y="T5"/>
              </a:cxn>
              <a:cxn ang="T11">
                <a:pos x="T6" y="T7"/>
              </a:cxn>
            </a:cxnLst>
            <a:rect l="T12" t="T13" r="T14" b="T15"/>
            <a:pathLst>
              <a:path w="1705" h="481">
                <a:moveTo>
                  <a:pt x="0" y="292"/>
                </a:moveTo>
                <a:cubicBezTo>
                  <a:pt x="64" y="335"/>
                  <a:pt x="128" y="379"/>
                  <a:pt x="315" y="399"/>
                </a:cubicBezTo>
                <a:cubicBezTo>
                  <a:pt x="502" y="419"/>
                  <a:pt x="889" y="481"/>
                  <a:pt x="1121" y="415"/>
                </a:cubicBezTo>
                <a:cubicBezTo>
                  <a:pt x="1353" y="349"/>
                  <a:pt x="1529" y="174"/>
                  <a:pt x="1705"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72755" name="Text Box 64"/>
          <p:cNvSpPr txBox="1">
            <a:spLocks noChangeArrowheads="1"/>
          </p:cNvSpPr>
          <p:nvPr/>
        </p:nvSpPr>
        <p:spPr bwMode="auto">
          <a:xfrm>
            <a:off x="4176713" y="464820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0.8</a:t>
            </a:r>
          </a:p>
        </p:txBody>
      </p:sp>
      <p:sp>
        <p:nvSpPr>
          <p:cNvPr id="72756" name="Freeform 65"/>
          <p:cNvSpPr>
            <a:spLocks/>
          </p:cNvSpPr>
          <p:nvPr/>
        </p:nvSpPr>
        <p:spPr bwMode="auto">
          <a:xfrm>
            <a:off x="3230563" y="4037013"/>
            <a:ext cx="5072062" cy="1546225"/>
          </a:xfrm>
          <a:custGeom>
            <a:avLst/>
            <a:gdLst>
              <a:gd name="T0" fmla="*/ 0 w 3195"/>
              <a:gd name="T1" fmla="*/ 2147483646 h 974"/>
              <a:gd name="T2" fmla="*/ 2147483646 w 3195"/>
              <a:gd name="T3" fmla="*/ 2147483646 h 974"/>
              <a:gd name="T4" fmla="*/ 2147483646 w 3195"/>
              <a:gd name="T5" fmla="*/ 2147483646 h 974"/>
              <a:gd name="T6" fmla="*/ 2147483646 w 3195"/>
              <a:gd name="T7" fmla="*/ 0 h 974"/>
              <a:gd name="T8" fmla="*/ 0 60000 65536"/>
              <a:gd name="T9" fmla="*/ 0 60000 65536"/>
              <a:gd name="T10" fmla="*/ 0 60000 65536"/>
              <a:gd name="T11" fmla="*/ 0 60000 65536"/>
              <a:gd name="T12" fmla="*/ 0 w 3195"/>
              <a:gd name="T13" fmla="*/ 0 h 974"/>
              <a:gd name="T14" fmla="*/ 3195 w 3195"/>
              <a:gd name="T15" fmla="*/ 974 h 974"/>
            </a:gdLst>
            <a:ahLst/>
            <a:cxnLst>
              <a:cxn ang="T8">
                <a:pos x="T0" y="T1"/>
              </a:cxn>
              <a:cxn ang="T9">
                <a:pos x="T2" y="T3"/>
              </a:cxn>
              <a:cxn ang="T10">
                <a:pos x="T4" y="T5"/>
              </a:cxn>
              <a:cxn ang="T11">
                <a:pos x="T6" y="T7"/>
              </a:cxn>
            </a:cxnLst>
            <a:rect l="T12" t="T13" r="T14" b="T15"/>
            <a:pathLst>
              <a:path w="3195" h="974">
                <a:moveTo>
                  <a:pt x="0" y="683"/>
                </a:moveTo>
                <a:cubicBezTo>
                  <a:pt x="368" y="763"/>
                  <a:pt x="736" y="844"/>
                  <a:pt x="1060" y="868"/>
                </a:cubicBezTo>
                <a:cubicBezTo>
                  <a:pt x="1384" y="892"/>
                  <a:pt x="1587" y="974"/>
                  <a:pt x="1943" y="829"/>
                </a:cubicBezTo>
                <a:cubicBezTo>
                  <a:pt x="2299" y="684"/>
                  <a:pt x="2747" y="342"/>
                  <a:pt x="3195"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72757" name="Text Box 66"/>
          <p:cNvSpPr txBox="1">
            <a:spLocks noChangeArrowheads="1"/>
          </p:cNvSpPr>
          <p:nvPr/>
        </p:nvSpPr>
        <p:spPr bwMode="auto">
          <a:xfrm>
            <a:off x="5162550" y="51244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0.1</a:t>
            </a:r>
          </a:p>
        </p:txBody>
      </p:sp>
      <p:sp>
        <p:nvSpPr>
          <p:cNvPr id="72758" name="Text Box 67"/>
          <p:cNvSpPr txBox="1">
            <a:spLocks noChangeArrowheads="1"/>
          </p:cNvSpPr>
          <p:nvPr/>
        </p:nvSpPr>
        <p:spPr bwMode="auto">
          <a:xfrm>
            <a:off x="1558925" y="43370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0.1</a:t>
            </a:r>
          </a:p>
        </p:txBody>
      </p:sp>
      <p:sp>
        <p:nvSpPr>
          <p:cNvPr id="72759" name="Freeform 68"/>
          <p:cNvSpPr>
            <a:spLocks/>
          </p:cNvSpPr>
          <p:nvPr/>
        </p:nvSpPr>
        <p:spPr bwMode="auto">
          <a:xfrm>
            <a:off x="754063" y="2830513"/>
            <a:ext cx="1416050" cy="2035175"/>
          </a:xfrm>
          <a:custGeom>
            <a:avLst/>
            <a:gdLst>
              <a:gd name="T0" fmla="*/ 2147483646 w 892"/>
              <a:gd name="T1" fmla="*/ 2147483646 h 1282"/>
              <a:gd name="T2" fmla="*/ 2147483646 w 892"/>
              <a:gd name="T3" fmla="*/ 2147483646 h 1282"/>
              <a:gd name="T4" fmla="*/ 2147483646 w 892"/>
              <a:gd name="T5" fmla="*/ 2147483646 h 1282"/>
              <a:gd name="T6" fmla="*/ 2147483646 w 892"/>
              <a:gd name="T7" fmla="*/ 2147483646 h 1282"/>
              <a:gd name="T8" fmla="*/ 2147483646 w 892"/>
              <a:gd name="T9" fmla="*/ 0 h 1282"/>
              <a:gd name="T10" fmla="*/ 0 60000 65536"/>
              <a:gd name="T11" fmla="*/ 0 60000 65536"/>
              <a:gd name="T12" fmla="*/ 0 60000 65536"/>
              <a:gd name="T13" fmla="*/ 0 60000 65536"/>
              <a:gd name="T14" fmla="*/ 0 60000 65536"/>
              <a:gd name="T15" fmla="*/ 0 w 892"/>
              <a:gd name="T16" fmla="*/ 0 h 1282"/>
              <a:gd name="T17" fmla="*/ 892 w 892"/>
              <a:gd name="T18" fmla="*/ 1282 h 1282"/>
            </a:gdLst>
            <a:ahLst/>
            <a:cxnLst>
              <a:cxn ang="T10">
                <a:pos x="T0" y="T1"/>
              </a:cxn>
              <a:cxn ang="T11">
                <a:pos x="T2" y="T3"/>
              </a:cxn>
              <a:cxn ang="T12">
                <a:pos x="T4" y="T5"/>
              </a:cxn>
              <a:cxn ang="T13">
                <a:pos x="T6" y="T7"/>
              </a:cxn>
              <a:cxn ang="T14">
                <a:pos x="T8" y="T9"/>
              </a:cxn>
            </a:cxnLst>
            <a:rect l="T15" t="T16" r="T17" b="T18"/>
            <a:pathLst>
              <a:path w="892" h="1282">
                <a:moveTo>
                  <a:pt x="892" y="1282"/>
                </a:moveTo>
                <a:cubicBezTo>
                  <a:pt x="792" y="1266"/>
                  <a:pt x="693" y="1250"/>
                  <a:pt x="569" y="1190"/>
                </a:cubicBezTo>
                <a:cubicBezTo>
                  <a:pt x="445" y="1130"/>
                  <a:pt x="242" y="1022"/>
                  <a:pt x="147" y="921"/>
                </a:cubicBezTo>
                <a:cubicBezTo>
                  <a:pt x="52" y="820"/>
                  <a:pt x="2" y="736"/>
                  <a:pt x="1" y="583"/>
                </a:cubicBezTo>
                <a:cubicBezTo>
                  <a:pt x="0" y="430"/>
                  <a:pt x="69" y="215"/>
                  <a:pt x="139"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72760" name="Freeform 69"/>
          <p:cNvSpPr>
            <a:spLocks/>
          </p:cNvSpPr>
          <p:nvPr/>
        </p:nvSpPr>
        <p:spPr bwMode="auto">
          <a:xfrm>
            <a:off x="450850" y="2573338"/>
            <a:ext cx="5876925" cy="3336925"/>
          </a:xfrm>
          <a:custGeom>
            <a:avLst/>
            <a:gdLst>
              <a:gd name="T0" fmla="*/ 2147483646 w 3702"/>
              <a:gd name="T1" fmla="*/ 2147483646 h 2102"/>
              <a:gd name="T2" fmla="*/ 2147483646 w 3702"/>
              <a:gd name="T3" fmla="*/ 2147483646 h 2102"/>
              <a:gd name="T4" fmla="*/ 2147483646 w 3702"/>
              <a:gd name="T5" fmla="*/ 2147483646 h 2102"/>
              <a:gd name="T6" fmla="*/ 2147483646 w 3702"/>
              <a:gd name="T7" fmla="*/ 2147483646 h 2102"/>
              <a:gd name="T8" fmla="*/ 2147483646 w 3702"/>
              <a:gd name="T9" fmla="*/ 2147483646 h 2102"/>
              <a:gd name="T10" fmla="*/ 2147483646 w 3702"/>
              <a:gd name="T11" fmla="*/ 2147483646 h 2102"/>
              <a:gd name="T12" fmla="*/ 2147483646 w 3702"/>
              <a:gd name="T13" fmla="*/ 2147483646 h 2102"/>
              <a:gd name="T14" fmla="*/ 2147483646 w 3702"/>
              <a:gd name="T15" fmla="*/ 2147483646 h 2102"/>
              <a:gd name="T16" fmla="*/ 2147483646 w 3702"/>
              <a:gd name="T17" fmla="*/ 2147483646 h 2102"/>
              <a:gd name="T18" fmla="*/ 2147483646 w 3702"/>
              <a:gd name="T19" fmla="*/ 0 h 2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2"/>
              <a:gd name="T31" fmla="*/ 0 h 2102"/>
              <a:gd name="T32" fmla="*/ 3702 w 3702"/>
              <a:gd name="T33" fmla="*/ 2102 h 2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2" h="2102">
                <a:moveTo>
                  <a:pt x="3702" y="1175"/>
                </a:moveTo>
                <a:cubicBezTo>
                  <a:pt x="3578" y="1467"/>
                  <a:pt x="3454" y="1759"/>
                  <a:pt x="3364" y="1905"/>
                </a:cubicBezTo>
                <a:cubicBezTo>
                  <a:pt x="3274" y="2051"/>
                  <a:pt x="3242" y="2019"/>
                  <a:pt x="3164" y="2051"/>
                </a:cubicBezTo>
                <a:cubicBezTo>
                  <a:pt x="3086" y="2083"/>
                  <a:pt x="3207" y="2096"/>
                  <a:pt x="2895" y="2097"/>
                </a:cubicBezTo>
                <a:cubicBezTo>
                  <a:pt x="2583" y="2098"/>
                  <a:pt x="1671" y="2102"/>
                  <a:pt x="1290" y="2059"/>
                </a:cubicBezTo>
                <a:cubicBezTo>
                  <a:pt x="909" y="2016"/>
                  <a:pt x="765" y="1930"/>
                  <a:pt x="607" y="1836"/>
                </a:cubicBezTo>
                <a:cubicBezTo>
                  <a:pt x="449" y="1742"/>
                  <a:pt x="429" y="1641"/>
                  <a:pt x="345" y="1498"/>
                </a:cubicBezTo>
                <a:cubicBezTo>
                  <a:pt x="261" y="1355"/>
                  <a:pt x="152" y="1176"/>
                  <a:pt x="100" y="976"/>
                </a:cubicBezTo>
                <a:cubicBezTo>
                  <a:pt x="48" y="776"/>
                  <a:pt x="0" y="463"/>
                  <a:pt x="31" y="300"/>
                </a:cubicBezTo>
                <a:cubicBezTo>
                  <a:pt x="62" y="137"/>
                  <a:pt x="173" y="68"/>
                  <a:pt x="284"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72761" name="Text Box 70"/>
          <p:cNvSpPr txBox="1">
            <a:spLocks noChangeArrowheads="1"/>
          </p:cNvSpPr>
          <p:nvPr/>
        </p:nvSpPr>
        <p:spPr bwMode="auto">
          <a:xfrm>
            <a:off x="3844925" y="5562600"/>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0.25</a:t>
            </a:r>
          </a:p>
        </p:txBody>
      </p:sp>
      <p:sp>
        <p:nvSpPr>
          <p:cNvPr id="72762" name="Freeform 71"/>
          <p:cNvSpPr>
            <a:spLocks/>
          </p:cNvSpPr>
          <p:nvPr/>
        </p:nvSpPr>
        <p:spPr bwMode="auto">
          <a:xfrm>
            <a:off x="3170238" y="4146550"/>
            <a:ext cx="2889250" cy="358775"/>
          </a:xfrm>
          <a:custGeom>
            <a:avLst/>
            <a:gdLst>
              <a:gd name="T0" fmla="*/ 2147483646 w 1820"/>
              <a:gd name="T1" fmla="*/ 0 h 226"/>
              <a:gd name="T2" fmla="*/ 2147483646 w 1820"/>
              <a:gd name="T3" fmla="*/ 2147483646 h 226"/>
              <a:gd name="T4" fmla="*/ 2147483646 w 1820"/>
              <a:gd name="T5" fmla="*/ 2147483646 h 226"/>
              <a:gd name="T6" fmla="*/ 2147483646 w 1820"/>
              <a:gd name="T7" fmla="*/ 2147483646 h 226"/>
              <a:gd name="T8" fmla="*/ 0 w 1820"/>
              <a:gd name="T9" fmla="*/ 2147483646 h 226"/>
              <a:gd name="T10" fmla="*/ 0 60000 65536"/>
              <a:gd name="T11" fmla="*/ 0 60000 65536"/>
              <a:gd name="T12" fmla="*/ 0 60000 65536"/>
              <a:gd name="T13" fmla="*/ 0 60000 65536"/>
              <a:gd name="T14" fmla="*/ 0 60000 65536"/>
              <a:gd name="T15" fmla="*/ 0 w 1820"/>
              <a:gd name="T16" fmla="*/ 0 h 226"/>
              <a:gd name="T17" fmla="*/ 1820 w 1820"/>
              <a:gd name="T18" fmla="*/ 226 h 226"/>
            </a:gdLst>
            <a:ahLst/>
            <a:cxnLst>
              <a:cxn ang="T10">
                <a:pos x="T0" y="T1"/>
              </a:cxn>
              <a:cxn ang="T11">
                <a:pos x="T2" y="T3"/>
              </a:cxn>
              <a:cxn ang="T12">
                <a:pos x="T4" y="T5"/>
              </a:cxn>
              <a:cxn ang="T13">
                <a:pos x="T6" y="T7"/>
              </a:cxn>
              <a:cxn ang="T14">
                <a:pos x="T8" y="T9"/>
              </a:cxn>
            </a:cxnLst>
            <a:rect l="T15" t="T16" r="T17" b="T18"/>
            <a:pathLst>
              <a:path w="1820" h="226">
                <a:moveTo>
                  <a:pt x="1820" y="0"/>
                </a:moveTo>
                <a:cubicBezTo>
                  <a:pt x="1629" y="79"/>
                  <a:pt x="1438" y="158"/>
                  <a:pt x="1259" y="192"/>
                </a:cubicBezTo>
                <a:cubicBezTo>
                  <a:pt x="1080" y="226"/>
                  <a:pt x="903" y="222"/>
                  <a:pt x="744" y="207"/>
                </a:cubicBezTo>
                <a:cubicBezTo>
                  <a:pt x="585" y="192"/>
                  <a:pt x="431" y="114"/>
                  <a:pt x="307" y="100"/>
                </a:cubicBezTo>
                <a:cubicBezTo>
                  <a:pt x="183" y="86"/>
                  <a:pt x="91" y="104"/>
                  <a:pt x="0" y="123"/>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72763" name="Text Box 72"/>
          <p:cNvSpPr txBox="1">
            <a:spLocks noChangeArrowheads="1"/>
          </p:cNvSpPr>
          <p:nvPr/>
        </p:nvSpPr>
        <p:spPr bwMode="auto">
          <a:xfrm>
            <a:off x="4827588" y="4129088"/>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0.25</a:t>
            </a:r>
          </a:p>
        </p:txBody>
      </p:sp>
      <p:sp>
        <p:nvSpPr>
          <p:cNvPr id="72764" name="Text Box 73"/>
          <p:cNvSpPr txBox="1">
            <a:spLocks noChangeArrowheads="1"/>
          </p:cNvSpPr>
          <p:nvPr/>
        </p:nvSpPr>
        <p:spPr bwMode="auto">
          <a:xfrm>
            <a:off x="1449388" y="6013450"/>
            <a:ext cx="233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400" b="0">
                <a:solidFill>
                  <a:srgbClr val="FF0000"/>
                </a:solidFill>
              </a:rPr>
              <a:t>John bit the apple</a:t>
            </a:r>
          </a:p>
        </p:txBody>
      </p:sp>
      <p:sp>
        <p:nvSpPr>
          <p:cNvPr id="72765" name="Oval 61"/>
          <p:cNvSpPr>
            <a:spLocks noChangeArrowheads="1"/>
          </p:cNvSpPr>
          <p:nvPr/>
        </p:nvSpPr>
        <p:spPr bwMode="auto">
          <a:xfrm>
            <a:off x="558800" y="5840413"/>
            <a:ext cx="792163" cy="69532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72766" name="TextBox 86"/>
          <p:cNvSpPr txBox="1">
            <a:spLocks noChangeArrowheads="1"/>
          </p:cNvSpPr>
          <p:nvPr/>
        </p:nvSpPr>
        <p:spPr bwMode="auto">
          <a:xfrm>
            <a:off x="577850" y="5967413"/>
            <a:ext cx="695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t>start</a:t>
            </a:r>
          </a:p>
        </p:txBody>
      </p:sp>
      <p:sp>
        <p:nvSpPr>
          <p:cNvPr id="72767" name="Freeform 87"/>
          <p:cNvSpPr>
            <a:spLocks noChangeArrowheads="1"/>
          </p:cNvSpPr>
          <p:nvPr/>
        </p:nvSpPr>
        <p:spPr bwMode="auto">
          <a:xfrm>
            <a:off x="1179513" y="5029200"/>
            <a:ext cx="1106487" cy="854075"/>
          </a:xfrm>
          <a:custGeom>
            <a:avLst/>
            <a:gdLst>
              <a:gd name="T0" fmla="*/ 0 w 1106905"/>
              <a:gd name="T1" fmla="*/ 851072 h 854242"/>
              <a:gd name="T2" fmla="*/ 334475 w 1106905"/>
              <a:gd name="T3" fmla="*/ 287694 h 854242"/>
              <a:gd name="T4" fmla="*/ 1098990 w 1106905"/>
              <a:gd name="T5" fmla="*/ 0 h 854242"/>
              <a:gd name="T6" fmla="*/ 0 60000 65536"/>
              <a:gd name="T7" fmla="*/ 0 60000 65536"/>
              <a:gd name="T8" fmla="*/ 0 60000 65536"/>
              <a:gd name="T9" fmla="*/ 0 w 1106905"/>
              <a:gd name="T10" fmla="*/ 0 h 854242"/>
              <a:gd name="T11" fmla="*/ 1106905 w 1106905"/>
              <a:gd name="T12" fmla="*/ 854242 h 854242"/>
            </a:gdLst>
            <a:ahLst/>
            <a:cxnLst>
              <a:cxn ang="T6">
                <a:pos x="T0" y="T1"/>
              </a:cxn>
              <a:cxn ang="T7">
                <a:pos x="T2" y="T3"/>
              </a:cxn>
              <a:cxn ang="T8">
                <a:pos x="T4" y="T5"/>
              </a:cxn>
            </a:cxnLst>
            <a:rect l="T9" t="T10" r="T11" b="T12"/>
            <a:pathLst>
              <a:path w="1106905" h="854242">
                <a:moveTo>
                  <a:pt x="0" y="854242"/>
                </a:moveTo>
                <a:cubicBezTo>
                  <a:pt x="76200" y="642687"/>
                  <a:pt x="152400" y="431132"/>
                  <a:pt x="336884" y="288758"/>
                </a:cubicBezTo>
                <a:cubicBezTo>
                  <a:pt x="521368" y="146384"/>
                  <a:pt x="814136" y="73192"/>
                  <a:pt x="1106905" y="0"/>
                </a:cubicBezTo>
              </a:path>
            </a:pathLst>
          </a:custGeom>
          <a:noFill/>
          <a:ln w="22225" algn="ctr">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cxnSp>
        <p:nvCxnSpPr>
          <p:cNvPr id="72768" name="Straight Arrow Connector 88"/>
          <p:cNvCxnSpPr>
            <a:cxnSpLocks noChangeShapeType="1"/>
            <a:stCxn id="72765" idx="0"/>
          </p:cNvCxnSpPr>
          <p:nvPr/>
        </p:nvCxnSpPr>
        <p:spPr bwMode="auto">
          <a:xfrm rot="5400000" flipH="1" flipV="1">
            <a:off x="-284162" y="4341813"/>
            <a:ext cx="2736850" cy="260350"/>
          </a:xfrm>
          <a:prstGeom prst="straightConnector1">
            <a:avLst/>
          </a:prstGeom>
          <a:noFill/>
          <a:ln w="222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2769" name="Text Box 74"/>
          <p:cNvSpPr txBox="1">
            <a:spLocks noChangeArrowheads="1"/>
          </p:cNvSpPr>
          <p:nvPr/>
        </p:nvSpPr>
        <p:spPr bwMode="auto">
          <a:xfrm>
            <a:off x="1362075" y="5727700"/>
            <a:ext cx="50323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0.1</a:t>
            </a:r>
          </a:p>
        </p:txBody>
      </p:sp>
      <p:sp>
        <p:nvSpPr>
          <p:cNvPr id="72770" name="Text Box 74"/>
          <p:cNvSpPr txBox="1">
            <a:spLocks noChangeArrowheads="1"/>
          </p:cNvSpPr>
          <p:nvPr/>
        </p:nvSpPr>
        <p:spPr bwMode="auto">
          <a:xfrm>
            <a:off x="515938" y="5241925"/>
            <a:ext cx="503237"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0.5</a:t>
            </a:r>
          </a:p>
        </p:txBody>
      </p:sp>
      <p:sp>
        <p:nvSpPr>
          <p:cNvPr id="72771" name="Text Box 74"/>
          <p:cNvSpPr txBox="1">
            <a:spLocks noChangeArrowheads="1"/>
          </p:cNvSpPr>
          <p:nvPr/>
        </p:nvSpPr>
        <p:spPr bwMode="auto">
          <a:xfrm>
            <a:off x="1390650" y="4852988"/>
            <a:ext cx="501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0.4</a:t>
            </a:r>
          </a:p>
        </p:txBody>
      </p:sp>
      <p:sp>
        <p:nvSpPr>
          <p:cNvPr id="72772" name="Freeform 92"/>
          <p:cNvSpPr>
            <a:spLocks noChangeArrowheads="1"/>
          </p:cNvSpPr>
          <p:nvPr/>
        </p:nvSpPr>
        <p:spPr bwMode="auto">
          <a:xfrm>
            <a:off x="1300163" y="4440238"/>
            <a:ext cx="5702300" cy="1739900"/>
          </a:xfrm>
          <a:custGeom>
            <a:avLst/>
            <a:gdLst>
              <a:gd name="T0" fmla="*/ 0 w 5702968"/>
              <a:gd name="T1" fmla="*/ 1624403 h 1740568"/>
              <a:gd name="T2" fmla="*/ 4021614 w 5702968"/>
              <a:gd name="T3" fmla="*/ 1624403 h 1740568"/>
              <a:gd name="T4" fmla="*/ 5090030 w 5702968"/>
              <a:gd name="T5" fmla="*/ 1457186 h 1740568"/>
              <a:gd name="T6" fmla="*/ 5690283 w 5702968"/>
              <a:gd name="T7" fmla="*/ 0 h 1740568"/>
              <a:gd name="T8" fmla="*/ 0 60000 65536"/>
              <a:gd name="T9" fmla="*/ 0 60000 65536"/>
              <a:gd name="T10" fmla="*/ 0 60000 65536"/>
              <a:gd name="T11" fmla="*/ 0 60000 65536"/>
              <a:gd name="T12" fmla="*/ 0 w 5702968"/>
              <a:gd name="T13" fmla="*/ 0 h 1740568"/>
              <a:gd name="T14" fmla="*/ 5702968 w 5702968"/>
              <a:gd name="T15" fmla="*/ 1740568 h 1740568"/>
            </a:gdLst>
            <a:ahLst/>
            <a:cxnLst>
              <a:cxn ang="T8">
                <a:pos x="T0" y="T1"/>
              </a:cxn>
              <a:cxn ang="T9">
                <a:pos x="T2" y="T3"/>
              </a:cxn>
              <a:cxn ang="T10">
                <a:pos x="T4" y="T5"/>
              </a:cxn>
              <a:cxn ang="T11">
                <a:pos x="T6" y="T7"/>
              </a:cxn>
            </a:cxnLst>
            <a:rect l="T12" t="T13" r="T14" b="T15"/>
            <a:pathLst>
              <a:path w="5702968" h="1740568">
                <a:moveTo>
                  <a:pt x="0" y="1636294"/>
                </a:moveTo>
                <a:lnTo>
                  <a:pt x="4030578" y="1636294"/>
                </a:lnTo>
                <a:cubicBezTo>
                  <a:pt x="4880809" y="1608220"/>
                  <a:pt x="4822657" y="1740568"/>
                  <a:pt x="5101389" y="1467852"/>
                </a:cubicBezTo>
                <a:cubicBezTo>
                  <a:pt x="5380121" y="1195136"/>
                  <a:pt x="5541544" y="597568"/>
                  <a:pt x="5702968" y="0"/>
                </a:cubicBezTo>
              </a:path>
            </a:pathLst>
          </a:custGeom>
          <a:noFill/>
          <a:ln w="22225" algn="ctr">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72773"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1100" b="0">
                <a:solidFill>
                  <a:srgbClr val="000000"/>
                </a:solidFill>
                <a:latin typeface="Calibri" panose="020F0502020204030204" pitchFamily="34" charset="0"/>
              </a:rPr>
              <a:t>Ray Mooney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3"/>
          <p:cNvSpPr>
            <a:spLocks noGrp="1" noChangeArrowheads="1"/>
          </p:cNvSpPr>
          <p:nvPr>
            <p:ph type="body" sz="half" idx="1"/>
          </p:nvPr>
        </p:nvSpPr>
        <p:spPr>
          <a:xfrm>
            <a:off x="490538" y="1384300"/>
            <a:ext cx="8248650" cy="4687888"/>
          </a:xfrm>
        </p:spPr>
        <p:txBody>
          <a:bodyPr/>
          <a:lstStyle/>
          <a:p>
            <a:pPr eaLnBrk="1" hangingPunct="1">
              <a:lnSpc>
                <a:spcPct val="90000"/>
              </a:lnSpc>
            </a:pPr>
            <a:r>
              <a:rPr lang="en-US" altLang="en-US" sz="2800"/>
              <a:t>A set of </a:t>
            </a:r>
            <a:r>
              <a:rPr lang="en-US" altLang="en-US" sz="2800" i="1"/>
              <a:t>N +2</a:t>
            </a:r>
            <a:r>
              <a:rPr lang="en-US" altLang="en-US" sz="2800"/>
              <a:t> states </a:t>
            </a:r>
            <a:r>
              <a:rPr lang="en-US" altLang="en-US" sz="2800" i="1"/>
              <a:t>S</a:t>
            </a:r>
            <a:r>
              <a:rPr lang="en-US" altLang="en-US" sz="2800"/>
              <a:t>={</a:t>
            </a:r>
            <a:r>
              <a:rPr lang="en-US" altLang="en-US" sz="2800" i="1"/>
              <a:t>s</a:t>
            </a:r>
            <a:r>
              <a:rPr lang="en-US" altLang="en-US" sz="2800" baseline="-25000"/>
              <a:t>0</a:t>
            </a:r>
            <a:r>
              <a:rPr lang="en-US" altLang="en-US" sz="2800"/>
              <a:t>,</a:t>
            </a:r>
            <a:r>
              <a:rPr lang="en-US" altLang="en-US" sz="2800" i="1"/>
              <a:t>s</a:t>
            </a:r>
            <a:r>
              <a:rPr lang="en-US" altLang="en-US" sz="2800" i="1" baseline="-25000"/>
              <a:t>1</a:t>
            </a:r>
            <a:r>
              <a:rPr lang="en-US" altLang="en-US" sz="2800"/>
              <a:t>,</a:t>
            </a:r>
            <a:r>
              <a:rPr lang="en-US" altLang="en-US" sz="2800" i="1"/>
              <a:t>s</a:t>
            </a:r>
            <a:r>
              <a:rPr lang="en-US" altLang="en-US" sz="2800" baseline="-25000"/>
              <a:t>2</a:t>
            </a:r>
            <a:r>
              <a:rPr lang="en-US" altLang="en-US" sz="2800"/>
              <a:t>, …</a:t>
            </a:r>
            <a:r>
              <a:rPr lang="en-US" altLang="en-US" sz="2800" i="1"/>
              <a:t> s</a:t>
            </a:r>
            <a:r>
              <a:rPr lang="en-US" altLang="en-US" sz="2800" baseline="-25000"/>
              <a:t>N,</a:t>
            </a:r>
            <a:r>
              <a:rPr lang="en-US" altLang="en-US" sz="2800" i="1"/>
              <a:t> s</a:t>
            </a:r>
            <a:r>
              <a:rPr lang="en-US" altLang="en-US" sz="2800" baseline="-25000"/>
              <a:t>F</a:t>
            </a:r>
            <a:r>
              <a:rPr lang="en-US" altLang="en-US" sz="2800"/>
              <a:t>}</a:t>
            </a:r>
          </a:p>
          <a:p>
            <a:pPr lvl="1" eaLnBrk="1" hangingPunct="1">
              <a:lnSpc>
                <a:spcPct val="90000"/>
              </a:lnSpc>
            </a:pPr>
            <a:r>
              <a:rPr lang="en-US" altLang="en-US" sz="2000"/>
              <a:t>Distinguished start state:  </a:t>
            </a:r>
            <a:r>
              <a:rPr lang="en-US" altLang="en-US" sz="2000" i="1"/>
              <a:t>s</a:t>
            </a:r>
            <a:r>
              <a:rPr lang="en-US" altLang="en-US" sz="2000" baseline="-25000"/>
              <a:t>0</a:t>
            </a:r>
            <a:endParaRPr lang="en-US" altLang="en-US" sz="2000"/>
          </a:p>
          <a:p>
            <a:pPr lvl="1" eaLnBrk="1" hangingPunct="1">
              <a:lnSpc>
                <a:spcPct val="90000"/>
              </a:lnSpc>
            </a:pPr>
            <a:r>
              <a:rPr lang="en-US" altLang="en-US" sz="2000"/>
              <a:t>Distinguished final state: </a:t>
            </a:r>
            <a:r>
              <a:rPr lang="en-US" altLang="en-US" sz="2000" i="1"/>
              <a:t>s</a:t>
            </a:r>
            <a:r>
              <a:rPr lang="en-US" altLang="en-US" sz="2000" baseline="-25000"/>
              <a:t>F</a:t>
            </a:r>
            <a:endParaRPr lang="en-US" altLang="en-US" sz="2000"/>
          </a:p>
          <a:p>
            <a:pPr eaLnBrk="1" hangingPunct="1">
              <a:lnSpc>
                <a:spcPct val="90000"/>
              </a:lnSpc>
            </a:pPr>
            <a:r>
              <a:rPr lang="en-US" altLang="en-US" sz="2800"/>
              <a:t>A set of </a:t>
            </a:r>
            <a:r>
              <a:rPr lang="en-US" altLang="en-US" sz="2800" i="1"/>
              <a:t>M</a:t>
            </a:r>
            <a:r>
              <a:rPr lang="en-US" altLang="en-US" sz="2800"/>
              <a:t> possible observations </a:t>
            </a:r>
            <a:r>
              <a:rPr lang="en-US" altLang="en-US" sz="2800" i="1"/>
              <a:t>V</a:t>
            </a:r>
            <a:r>
              <a:rPr lang="en-US" altLang="en-US" sz="2800"/>
              <a:t>={</a:t>
            </a:r>
            <a:r>
              <a:rPr lang="en-US" altLang="en-US" sz="2800" i="1"/>
              <a:t>v</a:t>
            </a:r>
            <a:r>
              <a:rPr lang="en-US" altLang="en-US" sz="2800" baseline="-25000"/>
              <a:t>1</a:t>
            </a:r>
            <a:r>
              <a:rPr lang="en-US" altLang="en-US" sz="2800"/>
              <a:t>,</a:t>
            </a:r>
            <a:r>
              <a:rPr lang="en-US" altLang="en-US" sz="2800" i="1"/>
              <a:t>v</a:t>
            </a:r>
            <a:r>
              <a:rPr lang="en-US" altLang="en-US" sz="2800" baseline="-25000"/>
              <a:t>2</a:t>
            </a:r>
            <a:r>
              <a:rPr lang="en-US" altLang="en-US" sz="2800"/>
              <a:t>…</a:t>
            </a:r>
            <a:r>
              <a:rPr lang="en-US" altLang="en-US" sz="2800" i="1"/>
              <a:t>v</a:t>
            </a:r>
            <a:r>
              <a:rPr lang="en-US" altLang="en-US" sz="2800" i="1" baseline="-25000"/>
              <a:t>M</a:t>
            </a:r>
            <a:r>
              <a:rPr lang="en-US" altLang="en-US" sz="2800"/>
              <a:t>}</a:t>
            </a:r>
          </a:p>
          <a:p>
            <a:pPr eaLnBrk="1" hangingPunct="1">
              <a:lnSpc>
                <a:spcPct val="90000"/>
              </a:lnSpc>
            </a:pPr>
            <a:r>
              <a:rPr lang="en-US" altLang="en-US" sz="2800"/>
              <a:t>A state transition probability distribution </a:t>
            </a:r>
            <a:r>
              <a:rPr lang="en-US" altLang="en-US" sz="2800" i="1"/>
              <a:t>A</a:t>
            </a:r>
            <a:r>
              <a:rPr lang="en-US" altLang="en-US" sz="2800"/>
              <a:t>={</a:t>
            </a:r>
            <a:r>
              <a:rPr lang="en-US" altLang="en-US" sz="2800" i="1"/>
              <a:t>a</a:t>
            </a:r>
            <a:r>
              <a:rPr lang="en-US" altLang="en-US" sz="2800" i="1" baseline="-25000"/>
              <a:t>ij</a:t>
            </a:r>
            <a:r>
              <a:rPr lang="en-US" altLang="en-US" sz="2800"/>
              <a:t>}</a:t>
            </a:r>
          </a:p>
          <a:p>
            <a:pPr eaLnBrk="1" hangingPunct="1">
              <a:lnSpc>
                <a:spcPct val="90000"/>
              </a:lnSpc>
            </a:pPr>
            <a:endParaRPr lang="en-US" altLang="en-US" sz="2800"/>
          </a:p>
          <a:p>
            <a:pPr eaLnBrk="1" hangingPunct="1">
              <a:lnSpc>
                <a:spcPct val="90000"/>
              </a:lnSpc>
            </a:pPr>
            <a:endParaRPr lang="en-US" altLang="en-US" sz="2800"/>
          </a:p>
          <a:p>
            <a:pPr eaLnBrk="1" hangingPunct="1">
              <a:lnSpc>
                <a:spcPct val="90000"/>
              </a:lnSpc>
            </a:pPr>
            <a:endParaRPr lang="en-US" altLang="en-US" sz="2800"/>
          </a:p>
          <a:p>
            <a:pPr eaLnBrk="1" hangingPunct="1">
              <a:lnSpc>
                <a:spcPct val="90000"/>
              </a:lnSpc>
            </a:pPr>
            <a:r>
              <a:rPr lang="en-US" altLang="en-US" sz="2800"/>
              <a:t>Observation probability distribution for each state </a:t>
            </a:r>
            <a:r>
              <a:rPr lang="en-US" altLang="en-US" sz="2800" i="1"/>
              <a:t>j B</a:t>
            </a:r>
            <a:r>
              <a:rPr lang="en-US" altLang="en-US" sz="2800"/>
              <a:t>={</a:t>
            </a:r>
            <a:r>
              <a:rPr lang="en-US" altLang="en-US" sz="2800" i="1"/>
              <a:t>b</a:t>
            </a:r>
            <a:r>
              <a:rPr lang="en-US" altLang="en-US" sz="2800" i="1" baseline="-25000"/>
              <a:t>j</a:t>
            </a:r>
            <a:r>
              <a:rPr lang="en-US" altLang="en-US" sz="2800"/>
              <a:t>(</a:t>
            </a:r>
            <a:r>
              <a:rPr lang="en-US" altLang="en-US" sz="2800" i="1"/>
              <a:t>k</a:t>
            </a:r>
            <a:r>
              <a:rPr lang="en-US" altLang="en-US" sz="2800"/>
              <a:t>)}</a:t>
            </a:r>
          </a:p>
          <a:p>
            <a:pPr eaLnBrk="1" hangingPunct="1">
              <a:lnSpc>
                <a:spcPct val="90000"/>
              </a:lnSpc>
              <a:buFontTx/>
              <a:buNone/>
            </a:pPr>
            <a:endParaRPr lang="en-US" altLang="en-US" sz="2800">
              <a:cs typeface="Times New Roman" panose="02020603050405020304" pitchFamily="18" charset="0"/>
            </a:endParaRPr>
          </a:p>
          <a:p>
            <a:pPr eaLnBrk="1" hangingPunct="1">
              <a:lnSpc>
                <a:spcPct val="90000"/>
              </a:lnSpc>
            </a:pPr>
            <a:r>
              <a:rPr lang="en-US" altLang="en-US" sz="2800">
                <a:cs typeface="Times New Roman" panose="02020603050405020304" pitchFamily="18" charset="0"/>
              </a:rPr>
              <a:t>Total parameter set </a:t>
            </a:r>
            <a:r>
              <a:rPr lang="el-GR" altLang="en-US" sz="2800">
                <a:cs typeface="Times New Roman" panose="02020603050405020304" pitchFamily="18" charset="0"/>
              </a:rPr>
              <a:t>λ</a:t>
            </a:r>
            <a:r>
              <a:rPr lang="en-US" altLang="en-US" sz="2800">
                <a:cs typeface="Times New Roman" panose="02020603050405020304" pitchFamily="18" charset="0"/>
              </a:rPr>
              <a:t>={</a:t>
            </a:r>
            <a:r>
              <a:rPr lang="en-US" altLang="en-US" sz="2800" i="1">
                <a:cs typeface="Times New Roman" panose="02020603050405020304" pitchFamily="18" charset="0"/>
              </a:rPr>
              <a:t>A</a:t>
            </a:r>
            <a:r>
              <a:rPr lang="en-US" altLang="en-US" sz="2800">
                <a:cs typeface="Times New Roman" panose="02020603050405020304" pitchFamily="18" charset="0"/>
              </a:rPr>
              <a:t>,</a:t>
            </a:r>
            <a:r>
              <a:rPr lang="en-US" altLang="en-US" sz="2800" i="1">
                <a:cs typeface="Times New Roman" panose="02020603050405020304" pitchFamily="18" charset="0"/>
              </a:rPr>
              <a:t>B</a:t>
            </a:r>
            <a:r>
              <a:rPr lang="en-US" altLang="en-US" sz="2800">
                <a:cs typeface="Times New Roman" panose="02020603050405020304" pitchFamily="18" charset="0"/>
              </a:rPr>
              <a:t>}</a:t>
            </a:r>
            <a:endParaRPr lang="el-GR" altLang="en-US" sz="2800">
              <a:cs typeface="Times New Roman" panose="02020603050405020304" pitchFamily="18" charset="0"/>
            </a:endParaRPr>
          </a:p>
        </p:txBody>
      </p:sp>
      <p:sp>
        <p:nvSpPr>
          <p:cNvPr id="74755"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fld id="{0B2BDCD3-2EBB-446A-A153-4607EEE5993A}" type="slidenum">
              <a:rPr lang="en-US" altLang="en-US" sz="1200" smtClean="0">
                <a:latin typeface="Helvetica" panose="020B0604020202020204" pitchFamily="34" charset="0"/>
              </a:rPr>
              <a:pPr>
                <a:spcBef>
                  <a:spcPct val="0"/>
                </a:spcBef>
                <a:buClrTx/>
                <a:buFontTx/>
                <a:buNone/>
              </a:pPr>
              <a:t>25</a:t>
            </a:fld>
            <a:endParaRPr lang="en-US" altLang="en-US" sz="1200"/>
          </a:p>
        </p:txBody>
      </p:sp>
      <p:sp>
        <p:nvSpPr>
          <p:cNvPr id="74756" name="Rectangle 2"/>
          <p:cNvSpPr>
            <a:spLocks noGrp="1" noChangeArrowheads="1"/>
          </p:cNvSpPr>
          <p:nvPr>
            <p:ph type="title"/>
          </p:nvPr>
        </p:nvSpPr>
        <p:spPr/>
        <p:txBody>
          <a:bodyPr/>
          <a:lstStyle/>
          <a:p>
            <a:pPr eaLnBrk="1" hangingPunct="1"/>
            <a:r>
              <a:rPr lang="en-US" altLang="en-US"/>
              <a:t>Formal Definition of an HMM</a:t>
            </a:r>
          </a:p>
        </p:txBody>
      </p:sp>
      <p:graphicFrame>
        <p:nvGraphicFramePr>
          <p:cNvPr id="1026" name="Object 4"/>
          <p:cNvGraphicFramePr>
            <a:graphicFrameLocks noGrp="1" noChangeAspect="1"/>
          </p:cNvGraphicFramePr>
          <p:nvPr>
            <p:ph sz="half" idx="2"/>
          </p:nvPr>
        </p:nvGraphicFramePr>
        <p:xfrm>
          <a:off x="1138238" y="3495675"/>
          <a:ext cx="7621587" cy="534988"/>
        </p:xfrm>
        <a:graphic>
          <a:graphicData uri="http://schemas.openxmlformats.org/presentationml/2006/ole">
            <mc:AlternateContent xmlns:mc="http://schemas.openxmlformats.org/markup-compatibility/2006">
              <mc:Choice xmlns:v="urn:schemas-microsoft-com:vml" Requires="v">
                <p:oleObj spid="_x0000_s74862" name="Equation" r:id="rId4" imgW="3441700" imgH="241300" progId="Equation.3">
                  <p:embed/>
                </p:oleObj>
              </mc:Choice>
              <mc:Fallback>
                <p:oleObj name="Equation" r:id="rId4" imgW="3441700" imgH="2413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8238" y="3495675"/>
                        <a:ext cx="7621587" cy="53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4758"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74863" name="Equation" r:id="rId6" imgW="114151" imgH="215619" progId="Equation.3">
                  <p:embed/>
                </p:oleObj>
              </mc:Choice>
              <mc:Fallback>
                <p:oleObj name="Equation" r:id="rId6" imgW="114151" imgH="215619"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8" name="Object 6"/>
          <p:cNvGraphicFramePr>
            <a:graphicFrameLocks noChangeAspect="1"/>
          </p:cNvGraphicFramePr>
          <p:nvPr/>
        </p:nvGraphicFramePr>
        <p:xfrm>
          <a:off x="857250" y="5635625"/>
          <a:ext cx="7486650" cy="608013"/>
        </p:xfrm>
        <a:graphic>
          <a:graphicData uri="http://schemas.openxmlformats.org/presentationml/2006/ole">
            <mc:AlternateContent xmlns:mc="http://schemas.openxmlformats.org/markup-compatibility/2006">
              <mc:Choice xmlns:v="urn:schemas-microsoft-com:vml" Requires="v">
                <p:oleObj spid="_x0000_s74864" name="Equation" r:id="rId8" imgW="2971800" imgH="241300" progId="Equation.3">
                  <p:embed/>
                </p:oleObj>
              </mc:Choice>
              <mc:Fallback>
                <p:oleObj name="Equation" r:id="rId8" imgW="2971800" imgH="241300"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7250" y="5635625"/>
                        <a:ext cx="7486650" cy="608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9" name="Object 9"/>
          <p:cNvGraphicFramePr>
            <a:graphicFrameLocks noChangeAspect="1"/>
          </p:cNvGraphicFramePr>
          <p:nvPr/>
        </p:nvGraphicFramePr>
        <p:xfrm>
          <a:off x="1136650" y="3963988"/>
          <a:ext cx="3430588" cy="968375"/>
        </p:xfrm>
        <a:graphic>
          <a:graphicData uri="http://schemas.openxmlformats.org/presentationml/2006/ole">
            <mc:AlternateContent xmlns:mc="http://schemas.openxmlformats.org/markup-compatibility/2006">
              <mc:Choice xmlns:v="urn:schemas-microsoft-com:vml" Requires="v">
                <p:oleObj spid="_x0000_s74865" name="Equation" r:id="rId10" imgW="1574800" imgH="444500" progId="Equation.3">
                  <p:embed/>
                </p:oleObj>
              </mc:Choice>
              <mc:Fallback>
                <p:oleObj name="Equation" r:id="rId10" imgW="1574800" imgH="444500" progId="Equation.3">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36650" y="3963988"/>
                        <a:ext cx="3430588" cy="968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4761"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1100" b="0">
                <a:solidFill>
                  <a:srgbClr val="000000"/>
                </a:solidFill>
                <a:latin typeface="Calibri" panose="020F0502020204030204" pitchFamily="34" charset="0"/>
              </a:rPr>
              <a:t>Ray Mooney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3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3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3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3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32">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2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3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fld id="{B902A6C1-BB1D-4714-AE2F-F7E12E512B57}" type="slidenum">
              <a:rPr lang="en-US" altLang="en-US" sz="1200" smtClean="0">
                <a:latin typeface="Helvetica" panose="020B0604020202020204" pitchFamily="34" charset="0"/>
              </a:rPr>
              <a:pPr>
                <a:spcBef>
                  <a:spcPct val="0"/>
                </a:spcBef>
                <a:buClrTx/>
                <a:buFontTx/>
                <a:buNone/>
              </a:pPr>
              <a:t>26</a:t>
            </a:fld>
            <a:endParaRPr lang="en-US" altLang="en-US" sz="1200"/>
          </a:p>
        </p:txBody>
      </p:sp>
      <p:sp>
        <p:nvSpPr>
          <p:cNvPr id="78851" name="Rectangle 2"/>
          <p:cNvSpPr>
            <a:spLocks noGrp="1" noChangeArrowheads="1"/>
          </p:cNvSpPr>
          <p:nvPr>
            <p:ph type="title"/>
          </p:nvPr>
        </p:nvSpPr>
        <p:spPr/>
        <p:txBody>
          <a:bodyPr/>
          <a:lstStyle/>
          <a:p>
            <a:pPr eaLnBrk="1" hangingPunct="1"/>
            <a:r>
              <a:rPr lang="en-US" altLang="en-US"/>
              <a:t>Three Useful HMM Tasks</a:t>
            </a:r>
          </a:p>
        </p:txBody>
      </p:sp>
      <p:sp>
        <p:nvSpPr>
          <p:cNvPr id="78852" name="Rectangle 3"/>
          <p:cNvSpPr>
            <a:spLocks noGrp="1" noChangeArrowheads="1"/>
          </p:cNvSpPr>
          <p:nvPr>
            <p:ph type="body" idx="1"/>
          </p:nvPr>
        </p:nvSpPr>
        <p:spPr>
          <a:xfrm>
            <a:off x="685800" y="1371600"/>
            <a:ext cx="7905750" cy="4919663"/>
          </a:xfrm>
        </p:spPr>
        <p:txBody>
          <a:bodyPr/>
          <a:lstStyle/>
          <a:p>
            <a:pPr eaLnBrk="1" hangingPunct="1"/>
            <a:r>
              <a:rPr lang="en-US" altLang="en-US" dirty="0">
                <a:solidFill>
                  <a:srgbClr val="FF0000"/>
                </a:solidFill>
              </a:rPr>
              <a:t>Observation Likelihood</a:t>
            </a:r>
            <a:r>
              <a:rPr lang="en-US" altLang="en-US" dirty="0"/>
              <a:t>:</a:t>
            </a:r>
            <a:r>
              <a:rPr lang="en-US" altLang="en-US" dirty="0">
                <a:solidFill>
                  <a:srgbClr val="FF0000"/>
                </a:solidFill>
              </a:rPr>
              <a:t> </a:t>
            </a:r>
            <a:r>
              <a:rPr lang="en-US" altLang="en-US" dirty="0"/>
              <a:t>To classify and order sequences.</a:t>
            </a:r>
          </a:p>
          <a:p>
            <a:pPr eaLnBrk="1" hangingPunct="1"/>
            <a:r>
              <a:rPr lang="en-US" altLang="en-US" dirty="0">
                <a:solidFill>
                  <a:srgbClr val="FF0000"/>
                </a:solidFill>
                <a:cs typeface="Times New Roman" panose="02020603050405020304" pitchFamily="18" charset="0"/>
              </a:rPr>
              <a:t>Most likely state sequence (Decoding)</a:t>
            </a:r>
            <a:r>
              <a:rPr lang="en-US" altLang="en-US" dirty="0">
                <a:cs typeface="Times New Roman" panose="02020603050405020304" pitchFamily="18" charset="0"/>
              </a:rPr>
              <a:t>:</a:t>
            </a:r>
            <a:r>
              <a:rPr lang="en-US" altLang="en-US" dirty="0">
                <a:solidFill>
                  <a:srgbClr val="FF0000"/>
                </a:solidFill>
                <a:cs typeface="Times New Roman" panose="02020603050405020304" pitchFamily="18" charset="0"/>
              </a:rPr>
              <a:t> </a:t>
            </a:r>
            <a:r>
              <a:rPr lang="en-US" altLang="en-US" dirty="0">
                <a:cs typeface="Times New Roman" panose="02020603050405020304" pitchFamily="18" charset="0"/>
              </a:rPr>
              <a:t>To tag each token in a sequence with a label.</a:t>
            </a:r>
          </a:p>
          <a:p>
            <a:pPr eaLnBrk="1" hangingPunct="1"/>
            <a:r>
              <a:rPr lang="en-US" altLang="en-US" dirty="0">
                <a:solidFill>
                  <a:srgbClr val="FF0000"/>
                </a:solidFill>
                <a:cs typeface="Times New Roman" panose="02020603050405020304" pitchFamily="18" charset="0"/>
              </a:rPr>
              <a:t>Maximum likelihood training (Learning)</a:t>
            </a:r>
            <a:r>
              <a:rPr lang="en-US" altLang="en-US" dirty="0">
                <a:cs typeface="Times New Roman" panose="02020603050405020304" pitchFamily="18" charset="0"/>
              </a:rPr>
              <a:t>: To train models to fit empirical training data.</a:t>
            </a:r>
          </a:p>
        </p:txBody>
      </p:sp>
      <p:sp>
        <p:nvSpPr>
          <p:cNvPr id="78853"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1100" b="0">
                <a:solidFill>
                  <a:srgbClr val="000000"/>
                </a:solidFill>
                <a:latin typeface="Calibri" panose="020F0502020204030204" pitchFamily="34" charset="0"/>
              </a:rPr>
              <a:t>Ray Mooney</a:t>
            </a:r>
          </a:p>
        </p:txBody>
      </p:sp>
      <p:sp>
        <p:nvSpPr>
          <p:cNvPr id="2" name="Rectangle 1"/>
          <p:cNvSpPr/>
          <p:nvPr/>
        </p:nvSpPr>
        <p:spPr bwMode="auto">
          <a:xfrm>
            <a:off x="595086" y="1451428"/>
            <a:ext cx="7989207" cy="957943"/>
          </a:xfrm>
          <a:prstGeom prst="rect">
            <a:avLst/>
          </a:prstGeom>
          <a:noFill/>
          <a:ln w="12700" cap="flat" cmpd="sng" algn="ctr">
            <a:solidFill>
              <a:srgbClr val="3333CC"/>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8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8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885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2" grpId="0" uiExpand="1" build="p"/>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fld id="{83682E04-A6BA-441F-95E1-87D9F2BB48F2}" type="slidenum">
              <a:rPr lang="en-US" altLang="en-US" sz="1200" smtClean="0">
                <a:latin typeface="Helvetica" panose="020B0604020202020204" pitchFamily="34" charset="0"/>
              </a:rPr>
              <a:pPr>
                <a:spcBef>
                  <a:spcPct val="0"/>
                </a:spcBef>
                <a:buClrTx/>
                <a:buFontTx/>
                <a:buNone/>
              </a:pPr>
              <a:t>27</a:t>
            </a:fld>
            <a:endParaRPr lang="en-US" altLang="en-US" sz="1200"/>
          </a:p>
        </p:txBody>
      </p:sp>
      <p:sp>
        <p:nvSpPr>
          <p:cNvPr id="80899" name="Rectangle 2"/>
          <p:cNvSpPr>
            <a:spLocks noGrp="1" noChangeArrowheads="1"/>
          </p:cNvSpPr>
          <p:nvPr>
            <p:ph type="title"/>
          </p:nvPr>
        </p:nvSpPr>
        <p:spPr/>
        <p:txBody>
          <a:bodyPr/>
          <a:lstStyle/>
          <a:p>
            <a:pPr eaLnBrk="1" hangingPunct="1"/>
            <a:r>
              <a:rPr lang="en-US" altLang="en-US"/>
              <a:t>HMM: Observation Likelihood</a:t>
            </a:r>
          </a:p>
        </p:txBody>
      </p:sp>
      <p:sp>
        <p:nvSpPr>
          <p:cNvPr id="80900" name="Rectangle 3"/>
          <p:cNvSpPr>
            <a:spLocks noGrp="1" noChangeArrowheads="1"/>
          </p:cNvSpPr>
          <p:nvPr>
            <p:ph type="body" idx="1"/>
          </p:nvPr>
        </p:nvSpPr>
        <p:spPr/>
        <p:txBody>
          <a:bodyPr/>
          <a:lstStyle/>
          <a:p>
            <a:pPr eaLnBrk="1" hangingPunct="1">
              <a:lnSpc>
                <a:spcPct val="80000"/>
              </a:lnSpc>
            </a:pPr>
            <a:r>
              <a:rPr lang="en-US" altLang="en-US" sz="2800" dirty="0"/>
              <a:t>Given a sequence of observations, </a:t>
            </a:r>
            <a:r>
              <a:rPr lang="en-US" altLang="en-US" sz="2800" i="1" dirty="0"/>
              <a:t>O, </a:t>
            </a:r>
            <a:r>
              <a:rPr lang="en-US" altLang="en-US" sz="2800" dirty="0"/>
              <a:t>and a model with a set of parameters, </a:t>
            </a:r>
            <a:r>
              <a:rPr lang="el-GR" altLang="en-US" sz="2800" dirty="0">
                <a:cs typeface="Times New Roman" panose="02020603050405020304" pitchFamily="18" charset="0"/>
              </a:rPr>
              <a:t>λ</a:t>
            </a:r>
            <a:r>
              <a:rPr lang="en-US" altLang="en-US" sz="2800" dirty="0">
                <a:cs typeface="Times New Roman" panose="02020603050405020304" pitchFamily="18" charset="0"/>
              </a:rPr>
              <a:t>, what is the probability that this observation was generated by this model: P(O| </a:t>
            </a:r>
            <a:r>
              <a:rPr lang="el-GR" altLang="en-US" sz="2800" dirty="0">
                <a:cs typeface="Times New Roman" panose="02020603050405020304" pitchFamily="18" charset="0"/>
              </a:rPr>
              <a:t>λ</a:t>
            </a:r>
            <a:r>
              <a:rPr lang="en-US" altLang="en-US" sz="2800" dirty="0">
                <a:cs typeface="Times New Roman" panose="02020603050405020304" pitchFamily="18" charset="0"/>
              </a:rPr>
              <a:t>) ?</a:t>
            </a:r>
          </a:p>
          <a:p>
            <a:pPr eaLnBrk="1" hangingPunct="1">
              <a:lnSpc>
                <a:spcPct val="80000"/>
              </a:lnSpc>
            </a:pPr>
            <a:r>
              <a:rPr lang="en-US" altLang="en-US" sz="2800" dirty="0">
                <a:cs typeface="Times New Roman" panose="02020603050405020304" pitchFamily="18" charset="0"/>
              </a:rPr>
              <a:t>Allows HMM to be used as a </a:t>
            </a:r>
            <a:r>
              <a:rPr lang="en-US" altLang="en-US" sz="2800" dirty="0">
                <a:solidFill>
                  <a:srgbClr val="FF0000"/>
                </a:solidFill>
                <a:cs typeface="Times New Roman" panose="02020603050405020304" pitchFamily="18" charset="0"/>
              </a:rPr>
              <a:t>language model: </a:t>
            </a:r>
            <a:r>
              <a:rPr lang="en-US" altLang="en-US" sz="2800" dirty="0">
                <a:cs typeface="Times New Roman" panose="02020603050405020304" pitchFamily="18" charset="0"/>
              </a:rPr>
              <a:t>A formal probabilistic model of a language that assigns a probability to each string saying how likely that string was to have been generated by the language.</a:t>
            </a:r>
            <a:endParaRPr lang="en-US" altLang="en-US" sz="2800" dirty="0">
              <a:solidFill>
                <a:srgbClr val="FF0000"/>
              </a:solidFill>
              <a:cs typeface="Times New Roman" panose="02020603050405020304" pitchFamily="18" charset="0"/>
            </a:endParaRPr>
          </a:p>
          <a:p>
            <a:pPr eaLnBrk="1" hangingPunct="1">
              <a:lnSpc>
                <a:spcPct val="80000"/>
              </a:lnSpc>
            </a:pPr>
            <a:r>
              <a:rPr lang="en-US" altLang="en-US" sz="2800" dirty="0" smtClean="0">
                <a:cs typeface="Times New Roman" panose="02020603050405020304" pitchFamily="18" charset="0"/>
              </a:rPr>
              <a:t>Example uses:</a:t>
            </a:r>
            <a:endParaRPr lang="en-US" altLang="en-US" sz="2800" dirty="0">
              <a:cs typeface="Times New Roman" panose="02020603050405020304" pitchFamily="18" charset="0"/>
            </a:endParaRPr>
          </a:p>
          <a:p>
            <a:pPr lvl="1" eaLnBrk="1" hangingPunct="1">
              <a:lnSpc>
                <a:spcPct val="80000"/>
              </a:lnSpc>
            </a:pPr>
            <a:r>
              <a:rPr lang="en-US" altLang="en-US" sz="2400" dirty="0">
                <a:cs typeface="Times New Roman" panose="02020603050405020304" pitchFamily="18" charset="0"/>
              </a:rPr>
              <a:t>Sequence Classification</a:t>
            </a:r>
          </a:p>
          <a:p>
            <a:pPr lvl="1" eaLnBrk="1" hangingPunct="1">
              <a:lnSpc>
                <a:spcPct val="80000"/>
              </a:lnSpc>
            </a:pPr>
            <a:r>
              <a:rPr lang="en-US" altLang="en-US" sz="2400" dirty="0">
                <a:cs typeface="Times New Roman" panose="02020603050405020304" pitchFamily="18" charset="0"/>
              </a:rPr>
              <a:t>Most Likely Sequence</a:t>
            </a:r>
          </a:p>
          <a:p>
            <a:pPr eaLnBrk="1" hangingPunct="1">
              <a:lnSpc>
                <a:spcPct val="80000"/>
              </a:lnSpc>
            </a:pPr>
            <a:endParaRPr lang="en-US" altLang="en-US" sz="2800" dirty="0"/>
          </a:p>
        </p:txBody>
      </p:sp>
      <p:sp>
        <p:nvSpPr>
          <p:cNvPr id="80901" name="TextBox 6"/>
          <p:cNvSpPr txBox="1">
            <a:spLocks noChangeArrowheads="1"/>
          </p:cNvSpPr>
          <p:nvPr/>
        </p:nvSpPr>
        <p:spPr bwMode="auto">
          <a:xfrm>
            <a:off x="0" y="6596063"/>
            <a:ext cx="173156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1100" b="0" dirty="0" smtClean="0">
                <a:solidFill>
                  <a:srgbClr val="000000"/>
                </a:solidFill>
                <a:latin typeface="Calibri" panose="020F0502020204030204" pitchFamily="34" charset="0"/>
              </a:rPr>
              <a:t>Adapted from Ray </a:t>
            </a:r>
            <a:r>
              <a:rPr lang="en-US" altLang="en-US" sz="1100" b="0" dirty="0">
                <a:solidFill>
                  <a:srgbClr val="000000"/>
                </a:solidFill>
                <a:latin typeface="Calibri" panose="020F0502020204030204" pitchFamily="34" charset="0"/>
              </a:rPr>
              <a:t>Mooney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9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9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0900">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0900">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090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fld id="{56937B92-699D-4928-B10F-5E018698C331}" type="slidenum">
              <a:rPr lang="en-US" altLang="en-US" sz="1200" smtClean="0">
                <a:latin typeface="Helvetica" panose="020B0604020202020204" pitchFamily="34" charset="0"/>
              </a:rPr>
              <a:pPr>
                <a:spcBef>
                  <a:spcPct val="0"/>
                </a:spcBef>
                <a:buClrTx/>
                <a:buFontTx/>
                <a:buNone/>
              </a:pPr>
              <a:t>28</a:t>
            </a:fld>
            <a:endParaRPr lang="en-US" altLang="en-US" sz="1200"/>
          </a:p>
        </p:txBody>
      </p:sp>
      <p:sp>
        <p:nvSpPr>
          <p:cNvPr id="82947" name="Rectangle 2"/>
          <p:cNvSpPr>
            <a:spLocks noGrp="1" noChangeArrowheads="1"/>
          </p:cNvSpPr>
          <p:nvPr>
            <p:ph type="title"/>
          </p:nvPr>
        </p:nvSpPr>
        <p:spPr/>
        <p:txBody>
          <a:bodyPr/>
          <a:lstStyle/>
          <a:p>
            <a:pPr eaLnBrk="1" hangingPunct="1"/>
            <a:r>
              <a:rPr lang="en-US" altLang="en-US"/>
              <a:t>Sequence Classification</a:t>
            </a:r>
          </a:p>
        </p:txBody>
      </p:sp>
      <p:sp>
        <p:nvSpPr>
          <p:cNvPr id="82948" name="Rectangle 3"/>
          <p:cNvSpPr>
            <a:spLocks noGrp="1" noChangeArrowheads="1"/>
          </p:cNvSpPr>
          <p:nvPr>
            <p:ph type="body" idx="1"/>
          </p:nvPr>
        </p:nvSpPr>
        <p:spPr>
          <a:xfrm>
            <a:off x="685800" y="1371600"/>
            <a:ext cx="7772400" cy="3052763"/>
          </a:xfrm>
        </p:spPr>
        <p:txBody>
          <a:bodyPr/>
          <a:lstStyle/>
          <a:p>
            <a:pPr eaLnBrk="1" hangingPunct="1">
              <a:lnSpc>
                <a:spcPct val="80000"/>
              </a:lnSpc>
            </a:pPr>
            <a:r>
              <a:rPr lang="en-US" altLang="en-US" sz="2800" dirty="0"/>
              <a:t>Assume an HMM is available for each category (i.e. </a:t>
            </a:r>
            <a:r>
              <a:rPr lang="en-US" altLang="en-US" sz="2800" dirty="0" smtClean="0"/>
              <a:t>language or word).</a:t>
            </a:r>
            <a:endParaRPr lang="en-US" altLang="en-US" sz="2800" dirty="0"/>
          </a:p>
          <a:p>
            <a:pPr eaLnBrk="1" hangingPunct="1">
              <a:lnSpc>
                <a:spcPct val="80000"/>
              </a:lnSpc>
            </a:pPr>
            <a:r>
              <a:rPr lang="en-US" altLang="en-US" sz="2800" dirty="0"/>
              <a:t>What is the most likely category for a given observation sequence, i.e. which category’s HMM is most likely to have generated it?</a:t>
            </a:r>
          </a:p>
          <a:p>
            <a:pPr eaLnBrk="1" hangingPunct="1">
              <a:lnSpc>
                <a:spcPct val="80000"/>
              </a:lnSpc>
            </a:pPr>
            <a:r>
              <a:rPr lang="en-US" altLang="en-US" sz="2800" dirty="0"/>
              <a:t>Used in speech recognition to find most likely word model to have </a:t>
            </a:r>
            <a:r>
              <a:rPr lang="en-US" altLang="en-US" sz="2800" dirty="0" smtClean="0"/>
              <a:t>generated </a:t>
            </a:r>
            <a:r>
              <a:rPr lang="en-US" altLang="en-US" sz="2800" dirty="0"/>
              <a:t>a given </a:t>
            </a:r>
            <a:r>
              <a:rPr lang="en-US" altLang="en-US" sz="2800" dirty="0" smtClean="0"/>
              <a:t>sound </a:t>
            </a:r>
            <a:r>
              <a:rPr lang="en-US" altLang="en-US" sz="2800" dirty="0"/>
              <a:t>or phoneme sequence.</a:t>
            </a:r>
          </a:p>
        </p:txBody>
      </p:sp>
      <p:grpSp>
        <p:nvGrpSpPr>
          <p:cNvPr id="82949" name="Group 4"/>
          <p:cNvGrpSpPr>
            <a:grpSpLocks/>
          </p:cNvGrpSpPr>
          <p:nvPr/>
        </p:nvGrpSpPr>
        <p:grpSpPr bwMode="auto">
          <a:xfrm>
            <a:off x="1036638" y="4673600"/>
            <a:ext cx="2433637" cy="1589088"/>
            <a:chOff x="284" y="1101"/>
            <a:chExt cx="4313" cy="2622"/>
          </a:xfrm>
        </p:grpSpPr>
        <p:grpSp>
          <p:nvGrpSpPr>
            <p:cNvPr id="82988" name="Group 5"/>
            <p:cNvGrpSpPr>
              <a:grpSpLocks/>
            </p:cNvGrpSpPr>
            <p:nvPr/>
          </p:nvGrpSpPr>
          <p:grpSpPr bwMode="auto">
            <a:xfrm>
              <a:off x="1360" y="2500"/>
              <a:ext cx="829" cy="797"/>
              <a:chOff x="3852" y="2120"/>
              <a:chExt cx="1098" cy="1242"/>
            </a:xfrm>
          </p:grpSpPr>
          <p:sp>
            <p:nvSpPr>
              <p:cNvPr id="83007" name="Freeform 6"/>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83008" name="Freeform 7"/>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83009" name="Line 8"/>
              <p:cNvSpPr>
                <a:spLocks noChangeShapeType="1"/>
              </p:cNvSpPr>
              <p:nvPr/>
            </p:nvSpPr>
            <p:spPr bwMode="auto">
              <a:xfrm flipV="1">
                <a:off x="4025" y="2120"/>
                <a:ext cx="760" cy="8"/>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grpSp>
          <p:nvGrpSpPr>
            <p:cNvPr id="82989" name="Group 9"/>
            <p:cNvGrpSpPr>
              <a:grpSpLocks/>
            </p:cNvGrpSpPr>
            <p:nvPr/>
          </p:nvGrpSpPr>
          <p:grpSpPr bwMode="auto">
            <a:xfrm>
              <a:off x="2181" y="1163"/>
              <a:ext cx="829" cy="797"/>
              <a:chOff x="3852" y="2120"/>
              <a:chExt cx="1098" cy="1242"/>
            </a:xfrm>
          </p:grpSpPr>
          <p:sp>
            <p:nvSpPr>
              <p:cNvPr id="83004" name="Freeform 10"/>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83005" name="Freeform 11"/>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83006" name="Line 12"/>
              <p:cNvSpPr>
                <a:spLocks noChangeShapeType="1"/>
              </p:cNvSpPr>
              <p:nvPr/>
            </p:nvSpPr>
            <p:spPr bwMode="auto">
              <a:xfrm flipV="1">
                <a:off x="4025" y="2120"/>
                <a:ext cx="760" cy="8"/>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82990" name="Freeform 13"/>
            <p:cNvSpPr>
              <a:spLocks/>
            </p:cNvSpPr>
            <p:nvPr/>
          </p:nvSpPr>
          <p:spPr bwMode="auto">
            <a:xfrm>
              <a:off x="579" y="1179"/>
              <a:ext cx="415" cy="793"/>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82991" name="Freeform 14"/>
            <p:cNvSpPr>
              <a:spLocks/>
            </p:cNvSpPr>
            <p:nvPr/>
          </p:nvSpPr>
          <p:spPr bwMode="auto">
            <a:xfrm flipH="1">
              <a:off x="994" y="1177"/>
              <a:ext cx="414" cy="792"/>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82992" name="Line 15"/>
            <p:cNvSpPr>
              <a:spLocks noChangeShapeType="1"/>
            </p:cNvSpPr>
            <p:nvPr/>
          </p:nvSpPr>
          <p:spPr bwMode="auto">
            <a:xfrm flipV="1">
              <a:off x="710" y="1175"/>
              <a:ext cx="573" cy="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2993" name="Freeform 16"/>
            <p:cNvSpPr>
              <a:spLocks/>
            </p:cNvSpPr>
            <p:nvPr/>
          </p:nvSpPr>
          <p:spPr bwMode="auto">
            <a:xfrm>
              <a:off x="3768" y="2017"/>
              <a:ext cx="415" cy="793"/>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82994" name="Freeform 17"/>
            <p:cNvSpPr>
              <a:spLocks/>
            </p:cNvSpPr>
            <p:nvPr/>
          </p:nvSpPr>
          <p:spPr bwMode="auto">
            <a:xfrm flipH="1">
              <a:off x="4183" y="2015"/>
              <a:ext cx="414" cy="792"/>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82995" name="Line 18"/>
            <p:cNvSpPr>
              <a:spLocks noChangeShapeType="1"/>
            </p:cNvSpPr>
            <p:nvPr/>
          </p:nvSpPr>
          <p:spPr bwMode="auto">
            <a:xfrm flipV="1">
              <a:off x="3899" y="2013"/>
              <a:ext cx="573" cy="5"/>
            </a:xfrm>
            <a:prstGeom prst="line">
              <a:avLst/>
            </a:prstGeom>
            <a:noFill/>
            <a:ln w="38100">
              <a:solidFill>
                <a:srgbClr val="CC00CC"/>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2996" name="Freeform 19"/>
            <p:cNvSpPr>
              <a:spLocks/>
            </p:cNvSpPr>
            <p:nvPr/>
          </p:nvSpPr>
          <p:spPr bwMode="auto">
            <a:xfrm>
              <a:off x="1290" y="1829"/>
              <a:ext cx="983" cy="258"/>
            </a:xfrm>
            <a:custGeom>
              <a:avLst/>
              <a:gdLst>
                <a:gd name="T0" fmla="*/ 0 w 983"/>
                <a:gd name="T1" fmla="*/ 38 h 258"/>
                <a:gd name="T2" fmla="*/ 253 w 983"/>
                <a:gd name="T3" fmla="*/ 215 h 258"/>
                <a:gd name="T4" fmla="*/ 614 w 983"/>
                <a:gd name="T5" fmla="*/ 222 h 258"/>
                <a:gd name="T6" fmla="*/ 983 w 983"/>
                <a:gd name="T7" fmla="*/ 0 h 258"/>
                <a:gd name="T8" fmla="*/ 0 60000 65536"/>
                <a:gd name="T9" fmla="*/ 0 60000 65536"/>
                <a:gd name="T10" fmla="*/ 0 60000 65536"/>
                <a:gd name="T11" fmla="*/ 0 60000 65536"/>
                <a:gd name="T12" fmla="*/ 0 w 983"/>
                <a:gd name="T13" fmla="*/ 0 h 258"/>
                <a:gd name="T14" fmla="*/ 983 w 983"/>
                <a:gd name="T15" fmla="*/ 258 h 258"/>
              </a:gdLst>
              <a:ahLst/>
              <a:cxnLst>
                <a:cxn ang="T8">
                  <a:pos x="T0" y="T1"/>
                </a:cxn>
                <a:cxn ang="T9">
                  <a:pos x="T2" y="T3"/>
                </a:cxn>
                <a:cxn ang="T10">
                  <a:pos x="T4" y="T5"/>
                </a:cxn>
                <a:cxn ang="T11">
                  <a:pos x="T6" y="T7"/>
                </a:cxn>
              </a:cxnLst>
              <a:rect l="T12" t="T13" r="T14" b="T15"/>
              <a:pathLst>
                <a:path w="983" h="258">
                  <a:moveTo>
                    <a:pt x="0" y="38"/>
                  </a:moveTo>
                  <a:cubicBezTo>
                    <a:pt x="75" y="111"/>
                    <a:pt x="151" y="184"/>
                    <a:pt x="253" y="215"/>
                  </a:cubicBezTo>
                  <a:cubicBezTo>
                    <a:pt x="355" y="246"/>
                    <a:pt x="492" y="258"/>
                    <a:pt x="614" y="222"/>
                  </a:cubicBezTo>
                  <a:cubicBezTo>
                    <a:pt x="736" y="186"/>
                    <a:pt x="859" y="93"/>
                    <a:pt x="983"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82997" name="Freeform 20"/>
            <p:cNvSpPr>
              <a:spLocks/>
            </p:cNvSpPr>
            <p:nvPr/>
          </p:nvSpPr>
          <p:spPr bwMode="auto">
            <a:xfrm>
              <a:off x="2918" y="1821"/>
              <a:ext cx="929" cy="507"/>
            </a:xfrm>
            <a:custGeom>
              <a:avLst/>
              <a:gdLst>
                <a:gd name="T0" fmla="*/ 0 w 929"/>
                <a:gd name="T1" fmla="*/ 0 h 507"/>
                <a:gd name="T2" fmla="*/ 207 w 929"/>
                <a:gd name="T3" fmla="*/ 238 h 507"/>
                <a:gd name="T4" fmla="*/ 499 w 929"/>
                <a:gd name="T5" fmla="*/ 422 h 507"/>
                <a:gd name="T6" fmla="*/ 929 w 929"/>
                <a:gd name="T7" fmla="*/ 507 h 507"/>
                <a:gd name="T8" fmla="*/ 0 60000 65536"/>
                <a:gd name="T9" fmla="*/ 0 60000 65536"/>
                <a:gd name="T10" fmla="*/ 0 60000 65536"/>
                <a:gd name="T11" fmla="*/ 0 60000 65536"/>
                <a:gd name="T12" fmla="*/ 0 w 929"/>
                <a:gd name="T13" fmla="*/ 0 h 507"/>
                <a:gd name="T14" fmla="*/ 929 w 929"/>
                <a:gd name="T15" fmla="*/ 507 h 507"/>
              </a:gdLst>
              <a:ahLst/>
              <a:cxnLst>
                <a:cxn ang="T8">
                  <a:pos x="T0" y="T1"/>
                </a:cxn>
                <a:cxn ang="T9">
                  <a:pos x="T2" y="T3"/>
                </a:cxn>
                <a:cxn ang="T10">
                  <a:pos x="T4" y="T5"/>
                </a:cxn>
                <a:cxn ang="T11">
                  <a:pos x="T6" y="T7"/>
                </a:cxn>
              </a:cxnLst>
              <a:rect l="T12" t="T13" r="T14" b="T15"/>
              <a:pathLst>
                <a:path w="929" h="507">
                  <a:moveTo>
                    <a:pt x="0" y="0"/>
                  </a:moveTo>
                  <a:cubicBezTo>
                    <a:pt x="62" y="84"/>
                    <a:pt x="124" y="168"/>
                    <a:pt x="207" y="238"/>
                  </a:cubicBezTo>
                  <a:cubicBezTo>
                    <a:pt x="290" y="308"/>
                    <a:pt x="379" y="377"/>
                    <a:pt x="499" y="422"/>
                  </a:cubicBezTo>
                  <a:cubicBezTo>
                    <a:pt x="619" y="467"/>
                    <a:pt x="860" y="493"/>
                    <a:pt x="929" y="5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82998" name="Freeform 21"/>
            <p:cNvSpPr>
              <a:spLocks/>
            </p:cNvSpPr>
            <p:nvPr/>
          </p:nvSpPr>
          <p:spPr bwMode="auto">
            <a:xfrm>
              <a:off x="1313" y="1101"/>
              <a:ext cx="975" cy="359"/>
            </a:xfrm>
            <a:custGeom>
              <a:avLst/>
              <a:gdLst>
                <a:gd name="T0" fmla="*/ 975 w 975"/>
                <a:gd name="T1" fmla="*/ 1 h 536"/>
                <a:gd name="T2" fmla="*/ 668 w 975"/>
                <a:gd name="T3" fmla="*/ 1 h 536"/>
                <a:gd name="T4" fmla="*/ 307 w 975"/>
                <a:gd name="T5" fmla="*/ 1 h 536"/>
                <a:gd name="T6" fmla="*/ 0 w 975"/>
                <a:gd name="T7" fmla="*/ 1 h 536"/>
                <a:gd name="T8" fmla="*/ 0 60000 65536"/>
                <a:gd name="T9" fmla="*/ 0 60000 65536"/>
                <a:gd name="T10" fmla="*/ 0 60000 65536"/>
                <a:gd name="T11" fmla="*/ 0 60000 65536"/>
                <a:gd name="T12" fmla="*/ 0 w 975"/>
                <a:gd name="T13" fmla="*/ 0 h 536"/>
                <a:gd name="T14" fmla="*/ 975 w 975"/>
                <a:gd name="T15" fmla="*/ 536 h 536"/>
              </a:gdLst>
              <a:ahLst/>
              <a:cxnLst>
                <a:cxn ang="T8">
                  <a:pos x="T0" y="T1"/>
                </a:cxn>
                <a:cxn ang="T9">
                  <a:pos x="T2" y="T3"/>
                </a:cxn>
                <a:cxn ang="T10">
                  <a:pos x="T4" y="T5"/>
                </a:cxn>
                <a:cxn ang="T11">
                  <a:pos x="T6" y="T7"/>
                </a:cxn>
              </a:cxnLst>
              <a:rect l="T12" t="T13" r="T14" b="T15"/>
              <a:pathLst>
                <a:path w="975" h="536">
                  <a:moveTo>
                    <a:pt x="975" y="528"/>
                  </a:moveTo>
                  <a:cubicBezTo>
                    <a:pt x="877" y="343"/>
                    <a:pt x="779" y="158"/>
                    <a:pt x="668" y="83"/>
                  </a:cubicBezTo>
                  <a:cubicBezTo>
                    <a:pt x="557" y="8"/>
                    <a:pt x="418" y="0"/>
                    <a:pt x="307" y="75"/>
                  </a:cubicBezTo>
                  <a:cubicBezTo>
                    <a:pt x="196" y="150"/>
                    <a:pt x="52" y="458"/>
                    <a:pt x="0" y="536"/>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en-US"/>
            </a:p>
          </p:txBody>
        </p:sp>
        <p:sp>
          <p:nvSpPr>
            <p:cNvPr id="82999" name="Freeform 22"/>
            <p:cNvSpPr>
              <a:spLocks/>
            </p:cNvSpPr>
            <p:nvPr/>
          </p:nvSpPr>
          <p:spPr bwMode="auto">
            <a:xfrm>
              <a:off x="1159" y="1959"/>
              <a:ext cx="2612" cy="620"/>
            </a:xfrm>
            <a:custGeom>
              <a:avLst/>
              <a:gdLst>
                <a:gd name="T0" fmla="*/ 0 w 2612"/>
                <a:gd name="T1" fmla="*/ 0 h 620"/>
                <a:gd name="T2" fmla="*/ 400 w 2612"/>
                <a:gd name="T3" fmla="*/ 354 h 620"/>
                <a:gd name="T4" fmla="*/ 1467 w 2612"/>
                <a:gd name="T5" fmla="*/ 392 h 620"/>
                <a:gd name="T6" fmla="*/ 2174 w 2612"/>
                <a:gd name="T7" fmla="*/ 584 h 620"/>
                <a:gd name="T8" fmla="*/ 2612 w 2612"/>
                <a:gd name="T9" fmla="*/ 607 h 620"/>
                <a:gd name="T10" fmla="*/ 0 60000 65536"/>
                <a:gd name="T11" fmla="*/ 0 60000 65536"/>
                <a:gd name="T12" fmla="*/ 0 60000 65536"/>
                <a:gd name="T13" fmla="*/ 0 60000 65536"/>
                <a:gd name="T14" fmla="*/ 0 60000 65536"/>
                <a:gd name="T15" fmla="*/ 0 w 2612"/>
                <a:gd name="T16" fmla="*/ 0 h 620"/>
                <a:gd name="T17" fmla="*/ 2612 w 2612"/>
                <a:gd name="T18" fmla="*/ 620 h 620"/>
              </a:gdLst>
              <a:ahLst/>
              <a:cxnLst>
                <a:cxn ang="T10">
                  <a:pos x="T0" y="T1"/>
                </a:cxn>
                <a:cxn ang="T11">
                  <a:pos x="T2" y="T3"/>
                </a:cxn>
                <a:cxn ang="T12">
                  <a:pos x="T4" y="T5"/>
                </a:cxn>
                <a:cxn ang="T13">
                  <a:pos x="T6" y="T7"/>
                </a:cxn>
                <a:cxn ang="T14">
                  <a:pos x="T8" y="T9"/>
                </a:cxn>
              </a:cxnLst>
              <a:rect l="T15" t="T16" r="T17" b="T18"/>
              <a:pathLst>
                <a:path w="2612" h="620">
                  <a:moveTo>
                    <a:pt x="0" y="0"/>
                  </a:moveTo>
                  <a:cubicBezTo>
                    <a:pt x="78" y="144"/>
                    <a:pt x="156" y="289"/>
                    <a:pt x="400" y="354"/>
                  </a:cubicBezTo>
                  <a:cubicBezTo>
                    <a:pt x="644" y="419"/>
                    <a:pt x="1171" y="354"/>
                    <a:pt x="1467" y="392"/>
                  </a:cubicBezTo>
                  <a:cubicBezTo>
                    <a:pt x="1763" y="430"/>
                    <a:pt x="1983" y="548"/>
                    <a:pt x="2174" y="584"/>
                  </a:cubicBezTo>
                  <a:cubicBezTo>
                    <a:pt x="2365" y="620"/>
                    <a:pt x="2488" y="613"/>
                    <a:pt x="2612" y="6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83000" name="Freeform 23"/>
            <p:cNvSpPr>
              <a:spLocks/>
            </p:cNvSpPr>
            <p:nvPr/>
          </p:nvSpPr>
          <p:spPr bwMode="auto">
            <a:xfrm>
              <a:off x="2173" y="2735"/>
              <a:ext cx="1705" cy="481"/>
            </a:xfrm>
            <a:custGeom>
              <a:avLst/>
              <a:gdLst>
                <a:gd name="T0" fmla="*/ 0 w 1705"/>
                <a:gd name="T1" fmla="*/ 292 h 481"/>
                <a:gd name="T2" fmla="*/ 315 w 1705"/>
                <a:gd name="T3" fmla="*/ 399 h 481"/>
                <a:gd name="T4" fmla="*/ 1121 w 1705"/>
                <a:gd name="T5" fmla="*/ 415 h 481"/>
                <a:gd name="T6" fmla="*/ 1705 w 1705"/>
                <a:gd name="T7" fmla="*/ 0 h 481"/>
                <a:gd name="T8" fmla="*/ 0 60000 65536"/>
                <a:gd name="T9" fmla="*/ 0 60000 65536"/>
                <a:gd name="T10" fmla="*/ 0 60000 65536"/>
                <a:gd name="T11" fmla="*/ 0 60000 65536"/>
                <a:gd name="T12" fmla="*/ 0 w 1705"/>
                <a:gd name="T13" fmla="*/ 0 h 481"/>
                <a:gd name="T14" fmla="*/ 1705 w 1705"/>
                <a:gd name="T15" fmla="*/ 481 h 481"/>
              </a:gdLst>
              <a:ahLst/>
              <a:cxnLst>
                <a:cxn ang="T8">
                  <a:pos x="T0" y="T1"/>
                </a:cxn>
                <a:cxn ang="T9">
                  <a:pos x="T2" y="T3"/>
                </a:cxn>
                <a:cxn ang="T10">
                  <a:pos x="T4" y="T5"/>
                </a:cxn>
                <a:cxn ang="T11">
                  <a:pos x="T6" y="T7"/>
                </a:cxn>
              </a:cxnLst>
              <a:rect l="T12" t="T13" r="T14" b="T15"/>
              <a:pathLst>
                <a:path w="1705" h="481">
                  <a:moveTo>
                    <a:pt x="0" y="292"/>
                  </a:moveTo>
                  <a:cubicBezTo>
                    <a:pt x="64" y="335"/>
                    <a:pt x="128" y="379"/>
                    <a:pt x="315" y="399"/>
                  </a:cubicBezTo>
                  <a:cubicBezTo>
                    <a:pt x="502" y="419"/>
                    <a:pt x="889" y="481"/>
                    <a:pt x="1121" y="415"/>
                  </a:cubicBezTo>
                  <a:cubicBezTo>
                    <a:pt x="1353" y="349"/>
                    <a:pt x="1529" y="174"/>
                    <a:pt x="1705"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83001" name="Freeform 24"/>
            <p:cNvSpPr>
              <a:spLocks/>
            </p:cNvSpPr>
            <p:nvPr/>
          </p:nvSpPr>
          <p:spPr bwMode="auto">
            <a:xfrm>
              <a:off x="475" y="1783"/>
              <a:ext cx="892" cy="1282"/>
            </a:xfrm>
            <a:custGeom>
              <a:avLst/>
              <a:gdLst>
                <a:gd name="T0" fmla="*/ 892 w 892"/>
                <a:gd name="T1" fmla="*/ 1282 h 1282"/>
                <a:gd name="T2" fmla="*/ 569 w 892"/>
                <a:gd name="T3" fmla="*/ 1190 h 1282"/>
                <a:gd name="T4" fmla="*/ 147 w 892"/>
                <a:gd name="T5" fmla="*/ 921 h 1282"/>
                <a:gd name="T6" fmla="*/ 1 w 892"/>
                <a:gd name="T7" fmla="*/ 583 h 1282"/>
                <a:gd name="T8" fmla="*/ 139 w 892"/>
                <a:gd name="T9" fmla="*/ 0 h 1282"/>
                <a:gd name="T10" fmla="*/ 0 60000 65536"/>
                <a:gd name="T11" fmla="*/ 0 60000 65536"/>
                <a:gd name="T12" fmla="*/ 0 60000 65536"/>
                <a:gd name="T13" fmla="*/ 0 60000 65536"/>
                <a:gd name="T14" fmla="*/ 0 60000 65536"/>
                <a:gd name="T15" fmla="*/ 0 w 892"/>
                <a:gd name="T16" fmla="*/ 0 h 1282"/>
                <a:gd name="T17" fmla="*/ 892 w 892"/>
                <a:gd name="T18" fmla="*/ 1282 h 1282"/>
              </a:gdLst>
              <a:ahLst/>
              <a:cxnLst>
                <a:cxn ang="T10">
                  <a:pos x="T0" y="T1"/>
                </a:cxn>
                <a:cxn ang="T11">
                  <a:pos x="T2" y="T3"/>
                </a:cxn>
                <a:cxn ang="T12">
                  <a:pos x="T4" y="T5"/>
                </a:cxn>
                <a:cxn ang="T13">
                  <a:pos x="T6" y="T7"/>
                </a:cxn>
                <a:cxn ang="T14">
                  <a:pos x="T8" y="T9"/>
                </a:cxn>
              </a:cxnLst>
              <a:rect l="T15" t="T16" r="T17" b="T18"/>
              <a:pathLst>
                <a:path w="892" h="1282">
                  <a:moveTo>
                    <a:pt x="892" y="1282"/>
                  </a:moveTo>
                  <a:cubicBezTo>
                    <a:pt x="792" y="1266"/>
                    <a:pt x="693" y="1250"/>
                    <a:pt x="569" y="1190"/>
                  </a:cubicBezTo>
                  <a:cubicBezTo>
                    <a:pt x="445" y="1130"/>
                    <a:pt x="242" y="1022"/>
                    <a:pt x="147" y="921"/>
                  </a:cubicBezTo>
                  <a:cubicBezTo>
                    <a:pt x="52" y="820"/>
                    <a:pt x="2" y="736"/>
                    <a:pt x="1" y="583"/>
                  </a:cubicBezTo>
                  <a:cubicBezTo>
                    <a:pt x="0" y="430"/>
                    <a:pt x="69" y="215"/>
                    <a:pt x="139"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83002" name="Freeform 25"/>
            <p:cNvSpPr>
              <a:spLocks/>
            </p:cNvSpPr>
            <p:nvPr/>
          </p:nvSpPr>
          <p:spPr bwMode="auto">
            <a:xfrm>
              <a:off x="284" y="1621"/>
              <a:ext cx="3702" cy="2102"/>
            </a:xfrm>
            <a:custGeom>
              <a:avLst/>
              <a:gdLst>
                <a:gd name="T0" fmla="*/ 3702 w 3702"/>
                <a:gd name="T1" fmla="*/ 1175 h 2102"/>
                <a:gd name="T2" fmla="*/ 3364 w 3702"/>
                <a:gd name="T3" fmla="*/ 1905 h 2102"/>
                <a:gd name="T4" fmla="*/ 3164 w 3702"/>
                <a:gd name="T5" fmla="*/ 2051 h 2102"/>
                <a:gd name="T6" fmla="*/ 2895 w 3702"/>
                <a:gd name="T7" fmla="*/ 2097 h 2102"/>
                <a:gd name="T8" fmla="*/ 1290 w 3702"/>
                <a:gd name="T9" fmla="*/ 2059 h 2102"/>
                <a:gd name="T10" fmla="*/ 607 w 3702"/>
                <a:gd name="T11" fmla="*/ 1836 h 2102"/>
                <a:gd name="T12" fmla="*/ 345 w 3702"/>
                <a:gd name="T13" fmla="*/ 1498 h 2102"/>
                <a:gd name="T14" fmla="*/ 100 w 3702"/>
                <a:gd name="T15" fmla="*/ 976 h 2102"/>
                <a:gd name="T16" fmla="*/ 31 w 3702"/>
                <a:gd name="T17" fmla="*/ 300 h 2102"/>
                <a:gd name="T18" fmla="*/ 284 w 3702"/>
                <a:gd name="T19" fmla="*/ 0 h 2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2"/>
                <a:gd name="T31" fmla="*/ 0 h 2102"/>
                <a:gd name="T32" fmla="*/ 3702 w 3702"/>
                <a:gd name="T33" fmla="*/ 2102 h 2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2" h="2102">
                  <a:moveTo>
                    <a:pt x="3702" y="1175"/>
                  </a:moveTo>
                  <a:cubicBezTo>
                    <a:pt x="3578" y="1467"/>
                    <a:pt x="3454" y="1759"/>
                    <a:pt x="3364" y="1905"/>
                  </a:cubicBezTo>
                  <a:cubicBezTo>
                    <a:pt x="3274" y="2051"/>
                    <a:pt x="3242" y="2019"/>
                    <a:pt x="3164" y="2051"/>
                  </a:cubicBezTo>
                  <a:cubicBezTo>
                    <a:pt x="3086" y="2083"/>
                    <a:pt x="3207" y="2096"/>
                    <a:pt x="2895" y="2097"/>
                  </a:cubicBezTo>
                  <a:cubicBezTo>
                    <a:pt x="2583" y="2098"/>
                    <a:pt x="1671" y="2102"/>
                    <a:pt x="1290" y="2059"/>
                  </a:cubicBezTo>
                  <a:cubicBezTo>
                    <a:pt x="909" y="2016"/>
                    <a:pt x="765" y="1930"/>
                    <a:pt x="607" y="1836"/>
                  </a:cubicBezTo>
                  <a:cubicBezTo>
                    <a:pt x="449" y="1742"/>
                    <a:pt x="429" y="1641"/>
                    <a:pt x="345" y="1498"/>
                  </a:cubicBezTo>
                  <a:cubicBezTo>
                    <a:pt x="261" y="1355"/>
                    <a:pt x="152" y="1176"/>
                    <a:pt x="100" y="976"/>
                  </a:cubicBezTo>
                  <a:cubicBezTo>
                    <a:pt x="48" y="776"/>
                    <a:pt x="0" y="463"/>
                    <a:pt x="31" y="300"/>
                  </a:cubicBezTo>
                  <a:cubicBezTo>
                    <a:pt x="62" y="137"/>
                    <a:pt x="173" y="68"/>
                    <a:pt x="284"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83003" name="Freeform 26"/>
            <p:cNvSpPr>
              <a:spLocks/>
            </p:cNvSpPr>
            <p:nvPr/>
          </p:nvSpPr>
          <p:spPr bwMode="auto">
            <a:xfrm>
              <a:off x="1997" y="2612"/>
              <a:ext cx="1820" cy="226"/>
            </a:xfrm>
            <a:custGeom>
              <a:avLst/>
              <a:gdLst>
                <a:gd name="T0" fmla="*/ 1820 w 1820"/>
                <a:gd name="T1" fmla="*/ 0 h 226"/>
                <a:gd name="T2" fmla="*/ 1259 w 1820"/>
                <a:gd name="T3" fmla="*/ 192 h 226"/>
                <a:gd name="T4" fmla="*/ 744 w 1820"/>
                <a:gd name="T5" fmla="*/ 207 h 226"/>
                <a:gd name="T6" fmla="*/ 307 w 1820"/>
                <a:gd name="T7" fmla="*/ 100 h 226"/>
                <a:gd name="T8" fmla="*/ 0 w 1820"/>
                <a:gd name="T9" fmla="*/ 123 h 226"/>
                <a:gd name="T10" fmla="*/ 0 60000 65536"/>
                <a:gd name="T11" fmla="*/ 0 60000 65536"/>
                <a:gd name="T12" fmla="*/ 0 60000 65536"/>
                <a:gd name="T13" fmla="*/ 0 60000 65536"/>
                <a:gd name="T14" fmla="*/ 0 60000 65536"/>
                <a:gd name="T15" fmla="*/ 0 w 1820"/>
                <a:gd name="T16" fmla="*/ 0 h 226"/>
                <a:gd name="T17" fmla="*/ 1820 w 1820"/>
                <a:gd name="T18" fmla="*/ 226 h 226"/>
              </a:gdLst>
              <a:ahLst/>
              <a:cxnLst>
                <a:cxn ang="T10">
                  <a:pos x="T0" y="T1"/>
                </a:cxn>
                <a:cxn ang="T11">
                  <a:pos x="T2" y="T3"/>
                </a:cxn>
                <a:cxn ang="T12">
                  <a:pos x="T4" y="T5"/>
                </a:cxn>
                <a:cxn ang="T13">
                  <a:pos x="T6" y="T7"/>
                </a:cxn>
                <a:cxn ang="T14">
                  <a:pos x="T8" y="T9"/>
                </a:cxn>
              </a:cxnLst>
              <a:rect l="T15" t="T16" r="T17" b="T18"/>
              <a:pathLst>
                <a:path w="1820" h="226">
                  <a:moveTo>
                    <a:pt x="1820" y="0"/>
                  </a:moveTo>
                  <a:cubicBezTo>
                    <a:pt x="1629" y="79"/>
                    <a:pt x="1438" y="158"/>
                    <a:pt x="1259" y="192"/>
                  </a:cubicBezTo>
                  <a:cubicBezTo>
                    <a:pt x="1080" y="226"/>
                    <a:pt x="903" y="222"/>
                    <a:pt x="744" y="207"/>
                  </a:cubicBezTo>
                  <a:cubicBezTo>
                    <a:pt x="585" y="192"/>
                    <a:pt x="431" y="114"/>
                    <a:pt x="307" y="100"/>
                  </a:cubicBezTo>
                  <a:cubicBezTo>
                    <a:pt x="183" y="86"/>
                    <a:pt x="91" y="104"/>
                    <a:pt x="0" y="123"/>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grpSp>
      <p:grpSp>
        <p:nvGrpSpPr>
          <p:cNvPr id="82950" name="Group 27"/>
          <p:cNvGrpSpPr>
            <a:grpSpLocks/>
          </p:cNvGrpSpPr>
          <p:nvPr/>
        </p:nvGrpSpPr>
        <p:grpSpPr bwMode="auto">
          <a:xfrm>
            <a:off x="6089650" y="4727575"/>
            <a:ext cx="2433638" cy="1589088"/>
            <a:chOff x="284" y="1101"/>
            <a:chExt cx="4313" cy="2622"/>
          </a:xfrm>
        </p:grpSpPr>
        <p:grpSp>
          <p:nvGrpSpPr>
            <p:cNvPr id="82966" name="Group 28"/>
            <p:cNvGrpSpPr>
              <a:grpSpLocks/>
            </p:cNvGrpSpPr>
            <p:nvPr/>
          </p:nvGrpSpPr>
          <p:grpSpPr bwMode="auto">
            <a:xfrm>
              <a:off x="1360" y="2500"/>
              <a:ext cx="829" cy="797"/>
              <a:chOff x="3852" y="2120"/>
              <a:chExt cx="1098" cy="1242"/>
            </a:xfrm>
          </p:grpSpPr>
          <p:sp>
            <p:nvSpPr>
              <p:cNvPr id="82985" name="Freeform 29"/>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82986" name="Freeform 30"/>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82987" name="Line 31"/>
              <p:cNvSpPr>
                <a:spLocks noChangeShapeType="1"/>
              </p:cNvSpPr>
              <p:nvPr/>
            </p:nvSpPr>
            <p:spPr bwMode="auto">
              <a:xfrm flipV="1">
                <a:off x="4025" y="2120"/>
                <a:ext cx="760" cy="8"/>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grpSp>
          <p:nvGrpSpPr>
            <p:cNvPr id="82967" name="Group 32"/>
            <p:cNvGrpSpPr>
              <a:grpSpLocks/>
            </p:cNvGrpSpPr>
            <p:nvPr/>
          </p:nvGrpSpPr>
          <p:grpSpPr bwMode="auto">
            <a:xfrm>
              <a:off x="2181" y="1163"/>
              <a:ext cx="829" cy="797"/>
              <a:chOff x="3852" y="2120"/>
              <a:chExt cx="1098" cy="1242"/>
            </a:xfrm>
          </p:grpSpPr>
          <p:sp>
            <p:nvSpPr>
              <p:cNvPr id="82982" name="Freeform 33"/>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82983" name="Freeform 34"/>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82984" name="Line 35"/>
              <p:cNvSpPr>
                <a:spLocks noChangeShapeType="1"/>
              </p:cNvSpPr>
              <p:nvPr/>
            </p:nvSpPr>
            <p:spPr bwMode="auto">
              <a:xfrm flipV="1">
                <a:off x="4025" y="2120"/>
                <a:ext cx="760" cy="8"/>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82968" name="Freeform 36"/>
            <p:cNvSpPr>
              <a:spLocks/>
            </p:cNvSpPr>
            <p:nvPr/>
          </p:nvSpPr>
          <p:spPr bwMode="auto">
            <a:xfrm>
              <a:off x="579" y="1179"/>
              <a:ext cx="415" cy="793"/>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82969" name="Freeform 37"/>
            <p:cNvSpPr>
              <a:spLocks/>
            </p:cNvSpPr>
            <p:nvPr/>
          </p:nvSpPr>
          <p:spPr bwMode="auto">
            <a:xfrm flipH="1">
              <a:off x="994" y="1177"/>
              <a:ext cx="414" cy="792"/>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82970" name="Line 38"/>
            <p:cNvSpPr>
              <a:spLocks noChangeShapeType="1"/>
            </p:cNvSpPr>
            <p:nvPr/>
          </p:nvSpPr>
          <p:spPr bwMode="auto">
            <a:xfrm flipV="1">
              <a:off x="710" y="1175"/>
              <a:ext cx="573" cy="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2971" name="Freeform 39"/>
            <p:cNvSpPr>
              <a:spLocks/>
            </p:cNvSpPr>
            <p:nvPr/>
          </p:nvSpPr>
          <p:spPr bwMode="auto">
            <a:xfrm>
              <a:off x="3768" y="2017"/>
              <a:ext cx="415" cy="793"/>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82972" name="Freeform 40"/>
            <p:cNvSpPr>
              <a:spLocks/>
            </p:cNvSpPr>
            <p:nvPr/>
          </p:nvSpPr>
          <p:spPr bwMode="auto">
            <a:xfrm flipH="1">
              <a:off x="4183" y="2015"/>
              <a:ext cx="414" cy="792"/>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82973" name="Line 41"/>
            <p:cNvSpPr>
              <a:spLocks noChangeShapeType="1"/>
            </p:cNvSpPr>
            <p:nvPr/>
          </p:nvSpPr>
          <p:spPr bwMode="auto">
            <a:xfrm flipV="1">
              <a:off x="3899" y="2013"/>
              <a:ext cx="573" cy="5"/>
            </a:xfrm>
            <a:prstGeom prst="line">
              <a:avLst/>
            </a:prstGeom>
            <a:noFill/>
            <a:ln w="38100">
              <a:solidFill>
                <a:srgbClr val="CC00CC"/>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2974" name="Freeform 42"/>
            <p:cNvSpPr>
              <a:spLocks/>
            </p:cNvSpPr>
            <p:nvPr/>
          </p:nvSpPr>
          <p:spPr bwMode="auto">
            <a:xfrm>
              <a:off x="1290" y="1829"/>
              <a:ext cx="983" cy="258"/>
            </a:xfrm>
            <a:custGeom>
              <a:avLst/>
              <a:gdLst>
                <a:gd name="T0" fmla="*/ 0 w 983"/>
                <a:gd name="T1" fmla="*/ 38 h 258"/>
                <a:gd name="T2" fmla="*/ 253 w 983"/>
                <a:gd name="T3" fmla="*/ 215 h 258"/>
                <a:gd name="T4" fmla="*/ 614 w 983"/>
                <a:gd name="T5" fmla="*/ 222 h 258"/>
                <a:gd name="T6" fmla="*/ 983 w 983"/>
                <a:gd name="T7" fmla="*/ 0 h 258"/>
                <a:gd name="T8" fmla="*/ 0 60000 65536"/>
                <a:gd name="T9" fmla="*/ 0 60000 65536"/>
                <a:gd name="T10" fmla="*/ 0 60000 65536"/>
                <a:gd name="T11" fmla="*/ 0 60000 65536"/>
                <a:gd name="T12" fmla="*/ 0 w 983"/>
                <a:gd name="T13" fmla="*/ 0 h 258"/>
                <a:gd name="T14" fmla="*/ 983 w 983"/>
                <a:gd name="T15" fmla="*/ 258 h 258"/>
              </a:gdLst>
              <a:ahLst/>
              <a:cxnLst>
                <a:cxn ang="T8">
                  <a:pos x="T0" y="T1"/>
                </a:cxn>
                <a:cxn ang="T9">
                  <a:pos x="T2" y="T3"/>
                </a:cxn>
                <a:cxn ang="T10">
                  <a:pos x="T4" y="T5"/>
                </a:cxn>
                <a:cxn ang="T11">
                  <a:pos x="T6" y="T7"/>
                </a:cxn>
              </a:cxnLst>
              <a:rect l="T12" t="T13" r="T14" b="T15"/>
              <a:pathLst>
                <a:path w="983" h="258">
                  <a:moveTo>
                    <a:pt x="0" y="38"/>
                  </a:moveTo>
                  <a:cubicBezTo>
                    <a:pt x="75" y="111"/>
                    <a:pt x="151" y="184"/>
                    <a:pt x="253" y="215"/>
                  </a:cubicBezTo>
                  <a:cubicBezTo>
                    <a:pt x="355" y="246"/>
                    <a:pt x="492" y="258"/>
                    <a:pt x="614" y="222"/>
                  </a:cubicBezTo>
                  <a:cubicBezTo>
                    <a:pt x="736" y="186"/>
                    <a:pt x="859" y="93"/>
                    <a:pt x="983"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82975" name="Freeform 43"/>
            <p:cNvSpPr>
              <a:spLocks/>
            </p:cNvSpPr>
            <p:nvPr/>
          </p:nvSpPr>
          <p:spPr bwMode="auto">
            <a:xfrm>
              <a:off x="2918" y="1821"/>
              <a:ext cx="929" cy="507"/>
            </a:xfrm>
            <a:custGeom>
              <a:avLst/>
              <a:gdLst>
                <a:gd name="T0" fmla="*/ 0 w 929"/>
                <a:gd name="T1" fmla="*/ 0 h 507"/>
                <a:gd name="T2" fmla="*/ 207 w 929"/>
                <a:gd name="T3" fmla="*/ 238 h 507"/>
                <a:gd name="T4" fmla="*/ 499 w 929"/>
                <a:gd name="T5" fmla="*/ 422 h 507"/>
                <a:gd name="T6" fmla="*/ 929 w 929"/>
                <a:gd name="T7" fmla="*/ 507 h 507"/>
                <a:gd name="T8" fmla="*/ 0 60000 65536"/>
                <a:gd name="T9" fmla="*/ 0 60000 65536"/>
                <a:gd name="T10" fmla="*/ 0 60000 65536"/>
                <a:gd name="T11" fmla="*/ 0 60000 65536"/>
                <a:gd name="T12" fmla="*/ 0 w 929"/>
                <a:gd name="T13" fmla="*/ 0 h 507"/>
                <a:gd name="T14" fmla="*/ 929 w 929"/>
                <a:gd name="T15" fmla="*/ 507 h 507"/>
              </a:gdLst>
              <a:ahLst/>
              <a:cxnLst>
                <a:cxn ang="T8">
                  <a:pos x="T0" y="T1"/>
                </a:cxn>
                <a:cxn ang="T9">
                  <a:pos x="T2" y="T3"/>
                </a:cxn>
                <a:cxn ang="T10">
                  <a:pos x="T4" y="T5"/>
                </a:cxn>
                <a:cxn ang="T11">
                  <a:pos x="T6" y="T7"/>
                </a:cxn>
              </a:cxnLst>
              <a:rect l="T12" t="T13" r="T14" b="T15"/>
              <a:pathLst>
                <a:path w="929" h="507">
                  <a:moveTo>
                    <a:pt x="0" y="0"/>
                  </a:moveTo>
                  <a:cubicBezTo>
                    <a:pt x="62" y="84"/>
                    <a:pt x="124" y="168"/>
                    <a:pt x="207" y="238"/>
                  </a:cubicBezTo>
                  <a:cubicBezTo>
                    <a:pt x="290" y="308"/>
                    <a:pt x="379" y="377"/>
                    <a:pt x="499" y="422"/>
                  </a:cubicBezTo>
                  <a:cubicBezTo>
                    <a:pt x="619" y="467"/>
                    <a:pt x="860" y="493"/>
                    <a:pt x="929" y="5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82976" name="Freeform 44"/>
            <p:cNvSpPr>
              <a:spLocks/>
            </p:cNvSpPr>
            <p:nvPr/>
          </p:nvSpPr>
          <p:spPr bwMode="auto">
            <a:xfrm>
              <a:off x="1313" y="1101"/>
              <a:ext cx="975" cy="359"/>
            </a:xfrm>
            <a:custGeom>
              <a:avLst/>
              <a:gdLst>
                <a:gd name="T0" fmla="*/ 975 w 975"/>
                <a:gd name="T1" fmla="*/ 1 h 536"/>
                <a:gd name="T2" fmla="*/ 668 w 975"/>
                <a:gd name="T3" fmla="*/ 1 h 536"/>
                <a:gd name="T4" fmla="*/ 307 w 975"/>
                <a:gd name="T5" fmla="*/ 1 h 536"/>
                <a:gd name="T6" fmla="*/ 0 w 975"/>
                <a:gd name="T7" fmla="*/ 1 h 536"/>
                <a:gd name="T8" fmla="*/ 0 60000 65536"/>
                <a:gd name="T9" fmla="*/ 0 60000 65536"/>
                <a:gd name="T10" fmla="*/ 0 60000 65536"/>
                <a:gd name="T11" fmla="*/ 0 60000 65536"/>
                <a:gd name="T12" fmla="*/ 0 w 975"/>
                <a:gd name="T13" fmla="*/ 0 h 536"/>
                <a:gd name="T14" fmla="*/ 975 w 975"/>
                <a:gd name="T15" fmla="*/ 536 h 536"/>
              </a:gdLst>
              <a:ahLst/>
              <a:cxnLst>
                <a:cxn ang="T8">
                  <a:pos x="T0" y="T1"/>
                </a:cxn>
                <a:cxn ang="T9">
                  <a:pos x="T2" y="T3"/>
                </a:cxn>
                <a:cxn ang="T10">
                  <a:pos x="T4" y="T5"/>
                </a:cxn>
                <a:cxn ang="T11">
                  <a:pos x="T6" y="T7"/>
                </a:cxn>
              </a:cxnLst>
              <a:rect l="T12" t="T13" r="T14" b="T15"/>
              <a:pathLst>
                <a:path w="975" h="536">
                  <a:moveTo>
                    <a:pt x="975" y="528"/>
                  </a:moveTo>
                  <a:cubicBezTo>
                    <a:pt x="877" y="343"/>
                    <a:pt x="779" y="158"/>
                    <a:pt x="668" y="83"/>
                  </a:cubicBezTo>
                  <a:cubicBezTo>
                    <a:pt x="557" y="8"/>
                    <a:pt x="418" y="0"/>
                    <a:pt x="307" y="75"/>
                  </a:cubicBezTo>
                  <a:cubicBezTo>
                    <a:pt x="196" y="150"/>
                    <a:pt x="52" y="458"/>
                    <a:pt x="0" y="536"/>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en-US"/>
            </a:p>
          </p:txBody>
        </p:sp>
        <p:sp>
          <p:nvSpPr>
            <p:cNvPr id="82977" name="Freeform 45"/>
            <p:cNvSpPr>
              <a:spLocks/>
            </p:cNvSpPr>
            <p:nvPr/>
          </p:nvSpPr>
          <p:spPr bwMode="auto">
            <a:xfrm>
              <a:off x="1159" y="1959"/>
              <a:ext cx="2612" cy="620"/>
            </a:xfrm>
            <a:custGeom>
              <a:avLst/>
              <a:gdLst>
                <a:gd name="T0" fmla="*/ 0 w 2612"/>
                <a:gd name="T1" fmla="*/ 0 h 620"/>
                <a:gd name="T2" fmla="*/ 400 w 2612"/>
                <a:gd name="T3" fmla="*/ 354 h 620"/>
                <a:gd name="T4" fmla="*/ 1467 w 2612"/>
                <a:gd name="T5" fmla="*/ 392 h 620"/>
                <a:gd name="T6" fmla="*/ 2174 w 2612"/>
                <a:gd name="T7" fmla="*/ 584 h 620"/>
                <a:gd name="T8" fmla="*/ 2612 w 2612"/>
                <a:gd name="T9" fmla="*/ 607 h 620"/>
                <a:gd name="T10" fmla="*/ 0 60000 65536"/>
                <a:gd name="T11" fmla="*/ 0 60000 65536"/>
                <a:gd name="T12" fmla="*/ 0 60000 65536"/>
                <a:gd name="T13" fmla="*/ 0 60000 65536"/>
                <a:gd name="T14" fmla="*/ 0 60000 65536"/>
                <a:gd name="T15" fmla="*/ 0 w 2612"/>
                <a:gd name="T16" fmla="*/ 0 h 620"/>
                <a:gd name="T17" fmla="*/ 2612 w 2612"/>
                <a:gd name="T18" fmla="*/ 620 h 620"/>
              </a:gdLst>
              <a:ahLst/>
              <a:cxnLst>
                <a:cxn ang="T10">
                  <a:pos x="T0" y="T1"/>
                </a:cxn>
                <a:cxn ang="T11">
                  <a:pos x="T2" y="T3"/>
                </a:cxn>
                <a:cxn ang="T12">
                  <a:pos x="T4" y="T5"/>
                </a:cxn>
                <a:cxn ang="T13">
                  <a:pos x="T6" y="T7"/>
                </a:cxn>
                <a:cxn ang="T14">
                  <a:pos x="T8" y="T9"/>
                </a:cxn>
              </a:cxnLst>
              <a:rect l="T15" t="T16" r="T17" b="T18"/>
              <a:pathLst>
                <a:path w="2612" h="620">
                  <a:moveTo>
                    <a:pt x="0" y="0"/>
                  </a:moveTo>
                  <a:cubicBezTo>
                    <a:pt x="78" y="144"/>
                    <a:pt x="156" y="289"/>
                    <a:pt x="400" y="354"/>
                  </a:cubicBezTo>
                  <a:cubicBezTo>
                    <a:pt x="644" y="419"/>
                    <a:pt x="1171" y="354"/>
                    <a:pt x="1467" y="392"/>
                  </a:cubicBezTo>
                  <a:cubicBezTo>
                    <a:pt x="1763" y="430"/>
                    <a:pt x="1983" y="548"/>
                    <a:pt x="2174" y="584"/>
                  </a:cubicBezTo>
                  <a:cubicBezTo>
                    <a:pt x="2365" y="620"/>
                    <a:pt x="2488" y="613"/>
                    <a:pt x="2612" y="6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82978" name="Freeform 46"/>
            <p:cNvSpPr>
              <a:spLocks/>
            </p:cNvSpPr>
            <p:nvPr/>
          </p:nvSpPr>
          <p:spPr bwMode="auto">
            <a:xfrm>
              <a:off x="2173" y="2735"/>
              <a:ext cx="1705" cy="481"/>
            </a:xfrm>
            <a:custGeom>
              <a:avLst/>
              <a:gdLst>
                <a:gd name="T0" fmla="*/ 0 w 1705"/>
                <a:gd name="T1" fmla="*/ 292 h 481"/>
                <a:gd name="T2" fmla="*/ 315 w 1705"/>
                <a:gd name="T3" fmla="*/ 399 h 481"/>
                <a:gd name="T4" fmla="*/ 1121 w 1705"/>
                <a:gd name="T5" fmla="*/ 415 h 481"/>
                <a:gd name="T6" fmla="*/ 1705 w 1705"/>
                <a:gd name="T7" fmla="*/ 0 h 481"/>
                <a:gd name="T8" fmla="*/ 0 60000 65536"/>
                <a:gd name="T9" fmla="*/ 0 60000 65536"/>
                <a:gd name="T10" fmla="*/ 0 60000 65536"/>
                <a:gd name="T11" fmla="*/ 0 60000 65536"/>
                <a:gd name="T12" fmla="*/ 0 w 1705"/>
                <a:gd name="T13" fmla="*/ 0 h 481"/>
                <a:gd name="T14" fmla="*/ 1705 w 1705"/>
                <a:gd name="T15" fmla="*/ 481 h 481"/>
              </a:gdLst>
              <a:ahLst/>
              <a:cxnLst>
                <a:cxn ang="T8">
                  <a:pos x="T0" y="T1"/>
                </a:cxn>
                <a:cxn ang="T9">
                  <a:pos x="T2" y="T3"/>
                </a:cxn>
                <a:cxn ang="T10">
                  <a:pos x="T4" y="T5"/>
                </a:cxn>
                <a:cxn ang="T11">
                  <a:pos x="T6" y="T7"/>
                </a:cxn>
              </a:cxnLst>
              <a:rect l="T12" t="T13" r="T14" b="T15"/>
              <a:pathLst>
                <a:path w="1705" h="481">
                  <a:moveTo>
                    <a:pt x="0" y="292"/>
                  </a:moveTo>
                  <a:cubicBezTo>
                    <a:pt x="64" y="335"/>
                    <a:pt x="128" y="379"/>
                    <a:pt x="315" y="399"/>
                  </a:cubicBezTo>
                  <a:cubicBezTo>
                    <a:pt x="502" y="419"/>
                    <a:pt x="889" y="481"/>
                    <a:pt x="1121" y="415"/>
                  </a:cubicBezTo>
                  <a:cubicBezTo>
                    <a:pt x="1353" y="349"/>
                    <a:pt x="1529" y="174"/>
                    <a:pt x="1705"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82979" name="Freeform 47"/>
            <p:cNvSpPr>
              <a:spLocks/>
            </p:cNvSpPr>
            <p:nvPr/>
          </p:nvSpPr>
          <p:spPr bwMode="auto">
            <a:xfrm>
              <a:off x="475" y="1783"/>
              <a:ext cx="892" cy="1282"/>
            </a:xfrm>
            <a:custGeom>
              <a:avLst/>
              <a:gdLst>
                <a:gd name="T0" fmla="*/ 892 w 892"/>
                <a:gd name="T1" fmla="*/ 1282 h 1282"/>
                <a:gd name="T2" fmla="*/ 569 w 892"/>
                <a:gd name="T3" fmla="*/ 1190 h 1282"/>
                <a:gd name="T4" fmla="*/ 147 w 892"/>
                <a:gd name="T5" fmla="*/ 921 h 1282"/>
                <a:gd name="T6" fmla="*/ 1 w 892"/>
                <a:gd name="T7" fmla="*/ 583 h 1282"/>
                <a:gd name="T8" fmla="*/ 139 w 892"/>
                <a:gd name="T9" fmla="*/ 0 h 1282"/>
                <a:gd name="T10" fmla="*/ 0 60000 65536"/>
                <a:gd name="T11" fmla="*/ 0 60000 65536"/>
                <a:gd name="T12" fmla="*/ 0 60000 65536"/>
                <a:gd name="T13" fmla="*/ 0 60000 65536"/>
                <a:gd name="T14" fmla="*/ 0 60000 65536"/>
                <a:gd name="T15" fmla="*/ 0 w 892"/>
                <a:gd name="T16" fmla="*/ 0 h 1282"/>
                <a:gd name="T17" fmla="*/ 892 w 892"/>
                <a:gd name="T18" fmla="*/ 1282 h 1282"/>
              </a:gdLst>
              <a:ahLst/>
              <a:cxnLst>
                <a:cxn ang="T10">
                  <a:pos x="T0" y="T1"/>
                </a:cxn>
                <a:cxn ang="T11">
                  <a:pos x="T2" y="T3"/>
                </a:cxn>
                <a:cxn ang="T12">
                  <a:pos x="T4" y="T5"/>
                </a:cxn>
                <a:cxn ang="T13">
                  <a:pos x="T6" y="T7"/>
                </a:cxn>
                <a:cxn ang="T14">
                  <a:pos x="T8" y="T9"/>
                </a:cxn>
              </a:cxnLst>
              <a:rect l="T15" t="T16" r="T17" b="T18"/>
              <a:pathLst>
                <a:path w="892" h="1282">
                  <a:moveTo>
                    <a:pt x="892" y="1282"/>
                  </a:moveTo>
                  <a:cubicBezTo>
                    <a:pt x="792" y="1266"/>
                    <a:pt x="693" y="1250"/>
                    <a:pt x="569" y="1190"/>
                  </a:cubicBezTo>
                  <a:cubicBezTo>
                    <a:pt x="445" y="1130"/>
                    <a:pt x="242" y="1022"/>
                    <a:pt x="147" y="921"/>
                  </a:cubicBezTo>
                  <a:cubicBezTo>
                    <a:pt x="52" y="820"/>
                    <a:pt x="2" y="736"/>
                    <a:pt x="1" y="583"/>
                  </a:cubicBezTo>
                  <a:cubicBezTo>
                    <a:pt x="0" y="430"/>
                    <a:pt x="69" y="215"/>
                    <a:pt x="139"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82980" name="Freeform 48"/>
            <p:cNvSpPr>
              <a:spLocks/>
            </p:cNvSpPr>
            <p:nvPr/>
          </p:nvSpPr>
          <p:spPr bwMode="auto">
            <a:xfrm>
              <a:off x="284" y="1621"/>
              <a:ext cx="3702" cy="2102"/>
            </a:xfrm>
            <a:custGeom>
              <a:avLst/>
              <a:gdLst>
                <a:gd name="T0" fmla="*/ 3702 w 3702"/>
                <a:gd name="T1" fmla="*/ 1175 h 2102"/>
                <a:gd name="T2" fmla="*/ 3364 w 3702"/>
                <a:gd name="T3" fmla="*/ 1905 h 2102"/>
                <a:gd name="T4" fmla="*/ 3164 w 3702"/>
                <a:gd name="T5" fmla="*/ 2051 h 2102"/>
                <a:gd name="T6" fmla="*/ 2895 w 3702"/>
                <a:gd name="T7" fmla="*/ 2097 h 2102"/>
                <a:gd name="T8" fmla="*/ 1290 w 3702"/>
                <a:gd name="T9" fmla="*/ 2059 h 2102"/>
                <a:gd name="T10" fmla="*/ 607 w 3702"/>
                <a:gd name="T11" fmla="*/ 1836 h 2102"/>
                <a:gd name="T12" fmla="*/ 345 w 3702"/>
                <a:gd name="T13" fmla="*/ 1498 h 2102"/>
                <a:gd name="T14" fmla="*/ 100 w 3702"/>
                <a:gd name="T15" fmla="*/ 976 h 2102"/>
                <a:gd name="T16" fmla="*/ 31 w 3702"/>
                <a:gd name="T17" fmla="*/ 300 h 2102"/>
                <a:gd name="T18" fmla="*/ 284 w 3702"/>
                <a:gd name="T19" fmla="*/ 0 h 2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2"/>
                <a:gd name="T31" fmla="*/ 0 h 2102"/>
                <a:gd name="T32" fmla="*/ 3702 w 3702"/>
                <a:gd name="T33" fmla="*/ 2102 h 2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2" h="2102">
                  <a:moveTo>
                    <a:pt x="3702" y="1175"/>
                  </a:moveTo>
                  <a:cubicBezTo>
                    <a:pt x="3578" y="1467"/>
                    <a:pt x="3454" y="1759"/>
                    <a:pt x="3364" y="1905"/>
                  </a:cubicBezTo>
                  <a:cubicBezTo>
                    <a:pt x="3274" y="2051"/>
                    <a:pt x="3242" y="2019"/>
                    <a:pt x="3164" y="2051"/>
                  </a:cubicBezTo>
                  <a:cubicBezTo>
                    <a:pt x="3086" y="2083"/>
                    <a:pt x="3207" y="2096"/>
                    <a:pt x="2895" y="2097"/>
                  </a:cubicBezTo>
                  <a:cubicBezTo>
                    <a:pt x="2583" y="2098"/>
                    <a:pt x="1671" y="2102"/>
                    <a:pt x="1290" y="2059"/>
                  </a:cubicBezTo>
                  <a:cubicBezTo>
                    <a:pt x="909" y="2016"/>
                    <a:pt x="765" y="1930"/>
                    <a:pt x="607" y="1836"/>
                  </a:cubicBezTo>
                  <a:cubicBezTo>
                    <a:pt x="449" y="1742"/>
                    <a:pt x="429" y="1641"/>
                    <a:pt x="345" y="1498"/>
                  </a:cubicBezTo>
                  <a:cubicBezTo>
                    <a:pt x="261" y="1355"/>
                    <a:pt x="152" y="1176"/>
                    <a:pt x="100" y="976"/>
                  </a:cubicBezTo>
                  <a:cubicBezTo>
                    <a:pt x="48" y="776"/>
                    <a:pt x="0" y="463"/>
                    <a:pt x="31" y="300"/>
                  </a:cubicBezTo>
                  <a:cubicBezTo>
                    <a:pt x="62" y="137"/>
                    <a:pt x="173" y="68"/>
                    <a:pt x="284"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82981" name="Freeform 49"/>
            <p:cNvSpPr>
              <a:spLocks/>
            </p:cNvSpPr>
            <p:nvPr/>
          </p:nvSpPr>
          <p:spPr bwMode="auto">
            <a:xfrm>
              <a:off x="1997" y="2612"/>
              <a:ext cx="1820" cy="226"/>
            </a:xfrm>
            <a:custGeom>
              <a:avLst/>
              <a:gdLst>
                <a:gd name="T0" fmla="*/ 1820 w 1820"/>
                <a:gd name="T1" fmla="*/ 0 h 226"/>
                <a:gd name="T2" fmla="*/ 1259 w 1820"/>
                <a:gd name="T3" fmla="*/ 192 h 226"/>
                <a:gd name="T4" fmla="*/ 744 w 1820"/>
                <a:gd name="T5" fmla="*/ 207 h 226"/>
                <a:gd name="T6" fmla="*/ 307 w 1820"/>
                <a:gd name="T7" fmla="*/ 100 h 226"/>
                <a:gd name="T8" fmla="*/ 0 w 1820"/>
                <a:gd name="T9" fmla="*/ 123 h 226"/>
                <a:gd name="T10" fmla="*/ 0 60000 65536"/>
                <a:gd name="T11" fmla="*/ 0 60000 65536"/>
                <a:gd name="T12" fmla="*/ 0 60000 65536"/>
                <a:gd name="T13" fmla="*/ 0 60000 65536"/>
                <a:gd name="T14" fmla="*/ 0 60000 65536"/>
                <a:gd name="T15" fmla="*/ 0 w 1820"/>
                <a:gd name="T16" fmla="*/ 0 h 226"/>
                <a:gd name="T17" fmla="*/ 1820 w 1820"/>
                <a:gd name="T18" fmla="*/ 226 h 226"/>
              </a:gdLst>
              <a:ahLst/>
              <a:cxnLst>
                <a:cxn ang="T10">
                  <a:pos x="T0" y="T1"/>
                </a:cxn>
                <a:cxn ang="T11">
                  <a:pos x="T2" y="T3"/>
                </a:cxn>
                <a:cxn ang="T12">
                  <a:pos x="T4" y="T5"/>
                </a:cxn>
                <a:cxn ang="T13">
                  <a:pos x="T6" y="T7"/>
                </a:cxn>
                <a:cxn ang="T14">
                  <a:pos x="T8" y="T9"/>
                </a:cxn>
              </a:cxnLst>
              <a:rect l="T15" t="T16" r="T17" b="T18"/>
              <a:pathLst>
                <a:path w="1820" h="226">
                  <a:moveTo>
                    <a:pt x="1820" y="0"/>
                  </a:moveTo>
                  <a:cubicBezTo>
                    <a:pt x="1629" y="79"/>
                    <a:pt x="1438" y="158"/>
                    <a:pt x="1259" y="192"/>
                  </a:cubicBezTo>
                  <a:cubicBezTo>
                    <a:pt x="1080" y="226"/>
                    <a:pt x="903" y="222"/>
                    <a:pt x="744" y="207"/>
                  </a:cubicBezTo>
                  <a:cubicBezTo>
                    <a:pt x="585" y="192"/>
                    <a:pt x="431" y="114"/>
                    <a:pt x="307" y="100"/>
                  </a:cubicBezTo>
                  <a:cubicBezTo>
                    <a:pt x="183" y="86"/>
                    <a:pt x="91" y="104"/>
                    <a:pt x="0" y="123"/>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grpSp>
      <p:sp>
        <p:nvSpPr>
          <p:cNvPr id="82951" name="Text Box 50"/>
          <p:cNvSpPr txBox="1">
            <a:spLocks noChangeArrowheads="1"/>
          </p:cNvSpPr>
          <p:nvPr/>
        </p:nvSpPr>
        <p:spPr bwMode="auto">
          <a:xfrm>
            <a:off x="1676400" y="6400800"/>
            <a:ext cx="857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Austin</a:t>
            </a:r>
          </a:p>
        </p:txBody>
      </p:sp>
      <p:sp>
        <p:nvSpPr>
          <p:cNvPr id="82952" name="Text Box 51"/>
          <p:cNvSpPr txBox="1">
            <a:spLocks noChangeArrowheads="1"/>
          </p:cNvSpPr>
          <p:nvPr/>
        </p:nvSpPr>
        <p:spPr bwMode="auto">
          <a:xfrm>
            <a:off x="6781800" y="6400800"/>
            <a:ext cx="9001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Boston</a:t>
            </a:r>
          </a:p>
        </p:txBody>
      </p:sp>
      <p:sp>
        <p:nvSpPr>
          <p:cNvPr id="82953" name="Oval 52"/>
          <p:cNvSpPr>
            <a:spLocks noChangeArrowheads="1"/>
          </p:cNvSpPr>
          <p:nvPr/>
        </p:nvSpPr>
        <p:spPr bwMode="auto">
          <a:xfrm>
            <a:off x="658813" y="4500563"/>
            <a:ext cx="2949575" cy="195103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82954" name="Oval 53"/>
          <p:cNvSpPr>
            <a:spLocks noChangeArrowheads="1"/>
          </p:cNvSpPr>
          <p:nvPr/>
        </p:nvSpPr>
        <p:spPr bwMode="auto">
          <a:xfrm>
            <a:off x="5688013" y="4518025"/>
            <a:ext cx="2949575" cy="195103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grpSp>
        <p:nvGrpSpPr>
          <p:cNvPr id="8" name="Group 54"/>
          <p:cNvGrpSpPr>
            <a:grpSpLocks/>
          </p:cNvGrpSpPr>
          <p:nvPr/>
        </p:nvGrpSpPr>
        <p:grpSpPr bwMode="auto">
          <a:xfrm>
            <a:off x="2882900" y="5199063"/>
            <a:ext cx="3365500" cy="1554162"/>
            <a:chOff x="1816" y="3275"/>
            <a:chExt cx="2120" cy="979"/>
          </a:xfrm>
        </p:grpSpPr>
        <p:sp>
          <p:nvSpPr>
            <p:cNvPr id="82961" name="Freeform 55"/>
            <p:cNvSpPr>
              <a:spLocks/>
            </p:cNvSpPr>
            <p:nvPr/>
          </p:nvSpPr>
          <p:spPr bwMode="auto">
            <a:xfrm>
              <a:off x="2081" y="3287"/>
              <a:ext cx="722" cy="701"/>
            </a:xfrm>
            <a:custGeom>
              <a:avLst/>
              <a:gdLst>
                <a:gd name="T0" fmla="*/ 0 w 722"/>
                <a:gd name="T1" fmla="*/ 538 h 701"/>
                <a:gd name="T2" fmla="*/ 215 w 722"/>
                <a:gd name="T3" fmla="*/ 661 h 701"/>
                <a:gd name="T4" fmla="*/ 484 w 722"/>
                <a:gd name="T5" fmla="*/ 591 h 701"/>
                <a:gd name="T6" fmla="*/ 722 w 722"/>
                <a:gd name="T7" fmla="*/ 0 h 701"/>
                <a:gd name="T8" fmla="*/ 0 60000 65536"/>
                <a:gd name="T9" fmla="*/ 0 60000 65536"/>
                <a:gd name="T10" fmla="*/ 0 60000 65536"/>
                <a:gd name="T11" fmla="*/ 0 60000 65536"/>
                <a:gd name="T12" fmla="*/ 0 w 722"/>
                <a:gd name="T13" fmla="*/ 0 h 701"/>
                <a:gd name="T14" fmla="*/ 722 w 722"/>
                <a:gd name="T15" fmla="*/ 701 h 701"/>
              </a:gdLst>
              <a:ahLst/>
              <a:cxnLst>
                <a:cxn ang="T8">
                  <a:pos x="T0" y="T1"/>
                </a:cxn>
                <a:cxn ang="T9">
                  <a:pos x="T2" y="T3"/>
                </a:cxn>
                <a:cxn ang="T10">
                  <a:pos x="T4" y="T5"/>
                </a:cxn>
                <a:cxn ang="T11">
                  <a:pos x="T6" y="T7"/>
                </a:cxn>
              </a:cxnLst>
              <a:rect l="T12" t="T13" r="T14" b="T15"/>
              <a:pathLst>
                <a:path w="722" h="701">
                  <a:moveTo>
                    <a:pt x="0" y="538"/>
                  </a:moveTo>
                  <a:cubicBezTo>
                    <a:pt x="67" y="595"/>
                    <a:pt x="134" y="652"/>
                    <a:pt x="215" y="661"/>
                  </a:cubicBezTo>
                  <a:cubicBezTo>
                    <a:pt x="296" y="670"/>
                    <a:pt x="399" y="701"/>
                    <a:pt x="484" y="591"/>
                  </a:cubicBezTo>
                  <a:cubicBezTo>
                    <a:pt x="569" y="481"/>
                    <a:pt x="685" y="98"/>
                    <a:pt x="722" y="0"/>
                  </a:cubicBezTo>
                </a:path>
              </a:pathLst>
            </a:custGeom>
            <a:noFill/>
            <a:ln w="38100">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82962" name="Freeform 56"/>
            <p:cNvSpPr>
              <a:spLocks/>
            </p:cNvSpPr>
            <p:nvPr/>
          </p:nvSpPr>
          <p:spPr bwMode="auto">
            <a:xfrm flipH="1">
              <a:off x="3137" y="3275"/>
              <a:ext cx="630" cy="716"/>
            </a:xfrm>
            <a:custGeom>
              <a:avLst/>
              <a:gdLst>
                <a:gd name="T0" fmla="*/ 0 w 722"/>
                <a:gd name="T1" fmla="*/ 807 h 701"/>
                <a:gd name="T2" fmla="*/ 16 w 722"/>
                <a:gd name="T3" fmla="*/ 987 h 701"/>
                <a:gd name="T4" fmla="*/ 36 w 722"/>
                <a:gd name="T5" fmla="*/ 884 h 701"/>
                <a:gd name="T6" fmla="*/ 53 w 722"/>
                <a:gd name="T7" fmla="*/ 0 h 701"/>
                <a:gd name="T8" fmla="*/ 0 60000 65536"/>
                <a:gd name="T9" fmla="*/ 0 60000 65536"/>
                <a:gd name="T10" fmla="*/ 0 60000 65536"/>
                <a:gd name="T11" fmla="*/ 0 60000 65536"/>
                <a:gd name="T12" fmla="*/ 0 w 722"/>
                <a:gd name="T13" fmla="*/ 0 h 701"/>
                <a:gd name="T14" fmla="*/ 722 w 722"/>
                <a:gd name="T15" fmla="*/ 701 h 701"/>
              </a:gdLst>
              <a:ahLst/>
              <a:cxnLst>
                <a:cxn ang="T8">
                  <a:pos x="T0" y="T1"/>
                </a:cxn>
                <a:cxn ang="T9">
                  <a:pos x="T2" y="T3"/>
                </a:cxn>
                <a:cxn ang="T10">
                  <a:pos x="T4" y="T5"/>
                </a:cxn>
                <a:cxn ang="T11">
                  <a:pos x="T6" y="T7"/>
                </a:cxn>
              </a:cxnLst>
              <a:rect l="T12" t="T13" r="T14" b="T15"/>
              <a:pathLst>
                <a:path w="722" h="701">
                  <a:moveTo>
                    <a:pt x="0" y="538"/>
                  </a:moveTo>
                  <a:cubicBezTo>
                    <a:pt x="67" y="595"/>
                    <a:pt x="134" y="652"/>
                    <a:pt x="215" y="661"/>
                  </a:cubicBezTo>
                  <a:cubicBezTo>
                    <a:pt x="296" y="670"/>
                    <a:pt x="399" y="701"/>
                    <a:pt x="484" y="591"/>
                  </a:cubicBezTo>
                  <a:cubicBezTo>
                    <a:pt x="569" y="481"/>
                    <a:pt x="685" y="98"/>
                    <a:pt x="722" y="0"/>
                  </a:cubicBezTo>
                </a:path>
              </a:pathLst>
            </a:custGeom>
            <a:noFill/>
            <a:ln w="38100">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en-US"/>
            </a:p>
          </p:txBody>
        </p:sp>
        <p:sp>
          <p:nvSpPr>
            <p:cNvPr id="82963" name="Text Box 57"/>
            <p:cNvSpPr txBox="1">
              <a:spLocks noChangeArrowheads="1"/>
            </p:cNvSpPr>
            <p:nvPr/>
          </p:nvSpPr>
          <p:spPr bwMode="auto">
            <a:xfrm>
              <a:off x="2383" y="3409"/>
              <a:ext cx="25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3600"/>
                <a:t>?</a:t>
              </a:r>
            </a:p>
          </p:txBody>
        </p:sp>
        <p:sp>
          <p:nvSpPr>
            <p:cNvPr id="82964" name="Text Box 58"/>
            <p:cNvSpPr txBox="1">
              <a:spLocks noChangeArrowheads="1"/>
            </p:cNvSpPr>
            <p:nvPr/>
          </p:nvSpPr>
          <p:spPr bwMode="auto">
            <a:xfrm>
              <a:off x="3217" y="3382"/>
              <a:ext cx="25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3600"/>
                <a:t>?</a:t>
              </a:r>
            </a:p>
          </p:txBody>
        </p:sp>
        <p:sp>
          <p:nvSpPr>
            <p:cNvPr id="82965" name="Text Box 59"/>
            <p:cNvSpPr txBox="1">
              <a:spLocks noChangeArrowheads="1"/>
            </p:cNvSpPr>
            <p:nvPr/>
          </p:nvSpPr>
          <p:spPr bwMode="auto">
            <a:xfrm>
              <a:off x="1816" y="4004"/>
              <a:ext cx="212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P(</a:t>
              </a:r>
              <a:r>
                <a:rPr lang="en-US" altLang="en-US" sz="2000" b="0" i="1"/>
                <a:t>O</a:t>
              </a:r>
              <a:r>
                <a:rPr lang="en-US" altLang="en-US" sz="2000" b="0"/>
                <a:t> | Austin) &gt; P(</a:t>
              </a:r>
              <a:r>
                <a:rPr lang="en-US" altLang="en-US" sz="2000" b="0" i="1"/>
                <a:t>O</a:t>
              </a:r>
              <a:r>
                <a:rPr lang="en-US" altLang="en-US" sz="2000" b="0"/>
                <a:t> | Boston) ?</a:t>
              </a:r>
            </a:p>
          </p:txBody>
        </p:sp>
      </p:grpSp>
      <p:grpSp>
        <p:nvGrpSpPr>
          <p:cNvPr id="9" name="Group 60"/>
          <p:cNvGrpSpPr>
            <a:grpSpLocks/>
          </p:cNvGrpSpPr>
          <p:nvPr/>
        </p:nvGrpSpPr>
        <p:grpSpPr bwMode="auto">
          <a:xfrm>
            <a:off x="3852863" y="4329113"/>
            <a:ext cx="1719262" cy="889000"/>
            <a:chOff x="2427" y="2727"/>
            <a:chExt cx="1083" cy="560"/>
          </a:xfrm>
        </p:grpSpPr>
        <p:sp>
          <p:nvSpPr>
            <p:cNvPr id="82958" name="Text Box 61"/>
            <p:cNvSpPr txBox="1">
              <a:spLocks noChangeArrowheads="1"/>
            </p:cNvSpPr>
            <p:nvPr/>
          </p:nvSpPr>
          <p:spPr bwMode="auto">
            <a:xfrm>
              <a:off x="2537" y="3011"/>
              <a:ext cx="84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ah  s  t  e  n</a:t>
              </a:r>
            </a:p>
          </p:txBody>
        </p:sp>
        <p:sp>
          <p:nvSpPr>
            <p:cNvPr id="82959" name="Oval 62"/>
            <p:cNvSpPr>
              <a:spLocks noChangeArrowheads="1"/>
            </p:cNvSpPr>
            <p:nvPr/>
          </p:nvSpPr>
          <p:spPr bwMode="auto">
            <a:xfrm>
              <a:off x="2427" y="2996"/>
              <a:ext cx="1083" cy="291"/>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82960" name="Text Box 63"/>
            <p:cNvSpPr txBox="1">
              <a:spLocks noChangeArrowheads="1"/>
            </p:cNvSpPr>
            <p:nvPr/>
          </p:nvSpPr>
          <p:spPr bwMode="auto">
            <a:xfrm>
              <a:off x="2862" y="2727"/>
              <a:ext cx="25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400" b="0" i="1"/>
                <a:t>O</a:t>
              </a:r>
            </a:p>
          </p:txBody>
        </p:sp>
      </p:grpSp>
      <p:sp>
        <p:nvSpPr>
          <p:cNvPr id="82957"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1100" b="0">
                <a:solidFill>
                  <a:srgbClr val="000000"/>
                </a:solidFill>
                <a:latin typeface="Calibri" panose="020F0502020204030204" pitchFamily="34" charset="0"/>
              </a:rPr>
              <a:t>Ray Mooney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94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8"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fld id="{F1EDDD60-541A-4ECD-93F1-FA0068C84763}" type="slidenum">
              <a:rPr lang="en-US" altLang="en-US" sz="1200" smtClean="0">
                <a:latin typeface="Helvetica" panose="020B0604020202020204" pitchFamily="34" charset="0"/>
              </a:rPr>
              <a:pPr>
                <a:spcBef>
                  <a:spcPct val="0"/>
                </a:spcBef>
                <a:buClrTx/>
                <a:buFontTx/>
                <a:buNone/>
              </a:pPr>
              <a:t>29</a:t>
            </a:fld>
            <a:endParaRPr lang="en-US" altLang="en-US" sz="1200"/>
          </a:p>
        </p:txBody>
      </p:sp>
      <p:sp>
        <p:nvSpPr>
          <p:cNvPr id="84995" name="Rectangle 2"/>
          <p:cNvSpPr>
            <a:spLocks noGrp="1" noChangeArrowheads="1"/>
          </p:cNvSpPr>
          <p:nvPr>
            <p:ph type="title"/>
          </p:nvPr>
        </p:nvSpPr>
        <p:spPr/>
        <p:txBody>
          <a:bodyPr/>
          <a:lstStyle/>
          <a:p>
            <a:pPr eaLnBrk="1" hangingPunct="1"/>
            <a:r>
              <a:rPr lang="en-US" altLang="en-US"/>
              <a:t>Most Likely Sequence</a:t>
            </a:r>
          </a:p>
        </p:txBody>
      </p:sp>
      <p:sp>
        <p:nvSpPr>
          <p:cNvPr id="84996" name="Rectangle 3"/>
          <p:cNvSpPr>
            <a:spLocks noGrp="1" noChangeArrowheads="1"/>
          </p:cNvSpPr>
          <p:nvPr>
            <p:ph type="body" idx="1"/>
          </p:nvPr>
        </p:nvSpPr>
        <p:spPr>
          <a:xfrm>
            <a:off x="746125" y="1371600"/>
            <a:ext cx="7772400" cy="2505075"/>
          </a:xfrm>
        </p:spPr>
        <p:txBody>
          <a:bodyPr/>
          <a:lstStyle/>
          <a:p>
            <a:pPr eaLnBrk="1" hangingPunct="1">
              <a:lnSpc>
                <a:spcPct val="90000"/>
              </a:lnSpc>
            </a:pPr>
            <a:r>
              <a:rPr lang="en-US" altLang="en-US"/>
              <a:t>Of two or more possible sequences, which one was most likely generated by a given model?</a:t>
            </a:r>
          </a:p>
          <a:p>
            <a:pPr eaLnBrk="1" hangingPunct="1">
              <a:lnSpc>
                <a:spcPct val="90000"/>
              </a:lnSpc>
            </a:pPr>
            <a:r>
              <a:rPr lang="en-US" altLang="en-US"/>
              <a:t>Used to score alternative word sequence interpretations in speech recognition.</a:t>
            </a:r>
          </a:p>
        </p:txBody>
      </p:sp>
      <p:grpSp>
        <p:nvGrpSpPr>
          <p:cNvPr id="84997" name="Group 4"/>
          <p:cNvGrpSpPr>
            <a:grpSpLocks/>
          </p:cNvGrpSpPr>
          <p:nvPr/>
        </p:nvGrpSpPr>
        <p:grpSpPr bwMode="auto">
          <a:xfrm>
            <a:off x="1092200" y="4078288"/>
            <a:ext cx="2949575" cy="1951037"/>
            <a:chOff x="688" y="2569"/>
            <a:chExt cx="1858" cy="1229"/>
          </a:xfrm>
        </p:grpSpPr>
        <p:grpSp>
          <p:nvGrpSpPr>
            <p:cNvPr id="85013" name="Group 5"/>
            <p:cNvGrpSpPr>
              <a:grpSpLocks/>
            </p:cNvGrpSpPr>
            <p:nvPr/>
          </p:nvGrpSpPr>
          <p:grpSpPr bwMode="auto">
            <a:xfrm>
              <a:off x="933" y="2693"/>
              <a:ext cx="1533" cy="1001"/>
              <a:chOff x="284" y="1101"/>
              <a:chExt cx="4313" cy="2622"/>
            </a:xfrm>
          </p:grpSpPr>
          <p:grpSp>
            <p:nvGrpSpPr>
              <p:cNvPr id="85015" name="Group 6"/>
              <p:cNvGrpSpPr>
                <a:grpSpLocks/>
              </p:cNvGrpSpPr>
              <p:nvPr/>
            </p:nvGrpSpPr>
            <p:grpSpPr bwMode="auto">
              <a:xfrm>
                <a:off x="1360" y="2500"/>
                <a:ext cx="829" cy="797"/>
                <a:chOff x="3852" y="2120"/>
                <a:chExt cx="1098" cy="1242"/>
              </a:xfrm>
            </p:grpSpPr>
            <p:sp>
              <p:nvSpPr>
                <p:cNvPr id="85034" name="Freeform 7"/>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85035" name="Freeform 8"/>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85036" name="Line 9"/>
                <p:cNvSpPr>
                  <a:spLocks noChangeShapeType="1"/>
                </p:cNvSpPr>
                <p:nvPr/>
              </p:nvSpPr>
              <p:spPr bwMode="auto">
                <a:xfrm flipV="1">
                  <a:off x="4025" y="2120"/>
                  <a:ext cx="760" cy="8"/>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grpSp>
            <p:nvGrpSpPr>
              <p:cNvPr id="85016" name="Group 10"/>
              <p:cNvGrpSpPr>
                <a:grpSpLocks/>
              </p:cNvGrpSpPr>
              <p:nvPr/>
            </p:nvGrpSpPr>
            <p:grpSpPr bwMode="auto">
              <a:xfrm>
                <a:off x="2181" y="1163"/>
                <a:ext cx="829" cy="797"/>
                <a:chOff x="3852" y="2120"/>
                <a:chExt cx="1098" cy="1242"/>
              </a:xfrm>
            </p:grpSpPr>
            <p:sp>
              <p:nvSpPr>
                <p:cNvPr id="85031" name="Freeform 11"/>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85032" name="Freeform 12"/>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85033" name="Line 13"/>
                <p:cNvSpPr>
                  <a:spLocks noChangeShapeType="1"/>
                </p:cNvSpPr>
                <p:nvPr/>
              </p:nvSpPr>
              <p:spPr bwMode="auto">
                <a:xfrm flipV="1">
                  <a:off x="4025" y="2120"/>
                  <a:ext cx="760" cy="8"/>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85017" name="Freeform 14"/>
              <p:cNvSpPr>
                <a:spLocks/>
              </p:cNvSpPr>
              <p:nvPr/>
            </p:nvSpPr>
            <p:spPr bwMode="auto">
              <a:xfrm>
                <a:off x="579" y="1179"/>
                <a:ext cx="415" cy="793"/>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85018" name="Freeform 15"/>
              <p:cNvSpPr>
                <a:spLocks/>
              </p:cNvSpPr>
              <p:nvPr/>
            </p:nvSpPr>
            <p:spPr bwMode="auto">
              <a:xfrm flipH="1">
                <a:off x="994" y="1177"/>
                <a:ext cx="414" cy="792"/>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85019" name="Line 16"/>
              <p:cNvSpPr>
                <a:spLocks noChangeShapeType="1"/>
              </p:cNvSpPr>
              <p:nvPr/>
            </p:nvSpPr>
            <p:spPr bwMode="auto">
              <a:xfrm flipV="1">
                <a:off x="710" y="1175"/>
                <a:ext cx="573" cy="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5020" name="Freeform 17"/>
              <p:cNvSpPr>
                <a:spLocks/>
              </p:cNvSpPr>
              <p:nvPr/>
            </p:nvSpPr>
            <p:spPr bwMode="auto">
              <a:xfrm>
                <a:off x="3768" y="2017"/>
                <a:ext cx="415" cy="793"/>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85021" name="Freeform 18"/>
              <p:cNvSpPr>
                <a:spLocks/>
              </p:cNvSpPr>
              <p:nvPr/>
            </p:nvSpPr>
            <p:spPr bwMode="auto">
              <a:xfrm flipH="1">
                <a:off x="4183" y="2015"/>
                <a:ext cx="414" cy="792"/>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85022" name="Line 19"/>
              <p:cNvSpPr>
                <a:spLocks noChangeShapeType="1"/>
              </p:cNvSpPr>
              <p:nvPr/>
            </p:nvSpPr>
            <p:spPr bwMode="auto">
              <a:xfrm flipV="1">
                <a:off x="3899" y="2013"/>
                <a:ext cx="573" cy="5"/>
              </a:xfrm>
              <a:prstGeom prst="line">
                <a:avLst/>
              </a:prstGeom>
              <a:noFill/>
              <a:ln w="38100">
                <a:solidFill>
                  <a:srgbClr val="CC00CC"/>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5023" name="Freeform 20"/>
              <p:cNvSpPr>
                <a:spLocks/>
              </p:cNvSpPr>
              <p:nvPr/>
            </p:nvSpPr>
            <p:spPr bwMode="auto">
              <a:xfrm>
                <a:off x="1290" y="1829"/>
                <a:ext cx="983" cy="258"/>
              </a:xfrm>
              <a:custGeom>
                <a:avLst/>
                <a:gdLst>
                  <a:gd name="T0" fmla="*/ 0 w 983"/>
                  <a:gd name="T1" fmla="*/ 38 h 258"/>
                  <a:gd name="T2" fmla="*/ 253 w 983"/>
                  <a:gd name="T3" fmla="*/ 215 h 258"/>
                  <a:gd name="T4" fmla="*/ 614 w 983"/>
                  <a:gd name="T5" fmla="*/ 222 h 258"/>
                  <a:gd name="T6" fmla="*/ 983 w 983"/>
                  <a:gd name="T7" fmla="*/ 0 h 258"/>
                  <a:gd name="T8" fmla="*/ 0 60000 65536"/>
                  <a:gd name="T9" fmla="*/ 0 60000 65536"/>
                  <a:gd name="T10" fmla="*/ 0 60000 65536"/>
                  <a:gd name="T11" fmla="*/ 0 60000 65536"/>
                  <a:gd name="T12" fmla="*/ 0 w 983"/>
                  <a:gd name="T13" fmla="*/ 0 h 258"/>
                  <a:gd name="T14" fmla="*/ 983 w 983"/>
                  <a:gd name="T15" fmla="*/ 258 h 258"/>
                </a:gdLst>
                <a:ahLst/>
                <a:cxnLst>
                  <a:cxn ang="T8">
                    <a:pos x="T0" y="T1"/>
                  </a:cxn>
                  <a:cxn ang="T9">
                    <a:pos x="T2" y="T3"/>
                  </a:cxn>
                  <a:cxn ang="T10">
                    <a:pos x="T4" y="T5"/>
                  </a:cxn>
                  <a:cxn ang="T11">
                    <a:pos x="T6" y="T7"/>
                  </a:cxn>
                </a:cxnLst>
                <a:rect l="T12" t="T13" r="T14" b="T15"/>
                <a:pathLst>
                  <a:path w="983" h="258">
                    <a:moveTo>
                      <a:pt x="0" y="38"/>
                    </a:moveTo>
                    <a:cubicBezTo>
                      <a:pt x="75" y="111"/>
                      <a:pt x="151" y="184"/>
                      <a:pt x="253" y="215"/>
                    </a:cubicBezTo>
                    <a:cubicBezTo>
                      <a:pt x="355" y="246"/>
                      <a:pt x="492" y="258"/>
                      <a:pt x="614" y="222"/>
                    </a:cubicBezTo>
                    <a:cubicBezTo>
                      <a:pt x="736" y="186"/>
                      <a:pt x="859" y="93"/>
                      <a:pt x="983"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85024" name="Freeform 21"/>
              <p:cNvSpPr>
                <a:spLocks/>
              </p:cNvSpPr>
              <p:nvPr/>
            </p:nvSpPr>
            <p:spPr bwMode="auto">
              <a:xfrm>
                <a:off x="2918" y="1821"/>
                <a:ext cx="929" cy="507"/>
              </a:xfrm>
              <a:custGeom>
                <a:avLst/>
                <a:gdLst>
                  <a:gd name="T0" fmla="*/ 0 w 929"/>
                  <a:gd name="T1" fmla="*/ 0 h 507"/>
                  <a:gd name="T2" fmla="*/ 207 w 929"/>
                  <a:gd name="T3" fmla="*/ 238 h 507"/>
                  <a:gd name="T4" fmla="*/ 499 w 929"/>
                  <a:gd name="T5" fmla="*/ 422 h 507"/>
                  <a:gd name="T6" fmla="*/ 929 w 929"/>
                  <a:gd name="T7" fmla="*/ 507 h 507"/>
                  <a:gd name="T8" fmla="*/ 0 60000 65536"/>
                  <a:gd name="T9" fmla="*/ 0 60000 65536"/>
                  <a:gd name="T10" fmla="*/ 0 60000 65536"/>
                  <a:gd name="T11" fmla="*/ 0 60000 65536"/>
                  <a:gd name="T12" fmla="*/ 0 w 929"/>
                  <a:gd name="T13" fmla="*/ 0 h 507"/>
                  <a:gd name="T14" fmla="*/ 929 w 929"/>
                  <a:gd name="T15" fmla="*/ 507 h 507"/>
                </a:gdLst>
                <a:ahLst/>
                <a:cxnLst>
                  <a:cxn ang="T8">
                    <a:pos x="T0" y="T1"/>
                  </a:cxn>
                  <a:cxn ang="T9">
                    <a:pos x="T2" y="T3"/>
                  </a:cxn>
                  <a:cxn ang="T10">
                    <a:pos x="T4" y="T5"/>
                  </a:cxn>
                  <a:cxn ang="T11">
                    <a:pos x="T6" y="T7"/>
                  </a:cxn>
                </a:cxnLst>
                <a:rect l="T12" t="T13" r="T14" b="T15"/>
                <a:pathLst>
                  <a:path w="929" h="507">
                    <a:moveTo>
                      <a:pt x="0" y="0"/>
                    </a:moveTo>
                    <a:cubicBezTo>
                      <a:pt x="62" y="84"/>
                      <a:pt x="124" y="168"/>
                      <a:pt x="207" y="238"/>
                    </a:cubicBezTo>
                    <a:cubicBezTo>
                      <a:pt x="290" y="308"/>
                      <a:pt x="379" y="377"/>
                      <a:pt x="499" y="422"/>
                    </a:cubicBezTo>
                    <a:cubicBezTo>
                      <a:pt x="619" y="467"/>
                      <a:pt x="860" y="493"/>
                      <a:pt x="929" y="5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85025" name="Freeform 22"/>
              <p:cNvSpPr>
                <a:spLocks/>
              </p:cNvSpPr>
              <p:nvPr/>
            </p:nvSpPr>
            <p:spPr bwMode="auto">
              <a:xfrm>
                <a:off x="1313" y="1101"/>
                <a:ext cx="975" cy="359"/>
              </a:xfrm>
              <a:custGeom>
                <a:avLst/>
                <a:gdLst>
                  <a:gd name="T0" fmla="*/ 975 w 975"/>
                  <a:gd name="T1" fmla="*/ 1 h 536"/>
                  <a:gd name="T2" fmla="*/ 668 w 975"/>
                  <a:gd name="T3" fmla="*/ 1 h 536"/>
                  <a:gd name="T4" fmla="*/ 307 w 975"/>
                  <a:gd name="T5" fmla="*/ 1 h 536"/>
                  <a:gd name="T6" fmla="*/ 0 w 975"/>
                  <a:gd name="T7" fmla="*/ 1 h 536"/>
                  <a:gd name="T8" fmla="*/ 0 60000 65536"/>
                  <a:gd name="T9" fmla="*/ 0 60000 65536"/>
                  <a:gd name="T10" fmla="*/ 0 60000 65536"/>
                  <a:gd name="T11" fmla="*/ 0 60000 65536"/>
                  <a:gd name="T12" fmla="*/ 0 w 975"/>
                  <a:gd name="T13" fmla="*/ 0 h 536"/>
                  <a:gd name="T14" fmla="*/ 975 w 975"/>
                  <a:gd name="T15" fmla="*/ 536 h 536"/>
                </a:gdLst>
                <a:ahLst/>
                <a:cxnLst>
                  <a:cxn ang="T8">
                    <a:pos x="T0" y="T1"/>
                  </a:cxn>
                  <a:cxn ang="T9">
                    <a:pos x="T2" y="T3"/>
                  </a:cxn>
                  <a:cxn ang="T10">
                    <a:pos x="T4" y="T5"/>
                  </a:cxn>
                  <a:cxn ang="T11">
                    <a:pos x="T6" y="T7"/>
                  </a:cxn>
                </a:cxnLst>
                <a:rect l="T12" t="T13" r="T14" b="T15"/>
                <a:pathLst>
                  <a:path w="975" h="536">
                    <a:moveTo>
                      <a:pt x="975" y="528"/>
                    </a:moveTo>
                    <a:cubicBezTo>
                      <a:pt x="877" y="343"/>
                      <a:pt x="779" y="158"/>
                      <a:pt x="668" y="83"/>
                    </a:cubicBezTo>
                    <a:cubicBezTo>
                      <a:pt x="557" y="8"/>
                      <a:pt x="418" y="0"/>
                      <a:pt x="307" y="75"/>
                    </a:cubicBezTo>
                    <a:cubicBezTo>
                      <a:pt x="196" y="150"/>
                      <a:pt x="52" y="458"/>
                      <a:pt x="0" y="536"/>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en-US"/>
              </a:p>
            </p:txBody>
          </p:sp>
          <p:sp>
            <p:nvSpPr>
              <p:cNvPr id="85026" name="Freeform 23"/>
              <p:cNvSpPr>
                <a:spLocks/>
              </p:cNvSpPr>
              <p:nvPr/>
            </p:nvSpPr>
            <p:spPr bwMode="auto">
              <a:xfrm>
                <a:off x="1159" y="1959"/>
                <a:ext cx="2612" cy="620"/>
              </a:xfrm>
              <a:custGeom>
                <a:avLst/>
                <a:gdLst>
                  <a:gd name="T0" fmla="*/ 0 w 2612"/>
                  <a:gd name="T1" fmla="*/ 0 h 620"/>
                  <a:gd name="T2" fmla="*/ 400 w 2612"/>
                  <a:gd name="T3" fmla="*/ 354 h 620"/>
                  <a:gd name="T4" fmla="*/ 1467 w 2612"/>
                  <a:gd name="T5" fmla="*/ 392 h 620"/>
                  <a:gd name="T6" fmla="*/ 2174 w 2612"/>
                  <a:gd name="T7" fmla="*/ 584 h 620"/>
                  <a:gd name="T8" fmla="*/ 2612 w 2612"/>
                  <a:gd name="T9" fmla="*/ 607 h 620"/>
                  <a:gd name="T10" fmla="*/ 0 60000 65536"/>
                  <a:gd name="T11" fmla="*/ 0 60000 65536"/>
                  <a:gd name="T12" fmla="*/ 0 60000 65536"/>
                  <a:gd name="T13" fmla="*/ 0 60000 65536"/>
                  <a:gd name="T14" fmla="*/ 0 60000 65536"/>
                  <a:gd name="T15" fmla="*/ 0 w 2612"/>
                  <a:gd name="T16" fmla="*/ 0 h 620"/>
                  <a:gd name="T17" fmla="*/ 2612 w 2612"/>
                  <a:gd name="T18" fmla="*/ 620 h 620"/>
                </a:gdLst>
                <a:ahLst/>
                <a:cxnLst>
                  <a:cxn ang="T10">
                    <a:pos x="T0" y="T1"/>
                  </a:cxn>
                  <a:cxn ang="T11">
                    <a:pos x="T2" y="T3"/>
                  </a:cxn>
                  <a:cxn ang="T12">
                    <a:pos x="T4" y="T5"/>
                  </a:cxn>
                  <a:cxn ang="T13">
                    <a:pos x="T6" y="T7"/>
                  </a:cxn>
                  <a:cxn ang="T14">
                    <a:pos x="T8" y="T9"/>
                  </a:cxn>
                </a:cxnLst>
                <a:rect l="T15" t="T16" r="T17" b="T18"/>
                <a:pathLst>
                  <a:path w="2612" h="620">
                    <a:moveTo>
                      <a:pt x="0" y="0"/>
                    </a:moveTo>
                    <a:cubicBezTo>
                      <a:pt x="78" y="144"/>
                      <a:pt x="156" y="289"/>
                      <a:pt x="400" y="354"/>
                    </a:cubicBezTo>
                    <a:cubicBezTo>
                      <a:pt x="644" y="419"/>
                      <a:pt x="1171" y="354"/>
                      <a:pt x="1467" y="392"/>
                    </a:cubicBezTo>
                    <a:cubicBezTo>
                      <a:pt x="1763" y="430"/>
                      <a:pt x="1983" y="548"/>
                      <a:pt x="2174" y="584"/>
                    </a:cubicBezTo>
                    <a:cubicBezTo>
                      <a:pt x="2365" y="620"/>
                      <a:pt x="2488" y="613"/>
                      <a:pt x="2612" y="6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85027" name="Freeform 24"/>
              <p:cNvSpPr>
                <a:spLocks/>
              </p:cNvSpPr>
              <p:nvPr/>
            </p:nvSpPr>
            <p:spPr bwMode="auto">
              <a:xfrm>
                <a:off x="2173" y="2735"/>
                <a:ext cx="1705" cy="481"/>
              </a:xfrm>
              <a:custGeom>
                <a:avLst/>
                <a:gdLst>
                  <a:gd name="T0" fmla="*/ 0 w 1705"/>
                  <a:gd name="T1" fmla="*/ 292 h 481"/>
                  <a:gd name="T2" fmla="*/ 315 w 1705"/>
                  <a:gd name="T3" fmla="*/ 399 h 481"/>
                  <a:gd name="T4" fmla="*/ 1121 w 1705"/>
                  <a:gd name="T5" fmla="*/ 415 h 481"/>
                  <a:gd name="T6" fmla="*/ 1705 w 1705"/>
                  <a:gd name="T7" fmla="*/ 0 h 481"/>
                  <a:gd name="T8" fmla="*/ 0 60000 65536"/>
                  <a:gd name="T9" fmla="*/ 0 60000 65536"/>
                  <a:gd name="T10" fmla="*/ 0 60000 65536"/>
                  <a:gd name="T11" fmla="*/ 0 60000 65536"/>
                  <a:gd name="T12" fmla="*/ 0 w 1705"/>
                  <a:gd name="T13" fmla="*/ 0 h 481"/>
                  <a:gd name="T14" fmla="*/ 1705 w 1705"/>
                  <a:gd name="T15" fmla="*/ 481 h 481"/>
                </a:gdLst>
                <a:ahLst/>
                <a:cxnLst>
                  <a:cxn ang="T8">
                    <a:pos x="T0" y="T1"/>
                  </a:cxn>
                  <a:cxn ang="T9">
                    <a:pos x="T2" y="T3"/>
                  </a:cxn>
                  <a:cxn ang="T10">
                    <a:pos x="T4" y="T5"/>
                  </a:cxn>
                  <a:cxn ang="T11">
                    <a:pos x="T6" y="T7"/>
                  </a:cxn>
                </a:cxnLst>
                <a:rect l="T12" t="T13" r="T14" b="T15"/>
                <a:pathLst>
                  <a:path w="1705" h="481">
                    <a:moveTo>
                      <a:pt x="0" y="292"/>
                    </a:moveTo>
                    <a:cubicBezTo>
                      <a:pt x="64" y="335"/>
                      <a:pt x="128" y="379"/>
                      <a:pt x="315" y="399"/>
                    </a:cubicBezTo>
                    <a:cubicBezTo>
                      <a:pt x="502" y="419"/>
                      <a:pt x="889" y="481"/>
                      <a:pt x="1121" y="415"/>
                    </a:cubicBezTo>
                    <a:cubicBezTo>
                      <a:pt x="1353" y="349"/>
                      <a:pt x="1529" y="174"/>
                      <a:pt x="1705"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85028" name="Freeform 25"/>
              <p:cNvSpPr>
                <a:spLocks/>
              </p:cNvSpPr>
              <p:nvPr/>
            </p:nvSpPr>
            <p:spPr bwMode="auto">
              <a:xfrm>
                <a:off x="475" y="1783"/>
                <a:ext cx="892" cy="1282"/>
              </a:xfrm>
              <a:custGeom>
                <a:avLst/>
                <a:gdLst>
                  <a:gd name="T0" fmla="*/ 892 w 892"/>
                  <a:gd name="T1" fmla="*/ 1282 h 1282"/>
                  <a:gd name="T2" fmla="*/ 569 w 892"/>
                  <a:gd name="T3" fmla="*/ 1190 h 1282"/>
                  <a:gd name="T4" fmla="*/ 147 w 892"/>
                  <a:gd name="T5" fmla="*/ 921 h 1282"/>
                  <a:gd name="T6" fmla="*/ 1 w 892"/>
                  <a:gd name="T7" fmla="*/ 583 h 1282"/>
                  <a:gd name="T8" fmla="*/ 139 w 892"/>
                  <a:gd name="T9" fmla="*/ 0 h 1282"/>
                  <a:gd name="T10" fmla="*/ 0 60000 65536"/>
                  <a:gd name="T11" fmla="*/ 0 60000 65536"/>
                  <a:gd name="T12" fmla="*/ 0 60000 65536"/>
                  <a:gd name="T13" fmla="*/ 0 60000 65536"/>
                  <a:gd name="T14" fmla="*/ 0 60000 65536"/>
                  <a:gd name="T15" fmla="*/ 0 w 892"/>
                  <a:gd name="T16" fmla="*/ 0 h 1282"/>
                  <a:gd name="T17" fmla="*/ 892 w 892"/>
                  <a:gd name="T18" fmla="*/ 1282 h 1282"/>
                </a:gdLst>
                <a:ahLst/>
                <a:cxnLst>
                  <a:cxn ang="T10">
                    <a:pos x="T0" y="T1"/>
                  </a:cxn>
                  <a:cxn ang="T11">
                    <a:pos x="T2" y="T3"/>
                  </a:cxn>
                  <a:cxn ang="T12">
                    <a:pos x="T4" y="T5"/>
                  </a:cxn>
                  <a:cxn ang="T13">
                    <a:pos x="T6" y="T7"/>
                  </a:cxn>
                  <a:cxn ang="T14">
                    <a:pos x="T8" y="T9"/>
                  </a:cxn>
                </a:cxnLst>
                <a:rect l="T15" t="T16" r="T17" b="T18"/>
                <a:pathLst>
                  <a:path w="892" h="1282">
                    <a:moveTo>
                      <a:pt x="892" y="1282"/>
                    </a:moveTo>
                    <a:cubicBezTo>
                      <a:pt x="792" y="1266"/>
                      <a:pt x="693" y="1250"/>
                      <a:pt x="569" y="1190"/>
                    </a:cubicBezTo>
                    <a:cubicBezTo>
                      <a:pt x="445" y="1130"/>
                      <a:pt x="242" y="1022"/>
                      <a:pt x="147" y="921"/>
                    </a:cubicBezTo>
                    <a:cubicBezTo>
                      <a:pt x="52" y="820"/>
                      <a:pt x="2" y="736"/>
                      <a:pt x="1" y="583"/>
                    </a:cubicBezTo>
                    <a:cubicBezTo>
                      <a:pt x="0" y="430"/>
                      <a:pt x="69" y="215"/>
                      <a:pt x="139"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85029" name="Freeform 26"/>
              <p:cNvSpPr>
                <a:spLocks/>
              </p:cNvSpPr>
              <p:nvPr/>
            </p:nvSpPr>
            <p:spPr bwMode="auto">
              <a:xfrm>
                <a:off x="284" y="1621"/>
                <a:ext cx="3702" cy="2102"/>
              </a:xfrm>
              <a:custGeom>
                <a:avLst/>
                <a:gdLst>
                  <a:gd name="T0" fmla="*/ 3702 w 3702"/>
                  <a:gd name="T1" fmla="*/ 1175 h 2102"/>
                  <a:gd name="T2" fmla="*/ 3364 w 3702"/>
                  <a:gd name="T3" fmla="*/ 1905 h 2102"/>
                  <a:gd name="T4" fmla="*/ 3164 w 3702"/>
                  <a:gd name="T5" fmla="*/ 2051 h 2102"/>
                  <a:gd name="T6" fmla="*/ 2895 w 3702"/>
                  <a:gd name="T7" fmla="*/ 2097 h 2102"/>
                  <a:gd name="T8" fmla="*/ 1290 w 3702"/>
                  <a:gd name="T9" fmla="*/ 2059 h 2102"/>
                  <a:gd name="T10" fmla="*/ 607 w 3702"/>
                  <a:gd name="T11" fmla="*/ 1836 h 2102"/>
                  <a:gd name="T12" fmla="*/ 345 w 3702"/>
                  <a:gd name="T13" fmla="*/ 1498 h 2102"/>
                  <a:gd name="T14" fmla="*/ 100 w 3702"/>
                  <a:gd name="T15" fmla="*/ 976 h 2102"/>
                  <a:gd name="T16" fmla="*/ 31 w 3702"/>
                  <a:gd name="T17" fmla="*/ 300 h 2102"/>
                  <a:gd name="T18" fmla="*/ 284 w 3702"/>
                  <a:gd name="T19" fmla="*/ 0 h 2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2"/>
                  <a:gd name="T31" fmla="*/ 0 h 2102"/>
                  <a:gd name="T32" fmla="*/ 3702 w 3702"/>
                  <a:gd name="T33" fmla="*/ 2102 h 2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2" h="2102">
                    <a:moveTo>
                      <a:pt x="3702" y="1175"/>
                    </a:moveTo>
                    <a:cubicBezTo>
                      <a:pt x="3578" y="1467"/>
                      <a:pt x="3454" y="1759"/>
                      <a:pt x="3364" y="1905"/>
                    </a:cubicBezTo>
                    <a:cubicBezTo>
                      <a:pt x="3274" y="2051"/>
                      <a:pt x="3242" y="2019"/>
                      <a:pt x="3164" y="2051"/>
                    </a:cubicBezTo>
                    <a:cubicBezTo>
                      <a:pt x="3086" y="2083"/>
                      <a:pt x="3207" y="2096"/>
                      <a:pt x="2895" y="2097"/>
                    </a:cubicBezTo>
                    <a:cubicBezTo>
                      <a:pt x="2583" y="2098"/>
                      <a:pt x="1671" y="2102"/>
                      <a:pt x="1290" y="2059"/>
                    </a:cubicBezTo>
                    <a:cubicBezTo>
                      <a:pt x="909" y="2016"/>
                      <a:pt x="765" y="1930"/>
                      <a:pt x="607" y="1836"/>
                    </a:cubicBezTo>
                    <a:cubicBezTo>
                      <a:pt x="449" y="1742"/>
                      <a:pt x="429" y="1641"/>
                      <a:pt x="345" y="1498"/>
                    </a:cubicBezTo>
                    <a:cubicBezTo>
                      <a:pt x="261" y="1355"/>
                      <a:pt x="152" y="1176"/>
                      <a:pt x="100" y="976"/>
                    </a:cubicBezTo>
                    <a:cubicBezTo>
                      <a:pt x="48" y="776"/>
                      <a:pt x="0" y="463"/>
                      <a:pt x="31" y="300"/>
                    </a:cubicBezTo>
                    <a:cubicBezTo>
                      <a:pt x="62" y="137"/>
                      <a:pt x="173" y="68"/>
                      <a:pt x="284"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85030" name="Freeform 27"/>
              <p:cNvSpPr>
                <a:spLocks/>
              </p:cNvSpPr>
              <p:nvPr/>
            </p:nvSpPr>
            <p:spPr bwMode="auto">
              <a:xfrm>
                <a:off x="1997" y="2612"/>
                <a:ext cx="1820" cy="226"/>
              </a:xfrm>
              <a:custGeom>
                <a:avLst/>
                <a:gdLst>
                  <a:gd name="T0" fmla="*/ 1820 w 1820"/>
                  <a:gd name="T1" fmla="*/ 0 h 226"/>
                  <a:gd name="T2" fmla="*/ 1259 w 1820"/>
                  <a:gd name="T3" fmla="*/ 192 h 226"/>
                  <a:gd name="T4" fmla="*/ 744 w 1820"/>
                  <a:gd name="T5" fmla="*/ 207 h 226"/>
                  <a:gd name="T6" fmla="*/ 307 w 1820"/>
                  <a:gd name="T7" fmla="*/ 100 h 226"/>
                  <a:gd name="T8" fmla="*/ 0 w 1820"/>
                  <a:gd name="T9" fmla="*/ 123 h 226"/>
                  <a:gd name="T10" fmla="*/ 0 60000 65536"/>
                  <a:gd name="T11" fmla="*/ 0 60000 65536"/>
                  <a:gd name="T12" fmla="*/ 0 60000 65536"/>
                  <a:gd name="T13" fmla="*/ 0 60000 65536"/>
                  <a:gd name="T14" fmla="*/ 0 60000 65536"/>
                  <a:gd name="T15" fmla="*/ 0 w 1820"/>
                  <a:gd name="T16" fmla="*/ 0 h 226"/>
                  <a:gd name="T17" fmla="*/ 1820 w 1820"/>
                  <a:gd name="T18" fmla="*/ 226 h 226"/>
                </a:gdLst>
                <a:ahLst/>
                <a:cxnLst>
                  <a:cxn ang="T10">
                    <a:pos x="T0" y="T1"/>
                  </a:cxn>
                  <a:cxn ang="T11">
                    <a:pos x="T2" y="T3"/>
                  </a:cxn>
                  <a:cxn ang="T12">
                    <a:pos x="T4" y="T5"/>
                  </a:cxn>
                  <a:cxn ang="T13">
                    <a:pos x="T6" y="T7"/>
                  </a:cxn>
                  <a:cxn ang="T14">
                    <a:pos x="T8" y="T9"/>
                  </a:cxn>
                </a:cxnLst>
                <a:rect l="T15" t="T16" r="T17" b="T18"/>
                <a:pathLst>
                  <a:path w="1820" h="226">
                    <a:moveTo>
                      <a:pt x="1820" y="0"/>
                    </a:moveTo>
                    <a:cubicBezTo>
                      <a:pt x="1629" y="79"/>
                      <a:pt x="1438" y="158"/>
                      <a:pt x="1259" y="192"/>
                    </a:cubicBezTo>
                    <a:cubicBezTo>
                      <a:pt x="1080" y="226"/>
                      <a:pt x="903" y="222"/>
                      <a:pt x="744" y="207"/>
                    </a:cubicBezTo>
                    <a:cubicBezTo>
                      <a:pt x="585" y="192"/>
                      <a:pt x="431" y="114"/>
                      <a:pt x="307" y="100"/>
                    </a:cubicBezTo>
                    <a:cubicBezTo>
                      <a:pt x="183" y="86"/>
                      <a:pt x="91" y="104"/>
                      <a:pt x="0" y="123"/>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grpSp>
        <p:sp>
          <p:nvSpPr>
            <p:cNvPr id="85014" name="Oval 28"/>
            <p:cNvSpPr>
              <a:spLocks noChangeArrowheads="1"/>
            </p:cNvSpPr>
            <p:nvPr/>
          </p:nvSpPr>
          <p:spPr bwMode="auto">
            <a:xfrm>
              <a:off x="688" y="2569"/>
              <a:ext cx="1858" cy="1229"/>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grpSp>
      <p:sp>
        <p:nvSpPr>
          <p:cNvPr id="84998" name="Text Box 29"/>
          <p:cNvSpPr txBox="1">
            <a:spLocks noChangeArrowheads="1"/>
          </p:cNvSpPr>
          <p:nvPr/>
        </p:nvSpPr>
        <p:spPr bwMode="auto">
          <a:xfrm>
            <a:off x="1522413" y="6010275"/>
            <a:ext cx="1935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Ordinary English</a:t>
            </a:r>
          </a:p>
        </p:txBody>
      </p:sp>
      <p:grpSp>
        <p:nvGrpSpPr>
          <p:cNvPr id="6" name="Group 30"/>
          <p:cNvGrpSpPr>
            <a:grpSpLocks/>
          </p:cNvGrpSpPr>
          <p:nvPr/>
        </p:nvGrpSpPr>
        <p:grpSpPr bwMode="auto">
          <a:xfrm>
            <a:off x="4791075" y="4000500"/>
            <a:ext cx="2287588" cy="2159000"/>
            <a:chOff x="3018" y="2520"/>
            <a:chExt cx="1441" cy="1360"/>
          </a:xfrm>
        </p:grpSpPr>
        <p:sp>
          <p:nvSpPr>
            <p:cNvPr id="85007" name="Text Box 31"/>
            <p:cNvSpPr txBox="1">
              <a:spLocks noChangeArrowheads="1"/>
            </p:cNvSpPr>
            <p:nvPr/>
          </p:nvSpPr>
          <p:spPr bwMode="auto">
            <a:xfrm>
              <a:off x="3075" y="2796"/>
              <a:ext cx="135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dice precedent core</a:t>
              </a:r>
            </a:p>
          </p:txBody>
        </p:sp>
        <p:sp>
          <p:nvSpPr>
            <p:cNvPr id="85008" name="Text Box 32"/>
            <p:cNvSpPr txBox="1">
              <a:spLocks noChangeArrowheads="1"/>
            </p:cNvSpPr>
            <p:nvPr/>
          </p:nvSpPr>
          <p:spPr bwMode="auto">
            <a:xfrm>
              <a:off x="3080" y="3330"/>
              <a:ext cx="13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vice president Gore</a:t>
              </a:r>
            </a:p>
          </p:txBody>
        </p:sp>
        <p:sp>
          <p:nvSpPr>
            <p:cNvPr id="85009" name="Oval 33"/>
            <p:cNvSpPr>
              <a:spLocks noChangeArrowheads="1"/>
            </p:cNvSpPr>
            <p:nvPr/>
          </p:nvSpPr>
          <p:spPr bwMode="auto">
            <a:xfrm>
              <a:off x="3018" y="2780"/>
              <a:ext cx="1429" cy="30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85010" name="Oval 34"/>
            <p:cNvSpPr>
              <a:spLocks noChangeArrowheads="1"/>
            </p:cNvSpPr>
            <p:nvPr/>
          </p:nvSpPr>
          <p:spPr bwMode="auto">
            <a:xfrm>
              <a:off x="3030" y="3306"/>
              <a:ext cx="1429" cy="30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85011" name="Text Box 35"/>
            <p:cNvSpPr txBox="1">
              <a:spLocks noChangeArrowheads="1"/>
            </p:cNvSpPr>
            <p:nvPr/>
          </p:nvSpPr>
          <p:spPr bwMode="auto">
            <a:xfrm>
              <a:off x="3614" y="2520"/>
              <a:ext cx="2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i="1"/>
                <a:t>O</a:t>
              </a:r>
              <a:r>
                <a:rPr lang="en-US" altLang="en-US" sz="2000" b="0" baseline="-25000"/>
                <a:t>1</a:t>
              </a:r>
              <a:endParaRPr lang="en-US" altLang="en-US" sz="2000" b="0"/>
            </a:p>
          </p:txBody>
        </p:sp>
        <p:sp>
          <p:nvSpPr>
            <p:cNvPr id="85012" name="Text Box 36"/>
            <p:cNvSpPr txBox="1">
              <a:spLocks noChangeArrowheads="1"/>
            </p:cNvSpPr>
            <p:nvPr/>
          </p:nvSpPr>
          <p:spPr bwMode="auto">
            <a:xfrm>
              <a:off x="3641" y="3630"/>
              <a:ext cx="2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i="1"/>
                <a:t>O</a:t>
              </a:r>
              <a:r>
                <a:rPr lang="en-US" altLang="en-US" sz="2000" b="0" baseline="-25000"/>
                <a:t>2</a:t>
              </a:r>
              <a:endParaRPr lang="en-US" altLang="en-US" sz="2000" b="0"/>
            </a:p>
          </p:txBody>
        </p:sp>
      </p:grpSp>
      <p:grpSp>
        <p:nvGrpSpPr>
          <p:cNvPr id="7" name="Group 37"/>
          <p:cNvGrpSpPr>
            <a:grpSpLocks/>
          </p:cNvGrpSpPr>
          <p:nvPr/>
        </p:nvGrpSpPr>
        <p:grpSpPr bwMode="auto">
          <a:xfrm>
            <a:off x="3597275" y="4256088"/>
            <a:ext cx="4475163" cy="2298700"/>
            <a:chOff x="2266" y="2681"/>
            <a:chExt cx="2819" cy="1448"/>
          </a:xfrm>
        </p:grpSpPr>
        <p:sp>
          <p:nvSpPr>
            <p:cNvPr id="85002" name="Freeform 38"/>
            <p:cNvSpPr>
              <a:spLocks/>
            </p:cNvSpPr>
            <p:nvPr/>
          </p:nvSpPr>
          <p:spPr bwMode="auto">
            <a:xfrm>
              <a:off x="2365" y="2726"/>
              <a:ext cx="661" cy="169"/>
            </a:xfrm>
            <a:custGeom>
              <a:avLst/>
              <a:gdLst>
                <a:gd name="T0" fmla="*/ 0 w 661"/>
                <a:gd name="T1" fmla="*/ 85 h 169"/>
                <a:gd name="T2" fmla="*/ 162 w 661"/>
                <a:gd name="T3" fmla="*/ 8 h 169"/>
                <a:gd name="T4" fmla="*/ 415 w 661"/>
                <a:gd name="T5" fmla="*/ 39 h 169"/>
                <a:gd name="T6" fmla="*/ 661 w 661"/>
                <a:gd name="T7" fmla="*/ 169 h 169"/>
                <a:gd name="T8" fmla="*/ 0 60000 65536"/>
                <a:gd name="T9" fmla="*/ 0 60000 65536"/>
                <a:gd name="T10" fmla="*/ 0 60000 65536"/>
                <a:gd name="T11" fmla="*/ 0 60000 65536"/>
                <a:gd name="T12" fmla="*/ 0 w 661"/>
                <a:gd name="T13" fmla="*/ 0 h 169"/>
                <a:gd name="T14" fmla="*/ 661 w 661"/>
                <a:gd name="T15" fmla="*/ 169 h 169"/>
              </a:gdLst>
              <a:ahLst/>
              <a:cxnLst>
                <a:cxn ang="T8">
                  <a:pos x="T0" y="T1"/>
                </a:cxn>
                <a:cxn ang="T9">
                  <a:pos x="T2" y="T3"/>
                </a:cxn>
                <a:cxn ang="T10">
                  <a:pos x="T4" y="T5"/>
                </a:cxn>
                <a:cxn ang="T11">
                  <a:pos x="T6" y="T7"/>
                </a:cxn>
              </a:cxnLst>
              <a:rect l="T12" t="T13" r="T14" b="T15"/>
              <a:pathLst>
                <a:path w="661" h="169">
                  <a:moveTo>
                    <a:pt x="0" y="85"/>
                  </a:moveTo>
                  <a:cubicBezTo>
                    <a:pt x="46" y="50"/>
                    <a:pt x="93" y="16"/>
                    <a:pt x="162" y="8"/>
                  </a:cubicBezTo>
                  <a:cubicBezTo>
                    <a:pt x="231" y="0"/>
                    <a:pt x="332" y="12"/>
                    <a:pt x="415" y="39"/>
                  </a:cubicBezTo>
                  <a:cubicBezTo>
                    <a:pt x="498" y="66"/>
                    <a:pt x="634" y="115"/>
                    <a:pt x="661" y="169"/>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85003" name="Freeform 39"/>
            <p:cNvSpPr>
              <a:spLocks/>
            </p:cNvSpPr>
            <p:nvPr/>
          </p:nvSpPr>
          <p:spPr bwMode="auto">
            <a:xfrm flipV="1">
              <a:off x="2361" y="3522"/>
              <a:ext cx="692" cy="53"/>
            </a:xfrm>
            <a:custGeom>
              <a:avLst/>
              <a:gdLst>
                <a:gd name="T0" fmla="*/ 0 w 661"/>
                <a:gd name="T1" fmla="*/ 0 h 169"/>
                <a:gd name="T2" fmla="*/ 390 w 661"/>
                <a:gd name="T3" fmla="*/ 0 h 169"/>
                <a:gd name="T4" fmla="*/ 988 w 661"/>
                <a:gd name="T5" fmla="*/ 0 h 169"/>
                <a:gd name="T6" fmla="*/ 1581 w 661"/>
                <a:gd name="T7" fmla="*/ 0 h 169"/>
                <a:gd name="T8" fmla="*/ 0 60000 65536"/>
                <a:gd name="T9" fmla="*/ 0 60000 65536"/>
                <a:gd name="T10" fmla="*/ 0 60000 65536"/>
                <a:gd name="T11" fmla="*/ 0 60000 65536"/>
                <a:gd name="T12" fmla="*/ 0 w 661"/>
                <a:gd name="T13" fmla="*/ 0 h 169"/>
                <a:gd name="T14" fmla="*/ 661 w 661"/>
                <a:gd name="T15" fmla="*/ 169 h 169"/>
              </a:gdLst>
              <a:ahLst/>
              <a:cxnLst>
                <a:cxn ang="T8">
                  <a:pos x="T0" y="T1"/>
                </a:cxn>
                <a:cxn ang="T9">
                  <a:pos x="T2" y="T3"/>
                </a:cxn>
                <a:cxn ang="T10">
                  <a:pos x="T4" y="T5"/>
                </a:cxn>
                <a:cxn ang="T11">
                  <a:pos x="T6" y="T7"/>
                </a:cxn>
              </a:cxnLst>
              <a:rect l="T12" t="T13" r="T14" b="T15"/>
              <a:pathLst>
                <a:path w="661" h="169">
                  <a:moveTo>
                    <a:pt x="0" y="85"/>
                  </a:moveTo>
                  <a:cubicBezTo>
                    <a:pt x="46" y="50"/>
                    <a:pt x="93" y="16"/>
                    <a:pt x="162" y="8"/>
                  </a:cubicBezTo>
                  <a:cubicBezTo>
                    <a:pt x="231" y="0"/>
                    <a:pt x="332" y="12"/>
                    <a:pt x="415" y="39"/>
                  </a:cubicBezTo>
                  <a:cubicBezTo>
                    <a:pt x="498" y="66"/>
                    <a:pt x="634" y="115"/>
                    <a:pt x="661" y="169"/>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en-US"/>
            </a:p>
          </p:txBody>
        </p:sp>
        <p:sp>
          <p:nvSpPr>
            <p:cNvPr id="85004" name="Text Box 40"/>
            <p:cNvSpPr txBox="1">
              <a:spLocks noChangeArrowheads="1"/>
            </p:cNvSpPr>
            <p:nvPr/>
          </p:nvSpPr>
          <p:spPr bwMode="auto">
            <a:xfrm>
              <a:off x="2553" y="2681"/>
              <a:ext cx="24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a:t>?</a:t>
              </a:r>
            </a:p>
          </p:txBody>
        </p:sp>
        <p:sp>
          <p:nvSpPr>
            <p:cNvPr id="85005" name="Text Box 41"/>
            <p:cNvSpPr txBox="1">
              <a:spLocks noChangeArrowheads="1"/>
            </p:cNvSpPr>
            <p:nvPr/>
          </p:nvSpPr>
          <p:spPr bwMode="auto">
            <a:xfrm>
              <a:off x="2580" y="3277"/>
              <a:ext cx="24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a:t>?</a:t>
              </a:r>
            </a:p>
          </p:txBody>
        </p:sp>
        <p:sp>
          <p:nvSpPr>
            <p:cNvPr id="85006" name="Text Box 42"/>
            <p:cNvSpPr txBox="1">
              <a:spLocks noChangeArrowheads="1"/>
            </p:cNvSpPr>
            <p:nvPr/>
          </p:nvSpPr>
          <p:spPr bwMode="auto">
            <a:xfrm>
              <a:off x="2266" y="3879"/>
              <a:ext cx="281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P(</a:t>
              </a:r>
              <a:r>
                <a:rPr lang="en-US" altLang="en-US" sz="2000" b="0" i="1"/>
                <a:t>O</a:t>
              </a:r>
              <a:r>
                <a:rPr lang="en-US" altLang="en-US" sz="2000" b="0" baseline="-25000"/>
                <a:t>2</a:t>
              </a:r>
              <a:r>
                <a:rPr lang="en-US" altLang="en-US" sz="2000" b="0"/>
                <a:t> | OrdEnglish) &gt; P(</a:t>
              </a:r>
              <a:r>
                <a:rPr lang="en-US" altLang="en-US" sz="2000" b="0" i="1"/>
                <a:t>O</a:t>
              </a:r>
              <a:r>
                <a:rPr lang="en-US" altLang="en-US" sz="2000" b="0" baseline="-25000"/>
                <a:t>1</a:t>
              </a:r>
              <a:r>
                <a:rPr lang="en-US" altLang="en-US" sz="2000" b="0"/>
                <a:t> | OrdEnglish) ?</a:t>
              </a:r>
            </a:p>
          </p:txBody>
        </p:sp>
      </p:grpSp>
      <p:sp>
        <p:nvSpPr>
          <p:cNvPr id="85001"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1100" b="0">
                <a:solidFill>
                  <a:srgbClr val="000000"/>
                </a:solidFill>
                <a:latin typeface="Calibri" panose="020F0502020204030204" pitchFamily="34" charset="0"/>
              </a:rPr>
              <a:t>Ray Mooney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fld id="{14AC536D-9F05-4C03-BCF5-761382CA371A}" type="slidenum">
              <a:rPr lang="en-US" altLang="en-US" sz="1200" smtClean="0">
                <a:latin typeface="Helvetica" panose="020B0604020202020204" pitchFamily="34" charset="0"/>
              </a:rPr>
              <a:pPr>
                <a:spcBef>
                  <a:spcPct val="0"/>
                </a:spcBef>
                <a:buClrTx/>
                <a:buFontTx/>
                <a:buNone/>
              </a:pPr>
              <a:t>3</a:t>
            </a:fld>
            <a:endParaRPr lang="en-US" altLang="en-US" sz="1200"/>
          </a:p>
        </p:txBody>
      </p:sp>
      <p:sp>
        <p:nvSpPr>
          <p:cNvPr id="32771" name="Rectangle 2"/>
          <p:cNvSpPr>
            <a:spLocks noGrp="1" noChangeArrowheads="1"/>
          </p:cNvSpPr>
          <p:nvPr>
            <p:ph type="title"/>
          </p:nvPr>
        </p:nvSpPr>
        <p:spPr/>
        <p:txBody>
          <a:bodyPr/>
          <a:lstStyle/>
          <a:p>
            <a:pPr eaLnBrk="1" hangingPunct="1"/>
            <a:r>
              <a:rPr lang="en-US" altLang="en-US"/>
              <a:t>Markov Chains</a:t>
            </a:r>
          </a:p>
        </p:txBody>
      </p:sp>
      <p:sp>
        <p:nvSpPr>
          <p:cNvPr id="32772" name="Rectangle 3"/>
          <p:cNvSpPr>
            <a:spLocks noGrp="1" noChangeArrowheads="1"/>
          </p:cNvSpPr>
          <p:nvPr>
            <p:ph type="body" idx="1"/>
          </p:nvPr>
        </p:nvSpPr>
        <p:spPr/>
        <p:txBody>
          <a:bodyPr/>
          <a:lstStyle/>
          <a:p>
            <a:pPr eaLnBrk="1" hangingPunct="1"/>
            <a:r>
              <a:rPr lang="en-US" altLang="en-US"/>
              <a:t>A finite state machine with probabilistic state transitions.</a:t>
            </a:r>
          </a:p>
          <a:p>
            <a:pPr eaLnBrk="1" hangingPunct="1"/>
            <a:r>
              <a:rPr lang="en-US" altLang="en-US"/>
              <a:t>Makes Markov assumption that next state only depends on the current state and independent of previous history.</a:t>
            </a:r>
          </a:p>
        </p:txBody>
      </p:sp>
      <p:sp>
        <p:nvSpPr>
          <p:cNvPr id="32773"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1100" b="0">
                <a:solidFill>
                  <a:srgbClr val="000000"/>
                </a:solidFill>
                <a:latin typeface="Calibri" panose="020F0502020204030204" pitchFamily="34" charset="0"/>
              </a:rPr>
              <a:t>Ray Mooney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fld id="{9782736D-0CC4-4E30-B52D-D1256282FD9A}" type="slidenum">
              <a:rPr lang="en-US" altLang="en-US" sz="1200" smtClean="0">
                <a:latin typeface="Helvetica" panose="020B0604020202020204" pitchFamily="34" charset="0"/>
              </a:rPr>
              <a:pPr>
                <a:spcBef>
                  <a:spcPct val="0"/>
                </a:spcBef>
                <a:buClrTx/>
                <a:buFontTx/>
                <a:buNone/>
              </a:pPr>
              <a:t>30</a:t>
            </a:fld>
            <a:endParaRPr lang="en-US" altLang="en-US" sz="1200"/>
          </a:p>
        </p:txBody>
      </p:sp>
      <p:sp>
        <p:nvSpPr>
          <p:cNvPr id="87043" name="Rectangle 2"/>
          <p:cNvSpPr>
            <a:spLocks noGrp="1" noChangeArrowheads="1"/>
          </p:cNvSpPr>
          <p:nvPr>
            <p:ph type="title"/>
          </p:nvPr>
        </p:nvSpPr>
        <p:spPr/>
        <p:txBody>
          <a:bodyPr/>
          <a:lstStyle/>
          <a:p>
            <a:pPr eaLnBrk="1" hangingPunct="1"/>
            <a:r>
              <a:rPr lang="en-US" altLang="en-US" sz="3200"/>
              <a:t>HMM: Observation Likelihood</a:t>
            </a:r>
            <a:br>
              <a:rPr lang="en-US" altLang="en-US" sz="3200"/>
            </a:br>
            <a:r>
              <a:rPr lang="en-US" altLang="en-US" sz="3200"/>
              <a:t>Naïve Solution</a:t>
            </a:r>
          </a:p>
        </p:txBody>
      </p:sp>
      <p:sp>
        <p:nvSpPr>
          <p:cNvPr id="113668" name="Rectangle 3"/>
          <p:cNvSpPr>
            <a:spLocks noGrp="1" noChangeArrowheads="1"/>
          </p:cNvSpPr>
          <p:nvPr>
            <p:ph type="body" idx="1"/>
          </p:nvPr>
        </p:nvSpPr>
        <p:spPr/>
        <p:txBody>
          <a:bodyPr/>
          <a:lstStyle/>
          <a:p>
            <a:pPr eaLnBrk="1" hangingPunct="1">
              <a:lnSpc>
                <a:spcPct val="90000"/>
              </a:lnSpc>
            </a:pPr>
            <a:r>
              <a:rPr lang="en-US" altLang="en-US" sz="2800" dirty="0"/>
              <a:t>Consider all possible state sequences, </a:t>
            </a:r>
            <a:r>
              <a:rPr lang="en-US" altLang="en-US" sz="2800" i="1" dirty="0"/>
              <a:t>Q</a:t>
            </a:r>
            <a:r>
              <a:rPr lang="en-US" altLang="en-US" sz="2800" dirty="0"/>
              <a:t>, of length </a:t>
            </a:r>
            <a:r>
              <a:rPr lang="en-US" altLang="en-US" sz="2800" i="1" dirty="0"/>
              <a:t>T</a:t>
            </a:r>
            <a:r>
              <a:rPr lang="en-US" altLang="en-US" sz="2800" dirty="0"/>
              <a:t> that the model could have traversed in generating the given observation sequence.</a:t>
            </a:r>
          </a:p>
          <a:p>
            <a:pPr eaLnBrk="1" hangingPunct="1">
              <a:lnSpc>
                <a:spcPct val="90000"/>
              </a:lnSpc>
            </a:pPr>
            <a:r>
              <a:rPr lang="en-US" altLang="en-US" sz="2800" dirty="0"/>
              <a:t>Compute </a:t>
            </a:r>
            <a:endParaRPr lang="en-US" altLang="en-US" sz="2800" dirty="0" smtClean="0"/>
          </a:p>
          <a:p>
            <a:pPr lvl="1" eaLnBrk="1" hangingPunct="1">
              <a:lnSpc>
                <a:spcPct val="90000"/>
              </a:lnSpc>
            </a:pPr>
            <a:r>
              <a:rPr lang="en-US" altLang="en-US" sz="2400" dirty="0" smtClean="0"/>
              <a:t>the </a:t>
            </a:r>
            <a:r>
              <a:rPr lang="en-US" altLang="en-US" sz="2400" dirty="0"/>
              <a:t>probability of a given state sequence from </a:t>
            </a:r>
            <a:r>
              <a:rPr lang="en-US" altLang="en-US" sz="2400" i="1" dirty="0">
                <a:cs typeface="Times New Roman" panose="02020603050405020304" pitchFamily="18" charset="0"/>
              </a:rPr>
              <a:t>A, </a:t>
            </a:r>
            <a:r>
              <a:rPr lang="en-US" altLang="en-US" sz="2400" dirty="0" smtClean="0">
                <a:cs typeface="Times New Roman" panose="02020603050405020304" pitchFamily="18" charset="0"/>
              </a:rPr>
              <a:t>and</a:t>
            </a:r>
          </a:p>
          <a:p>
            <a:pPr lvl="1" eaLnBrk="1" hangingPunct="1">
              <a:lnSpc>
                <a:spcPct val="90000"/>
              </a:lnSpc>
            </a:pPr>
            <a:r>
              <a:rPr lang="en-US" altLang="en-US" sz="2400" dirty="0" smtClean="0">
                <a:cs typeface="Times New Roman" panose="02020603050405020304" pitchFamily="18" charset="0"/>
              </a:rPr>
              <a:t>multiply </a:t>
            </a:r>
            <a:r>
              <a:rPr lang="en-US" altLang="en-US" sz="2400" dirty="0">
                <a:cs typeface="Times New Roman" panose="02020603050405020304" pitchFamily="18" charset="0"/>
              </a:rPr>
              <a:t>it by the probabilities </a:t>
            </a:r>
            <a:r>
              <a:rPr lang="en-US" altLang="en-US" sz="2400" dirty="0" smtClean="0">
                <a:cs typeface="Times New Roman" panose="02020603050405020304" pitchFamily="18" charset="0"/>
              </a:rPr>
              <a:t>(from </a:t>
            </a:r>
            <a:r>
              <a:rPr lang="en-US" altLang="en-US" sz="2400" i="1" dirty="0" smtClean="0">
                <a:cs typeface="Times New Roman" panose="02020603050405020304" pitchFamily="18" charset="0"/>
              </a:rPr>
              <a:t>B</a:t>
            </a:r>
            <a:r>
              <a:rPr lang="en-US" altLang="en-US" sz="2400" dirty="0" smtClean="0">
                <a:cs typeface="Times New Roman" panose="02020603050405020304" pitchFamily="18" charset="0"/>
              </a:rPr>
              <a:t>)</a:t>
            </a:r>
            <a:r>
              <a:rPr lang="en-US" altLang="en-US" sz="2400" i="1" dirty="0" smtClean="0">
                <a:cs typeface="Times New Roman" panose="02020603050405020304" pitchFamily="18" charset="0"/>
              </a:rPr>
              <a:t> </a:t>
            </a:r>
            <a:r>
              <a:rPr lang="en-US" altLang="en-US" sz="2400" dirty="0" smtClean="0">
                <a:cs typeface="Times New Roman" panose="02020603050405020304" pitchFamily="18" charset="0"/>
              </a:rPr>
              <a:t>of </a:t>
            </a:r>
            <a:r>
              <a:rPr lang="en-US" altLang="en-US" sz="2400" dirty="0">
                <a:cs typeface="Times New Roman" panose="02020603050405020304" pitchFamily="18" charset="0"/>
              </a:rPr>
              <a:t>generating each </a:t>
            </a:r>
            <a:r>
              <a:rPr lang="en-US" altLang="en-US" sz="2400" dirty="0" smtClean="0">
                <a:cs typeface="Times New Roman" panose="02020603050405020304" pitchFamily="18" charset="0"/>
              </a:rPr>
              <a:t>of the </a:t>
            </a:r>
            <a:r>
              <a:rPr lang="en-US" altLang="en-US" sz="2400" dirty="0">
                <a:cs typeface="Times New Roman" panose="02020603050405020304" pitchFamily="18" charset="0"/>
              </a:rPr>
              <a:t>given observations in each of the corresponding states in this </a:t>
            </a:r>
            <a:r>
              <a:rPr lang="en-US" altLang="en-US" sz="2400" dirty="0" smtClean="0">
                <a:cs typeface="Times New Roman" panose="02020603050405020304" pitchFamily="18" charset="0"/>
              </a:rPr>
              <a:t>sequence, </a:t>
            </a:r>
            <a:endParaRPr lang="en-US" altLang="en-US" sz="2400" dirty="0" smtClean="0">
              <a:cs typeface="Times New Roman" panose="02020603050405020304" pitchFamily="18" charset="0"/>
            </a:endParaRPr>
          </a:p>
          <a:p>
            <a:pPr lvl="1" eaLnBrk="1" hangingPunct="1">
              <a:lnSpc>
                <a:spcPct val="90000"/>
              </a:lnSpc>
            </a:pPr>
            <a:r>
              <a:rPr lang="en-US" altLang="en-US" sz="2400" dirty="0" smtClean="0">
                <a:cs typeface="Times New Roman" panose="02020603050405020304" pitchFamily="18" charset="0"/>
              </a:rPr>
              <a:t>to </a:t>
            </a:r>
            <a:r>
              <a:rPr lang="en-US" altLang="en-US" sz="2400" dirty="0">
                <a:cs typeface="Times New Roman" panose="02020603050405020304" pitchFamily="18" charset="0"/>
              </a:rPr>
              <a:t>get P(</a:t>
            </a:r>
            <a:r>
              <a:rPr lang="en-US" altLang="en-US" sz="2400" i="1" dirty="0">
                <a:cs typeface="Times New Roman" panose="02020603050405020304" pitchFamily="18" charset="0"/>
              </a:rPr>
              <a:t>O</a:t>
            </a:r>
            <a:r>
              <a:rPr lang="en-US" altLang="en-US" sz="2400" dirty="0">
                <a:cs typeface="Times New Roman" panose="02020603050405020304" pitchFamily="18" charset="0"/>
              </a:rPr>
              <a:t>,</a:t>
            </a:r>
            <a:r>
              <a:rPr lang="en-US" altLang="en-US" sz="2400" i="1" dirty="0">
                <a:cs typeface="Times New Roman" panose="02020603050405020304" pitchFamily="18" charset="0"/>
              </a:rPr>
              <a:t>Q|</a:t>
            </a:r>
            <a:r>
              <a:rPr lang="en-US" altLang="en-US" sz="2400" dirty="0">
                <a:cs typeface="Times New Roman" panose="02020603050405020304" pitchFamily="18" charset="0"/>
              </a:rPr>
              <a:t> </a:t>
            </a:r>
            <a:r>
              <a:rPr lang="el-GR" altLang="en-US" sz="2400" dirty="0">
                <a:cs typeface="Times New Roman" panose="02020603050405020304" pitchFamily="18" charset="0"/>
              </a:rPr>
              <a:t>λ</a:t>
            </a:r>
            <a:r>
              <a:rPr lang="en-US" altLang="en-US" sz="2400" dirty="0">
                <a:cs typeface="Times New Roman" panose="02020603050405020304" pitchFamily="18" charset="0"/>
              </a:rPr>
              <a:t>) = P(</a:t>
            </a:r>
            <a:r>
              <a:rPr lang="en-US" altLang="en-US" sz="2400" i="1" dirty="0">
                <a:cs typeface="Times New Roman" panose="02020603050405020304" pitchFamily="18" charset="0"/>
              </a:rPr>
              <a:t>O|</a:t>
            </a:r>
            <a:r>
              <a:rPr lang="en-US" altLang="en-US" sz="2400" dirty="0">
                <a:cs typeface="Times New Roman" panose="02020603050405020304" pitchFamily="18" charset="0"/>
              </a:rPr>
              <a:t> </a:t>
            </a:r>
            <a:r>
              <a:rPr lang="en-US" altLang="en-US" sz="2400" i="1" dirty="0">
                <a:cs typeface="Times New Roman" panose="02020603050405020304" pitchFamily="18" charset="0"/>
              </a:rPr>
              <a:t>Q</a:t>
            </a:r>
            <a:r>
              <a:rPr lang="en-US" altLang="en-US" sz="2400" dirty="0">
                <a:cs typeface="Times New Roman" panose="02020603050405020304" pitchFamily="18" charset="0"/>
              </a:rPr>
              <a:t>,</a:t>
            </a:r>
            <a:r>
              <a:rPr lang="el-GR" altLang="en-US" sz="2400" dirty="0">
                <a:cs typeface="Times New Roman" panose="02020603050405020304" pitchFamily="18" charset="0"/>
              </a:rPr>
              <a:t> λ</a:t>
            </a:r>
            <a:r>
              <a:rPr lang="en-US" altLang="en-US" sz="2400" dirty="0">
                <a:cs typeface="Times New Roman" panose="02020603050405020304" pitchFamily="18" charset="0"/>
              </a:rPr>
              <a:t>) P(</a:t>
            </a:r>
            <a:r>
              <a:rPr lang="en-US" altLang="en-US" sz="2400" i="1" dirty="0">
                <a:cs typeface="Times New Roman" panose="02020603050405020304" pitchFamily="18" charset="0"/>
              </a:rPr>
              <a:t>Q|</a:t>
            </a:r>
            <a:r>
              <a:rPr lang="en-US" altLang="en-US" sz="2400" dirty="0">
                <a:cs typeface="Times New Roman" panose="02020603050405020304" pitchFamily="18" charset="0"/>
              </a:rPr>
              <a:t> </a:t>
            </a:r>
            <a:r>
              <a:rPr lang="el-GR" altLang="en-US" sz="2400" dirty="0">
                <a:cs typeface="Times New Roman" panose="02020603050405020304" pitchFamily="18" charset="0"/>
              </a:rPr>
              <a:t>λ</a:t>
            </a:r>
            <a:r>
              <a:rPr lang="en-US" altLang="en-US" sz="2400" dirty="0">
                <a:cs typeface="Times New Roman" panose="02020603050405020304" pitchFamily="18" charset="0"/>
              </a:rPr>
              <a:t>) .</a:t>
            </a:r>
          </a:p>
          <a:p>
            <a:pPr eaLnBrk="1" hangingPunct="1">
              <a:lnSpc>
                <a:spcPct val="90000"/>
              </a:lnSpc>
            </a:pPr>
            <a:r>
              <a:rPr lang="en-US" altLang="en-US" sz="2800" dirty="0">
                <a:cs typeface="Times New Roman" panose="02020603050405020304" pitchFamily="18" charset="0"/>
              </a:rPr>
              <a:t>Sum this over all possible state sequences to get P(</a:t>
            </a:r>
            <a:r>
              <a:rPr lang="en-US" altLang="en-US" sz="2800" i="1" dirty="0">
                <a:cs typeface="Times New Roman" panose="02020603050405020304" pitchFamily="18" charset="0"/>
              </a:rPr>
              <a:t>O</a:t>
            </a:r>
            <a:r>
              <a:rPr lang="en-US" altLang="en-US" sz="2800" dirty="0">
                <a:cs typeface="Times New Roman" panose="02020603050405020304" pitchFamily="18" charset="0"/>
              </a:rPr>
              <a:t>| </a:t>
            </a:r>
            <a:r>
              <a:rPr lang="el-GR" altLang="en-US" sz="2800" dirty="0">
                <a:cs typeface="Times New Roman" panose="02020603050405020304" pitchFamily="18" charset="0"/>
              </a:rPr>
              <a:t>λ</a:t>
            </a:r>
            <a:r>
              <a:rPr lang="en-US" altLang="en-US" sz="2800" dirty="0">
                <a:cs typeface="Times New Roman" panose="02020603050405020304" pitchFamily="18" charset="0"/>
              </a:rPr>
              <a:t>).</a:t>
            </a:r>
          </a:p>
          <a:p>
            <a:pPr eaLnBrk="1" hangingPunct="1">
              <a:lnSpc>
                <a:spcPct val="90000"/>
              </a:lnSpc>
            </a:pPr>
            <a:r>
              <a:rPr lang="en-US" altLang="en-US" sz="2800" dirty="0">
                <a:cs typeface="Times New Roman" panose="02020603050405020304" pitchFamily="18" charset="0"/>
              </a:rPr>
              <a:t>Computationally complex: O(</a:t>
            </a:r>
            <a:r>
              <a:rPr lang="en-US" altLang="en-US" sz="2800" i="1" dirty="0">
                <a:cs typeface="Times New Roman" panose="02020603050405020304" pitchFamily="18" charset="0"/>
              </a:rPr>
              <a:t>TN</a:t>
            </a:r>
            <a:r>
              <a:rPr lang="en-US" altLang="en-US" sz="2800" i="1" baseline="30000" dirty="0">
                <a:cs typeface="Times New Roman" panose="02020603050405020304" pitchFamily="18" charset="0"/>
              </a:rPr>
              <a:t>T</a:t>
            </a:r>
            <a:r>
              <a:rPr lang="en-US" altLang="en-US" sz="2800" dirty="0">
                <a:cs typeface="Times New Roman" panose="02020603050405020304" pitchFamily="18" charset="0"/>
              </a:rPr>
              <a:t>).</a:t>
            </a:r>
            <a:endParaRPr lang="en-US" altLang="en-US" sz="2800" i="1" dirty="0">
              <a:cs typeface="Times New Roman" panose="02020603050405020304" pitchFamily="18" charset="0"/>
            </a:endParaRPr>
          </a:p>
          <a:p>
            <a:pPr eaLnBrk="1" hangingPunct="1">
              <a:lnSpc>
                <a:spcPct val="90000"/>
              </a:lnSpc>
            </a:pPr>
            <a:endParaRPr lang="en-US" altLang="en-US" sz="2800" dirty="0">
              <a:cs typeface="Times New Roman" panose="02020603050405020304" pitchFamily="18" charset="0"/>
            </a:endParaRPr>
          </a:p>
          <a:p>
            <a:pPr eaLnBrk="1" hangingPunct="1">
              <a:lnSpc>
                <a:spcPct val="90000"/>
              </a:lnSpc>
            </a:pPr>
            <a:endParaRPr lang="en-US" altLang="en-US" sz="2800" dirty="0">
              <a:cs typeface="Times New Roman" panose="02020603050405020304" pitchFamily="18" charset="0"/>
            </a:endParaRPr>
          </a:p>
          <a:p>
            <a:pPr eaLnBrk="1" hangingPunct="1">
              <a:lnSpc>
                <a:spcPct val="90000"/>
              </a:lnSpc>
            </a:pPr>
            <a:endParaRPr lang="en-US" altLang="en-US" sz="2800" dirty="0"/>
          </a:p>
          <a:p>
            <a:pPr eaLnBrk="1" hangingPunct="1">
              <a:lnSpc>
                <a:spcPct val="90000"/>
              </a:lnSpc>
            </a:pPr>
            <a:endParaRPr lang="en-US" altLang="en-US" sz="2800" dirty="0"/>
          </a:p>
          <a:p>
            <a:pPr eaLnBrk="1" hangingPunct="1">
              <a:lnSpc>
                <a:spcPct val="90000"/>
              </a:lnSpc>
            </a:pPr>
            <a:endParaRPr lang="en-US" altLang="en-US" sz="2800" dirty="0"/>
          </a:p>
          <a:p>
            <a:pPr eaLnBrk="1" hangingPunct="1">
              <a:lnSpc>
                <a:spcPct val="90000"/>
              </a:lnSpc>
            </a:pPr>
            <a:endParaRPr lang="en-US" altLang="en-US" sz="2800" dirty="0"/>
          </a:p>
        </p:txBody>
      </p:sp>
      <p:sp>
        <p:nvSpPr>
          <p:cNvPr id="87045" name="TextBox 6"/>
          <p:cNvSpPr txBox="1">
            <a:spLocks noChangeArrowheads="1"/>
          </p:cNvSpPr>
          <p:nvPr/>
        </p:nvSpPr>
        <p:spPr bwMode="auto">
          <a:xfrm>
            <a:off x="0" y="6596063"/>
            <a:ext cx="173156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1100" b="0" dirty="0" smtClean="0">
                <a:solidFill>
                  <a:srgbClr val="000000"/>
                </a:solidFill>
                <a:latin typeface="Calibri" panose="020F0502020204030204" pitchFamily="34" charset="0"/>
              </a:rPr>
              <a:t>Adapted from Ray </a:t>
            </a:r>
            <a:r>
              <a:rPr lang="en-US" altLang="en-US" sz="1100" b="0" dirty="0">
                <a:solidFill>
                  <a:srgbClr val="000000"/>
                </a:solidFill>
                <a:latin typeface="Calibri" panose="020F0502020204030204" pitchFamily="34" charset="0"/>
              </a:rPr>
              <a:t>Mooney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66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36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66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366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366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3668">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366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8"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685800" y="1371600"/>
            <a:ext cx="7981122" cy="4687888"/>
          </a:xfrm>
        </p:spPr>
        <p:txBody>
          <a:bodyPr/>
          <a:lstStyle/>
          <a:p>
            <a:r>
              <a:rPr lang="en-US" sz="2800" dirty="0"/>
              <a:t>States = weather (hot/cold), observations = number of ice-creams eaten</a:t>
            </a:r>
          </a:p>
          <a:p>
            <a:r>
              <a:rPr lang="en-US" sz="2800" dirty="0"/>
              <a:t>What is the probability of observing {3, 1, 3}?</a:t>
            </a:r>
          </a:p>
        </p:txBody>
      </p:sp>
      <p:sp>
        <p:nvSpPr>
          <p:cNvPr id="4" name="Slide Number Placeholder 3"/>
          <p:cNvSpPr>
            <a:spLocks noGrp="1"/>
          </p:cNvSpPr>
          <p:nvPr>
            <p:ph type="sldNum" sz="quarter" idx="11"/>
          </p:nvPr>
        </p:nvSpPr>
        <p:spPr/>
        <p:txBody>
          <a:bodyPr/>
          <a:lstStyle/>
          <a:p>
            <a:pPr>
              <a:defRPr/>
            </a:pPr>
            <a:fld id="{A2AC9C4D-17C1-43D6-9167-BD1E8F153D80}" type="slidenum">
              <a:rPr lang="en-US" altLang="en-US" smtClean="0"/>
              <a:pPr>
                <a:defRPr/>
              </a:pPr>
              <a:t>31</a:t>
            </a:fld>
            <a:endParaRPr lang="en-US" altLang="en-US">
              <a:latin typeface="Times New Roman" panose="02020603050405020304" pitchFamily="18" charset="0"/>
            </a:endParaRPr>
          </a:p>
        </p:txBody>
      </p:sp>
      <p:pic>
        <p:nvPicPr>
          <p:cNvPr id="7" name="Picture 6"/>
          <p:cNvPicPr>
            <a:picLocks noChangeAspect="1"/>
          </p:cNvPicPr>
          <p:nvPr/>
        </p:nvPicPr>
        <p:blipFill rotWithShape="1">
          <a:blip r:embed="rId2"/>
          <a:srcRect l="27681" t="47745" r="19130" b="6114"/>
          <a:stretch/>
        </p:blipFill>
        <p:spPr>
          <a:xfrm>
            <a:off x="984809" y="3104325"/>
            <a:ext cx="7227389" cy="3525075"/>
          </a:xfrm>
          <a:prstGeom prst="rect">
            <a:avLst/>
          </a:prstGeom>
        </p:spPr>
      </p:pic>
    </p:spTree>
    <p:extLst>
      <p:ext uri="{BB962C8B-B14F-4D97-AF65-F5344CB8AC3E}">
        <p14:creationId xmlns:p14="http://schemas.microsoft.com/office/powerpoint/2010/main" val="135309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685800" y="1371600"/>
            <a:ext cx="7772400" cy="4687888"/>
          </a:xfrm>
        </p:spPr>
        <p:txBody>
          <a:bodyPr/>
          <a:lstStyle/>
          <a:p>
            <a:r>
              <a:rPr lang="en-US" sz="2800" dirty="0"/>
              <a:t>What is the probability of observing {3, 1, 3} </a:t>
            </a:r>
            <a:r>
              <a:rPr lang="en-US" sz="2800" i="1" dirty="0"/>
              <a:t>and the state sequence being {hot, hot, cold}?</a:t>
            </a:r>
          </a:p>
          <a:p>
            <a:endParaRPr lang="en-US" sz="2800" dirty="0"/>
          </a:p>
          <a:p>
            <a:endParaRPr lang="en-US" sz="2800" dirty="0"/>
          </a:p>
          <a:p>
            <a:endParaRPr lang="en-US" sz="2800" dirty="0"/>
          </a:p>
          <a:p>
            <a:endParaRPr lang="en-US" sz="4000" dirty="0"/>
          </a:p>
          <a:p>
            <a:r>
              <a:rPr lang="en-US" sz="2800" dirty="0"/>
              <a:t>What is the probability of observing {3, 1, 3}?</a:t>
            </a:r>
          </a:p>
          <a:p>
            <a:pPr marL="0" indent="0">
              <a:buNone/>
            </a:pPr>
            <a:r>
              <a:rPr lang="en-US" sz="2800" dirty="0"/>
              <a:t> </a:t>
            </a:r>
          </a:p>
          <a:p>
            <a:endParaRPr lang="en-US" dirty="0"/>
          </a:p>
        </p:txBody>
      </p:sp>
      <p:sp>
        <p:nvSpPr>
          <p:cNvPr id="4" name="Slide Number Placeholder 3"/>
          <p:cNvSpPr>
            <a:spLocks noGrp="1"/>
          </p:cNvSpPr>
          <p:nvPr>
            <p:ph type="sldNum" sz="quarter" idx="11"/>
          </p:nvPr>
        </p:nvSpPr>
        <p:spPr/>
        <p:txBody>
          <a:bodyPr/>
          <a:lstStyle/>
          <a:p>
            <a:pPr>
              <a:defRPr/>
            </a:pPr>
            <a:fld id="{A2AC9C4D-17C1-43D6-9167-BD1E8F153D80}" type="slidenum">
              <a:rPr lang="en-US" altLang="en-US" smtClean="0"/>
              <a:pPr>
                <a:defRPr/>
              </a:pPr>
              <a:t>32</a:t>
            </a:fld>
            <a:endParaRPr lang="en-US" altLang="en-US">
              <a:latin typeface="Times New Roman" panose="02020603050405020304" pitchFamily="18" charset="0"/>
            </a:endParaRPr>
          </a:p>
        </p:txBody>
      </p:sp>
      <p:pic>
        <p:nvPicPr>
          <p:cNvPr id="6" name="Picture 5"/>
          <p:cNvPicPr>
            <a:picLocks noChangeAspect="1"/>
          </p:cNvPicPr>
          <p:nvPr/>
        </p:nvPicPr>
        <p:blipFill rotWithShape="1">
          <a:blip r:embed="rId2"/>
          <a:srcRect l="35942" t="22998" r="27246" b="66691"/>
          <a:stretch/>
        </p:blipFill>
        <p:spPr>
          <a:xfrm>
            <a:off x="1063159" y="2385398"/>
            <a:ext cx="6143042" cy="967408"/>
          </a:xfrm>
          <a:prstGeom prst="rect">
            <a:avLst/>
          </a:prstGeom>
        </p:spPr>
      </p:pic>
      <p:pic>
        <p:nvPicPr>
          <p:cNvPr id="7" name="Picture 6"/>
          <p:cNvPicPr>
            <a:picLocks noChangeAspect="1"/>
          </p:cNvPicPr>
          <p:nvPr/>
        </p:nvPicPr>
        <p:blipFill rotWithShape="1">
          <a:blip r:embed="rId3"/>
          <a:srcRect l="33623" t="48261" r="24167" b="41686"/>
          <a:stretch/>
        </p:blipFill>
        <p:spPr>
          <a:xfrm>
            <a:off x="1063159" y="3500004"/>
            <a:ext cx="7029768" cy="941308"/>
          </a:xfrm>
          <a:prstGeom prst="rect">
            <a:avLst/>
          </a:prstGeom>
        </p:spPr>
      </p:pic>
      <p:pic>
        <p:nvPicPr>
          <p:cNvPr id="8" name="Picture 7"/>
          <p:cNvPicPr>
            <a:picLocks noChangeAspect="1"/>
          </p:cNvPicPr>
          <p:nvPr/>
        </p:nvPicPr>
        <p:blipFill rotWithShape="1">
          <a:blip r:embed="rId4"/>
          <a:srcRect l="41015" t="59087" r="31884" b="32923"/>
          <a:stretch/>
        </p:blipFill>
        <p:spPr>
          <a:xfrm>
            <a:off x="1010151" y="5234845"/>
            <a:ext cx="4513475" cy="748140"/>
          </a:xfrm>
          <a:prstGeom prst="rect">
            <a:avLst/>
          </a:prstGeom>
        </p:spPr>
      </p:pic>
      <p:sp>
        <p:nvSpPr>
          <p:cNvPr id="11" name="Rectangle 10"/>
          <p:cNvSpPr/>
          <p:nvPr/>
        </p:nvSpPr>
        <p:spPr bwMode="auto">
          <a:xfrm>
            <a:off x="3790122" y="3473500"/>
            <a:ext cx="4055165" cy="488903"/>
          </a:xfrm>
          <a:prstGeom prst="rect">
            <a:avLst/>
          </a:prstGeom>
          <a:noFill/>
          <a:ln w="12700" cap="flat" cmpd="sng" algn="ctr">
            <a:solidFill>
              <a:srgbClr val="FF0000"/>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New Roman" pitchFamily="18" charset="0"/>
            </a:endParaRPr>
          </a:p>
        </p:txBody>
      </p:sp>
      <p:sp>
        <p:nvSpPr>
          <p:cNvPr id="13" name="Rectangle 12"/>
          <p:cNvSpPr/>
          <p:nvPr/>
        </p:nvSpPr>
        <p:spPr bwMode="auto">
          <a:xfrm>
            <a:off x="5618922" y="2385398"/>
            <a:ext cx="1444487" cy="967408"/>
          </a:xfrm>
          <a:prstGeom prst="rect">
            <a:avLst/>
          </a:prstGeom>
          <a:noFill/>
          <a:ln w="12700" cap="flat" cmpd="sng" algn="ctr">
            <a:solidFill>
              <a:srgbClr val="FF0000"/>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New Roman" pitchFamily="18" charset="0"/>
            </a:endParaRPr>
          </a:p>
        </p:txBody>
      </p:sp>
      <p:sp>
        <p:nvSpPr>
          <p:cNvPr id="14" name="Rectangle 13"/>
          <p:cNvSpPr/>
          <p:nvPr/>
        </p:nvSpPr>
        <p:spPr bwMode="auto">
          <a:xfrm>
            <a:off x="3790122" y="3981045"/>
            <a:ext cx="3565420" cy="488903"/>
          </a:xfrm>
          <a:prstGeom prst="rect">
            <a:avLst/>
          </a:prstGeom>
          <a:noFill/>
          <a:ln w="12700" cap="flat" cmpd="sng" algn="ctr">
            <a:solidFill>
              <a:srgbClr val="0000FF"/>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New Roman" pitchFamily="18" charset="0"/>
            </a:endParaRPr>
          </a:p>
        </p:txBody>
      </p:sp>
      <p:sp>
        <p:nvSpPr>
          <p:cNvPr id="15" name="Rectangle 14"/>
          <p:cNvSpPr/>
          <p:nvPr/>
        </p:nvSpPr>
        <p:spPr bwMode="auto">
          <a:xfrm>
            <a:off x="4182035" y="2372372"/>
            <a:ext cx="1196788" cy="967408"/>
          </a:xfrm>
          <a:prstGeom prst="rect">
            <a:avLst/>
          </a:prstGeom>
          <a:noFill/>
          <a:ln w="12700" cap="flat" cmpd="sng" algn="ctr">
            <a:solidFill>
              <a:srgbClr val="0000FF"/>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New Roman" pitchFamily="18" charset="0"/>
            </a:endParaRPr>
          </a:p>
        </p:txBody>
      </p:sp>
      <p:grpSp>
        <p:nvGrpSpPr>
          <p:cNvPr id="18" name="Group 17"/>
          <p:cNvGrpSpPr/>
          <p:nvPr/>
        </p:nvGrpSpPr>
        <p:grpSpPr>
          <a:xfrm>
            <a:off x="1059553" y="5963379"/>
            <a:ext cx="6911155" cy="646094"/>
            <a:chOff x="1059553" y="5923623"/>
            <a:chExt cx="6911155" cy="646094"/>
          </a:xfrm>
        </p:grpSpPr>
        <p:pic>
          <p:nvPicPr>
            <p:cNvPr id="16" name="Picture 15"/>
            <p:cNvPicPr>
              <a:picLocks noChangeAspect="1"/>
            </p:cNvPicPr>
            <p:nvPr/>
          </p:nvPicPr>
          <p:blipFill rotWithShape="1">
            <a:blip r:embed="rId5"/>
            <a:srcRect l="20000" t="41299" r="41209" b="51801"/>
            <a:stretch/>
          </p:blipFill>
          <p:spPr>
            <a:xfrm>
              <a:off x="1059553" y="5923623"/>
              <a:ext cx="6460363" cy="646094"/>
            </a:xfrm>
            <a:prstGeom prst="rect">
              <a:avLst/>
            </a:prstGeom>
          </p:spPr>
        </p:pic>
        <p:sp>
          <p:nvSpPr>
            <p:cNvPr id="17" name="TextBox 16"/>
            <p:cNvSpPr txBox="1"/>
            <p:nvPr/>
          </p:nvSpPr>
          <p:spPr>
            <a:xfrm>
              <a:off x="7529562" y="6059488"/>
              <a:ext cx="441146" cy="400110"/>
            </a:xfrm>
            <a:prstGeom prst="rect">
              <a:avLst/>
            </a:prstGeom>
            <a:noFill/>
          </p:spPr>
          <p:txBody>
            <a:bodyPr wrap="none" rtlCol="0">
              <a:spAutoFit/>
            </a:bodyPr>
            <a:lstStyle/>
            <a:p>
              <a:r>
                <a:rPr lang="en-US" dirty="0"/>
                <a:t>…</a:t>
              </a:r>
            </a:p>
          </p:txBody>
        </p:sp>
      </p:grpSp>
    </p:spTree>
    <p:extLst>
      <p:ext uri="{BB962C8B-B14F-4D97-AF65-F5344CB8AC3E}">
        <p14:creationId xmlns:p14="http://schemas.microsoft.com/office/powerpoint/2010/main" val="158180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fld id="{CA08E034-FB3D-42EF-8F96-6EDE04AD7C99}" type="slidenum">
              <a:rPr lang="en-US" altLang="en-US" sz="1200" smtClean="0">
                <a:latin typeface="Helvetica" panose="020B0604020202020204" pitchFamily="34" charset="0"/>
              </a:rPr>
              <a:pPr>
                <a:spcBef>
                  <a:spcPct val="0"/>
                </a:spcBef>
                <a:buClrTx/>
                <a:buFontTx/>
                <a:buNone/>
              </a:pPr>
              <a:t>33</a:t>
            </a:fld>
            <a:endParaRPr lang="en-US" altLang="en-US" sz="1200"/>
          </a:p>
        </p:txBody>
      </p:sp>
      <p:sp>
        <p:nvSpPr>
          <p:cNvPr id="89091" name="Rectangle 2"/>
          <p:cNvSpPr>
            <a:spLocks noGrp="1" noChangeArrowheads="1"/>
          </p:cNvSpPr>
          <p:nvPr>
            <p:ph type="title"/>
          </p:nvPr>
        </p:nvSpPr>
        <p:spPr/>
        <p:txBody>
          <a:bodyPr/>
          <a:lstStyle/>
          <a:p>
            <a:pPr eaLnBrk="1" hangingPunct="1"/>
            <a:r>
              <a:rPr lang="en-US" altLang="en-US" sz="3200"/>
              <a:t>HMM: Observation Likelihood</a:t>
            </a:r>
            <a:br>
              <a:rPr lang="en-US" altLang="en-US" sz="3200"/>
            </a:br>
            <a:r>
              <a:rPr lang="en-US" altLang="en-US" sz="3200"/>
              <a:t>Efficient Solution</a:t>
            </a:r>
          </a:p>
        </p:txBody>
      </p:sp>
      <p:sp>
        <p:nvSpPr>
          <p:cNvPr id="89092" name="Rectangle 3"/>
          <p:cNvSpPr>
            <a:spLocks noGrp="1" noChangeArrowheads="1"/>
          </p:cNvSpPr>
          <p:nvPr>
            <p:ph type="body" idx="1"/>
          </p:nvPr>
        </p:nvSpPr>
        <p:spPr/>
        <p:txBody>
          <a:bodyPr/>
          <a:lstStyle/>
          <a:p>
            <a:pPr eaLnBrk="1" hangingPunct="1"/>
            <a:r>
              <a:rPr lang="en-US" altLang="en-US" sz="2800" dirty="0"/>
              <a:t>Due to the Markov assumption, the probability of being in any state at any given time </a:t>
            </a:r>
            <a:r>
              <a:rPr lang="en-US" altLang="en-US" sz="2800" i="1" dirty="0"/>
              <a:t>t</a:t>
            </a:r>
            <a:r>
              <a:rPr lang="en-US" altLang="en-US" sz="2800" dirty="0"/>
              <a:t> only relies on the probability of being in each of the possible states at time </a:t>
            </a:r>
            <a:r>
              <a:rPr lang="en-US" altLang="en-US" sz="2800" i="1" dirty="0"/>
              <a:t>t</a:t>
            </a:r>
            <a:r>
              <a:rPr lang="en-US" altLang="en-US" sz="2800" dirty="0"/>
              <a:t>−1.</a:t>
            </a:r>
          </a:p>
          <a:p>
            <a:pPr eaLnBrk="1" hangingPunct="1"/>
            <a:r>
              <a:rPr lang="en-US" altLang="en-US" sz="2800" dirty="0">
                <a:solidFill>
                  <a:srgbClr val="FF0000"/>
                </a:solidFill>
              </a:rPr>
              <a:t>Forward Algorithm</a:t>
            </a:r>
            <a:r>
              <a:rPr lang="en-US" altLang="en-US" sz="2800" dirty="0"/>
              <a:t>: Uses dynamic programming to exploit this fact to efficiently compute observation likelihood in O(</a:t>
            </a:r>
            <a:r>
              <a:rPr lang="en-US" altLang="en-US" sz="2800" i="1" dirty="0"/>
              <a:t>TN</a:t>
            </a:r>
            <a:r>
              <a:rPr lang="en-US" altLang="en-US" sz="2800" baseline="30000" dirty="0"/>
              <a:t>2</a:t>
            </a:r>
            <a:r>
              <a:rPr lang="en-US" altLang="en-US" sz="2800" dirty="0"/>
              <a:t>) time.</a:t>
            </a:r>
          </a:p>
          <a:p>
            <a:pPr lvl="1" eaLnBrk="1" hangingPunct="1"/>
            <a:r>
              <a:rPr lang="en-US" altLang="en-US" sz="2400" dirty="0"/>
              <a:t>Compute a </a:t>
            </a:r>
            <a:r>
              <a:rPr lang="en-US" altLang="en-US" sz="2400" b="1" i="1" dirty="0"/>
              <a:t>forward trellis</a:t>
            </a:r>
            <a:r>
              <a:rPr lang="en-US" altLang="en-US" sz="2400" dirty="0"/>
              <a:t> that compactly and implicitly encodes information about all possible state paths.</a:t>
            </a:r>
          </a:p>
        </p:txBody>
      </p:sp>
      <p:sp>
        <p:nvSpPr>
          <p:cNvPr id="89093"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1100" b="0">
                <a:solidFill>
                  <a:srgbClr val="000000"/>
                </a:solidFill>
                <a:latin typeface="Calibri" panose="020F0502020204030204" pitchFamily="34" charset="0"/>
              </a:rPr>
              <a:t>Ray Mooney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0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09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909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pPr eaLnBrk="1" hangingPunct="1"/>
            <a:r>
              <a:rPr lang="en-US" altLang="en-US"/>
              <a:t>Forward Probabilities</a:t>
            </a:r>
          </a:p>
        </p:txBody>
      </p:sp>
      <p:sp>
        <p:nvSpPr>
          <p:cNvPr id="91139" name="Content Placeholder 2"/>
          <p:cNvSpPr>
            <a:spLocks noGrp="1"/>
          </p:cNvSpPr>
          <p:nvPr>
            <p:ph idx="1"/>
          </p:nvPr>
        </p:nvSpPr>
        <p:spPr>
          <a:xfrm>
            <a:off x="661988" y="1757363"/>
            <a:ext cx="7772400" cy="1671637"/>
          </a:xfrm>
        </p:spPr>
        <p:txBody>
          <a:bodyPr/>
          <a:lstStyle/>
          <a:p>
            <a:pPr eaLnBrk="1" hangingPunct="1"/>
            <a:r>
              <a:rPr lang="en-US" altLang="en-US"/>
              <a:t>Let </a:t>
            </a:r>
            <a:r>
              <a:rPr lang="en-US" altLang="en-US">
                <a:sym typeface="Symbol" panose="05050102010706020507" pitchFamily="18" charset="2"/>
              </a:rPr>
              <a:t></a:t>
            </a:r>
            <a:r>
              <a:rPr lang="en-US" altLang="en-US" i="1" baseline="-25000">
                <a:sym typeface="Symbol" panose="05050102010706020507" pitchFamily="18" charset="2"/>
              </a:rPr>
              <a:t>t</a:t>
            </a:r>
            <a:r>
              <a:rPr lang="en-US" altLang="en-US">
                <a:sym typeface="Symbol" panose="05050102010706020507" pitchFamily="18" charset="2"/>
              </a:rPr>
              <a:t>(</a:t>
            </a:r>
            <a:r>
              <a:rPr lang="en-US" altLang="en-US" i="1">
                <a:sym typeface="Symbol" panose="05050102010706020507" pitchFamily="18" charset="2"/>
              </a:rPr>
              <a:t>j</a:t>
            </a:r>
            <a:r>
              <a:rPr lang="en-US" altLang="en-US">
                <a:sym typeface="Symbol" panose="05050102010706020507" pitchFamily="18" charset="2"/>
              </a:rPr>
              <a:t>) be the probability of being in state </a:t>
            </a:r>
            <a:r>
              <a:rPr lang="en-US" altLang="en-US" i="1">
                <a:sym typeface="Symbol" panose="05050102010706020507" pitchFamily="18" charset="2"/>
              </a:rPr>
              <a:t>j</a:t>
            </a:r>
            <a:r>
              <a:rPr lang="en-US" altLang="en-US">
                <a:sym typeface="Symbol" panose="05050102010706020507" pitchFamily="18" charset="2"/>
              </a:rPr>
              <a:t> after seeing the first </a:t>
            </a:r>
            <a:r>
              <a:rPr lang="en-US" altLang="en-US" i="1">
                <a:sym typeface="Symbol" panose="05050102010706020507" pitchFamily="18" charset="2"/>
              </a:rPr>
              <a:t>t</a:t>
            </a:r>
            <a:r>
              <a:rPr lang="en-US" altLang="en-US">
                <a:sym typeface="Symbol" panose="05050102010706020507" pitchFamily="18" charset="2"/>
              </a:rPr>
              <a:t> observations (by summing over all initial paths leading to </a:t>
            </a:r>
            <a:r>
              <a:rPr lang="en-US" altLang="en-US" i="1">
                <a:sym typeface="Symbol" panose="05050102010706020507" pitchFamily="18" charset="2"/>
              </a:rPr>
              <a:t>j</a:t>
            </a:r>
            <a:r>
              <a:rPr lang="en-US" altLang="en-US">
                <a:sym typeface="Symbol" panose="05050102010706020507" pitchFamily="18" charset="2"/>
              </a:rPr>
              <a:t>).</a:t>
            </a:r>
            <a:endParaRPr lang="en-US" altLang="en-US"/>
          </a:p>
        </p:txBody>
      </p:sp>
      <p:sp>
        <p:nvSpPr>
          <p:cNvPr id="9114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fld id="{1AE42507-1023-44C0-AC59-BFD01DBCC96E}" type="slidenum">
              <a:rPr lang="en-US" altLang="en-US" sz="1200" smtClean="0">
                <a:latin typeface="Helvetica" panose="020B0604020202020204" pitchFamily="34" charset="0"/>
              </a:rPr>
              <a:pPr>
                <a:spcBef>
                  <a:spcPct val="0"/>
                </a:spcBef>
                <a:buClrTx/>
                <a:buFontTx/>
                <a:buNone/>
              </a:pPr>
              <a:t>34</a:t>
            </a:fld>
            <a:endParaRPr lang="en-US" altLang="en-US" sz="1200"/>
          </a:p>
        </p:txBody>
      </p:sp>
      <p:graphicFrame>
        <p:nvGraphicFramePr>
          <p:cNvPr id="91141" name="Object 2"/>
          <p:cNvGraphicFramePr>
            <a:graphicFrameLocks noChangeAspect="1"/>
          </p:cNvGraphicFramePr>
          <p:nvPr/>
        </p:nvGraphicFramePr>
        <p:xfrm>
          <a:off x="1782763" y="3597275"/>
          <a:ext cx="5668962" cy="685800"/>
        </p:xfrm>
        <a:graphic>
          <a:graphicData uri="http://schemas.openxmlformats.org/presentationml/2006/ole">
            <mc:AlternateContent xmlns:mc="http://schemas.openxmlformats.org/markup-compatibility/2006">
              <mc:Choice xmlns:v="urn:schemas-microsoft-com:vml" Requires="v">
                <p:oleObj spid="_x0000_s91168" name="Equation" r:id="rId4" imgW="1993900" imgH="241300" progId="Equation.3">
                  <p:embed/>
                </p:oleObj>
              </mc:Choice>
              <mc:Fallback>
                <p:oleObj name="Equation" r:id="rId4" imgW="1993900" imgH="2413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2763" y="3597275"/>
                        <a:ext cx="5668962"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1142"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1100" b="0">
                <a:solidFill>
                  <a:srgbClr val="000000"/>
                </a:solidFill>
                <a:latin typeface="Calibri" panose="020F0502020204030204" pitchFamily="34" charset="0"/>
              </a:rPr>
              <a:t>Ray Mooney</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pPr eaLnBrk="1" hangingPunct="1"/>
            <a:r>
              <a:rPr lang="en-US" altLang="en-US"/>
              <a:t>Forward Step</a:t>
            </a:r>
          </a:p>
        </p:txBody>
      </p:sp>
      <p:sp>
        <p:nvSpPr>
          <p:cNvPr id="9318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fld id="{966EB6DB-3A3A-4D3B-A0C6-9BA46FD340A4}" type="slidenum">
              <a:rPr lang="en-US" altLang="en-US" sz="1200" smtClean="0">
                <a:latin typeface="Helvetica" panose="020B0604020202020204" pitchFamily="34" charset="0"/>
              </a:rPr>
              <a:pPr>
                <a:spcBef>
                  <a:spcPct val="0"/>
                </a:spcBef>
                <a:buClrTx/>
                <a:buFontTx/>
                <a:buNone/>
              </a:pPr>
              <a:t>35</a:t>
            </a:fld>
            <a:endParaRPr lang="en-US" altLang="en-US" sz="1200"/>
          </a:p>
        </p:txBody>
      </p:sp>
      <p:grpSp>
        <p:nvGrpSpPr>
          <p:cNvPr id="93188" name="Group 24"/>
          <p:cNvGrpSpPr>
            <a:grpSpLocks/>
          </p:cNvGrpSpPr>
          <p:nvPr/>
        </p:nvGrpSpPr>
        <p:grpSpPr bwMode="auto">
          <a:xfrm>
            <a:off x="854075" y="2128838"/>
            <a:ext cx="2409825" cy="2782887"/>
            <a:chOff x="538" y="1341"/>
            <a:chExt cx="1518" cy="1753"/>
          </a:xfrm>
        </p:grpSpPr>
        <p:sp>
          <p:nvSpPr>
            <p:cNvPr id="93191" name="Oval 6"/>
            <p:cNvSpPr>
              <a:spLocks noChangeArrowheads="1"/>
            </p:cNvSpPr>
            <p:nvPr/>
          </p:nvSpPr>
          <p:spPr bwMode="auto">
            <a:xfrm>
              <a:off x="773" y="1395"/>
              <a:ext cx="99" cy="106"/>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93192" name="TextBox 7"/>
            <p:cNvSpPr txBox="1">
              <a:spLocks noChangeArrowheads="1"/>
            </p:cNvSpPr>
            <p:nvPr/>
          </p:nvSpPr>
          <p:spPr bwMode="auto">
            <a:xfrm>
              <a:off x="538" y="1341"/>
              <a:ext cx="233"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t>s</a:t>
              </a:r>
              <a:r>
                <a:rPr lang="en-US" altLang="en-US" sz="2000" baseline="-25000"/>
                <a:t>1</a:t>
              </a:r>
              <a:endParaRPr lang="en-US" altLang="en-US" sz="2000"/>
            </a:p>
          </p:txBody>
        </p:sp>
        <p:sp>
          <p:nvSpPr>
            <p:cNvPr id="93193" name="Oval 14"/>
            <p:cNvSpPr>
              <a:spLocks noChangeArrowheads="1"/>
            </p:cNvSpPr>
            <p:nvPr/>
          </p:nvSpPr>
          <p:spPr bwMode="auto">
            <a:xfrm>
              <a:off x="773" y="1642"/>
              <a:ext cx="99" cy="106"/>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93194" name="TextBox 15"/>
            <p:cNvSpPr txBox="1">
              <a:spLocks noChangeArrowheads="1"/>
            </p:cNvSpPr>
            <p:nvPr/>
          </p:nvSpPr>
          <p:spPr bwMode="auto">
            <a:xfrm>
              <a:off x="538" y="1589"/>
              <a:ext cx="23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t>s</a:t>
              </a:r>
              <a:r>
                <a:rPr lang="en-US" altLang="en-US" sz="2000" baseline="-25000"/>
                <a:t>2</a:t>
              </a:r>
              <a:endParaRPr lang="en-US" altLang="en-US" sz="2000"/>
            </a:p>
          </p:txBody>
        </p:sp>
        <p:sp>
          <p:nvSpPr>
            <p:cNvPr id="93195" name="Oval 17"/>
            <p:cNvSpPr>
              <a:spLocks noChangeArrowheads="1"/>
            </p:cNvSpPr>
            <p:nvPr/>
          </p:nvSpPr>
          <p:spPr bwMode="auto">
            <a:xfrm>
              <a:off x="773" y="2589"/>
              <a:ext cx="99" cy="107"/>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93196" name="TextBox 18"/>
            <p:cNvSpPr txBox="1">
              <a:spLocks noChangeArrowheads="1"/>
            </p:cNvSpPr>
            <p:nvPr/>
          </p:nvSpPr>
          <p:spPr bwMode="auto">
            <a:xfrm>
              <a:off x="538" y="2536"/>
              <a:ext cx="25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t>s</a:t>
              </a:r>
              <a:r>
                <a:rPr lang="en-US" altLang="en-US" sz="2000" baseline="-25000"/>
                <a:t>N</a:t>
              </a:r>
              <a:endParaRPr lang="en-US" altLang="en-US" sz="2000"/>
            </a:p>
          </p:txBody>
        </p:sp>
        <p:sp>
          <p:nvSpPr>
            <p:cNvPr id="93197" name="TextBox 19"/>
            <p:cNvSpPr txBox="1">
              <a:spLocks noChangeArrowheads="1"/>
            </p:cNvSpPr>
            <p:nvPr/>
          </p:nvSpPr>
          <p:spPr bwMode="auto">
            <a:xfrm>
              <a:off x="705" y="1857"/>
              <a:ext cx="191"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sym typeface="Symbol" panose="05050102010706020507" pitchFamily="18" charset="2"/>
                </a:rPr>
                <a:t></a:t>
              </a:r>
            </a:p>
            <a:p>
              <a:pPr eaLnBrk="1" hangingPunct="1">
                <a:spcBef>
                  <a:spcPct val="0"/>
                </a:spcBef>
                <a:buClrTx/>
                <a:buFontTx/>
                <a:buNone/>
              </a:pPr>
              <a:r>
                <a:rPr lang="en-US" altLang="en-US" sz="2000">
                  <a:sym typeface="Symbol" panose="05050102010706020507" pitchFamily="18" charset="2"/>
                </a:rPr>
                <a:t></a:t>
              </a:r>
              <a:endParaRPr lang="en-US" altLang="en-US" sz="2000"/>
            </a:p>
            <a:p>
              <a:pPr eaLnBrk="1" hangingPunct="1">
                <a:spcBef>
                  <a:spcPct val="0"/>
                </a:spcBef>
                <a:buClrTx/>
                <a:buFontTx/>
                <a:buNone/>
              </a:pPr>
              <a:r>
                <a:rPr lang="en-US" altLang="en-US" sz="2000">
                  <a:sym typeface="Symbol" panose="05050102010706020507" pitchFamily="18" charset="2"/>
                </a:rPr>
                <a:t></a:t>
              </a:r>
              <a:endParaRPr lang="en-US" altLang="en-US" sz="2000"/>
            </a:p>
          </p:txBody>
        </p:sp>
        <p:sp>
          <p:nvSpPr>
            <p:cNvPr id="93198" name="Oval 21"/>
            <p:cNvSpPr>
              <a:spLocks noChangeArrowheads="1"/>
            </p:cNvSpPr>
            <p:nvPr/>
          </p:nvSpPr>
          <p:spPr bwMode="auto">
            <a:xfrm>
              <a:off x="1741" y="1996"/>
              <a:ext cx="98" cy="106"/>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cxnSp>
          <p:nvCxnSpPr>
            <p:cNvPr id="93199" name="Straight Connector 24"/>
            <p:cNvCxnSpPr>
              <a:cxnSpLocks noChangeShapeType="1"/>
              <a:stCxn id="93191" idx="6"/>
            </p:cNvCxnSpPr>
            <p:nvPr/>
          </p:nvCxnSpPr>
          <p:spPr bwMode="auto">
            <a:xfrm>
              <a:off x="872" y="1448"/>
              <a:ext cx="894" cy="606"/>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3200" name="Straight Connector 26"/>
            <p:cNvCxnSpPr>
              <a:cxnSpLocks noChangeShapeType="1"/>
              <a:stCxn id="93193" idx="6"/>
            </p:cNvCxnSpPr>
            <p:nvPr/>
          </p:nvCxnSpPr>
          <p:spPr bwMode="auto">
            <a:xfrm>
              <a:off x="872" y="1695"/>
              <a:ext cx="894" cy="359"/>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3201" name="Straight Connector 28"/>
            <p:cNvCxnSpPr>
              <a:cxnSpLocks noChangeShapeType="1"/>
              <a:stCxn id="93195" idx="6"/>
            </p:cNvCxnSpPr>
            <p:nvPr/>
          </p:nvCxnSpPr>
          <p:spPr bwMode="auto">
            <a:xfrm flipV="1">
              <a:off x="872" y="2054"/>
              <a:ext cx="894" cy="589"/>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93202" name="TextBox 41"/>
            <p:cNvSpPr txBox="1">
              <a:spLocks noChangeArrowheads="1"/>
            </p:cNvSpPr>
            <p:nvPr/>
          </p:nvSpPr>
          <p:spPr bwMode="auto">
            <a:xfrm>
              <a:off x="1829" y="1925"/>
              <a:ext cx="21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t>s</a:t>
              </a:r>
              <a:r>
                <a:rPr lang="en-US" altLang="en-US" sz="2000" baseline="-25000"/>
                <a:t>j</a:t>
              </a:r>
              <a:endParaRPr lang="en-US" altLang="en-US" sz="2000"/>
            </a:p>
          </p:txBody>
        </p:sp>
        <p:sp>
          <p:nvSpPr>
            <p:cNvPr id="93203" name="TextBox 48"/>
            <p:cNvSpPr txBox="1">
              <a:spLocks noChangeArrowheads="1"/>
            </p:cNvSpPr>
            <p:nvPr/>
          </p:nvSpPr>
          <p:spPr bwMode="auto">
            <a:xfrm>
              <a:off x="614" y="2842"/>
              <a:ext cx="49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sym typeface="Symbol" panose="05050102010706020507" pitchFamily="18" charset="2"/>
                </a:rPr>
                <a:t></a:t>
              </a:r>
              <a:r>
                <a:rPr lang="en-US" altLang="en-US" sz="2000" baseline="-25000">
                  <a:sym typeface="Symbol" panose="05050102010706020507" pitchFamily="18" charset="2"/>
                </a:rPr>
                <a:t>t-1</a:t>
              </a:r>
              <a:r>
                <a:rPr lang="en-US" altLang="en-US" sz="2000">
                  <a:sym typeface="Symbol" panose="05050102010706020507" pitchFamily="18" charset="2"/>
                </a:rPr>
                <a:t>(i)</a:t>
              </a:r>
              <a:endParaRPr lang="en-US" altLang="en-US" sz="2000"/>
            </a:p>
          </p:txBody>
        </p:sp>
        <p:sp>
          <p:nvSpPr>
            <p:cNvPr id="93204" name="TextBox 49"/>
            <p:cNvSpPr txBox="1">
              <a:spLocks noChangeArrowheads="1"/>
            </p:cNvSpPr>
            <p:nvPr/>
          </p:nvSpPr>
          <p:spPr bwMode="auto">
            <a:xfrm>
              <a:off x="1650" y="2840"/>
              <a:ext cx="40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sym typeface="Symbol" panose="05050102010706020507" pitchFamily="18" charset="2"/>
                </a:rPr>
                <a:t></a:t>
              </a:r>
              <a:r>
                <a:rPr lang="en-US" altLang="en-US" sz="2000" baseline="-25000">
                  <a:sym typeface="Symbol" panose="05050102010706020507" pitchFamily="18" charset="2"/>
                </a:rPr>
                <a:t>t</a:t>
              </a:r>
              <a:r>
                <a:rPr lang="en-US" altLang="en-US" sz="2000">
                  <a:sym typeface="Symbol" panose="05050102010706020507" pitchFamily="18" charset="2"/>
                </a:rPr>
                <a:t>(i)</a:t>
              </a:r>
              <a:endParaRPr lang="en-US" altLang="en-US" sz="2000"/>
            </a:p>
          </p:txBody>
        </p:sp>
        <p:sp>
          <p:nvSpPr>
            <p:cNvPr id="93205" name="TextBox 50"/>
            <p:cNvSpPr txBox="1">
              <a:spLocks noChangeArrowheads="1"/>
            </p:cNvSpPr>
            <p:nvPr/>
          </p:nvSpPr>
          <p:spPr bwMode="auto">
            <a:xfrm>
              <a:off x="1016" y="1395"/>
              <a:ext cx="28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t>a</a:t>
              </a:r>
              <a:r>
                <a:rPr lang="en-US" altLang="en-US" sz="2000" baseline="-25000"/>
                <a:t>1j</a:t>
              </a:r>
            </a:p>
          </p:txBody>
        </p:sp>
        <p:sp>
          <p:nvSpPr>
            <p:cNvPr id="93206" name="TextBox 51"/>
            <p:cNvSpPr txBox="1">
              <a:spLocks noChangeArrowheads="1"/>
            </p:cNvSpPr>
            <p:nvPr/>
          </p:nvSpPr>
          <p:spPr bwMode="auto">
            <a:xfrm>
              <a:off x="975" y="1574"/>
              <a:ext cx="28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t>a</a:t>
              </a:r>
              <a:r>
                <a:rPr lang="en-US" altLang="en-US" sz="2000" baseline="-25000"/>
                <a:t>2j</a:t>
              </a:r>
            </a:p>
          </p:txBody>
        </p:sp>
        <p:sp>
          <p:nvSpPr>
            <p:cNvPr id="93207" name="TextBox 52"/>
            <p:cNvSpPr txBox="1">
              <a:spLocks noChangeArrowheads="1"/>
            </p:cNvSpPr>
            <p:nvPr/>
          </p:nvSpPr>
          <p:spPr bwMode="auto">
            <a:xfrm>
              <a:off x="1026" y="2170"/>
              <a:ext cx="31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t>a</a:t>
              </a:r>
              <a:r>
                <a:rPr lang="en-US" altLang="en-US" sz="2000" baseline="-25000"/>
                <a:t>Nj</a:t>
              </a:r>
            </a:p>
          </p:txBody>
        </p:sp>
        <p:sp>
          <p:nvSpPr>
            <p:cNvPr id="93208" name="TextBox 53"/>
            <p:cNvSpPr txBox="1">
              <a:spLocks noChangeArrowheads="1"/>
            </p:cNvSpPr>
            <p:nvPr/>
          </p:nvSpPr>
          <p:spPr bwMode="auto">
            <a:xfrm>
              <a:off x="1005" y="1786"/>
              <a:ext cx="28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t>a</a:t>
              </a:r>
              <a:r>
                <a:rPr lang="en-US" altLang="en-US" sz="2000" baseline="-25000"/>
                <a:t>2j</a:t>
              </a:r>
            </a:p>
          </p:txBody>
        </p:sp>
      </p:grpSp>
      <p:sp>
        <p:nvSpPr>
          <p:cNvPr id="115717" name="Content Placeholder 2"/>
          <p:cNvSpPr>
            <a:spLocks noGrp="1"/>
          </p:cNvSpPr>
          <p:nvPr>
            <p:ph idx="1"/>
          </p:nvPr>
        </p:nvSpPr>
        <p:spPr>
          <a:xfrm>
            <a:off x="3416300" y="1539875"/>
            <a:ext cx="5307013" cy="4813300"/>
          </a:xfrm>
        </p:spPr>
        <p:txBody>
          <a:bodyPr/>
          <a:lstStyle/>
          <a:p>
            <a:pPr eaLnBrk="1" hangingPunct="1"/>
            <a:r>
              <a:rPr lang="en-US" altLang="en-US" sz="2800"/>
              <a:t>Consider all possible ways of getting to </a:t>
            </a:r>
            <a:r>
              <a:rPr lang="en-US" altLang="en-US" sz="2800" i="1"/>
              <a:t>s</a:t>
            </a:r>
            <a:r>
              <a:rPr lang="en-US" altLang="en-US" sz="2800" i="1" baseline="-25000"/>
              <a:t>j</a:t>
            </a:r>
            <a:r>
              <a:rPr lang="en-US" altLang="en-US" sz="2800"/>
              <a:t> at time </a:t>
            </a:r>
            <a:r>
              <a:rPr lang="en-US" altLang="en-US" sz="2800" i="1"/>
              <a:t>t</a:t>
            </a:r>
            <a:r>
              <a:rPr lang="en-US" altLang="en-US" sz="2800"/>
              <a:t> by coming from all possible states </a:t>
            </a:r>
            <a:r>
              <a:rPr lang="en-US" altLang="en-US" sz="2800" i="1"/>
              <a:t>s</a:t>
            </a:r>
            <a:r>
              <a:rPr lang="en-US" altLang="en-US" sz="2800" i="1" baseline="-25000"/>
              <a:t>i</a:t>
            </a:r>
            <a:r>
              <a:rPr lang="en-US" altLang="en-US" sz="2800"/>
              <a:t> and determine probability of each.</a:t>
            </a:r>
          </a:p>
          <a:p>
            <a:pPr eaLnBrk="1" hangingPunct="1"/>
            <a:r>
              <a:rPr lang="en-US" altLang="en-US" sz="2800"/>
              <a:t>Sum these to get the total probability of being in state </a:t>
            </a:r>
            <a:r>
              <a:rPr lang="en-US" altLang="en-US" sz="2800" i="1"/>
              <a:t>s</a:t>
            </a:r>
            <a:r>
              <a:rPr lang="en-US" altLang="en-US" sz="2800" i="1" baseline="-25000"/>
              <a:t>j  </a:t>
            </a:r>
            <a:r>
              <a:rPr lang="en-US" altLang="en-US" sz="2800"/>
              <a:t>at time </a:t>
            </a:r>
            <a:r>
              <a:rPr lang="en-US" altLang="en-US" sz="2800" i="1"/>
              <a:t>t</a:t>
            </a:r>
            <a:r>
              <a:rPr lang="en-US" altLang="en-US" sz="2800"/>
              <a:t>  while accounting for the first </a:t>
            </a:r>
            <a:r>
              <a:rPr lang="en-US" altLang="en-US" sz="2800" i="1"/>
              <a:t>t</a:t>
            </a:r>
            <a:r>
              <a:rPr lang="en-US" altLang="en-US" sz="2800"/>
              <a:t> −1 observations.</a:t>
            </a:r>
          </a:p>
          <a:p>
            <a:pPr eaLnBrk="1" hangingPunct="1"/>
            <a:r>
              <a:rPr lang="en-US" altLang="en-US" sz="2800"/>
              <a:t>Then multiply by the probability of actually observing </a:t>
            </a:r>
            <a:r>
              <a:rPr lang="en-US" altLang="en-US" sz="2800" i="1"/>
              <a:t>o</a:t>
            </a:r>
            <a:r>
              <a:rPr lang="en-US" altLang="en-US" sz="2800" i="1" baseline="-25000"/>
              <a:t>t</a:t>
            </a:r>
            <a:r>
              <a:rPr lang="en-US" altLang="en-US" sz="2800"/>
              <a:t> in </a:t>
            </a:r>
            <a:r>
              <a:rPr lang="en-US" altLang="en-US" sz="2800" i="1"/>
              <a:t>s</a:t>
            </a:r>
            <a:r>
              <a:rPr lang="en-US" altLang="en-US" sz="2800" i="1" baseline="-25000"/>
              <a:t>j.</a:t>
            </a:r>
            <a:endParaRPr lang="en-US" altLang="en-US" sz="2800"/>
          </a:p>
        </p:txBody>
      </p:sp>
      <p:sp>
        <p:nvSpPr>
          <p:cNvPr id="93190"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1100" b="0">
                <a:solidFill>
                  <a:srgbClr val="000000"/>
                </a:solidFill>
                <a:latin typeface="Calibri" panose="020F0502020204030204" pitchFamily="34" charset="0"/>
              </a:rPr>
              <a:t>Ray Mooney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57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57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pPr eaLnBrk="1" hangingPunct="1"/>
            <a:r>
              <a:rPr lang="en-US" altLang="en-US"/>
              <a:t>Forward Trellis </a:t>
            </a:r>
          </a:p>
        </p:txBody>
      </p:sp>
      <p:sp>
        <p:nvSpPr>
          <p:cNvPr id="952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fld id="{0E9B0931-B92A-48C5-9875-3BBD976797DB}" type="slidenum">
              <a:rPr lang="en-US" altLang="en-US" sz="1200" smtClean="0">
                <a:latin typeface="Helvetica" panose="020B0604020202020204" pitchFamily="34" charset="0"/>
              </a:rPr>
              <a:pPr>
                <a:spcBef>
                  <a:spcPct val="0"/>
                </a:spcBef>
                <a:buClrTx/>
                <a:buFontTx/>
                <a:buNone/>
              </a:pPr>
              <a:t>36</a:t>
            </a:fld>
            <a:endParaRPr lang="en-US" altLang="en-US" sz="1200"/>
          </a:p>
        </p:txBody>
      </p:sp>
      <p:sp>
        <p:nvSpPr>
          <p:cNvPr id="95236" name="Oval 4"/>
          <p:cNvSpPr>
            <a:spLocks noChangeArrowheads="1"/>
          </p:cNvSpPr>
          <p:nvPr/>
        </p:nvSpPr>
        <p:spPr bwMode="auto">
          <a:xfrm>
            <a:off x="2105025" y="2249488"/>
            <a:ext cx="157163" cy="1682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95237" name="TextBox 5"/>
          <p:cNvSpPr txBox="1">
            <a:spLocks noChangeArrowheads="1"/>
          </p:cNvSpPr>
          <p:nvPr/>
        </p:nvSpPr>
        <p:spPr bwMode="auto">
          <a:xfrm>
            <a:off x="1731963" y="2165350"/>
            <a:ext cx="369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t>s</a:t>
            </a:r>
            <a:r>
              <a:rPr lang="en-US" altLang="en-US" sz="2000" baseline="-25000"/>
              <a:t>1</a:t>
            </a:r>
            <a:endParaRPr lang="en-US" altLang="en-US" sz="2000"/>
          </a:p>
        </p:txBody>
      </p:sp>
      <p:sp>
        <p:nvSpPr>
          <p:cNvPr id="95238" name="Oval 6"/>
          <p:cNvSpPr>
            <a:spLocks noChangeArrowheads="1"/>
          </p:cNvSpPr>
          <p:nvPr/>
        </p:nvSpPr>
        <p:spPr bwMode="auto">
          <a:xfrm>
            <a:off x="2105025" y="2643188"/>
            <a:ext cx="157163" cy="1682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95239" name="TextBox 7"/>
          <p:cNvSpPr txBox="1">
            <a:spLocks noChangeArrowheads="1"/>
          </p:cNvSpPr>
          <p:nvPr/>
        </p:nvSpPr>
        <p:spPr bwMode="auto">
          <a:xfrm>
            <a:off x="1731963" y="2559050"/>
            <a:ext cx="369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t>s</a:t>
            </a:r>
            <a:r>
              <a:rPr lang="en-US" altLang="en-US" sz="2000" baseline="-25000"/>
              <a:t>2</a:t>
            </a:r>
            <a:endParaRPr lang="en-US" altLang="en-US" sz="2000"/>
          </a:p>
        </p:txBody>
      </p:sp>
      <p:sp>
        <p:nvSpPr>
          <p:cNvPr id="95240" name="Oval 8"/>
          <p:cNvSpPr>
            <a:spLocks noChangeArrowheads="1"/>
          </p:cNvSpPr>
          <p:nvPr/>
        </p:nvSpPr>
        <p:spPr bwMode="auto">
          <a:xfrm>
            <a:off x="2105025" y="4146550"/>
            <a:ext cx="157163" cy="1682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95241" name="TextBox 9"/>
          <p:cNvSpPr txBox="1">
            <a:spLocks noChangeArrowheads="1"/>
          </p:cNvSpPr>
          <p:nvPr/>
        </p:nvSpPr>
        <p:spPr bwMode="auto">
          <a:xfrm>
            <a:off x="1731963" y="4062413"/>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t>s</a:t>
            </a:r>
            <a:r>
              <a:rPr lang="en-US" altLang="en-US" sz="2000" baseline="-25000"/>
              <a:t>N</a:t>
            </a:r>
            <a:endParaRPr lang="en-US" altLang="en-US" sz="2000"/>
          </a:p>
        </p:txBody>
      </p:sp>
      <p:sp>
        <p:nvSpPr>
          <p:cNvPr id="95242" name="TextBox 10"/>
          <p:cNvSpPr txBox="1">
            <a:spLocks noChangeArrowheads="1"/>
          </p:cNvSpPr>
          <p:nvPr/>
        </p:nvSpPr>
        <p:spPr bwMode="auto">
          <a:xfrm>
            <a:off x="1997075" y="2984500"/>
            <a:ext cx="303213"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sym typeface="Symbol" panose="05050102010706020507" pitchFamily="18" charset="2"/>
              </a:rPr>
              <a:t></a:t>
            </a:r>
          </a:p>
          <a:p>
            <a:pPr eaLnBrk="1" hangingPunct="1">
              <a:spcBef>
                <a:spcPct val="0"/>
              </a:spcBef>
              <a:buClrTx/>
              <a:buFontTx/>
              <a:buNone/>
            </a:pPr>
            <a:r>
              <a:rPr lang="en-US" altLang="en-US" sz="2000">
                <a:sym typeface="Symbol" panose="05050102010706020507" pitchFamily="18" charset="2"/>
              </a:rPr>
              <a:t></a:t>
            </a:r>
            <a:endParaRPr lang="en-US" altLang="en-US" sz="2000"/>
          </a:p>
          <a:p>
            <a:pPr eaLnBrk="1" hangingPunct="1">
              <a:spcBef>
                <a:spcPct val="0"/>
              </a:spcBef>
              <a:buClrTx/>
              <a:buFontTx/>
              <a:buNone/>
            </a:pPr>
            <a:r>
              <a:rPr lang="en-US" altLang="en-US" sz="2000">
                <a:sym typeface="Symbol" panose="05050102010706020507" pitchFamily="18" charset="2"/>
              </a:rPr>
              <a:t></a:t>
            </a:r>
            <a:endParaRPr lang="en-US" altLang="en-US" sz="2000"/>
          </a:p>
        </p:txBody>
      </p:sp>
      <p:sp>
        <p:nvSpPr>
          <p:cNvPr id="95243" name="Oval 11"/>
          <p:cNvSpPr>
            <a:spLocks noChangeArrowheads="1"/>
          </p:cNvSpPr>
          <p:nvPr/>
        </p:nvSpPr>
        <p:spPr bwMode="auto">
          <a:xfrm>
            <a:off x="3224213" y="2238375"/>
            <a:ext cx="157162" cy="1682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95244" name="Oval 13"/>
          <p:cNvSpPr>
            <a:spLocks noChangeArrowheads="1"/>
          </p:cNvSpPr>
          <p:nvPr/>
        </p:nvSpPr>
        <p:spPr bwMode="auto">
          <a:xfrm>
            <a:off x="3224213" y="2630488"/>
            <a:ext cx="157162" cy="1682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95245" name="Oval 15"/>
          <p:cNvSpPr>
            <a:spLocks noChangeArrowheads="1"/>
          </p:cNvSpPr>
          <p:nvPr/>
        </p:nvSpPr>
        <p:spPr bwMode="auto">
          <a:xfrm>
            <a:off x="3224213" y="4135438"/>
            <a:ext cx="157162" cy="1682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95246" name="TextBox 17"/>
          <p:cNvSpPr txBox="1">
            <a:spLocks noChangeArrowheads="1"/>
          </p:cNvSpPr>
          <p:nvPr/>
        </p:nvSpPr>
        <p:spPr bwMode="auto">
          <a:xfrm>
            <a:off x="3116263" y="2971800"/>
            <a:ext cx="3032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sym typeface="Symbol" panose="05050102010706020507" pitchFamily="18" charset="2"/>
              </a:rPr>
              <a:t></a:t>
            </a:r>
          </a:p>
          <a:p>
            <a:pPr eaLnBrk="1" hangingPunct="1">
              <a:spcBef>
                <a:spcPct val="0"/>
              </a:spcBef>
              <a:buClrTx/>
              <a:buFontTx/>
              <a:buNone/>
            </a:pPr>
            <a:r>
              <a:rPr lang="en-US" altLang="en-US" sz="2000">
                <a:sym typeface="Symbol" panose="05050102010706020507" pitchFamily="18" charset="2"/>
              </a:rPr>
              <a:t></a:t>
            </a:r>
            <a:endParaRPr lang="en-US" altLang="en-US" sz="2000"/>
          </a:p>
          <a:p>
            <a:pPr eaLnBrk="1" hangingPunct="1">
              <a:spcBef>
                <a:spcPct val="0"/>
              </a:spcBef>
              <a:buClrTx/>
              <a:buFontTx/>
              <a:buNone/>
            </a:pPr>
            <a:r>
              <a:rPr lang="en-US" altLang="en-US" sz="2000">
                <a:sym typeface="Symbol" panose="05050102010706020507" pitchFamily="18" charset="2"/>
              </a:rPr>
              <a:t></a:t>
            </a:r>
            <a:endParaRPr lang="en-US" altLang="en-US" sz="2000"/>
          </a:p>
        </p:txBody>
      </p:sp>
      <p:sp>
        <p:nvSpPr>
          <p:cNvPr id="95247" name="Oval 18"/>
          <p:cNvSpPr>
            <a:spLocks noChangeArrowheads="1"/>
          </p:cNvSpPr>
          <p:nvPr/>
        </p:nvSpPr>
        <p:spPr bwMode="auto">
          <a:xfrm>
            <a:off x="1223963" y="3208338"/>
            <a:ext cx="155575" cy="1682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95248" name="TextBox 19"/>
          <p:cNvSpPr txBox="1">
            <a:spLocks noChangeArrowheads="1"/>
          </p:cNvSpPr>
          <p:nvPr/>
        </p:nvSpPr>
        <p:spPr bwMode="auto">
          <a:xfrm>
            <a:off x="850900" y="3124200"/>
            <a:ext cx="368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t>s</a:t>
            </a:r>
            <a:r>
              <a:rPr lang="en-US" altLang="en-US" sz="2000" baseline="-25000"/>
              <a:t>0</a:t>
            </a:r>
            <a:endParaRPr lang="en-US" altLang="en-US" sz="2000"/>
          </a:p>
        </p:txBody>
      </p:sp>
      <p:sp>
        <p:nvSpPr>
          <p:cNvPr id="95249" name="Oval 20"/>
          <p:cNvSpPr>
            <a:spLocks noChangeArrowheads="1"/>
          </p:cNvSpPr>
          <p:nvPr/>
        </p:nvSpPr>
        <p:spPr bwMode="auto">
          <a:xfrm>
            <a:off x="7861300" y="3205163"/>
            <a:ext cx="155575" cy="1682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95250" name="TextBox 21"/>
          <p:cNvSpPr txBox="1">
            <a:spLocks noChangeArrowheads="1"/>
          </p:cNvSpPr>
          <p:nvPr/>
        </p:nvSpPr>
        <p:spPr bwMode="auto">
          <a:xfrm>
            <a:off x="8040688" y="3084513"/>
            <a:ext cx="388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t>s</a:t>
            </a:r>
            <a:r>
              <a:rPr lang="en-US" altLang="en-US" sz="2000" baseline="-25000"/>
              <a:t>F</a:t>
            </a:r>
            <a:endParaRPr lang="en-US" altLang="en-US" sz="2000"/>
          </a:p>
        </p:txBody>
      </p:sp>
      <p:cxnSp>
        <p:nvCxnSpPr>
          <p:cNvPr id="95251" name="Straight Connector 23"/>
          <p:cNvCxnSpPr>
            <a:cxnSpLocks noChangeShapeType="1"/>
            <a:stCxn id="95236" idx="6"/>
          </p:cNvCxnSpPr>
          <p:nvPr/>
        </p:nvCxnSpPr>
        <p:spPr bwMode="auto">
          <a:xfrm>
            <a:off x="2262188" y="2333625"/>
            <a:ext cx="1001712" cy="206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252" name="Straight Connector 25"/>
          <p:cNvCxnSpPr>
            <a:cxnSpLocks noChangeShapeType="1"/>
            <a:stCxn id="95236" idx="5"/>
            <a:endCxn id="95244" idx="2"/>
          </p:cNvCxnSpPr>
          <p:nvPr/>
        </p:nvCxnSpPr>
        <p:spPr bwMode="auto">
          <a:xfrm rot="16200000" flipH="1">
            <a:off x="2570956" y="2061369"/>
            <a:ext cx="320675" cy="9858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253" name="Straight Connector 27"/>
          <p:cNvCxnSpPr>
            <a:cxnSpLocks noChangeShapeType="1"/>
            <a:stCxn id="95236" idx="5"/>
            <a:endCxn id="95245" idx="1"/>
          </p:cNvCxnSpPr>
          <p:nvPr/>
        </p:nvCxnSpPr>
        <p:spPr bwMode="auto">
          <a:xfrm rot="16200000" flipH="1">
            <a:off x="1860550" y="2771775"/>
            <a:ext cx="1765300" cy="100965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254" name="Straight Connector 29"/>
          <p:cNvCxnSpPr>
            <a:cxnSpLocks noChangeShapeType="1"/>
            <a:stCxn id="95236" idx="5"/>
          </p:cNvCxnSpPr>
          <p:nvPr/>
        </p:nvCxnSpPr>
        <p:spPr bwMode="auto">
          <a:xfrm rot="16200000" flipH="1">
            <a:off x="2267743" y="2364582"/>
            <a:ext cx="950913" cy="100965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255" name="Straight Connector 31"/>
          <p:cNvCxnSpPr>
            <a:cxnSpLocks noChangeShapeType="1"/>
            <a:stCxn id="95238" idx="6"/>
            <a:endCxn id="95243" idx="2"/>
          </p:cNvCxnSpPr>
          <p:nvPr/>
        </p:nvCxnSpPr>
        <p:spPr bwMode="auto">
          <a:xfrm flipV="1">
            <a:off x="2262188" y="2322513"/>
            <a:ext cx="962025" cy="404812"/>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256" name="Straight Connector 33"/>
          <p:cNvCxnSpPr>
            <a:cxnSpLocks noChangeShapeType="1"/>
            <a:stCxn id="95238" idx="6"/>
            <a:endCxn id="95244" idx="3"/>
          </p:cNvCxnSpPr>
          <p:nvPr/>
        </p:nvCxnSpPr>
        <p:spPr bwMode="auto">
          <a:xfrm>
            <a:off x="2262188" y="2727325"/>
            <a:ext cx="985837" cy="476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257" name="Straight Connector 35"/>
          <p:cNvCxnSpPr>
            <a:cxnSpLocks noChangeShapeType="1"/>
            <a:stCxn id="95238" idx="7"/>
            <a:endCxn id="95245" idx="2"/>
          </p:cNvCxnSpPr>
          <p:nvPr/>
        </p:nvCxnSpPr>
        <p:spPr bwMode="auto">
          <a:xfrm rot="16200000" flipH="1">
            <a:off x="1955006" y="2950369"/>
            <a:ext cx="1552575" cy="9858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258" name="Straight Connector 39"/>
          <p:cNvCxnSpPr>
            <a:cxnSpLocks noChangeShapeType="1"/>
            <a:stCxn id="95240" idx="5"/>
            <a:endCxn id="95243" idx="2"/>
          </p:cNvCxnSpPr>
          <p:nvPr/>
        </p:nvCxnSpPr>
        <p:spPr bwMode="auto">
          <a:xfrm rot="5400000" flipH="1" flipV="1">
            <a:off x="1747044" y="2813844"/>
            <a:ext cx="1968500" cy="9858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259" name="Straight Connector 41"/>
          <p:cNvCxnSpPr>
            <a:cxnSpLocks noChangeShapeType="1"/>
            <a:stCxn id="95240" idx="6"/>
            <a:endCxn id="95244" idx="1"/>
          </p:cNvCxnSpPr>
          <p:nvPr/>
        </p:nvCxnSpPr>
        <p:spPr bwMode="auto">
          <a:xfrm flipV="1">
            <a:off x="2262188" y="2655888"/>
            <a:ext cx="985837" cy="15748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260" name="Straight Connector 43"/>
          <p:cNvCxnSpPr>
            <a:cxnSpLocks noChangeShapeType="1"/>
            <a:stCxn id="95240" idx="5"/>
            <a:endCxn id="95245" idx="2"/>
          </p:cNvCxnSpPr>
          <p:nvPr/>
        </p:nvCxnSpPr>
        <p:spPr bwMode="auto">
          <a:xfrm rot="5400000" flipH="1" flipV="1">
            <a:off x="2695575" y="3762375"/>
            <a:ext cx="71438" cy="9858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261" name="Straight Connector 45"/>
          <p:cNvCxnSpPr>
            <a:cxnSpLocks noChangeShapeType="1"/>
            <a:stCxn id="95240" idx="6"/>
          </p:cNvCxnSpPr>
          <p:nvPr/>
        </p:nvCxnSpPr>
        <p:spPr bwMode="auto">
          <a:xfrm flipV="1">
            <a:off x="2262188" y="3332163"/>
            <a:ext cx="950912" cy="8985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262" name="Straight Connector 47"/>
          <p:cNvCxnSpPr>
            <a:cxnSpLocks noChangeShapeType="1"/>
            <a:stCxn id="95238" idx="5"/>
          </p:cNvCxnSpPr>
          <p:nvPr/>
        </p:nvCxnSpPr>
        <p:spPr bwMode="auto">
          <a:xfrm rot="16200000" flipH="1">
            <a:off x="2434432" y="2590006"/>
            <a:ext cx="582612" cy="9747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nvGrpSpPr>
          <p:cNvPr id="95263" name="Group 64"/>
          <p:cNvGrpSpPr>
            <a:grpSpLocks/>
          </p:cNvGrpSpPr>
          <p:nvPr/>
        </p:nvGrpSpPr>
        <p:grpSpPr bwMode="auto">
          <a:xfrm>
            <a:off x="3365500" y="2209800"/>
            <a:ext cx="1181100" cy="2065338"/>
            <a:chOff x="2391431" y="2390274"/>
            <a:chExt cx="1180436" cy="2065420"/>
          </a:xfrm>
        </p:grpSpPr>
        <p:sp>
          <p:nvSpPr>
            <p:cNvPr id="95304" name="Oval 48"/>
            <p:cNvSpPr>
              <a:spLocks noChangeArrowheads="1"/>
            </p:cNvSpPr>
            <p:nvPr/>
          </p:nvSpPr>
          <p:spPr bwMode="auto">
            <a:xfrm>
              <a:off x="3376863" y="2390274"/>
              <a:ext cx="156411" cy="168442"/>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95305" name="Oval 49"/>
            <p:cNvSpPr>
              <a:spLocks noChangeArrowheads="1"/>
            </p:cNvSpPr>
            <p:nvPr/>
          </p:nvSpPr>
          <p:spPr bwMode="auto">
            <a:xfrm>
              <a:off x="3376863" y="2783306"/>
              <a:ext cx="156411" cy="168442"/>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95306" name="Oval 50"/>
            <p:cNvSpPr>
              <a:spLocks noChangeArrowheads="1"/>
            </p:cNvSpPr>
            <p:nvPr/>
          </p:nvSpPr>
          <p:spPr bwMode="auto">
            <a:xfrm>
              <a:off x="3376863" y="4287252"/>
              <a:ext cx="156411" cy="168442"/>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95307" name="TextBox 51"/>
            <p:cNvSpPr txBox="1">
              <a:spLocks noChangeArrowheads="1"/>
            </p:cNvSpPr>
            <p:nvPr/>
          </p:nvSpPr>
          <p:spPr bwMode="auto">
            <a:xfrm>
              <a:off x="3268579" y="3124200"/>
              <a:ext cx="30328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sym typeface="Symbol" panose="05050102010706020507" pitchFamily="18" charset="2"/>
                </a:rPr>
                <a:t></a:t>
              </a:r>
            </a:p>
            <a:p>
              <a:pPr eaLnBrk="1" hangingPunct="1">
                <a:spcBef>
                  <a:spcPct val="0"/>
                </a:spcBef>
                <a:buClrTx/>
                <a:buFontTx/>
                <a:buNone/>
              </a:pPr>
              <a:r>
                <a:rPr lang="en-US" altLang="en-US" sz="2000">
                  <a:sym typeface="Symbol" panose="05050102010706020507" pitchFamily="18" charset="2"/>
                </a:rPr>
                <a:t></a:t>
              </a:r>
              <a:endParaRPr lang="en-US" altLang="en-US" sz="2000"/>
            </a:p>
            <a:p>
              <a:pPr eaLnBrk="1" hangingPunct="1">
                <a:spcBef>
                  <a:spcPct val="0"/>
                </a:spcBef>
                <a:buClrTx/>
                <a:buFontTx/>
                <a:buNone/>
              </a:pPr>
              <a:r>
                <a:rPr lang="en-US" altLang="en-US" sz="2000">
                  <a:sym typeface="Symbol" panose="05050102010706020507" pitchFamily="18" charset="2"/>
                </a:rPr>
                <a:t></a:t>
              </a:r>
              <a:endParaRPr lang="en-US" altLang="en-US" sz="2000"/>
            </a:p>
          </p:txBody>
        </p:sp>
        <p:cxnSp>
          <p:nvCxnSpPr>
            <p:cNvPr id="95308" name="Straight Connector 52"/>
            <p:cNvCxnSpPr>
              <a:cxnSpLocks noChangeShapeType="1"/>
            </p:cNvCxnSpPr>
            <p:nvPr/>
          </p:nvCxnSpPr>
          <p:spPr bwMode="auto">
            <a:xfrm>
              <a:off x="2414338" y="2486527"/>
              <a:ext cx="1001838" cy="1958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309" name="Straight Connector 53"/>
            <p:cNvCxnSpPr>
              <a:cxnSpLocks noChangeShapeType="1"/>
              <a:endCxn id="95305" idx="2"/>
            </p:cNvCxnSpPr>
            <p:nvPr/>
          </p:nvCxnSpPr>
          <p:spPr bwMode="auto">
            <a:xfrm rot="16200000" flipH="1">
              <a:off x="2723424" y="2214087"/>
              <a:ext cx="321447" cy="98543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310" name="Straight Connector 54"/>
            <p:cNvCxnSpPr>
              <a:cxnSpLocks noChangeShapeType="1"/>
              <a:endCxn id="95306" idx="1"/>
            </p:cNvCxnSpPr>
            <p:nvPr/>
          </p:nvCxnSpPr>
          <p:spPr bwMode="auto">
            <a:xfrm rot="16200000" flipH="1">
              <a:off x="2012680" y="2924831"/>
              <a:ext cx="1765840" cy="100833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311" name="Straight Connector 55"/>
            <p:cNvCxnSpPr>
              <a:cxnSpLocks noChangeShapeType="1"/>
            </p:cNvCxnSpPr>
            <p:nvPr/>
          </p:nvCxnSpPr>
          <p:spPr bwMode="auto">
            <a:xfrm rot="16200000" flipH="1">
              <a:off x="2420630" y="2516882"/>
              <a:ext cx="951099" cy="1009494"/>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312" name="Straight Connector 56"/>
            <p:cNvCxnSpPr>
              <a:cxnSpLocks noChangeShapeType="1"/>
              <a:endCxn id="95304" idx="2"/>
            </p:cNvCxnSpPr>
            <p:nvPr/>
          </p:nvCxnSpPr>
          <p:spPr bwMode="auto">
            <a:xfrm flipV="1">
              <a:off x="2414338" y="2474495"/>
              <a:ext cx="962525" cy="405064"/>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313" name="Straight Connector 57"/>
            <p:cNvCxnSpPr>
              <a:cxnSpLocks noChangeShapeType="1"/>
              <a:endCxn id="95305" idx="3"/>
            </p:cNvCxnSpPr>
            <p:nvPr/>
          </p:nvCxnSpPr>
          <p:spPr bwMode="auto">
            <a:xfrm>
              <a:off x="2414338" y="2879559"/>
              <a:ext cx="985431" cy="4752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314" name="Straight Connector 58"/>
            <p:cNvCxnSpPr>
              <a:cxnSpLocks noChangeShapeType="1"/>
              <a:endCxn id="95306" idx="2"/>
            </p:cNvCxnSpPr>
            <p:nvPr/>
          </p:nvCxnSpPr>
          <p:spPr bwMode="auto">
            <a:xfrm rot="16200000" flipH="1">
              <a:off x="2108413" y="3103024"/>
              <a:ext cx="1551467" cy="98543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315" name="Straight Connector 59"/>
            <p:cNvCxnSpPr>
              <a:cxnSpLocks noChangeShapeType="1"/>
              <a:endCxn id="95304" idx="2"/>
            </p:cNvCxnSpPr>
            <p:nvPr/>
          </p:nvCxnSpPr>
          <p:spPr bwMode="auto">
            <a:xfrm rot="5400000" flipH="1" flipV="1">
              <a:off x="1899865" y="2966061"/>
              <a:ext cx="1968563" cy="98543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316" name="Straight Connector 60"/>
            <p:cNvCxnSpPr>
              <a:cxnSpLocks noChangeShapeType="1"/>
              <a:endCxn id="95305" idx="1"/>
            </p:cNvCxnSpPr>
            <p:nvPr/>
          </p:nvCxnSpPr>
          <p:spPr bwMode="auto">
            <a:xfrm flipV="1">
              <a:off x="2414338" y="2807974"/>
              <a:ext cx="985431" cy="157553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317" name="Straight Connector 61"/>
            <p:cNvCxnSpPr>
              <a:cxnSpLocks noChangeShapeType="1"/>
              <a:endCxn id="95306" idx="2"/>
            </p:cNvCxnSpPr>
            <p:nvPr/>
          </p:nvCxnSpPr>
          <p:spPr bwMode="auto">
            <a:xfrm rot="5400000" flipH="1" flipV="1">
              <a:off x="2848354" y="3914550"/>
              <a:ext cx="71585" cy="98543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318" name="Straight Connector 62"/>
            <p:cNvCxnSpPr>
              <a:cxnSpLocks noChangeShapeType="1"/>
            </p:cNvCxnSpPr>
            <p:nvPr/>
          </p:nvCxnSpPr>
          <p:spPr bwMode="auto">
            <a:xfrm flipV="1">
              <a:off x="2414338" y="3485147"/>
              <a:ext cx="950494" cy="89835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319" name="Straight Connector 63"/>
            <p:cNvCxnSpPr>
              <a:cxnSpLocks noChangeShapeType="1"/>
            </p:cNvCxnSpPr>
            <p:nvPr/>
          </p:nvCxnSpPr>
          <p:spPr bwMode="auto">
            <a:xfrm rot="16200000" flipH="1">
              <a:off x="2587067" y="2743477"/>
              <a:ext cx="582130" cy="973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sp>
        <p:nvSpPr>
          <p:cNvPr id="95264" name="Oval 81"/>
          <p:cNvSpPr>
            <a:spLocks noChangeArrowheads="1"/>
          </p:cNvSpPr>
          <p:nvPr/>
        </p:nvSpPr>
        <p:spPr bwMode="auto">
          <a:xfrm>
            <a:off x="6119813" y="2222500"/>
            <a:ext cx="157162" cy="1682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95265" name="Oval 82"/>
          <p:cNvSpPr>
            <a:spLocks noChangeArrowheads="1"/>
          </p:cNvSpPr>
          <p:nvPr/>
        </p:nvSpPr>
        <p:spPr bwMode="auto">
          <a:xfrm>
            <a:off x="6119813" y="2614613"/>
            <a:ext cx="157162" cy="1682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95266" name="Oval 83"/>
          <p:cNvSpPr>
            <a:spLocks noChangeArrowheads="1"/>
          </p:cNvSpPr>
          <p:nvPr/>
        </p:nvSpPr>
        <p:spPr bwMode="auto">
          <a:xfrm>
            <a:off x="6119813" y="4119563"/>
            <a:ext cx="157162" cy="1682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95267" name="TextBox 84"/>
          <p:cNvSpPr txBox="1">
            <a:spLocks noChangeArrowheads="1"/>
          </p:cNvSpPr>
          <p:nvPr/>
        </p:nvSpPr>
        <p:spPr bwMode="auto">
          <a:xfrm>
            <a:off x="6011863" y="2955925"/>
            <a:ext cx="3032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sym typeface="Symbol" panose="05050102010706020507" pitchFamily="18" charset="2"/>
              </a:rPr>
              <a:t></a:t>
            </a:r>
          </a:p>
          <a:p>
            <a:pPr eaLnBrk="1" hangingPunct="1">
              <a:spcBef>
                <a:spcPct val="0"/>
              </a:spcBef>
              <a:buClrTx/>
              <a:buFontTx/>
              <a:buNone/>
            </a:pPr>
            <a:r>
              <a:rPr lang="en-US" altLang="en-US" sz="2000">
                <a:sym typeface="Symbol" panose="05050102010706020507" pitchFamily="18" charset="2"/>
              </a:rPr>
              <a:t></a:t>
            </a:r>
            <a:endParaRPr lang="en-US" altLang="en-US" sz="2000"/>
          </a:p>
          <a:p>
            <a:pPr eaLnBrk="1" hangingPunct="1">
              <a:spcBef>
                <a:spcPct val="0"/>
              </a:spcBef>
              <a:buClrTx/>
              <a:buFontTx/>
              <a:buNone/>
            </a:pPr>
            <a:r>
              <a:rPr lang="en-US" altLang="en-US" sz="2000">
                <a:sym typeface="Symbol" panose="05050102010706020507" pitchFamily="18" charset="2"/>
              </a:rPr>
              <a:t></a:t>
            </a:r>
            <a:endParaRPr lang="en-US" altLang="en-US" sz="2000"/>
          </a:p>
        </p:txBody>
      </p:sp>
      <p:grpSp>
        <p:nvGrpSpPr>
          <p:cNvPr id="95268" name="Group 85"/>
          <p:cNvGrpSpPr>
            <a:grpSpLocks/>
          </p:cNvGrpSpPr>
          <p:nvPr/>
        </p:nvGrpSpPr>
        <p:grpSpPr bwMode="auto">
          <a:xfrm>
            <a:off x="6261100" y="2193925"/>
            <a:ext cx="1181100" cy="2065338"/>
            <a:chOff x="2391431" y="2390274"/>
            <a:chExt cx="1180436" cy="2065420"/>
          </a:xfrm>
        </p:grpSpPr>
        <p:sp>
          <p:nvSpPr>
            <p:cNvPr id="95288" name="Oval 86"/>
            <p:cNvSpPr>
              <a:spLocks noChangeArrowheads="1"/>
            </p:cNvSpPr>
            <p:nvPr/>
          </p:nvSpPr>
          <p:spPr bwMode="auto">
            <a:xfrm>
              <a:off x="3376863" y="2390274"/>
              <a:ext cx="156411" cy="168442"/>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95289" name="Oval 87"/>
            <p:cNvSpPr>
              <a:spLocks noChangeArrowheads="1"/>
            </p:cNvSpPr>
            <p:nvPr/>
          </p:nvSpPr>
          <p:spPr bwMode="auto">
            <a:xfrm>
              <a:off x="3376863" y="2783306"/>
              <a:ext cx="156411" cy="168442"/>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95290" name="Oval 88"/>
            <p:cNvSpPr>
              <a:spLocks noChangeArrowheads="1"/>
            </p:cNvSpPr>
            <p:nvPr/>
          </p:nvSpPr>
          <p:spPr bwMode="auto">
            <a:xfrm>
              <a:off x="3376863" y="4287252"/>
              <a:ext cx="156411" cy="168442"/>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95291" name="TextBox 89"/>
            <p:cNvSpPr txBox="1">
              <a:spLocks noChangeArrowheads="1"/>
            </p:cNvSpPr>
            <p:nvPr/>
          </p:nvSpPr>
          <p:spPr bwMode="auto">
            <a:xfrm>
              <a:off x="3268579" y="3124200"/>
              <a:ext cx="30328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sym typeface="Symbol" panose="05050102010706020507" pitchFamily="18" charset="2"/>
                </a:rPr>
                <a:t></a:t>
              </a:r>
            </a:p>
            <a:p>
              <a:pPr eaLnBrk="1" hangingPunct="1">
                <a:spcBef>
                  <a:spcPct val="0"/>
                </a:spcBef>
                <a:buClrTx/>
                <a:buFontTx/>
                <a:buNone/>
              </a:pPr>
              <a:r>
                <a:rPr lang="en-US" altLang="en-US" sz="2000">
                  <a:sym typeface="Symbol" panose="05050102010706020507" pitchFamily="18" charset="2"/>
                </a:rPr>
                <a:t></a:t>
              </a:r>
              <a:endParaRPr lang="en-US" altLang="en-US" sz="2000"/>
            </a:p>
            <a:p>
              <a:pPr eaLnBrk="1" hangingPunct="1">
                <a:spcBef>
                  <a:spcPct val="0"/>
                </a:spcBef>
                <a:buClrTx/>
                <a:buFontTx/>
                <a:buNone/>
              </a:pPr>
              <a:r>
                <a:rPr lang="en-US" altLang="en-US" sz="2000">
                  <a:sym typeface="Symbol" panose="05050102010706020507" pitchFamily="18" charset="2"/>
                </a:rPr>
                <a:t></a:t>
              </a:r>
              <a:endParaRPr lang="en-US" altLang="en-US" sz="2000"/>
            </a:p>
          </p:txBody>
        </p:sp>
        <p:cxnSp>
          <p:nvCxnSpPr>
            <p:cNvPr id="95292" name="Straight Connector 90"/>
            <p:cNvCxnSpPr>
              <a:cxnSpLocks noChangeShapeType="1"/>
            </p:cNvCxnSpPr>
            <p:nvPr/>
          </p:nvCxnSpPr>
          <p:spPr bwMode="auto">
            <a:xfrm>
              <a:off x="2414338" y="2486527"/>
              <a:ext cx="1001838" cy="1958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293" name="Straight Connector 91"/>
            <p:cNvCxnSpPr>
              <a:cxnSpLocks noChangeShapeType="1"/>
              <a:endCxn id="95289" idx="2"/>
            </p:cNvCxnSpPr>
            <p:nvPr/>
          </p:nvCxnSpPr>
          <p:spPr bwMode="auto">
            <a:xfrm rot="16200000" flipH="1">
              <a:off x="2723424" y="2214087"/>
              <a:ext cx="321447" cy="98543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294" name="Straight Connector 92"/>
            <p:cNvCxnSpPr>
              <a:cxnSpLocks noChangeShapeType="1"/>
              <a:endCxn id="95290" idx="1"/>
            </p:cNvCxnSpPr>
            <p:nvPr/>
          </p:nvCxnSpPr>
          <p:spPr bwMode="auto">
            <a:xfrm rot="16200000" flipH="1">
              <a:off x="2012680" y="2924831"/>
              <a:ext cx="1765840" cy="100833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295" name="Straight Connector 93"/>
            <p:cNvCxnSpPr>
              <a:cxnSpLocks noChangeShapeType="1"/>
            </p:cNvCxnSpPr>
            <p:nvPr/>
          </p:nvCxnSpPr>
          <p:spPr bwMode="auto">
            <a:xfrm rot="16200000" flipH="1">
              <a:off x="2420630" y="2516882"/>
              <a:ext cx="951099" cy="1009494"/>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296" name="Straight Connector 94"/>
            <p:cNvCxnSpPr>
              <a:cxnSpLocks noChangeShapeType="1"/>
              <a:endCxn id="95288" idx="2"/>
            </p:cNvCxnSpPr>
            <p:nvPr/>
          </p:nvCxnSpPr>
          <p:spPr bwMode="auto">
            <a:xfrm flipV="1">
              <a:off x="2414338" y="2474495"/>
              <a:ext cx="962525" cy="405064"/>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297" name="Straight Connector 95"/>
            <p:cNvCxnSpPr>
              <a:cxnSpLocks noChangeShapeType="1"/>
              <a:endCxn id="95289" idx="3"/>
            </p:cNvCxnSpPr>
            <p:nvPr/>
          </p:nvCxnSpPr>
          <p:spPr bwMode="auto">
            <a:xfrm>
              <a:off x="2414338" y="2879559"/>
              <a:ext cx="985431" cy="4752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298" name="Straight Connector 96"/>
            <p:cNvCxnSpPr>
              <a:cxnSpLocks noChangeShapeType="1"/>
              <a:endCxn id="95290" idx="2"/>
            </p:cNvCxnSpPr>
            <p:nvPr/>
          </p:nvCxnSpPr>
          <p:spPr bwMode="auto">
            <a:xfrm rot="16200000" flipH="1">
              <a:off x="2108413" y="3103024"/>
              <a:ext cx="1551467" cy="98543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299" name="Straight Connector 97"/>
            <p:cNvCxnSpPr>
              <a:cxnSpLocks noChangeShapeType="1"/>
              <a:endCxn id="95288" idx="2"/>
            </p:cNvCxnSpPr>
            <p:nvPr/>
          </p:nvCxnSpPr>
          <p:spPr bwMode="auto">
            <a:xfrm rot="5400000" flipH="1" flipV="1">
              <a:off x="1899865" y="2966061"/>
              <a:ext cx="1968563" cy="98543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300" name="Straight Connector 98"/>
            <p:cNvCxnSpPr>
              <a:cxnSpLocks noChangeShapeType="1"/>
              <a:endCxn id="95289" idx="1"/>
            </p:cNvCxnSpPr>
            <p:nvPr/>
          </p:nvCxnSpPr>
          <p:spPr bwMode="auto">
            <a:xfrm flipV="1">
              <a:off x="2414338" y="2807974"/>
              <a:ext cx="985431" cy="157553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301" name="Straight Connector 99"/>
            <p:cNvCxnSpPr>
              <a:cxnSpLocks noChangeShapeType="1"/>
              <a:endCxn id="95290" idx="2"/>
            </p:cNvCxnSpPr>
            <p:nvPr/>
          </p:nvCxnSpPr>
          <p:spPr bwMode="auto">
            <a:xfrm rot="5400000" flipH="1" flipV="1">
              <a:off x="2848354" y="3914550"/>
              <a:ext cx="71585" cy="98543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302" name="Straight Connector 100"/>
            <p:cNvCxnSpPr>
              <a:cxnSpLocks noChangeShapeType="1"/>
            </p:cNvCxnSpPr>
            <p:nvPr/>
          </p:nvCxnSpPr>
          <p:spPr bwMode="auto">
            <a:xfrm flipV="1">
              <a:off x="2414338" y="3485147"/>
              <a:ext cx="950494" cy="89835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303" name="Straight Connector 101"/>
            <p:cNvCxnSpPr>
              <a:cxnSpLocks noChangeShapeType="1"/>
            </p:cNvCxnSpPr>
            <p:nvPr/>
          </p:nvCxnSpPr>
          <p:spPr bwMode="auto">
            <a:xfrm rot="16200000" flipH="1">
              <a:off x="2587067" y="2743477"/>
              <a:ext cx="582130" cy="973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sp>
        <p:nvSpPr>
          <p:cNvPr id="95269" name="TextBox 123"/>
          <p:cNvSpPr txBox="1">
            <a:spLocks noChangeArrowheads="1"/>
          </p:cNvSpPr>
          <p:nvPr/>
        </p:nvSpPr>
        <p:spPr bwMode="auto">
          <a:xfrm>
            <a:off x="4889500" y="2157413"/>
            <a:ext cx="9890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sym typeface="Symbol" panose="05050102010706020507" pitchFamily="18" charset="2"/>
              </a:rPr>
              <a:t>       </a:t>
            </a:r>
            <a:endParaRPr lang="en-US" altLang="en-US" sz="2000"/>
          </a:p>
        </p:txBody>
      </p:sp>
      <p:sp>
        <p:nvSpPr>
          <p:cNvPr id="95270" name="TextBox 124"/>
          <p:cNvSpPr txBox="1">
            <a:spLocks noChangeArrowheads="1"/>
          </p:cNvSpPr>
          <p:nvPr/>
        </p:nvSpPr>
        <p:spPr bwMode="auto">
          <a:xfrm>
            <a:off x="4908550" y="2551113"/>
            <a:ext cx="9890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sym typeface="Symbol" panose="05050102010706020507" pitchFamily="18" charset="2"/>
              </a:rPr>
              <a:t>       </a:t>
            </a:r>
            <a:endParaRPr lang="en-US" altLang="en-US" sz="2000"/>
          </a:p>
        </p:txBody>
      </p:sp>
      <p:sp>
        <p:nvSpPr>
          <p:cNvPr id="95271" name="TextBox 125"/>
          <p:cNvSpPr txBox="1">
            <a:spLocks noChangeArrowheads="1"/>
          </p:cNvSpPr>
          <p:nvPr/>
        </p:nvSpPr>
        <p:spPr bwMode="auto">
          <a:xfrm>
            <a:off x="4921250" y="3116263"/>
            <a:ext cx="9890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sym typeface="Symbol" panose="05050102010706020507" pitchFamily="18" charset="2"/>
              </a:rPr>
              <a:t>       </a:t>
            </a:r>
            <a:endParaRPr lang="en-US" altLang="en-US" sz="2000"/>
          </a:p>
        </p:txBody>
      </p:sp>
      <p:sp>
        <p:nvSpPr>
          <p:cNvPr id="95272" name="TextBox 126"/>
          <p:cNvSpPr txBox="1">
            <a:spLocks noChangeArrowheads="1"/>
          </p:cNvSpPr>
          <p:nvPr/>
        </p:nvSpPr>
        <p:spPr bwMode="auto">
          <a:xfrm>
            <a:off x="4872038" y="3970338"/>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sym typeface="Symbol" panose="05050102010706020507" pitchFamily="18" charset="2"/>
              </a:rPr>
              <a:t>       </a:t>
            </a:r>
            <a:endParaRPr lang="en-US" altLang="en-US" sz="2000"/>
          </a:p>
        </p:txBody>
      </p:sp>
      <p:sp>
        <p:nvSpPr>
          <p:cNvPr id="95273" name="TextBox 127"/>
          <p:cNvSpPr txBox="1">
            <a:spLocks noChangeArrowheads="1"/>
          </p:cNvSpPr>
          <p:nvPr/>
        </p:nvSpPr>
        <p:spPr bwMode="auto">
          <a:xfrm>
            <a:off x="1985963" y="4524375"/>
            <a:ext cx="3889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400"/>
              <a:t>t</a:t>
            </a:r>
            <a:r>
              <a:rPr lang="en-US" altLang="en-US" sz="2400" baseline="-25000"/>
              <a:t>1</a:t>
            </a:r>
          </a:p>
        </p:txBody>
      </p:sp>
      <p:sp>
        <p:nvSpPr>
          <p:cNvPr id="95274" name="TextBox 128"/>
          <p:cNvSpPr txBox="1">
            <a:spLocks noChangeArrowheads="1"/>
          </p:cNvSpPr>
          <p:nvPr/>
        </p:nvSpPr>
        <p:spPr bwMode="auto">
          <a:xfrm>
            <a:off x="3100388" y="4524375"/>
            <a:ext cx="3889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400"/>
              <a:t>t</a:t>
            </a:r>
            <a:r>
              <a:rPr lang="en-US" altLang="en-US" sz="2400" baseline="-25000"/>
              <a:t>2</a:t>
            </a:r>
          </a:p>
        </p:txBody>
      </p:sp>
      <p:sp>
        <p:nvSpPr>
          <p:cNvPr id="95275" name="TextBox 129"/>
          <p:cNvSpPr txBox="1">
            <a:spLocks noChangeArrowheads="1"/>
          </p:cNvSpPr>
          <p:nvPr/>
        </p:nvSpPr>
        <p:spPr bwMode="auto">
          <a:xfrm>
            <a:off x="4219575" y="4524375"/>
            <a:ext cx="3889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400"/>
              <a:t>t</a:t>
            </a:r>
            <a:r>
              <a:rPr lang="en-US" altLang="en-US" sz="2400" baseline="-25000"/>
              <a:t>3</a:t>
            </a:r>
          </a:p>
        </p:txBody>
      </p:sp>
      <p:sp>
        <p:nvSpPr>
          <p:cNvPr id="95276" name="TextBox 130"/>
          <p:cNvSpPr txBox="1">
            <a:spLocks noChangeArrowheads="1"/>
          </p:cNvSpPr>
          <p:nvPr/>
        </p:nvSpPr>
        <p:spPr bwMode="auto">
          <a:xfrm>
            <a:off x="6011863" y="4524375"/>
            <a:ext cx="5762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400"/>
              <a:t>t</a:t>
            </a:r>
            <a:r>
              <a:rPr lang="en-US" altLang="en-US" sz="2400" baseline="-25000"/>
              <a:t>T-1</a:t>
            </a:r>
          </a:p>
        </p:txBody>
      </p:sp>
      <p:sp>
        <p:nvSpPr>
          <p:cNvPr id="95277" name="TextBox 131"/>
          <p:cNvSpPr txBox="1">
            <a:spLocks noChangeArrowheads="1"/>
          </p:cNvSpPr>
          <p:nvPr/>
        </p:nvSpPr>
        <p:spPr bwMode="auto">
          <a:xfrm>
            <a:off x="7131050" y="4524375"/>
            <a:ext cx="4238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400"/>
              <a:t>t</a:t>
            </a:r>
            <a:r>
              <a:rPr lang="en-US" altLang="en-US" sz="2400" baseline="-25000"/>
              <a:t>T</a:t>
            </a:r>
          </a:p>
        </p:txBody>
      </p:sp>
      <p:cxnSp>
        <p:nvCxnSpPr>
          <p:cNvPr id="95278" name="Straight Connector 133"/>
          <p:cNvCxnSpPr>
            <a:cxnSpLocks noChangeShapeType="1"/>
            <a:stCxn id="95247" idx="7"/>
            <a:endCxn id="95237" idx="3"/>
          </p:cNvCxnSpPr>
          <p:nvPr/>
        </p:nvCxnSpPr>
        <p:spPr bwMode="auto">
          <a:xfrm rot="5400000" flipH="1" flipV="1">
            <a:off x="1295400" y="2427288"/>
            <a:ext cx="868363" cy="74453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279" name="Straight Connector 135"/>
          <p:cNvCxnSpPr>
            <a:cxnSpLocks noChangeShapeType="1"/>
            <a:stCxn id="95247" idx="6"/>
            <a:endCxn id="95239" idx="3"/>
          </p:cNvCxnSpPr>
          <p:nvPr/>
        </p:nvCxnSpPr>
        <p:spPr bwMode="auto">
          <a:xfrm flipV="1">
            <a:off x="1379538" y="2759075"/>
            <a:ext cx="722312" cy="533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280" name="Straight Connector 137"/>
          <p:cNvCxnSpPr>
            <a:cxnSpLocks noChangeShapeType="1"/>
            <a:stCxn id="95247" idx="5"/>
            <a:endCxn id="95241" idx="3"/>
          </p:cNvCxnSpPr>
          <p:nvPr/>
        </p:nvCxnSpPr>
        <p:spPr bwMode="auto">
          <a:xfrm rot="16200000" flipH="1">
            <a:off x="1293813" y="3416300"/>
            <a:ext cx="909638" cy="78263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281" name="Straight Connector 139"/>
          <p:cNvCxnSpPr>
            <a:cxnSpLocks noChangeShapeType="1"/>
            <a:stCxn id="95288" idx="5"/>
            <a:endCxn id="95249" idx="1"/>
          </p:cNvCxnSpPr>
          <p:nvPr/>
        </p:nvCxnSpPr>
        <p:spPr bwMode="auto">
          <a:xfrm rot="16200000" flipH="1">
            <a:off x="7185819" y="2531269"/>
            <a:ext cx="892175" cy="50323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282" name="Straight Connector 141"/>
          <p:cNvCxnSpPr>
            <a:cxnSpLocks noChangeShapeType="1"/>
            <a:stCxn id="95289" idx="6"/>
            <a:endCxn id="95249" idx="1"/>
          </p:cNvCxnSpPr>
          <p:nvPr/>
        </p:nvCxnSpPr>
        <p:spPr bwMode="auto">
          <a:xfrm>
            <a:off x="7404100" y="2671763"/>
            <a:ext cx="479425" cy="557212"/>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283" name="Straight Connector 143"/>
          <p:cNvCxnSpPr>
            <a:cxnSpLocks noChangeShapeType="1"/>
            <a:stCxn id="95290" idx="6"/>
            <a:endCxn id="95249" idx="3"/>
          </p:cNvCxnSpPr>
          <p:nvPr/>
        </p:nvCxnSpPr>
        <p:spPr bwMode="auto">
          <a:xfrm flipV="1">
            <a:off x="7404100" y="3348038"/>
            <a:ext cx="479425" cy="82708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284" name="Straight Connector 145"/>
          <p:cNvCxnSpPr>
            <a:cxnSpLocks noChangeShapeType="1"/>
            <a:stCxn id="95247" idx="6"/>
          </p:cNvCxnSpPr>
          <p:nvPr/>
        </p:nvCxnSpPr>
        <p:spPr bwMode="auto">
          <a:xfrm>
            <a:off x="1379538" y="3292475"/>
            <a:ext cx="725487" cy="112713"/>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285" name="Straight Connector 147"/>
          <p:cNvCxnSpPr>
            <a:cxnSpLocks noChangeShapeType="1"/>
            <a:endCxn id="95249" idx="2"/>
          </p:cNvCxnSpPr>
          <p:nvPr/>
        </p:nvCxnSpPr>
        <p:spPr bwMode="auto">
          <a:xfrm flipV="1">
            <a:off x="7375525" y="3289300"/>
            <a:ext cx="485775" cy="42863"/>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95286" name="Content Placeholder 2"/>
          <p:cNvSpPr>
            <a:spLocks noGrp="1"/>
          </p:cNvSpPr>
          <p:nvPr>
            <p:ph idx="1"/>
          </p:nvPr>
        </p:nvSpPr>
        <p:spPr>
          <a:xfrm>
            <a:off x="649288" y="5186363"/>
            <a:ext cx="7772400" cy="1671637"/>
          </a:xfrm>
        </p:spPr>
        <p:txBody>
          <a:bodyPr/>
          <a:lstStyle/>
          <a:p>
            <a:pPr eaLnBrk="1" hangingPunct="1"/>
            <a:r>
              <a:rPr lang="en-US" altLang="en-US" sz="2800" dirty="0"/>
              <a:t>Continue forward in time until reaching final time point, and sum probability of ending in final state.</a:t>
            </a:r>
          </a:p>
        </p:txBody>
      </p:sp>
      <p:sp>
        <p:nvSpPr>
          <p:cNvPr id="95287"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1100" b="0">
                <a:solidFill>
                  <a:srgbClr val="000000"/>
                </a:solidFill>
                <a:latin typeface="Calibri" panose="020F0502020204030204" pitchFamily="34" charset="0"/>
              </a:rPr>
              <a:t>Ray Mooney</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pPr eaLnBrk="1" hangingPunct="1"/>
            <a:r>
              <a:rPr lang="en-US" altLang="en-US"/>
              <a:t>Computing the Forward Probabilities</a:t>
            </a:r>
          </a:p>
        </p:txBody>
      </p:sp>
      <p:sp>
        <p:nvSpPr>
          <p:cNvPr id="3078" name="Content Placeholder 2"/>
          <p:cNvSpPr>
            <a:spLocks noGrp="1"/>
          </p:cNvSpPr>
          <p:nvPr>
            <p:ph idx="1"/>
          </p:nvPr>
        </p:nvSpPr>
        <p:spPr/>
        <p:txBody>
          <a:bodyPr/>
          <a:lstStyle/>
          <a:p>
            <a:pPr eaLnBrk="1" hangingPunct="1"/>
            <a:r>
              <a:rPr lang="en-US" altLang="en-US"/>
              <a:t>Initialization</a:t>
            </a:r>
          </a:p>
          <a:p>
            <a:pPr eaLnBrk="1" hangingPunct="1">
              <a:buFontTx/>
              <a:buNone/>
            </a:pPr>
            <a:endParaRPr lang="en-US" altLang="en-US"/>
          </a:p>
          <a:p>
            <a:pPr eaLnBrk="1" hangingPunct="1"/>
            <a:r>
              <a:rPr lang="en-US" altLang="en-US"/>
              <a:t>Recursion</a:t>
            </a:r>
          </a:p>
          <a:p>
            <a:pPr eaLnBrk="1" hangingPunct="1"/>
            <a:endParaRPr lang="en-US" altLang="en-US"/>
          </a:p>
          <a:p>
            <a:pPr eaLnBrk="1" hangingPunct="1"/>
            <a:endParaRPr lang="en-US" altLang="en-US"/>
          </a:p>
          <a:p>
            <a:pPr eaLnBrk="1" hangingPunct="1"/>
            <a:r>
              <a:rPr lang="en-US" altLang="en-US"/>
              <a:t>Termination</a:t>
            </a:r>
          </a:p>
        </p:txBody>
      </p:sp>
      <p:sp>
        <p:nvSpPr>
          <p:cNvPr id="9728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fld id="{CDD316C4-DBA3-4294-B40C-18B4A418F27E}" type="slidenum">
              <a:rPr lang="en-US" altLang="en-US" sz="1200" smtClean="0">
                <a:latin typeface="Helvetica" panose="020B0604020202020204" pitchFamily="34" charset="0"/>
              </a:rPr>
              <a:pPr>
                <a:spcBef>
                  <a:spcPct val="0"/>
                </a:spcBef>
                <a:buClrTx/>
                <a:buFontTx/>
                <a:buNone/>
              </a:pPr>
              <a:t>37</a:t>
            </a:fld>
            <a:endParaRPr lang="en-US" altLang="en-US" sz="1200"/>
          </a:p>
        </p:txBody>
      </p:sp>
      <p:graphicFrame>
        <p:nvGraphicFramePr>
          <p:cNvPr id="97285" name="Object 2"/>
          <p:cNvGraphicFramePr>
            <a:graphicFrameLocks noChangeAspect="1"/>
          </p:cNvGraphicFramePr>
          <p:nvPr/>
        </p:nvGraphicFramePr>
        <p:xfrm>
          <a:off x="2333625" y="1936750"/>
          <a:ext cx="4984750" cy="685800"/>
        </p:xfrm>
        <a:graphic>
          <a:graphicData uri="http://schemas.openxmlformats.org/presentationml/2006/ole">
            <mc:AlternateContent xmlns:mc="http://schemas.openxmlformats.org/markup-compatibility/2006">
              <mc:Choice xmlns:v="urn:schemas-microsoft-com:vml" Requires="v">
                <p:oleObj spid="_x0000_s97365" name="Equation" r:id="rId4" imgW="1752600" imgH="241300" progId="Equation.3">
                  <p:embed/>
                </p:oleObj>
              </mc:Choice>
              <mc:Fallback>
                <p:oleObj name="Equation" r:id="rId4" imgW="1752600" imgH="2413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3625" y="1936750"/>
                        <a:ext cx="49847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5" name="Object 3"/>
          <p:cNvGraphicFramePr>
            <a:graphicFrameLocks noChangeAspect="1"/>
          </p:cNvGraphicFramePr>
          <p:nvPr/>
        </p:nvGraphicFramePr>
        <p:xfrm>
          <a:off x="476250" y="3154363"/>
          <a:ext cx="8667750" cy="1298575"/>
        </p:xfrm>
        <a:graphic>
          <a:graphicData uri="http://schemas.openxmlformats.org/presentationml/2006/ole">
            <mc:AlternateContent xmlns:mc="http://schemas.openxmlformats.org/markup-compatibility/2006">
              <mc:Choice xmlns:v="urn:schemas-microsoft-com:vml" Requires="v">
                <p:oleObj spid="_x0000_s97366" name="Equation" r:id="rId6" imgW="3048000" imgH="457200" progId="Equation.3">
                  <p:embed/>
                </p:oleObj>
              </mc:Choice>
              <mc:Fallback>
                <p:oleObj name="Equation" r:id="rId6" imgW="3048000" imgH="4572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250" y="3154363"/>
                        <a:ext cx="8667750" cy="129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6" name="Object 4"/>
          <p:cNvGraphicFramePr>
            <a:graphicFrameLocks noChangeAspect="1"/>
          </p:cNvGraphicFramePr>
          <p:nvPr/>
        </p:nvGraphicFramePr>
        <p:xfrm>
          <a:off x="1611313" y="4821238"/>
          <a:ext cx="5815012" cy="1227137"/>
        </p:xfrm>
        <a:graphic>
          <a:graphicData uri="http://schemas.openxmlformats.org/presentationml/2006/ole">
            <mc:AlternateContent xmlns:mc="http://schemas.openxmlformats.org/markup-compatibility/2006">
              <mc:Choice xmlns:v="urn:schemas-microsoft-com:vml" Requires="v">
                <p:oleObj spid="_x0000_s97367" name="Equation" r:id="rId8" imgW="2044700" imgH="431800" progId="Equation.3">
                  <p:embed/>
                </p:oleObj>
              </mc:Choice>
              <mc:Fallback>
                <p:oleObj name="Equation" r:id="rId8" imgW="2044700" imgH="43180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11313" y="4821238"/>
                        <a:ext cx="5815012"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7288"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1100" b="0">
                <a:solidFill>
                  <a:srgbClr val="000000"/>
                </a:solidFill>
                <a:latin typeface="Calibri" panose="020F0502020204030204" pitchFamily="34" charset="0"/>
              </a:rPr>
              <a:t>Ray Mooney</a:t>
            </a:r>
          </a:p>
        </p:txBody>
      </p:sp>
      <p:graphicFrame>
        <p:nvGraphicFramePr>
          <p:cNvPr id="9" name="Object 2"/>
          <p:cNvGraphicFramePr>
            <a:graphicFrameLocks noChangeAspect="1"/>
          </p:cNvGraphicFramePr>
          <p:nvPr>
            <p:extLst>
              <p:ext uri="{D42A27DB-BD31-4B8C-83A1-F6EECF244321}">
                <p14:modId xmlns:p14="http://schemas.microsoft.com/office/powerpoint/2010/main" val="372222145"/>
              </p:ext>
            </p:extLst>
          </p:nvPr>
        </p:nvGraphicFramePr>
        <p:xfrm>
          <a:off x="2333398" y="1936750"/>
          <a:ext cx="1409700" cy="612775"/>
        </p:xfrm>
        <a:graphic>
          <a:graphicData uri="http://schemas.openxmlformats.org/presentationml/2006/ole">
            <mc:AlternateContent xmlns:mc="http://schemas.openxmlformats.org/markup-compatibility/2006">
              <mc:Choice xmlns:v="urn:schemas-microsoft-com:vml" Requires="v">
                <p:oleObj spid="_x0000_s97368" name="Equation" r:id="rId10" imgW="495000" imgH="215640" progId="Equation.3">
                  <p:embed/>
                </p:oleObj>
              </mc:Choice>
              <mc:Fallback>
                <p:oleObj name="Equation" r:id="rId10" imgW="495000" imgH="215640" progId="Equation.3">
                  <p:embed/>
                  <p:pic>
                    <p:nvPicPr>
                      <p:cNvPr id="0" name=""/>
                      <p:cNvPicPr>
                        <a:picLocks noChangeAspect="1" noChangeArrowheads="1"/>
                      </p:cNvPicPr>
                      <p:nvPr/>
                    </p:nvPicPr>
                    <p:blipFill>
                      <a:blip r:embed="rId11"/>
                      <a:srcRect/>
                      <a:stretch>
                        <a:fillRect/>
                      </a:stretch>
                    </p:blipFill>
                    <p:spPr bwMode="auto">
                      <a:xfrm>
                        <a:off x="2333398" y="1936750"/>
                        <a:ext cx="1409700" cy="61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72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07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pPr>
              <a:defRPr/>
            </a:pPr>
            <a:fld id="{A2AC9C4D-17C1-43D6-9167-BD1E8F153D80}" type="slidenum">
              <a:rPr lang="en-US" altLang="en-US" smtClean="0"/>
              <a:pPr>
                <a:defRPr/>
              </a:pPr>
              <a:t>38</a:t>
            </a:fld>
            <a:endParaRPr lang="en-US" altLang="en-US">
              <a:latin typeface="Times New Roman" panose="02020603050405020304" pitchFamily="18" charset="0"/>
            </a:endParaRPr>
          </a:p>
        </p:txBody>
      </p:sp>
      <p:pic>
        <p:nvPicPr>
          <p:cNvPr id="5" name="Picture 4"/>
          <p:cNvPicPr>
            <a:picLocks noChangeAspect="1"/>
          </p:cNvPicPr>
          <p:nvPr/>
        </p:nvPicPr>
        <p:blipFill rotWithShape="1">
          <a:blip r:embed="rId3"/>
          <a:srcRect l="23044" t="17584" r="24499" b="19944"/>
          <a:stretch/>
        </p:blipFill>
        <p:spPr>
          <a:xfrm>
            <a:off x="535885" y="1381233"/>
            <a:ext cx="8021261" cy="5370751"/>
          </a:xfrm>
          <a:prstGeom prst="rect">
            <a:avLst/>
          </a:prstGeom>
        </p:spPr>
      </p:pic>
      <p:graphicFrame>
        <p:nvGraphicFramePr>
          <p:cNvPr id="7" name="Object 3"/>
          <p:cNvGraphicFramePr>
            <a:graphicFrameLocks noChangeAspect="1"/>
          </p:cNvGraphicFramePr>
          <p:nvPr>
            <p:extLst>
              <p:ext uri="{D42A27DB-BD31-4B8C-83A1-F6EECF244321}">
                <p14:modId xmlns:p14="http://schemas.microsoft.com/office/powerpoint/2010/main" val="149075446"/>
              </p:ext>
            </p:extLst>
          </p:nvPr>
        </p:nvGraphicFramePr>
        <p:xfrm>
          <a:off x="5645426" y="377691"/>
          <a:ext cx="3886960" cy="868013"/>
        </p:xfrm>
        <a:graphic>
          <a:graphicData uri="http://schemas.openxmlformats.org/presentationml/2006/ole">
            <mc:AlternateContent xmlns:mc="http://schemas.openxmlformats.org/markup-compatibility/2006">
              <mc:Choice xmlns:v="urn:schemas-microsoft-com:vml" Requires="v">
                <p:oleObj spid="_x0000_s164882" name="Equation" r:id="rId4" imgW="2044440" imgH="457200" progId="Equation.3">
                  <p:embed/>
                </p:oleObj>
              </mc:Choice>
              <mc:Fallback>
                <p:oleObj name="Equation" r:id="rId4" imgW="2044440" imgH="457200" progId="Equation.3">
                  <p:embed/>
                  <p:pic>
                    <p:nvPicPr>
                      <p:cNvPr id="3075" name="Object 3"/>
                      <p:cNvPicPr>
                        <a:picLocks noChangeAspect="1" noChangeArrowheads="1"/>
                      </p:cNvPicPr>
                      <p:nvPr/>
                    </p:nvPicPr>
                    <p:blipFill>
                      <a:blip r:embed="rId5"/>
                      <a:srcRect/>
                      <a:stretch>
                        <a:fillRect/>
                      </a:stretch>
                    </p:blipFill>
                    <p:spPr bwMode="auto">
                      <a:xfrm>
                        <a:off x="5645426" y="377691"/>
                        <a:ext cx="3886960" cy="868013"/>
                      </a:xfrm>
                      <a:prstGeom prst="rect">
                        <a:avLst/>
                      </a:prstGeom>
                      <a:noFill/>
                      <a:ln>
                        <a:noFill/>
                      </a:ln>
                      <a:effectLst/>
                      <a:extLst/>
                    </p:spPr>
                  </p:pic>
                </p:oleObj>
              </mc:Fallback>
            </mc:AlternateContent>
          </a:graphicData>
        </a:graphic>
      </p:graphicFrame>
      <p:sp>
        <p:nvSpPr>
          <p:cNvPr id="8" name="Rectangle 7"/>
          <p:cNvSpPr/>
          <p:nvPr/>
        </p:nvSpPr>
        <p:spPr bwMode="auto">
          <a:xfrm>
            <a:off x="7053943" y="616857"/>
            <a:ext cx="725714" cy="399143"/>
          </a:xfrm>
          <a:prstGeom prst="rect">
            <a:avLst/>
          </a:prstGeom>
          <a:noFill/>
          <a:ln w="12700" cap="flat" cmpd="sng" algn="ctr">
            <a:solidFill>
              <a:srgbClr val="339933"/>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ndParaRPr>
          </a:p>
        </p:txBody>
      </p:sp>
      <p:sp>
        <p:nvSpPr>
          <p:cNvPr id="9" name="Rectangle 8"/>
          <p:cNvSpPr/>
          <p:nvPr/>
        </p:nvSpPr>
        <p:spPr bwMode="auto">
          <a:xfrm>
            <a:off x="5791200" y="2220686"/>
            <a:ext cx="239486" cy="399143"/>
          </a:xfrm>
          <a:prstGeom prst="rect">
            <a:avLst/>
          </a:prstGeom>
          <a:noFill/>
          <a:ln w="12700" cap="flat" cmpd="sng" algn="ctr">
            <a:solidFill>
              <a:srgbClr val="339933"/>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ndParaRPr>
          </a:p>
        </p:txBody>
      </p:sp>
      <p:sp>
        <p:nvSpPr>
          <p:cNvPr id="10" name="Rectangle 9"/>
          <p:cNvSpPr/>
          <p:nvPr/>
        </p:nvSpPr>
        <p:spPr bwMode="auto">
          <a:xfrm>
            <a:off x="2670628" y="2220686"/>
            <a:ext cx="769258" cy="399143"/>
          </a:xfrm>
          <a:prstGeom prst="rect">
            <a:avLst/>
          </a:prstGeom>
          <a:noFill/>
          <a:ln w="12700" cap="flat" cmpd="sng" algn="ctr">
            <a:solidFill>
              <a:srgbClr val="339933"/>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ndParaRPr>
          </a:p>
        </p:txBody>
      </p:sp>
      <p:sp>
        <p:nvSpPr>
          <p:cNvPr id="11" name="Rectangle 10"/>
          <p:cNvSpPr/>
          <p:nvPr/>
        </p:nvSpPr>
        <p:spPr bwMode="auto">
          <a:xfrm>
            <a:off x="7786914" y="616744"/>
            <a:ext cx="1103086" cy="399143"/>
          </a:xfrm>
          <a:prstGeom prst="rect">
            <a:avLst/>
          </a:prstGeom>
          <a:noFill/>
          <a:ln w="12700" cap="flat" cmpd="sng" algn="ctr">
            <a:solidFill>
              <a:srgbClr val="3333CC"/>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ndParaRPr>
          </a:p>
        </p:txBody>
      </p:sp>
      <p:sp>
        <p:nvSpPr>
          <p:cNvPr id="12" name="Rectangle 11"/>
          <p:cNvSpPr/>
          <p:nvPr/>
        </p:nvSpPr>
        <p:spPr bwMode="auto">
          <a:xfrm>
            <a:off x="6059715" y="2220685"/>
            <a:ext cx="217714" cy="399143"/>
          </a:xfrm>
          <a:prstGeom prst="rect">
            <a:avLst/>
          </a:prstGeom>
          <a:noFill/>
          <a:ln w="12700" cap="flat" cmpd="sng" algn="ctr">
            <a:solidFill>
              <a:srgbClr val="3333CC"/>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ndParaRPr>
          </a:p>
        </p:txBody>
      </p:sp>
      <p:sp>
        <p:nvSpPr>
          <p:cNvPr id="13" name="Rectangle 12"/>
          <p:cNvSpPr/>
          <p:nvPr/>
        </p:nvSpPr>
        <p:spPr bwMode="auto">
          <a:xfrm>
            <a:off x="4157673" y="2670628"/>
            <a:ext cx="915070" cy="399143"/>
          </a:xfrm>
          <a:prstGeom prst="rect">
            <a:avLst/>
          </a:prstGeom>
          <a:noFill/>
          <a:ln w="12700" cap="flat" cmpd="sng" algn="ctr">
            <a:solidFill>
              <a:srgbClr val="3333CC"/>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ndParaRPr>
          </a:p>
        </p:txBody>
      </p:sp>
      <p:sp>
        <p:nvSpPr>
          <p:cNvPr id="14" name="Rectangle 13"/>
          <p:cNvSpPr/>
          <p:nvPr/>
        </p:nvSpPr>
        <p:spPr bwMode="auto">
          <a:xfrm>
            <a:off x="2668143" y="3443402"/>
            <a:ext cx="769258" cy="399143"/>
          </a:xfrm>
          <a:prstGeom prst="rect">
            <a:avLst/>
          </a:prstGeom>
          <a:noFill/>
          <a:ln w="12700" cap="flat" cmpd="sng" algn="ctr">
            <a:solidFill>
              <a:srgbClr val="339933"/>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ndParaRPr>
          </a:p>
        </p:txBody>
      </p:sp>
      <p:sp>
        <p:nvSpPr>
          <p:cNvPr id="15" name="Rectangle 14"/>
          <p:cNvSpPr/>
          <p:nvPr/>
        </p:nvSpPr>
        <p:spPr bwMode="auto">
          <a:xfrm rot="20113786">
            <a:off x="3366643" y="3585030"/>
            <a:ext cx="915070" cy="399143"/>
          </a:xfrm>
          <a:prstGeom prst="rect">
            <a:avLst/>
          </a:prstGeom>
          <a:noFill/>
          <a:ln w="12700" cap="flat" cmpd="sng" algn="ctr">
            <a:solidFill>
              <a:srgbClr val="3333CC"/>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ndParaRPr>
          </a:p>
        </p:txBody>
      </p:sp>
      <p:sp>
        <p:nvSpPr>
          <p:cNvPr id="16" name="Rectangle 15"/>
          <p:cNvSpPr/>
          <p:nvPr/>
        </p:nvSpPr>
        <p:spPr bwMode="auto">
          <a:xfrm>
            <a:off x="6434601" y="2220686"/>
            <a:ext cx="239486" cy="399143"/>
          </a:xfrm>
          <a:prstGeom prst="rect">
            <a:avLst/>
          </a:prstGeom>
          <a:noFill/>
          <a:ln w="12700" cap="flat" cmpd="sng" algn="ctr">
            <a:solidFill>
              <a:srgbClr val="339933"/>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ndParaRPr>
          </a:p>
        </p:txBody>
      </p:sp>
      <p:sp>
        <p:nvSpPr>
          <p:cNvPr id="17" name="Rectangle 16"/>
          <p:cNvSpPr/>
          <p:nvPr/>
        </p:nvSpPr>
        <p:spPr bwMode="auto">
          <a:xfrm>
            <a:off x="6695859" y="2220685"/>
            <a:ext cx="210457" cy="399143"/>
          </a:xfrm>
          <a:prstGeom prst="rect">
            <a:avLst/>
          </a:prstGeom>
          <a:noFill/>
          <a:ln w="12700" cap="flat" cmpd="sng" algn="ctr">
            <a:solidFill>
              <a:srgbClr val="3333CC"/>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39247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pPr eaLnBrk="1" hangingPunct="1"/>
            <a:r>
              <a:rPr lang="en-US" altLang="en-US"/>
              <a:t>Forward Computational Complexity</a:t>
            </a:r>
          </a:p>
        </p:txBody>
      </p:sp>
      <p:sp>
        <p:nvSpPr>
          <p:cNvPr id="99331" name="Content Placeholder 2"/>
          <p:cNvSpPr>
            <a:spLocks noGrp="1"/>
          </p:cNvSpPr>
          <p:nvPr>
            <p:ph idx="1"/>
          </p:nvPr>
        </p:nvSpPr>
        <p:spPr/>
        <p:txBody>
          <a:bodyPr/>
          <a:lstStyle/>
          <a:p>
            <a:pPr eaLnBrk="1" hangingPunct="1"/>
            <a:r>
              <a:rPr lang="en-US" altLang="en-US" dirty="0"/>
              <a:t>Requires only O(</a:t>
            </a:r>
            <a:r>
              <a:rPr lang="en-US" altLang="en-US" i="1" dirty="0"/>
              <a:t>TN</a:t>
            </a:r>
            <a:r>
              <a:rPr lang="en-US" altLang="en-US" i="1" baseline="30000" dirty="0"/>
              <a:t>2</a:t>
            </a:r>
            <a:r>
              <a:rPr lang="en-US" altLang="en-US" dirty="0"/>
              <a:t>) time to compute the probability of an observed sequence given a model.</a:t>
            </a:r>
          </a:p>
          <a:p>
            <a:pPr eaLnBrk="1" hangingPunct="1"/>
            <a:r>
              <a:rPr lang="en-US" altLang="en-US" dirty="0"/>
              <a:t>Exploits the fact that all state sequences must merge into one of the </a:t>
            </a:r>
            <a:r>
              <a:rPr lang="en-US" altLang="en-US" i="1" dirty="0"/>
              <a:t>N</a:t>
            </a:r>
            <a:r>
              <a:rPr lang="en-US" altLang="en-US" dirty="0"/>
              <a:t> possible states at any point in time and the Markov assumption that only the last state effects the next one.</a:t>
            </a:r>
          </a:p>
          <a:p>
            <a:pPr eaLnBrk="1" hangingPunct="1"/>
            <a:endParaRPr lang="en-US" altLang="en-US" dirty="0"/>
          </a:p>
        </p:txBody>
      </p:sp>
      <p:sp>
        <p:nvSpPr>
          <p:cNvPr id="9933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fld id="{FEFB1F04-4383-4CEA-97B3-016DCAB65ED7}" type="slidenum">
              <a:rPr lang="en-US" altLang="en-US" sz="1200" smtClean="0">
                <a:latin typeface="Helvetica" panose="020B0604020202020204" pitchFamily="34" charset="0"/>
              </a:rPr>
              <a:pPr>
                <a:spcBef>
                  <a:spcPct val="0"/>
                </a:spcBef>
                <a:buClrTx/>
                <a:buFontTx/>
                <a:buNone/>
              </a:pPr>
              <a:t>39</a:t>
            </a:fld>
            <a:endParaRPr lang="en-US" altLang="en-US" sz="1200"/>
          </a:p>
        </p:txBody>
      </p:sp>
      <p:sp>
        <p:nvSpPr>
          <p:cNvPr id="99333"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1100" b="0">
                <a:solidFill>
                  <a:srgbClr val="000000"/>
                </a:solidFill>
                <a:latin typeface="Calibri" panose="020F0502020204030204" pitchFamily="34" charset="0"/>
              </a:rPr>
              <a:t>Ray Mooney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3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a:t>Markov Chains</a:t>
            </a:r>
          </a:p>
        </p:txBody>
      </p:sp>
      <p:sp>
        <p:nvSpPr>
          <p:cNvPr id="3" name="Content Placeholder 2"/>
          <p:cNvSpPr>
            <a:spLocks noGrp="1"/>
          </p:cNvSpPr>
          <p:nvPr>
            <p:ph idx="1"/>
          </p:nvPr>
        </p:nvSpPr>
        <p:spPr/>
        <p:txBody>
          <a:bodyPr/>
          <a:lstStyle/>
          <a:p>
            <a:r>
              <a:rPr lang="en-US" altLang="en-US"/>
              <a:t>General joint probability distribution:</a:t>
            </a:r>
          </a:p>
          <a:p>
            <a:endParaRPr lang="en-US" altLang="en-US"/>
          </a:p>
          <a:p>
            <a:endParaRPr lang="en-US" altLang="en-US"/>
          </a:p>
          <a:p>
            <a:r>
              <a:rPr lang="en-US" altLang="en-US"/>
              <a:t>First-order Markov chain:</a:t>
            </a:r>
          </a:p>
        </p:txBody>
      </p:sp>
      <p:pic>
        <p:nvPicPr>
          <p:cNvPr id="348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2700" y="2125663"/>
            <a:ext cx="40386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2713" y="4035425"/>
            <a:ext cx="38385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8" name="Picture 6" descr="http://research.microsoft.com/en-us/um/people/cmbishop/PRML/prmlfigs-jpg/Figure13.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0775" y="5084763"/>
            <a:ext cx="69024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TextBox 6"/>
          <p:cNvSpPr txBox="1">
            <a:spLocks noChangeArrowheads="1"/>
          </p:cNvSpPr>
          <p:nvPr/>
        </p:nvSpPr>
        <p:spPr bwMode="auto">
          <a:xfrm>
            <a:off x="0" y="6596063"/>
            <a:ext cx="16398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1100" b="0">
                <a:solidFill>
                  <a:srgbClr val="000000"/>
                </a:solidFill>
                <a:latin typeface="Calibri" panose="020F0502020204030204" pitchFamily="34" charset="0"/>
              </a:rPr>
              <a:t>Figures from Chris Bishop</a:t>
            </a:r>
          </a:p>
        </p:txBody>
      </p:sp>
      <p:sp>
        <p:nvSpPr>
          <p:cNvPr id="3482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fld id="{C7ABCD68-A2A5-41A1-8DFC-E16A1DDDAB05}" type="slidenum">
              <a:rPr lang="en-US" altLang="en-US" sz="1200" smtClean="0">
                <a:latin typeface="Helvetica" panose="020B0604020202020204" pitchFamily="34" charset="0"/>
              </a:rPr>
              <a:pPr>
                <a:spcBef>
                  <a:spcPct val="0"/>
                </a:spcBef>
                <a:buClrTx/>
                <a:buFontTx/>
                <a:buNone/>
              </a:pPr>
              <a:t>4</a:t>
            </a:fld>
            <a:endParaRPr lang="en-US" altLang="en-US" sz="120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03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03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fld id="{B902A6C1-BB1D-4714-AE2F-F7E12E512B57}" type="slidenum">
              <a:rPr lang="en-US" altLang="en-US" sz="1200" smtClean="0">
                <a:solidFill>
                  <a:srgbClr val="000000"/>
                </a:solidFill>
                <a:latin typeface="Helvetica" panose="020B0604020202020204" pitchFamily="34" charset="0"/>
              </a:rPr>
              <a:pPr>
                <a:spcBef>
                  <a:spcPct val="0"/>
                </a:spcBef>
                <a:buClrTx/>
                <a:buFontTx/>
                <a:buNone/>
              </a:pPr>
              <a:t>40</a:t>
            </a:fld>
            <a:endParaRPr lang="en-US" altLang="en-US" sz="1200">
              <a:solidFill>
                <a:srgbClr val="000000"/>
              </a:solidFill>
            </a:endParaRPr>
          </a:p>
        </p:txBody>
      </p:sp>
      <p:sp>
        <p:nvSpPr>
          <p:cNvPr id="78851" name="Rectangle 2"/>
          <p:cNvSpPr>
            <a:spLocks noGrp="1" noChangeArrowheads="1"/>
          </p:cNvSpPr>
          <p:nvPr>
            <p:ph type="title"/>
          </p:nvPr>
        </p:nvSpPr>
        <p:spPr/>
        <p:txBody>
          <a:bodyPr/>
          <a:lstStyle/>
          <a:p>
            <a:pPr eaLnBrk="1" hangingPunct="1"/>
            <a:r>
              <a:rPr lang="en-US" altLang="en-US"/>
              <a:t>Three Useful HMM Tasks</a:t>
            </a:r>
          </a:p>
        </p:txBody>
      </p:sp>
      <p:sp>
        <p:nvSpPr>
          <p:cNvPr id="78852" name="Rectangle 3"/>
          <p:cNvSpPr>
            <a:spLocks noGrp="1" noChangeArrowheads="1"/>
          </p:cNvSpPr>
          <p:nvPr>
            <p:ph type="body" idx="1"/>
          </p:nvPr>
        </p:nvSpPr>
        <p:spPr>
          <a:xfrm>
            <a:off x="685800" y="1371600"/>
            <a:ext cx="7905750" cy="4919663"/>
          </a:xfrm>
        </p:spPr>
        <p:txBody>
          <a:bodyPr/>
          <a:lstStyle/>
          <a:p>
            <a:pPr eaLnBrk="1" hangingPunct="1"/>
            <a:r>
              <a:rPr lang="en-US" altLang="en-US" dirty="0">
                <a:solidFill>
                  <a:srgbClr val="FF0000"/>
                </a:solidFill>
              </a:rPr>
              <a:t>Observation Likelihood</a:t>
            </a:r>
            <a:r>
              <a:rPr lang="en-US" altLang="en-US" dirty="0"/>
              <a:t>:</a:t>
            </a:r>
            <a:r>
              <a:rPr lang="en-US" altLang="en-US" dirty="0">
                <a:solidFill>
                  <a:srgbClr val="FF0000"/>
                </a:solidFill>
              </a:rPr>
              <a:t> </a:t>
            </a:r>
            <a:r>
              <a:rPr lang="en-US" altLang="en-US" dirty="0"/>
              <a:t>To classify and order sequences.</a:t>
            </a:r>
          </a:p>
          <a:p>
            <a:pPr eaLnBrk="1" hangingPunct="1"/>
            <a:r>
              <a:rPr lang="en-US" altLang="en-US" dirty="0">
                <a:solidFill>
                  <a:srgbClr val="FF0000"/>
                </a:solidFill>
                <a:cs typeface="Times New Roman" panose="02020603050405020304" pitchFamily="18" charset="0"/>
              </a:rPr>
              <a:t>Most likely state sequence (Decoding)</a:t>
            </a:r>
            <a:r>
              <a:rPr lang="en-US" altLang="en-US" dirty="0">
                <a:cs typeface="Times New Roman" panose="02020603050405020304" pitchFamily="18" charset="0"/>
              </a:rPr>
              <a:t>:</a:t>
            </a:r>
            <a:r>
              <a:rPr lang="en-US" altLang="en-US" dirty="0">
                <a:solidFill>
                  <a:srgbClr val="FF0000"/>
                </a:solidFill>
                <a:cs typeface="Times New Roman" panose="02020603050405020304" pitchFamily="18" charset="0"/>
              </a:rPr>
              <a:t> </a:t>
            </a:r>
            <a:r>
              <a:rPr lang="en-US" altLang="en-US" dirty="0">
                <a:cs typeface="Times New Roman" panose="02020603050405020304" pitchFamily="18" charset="0"/>
              </a:rPr>
              <a:t>To tag each token in a sequence with a label.</a:t>
            </a:r>
          </a:p>
          <a:p>
            <a:pPr eaLnBrk="1" hangingPunct="1"/>
            <a:r>
              <a:rPr lang="en-US" altLang="en-US" dirty="0">
                <a:solidFill>
                  <a:srgbClr val="FF0000"/>
                </a:solidFill>
                <a:cs typeface="Times New Roman" panose="02020603050405020304" pitchFamily="18" charset="0"/>
              </a:rPr>
              <a:t>Maximum likelihood training (Learning)</a:t>
            </a:r>
            <a:r>
              <a:rPr lang="en-US" altLang="en-US" dirty="0">
                <a:cs typeface="Times New Roman" panose="02020603050405020304" pitchFamily="18" charset="0"/>
              </a:rPr>
              <a:t>: To train models to fit empirical training data.</a:t>
            </a:r>
          </a:p>
        </p:txBody>
      </p:sp>
      <p:sp>
        <p:nvSpPr>
          <p:cNvPr id="78853"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1100" b="0">
                <a:solidFill>
                  <a:srgbClr val="000000"/>
                </a:solidFill>
                <a:latin typeface="Calibri" panose="020F0502020204030204" pitchFamily="34" charset="0"/>
              </a:rPr>
              <a:t>Ray Mooney</a:t>
            </a:r>
          </a:p>
        </p:txBody>
      </p:sp>
      <p:sp>
        <p:nvSpPr>
          <p:cNvPr id="2" name="Rectangle 1"/>
          <p:cNvSpPr/>
          <p:nvPr/>
        </p:nvSpPr>
        <p:spPr bwMode="auto">
          <a:xfrm>
            <a:off x="595086" y="2532741"/>
            <a:ext cx="7989207" cy="957943"/>
          </a:xfrm>
          <a:prstGeom prst="rect">
            <a:avLst/>
          </a:prstGeom>
          <a:noFill/>
          <a:ln w="12700" cap="flat" cmpd="sng" algn="ctr">
            <a:solidFill>
              <a:srgbClr val="3333CC"/>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eaLnBrk="1" hangingPunct="1"/>
            <a:endParaRPr lang="en-US" smtClean="0">
              <a:solidFill>
                <a:srgbClr val="000000"/>
              </a:solidFill>
            </a:endParaRPr>
          </a:p>
        </p:txBody>
      </p:sp>
    </p:spTree>
    <p:extLst>
      <p:ext uri="{BB962C8B-B14F-4D97-AF65-F5344CB8AC3E}">
        <p14:creationId xmlns:p14="http://schemas.microsoft.com/office/powerpoint/2010/main" val="1140018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fld id="{D68B0DF9-9A21-46C8-B4FE-6995FAC6F9E9}" type="slidenum">
              <a:rPr lang="en-US" altLang="en-US" sz="1200" smtClean="0">
                <a:latin typeface="Helvetica" panose="020B0604020202020204" pitchFamily="34" charset="0"/>
              </a:rPr>
              <a:pPr>
                <a:spcBef>
                  <a:spcPct val="0"/>
                </a:spcBef>
                <a:buClrTx/>
                <a:buFontTx/>
                <a:buNone/>
              </a:pPr>
              <a:t>41</a:t>
            </a:fld>
            <a:endParaRPr lang="en-US" altLang="en-US" sz="1200"/>
          </a:p>
        </p:txBody>
      </p:sp>
      <p:sp>
        <p:nvSpPr>
          <p:cNvPr id="101379" name="Rectangle 2"/>
          <p:cNvSpPr>
            <a:spLocks noGrp="1" noChangeArrowheads="1"/>
          </p:cNvSpPr>
          <p:nvPr>
            <p:ph type="title"/>
          </p:nvPr>
        </p:nvSpPr>
        <p:spPr/>
        <p:txBody>
          <a:bodyPr/>
          <a:lstStyle/>
          <a:p>
            <a:pPr eaLnBrk="1" hangingPunct="1"/>
            <a:r>
              <a:rPr lang="en-US" altLang="en-US"/>
              <a:t>Most Likely State Sequence (Decoding)</a:t>
            </a:r>
          </a:p>
        </p:txBody>
      </p:sp>
      <p:sp>
        <p:nvSpPr>
          <p:cNvPr id="118788" name="Rectangle 3"/>
          <p:cNvSpPr>
            <a:spLocks noGrp="1" noChangeArrowheads="1"/>
          </p:cNvSpPr>
          <p:nvPr>
            <p:ph type="body" idx="1"/>
          </p:nvPr>
        </p:nvSpPr>
        <p:spPr>
          <a:xfrm>
            <a:off x="503238" y="1371600"/>
            <a:ext cx="8259762" cy="3273425"/>
          </a:xfrm>
        </p:spPr>
        <p:txBody>
          <a:bodyPr/>
          <a:lstStyle/>
          <a:p>
            <a:pPr eaLnBrk="1" hangingPunct="1"/>
            <a:r>
              <a:rPr lang="en-US" altLang="en-US" sz="2800" dirty="0">
                <a:cs typeface="Times New Roman" panose="02020603050405020304" pitchFamily="18" charset="0"/>
              </a:rPr>
              <a:t>Given an observation sequence, </a:t>
            </a:r>
            <a:r>
              <a:rPr lang="en-US" altLang="en-US" sz="2800" i="1" dirty="0">
                <a:cs typeface="Times New Roman" panose="02020603050405020304" pitchFamily="18" charset="0"/>
              </a:rPr>
              <a:t>O</a:t>
            </a:r>
            <a:r>
              <a:rPr lang="en-US" altLang="en-US" sz="2800" dirty="0">
                <a:cs typeface="Times New Roman" panose="02020603050405020304" pitchFamily="18" charset="0"/>
              </a:rPr>
              <a:t>, and a model, </a:t>
            </a:r>
            <a:r>
              <a:rPr lang="el-GR" altLang="en-US" sz="2800" dirty="0">
                <a:cs typeface="Times New Roman" panose="02020603050405020304" pitchFamily="18" charset="0"/>
              </a:rPr>
              <a:t>λ</a:t>
            </a:r>
            <a:r>
              <a:rPr lang="en-US" altLang="en-US" sz="2800" dirty="0">
                <a:cs typeface="Times New Roman" panose="02020603050405020304" pitchFamily="18" charset="0"/>
              </a:rPr>
              <a:t>,  what is the most likely state </a:t>
            </a:r>
            <a:r>
              <a:rPr lang="en-US" altLang="en-US" sz="2800" dirty="0" err="1">
                <a:cs typeface="Times New Roman" panose="02020603050405020304" pitchFamily="18" charset="0"/>
              </a:rPr>
              <a:t>sequence,</a:t>
            </a:r>
            <a:r>
              <a:rPr lang="en-US" altLang="en-US" sz="2800" i="1" dirty="0" err="1">
                <a:cs typeface="Times New Roman" panose="02020603050405020304" pitchFamily="18" charset="0"/>
              </a:rPr>
              <a:t>Q</a:t>
            </a:r>
            <a:r>
              <a:rPr lang="en-US" altLang="en-US" sz="2800" dirty="0">
                <a:cs typeface="Times New Roman" panose="02020603050405020304" pitchFamily="18" charset="0"/>
              </a:rPr>
              <a:t>=</a:t>
            </a:r>
            <a:r>
              <a:rPr lang="en-US" altLang="en-US" sz="2800" i="1" dirty="0">
                <a:cs typeface="Times New Roman" panose="02020603050405020304" pitchFamily="18" charset="0"/>
              </a:rPr>
              <a:t>q</a:t>
            </a:r>
            <a:r>
              <a:rPr lang="en-US" altLang="en-US" sz="2800" baseline="-25000" dirty="0">
                <a:cs typeface="Times New Roman" panose="02020603050405020304" pitchFamily="18" charset="0"/>
              </a:rPr>
              <a:t>1</a:t>
            </a:r>
            <a:r>
              <a:rPr lang="en-US" altLang="en-US" sz="2800" dirty="0">
                <a:cs typeface="Times New Roman" panose="02020603050405020304" pitchFamily="18" charset="0"/>
              </a:rPr>
              <a:t>,</a:t>
            </a:r>
            <a:r>
              <a:rPr lang="en-US" altLang="en-US" sz="2800" i="1" dirty="0">
                <a:cs typeface="Times New Roman" panose="02020603050405020304" pitchFamily="18" charset="0"/>
              </a:rPr>
              <a:t>q</a:t>
            </a:r>
            <a:r>
              <a:rPr lang="en-US" altLang="en-US" sz="2800" baseline="-25000" dirty="0">
                <a:cs typeface="Times New Roman" panose="02020603050405020304" pitchFamily="18" charset="0"/>
              </a:rPr>
              <a:t>2</a:t>
            </a:r>
            <a:r>
              <a:rPr lang="en-US" altLang="en-US" sz="2800" dirty="0">
                <a:cs typeface="Times New Roman" panose="02020603050405020304" pitchFamily="18" charset="0"/>
              </a:rPr>
              <a:t>,…</a:t>
            </a:r>
            <a:r>
              <a:rPr lang="en-US" altLang="en-US" sz="2800" i="1" dirty="0" err="1">
                <a:cs typeface="Times New Roman" panose="02020603050405020304" pitchFamily="18" charset="0"/>
              </a:rPr>
              <a:t>q</a:t>
            </a:r>
            <a:r>
              <a:rPr lang="en-US" altLang="en-US" sz="2800" i="1" baseline="-25000" dirty="0" err="1">
                <a:cs typeface="Times New Roman" panose="02020603050405020304" pitchFamily="18" charset="0"/>
              </a:rPr>
              <a:t>T</a:t>
            </a:r>
            <a:r>
              <a:rPr lang="en-US" altLang="en-US" sz="2800" dirty="0">
                <a:cs typeface="Times New Roman" panose="02020603050405020304" pitchFamily="18" charset="0"/>
              </a:rPr>
              <a:t>, that generated this sequence from this model?</a:t>
            </a:r>
          </a:p>
          <a:p>
            <a:pPr eaLnBrk="1" hangingPunct="1"/>
            <a:r>
              <a:rPr lang="en-US" altLang="en-US" sz="2800" dirty="0">
                <a:cs typeface="Times New Roman" panose="02020603050405020304" pitchFamily="18" charset="0"/>
              </a:rPr>
              <a:t>Used for sequence labeling, assuming each state corresponds to a tag, it determines the globally best assignment of tags to all tokens in a sequence using a principled approach grounded in probability theory.</a:t>
            </a:r>
          </a:p>
          <a:p>
            <a:pPr eaLnBrk="1" hangingPunct="1"/>
            <a:endParaRPr lang="en-US" altLang="en-US" sz="2800" dirty="0"/>
          </a:p>
        </p:txBody>
      </p:sp>
      <p:grpSp>
        <p:nvGrpSpPr>
          <p:cNvPr id="101381" name="Group 4"/>
          <p:cNvGrpSpPr>
            <a:grpSpLocks/>
          </p:cNvGrpSpPr>
          <p:nvPr/>
        </p:nvGrpSpPr>
        <p:grpSpPr bwMode="auto">
          <a:xfrm>
            <a:off x="1214438" y="4627563"/>
            <a:ext cx="2949575" cy="1951037"/>
            <a:chOff x="688" y="2569"/>
            <a:chExt cx="1858" cy="1229"/>
          </a:xfrm>
        </p:grpSpPr>
        <p:grpSp>
          <p:nvGrpSpPr>
            <p:cNvPr id="101386" name="Group 5"/>
            <p:cNvGrpSpPr>
              <a:grpSpLocks/>
            </p:cNvGrpSpPr>
            <p:nvPr/>
          </p:nvGrpSpPr>
          <p:grpSpPr bwMode="auto">
            <a:xfrm>
              <a:off x="933" y="2693"/>
              <a:ext cx="1533" cy="1001"/>
              <a:chOff x="284" y="1101"/>
              <a:chExt cx="4313" cy="2622"/>
            </a:xfrm>
          </p:grpSpPr>
          <p:grpSp>
            <p:nvGrpSpPr>
              <p:cNvPr id="101388" name="Group 6"/>
              <p:cNvGrpSpPr>
                <a:grpSpLocks/>
              </p:cNvGrpSpPr>
              <p:nvPr/>
            </p:nvGrpSpPr>
            <p:grpSpPr bwMode="auto">
              <a:xfrm>
                <a:off x="1360" y="2500"/>
                <a:ext cx="829" cy="797"/>
                <a:chOff x="3852" y="2120"/>
                <a:chExt cx="1098" cy="1242"/>
              </a:xfrm>
            </p:grpSpPr>
            <p:sp>
              <p:nvSpPr>
                <p:cNvPr id="101407" name="Freeform 7"/>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1408" name="Freeform 8"/>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1409" name="Line 9"/>
                <p:cNvSpPr>
                  <a:spLocks noChangeShapeType="1"/>
                </p:cNvSpPr>
                <p:nvPr/>
              </p:nvSpPr>
              <p:spPr bwMode="auto">
                <a:xfrm flipV="1">
                  <a:off x="4025" y="2120"/>
                  <a:ext cx="760" cy="8"/>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grpSp>
            <p:nvGrpSpPr>
              <p:cNvPr id="101389" name="Group 10"/>
              <p:cNvGrpSpPr>
                <a:grpSpLocks/>
              </p:cNvGrpSpPr>
              <p:nvPr/>
            </p:nvGrpSpPr>
            <p:grpSpPr bwMode="auto">
              <a:xfrm>
                <a:off x="2181" y="1163"/>
                <a:ext cx="829" cy="797"/>
                <a:chOff x="3852" y="2120"/>
                <a:chExt cx="1098" cy="1242"/>
              </a:xfrm>
            </p:grpSpPr>
            <p:sp>
              <p:nvSpPr>
                <p:cNvPr id="101404" name="Freeform 11"/>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1405" name="Freeform 12"/>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1406" name="Line 13"/>
                <p:cNvSpPr>
                  <a:spLocks noChangeShapeType="1"/>
                </p:cNvSpPr>
                <p:nvPr/>
              </p:nvSpPr>
              <p:spPr bwMode="auto">
                <a:xfrm flipV="1">
                  <a:off x="4025" y="2120"/>
                  <a:ext cx="760" cy="8"/>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101390" name="Freeform 14"/>
              <p:cNvSpPr>
                <a:spLocks/>
              </p:cNvSpPr>
              <p:nvPr/>
            </p:nvSpPr>
            <p:spPr bwMode="auto">
              <a:xfrm>
                <a:off x="579" y="1179"/>
                <a:ext cx="415" cy="793"/>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1391" name="Freeform 15"/>
              <p:cNvSpPr>
                <a:spLocks/>
              </p:cNvSpPr>
              <p:nvPr/>
            </p:nvSpPr>
            <p:spPr bwMode="auto">
              <a:xfrm flipH="1">
                <a:off x="994" y="1177"/>
                <a:ext cx="414" cy="792"/>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1392" name="Line 16"/>
              <p:cNvSpPr>
                <a:spLocks noChangeShapeType="1"/>
              </p:cNvSpPr>
              <p:nvPr/>
            </p:nvSpPr>
            <p:spPr bwMode="auto">
              <a:xfrm flipV="1">
                <a:off x="710" y="1175"/>
                <a:ext cx="573" cy="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01393" name="Freeform 17"/>
              <p:cNvSpPr>
                <a:spLocks/>
              </p:cNvSpPr>
              <p:nvPr/>
            </p:nvSpPr>
            <p:spPr bwMode="auto">
              <a:xfrm>
                <a:off x="3768" y="2017"/>
                <a:ext cx="415" cy="793"/>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1394" name="Freeform 18"/>
              <p:cNvSpPr>
                <a:spLocks/>
              </p:cNvSpPr>
              <p:nvPr/>
            </p:nvSpPr>
            <p:spPr bwMode="auto">
              <a:xfrm flipH="1">
                <a:off x="4183" y="2015"/>
                <a:ext cx="414" cy="792"/>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1395" name="Line 19"/>
              <p:cNvSpPr>
                <a:spLocks noChangeShapeType="1"/>
              </p:cNvSpPr>
              <p:nvPr/>
            </p:nvSpPr>
            <p:spPr bwMode="auto">
              <a:xfrm flipV="1">
                <a:off x="3899" y="2013"/>
                <a:ext cx="573" cy="5"/>
              </a:xfrm>
              <a:prstGeom prst="line">
                <a:avLst/>
              </a:prstGeom>
              <a:noFill/>
              <a:ln w="38100">
                <a:solidFill>
                  <a:srgbClr val="CC00CC"/>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01396" name="Freeform 20"/>
              <p:cNvSpPr>
                <a:spLocks/>
              </p:cNvSpPr>
              <p:nvPr/>
            </p:nvSpPr>
            <p:spPr bwMode="auto">
              <a:xfrm>
                <a:off x="1290" y="1829"/>
                <a:ext cx="983" cy="258"/>
              </a:xfrm>
              <a:custGeom>
                <a:avLst/>
                <a:gdLst>
                  <a:gd name="T0" fmla="*/ 0 w 983"/>
                  <a:gd name="T1" fmla="*/ 38 h 258"/>
                  <a:gd name="T2" fmla="*/ 253 w 983"/>
                  <a:gd name="T3" fmla="*/ 215 h 258"/>
                  <a:gd name="T4" fmla="*/ 614 w 983"/>
                  <a:gd name="T5" fmla="*/ 222 h 258"/>
                  <a:gd name="T6" fmla="*/ 983 w 983"/>
                  <a:gd name="T7" fmla="*/ 0 h 258"/>
                  <a:gd name="T8" fmla="*/ 0 60000 65536"/>
                  <a:gd name="T9" fmla="*/ 0 60000 65536"/>
                  <a:gd name="T10" fmla="*/ 0 60000 65536"/>
                  <a:gd name="T11" fmla="*/ 0 60000 65536"/>
                  <a:gd name="T12" fmla="*/ 0 w 983"/>
                  <a:gd name="T13" fmla="*/ 0 h 258"/>
                  <a:gd name="T14" fmla="*/ 983 w 983"/>
                  <a:gd name="T15" fmla="*/ 258 h 258"/>
                </a:gdLst>
                <a:ahLst/>
                <a:cxnLst>
                  <a:cxn ang="T8">
                    <a:pos x="T0" y="T1"/>
                  </a:cxn>
                  <a:cxn ang="T9">
                    <a:pos x="T2" y="T3"/>
                  </a:cxn>
                  <a:cxn ang="T10">
                    <a:pos x="T4" y="T5"/>
                  </a:cxn>
                  <a:cxn ang="T11">
                    <a:pos x="T6" y="T7"/>
                  </a:cxn>
                </a:cxnLst>
                <a:rect l="T12" t="T13" r="T14" b="T15"/>
                <a:pathLst>
                  <a:path w="983" h="258">
                    <a:moveTo>
                      <a:pt x="0" y="38"/>
                    </a:moveTo>
                    <a:cubicBezTo>
                      <a:pt x="75" y="111"/>
                      <a:pt x="151" y="184"/>
                      <a:pt x="253" y="215"/>
                    </a:cubicBezTo>
                    <a:cubicBezTo>
                      <a:pt x="355" y="246"/>
                      <a:pt x="492" y="258"/>
                      <a:pt x="614" y="222"/>
                    </a:cubicBezTo>
                    <a:cubicBezTo>
                      <a:pt x="736" y="186"/>
                      <a:pt x="859" y="93"/>
                      <a:pt x="983"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1397" name="Freeform 21"/>
              <p:cNvSpPr>
                <a:spLocks/>
              </p:cNvSpPr>
              <p:nvPr/>
            </p:nvSpPr>
            <p:spPr bwMode="auto">
              <a:xfrm>
                <a:off x="2918" y="1821"/>
                <a:ext cx="929" cy="507"/>
              </a:xfrm>
              <a:custGeom>
                <a:avLst/>
                <a:gdLst>
                  <a:gd name="T0" fmla="*/ 0 w 929"/>
                  <a:gd name="T1" fmla="*/ 0 h 507"/>
                  <a:gd name="T2" fmla="*/ 207 w 929"/>
                  <a:gd name="T3" fmla="*/ 238 h 507"/>
                  <a:gd name="T4" fmla="*/ 499 w 929"/>
                  <a:gd name="T5" fmla="*/ 422 h 507"/>
                  <a:gd name="T6" fmla="*/ 929 w 929"/>
                  <a:gd name="T7" fmla="*/ 507 h 507"/>
                  <a:gd name="T8" fmla="*/ 0 60000 65536"/>
                  <a:gd name="T9" fmla="*/ 0 60000 65536"/>
                  <a:gd name="T10" fmla="*/ 0 60000 65536"/>
                  <a:gd name="T11" fmla="*/ 0 60000 65536"/>
                  <a:gd name="T12" fmla="*/ 0 w 929"/>
                  <a:gd name="T13" fmla="*/ 0 h 507"/>
                  <a:gd name="T14" fmla="*/ 929 w 929"/>
                  <a:gd name="T15" fmla="*/ 507 h 507"/>
                </a:gdLst>
                <a:ahLst/>
                <a:cxnLst>
                  <a:cxn ang="T8">
                    <a:pos x="T0" y="T1"/>
                  </a:cxn>
                  <a:cxn ang="T9">
                    <a:pos x="T2" y="T3"/>
                  </a:cxn>
                  <a:cxn ang="T10">
                    <a:pos x="T4" y="T5"/>
                  </a:cxn>
                  <a:cxn ang="T11">
                    <a:pos x="T6" y="T7"/>
                  </a:cxn>
                </a:cxnLst>
                <a:rect l="T12" t="T13" r="T14" b="T15"/>
                <a:pathLst>
                  <a:path w="929" h="507">
                    <a:moveTo>
                      <a:pt x="0" y="0"/>
                    </a:moveTo>
                    <a:cubicBezTo>
                      <a:pt x="62" y="84"/>
                      <a:pt x="124" y="168"/>
                      <a:pt x="207" y="238"/>
                    </a:cubicBezTo>
                    <a:cubicBezTo>
                      <a:pt x="290" y="308"/>
                      <a:pt x="379" y="377"/>
                      <a:pt x="499" y="422"/>
                    </a:cubicBezTo>
                    <a:cubicBezTo>
                      <a:pt x="619" y="467"/>
                      <a:pt x="860" y="493"/>
                      <a:pt x="929" y="5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1398" name="Freeform 22"/>
              <p:cNvSpPr>
                <a:spLocks/>
              </p:cNvSpPr>
              <p:nvPr/>
            </p:nvSpPr>
            <p:spPr bwMode="auto">
              <a:xfrm>
                <a:off x="1313" y="1101"/>
                <a:ext cx="975" cy="359"/>
              </a:xfrm>
              <a:custGeom>
                <a:avLst/>
                <a:gdLst>
                  <a:gd name="T0" fmla="*/ 975 w 975"/>
                  <a:gd name="T1" fmla="*/ 1 h 536"/>
                  <a:gd name="T2" fmla="*/ 668 w 975"/>
                  <a:gd name="T3" fmla="*/ 1 h 536"/>
                  <a:gd name="T4" fmla="*/ 307 w 975"/>
                  <a:gd name="T5" fmla="*/ 1 h 536"/>
                  <a:gd name="T6" fmla="*/ 0 w 975"/>
                  <a:gd name="T7" fmla="*/ 1 h 536"/>
                  <a:gd name="T8" fmla="*/ 0 60000 65536"/>
                  <a:gd name="T9" fmla="*/ 0 60000 65536"/>
                  <a:gd name="T10" fmla="*/ 0 60000 65536"/>
                  <a:gd name="T11" fmla="*/ 0 60000 65536"/>
                  <a:gd name="T12" fmla="*/ 0 w 975"/>
                  <a:gd name="T13" fmla="*/ 0 h 536"/>
                  <a:gd name="T14" fmla="*/ 975 w 975"/>
                  <a:gd name="T15" fmla="*/ 536 h 536"/>
                </a:gdLst>
                <a:ahLst/>
                <a:cxnLst>
                  <a:cxn ang="T8">
                    <a:pos x="T0" y="T1"/>
                  </a:cxn>
                  <a:cxn ang="T9">
                    <a:pos x="T2" y="T3"/>
                  </a:cxn>
                  <a:cxn ang="T10">
                    <a:pos x="T4" y="T5"/>
                  </a:cxn>
                  <a:cxn ang="T11">
                    <a:pos x="T6" y="T7"/>
                  </a:cxn>
                </a:cxnLst>
                <a:rect l="T12" t="T13" r="T14" b="T15"/>
                <a:pathLst>
                  <a:path w="975" h="536">
                    <a:moveTo>
                      <a:pt x="975" y="528"/>
                    </a:moveTo>
                    <a:cubicBezTo>
                      <a:pt x="877" y="343"/>
                      <a:pt x="779" y="158"/>
                      <a:pt x="668" y="83"/>
                    </a:cubicBezTo>
                    <a:cubicBezTo>
                      <a:pt x="557" y="8"/>
                      <a:pt x="418" y="0"/>
                      <a:pt x="307" y="75"/>
                    </a:cubicBezTo>
                    <a:cubicBezTo>
                      <a:pt x="196" y="150"/>
                      <a:pt x="52" y="458"/>
                      <a:pt x="0" y="536"/>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en-US"/>
              </a:p>
            </p:txBody>
          </p:sp>
          <p:sp>
            <p:nvSpPr>
              <p:cNvPr id="101399" name="Freeform 23"/>
              <p:cNvSpPr>
                <a:spLocks/>
              </p:cNvSpPr>
              <p:nvPr/>
            </p:nvSpPr>
            <p:spPr bwMode="auto">
              <a:xfrm>
                <a:off x="1159" y="1959"/>
                <a:ext cx="2612" cy="620"/>
              </a:xfrm>
              <a:custGeom>
                <a:avLst/>
                <a:gdLst>
                  <a:gd name="T0" fmla="*/ 0 w 2612"/>
                  <a:gd name="T1" fmla="*/ 0 h 620"/>
                  <a:gd name="T2" fmla="*/ 400 w 2612"/>
                  <a:gd name="T3" fmla="*/ 354 h 620"/>
                  <a:gd name="T4" fmla="*/ 1467 w 2612"/>
                  <a:gd name="T5" fmla="*/ 392 h 620"/>
                  <a:gd name="T6" fmla="*/ 2174 w 2612"/>
                  <a:gd name="T7" fmla="*/ 584 h 620"/>
                  <a:gd name="T8" fmla="*/ 2612 w 2612"/>
                  <a:gd name="T9" fmla="*/ 607 h 620"/>
                  <a:gd name="T10" fmla="*/ 0 60000 65536"/>
                  <a:gd name="T11" fmla="*/ 0 60000 65536"/>
                  <a:gd name="T12" fmla="*/ 0 60000 65536"/>
                  <a:gd name="T13" fmla="*/ 0 60000 65536"/>
                  <a:gd name="T14" fmla="*/ 0 60000 65536"/>
                  <a:gd name="T15" fmla="*/ 0 w 2612"/>
                  <a:gd name="T16" fmla="*/ 0 h 620"/>
                  <a:gd name="T17" fmla="*/ 2612 w 2612"/>
                  <a:gd name="T18" fmla="*/ 620 h 620"/>
                </a:gdLst>
                <a:ahLst/>
                <a:cxnLst>
                  <a:cxn ang="T10">
                    <a:pos x="T0" y="T1"/>
                  </a:cxn>
                  <a:cxn ang="T11">
                    <a:pos x="T2" y="T3"/>
                  </a:cxn>
                  <a:cxn ang="T12">
                    <a:pos x="T4" y="T5"/>
                  </a:cxn>
                  <a:cxn ang="T13">
                    <a:pos x="T6" y="T7"/>
                  </a:cxn>
                  <a:cxn ang="T14">
                    <a:pos x="T8" y="T9"/>
                  </a:cxn>
                </a:cxnLst>
                <a:rect l="T15" t="T16" r="T17" b="T18"/>
                <a:pathLst>
                  <a:path w="2612" h="620">
                    <a:moveTo>
                      <a:pt x="0" y="0"/>
                    </a:moveTo>
                    <a:cubicBezTo>
                      <a:pt x="78" y="144"/>
                      <a:pt x="156" y="289"/>
                      <a:pt x="400" y="354"/>
                    </a:cubicBezTo>
                    <a:cubicBezTo>
                      <a:pt x="644" y="419"/>
                      <a:pt x="1171" y="354"/>
                      <a:pt x="1467" y="392"/>
                    </a:cubicBezTo>
                    <a:cubicBezTo>
                      <a:pt x="1763" y="430"/>
                      <a:pt x="1983" y="548"/>
                      <a:pt x="2174" y="584"/>
                    </a:cubicBezTo>
                    <a:cubicBezTo>
                      <a:pt x="2365" y="620"/>
                      <a:pt x="2488" y="613"/>
                      <a:pt x="2612" y="6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1400" name="Freeform 24"/>
              <p:cNvSpPr>
                <a:spLocks/>
              </p:cNvSpPr>
              <p:nvPr/>
            </p:nvSpPr>
            <p:spPr bwMode="auto">
              <a:xfrm>
                <a:off x="2173" y="2735"/>
                <a:ext cx="1705" cy="481"/>
              </a:xfrm>
              <a:custGeom>
                <a:avLst/>
                <a:gdLst>
                  <a:gd name="T0" fmla="*/ 0 w 1705"/>
                  <a:gd name="T1" fmla="*/ 292 h 481"/>
                  <a:gd name="T2" fmla="*/ 315 w 1705"/>
                  <a:gd name="T3" fmla="*/ 399 h 481"/>
                  <a:gd name="T4" fmla="*/ 1121 w 1705"/>
                  <a:gd name="T5" fmla="*/ 415 h 481"/>
                  <a:gd name="T6" fmla="*/ 1705 w 1705"/>
                  <a:gd name="T7" fmla="*/ 0 h 481"/>
                  <a:gd name="T8" fmla="*/ 0 60000 65536"/>
                  <a:gd name="T9" fmla="*/ 0 60000 65536"/>
                  <a:gd name="T10" fmla="*/ 0 60000 65536"/>
                  <a:gd name="T11" fmla="*/ 0 60000 65536"/>
                  <a:gd name="T12" fmla="*/ 0 w 1705"/>
                  <a:gd name="T13" fmla="*/ 0 h 481"/>
                  <a:gd name="T14" fmla="*/ 1705 w 1705"/>
                  <a:gd name="T15" fmla="*/ 481 h 481"/>
                </a:gdLst>
                <a:ahLst/>
                <a:cxnLst>
                  <a:cxn ang="T8">
                    <a:pos x="T0" y="T1"/>
                  </a:cxn>
                  <a:cxn ang="T9">
                    <a:pos x="T2" y="T3"/>
                  </a:cxn>
                  <a:cxn ang="T10">
                    <a:pos x="T4" y="T5"/>
                  </a:cxn>
                  <a:cxn ang="T11">
                    <a:pos x="T6" y="T7"/>
                  </a:cxn>
                </a:cxnLst>
                <a:rect l="T12" t="T13" r="T14" b="T15"/>
                <a:pathLst>
                  <a:path w="1705" h="481">
                    <a:moveTo>
                      <a:pt x="0" y="292"/>
                    </a:moveTo>
                    <a:cubicBezTo>
                      <a:pt x="64" y="335"/>
                      <a:pt x="128" y="379"/>
                      <a:pt x="315" y="399"/>
                    </a:cubicBezTo>
                    <a:cubicBezTo>
                      <a:pt x="502" y="419"/>
                      <a:pt x="889" y="481"/>
                      <a:pt x="1121" y="415"/>
                    </a:cubicBezTo>
                    <a:cubicBezTo>
                      <a:pt x="1353" y="349"/>
                      <a:pt x="1529" y="174"/>
                      <a:pt x="1705"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1401" name="Freeform 25"/>
              <p:cNvSpPr>
                <a:spLocks/>
              </p:cNvSpPr>
              <p:nvPr/>
            </p:nvSpPr>
            <p:spPr bwMode="auto">
              <a:xfrm>
                <a:off x="475" y="1783"/>
                <a:ext cx="892" cy="1282"/>
              </a:xfrm>
              <a:custGeom>
                <a:avLst/>
                <a:gdLst>
                  <a:gd name="T0" fmla="*/ 892 w 892"/>
                  <a:gd name="T1" fmla="*/ 1282 h 1282"/>
                  <a:gd name="T2" fmla="*/ 569 w 892"/>
                  <a:gd name="T3" fmla="*/ 1190 h 1282"/>
                  <a:gd name="T4" fmla="*/ 147 w 892"/>
                  <a:gd name="T5" fmla="*/ 921 h 1282"/>
                  <a:gd name="T6" fmla="*/ 1 w 892"/>
                  <a:gd name="T7" fmla="*/ 583 h 1282"/>
                  <a:gd name="T8" fmla="*/ 139 w 892"/>
                  <a:gd name="T9" fmla="*/ 0 h 1282"/>
                  <a:gd name="T10" fmla="*/ 0 60000 65536"/>
                  <a:gd name="T11" fmla="*/ 0 60000 65536"/>
                  <a:gd name="T12" fmla="*/ 0 60000 65536"/>
                  <a:gd name="T13" fmla="*/ 0 60000 65536"/>
                  <a:gd name="T14" fmla="*/ 0 60000 65536"/>
                  <a:gd name="T15" fmla="*/ 0 w 892"/>
                  <a:gd name="T16" fmla="*/ 0 h 1282"/>
                  <a:gd name="T17" fmla="*/ 892 w 892"/>
                  <a:gd name="T18" fmla="*/ 1282 h 1282"/>
                </a:gdLst>
                <a:ahLst/>
                <a:cxnLst>
                  <a:cxn ang="T10">
                    <a:pos x="T0" y="T1"/>
                  </a:cxn>
                  <a:cxn ang="T11">
                    <a:pos x="T2" y="T3"/>
                  </a:cxn>
                  <a:cxn ang="T12">
                    <a:pos x="T4" y="T5"/>
                  </a:cxn>
                  <a:cxn ang="T13">
                    <a:pos x="T6" y="T7"/>
                  </a:cxn>
                  <a:cxn ang="T14">
                    <a:pos x="T8" y="T9"/>
                  </a:cxn>
                </a:cxnLst>
                <a:rect l="T15" t="T16" r="T17" b="T18"/>
                <a:pathLst>
                  <a:path w="892" h="1282">
                    <a:moveTo>
                      <a:pt x="892" y="1282"/>
                    </a:moveTo>
                    <a:cubicBezTo>
                      <a:pt x="792" y="1266"/>
                      <a:pt x="693" y="1250"/>
                      <a:pt x="569" y="1190"/>
                    </a:cubicBezTo>
                    <a:cubicBezTo>
                      <a:pt x="445" y="1130"/>
                      <a:pt x="242" y="1022"/>
                      <a:pt x="147" y="921"/>
                    </a:cubicBezTo>
                    <a:cubicBezTo>
                      <a:pt x="52" y="820"/>
                      <a:pt x="2" y="736"/>
                      <a:pt x="1" y="583"/>
                    </a:cubicBezTo>
                    <a:cubicBezTo>
                      <a:pt x="0" y="430"/>
                      <a:pt x="69" y="215"/>
                      <a:pt x="139"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1402" name="Freeform 26"/>
              <p:cNvSpPr>
                <a:spLocks/>
              </p:cNvSpPr>
              <p:nvPr/>
            </p:nvSpPr>
            <p:spPr bwMode="auto">
              <a:xfrm>
                <a:off x="284" y="1621"/>
                <a:ext cx="3702" cy="2102"/>
              </a:xfrm>
              <a:custGeom>
                <a:avLst/>
                <a:gdLst>
                  <a:gd name="T0" fmla="*/ 3702 w 3702"/>
                  <a:gd name="T1" fmla="*/ 1175 h 2102"/>
                  <a:gd name="T2" fmla="*/ 3364 w 3702"/>
                  <a:gd name="T3" fmla="*/ 1905 h 2102"/>
                  <a:gd name="T4" fmla="*/ 3164 w 3702"/>
                  <a:gd name="T5" fmla="*/ 2051 h 2102"/>
                  <a:gd name="T6" fmla="*/ 2895 w 3702"/>
                  <a:gd name="T7" fmla="*/ 2097 h 2102"/>
                  <a:gd name="T8" fmla="*/ 1290 w 3702"/>
                  <a:gd name="T9" fmla="*/ 2059 h 2102"/>
                  <a:gd name="T10" fmla="*/ 607 w 3702"/>
                  <a:gd name="T11" fmla="*/ 1836 h 2102"/>
                  <a:gd name="T12" fmla="*/ 345 w 3702"/>
                  <a:gd name="T13" fmla="*/ 1498 h 2102"/>
                  <a:gd name="T14" fmla="*/ 100 w 3702"/>
                  <a:gd name="T15" fmla="*/ 976 h 2102"/>
                  <a:gd name="T16" fmla="*/ 31 w 3702"/>
                  <a:gd name="T17" fmla="*/ 300 h 2102"/>
                  <a:gd name="T18" fmla="*/ 284 w 3702"/>
                  <a:gd name="T19" fmla="*/ 0 h 2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2"/>
                  <a:gd name="T31" fmla="*/ 0 h 2102"/>
                  <a:gd name="T32" fmla="*/ 3702 w 3702"/>
                  <a:gd name="T33" fmla="*/ 2102 h 2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2" h="2102">
                    <a:moveTo>
                      <a:pt x="3702" y="1175"/>
                    </a:moveTo>
                    <a:cubicBezTo>
                      <a:pt x="3578" y="1467"/>
                      <a:pt x="3454" y="1759"/>
                      <a:pt x="3364" y="1905"/>
                    </a:cubicBezTo>
                    <a:cubicBezTo>
                      <a:pt x="3274" y="2051"/>
                      <a:pt x="3242" y="2019"/>
                      <a:pt x="3164" y="2051"/>
                    </a:cubicBezTo>
                    <a:cubicBezTo>
                      <a:pt x="3086" y="2083"/>
                      <a:pt x="3207" y="2096"/>
                      <a:pt x="2895" y="2097"/>
                    </a:cubicBezTo>
                    <a:cubicBezTo>
                      <a:pt x="2583" y="2098"/>
                      <a:pt x="1671" y="2102"/>
                      <a:pt x="1290" y="2059"/>
                    </a:cubicBezTo>
                    <a:cubicBezTo>
                      <a:pt x="909" y="2016"/>
                      <a:pt x="765" y="1930"/>
                      <a:pt x="607" y="1836"/>
                    </a:cubicBezTo>
                    <a:cubicBezTo>
                      <a:pt x="449" y="1742"/>
                      <a:pt x="429" y="1641"/>
                      <a:pt x="345" y="1498"/>
                    </a:cubicBezTo>
                    <a:cubicBezTo>
                      <a:pt x="261" y="1355"/>
                      <a:pt x="152" y="1176"/>
                      <a:pt x="100" y="976"/>
                    </a:cubicBezTo>
                    <a:cubicBezTo>
                      <a:pt x="48" y="776"/>
                      <a:pt x="0" y="463"/>
                      <a:pt x="31" y="300"/>
                    </a:cubicBezTo>
                    <a:cubicBezTo>
                      <a:pt x="62" y="137"/>
                      <a:pt x="173" y="68"/>
                      <a:pt x="284"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1403" name="Freeform 27"/>
              <p:cNvSpPr>
                <a:spLocks/>
              </p:cNvSpPr>
              <p:nvPr/>
            </p:nvSpPr>
            <p:spPr bwMode="auto">
              <a:xfrm>
                <a:off x="1997" y="2612"/>
                <a:ext cx="1820" cy="226"/>
              </a:xfrm>
              <a:custGeom>
                <a:avLst/>
                <a:gdLst>
                  <a:gd name="T0" fmla="*/ 1820 w 1820"/>
                  <a:gd name="T1" fmla="*/ 0 h 226"/>
                  <a:gd name="T2" fmla="*/ 1259 w 1820"/>
                  <a:gd name="T3" fmla="*/ 192 h 226"/>
                  <a:gd name="T4" fmla="*/ 744 w 1820"/>
                  <a:gd name="T5" fmla="*/ 207 h 226"/>
                  <a:gd name="T6" fmla="*/ 307 w 1820"/>
                  <a:gd name="T7" fmla="*/ 100 h 226"/>
                  <a:gd name="T8" fmla="*/ 0 w 1820"/>
                  <a:gd name="T9" fmla="*/ 123 h 226"/>
                  <a:gd name="T10" fmla="*/ 0 60000 65536"/>
                  <a:gd name="T11" fmla="*/ 0 60000 65536"/>
                  <a:gd name="T12" fmla="*/ 0 60000 65536"/>
                  <a:gd name="T13" fmla="*/ 0 60000 65536"/>
                  <a:gd name="T14" fmla="*/ 0 60000 65536"/>
                  <a:gd name="T15" fmla="*/ 0 w 1820"/>
                  <a:gd name="T16" fmla="*/ 0 h 226"/>
                  <a:gd name="T17" fmla="*/ 1820 w 1820"/>
                  <a:gd name="T18" fmla="*/ 226 h 226"/>
                </a:gdLst>
                <a:ahLst/>
                <a:cxnLst>
                  <a:cxn ang="T10">
                    <a:pos x="T0" y="T1"/>
                  </a:cxn>
                  <a:cxn ang="T11">
                    <a:pos x="T2" y="T3"/>
                  </a:cxn>
                  <a:cxn ang="T12">
                    <a:pos x="T4" y="T5"/>
                  </a:cxn>
                  <a:cxn ang="T13">
                    <a:pos x="T6" y="T7"/>
                  </a:cxn>
                  <a:cxn ang="T14">
                    <a:pos x="T8" y="T9"/>
                  </a:cxn>
                </a:cxnLst>
                <a:rect l="T15" t="T16" r="T17" b="T18"/>
                <a:pathLst>
                  <a:path w="1820" h="226">
                    <a:moveTo>
                      <a:pt x="1820" y="0"/>
                    </a:moveTo>
                    <a:cubicBezTo>
                      <a:pt x="1629" y="79"/>
                      <a:pt x="1438" y="158"/>
                      <a:pt x="1259" y="192"/>
                    </a:cubicBezTo>
                    <a:cubicBezTo>
                      <a:pt x="1080" y="226"/>
                      <a:pt x="903" y="222"/>
                      <a:pt x="744" y="207"/>
                    </a:cubicBezTo>
                    <a:cubicBezTo>
                      <a:pt x="585" y="192"/>
                      <a:pt x="431" y="114"/>
                      <a:pt x="307" y="100"/>
                    </a:cubicBezTo>
                    <a:cubicBezTo>
                      <a:pt x="183" y="86"/>
                      <a:pt x="91" y="104"/>
                      <a:pt x="0" y="123"/>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grpSp>
        <p:sp>
          <p:nvSpPr>
            <p:cNvPr id="101387" name="Oval 28"/>
            <p:cNvSpPr>
              <a:spLocks noChangeArrowheads="1"/>
            </p:cNvSpPr>
            <p:nvPr/>
          </p:nvSpPr>
          <p:spPr bwMode="auto">
            <a:xfrm>
              <a:off x="688" y="2569"/>
              <a:ext cx="1858" cy="1229"/>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grpSp>
      <p:grpSp>
        <p:nvGrpSpPr>
          <p:cNvPr id="6" name="Group 29"/>
          <p:cNvGrpSpPr>
            <a:grpSpLocks/>
          </p:cNvGrpSpPr>
          <p:nvPr/>
        </p:nvGrpSpPr>
        <p:grpSpPr bwMode="auto">
          <a:xfrm>
            <a:off x="4754563" y="5230813"/>
            <a:ext cx="3138487" cy="584200"/>
            <a:chOff x="2995" y="3295"/>
            <a:chExt cx="1977" cy="368"/>
          </a:xfrm>
        </p:grpSpPr>
        <p:sp>
          <p:nvSpPr>
            <p:cNvPr id="101384" name="Text Box 30"/>
            <p:cNvSpPr txBox="1">
              <a:spLocks noChangeArrowheads="1"/>
            </p:cNvSpPr>
            <p:nvPr/>
          </p:nvSpPr>
          <p:spPr bwMode="auto">
            <a:xfrm>
              <a:off x="3042" y="3343"/>
              <a:ext cx="193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b="0"/>
                <a:t>John gave the dog an apple. </a:t>
              </a:r>
            </a:p>
          </p:txBody>
        </p:sp>
        <p:sp>
          <p:nvSpPr>
            <p:cNvPr id="101385" name="Oval 31"/>
            <p:cNvSpPr>
              <a:spLocks noChangeArrowheads="1"/>
            </p:cNvSpPr>
            <p:nvPr/>
          </p:nvSpPr>
          <p:spPr bwMode="auto">
            <a:xfrm>
              <a:off x="2995" y="3295"/>
              <a:ext cx="1959" cy="368"/>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grpSp>
      <p:sp>
        <p:nvSpPr>
          <p:cNvPr id="101383"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1100" b="0" dirty="0" smtClean="0">
                <a:solidFill>
                  <a:srgbClr val="000000"/>
                </a:solidFill>
                <a:latin typeface="Calibri" panose="020F0502020204030204" pitchFamily="34" charset="0"/>
              </a:rPr>
              <a:t>Ray </a:t>
            </a:r>
            <a:r>
              <a:rPr lang="en-US" altLang="en-US" sz="1100" b="0" dirty="0">
                <a:solidFill>
                  <a:srgbClr val="000000"/>
                </a:solidFill>
                <a:latin typeface="Calibri" panose="020F0502020204030204" pitchFamily="34" charset="0"/>
              </a:rPr>
              <a:t>Mooney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78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878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8"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fld id="{5C143084-9C3F-4591-8F1E-CB0C0B7832A4}" type="slidenum">
              <a:rPr lang="en-US" altLang="en-US" sz="1200" smtClean="0">
                <a:latin typeface="Helvetica" panose="020B0604020202020204" pitchFamily="34" charset="0"/>
              </a:rPr>
              <a:pPr>
                <a:spcBef>
                  <a:spcPct val="0"/>
                </a:spcBef>
                <a:buClrTx/>
                <a:buFontTx/>
                <a:buNone/>
              </a:pPr>
              <a:t>42</a:t>
            </a:fld>
            <a:endParaRPr lang="en-US" altLang="en-US" sz="1200"/>
          </a:p>
        </p:txBody>
      </p:sp>
      <p:sp>
        <p:nvSpPr>
          <p:cNvPr id="103427" name="Rectangle 2"/>
          <p:cNvSpPr>
            <a:spLocks noGrp="1" noChangeArrowheads="1"/>
          </p:cNvSpPr>
          <p:nvPr>
            <p:ph type="title"/>
          </p:nvPr>
        </p:nvSpPr>
        <p:spPr/>
        <p:txBody>
          <a:bodyPr/>
          <a:lstStyle/>
          <a:p>
            <a:pPr eaLnBrk="1" hangingPunct="1"/>
            <a:r>
              <a:rPr lang="en-US" altLang="en-US"/>
              <a:t>Most Likely State Sequence</a:t>
            </a:r>
          </a:p>
        </p:txBody>
      </p:sp>
      <p:sp>
        <p:nvSpPr>
          <p:cNvPr id="103428" name="Rectangle 3"/>
          <p:cNvSpPr>
            <a:spLocks noGrp="1" noChangeArrowheads="1"/>
          </p:cNvSpPr>
          <p:nvPr>
            <p:ph type="body" idx="1"/>
          </p:nvPr>
        </p:nvSpPr>
        <p:spPr>
          <a:xfrm>
            <a:off x="503238" y="1371600"/>
            <a:ext cx="8259762" cy="3273425"/>
          </a:xfrm>
        </p:spPr>
        <p:txBody>
          <a:bodyPr/>
          <a:lstStyle/>
          <a:p>
            <a:pPr eaLnBrk="1" hangingPunct="1"/>
            <a:r>
              <a:rPr lang="en-US" altLang="en-US" sz="2800">
                <a:cs typeface="Times New Roman" panose="02020603050405020304" pitchFamily="18" charset="0"/>
              </a:rPr>
              <a:t>Given an observation sequence, </a:t>
            </a:r>
            <a:r>
              <a:rPr lang="en-US" altLang="en-US" sz="2800" i="1">
                <a:cs typeface="Times New Roman" panose="02020603050405020304" pitchFamily="18" charset="0"/>
              </a:rPr>
              <a:t>O</a:t>
            </a:r>
            <a:r>
              <a:rPr lang="en-US" altLang="en-US" sz="2800">
                <a:cs typeface="Times New Roman" panose="02020603050405020304" pitchFamily="18" charset="0"/>
              </a:rPr>
              <a:t>, and a model, </a:t>
            </a:r>
            <a:r>
              <a:rPr lang="el-GR" altLang="en-US" sz="2800">
                <a:cs typeface="Times New Roman" panose="02020603050405020304" pitchFamily="18" charset="0"/>
              </a:rPr>
              <a:t>λ</a:t>
            </a:r>
            <a:r>
              <a:rPr lang="en-US" altLang="en-US" sz="2800">
                <a:cs typeface="Times New Roman" panose="02020603050405020304" pitchFamily="18" charset="0"/>
              </a:rPr>
              <a:t>,  what is the most likely state sequence,</a:t>
            </a:r>
            <a:r>
              <a:rPr lang="en-US" altLang="en-US" sz="2800" i="1">
                <a:cs typeface="Times New Roman" panose="02020603050405020304" pitchFamily="18" charset="0"/>
              </a:rPr>
              <a:t>Q</a:t>
            </a:r>
            <a:r>
              <a:rPr lang="en-US" altLang="en-US" sz="2800">
                <a:cs typeface="Times New Roman" panose="02020603050405020304" pitchFamily="18" charset="0"/>
              </a:rPr>
              <a:t>=</a:t>
            </a:r>
            <a:r>
              <a:rPr lang="en-US" altLang="en-US" sz="2800" i="1">
                <a:cs typeface="Times New Roman" panose="02020603050405020304" pitchFamily="18" charset="0"/>
              </a:rPr>
              <a:t>q</a:t>
            </a:r>
            <a:r>
              <a:rPr lang="en-US" altLang="en-US" sz="2800" baseline="-25000">
                <a:cs typeface="Times New Roman" panose="02020603050405020304" pitchFamily="18" charset="0"/>
              </a:rPr>
              <a:t>1</a:t>
            </a:r>
            <a:r>
              <a:rPr lang="en-US" altLang="en-US" sz="2800">
                <a:cs typeface="Times New Roman" panose="02020603050405020304" pitchFamily="18" charset="0"/>
              </a:rPr>
              <a:t>,</a:t>
            </a:r>
            <a:r>
              <a:rPr lang="en-US" altLang="en-US" sz="2800" i="1">
                <a:cs typeface="Times New Roman" panose="02020603050405020304" pitchFamily="18" charset="0"/>
              </a:rPr>
              <a:t>q</a:t>
            </a:r>
            <a:r>
              <a:rPr lang="en-US" altLang="en-US" sz="2800" baseline="-25000">
                <a:cs typeface="Times New Roman" panose="02020603050405020304" pitchFamily="18" charset="0"/>
              </a:rPr>
              <a:t>2</a:t>
            </a:r>
            <a:r>
              <a:rPr lang="en-US" altLang="en-US" sz="2800">
                <a:cs typeface="Times New Roman" panose="02020603050405020304" pitchFamily="18" charset="0"/>
              </a:rPr>
              <a:t>,…</a:t>
            </a:r>
            <a:r>
              <a:rPr lang="en-US" altLang="en-US" sz="2800" i="1">
                <a:cs typeface="Times New Roman" panose="02020603050405020304" pitchFamily="18" charset="0"/>
              </a:rPr>
              <a:t>q</a:t>
            </a:r>
            <a:r>
              <a:rPr lang="en-US" altLang="en-US" sz="2800" i="1" baseline="-25000">
                <a:cs typeface="Times New Roman" panose="02020603050405020304" pitchFamily="18" charset="0"/>
              </a:rPr>
              <a:t>T</a:t>
            </a:r>
            <a:r>
              <a:rPr lang="en-US" altLang="en-US" sz="2800">
                <a:cs typeface="Times New Roman" panose="02020603050405020304" pitchFamily="18" charset="0"/>
              </a:rPr>
              <a:t>, that generated this sequence from this model?</a:t>
            </a:r>
          </a:p>
          <a:p>
            <a:pPr eaLnBrk="1" hangingPunct="1"/>
            <a:r>
              <a:rPr lang="en-US" altLang="en-US" sz="2800">
                <a:cs typeface="Times New Roman" panose="02020603050405020304" pitchFamily="18" charset="0"/>
              </a:rPr>
              <a:t>Used for sequence labeling, assuming each state corresponds to a tag, it determines the globally best assignment of tags to all tokens in a sequence using a principled approach grounded in probability theory.</a:t>
            </a:r>
          </a:p>
          <a:p>
            <a:pPr eaLnBrk="1" hangingPunct="1"/>
            <a:endParaRPr lang="en-US" altLang="en-US" sz="2800"/>
          </a:p>
        </p:txBody>
      </p:sp>
      <p:grpSp>
        <p:nvGrpSpPr>
          <p:cNvPr id="103429" name="Group 4"/>
          <p:cNvGrpSpPr>
            <a:grpSpLocks/>
          </p:cNvGrpSpPr>
          <p:nvPr/>
        </p:nvGrpSpPr>
        <p:grpSpPr bwMode="auto">
          <a:xfrm>
            <a:off x="1214438" y="4627563"/>
            <a:ext cx="2949575" cy="1951037"/>
            <a:chOff x="688" y="2569"/>
            <a:chExt cx="1858" cy="1229"/>
          </a:xfrm>
        </p:grpSpPr>
        <p:grpSp>
          <p:nvGrpSpPr>
            <p:cNvPr id="103436" name="Group 5"/>
            <p:cNvGrpSpPr>
              <a:grpSpLocks/>
            </p:cNvGrpSpPr>
            <p:nvPr/>
          </p:nvGrpSpPr>
          <p:grpSpPr bwMode="auto">
            <a:xfrm>
              <a:off x="933" y="2693"/>
              <a:ext cx="1533" cy="1001"/>
              <a:chOff x="284" y="1101"/>
              <a:chExt cx="4313" cy="2622"/>
            </a:xfrm>
          </p:grpSpPr>
          <p:grpSp>
            <p:nvGrpSpPr>
              <p:cNvPr id="103438" name="Group 6"/>
              <p:cNvGrpSpPr>
                <a:grpSpLocks/>
              </p:cNvGrpSpPr>
              <p:nvPr/>
            </p:nvGrpSpPr>
            <p:grpSpPr bwMode="auto">
              <a:xfrm>
                <a:off x="1360" y="2500"/>
                <a:ext cx="829" cy="797"/>
                <a:chOff x="3852" y="2120"/>
                <a:chExt cx="1098" cy="1242"/>
              </a:xfrm>
            </p:grpSpPr>
            <p:sp>
              <p:nvSpPr>
                <p:cNvPr id="103457" name="Freeform 7"/>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3458" name="Freeform 8"/>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3459" name="Line 9"/>
                <p:cNvSpPr>
                  <a:spLocks noChangeShapeType="1"/>
                </p:cNvSpPr>
                <p:nvPr/>
              </p:nvSpPr>
              <p:spPr bwMode="auto">
                <a:xfrm flipV="1">
                  <a:off x="4025" y="2120"/>
                  <a:ext cx="760" cy="8"/>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grpSp>
            <p:nvGrpSpPr>
              <p:cNvPr id="103439" name="Group 10"/>
              <p:cNvGrpSpPr>
                <a:grpSpLocks/>
              </p:cNvGrpSpPr>
              <p:nvPr/>
            </p:nvGrpSpPr>
            <p:grpSpPr bwMode="auto">
              <a:xfrm>
                <a:off x="2181" y="1163"/>
                <a:ext cx="829" cy="797"/>
                <a:chOff x="3852" y="2120"/>
                <a:chExt cx="1098" cy="1242"/>
              </a:xfrm>
            </p:grpSpPr>
            <p:sp>
              <p:nvSpPr>
                <p:cNvPr id="103454" name="Freeform 11"/>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3455" name="Freeform 12"/>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3456" name="Line 13"/>
                <p:cNvSpPr>
                  <a:spLocks noChangeShapeType="1"/>
                </p:cNvSpPr>
                <p:nvPr/>
              </p:nvSpPr>
              <p:spPr bwMode="auto">
                <a:xfrm flipV="1">
                  <a:off x="4025" y="2120"/>
                  <a:ext cx="760" cy="8"/>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103440" name="Freeform 14"/>
              <p:cNvSpPr>
                <a:spLocks/>
              </p:cNvSpPr>
              <p:nvPr/>
            </p:nvSpPr>
            <p:spPr bwMode="auto">
              <a:xfrm>
                <a:off x="579" y="1179"/>
                <a:ext cx="415" cy="793"/>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3441" name="Freeform 15"/>
              <p:cNvSpPr>
                <a:spLocks/>
              </p:cNvSpPr>
              <p:nvPr/>
            </p:nvSpPr>
            <p:spPr bwMode="auto">
              <a:xfrm flipH="1">
                <a:off x="994" y="1177"/>
                <a:ext cx="414" cy="792"/>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3442" name="Line 16"/>
              <p:cNvSpPr>
                <a:spLocks noChangeShapeType="1"/>
              </p:cNvSpPr>
              <p:nvPr/>
            </p:nvSpPr>
            <p:spPr bwMode="auto">
              <a:xfrm flipV="1">
                <a:off x="710" y="1175"/>
                <a:ext cx="573" cy="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03443" name="Freeform 17"/>
              <p:cNvSpPr>
                <a:spLocks/>
              </p:cNvSpPr>
              <p:nvPr/>
            </p:nvSpPr>
            <p:spPr bwMode="auto">
              <a:xfrm>
                <a:off x="3768" y="2017"/>
                <a:ext cx="415" cy="793"/>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3444" name="Freeform 18"/>
              <p:cNvSpPr>
                <a:spLocks/>
              </p:cNvSpPr>
              <p:nvPr/>
            </p:nvSpPr>
            <p:spPr bwMode="auto">
              <a:xfrm flipH="1">
                <a:off x="4183" y="2015"/>
                <a:ext cx="414" cy="792"/>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3445" name="Line 19"/>
              <p:cNvSpPr>
                <a:spLocks noChangeShapeType="1"/>
              </p:cNvSpPr>
              <p:nvPr/>
            </p:nvSpPr>
            <p:spPr bwMode="auto">
              <a:xfrm flipV="1">
                <a:off x="3899" y="2013"/>
                <a:ext cx="573" cy="5"/>
              </a:xfrm>
              <a:prstGeom prst="line">
                <a:avLst/>
              </a:prstGeom>
              <a:noFill/>
              <a:ln w="38100">
                <a:solidFill>
                  <a:srgbClr val="CC00CC"/>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03446" name="Freeform 20"/>
              <p:cNvSpPr>
                <a:spLocks/>
              </p:cNvSpPr>
              <p:nvPr/>
            </p:nvSpPr>
            <p:spPr bwMode="auto">
              <a:xfrm>
                <a:off x="1290" y="1829"/>
                <a:ext cx="983" cy="258"/>
              </a:xfrm>
              <a:custGeom>
                <a:avLst/>
                <a:gdLst>
                  <a:gd name="T0" fmla="*/ 0 w 983"/>
                  <a:gd name="T1" fmla="*/ 38 h 258"/>
                  <a:gd name="T2" fmla="*/ 253 w 983"/>
                  <a:gd name="T3" fmla="*/ 215 h 258"/>
                  <a:gd name="T4" fmla="*/ 614 w 983"/>
                  <a:gd name="T5" fmla="*/ 222 h 258"/>
                  <a:gd name="T6" fmla="*/ 983 w 983"/>
                  <a:gd name="T7" fmla="*/ 0 h 258"/>
                  <a:gd name="T8" fmla="*/ 0 60000 65536"/>
                  <a:gd name="T9" fmla="*/ 0 60000 65536"/>
                  <a:gd name="T10" fmla="*/ 0 60000 65536"/>
                  <a:gd name="T11" fmla="*/ 0 60000 65536"/>
                  <a:gd name="T12" fmla="*/ 0 w 983"/>
                  <a:gd name="T13" fmla="*/ 0 h 258"/>
                  <a:gd name="T14" fmla="*/ 983 w 983"/>
                  <a:gd name="T15" fmla="*/ 258 h 258"/>
                </a:gdLst>
                <a:ahLst/>
                <a:cxnLst>
                  <a:cxn ang="T8">
                    <a:pos x="T0" y="T1"/>
                  </a:cxn>
                  <a:cxn ang="T9">
                    <a:pos x="T2" y="T3"/>
                  </a:cxn>
                  <a:cxn ang="T10">
                    <a:pos x="T4" y="T5"/>
                  </a:cxn>
                  <a:cxn ang="T11">
                    <a:pos x="T6" y="T7"/>
                  </a:cxn>
                </a:cxnLst>
                <a:rect l="T12" t="T13" r="T14" b="T15"/>
                <a:pathLst>
                  <a:path w="983" h="258">
                    <a:moveTo>
                      <a:pt x="0" y="38"/>
                    </a:moveTo>
                    <a:cubicBezTo>
                      <a:pt x="75" y="111"/>
                      <a:pt x="151" y="184"/>
                      <a:pt x="253" y="215"/>
                    </a:cubicBezTo>
                    <a:cubicBezTo>
                      <a:pt x="355" y="246"/>
                      <a:pt x="492" y="258"/>
                      <a:pt x="614" y="222"/>
                    </a:cubicBezTo>
                    <a:cubicBezTo>
                      <a:pt x="736" y="186"/>
                      <a:pt x="859" y="93"/>
                      <a:pt x="983"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3447" name="Freeform 21"/>
              <p:cNvSpPr>
                <a:spLocks/>
              </p:cNvSpPr>
              <p:nvPr/>
            </p:nvSpPr>
            <p:spPr bwMode="auto">
              <a:xfrm>
                <a:off x="2918" y="1821"/>
                <a:ext cx="929" cy="507"/>
              </a:xfrm>
              <a:custGeom>
                <a:avLst/>
                <a:gdLst>
                  <a:gd name="T0" fmla="*/ 0 w 929"/>
                  <a:gd name="T1" fmla="*/ 0 h 507"/>
                  <a:gd name="T2" fmla="*/ 207 w 929"/>
                  <a:gd name="T3" fmla="*/ 238 h 507"/>
                  <a:gd name="T4" fmla="*/ 499 w 929"/>
                  <a:gd name="T5" fmla="*/ 422 h 507"/>
                  <a:gd name="T6" fmla="*/ 929 w 929"/>
                  <a:gd name="T7" fmla="*/ 507 h 507"/>
                  <a:gd name="T8" fmla="*/ 0 60000 65536"/>
                  <a:gd name="T9" fmla="*/ 0 60000 65536"/>
                  <a:gd name="T10" fmla="*/ 0 60000 65536"/>
                  <a:gd name="T11" fmla="*/ 0 60000 65536"/>
                  <a:gd name="T12" fmla="*/ 0 w 929"/>
                  <a:gd name="T13" fmla="*/ 0 h 507"/>
                  <a:gd name="T14" fmla="*/ 929 w 929"/>
                  <a:gd name="T15" fmla="*/ 507 h 507"/>
                </a:gdLst>
                <a:ahLst/>
                <a:cxnLst>
                  <a:cxn ang="T8">
                    <a:pos x="T0" y="T1"/>
                  </a:cxn>
                  <a:cxn ang="T9">
                    <a:pos x="T2" y="T3"/>
                  </a:cxn>
                  <a:cxn ang="T10">
                    <a:pos x="T4" y="T5"/>
                  </a:cxn>
                  <a:cxn ang="T11">
                    <a:pos x="T6" y="T7"/>
                  </a:cxn>
                </a:cxnLst>
                <a:rect l="T12" t="T13" r="T14" b="T15"/>
                <a:pathLst>
                  <a:path w="929" h="507">
                    <a:moveTo>
                      <a:pt x="0" y="0"/>
                    </a:moveTo>
                    <a:cubicBezTo>
                      <a:pt x="62" y="84"/>
                      <a:pt x="124" y="168"/>
                      <a:pt x="207" y="238"/>
                    </a:cubicBezTo>
                    <a:cubicBezTo>
                      <a:pt x="290" y="308"/>
                      <a:pt x="379" y="377"/>
                      <a:pt x="499" y="422"/>
                    </a:cubicBezTo>
                    <a:cubicBezTo>
                      <a:pt x="619" y="467"/>
                      <a:pt x="860" y="493"/>
                      <a:pt x="929" y="5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3448" name="Freeform 22"/>
              <p:cNvSpPr>
                <a:spLocks/>
              </p:cNvSpPr>
              <p:nvPr/>
            </p:nvSpPr>
            <p:spPr bwMode="auto">
              <a:xfrm>
                <a:off x="1313" y="1101"/>
                <a:ext cx="975" cy="359"/>
              </a:xfrm>
              <a:custGeom>
                <a:avLst/>
                <a:gdLst>
                  <a:gd name="T0" fmla="*/ 975 w 975"/>
                  <a:gd name="T1" fmla="*/ 1 h 536"/>
                  <a:gd name="T2" fmla="*/ 668 w 975"/>
                  <a:gd name="T3" fmla="*/ 1 h 536"/>
                  <a:gd name="T4" fmla="*/ 307 w 975"/>
                  <a:gd name="T5" fmla="*/ 1 h 536"/>
                  <a:gd name="T6" fmla="*/ 0 w 975"/>
                  <a:gd name="T7" fmla="*/ 1 h 536"/>
                  <a:gd name="T8" fmla="*/ 0 60000 65536"/>
                  <a:gd name="T9" fmla="*/ 0 60000 65536"/>
                  <a:gd name="T10" fmla="*/ 0 60000 65536"/>
                  <a:gd name="T11" fmla="*/ 0 60000 65536"/>
                  <a:gd name="T12" fmla="*/ 0 w 975"/>
                  <a:gd name="T13" fmla="*/ 0 h 536"/>
                  <a:gd name="T14" fmla="*/ 975 w 975"/>
                  <a:gd name="T15" fmla="*/ 536 h 536"/>
                </a:gdLst>
                <a:ahLst/>
                <a:cxnLst>
                  <a:cxn ang="T8">
                    <a:pos x="T0" y="T1"/>
                  </a:cxn>
                  <a:cxn ang="T9">
                    <a:pos x="T2" y="T3"/>
                  </a:cxn>
                  <a:cxn ang="T10">
                    <a:pos x="T4" y="T5"/>
                  </a:cxn>
                  <a:cxn ang="T11">
                    <a:pos x="T6" y="T7"/>
                  </a:cxn>
                </a:cxnLst>
                <a:rect l="T12" t="T13" r="T14" b="T15"/>
                <a:pathLst>
                  <a:path w="975" h="536">
                    <a:moveTo>
                      <a:pt x="975" y="528"/>
                    </a:moveTo>
                    <a:cubicBezTo>
                      <a:pt x="877" y="343"/>
                      <a:pt x="779" y="158"/>
                      <a:pt x="668" y="83"/>
                    </a:cubicBezTo>
                    <a:cubicBezTo>
                      <a:pt x="557" y="8"/>
                      <a:pt x="418" y="0"/>
                      <a:pt x="307" y="75"/>
                    </a:cubicBezTo>
                    <a:cubicBezTo>
                      <a:pt x="196" y="150"/>
                      <a:pt x="52" y="458"/>
                      <a:pt x="0" y="536"/>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en-US"/>
              </a:p>
            </p:txBody>
          </p:sp>
          <p:sp>
            <p:nvSpPr>
              <p:cNvPr id="103449" name="Freeform 23"/>
              <p:cNvSpPr>
                <a:spLocks/>
              </p:cNvSpPr>
              <p:nvPr/>
            </p:nvSpPr>
            <p:spPr bwMode="auto">
              <a:xfrm>
                <a:off x="1159" y="1959"/>
                <a:ext cx="2612" cy="620"/>
              </a:xfrm>
              <a:custGeom>
                <a:avLst/>
                <a:gdLst>
                  <a:gd name="T0" fmla="*/ 0 w 2612"/>
                  <a:gd name="T1" fmla="*/ 0 h 620"/>
                  <a:gd name="T2" fmla="*/ 400 w 2612"/>
                  <a:gd name="T3" fmla="*/ 354 h 620"/>
                  <a:gd name="T4" fmla="*/ 1467 w 2612"/>
                  <a:gd name="T5" fmla="*/ 392 h 620"/>
                  <a:gd name="T6" fmla="*/ 2174 w 2612"/>
                  <a:gd name="T7" fmla="*/ 584 h 620"/>
                  <a:gd name="T8" fmla="*/ 2612 w 2612"/>
                  <a:gd name="T9" fmla="*/ 607 h 620"/>
                  <a:gd name="T10" fmla="*/ 0 60000 65536"/>
                  <a:gd name="T11" fmla="*/ 0 60000 65536"/>
                  <a:gd name="T12" fmla="*/ 0 60000 65536"/>
                  <a:gd name="T13" fmla="*/ 0 60000 65536"/>
                  <a:gd name="T14" fmla="*/ 0 60000 65536"/>
                  <a:gd name="T15" fmla="*/ 0 w 2612"/>
                  <a:gd name="T16" fmla="*/ 0 h 620"/>
                  <a:gd name="T17" fmla="*/ 2612 w 2612"/>
                  <a:gd name="T18" fmla="*/ 620 h 620"/>
                </a:gdLst>
                <a:ahLst/>
                <a:cxnLst>
                  <a:cxn ang="T10">
                    <a:pos x="T0" y="T1"/>
                  </a:cxn>
                  <a:cxn ang="T11">
                    <a:pos x="T2" y="T3"/>
                  </a:cxn>
                  <a:cxn ang="T12">
                    <a:pos x="T4" y="T5"/>
                  </a:cxn>
                  <a:cxn ang="T13">
                    <a:pos x="T6" y="T7"/>
                  </a:cxn>
                  <a:cxn ang="T14">
                    <a:pos x="T8" y="T9"/>
                  </a:cxn>
                </a:cxnLst>
                <a:rect l="T15" t="T16" r="T17" b="T18"/>
                <a:pathLst>
                  <a:path w="2612" h="620">
                    <a:moveTo>
                      <a:pt x="0" y="0"/>
                    </a:moveTo>
                    <a:cubicBezTo>
                      <a:pt x="78" y="144"/>
                      <a:pt x="156" y="289"/>
                      <a:pt x="400" y="354"/>
                    </a:cubicBezTo>
                    <a:cubicBezTo>
                      <a:pt x="644" y="419"/>
                      <a:pt x="1171" y="354"/>
                      <a:pt x="1467" y="392"/>
                    </a:cubicBezTo>
                    <a:cubicBezTo>
                      <a:pt x="1763" y="430"/>
                      <a:pt x="1983" y="548"/>
                      <a:pt x="2174" y="584"/>
                    </a:cubicBezTo>
                    <a:cubicBezTo>
                      <a:pt x="2365" y="620"/>
                      <a:pt x="2488" y="613"/>
                      <a:pt x="2612" y="6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3450" name="Freeform 24"/>
              <p:cNvSpPr>
                <a:spLocks/>
              </p:cNvSpPr>
              <p:nvPr/>
            </p:nvSpPr>
            <p:spPr bwMode="auto">
              <a:xfrm>
                <a:off x="2173" y="2735"/>
                <a:ext cx="1705" cy="481"/>
              </a:xfrm>
              <a:custGeom>
                <a:avLst/>
                <a:gdLst>
                  <a:gd name="T0" fmla="*/ 0 w 1705"/>
                  <a:gd name="T1" fmla="*/ 292 h 481"/>
                  <a:gd name="T2" fmla="*/ 315 w 1705"/>
                  <a:gd name="T3" fmla="*/ 399 h 481"/>
                  <a:gd name="T4" fmla="*/ 1121 w 1705"/>
                  <a:gd name="T5" fmla="*/ 415 h 481"/>
                  <a:gd name="T6" fmla="*/ 1705 w 1705"/>
                  <a:gd name="T7" fmla="*/ 0 h 481"/>
                  <a:gd name="T8" fmla="*/ 0 60000 65536"/>
                  <a:gd name="T9" fmla="*/ 0 60000 65536"/>
                  <a:gd name="T10" fmla="*/ 0 60000 65536"/>
                  <a:gd name="T11" fmla="*/ 0 60000 65536"/>
                  <a:gd name="T12" fmla="*/ 0 w 1705"/>
                  <a:gd name="T13" fmla="*/ 0 h 481"/>
                  <a:gd name="T14" fmla="*/ 1705 w 1705"/>
                  <a:gd name="T15" fmla="*/ 481 h 481"/>
                </a:gdLst>
                <a:ahLst/>
                <a:cxnLst>
                  <a:cxn ang="T8">
                    <a:pos x="T0" y="T1"/>
                  </a:cxn>
                  <a:cxn ang="T9">
                    <a:pos x="T2" y="T3"/>
                  </a:cxn>
                  <a:cxn ang="T10">
                    <a:pos x="T4" y="T5"/>
                  </a:cxn>
                  <a:cxn ang="T11">
                    <a:pos x="T6" y="T7"/>
                  </a:cxn>
                </a:cxnLst>
                <a:rect l="T12" t="T13" r="T14" b="T15"/>
                <a:pathLst>
                  <a:path w="1705" h="481">
                    <a:moveTo>
                      <a:pt x="0" y="292"/>
                    </a:moveTo>
                    <a:cubicBezTo>
                      <a:pt x="64" y="335"/>
                      <a:pt x="128" y="379"/>
                      <a:pt x="315" y="399"/>
                    </a:cubicBezTo>
                    <a:cubicBezTo>
                      <a:pt x="502" y="419"/>
                      <a:pt x="889" y="481"/>
                      <a:pt x="1121" y="415"/>
                    </a:cubicBezTo>
                    <a:cubicBezTo>
                      <a:pt x="1353" y="349"/>
                      <a:pt x="1529" y="174"/>
                      <a:pt x="1705"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3451" name="Freeform 25"/>
              <p:cNvSpPr>
                <a:spLocks/>
              </p:cNvSpPr>
              <p:nvPr/>
            </p:nvSpPr>
            <p:spPr bwMode="auto">
              <a:xfrm>
                <a:off x="475" y="1783"/>
                <a:ext cx="892" cy="1282"/>
              </a:xfrm>
              <a:custGeom>
                <a:avLst/>
                <a:gdLst>
                  <a:gd name="T0" fmla="*/ 892 w 892"/>
                  <a:gd name="T1" fmla="*/ 1282 h 1282"/>
                  <a:gd name="T2" fmla="*/ 569 w 892"/>
                  <a:gd name="T3" fmla="*/ 1190 h 1282"/>
                  <a:gd name="T4" fmla="*/ 147 w 892"/>
                  <a:gd name="T5" fmla="*/ 921 h 1282"/>
                  <a:gd name="T6" fmla="*/ 1 w 892"/>
                  <a:gd name="T7" fmla="*/ 583 h 1282"/>
                  <a:gd name="T8" fmla="*/ 139 w 892"/>
                  <a:gd name="T9" fmla="*/ 0 h 1282"/>
                  <a:gd name="T10" fmla="*/ 0 60000 65536"/>
                  <a:gd name="T11" fmla="*/ 0 60000 65536"/>
                  <a:gd name="T12" fmla="*/ 0 60000 65536"/>
                  <a:gd name="T13" fmla="*/ 0 60000 65536"/>
                  <a:gd name="T14" fmla="*/ 0 60000 65536"/>
                  <a:gd name="T15" fmla="*/ 0 w 892"/>
                  <a:gd name="T16" fmla="*/ 0 h 1282"/>
                  <a:gd name="T17" fmla="*/ 892 w 892"/>
                  <a:gd name="T18" fmla="*/ 1282 h 1282"/>
                </a:gdLst>
                <a:ahLst/>
                <a:cxnLst>
                  <a:cxn ang="T10">
                    <a:pos x="T0" y="T1"/>
                  </a:cxn>
                  <a:cxn ang="T11">
                    <a:pos x="T2" y="T3"/>
                  </a:cxn>
                  <a:cxn ang="T12">
                    <a:pos x="T4" y="T5"/>
                  </a:cxn>
                  <a:cxn ang="T13">
                    <a:pos x="T6" y="T7"/>
                  </a:cxn>
                  <a:cxn ang="T14">
                    <a:pos x="T8" y="T9"/>
                  </a:cxn>
                </a:cxnLst>
                <a:rect l="T15" t="T16" r="T17" b="T18"/>
                <a:pathLst>
                  <a:path w="892" h="1282">
                    <a:moveTo>
                      <a:pt x="892" y="1282"/>
                    </a:moveTo>
                    <a:cubicBezTo>
                      <a:pt x="792" y="1266"/>
                      <a:pt x="693" y="1250"/>
                      <a:pt x="569" y="1190"/>
                    </a:cubicBezTo>
                    <a:cubicBezTo>
                      <a:pt x="445" y="1130"/>
                      <a:pt x="242" y="1022"/>
                      <a:pt x="147" y="921"/>
                    </a:cubicBezTo>
                    <a:cubicBezTo>
                      <a:pt x="52" y="820"/>
                      <a:pt x="2" y="736"/>
                      <a:pt x="1" y="583"/>
                    </a:cubicBezTo>
                    <a:cubicBezTo>
                      <a:pt x="0" y="430"/>
                      <a:pt x="69" y="215"/>
                      <a:pt x="139"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3452" name="Freeform 26"/>
              <p:cNvSpPr>
                <a:spLocks/>
              </p:cNvSpPr>
              <p:nvPr/>
            </p:nvSpPr>
            <p:spPr bwMode="auto">
              <a:xfrm>
                <a:off x="284" y="1621"/>
                <a:ext cx="3702" cy="2102"/>
              </a:xfrm>
              <a:custGeom>
                <a:avLst/>
                <a:gdLst>
                  <a:gd name="T0" fmla="*/ 3702 w 3702"/>
                  <a:gd name="T1" fmla="*/ 1175 h 2102"/>
                  <a:gd name="T2" fmla="*/ 3364 w 3702"/>
                  <a:gd name="T3" fmla="*/ 1905 h 2102"/>
                  <a:gd name="T4" fmla="*/ 3164 w 3702"/>
                  <a:gd name="T5" fmla="*/ 2051 h 2102"/>
                  <a:gd name="T6" fmla="*/ 2895 w 3702"/>
                  <a:gd name="T7" fmla="*/ 2097 h 2102"/>
                  <a:gd name="T8" fmla="*/ 1290 w 3702"/>
                  <a:gd name="T9" fmla="*/ 2059 h 2102"/>
                  <a:gd name="T10" fmla="*/ 607 w 3702"/>
                  <a:gd name="T11" fmla="*/ 1836 h 2102"/>
                  <a:gd name="T12" fmla="*/ 345 w 3702"/>
                  <a:gd name="T13" fmla="*/ 1498 h 2102"/>
                  <a:gd name="T14" fmla="*/ 100 w 3702"/>
                  <a:gd name="T15" fmla="*/ 976 h 2102"/>
                  <a:gd name="T16" fmla="*/ 31 w 3702"/>
                  <a:gd name="T17" fmla="*/ 300 h 2102"/>
                  <a:gd name="T18" fmla="*/ 284 w 3702"/>
                  <a:gd name="T19" fmla="*/ 0 h 2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2"/>
                  <a:gd name="T31" fmla="*/ 0 h 2102"/>
                  <a:gd name="T32" fmla="*/ 3702 w 3702"/>
                  <a:gd name="T33" fmla="*/ 2102 h 2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2" h="2102">
                    <a:moveTo>
                      <a:pt x="3702" y="1175"/>
                    </a:moveTo>
                    <a:cubicBezTo>
                      <a:pt x="3578" y="1467"/>
                      <a:pt x="3454" y="1759"/>
                      <a:pt x="3364" y="1905"/>
                    </a:cubicBezTo>
                    <a:cubicBezTo>
                      <a:pt x="3274" y="2051"/>
                      <a:pt x="3242" y="2019"/>
                      <a:pt x="3164" y="2051"/>
                    </a:cubicBezTo>
                    <a:cubicBezTo>
                      <a:pt x="3086" y="2083"/>
                      <a:pt x="3207" y="2096"/>
                      <a:pt x="2895" y="2097"/>
                    </a:cubicBezTo>
                    <a:cubicBezTo>
                      <a:pt x="2583" y="2098"/>
                      <a:pt x="1671" y="2102"/>
                      <a:pt x="1290" y="2059"/>
                    </a:cubicBezTo>
                    <a:cubicBezTo>
                      <a:pt x="909" y="2016"/>
                      <a:pt x="765" y="1930"/>
                      <a:pt x="607" y="1836"/>
                    </a:cubicBezTo>
                    <a:cubicBezTo>
                      <a:pt x="449" y="1742"/>
                      <a:pt x="429" y="1641"/>
                      <a:pt x="345" y="1498"/>
                    </a:cubicBezTo>
                    <a:cubicBezTo>
                      <a:pt x="261" y="1355"/>
                      <a:pt x="152" y="1176"/>
                      <a:pt x="100" y="976"/>
                    </a:cubicBezTo>
                    <a:cubicBezTo>
                      <a:pt x="48" y="776"/>
                      <a:pt x="0" y="463"/>
                      <a:pt x="31" y="300"/>
                    </a:cubicBezTo>
                    <a:cubicBezTo>
                      <a:pt x="62" y="137"/>
                      <a:pt x="173" y="68"/>
                      <a:pt x="284"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3453" name="Freeform 27"/>
              <p:cNvSpPr>
                <a:spLocks/>
              </p:cNvSpPr>
              <p:nvPr/>
            </p:nvSpPr>
            <p:spPr bwMode="auto">
              <a:xfrm>
                <a:off x="1997" y="2612"/>
                <a:ext cx="1820" cy="226"/>
              </a:xfrm>
              <a:custGeom>
                <a:avLst/>
                <a:gdLst>
                  <a:gd name="T0" fmla="*/ 1820 w 1820"/>
                  <a:gd name="T1" fmla="*/ 0 h 226"/>
                  <a:gd name="T2" fmla="*/ 1259 w 1820"/>
                  <a:gd name="T3" fmla="*/ 192 h 226"/>
                  <a:gd name="T4" fmla="*/ 744 w 1820"/>
                  <a:gd name="T5" fmla="*/ 207 h 226"/>
                  <a:gd name="T6" fmla="*/ 307 w 1820"/>
                  <a:gd name="T7" fmla="*/ 100 h 226"/>
                  <a:gd name="T8" fmla="*/ 0 w 1820"/>
                  <a:gd name="T9" fmla="*/ 123 h 226"/>
                  <a:gd name="T10" fmla="*/ 0 60000 65536"/>
                  <a:gd name="T11" fmla="*/ 0 60000 65536"/>
                  <a:gd name="T12" fmla="*/ 0 60000 65536"/>
                  <a:gd name="T13" fmla="*/ 0 60000 65536"/>
                  <a:gd name="T14" fmla="*/ 0 60000 65536"/>
                  <a:gd name="T15" fmla="*/ 0 w 1820"/>
                  <a:gd name="T16" fmla="*/ 0 h 226"/>
                  <a:gd name="T17" fmla="*/ 1820 w 1820"/>
                  <a:gd name="T18" fmla="*/ 226 h 226"/>
                </a:gdLst>
                <a:ahLst/>
                <a:cxnLst>
                  <a:cxn ang="T10">
                    <a:pos x="T0" y="T1"/>
                  </a:cxn>
                  <a:cxn ang="T11">
                    <a:pos x="T2" y="T3"/>
                  </a:cxn>
                  <a:cxn ang="T12">
                    <a:pos x="T4" y="T5"/>
                  </a:cxn>
                  <a:cxn ang="T13">
                    <a:pos x="T6" y="T7"/>
                  </a:cxn>
                  <a:cxn ang="T14">
                    <a:pos x="T8" y="T9"/>
                  </a:cxn>
                </a:cxnLst>
                <a:rect l="T15" t="T16" r="T17" b="T18"/>
                <a:pathLst>
                  <a:path w="1820" h="226">
                    <a:moveTo>
                      <a:pt x="1820" y="0"/>
                    </a:moveTo>
                    <a:cubicBezTo>
                      <a:pt x="1629" y="79"/>
                      <a:pt x="1438" y="158"/>
                      <a:pt x="1259" y="192"/>
                    </a:cubicBezTo>
                    <a:cubicBezTo>
                      <a:pt x="1080" y="226"/>
                      <a:pt x="903" y="222"/>
                      <a:pt x="744" y="207"/>
                    </a:cubicBezTo>
                    <a:cubicBezTo>
                      <a:pt x="585" y="192"/>
                      <a:pt x="431" y="114"/>
                      <a:pt x="307" y="100"/>
                    </a:cubicBezTo>
                    <a:cubicBezTo>
                      <a:pt x="183" y="86"/>
                      <a:pt x="91" y="104"/>
                      <a:pt x="0" y="123"/>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grpSp>
        <p:sp>
          <p:nvSpPr>
            <p:cNvPr id="103437" name="Oval 28"/>
            <p:cNvSpPr>
              <a:spLocks noChangeArrowheads="1"/>
            </p:cNvSpPr>
            <p:nvPr/>
          </p:nvSpPr>
          <p:spPr bwMode="auto">
            <a:xfrm>
              <a:off x="688" y="2569"/>
              <a:ext cx="1858" cy="1229"/>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grpSp>
      <p:grpSp>
        <p:nvGrpSpPr>
          <p:cNvPr id="103430" name="Group 29"/>
          <p:cNvGrpSpPr>
            <a:grpSpLocks/>
          </p:cNvGrpSpPr>
          <p:nvPr/>
        </p:nvGrpSpPr>
        <p:grpSpPr bwMode="auto">
          <a:xfrm>
            <a:off x="4754563" y="5230813"/>
            <a:ext cx="3138487" cy="584200"/>
            <a:chOff x="2995" y="3295"/>
            <a:chExt cx="1977" cy="368"/>
          </a:xfrm>
        </p:grpSpPr>
        <p:sp>
          <p:nvSpPr>
            <p:cNvPr id="103434" name="Text Box 30"/>
            <p:cNvSpPr txBox="1">
              <a:spLocks noChangeArrowheads="1"/>
            </p:cNvSpPr>
            <p:nvPr/>
          </p:nvSpPr>
          <p:spPr bwMode="auto">
            <a:xfrm>
              <a:off x="3042" y="3343"/>
              <a:ext cx="193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b="0">
                  <a:solidFill>
                    <a:schemeClr val="tx2"/>
                  </a:solidFill>
                </a:rPr>
                <a:t>John</a:t>
              </a:r>
              <a:r>
                <a:rPr lang="en-US" altLang="en-US" sz="2000" b="0"/>
                <a:t> gave the dog an apple. </a:t>
              </a:r>
            </a:p>
          </p:txBody>
        </p:sp>
        <p:sp>
          <p:nvSpPr>
            <p:cNvPr id="103435" name="Oval 31"/>
            <p:cNvSpPr>
              <a:spLocks noChangeArrowheads="1"/>
            </p:cNvSpPr>
            <p:nvPr/>
          </p:nvSpPr>
          <p:spPr bwMode="auto">
            <a:xfrm>
              <a:off x="2995" y="3295"/>
              <a:ext cx="1959" cy="368"/>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grpSp>
      <p:sp>
        <p:nvSpPr>
          <p:cNvPr id="103431" name="Text Box 32"/>
          <p:cNvSpPr txBox="1">
            <a:spLocks noChangeArrowheads="1"/>
          </p:cNvSpPr>
          <p:nvPr/>
        </p:nvSpPr>
        <p:spPr bwMode="auto">
          <a:xfrm>
            <a:off x="4822825" y="5878513"/>
            <a:ext cx="31099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b="0">
                <a:solidFill>
                  <a:srgbClr val="FF0000"/>
                </a:solidFill>
              </a:rPr>
              <a:t>Det</a:t>
            </a:r>
            <a:r>
              <a:rPr lang="en-US" altLang="en-US" sz="2000" b="0"/>
              <a:t>   </a:t>
            </a:r>
            <a:r>
              <a:rPr lang="en-US" altLang="en-US" sz="2000" b="0">
                <a:solidFill>
                  <a:srgbClr val="009900"/>
                </a:solidFill>
              </a:rPr>
              <a:t>Noun</a:t>
            </a:r>
            <a:r>
              <a:rPr lang="en-US" altLang="en-US" sz="2000" b="0"/>
              <a:t>  </a:t>
            </a:r>
            <a:r>
              <a:rPr lang="en-US" altLang="en-US" sz="2000" b="0">
                <a:solidFill>
                  <a:schemeClr val="tx2"/>
                </a:solidFill>
              </a:rPr>
              <a:t>PropNoun</a:t>
            </a:r>
            <a:r>
              <a:rPr lang="en-US" altLang="en-US" sz="2000" b="0"/>
              <a:t> </a:t>
            </a:r>
            <a:r>
              <a:rPr lang="en-US" altLang="en-US" sz="2000" b="0">
                <a:solidFill>
                  <a:srgbClr val="CC0099"/>
                </a:solidFill>
              </a:rPr>
              <a:t>Verb </a:t>
            </a:r>
          </a:p>
        </p:txBody>
      </p:sp>
      <p:sp>
        <p:nvSpPr>
          <p:cNvPr id="103432" name="Freeform 33"/>
          <p:cNvSpPr>
            <a:spLocks/>
          </p:cNvSpPr>
          <p:nvPr/>
        </p:nvSpPr>
        <p:spPr bwMode="auto">
          <a:xfrm>
            <a:off x="2511425" y="5608638"/>
            <a:ext cx="2474913" cy="1203325"/>
          </a:xfrm>
          <a:custGeom>
            <a:avLst/>
            <a:gdLst>
              <a:gd name="T0" fmla="*/ 0 w 1559"/>
              <a:gd name="T1" fmla="*/ 2147483646 h 758"/>
              <a:gd name="T2" fmla="*/ 2147483646 w 1559"/>
              <a:gd name="T3" fmla="*/ 2147483646 h 758"/>
              <a:gd name="T4" fmla="*/ 2147483646 w 1559"/>
              <a:gd name="T5" fmla="*/ 2147483646 h 758"/>
              <a:gd name="T6" fmla="*/ 2147483646 w 1559"/>
              <a:gd name="T7" fmla="*/ 0 h 758"/>
              <a:gd name="T8" fmla="*/ 0 60000 65536"/>
              <a:gd name="T9" fmla="*/ 0 60000 65536"/>
              <a:gd name="T10" fmla="*/ 0 60000 65536"/>
              <a:gd name="T11" fmla="*/ 0 60000 65536"/>
              <a:gd name="T12" fmla="*/ 0 w 1559"/>
              <a:gd name="T13" fmla="*/ 0 h 758"/>
              <a:gd name="T14" fmla="*/ 1559 w 1559"/>
              <a:gd name="T15" fmla="*/ 758 h 758"/>
            </a:gdLst>
            <a:ahLst/>
            <a:cxnLst>
              <a:cxn ang="T8">
                <a:pos x="T0" y="T1"/>
              </a:cxn>
              <a:cxn ang="T9">
                <a:pos x="T2" y="T3"/>
              </a:cxn>
              <a:cxn ang="T10">
                <a:pos x="T4" y="T5"/>
              </a:cxn>
              <a:cxn ang="T11">
                <a:pos x="T6" y="T7"/>
              </a:cxn>
            </a:cxnLst>
            <a:rect l="T12" t="T13" r="T14" b="T15"/>
            <a:pathLst>
              <a:path w="1559" h="758">
                <a:moveTo>
                  <a:pt x="0" y="338"/>
                </a:moveTo>
                <a:cubicBezTo>
                  <a:pt x="221" y="457"/>
                  <a:pt x="442" y="577"/>
                  <a:pt x="630" y="630"/>
                </a:cubicBezTo>
                <a:cubicBezTo>
                  <a:pt x="818" y="683"/>
                  <a:pt x="974" y="758"/>
                  <a:pt x="1129" y="653"/>
                </a:cubicBezTo>
                <a:cubicBezTo>
                  <a:pt x="1284" y="548"/>
                  <a:pt x="1492" y="109"/>
                  <a:pt x="1559" y="0"/>
                </a:cubicBezTo>
              </a:path>
            </a:pathLst>
          </a:custGeom>
          <a:noFill/>
          <a:ln w="28575">
            <a:solidFill>
              <a:schemeClr val="tx2"/>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3433"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1100" b="0">
                <a:solidFill>
                  <a:srgbClr val="000000"/>
                </a:solidFill>
                <a:latin typeface="Calibri" panose="020F0502020204030204" pitchFamily="34" charset="0"/>
              </a:rPr>
              <a:t>Ray Mooney</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fld id="{8006DD57-41E6-4F45-B62D-C9D8BCC48463}" type="slidenum">
              <a:rPr lang="en-US" altLang="en-US" sz="1200" smtClean="0">
                <a:latin typeface="Helvetica" panose="020B0604020202020204" pitchFamily="34" charset="0"/>
              </a:rPr>
              <a:pPr>
                <a:spcBef>
                  <a:spcPct val="0"/>
                </a:spcBef>
                <a:buClrTx/>
                <a:buFontTx/>
                <a:buNone/>
              </a:pPr>
              <a:t>43</a:t>
            </a:fld>
            <a:endParaRPr lang="en-US" altLang="en-US" sz="1200"/>
          </a:p>
        </p:txBody>
      </p:sp>
      <p:sp>
        <p:nvSpPr>
          <p:cNvPr id="105475" name="Rectangle 2"/>
          <p:cNvSpPr>
            <a:spLocks noGrp="1" noChangeArrowheads="1"/>
          </p:cNvSpPr>
          <p:nvPr>
            <p:ph type="title"/>
          </p:nvPr>
        </p:nvSpPr>
        <p:spPr/>
        <p:txBody>
          <a:bodyPr/>
          <a:lstStyle/>
          <a:p>
            <a:pPr eaLnBrk="1" hangingPunct="1"/>
            <a:r>
              <a:rPr lang="en-US" altLang="en-US"/>
              <a:t>Most Likely State Sequence</a:t>
            </a:r>
          </a:p>
        </p:txBody>
      </p:sp>
      <p:sp>
        <p:nvSpPr>
          <p:cNvPr id="105476" name="Rectangle 3"/>
          <p:cNvSpPr>
            <a:spLocks noGrp="1" noChangeArrowheads="1"/>
          </p:cNvSpPr>
          <p:nvPr>
            <p:ph type="body" idx="1"/>
          </p:nvPr>
        </p:nvSpPr>
        <p:spPr>
          <a:xfrm>
            <a:off x="503238" y="1371600"/>
            <a:ext cx="8259762" cy="3273425"/>
          </a:xfrm>
        </p:spPr>
        <p:txBody>
          <a:bodyPr/>
          <a:lstStyle/>
          <a:p>
            <a:pPr eaLnBrk="1" hangingPunct="1"/>
            <a:r>
              <a:rPr lang="en-US" altLang="en-US" sz="2800">
                <a:cs typeface="Times New Roman" panose="02020603050405020304" pitchFamily="18" charset="0"/>
              </a:rPr>
              <a:t>Given an observation sequence, </a:t>
            </a:r>
            <a:r>
              <a:rPr lang="en-US" altLang="en-US" sz="2800" i="1">
                <a:cs typeface="Times New Roman" panose="02020603050405020304" pitchFamily="18" charset="0"/>
              </a:rPr>
              <a:t>O</a:t>
            </a:r>
            <a:r>
              <a:rPr lang="en-US" altLang="en-US" sz="2800">
                <a:cs typeface="Times New Roman" panose="02020603050405020304" pitchFamily="18" charset="0"/>
              </a:rPr>
              <a:t>, and a model, </a:t>
            </a:r>
            <a:r>
              <a:rPr lang="el-GR" altLang="en-US" sz="2800">
                <a:cs typeface="Times New Roman" panose="02020603050405020304" pitchFamily="18" charset="0"/>
              </a:rPr>
              <a:t>λ</a:t>
            </a:r>
            <a:r>
              <a:rPr lang="en-US" altLang="en-US" sz="2800">
                <a:cs typeface="Times New Roman" panose="02020603050405020304" pitchFamily="18" charset="0"/>
              </a:rPr>
              <a:t>,  what is the most likely state sequence,</a:t>
            </a:r>
            <a:r>
              <a:rPr lang="en-US" altLang="en-US" sz="2800" i="1">
                <a:cs typeface="Times New Roman" panose="02020603050405020304" pitchFamily="18" charset="0"/>
              </a:rPr>
              <a:t>Q</a:t>
            </a:r>
            <a:r>
              <a:rPr lang="en-US" altLang="en-US" sz="2800">
                <a:cs typeface="Times New Roman" panose="02020603050405020304" pitchFamily="18" charset="0"/>
              </a:rPr>
              <a:t>=</a:t>
            </a:r>
            <a:r>
              <a:rPr lang="en-US" altLang="en-US" sz="2800" i="1">
                <a:cs typeface="Times New Roman" panose="02020603050405020304" pitchFamily="18" charset="0"/>
              </a:rPr>
              <a:t>q</a:t>
            </a:r>
            <a:r>
              <a:rPr lang="en-US" altLang="en-US" sz="2800" baseline="-25000">
                <a:cs typeface="Times New Roman" panose="02020603050405020304" pitchFamily="18" charset="0"/>
              </a:rPr>
              <a:t>1</a:t>
            </a:r>
            <a:r>
              <a:rPr lang="en-US" altLang="en-US" sz="2800">
                <a:cs typeface="Times New Roman" panose="02020603050405020304" pitchFamily="18" charset="0"/>
              </a:rPr>
              <a:t>,</a:t>
            </a:r>
            <a:r>
              <a:rPr lang="en-US" altLang="en-US" sz="2800" i="1">
                <a:cs typeface="Times New Roman" panose="02020603050405020304" pitchFamily="18" charset="0"/>
              </a:rPr>
              <a:t>q</a:t>
            </a:r>
            <a:r>
              <a:rPr lang="en-US" altLang="en-US" sz="2800" baseline="-25000">
                <a:cs typeface="Times New Roman" panose="02020603050405020304" pitchFamily="18" charset="0"/>
              </a:rPr>
              <a:t>2</a:t>
            </a:r>
            <a:r>
              <a:rPr lang="en-US" altLang="en-US" sz="2800">
                <a:cs typeface="Times New Roman" panose="02020603050405020304" pitchFamily="18" charset="0"/>
              </a:rPr>
              <a:t>,…</a:t>
            </a:r>
            <a:r>
              <a:rPr lang="en-US" altLang="en-US" sz="2800" i="1">
                <a:cs typeface="Times New Roman" panose="02020603050405020304" pitchFamily="18" charset="0"/>
              </a:rPr>
              <a:t>q</a:t>
            </a:r>
            <a:r>
              <a:rPr lang="en-US" altLang="en-US" sz="2800" i="1" baseline="-25000">
                <a:cs typeface="Times New Roman" panose="02020603050405020304" pitchFamily="18" charset="0"/>
              </a:rPr>
              <a:t>T</a:t>
            </a:r>
            <a:r>
              <a:rPr lang="en-US" altLang="en-US" sz="2800">
                <a:cs typeface="Times New Roman" panose="02020603050405020304" pitchFamily="18" charset="0"/>
              </a:rPr>
              <a:t>, that generated this sequence from this model?</a:t>
            </a:r>
          </a:p>
          <a:p>
            <a:pPr eaLnBrk="1" hangingPunct="1"/>
            <a:r>
              <a:rPr lang="en-US" altLang="en-US" sz="2800">
                <a:cs typeface="Times New Roman" panose="02020603050405020304" pitchFamily="18" charset="0"/>
              </a:rPr>
              <a:t>Used for sequence labeling, assuming each state corresponds to a tag, it determines the globally best assignment of tags to all tokens in a sequence using a principled approach grounded in probability theory.</a:t>
            </a:r>
          </a:p>
          <a:p>
            <a:pPr eaLnBrk="1" hangingPunct="1"/>
            <a:endParaRPr lang="en-US" altLang="en-US" sz="2800"/>
          </a:p>
        </p:txBody>
      </p:sp>
      <p:grpSp>
        <p:nvGrpSpPr>
          <p:cNvPr id="105477" name="Group 4"/>
          <p:cNvGrpSpPr>
            <a:grpSpLocks/>
          </p:cNvGrpSpPr>
          <p:nvPr/>
        </p:nvGrpSpPr>
        <p:grpSpPr bwMode="auto">
          <a:xfrm>
            <a:off x="1214438" y="4627563"/>
            <a:ext cx="2949575" cy="1951037"/>
            <a:chOff x="688" y="2569"/>
            <a:chExt cx="1858" cy="1229"/>
          </a:xfrm>
        </p:grpSpPr>
        <p:grpSp>
          <p:nvGrpSpPr>
            <p:cNvPr id="105485" name="Group 5"/>
            <p:cNvGrpSpPr>
              <a:grpSpLocks/>
            </p:cNvGrpSpPr>
            <p:nvPr/>
          </p:nvGrpSpPr>
          <p:grpSpPr bwMode="auto">
            <a:xfrm>
              <a:off x="933" y="2693"/>
              <a:ext cx="1533" cy="1001"/>
              <a:chOff x="284" y="1101"/>
              <a:chExt cx="4313" cy="2622"/>
            </a:xfrm>
          </p:grpSpPr>
          <p:grpSp>
            <p:nvGrpSpPr>
              <p:cNvPr id="105487" name="Group 6"/>
              <p:cNvGrpSpPr>
                <a:grpSpLocks/>
              </p:cNvGrpSpPr>
              <p:nvPr/>
            </p:nvGrpSpPr>
            <p:grpSpPr bwMode="auto">
              <a:xfrm>
                <a:off x="1360" y="2500"/>
                <a:ext cx="829" cy="797"/>
                <a:chOff x="3852" y="2120"/>
                <a:chExt cx="1098" cy="1242"/>
              </a:xfrm>
            </p:grpSpPr>
            <p:sp>
              <p:nvSpPr>
                <p:cNvPr id="105506" name="Freeform 7"/>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5507" name="Freeform 8"/>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5508" name="Line 9"/>
                <p:cNvSpPr>
                  <a:spLocks noChangeShapeType="1"/>
                </p:cNvSpPr>
                <p:nvPr/>
              </p:nvSpPr>
              <p:spPr bwMode="auto">
                <a:xfrm flipV="1">
                  <a:off x="4025" y="2120"/>
                  <a:ext cx="760" cy="8"/>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grpSp>
            <p:nvGrpSpPr>
              <p:cNvPr id="105488" name="Group 10"/>
              <p:cNvGrpSpPr>
                <a:grpSpLocks/>
              </p:cNvGrpSpPr>
              <p:nvPr/>
            </p:nvGrpSpPr>
            <p:grpSpPr bwMode="auto">
              <a:xfrm>
                <a:off x="2181" y="1163"/>
                <a:ext cx="829" cy="797"/>
                <a:chOff x="3852" y="2120"/>
                <a:chExt cx="1098" cy="1242"/>
              </a:xfrm>
            </p:grpSpPr>
            <p:sp>
              <p:nvSpPr>
                <p:cNvPr id="105503" name="Freeform 11"/>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5504" name="Freeform 12"/>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5505" name="Line 13"/>
                <p:cNvSpPr>
                  <a:spLocks noChangeShapeType="1"/>
                </p:cNvSpPr>
                <p:nvPr/>
              </p:nvSpPr>
              <p:spPr bwMode="auto">
                <a:xfrm flipV="1">
                  <a:off x="4025" y="2120"/>
                  <a:ext cx="760" cy="8"/>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105489" name="Freeform 14"/>
              <p:cNvSpPr>
                <a:spLocks/>
              </p:cNvSpPr>
              <p:nvPr/>
            </p:nvSpPr>
            <p:spPr bwMode="auto">
              <a:xfrm>
                <a:off x="579" y="1179"/>
                <a:ext cx="415" cy="793"/>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5490" name="Freeform 15"/>
              <p:cNvSpPr>
                <a:spLocks/>
              </p:cNvSpPr>
              <p:nvPr/>
            </p:nvSpPr>
            <p:spPr bwMode="auto">
              <a:xfrm flipH="1">
                <a:off x="994" y="1177"/>
                <a:ext cx="414" cy="792"/>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5491" name="Line 16"/>
              <p:cNvSpPr>
                <a:spLocks noChangeShapeType="1"/>
              </p:cNvSpPr>
              <p:nvPr/>
            </p:nvSpPr>
            <p:spPr bwMode="auto">
              <a:xfrm flipV="1">
                <a:off x="710" y="1175"/>
                <a:ext cx="573" cy="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05492" name="Freeform 17"/>
              <p:cNvSpPr>
                <a:spLocks/>
              </p:cNvSpPr>
              <p:nvPr/>
            </p:nvSpPr>
            <p:spPr bwMode="auto">
              <a:xfrm>
                <a:off x="3768" y="2017"/>
                <a:ext cx="415" cy="793"/>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5493" name="Freeform 18"/>
              <p:cNvSpPr>
                <a:spLocks/>
              </p:cNvSpPr>
              <p:nvPr/>
            </p:nvSpPr>
            <p:spPr bwMode="auto">
              <a:xfrm flipH="1">
                <a:off x="4183" y="2015"/>
                <a:ext cx="414" cy="792"/>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5494" name="Line 19"/>
              <p:cNvSpPr>
                <a:spLocks noChangeShapeType="1"/>
              </p:cNvSpPr>
              <p:nvPr/>
            </p:nvSpPr>
            <p:spPr bwMode="auto">
              <a:xfrm flipV="1">
                <a:off x="3899" y="2013"/>
                <a:ext cx="573" cy="5"/>
              </a:xfrm>
              <a:prstGeom prst="line">
                <a:avLst/>
              </a:prstGeom>
              <a:noFill/>
              <a:ln w="38100">
                <a:solidFill>
                  <a:srgbClr val="CC00CC"/>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05495" name="Freeform 20"/>
              <p:cNvSpPr>
                <a:spLocks/>
              </p:cNvSpPr>
              <p:nvPr/>
            </p:nvSpPr>
            <p:spPr bwMode="auto">
              <a:xfrm>
                <a:off x="1290" y="1829"/>
                <a:ext cx="983" cy="258"/>
              </a:xfrm>
              <a:custGeom>
                <a:avLst/>
                <a:gdLst>
                  <a:gd name="T0" fmla="*/ 0 w 983"/>
                  <a:gd name="T1" fmla="*/ 38 h 258"/>
                  <a:gd name="T2" fmla="*/ 253 w 983"/>
                  <a:gd name="T3" fmla="*/ 215 h 258"/>
                  <a:gd name="T4" fmla="*/ 614 w 983"/>
                  <a:gd name="T5" fmla="*/ 222 h 258"/>
                  <a:gd name="T6" fmla="*/ 983 w 983"/>
                  <a:gd name="T7" fmla="*/ 0 h 258"/>
                  <a:gd name="T8" fmla="*/ 0 60000 65536"/>
                  <a:gd name="T9" fmla="*/ 0 60000 65536"/>
                  <a:gd name="T10" fmla="*/ 0 60000 65536"/>
                  <a:gd name="T11" fmla="*/ 0 60000 65536"/>
                  <a:gd name="T12" fmla="*/ 0 w 983"/>
                  <a:gd name="T13" fmla="*/ 0 h 258"/>
                  <a:gd name="T14" fmla="*/ 983 w 983"/>
                  <a:gd name="T15" fmla="*/ 258 h 258"/>
                </a:gdLst>
                <a:ahLst/>
                <a:cxnLst>
                  <a:cxn ang="T8">
                    <a:pos x="T0" y="T1"/>
                  </a:cxn>
                  <a:cxn ang="T9">
                    <a:pos x="T2" y="T3"/>
                  </a:cxn>
                  <a:cxn ang="T10">
                    <a:pos x="T4" y="T5"/>
                  </a:cxn>
                  <a:cxn ang="T11">
                    <a:pos x="T6" y="T7"/>
                  </a:cxn>
                </a:cxnLst>
                <a:rect l="T12" t="T13" r="T14" b="T15"/>
                <a:pathLst>
                  <a:path w="983" h="258">
                    <a:moveTo>
                      <a:pt x="0" y="38"/>
                    </a:moveTo>
                    <a:cubicBezTo>
                      <a:pt x="75" y="111"/>
                      <a:pt x="151" y="184"/>
                      <a:pt x="253" y="215"/>
                    </a:cubicBezTo>
                    <a:cubicBezTo>
                      <a:pt x="355" y="246"/>
                      <a:pt x="492" y="258"/>
                      <a:pt x="614" y="222"/>
                    </a:cubicBezTo>
                    <a:cubicBezTo>
                      <a:pt x="736" y="186"/>
                      <a:pt x="859" y="93"/>
                      <a:pt x="983"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5496" name="Freeform 21"/>
              <p:cNvSpPr>
                <a:spLocks/>
              </p:cNvSpPr>
              <p:nvPr/>
            </p:nvSpPr>
            <p:spPr bwMode="auto">
              <a:xfrm>
                <a:off x="2918" y="1821"/>
                <a:ext cx="929" cy="507"/>
              </a:xfrm>
              <a:custGeom>
                <a:avLst/>
                <a:gdLst>
                  <a:gd name="T0" fmla="*/ 0 w 929"/>
                  <a:gd name="T1" fmla="*/ 0 h 507"/>
                  <a:gd name="T2" fmla="*/ 207 w 929"/>
                  <a:gd name="T3" fmla="*/ 238 h 507"/>
                  <a:gd name="T4" fmla="*/ 499 w 929"/>
                  <a:gd name="T5" fmla="*/ 422 h 507"/>
                  <a:gd name="T6" fmla="*/ 929 w 929"/>
                  <a:gd name="T7" fmla="*/ 507 h 507"/>
                  <a:gd name="T8" fmla="*/ 0 60000 65536"/>
                  <a:gd name="T9" fmla="*/ 0 60000 65536"/>
                  <a:gd name="T10" fmla="*/ 0 60000 65536"/>
                  <a:gd name="T11" fmla="*/ 0 60000 65536"/>
                  <a:gd name="T12" fmla="*/ 0 w 929"/>
                  <a:gd name="T13" fmla="*/ 0 h 507"/>
                  <a:gd name="T14" fmla="*/ 929 w 929"/>
                  <a:gd name="T15" fmla="*/ 507 h 507"/>
                </a:gdLst>
                <a:ahLst/>
                <a:cxnLst>
                  <a:cxn ang="T8">
                    <a:pos x="T0" y="T1"/>
                  </a:cxn>
                  <a:cxn ang="T9">
                    <a:pos x="T2" y="T3"/>
                  </a:cxn>
                  <a:cxn ang="T10">
                    <a:pos x="T4" y="T5"/>
                  </a:cxn>
                  <a:cxn ang="T11">
                    <a:pos x="T6" y="T7"/>
                  </a:cxn>
                </a:cxnLst>
                <a:rect l="T12" t="T13" r="T14" b="T15"/>
                <a:pathLst>
                  <a:path w="929" h="507">
                    <a:moveTo>
                      <a:pt x="0" y="0"/>
                    </a:moveTo>
                    <a:cubicBezTo>
                      <a:pt x="62" y="84"/>
                      <a:pt x="124" y="168"/>
                      <a:pt x="207" y="238"/>
                    </a:cubicBezTo>
                    <a:cubicBezTo>
                      <a:pt x="290" y="308"/>
                      <a:pt x="379" y="377"/>
                      <a:pt x="499" y="422"/>
                    </a:cubicBezTo>
                    <a:cubicBezTo>
                      <a:pt x="619" y="467"/>
                      <a:pt x="860" y="493"/>
                      <a:pt x="929" y="5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5497" name="Freeform 22"/>
              <p:cNvSpPr>
                <a:spLocks/>
              </p:cNvSpPr>
              <p:nvPr/>
            </p:nvSpPr>
            <p:spPr bwMode="auto">
              <a:xfrm>
                <a:off x="1313" y="1101"/>
                <a:ext cx="975" cy="359"/>
              </a:xfrm>
              <a:custGeom>
                <a:avLst/>
                <a:gdLst>
                  <a:gd name="T0" fmla="*/ 975 w 975"/>
                  <a:gd name="T1" fmla="*/ 1 h 536"/>
                  <a:gd name="T2" fmla="*/ 668 w 975"/>
                  <a:gd name="T3" fmla="*/ 1 h 536"/>
                  <a:gd name="T4" fmla="*/ 307 w 975"/>
                  <a:gd name="T5" fmla="*/ 1 h 536"/>
                  <a:gd name="T6" fmla="*/ 0 w 975"/>
                  <a:gd name="T7" fmla="*/ 1 h 536"/>
                  <a:gd name="T8" fmla="*/ 0 60000 65536"/>
                  <a:gd name="T9" fmla="*/ 0 60000 65536"/>
                  <a:gd name="T10" fmla="*/ 0 60000 65536"/>
                  <a:gd name="T11" fmla="*/ 0 60000 65536"/>
                  <a:gd name="T12" fmla="*/ 0 w 975"/>
                  <a:gd name="T13" fmla="*/ 0 h 536"/>
                  <a:gd name="T14" fmla="*/ 975 w 975"/>
                  <a:gd name="T15" fmla="*/ 536 h 536"/>
                </a:gdLst>
                <a:ahLst/>
                <a:cxnLst>
                  <a:cxn ang="T8">
                    <a:pos x="T0" y="T1"/>
                  </a:cxn>
                  <a:cxn ang="T9">
                    <a:pos x="T2" y="T3"/>
                  </a:cxn>
                  <a:cxn ang="T10">
                    <a:pos x="T4" y="T5"/>
                  </a:cxn>
                  <a:cxn ang="T11">
                    <a:pos x="T6" y="T7"/>
                  </a:cxn>
                </a:cxnLst>
                <a:rect l="T12" t="T13" r="T14" b="T15"/>
                <a:pathLst>
                  <a:path w="975" h="536">
                    <a:moveTo>
                      <a:pt x="975" y="528"/>
                    </a:moveTo>
                    <a:cubicBezTo>
                      <a:pt x="877" y="343"/>
                      <a:pt x="779" y="158"/>
                      <a:pt x="668" y="83"/>
                    </a:cubicBezTo>
                    <a:cubicBezTo>
                      <a:pt x="557" y="8"/>
                      <a:pt x="418" y="0"/>
                      <a:pt x="307" y="75"/>
                    </a:cubicBezTo>
                    <a:cubicBezTo>
                      <a:pt x="196" y="150"/>
                      <a:pt x="52" y="458"/>
                      <a:pt x="0" y="536"/>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en-US"/>
              </a:p>
            </p:txBody>
          </p:sp>
          <p:sp>
            <p:nvSpPr>
              <p:cNvPr id="105498" name="Freeform 23"/>
              <p:cNvSpPr>
                <a:spLocks/>
              </p:cNvSpPr>
              <p:nvPr/>
            </p:nvSpPr>
            <p:spPr bwMode="auto">
              <a:xfrm>
                <a:off x="1159" y="1959"/>
                <a:ext cx="2612" cy="620"/>
              </a:xfrm>
              <a:custGeom>
                <a:avLst/>
                <a:gdLst>
                  <a:gd name="T0" fmla="*/ 0 w 2612"/>
                  <a:gd name="T1" fmla="*/ 0 h 620"/>
                  <a:gd name="T2" fmla="*/ 400 w 2612"/>
                  <a:gd name="T3" fmla="*/ 354 h 620"/>
                  <a:gd name="T4" fmla="*/ 1467 w 2612"/>
                  <a:gd name="T5" fmla="*/ 392 h 620"/>
                  <a:gd name="T6" fmla="*/ 2174 w 2612"/>
                  <a:gd name="T7" fmla="*/ 584 h 620"/>
                  <a:gd name="T8" fmla="*/ 2612 w 2612"/>
                  <a:gd name="T9" fmla="*/ 607 h 620"/>
                  <a:gd name="T10" fmla="*/ 0 60000 65536"/>
                  <a:gd name="T11" fmla="*/ 0 60000 65536"/>
                  <a:gd name="T12" fmla="*/ 0 60000 65536"/>
                  <a:gd name="T13" fmla="*/ 0 60000 65536"/>
                  <a:gd name="T14" fmla="*/ 0 60000 65536"/>
                  <a:gd name="T15" fmla="*/ 0 w 2612"/>
                  <a:gd name="T16" fmla="*/ 0 h 620"/>
                  <a:gd name="T17" fmla="*/ 2612 w 2612"/>
                  <a:gd name="T18" fmla="*/ 620 h 620"/>
                </a:gdLst>
                <a:ahLst/>
                <a:cxnLst>
                  <a:cxn ang="T10">
                    <a:pos x="T0" y="T1"/>
                  </a:cxn>
                  <a:cxn ang="T11">
                    <a:pos x="T2" y="T3"/>
                  </a:cxn>
                  <a:cxn ang="T12">
                    <a:pos x="T4" y="T5"/>
                  </a:cxn>
                  <a:cxn ang="T13">
                    <a:pos x="T6" y="T7"/>
                  </a:cxn>
                  <a:cxn ang="T14">
                    <a:pos x="T8" y="T9"/>
                  </a:cxn>
                </a:cxnLst>
                <a:rect l="T15" t="T16" r="T17" b="T18"/>
                <a:pathLst>
                  <a:path w="2612" h="620">
                    <a:moveTo>
                      <a:pt x="0" y="0"/>
                    </a:moveTo>
                    <a:cubicBezTo>
                      <a:pt x="78" y="144"/>
                      <a:pt x="156" y="289"/>
                      <a:pt x="400" y="354"/>
                    </a:cubicBezTo>
                    <a:cubicBezTo>
                      <a:pt x="644" y="419"/>
                      <a:pt x="1171" y="354"/>
                      <a:pt x="1467" y="392"/>
                    </a:cubicBezTo>
                    <a:cubicBezTo>
                      <a:pt x="1763" y="430"/>
                      <a:pt x="1983" y="548"/>
                      <a:pt x="2174" y="584"/>
                    </a:cubicBezTo>
                    <a:cubicBezTo>
                      <a:pt x="2365" y="620"/>
                      <a:pt x="2488" y="613"/>
                      <a:pt x="2612" y="6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5499" name="Freeform 24"/>
              <p:cNvSpPr>
                <a:spLocks/>
              </p:cNvSpPr>
              <p:nvPr/>
            </p:nvSpPr>
            <p:spPr bwMode="auto">
              <a:xfrm>
                <a:off x="2173" y="2735"/>
                <a:ext cx="1705" cy="481"/>
              </a:xfrm>
              <a:custGeom>
                <a:avLst/>
                <a:gdLst>
                  <a:gd name="T0" fmla="*/ 0 w 1705"/>
                  <a:gd name="T1" fmla="*/ 292 h 481"/>
                  <a:gd name="T2" fmla="*/ 315 w 1705"/>
                  <a:gd name="T3" fmla="*/ 399 h 481"/>
                  <a:gd name="T4" fmla="*/ 1121 w 1705"/>
                  <a:gd name="T5" fmla="*/ 415 h 481"/>
                  <a:gd name="T6" fmla="*/ 1705 w 1705"/>
                  <a:gd name="T7" fmla="*/ 0 h 481"/>
                  <a:gd name="T8" fmla="*/ 0 60000 65536"/>
                  <a:gd name="T9" fmla="*/ 0 60000 65536"/>
                  <a:gd name="T10" fmla="*/ 0 60000 65536"/>
                  <a:gd name="T11" fmla="*/ 0 60000 65536"/>
                  <a:gd name="T12" fmla="*/ 0 w 1705"/>
                  <a:gd name="T13" fmla="*/ 0 h 481"/>
                  <a:gd name="T14" fmla="*/ 1705 w 1705"/>
                  <a:gd name="T15" fmla="*/ 481 h 481"/>
                </a:gdLst>
                <a:ahLst/>
                <a:cxnLst>
                  <a:cxn ang="T8">
                    <a:pos x="T0" y="T1"/>
                  </a:cxn>
                  <a:cxn ang="T9">
                    <a:pos x="T2" y="T3"/>
                  </a:cxn>
                  <a:cxn ang="T10">
                    <a:pos x="T4" y="T5"/>
                  </a:cxn>
                  <a:cxn ang="T11">
                    <a:pos x="T6" y="T7"/>
                  </a:cxn>
                </a:cxnLst>
                <a:rect l="T12" t="T13" r="T14" b="T15"/>
                <a:pathLst>
                  <a:path w="1705" h="481">
                    <a:moveTo>
                      <a:pt x="0" y="292"/>
                    </a:moveTo>
                    <a:cubicBezTo>
                      <a:pt x="64" y="335"/>
                      <a:pt x="128" y="379"/>
                      <a:pt x="315" y="399"/>
                    </a:cubicBezTo>
                    <a:cubicBezTo>
                      <a:pt x="502" y="419"/>
                      <a:pt x="889" y="481"/>
                      <a:pt x="1121" y="415"/>
                    </a:cubicBezTo>
                    <a:cubicBezTo>
                      <a:pt x="1353" y="349"/>
                      <a:pt x="1529" y="174"/>
                      <a:pt x="1705"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5500" name="Freeform 25"/>
              <p:cNvSpPr>
                <a:spLocks/>
              </p:cNvSpPr>
              <p:nvPr/>
            </p:nvSpPr>
            <p:spPr bwMode="auto">
              <a:xfrm>
                <a:off x="475" y="1783"/>
                <a:ext cx="892" cy="1282"/>
              </a:xfrm>
              <a:custGeom>
                <a:avLst/>
                <a:gdLst>
                  <a:gd name="T0" fmla="*/ 892 w 892"/>
                  <a:gd name="T1" fmla="*/ 1282 h 1282"/>
                  <a:gd name="T2" fmla="*/ 569 w 892"/>
                  <a:gd name="T3" fmla="*/ 1190 h 1282"/>
                  <a:gd name="T4" fmla="*/ 147 w 892"/>
                  <a:gd name="T5" fmla="*/ 921 h 1282"/>
                  <a:gd name="T6" fmla="*/ 1 w 892"/>
                  <a:gd name="T7" fmla="*/ 583 h 1282"/>
                  <a:gd name="T8" fmla="*/ 139 w 892"/>
                  <a:gd name="T9" fmla="*/ 0 h 1282"/>
                  <a:gd name="T10" fmla="*/ 0 60000 65536"/>
                  <a:gd name="T11" fmla="*/ 0 60000 65536"/>
                  <a:gd name="T12" fmla="*/ 0 60000 65536"/>
                  <a:gd name="T13" fmla="*/ 0 60000 65536"/>
                  <a:gd name="T14" fmla="*/ 0 60000 65536"/>
                  <a:gd name="T15" fmla="*/ 0 w 892"/>
                  <a:gd name="T16" fmla="*/ 0 h 1282"/>
                  <a:gd name="T17" fmla="*/ 892 w 892"/>
                  <a:gd name="T18" fmla="*/ 1282 h 1282"/>
                </a:gdLst>
                <a:ahLst/>
                <a:cxnLst>
                  <a:cxn ang="T10">
                    <a:pos x="T0" y="T1"/>
                  </a:cxn>
                  <a:cxn ang="T11">
                    <a:pos x="T2" y="T3"/>
                  </a:cxn>
                  <a:cxn ang="T12">
                    <a:pos x="T4" y="T5"/>
                  </a:cxn>
                  <a:cxn ang="T13">
                    <a:pos x="T6" y="T7"/>
                  </a:cxn>
                  <a:cxn ang="T14">
                    <a:pos x="T8" y="T9"/>
                  </a:cxn>
                </a:cxnLst>
                <a:rect l="T15" t="T16" r="T17" b="T18"/>
                <a:pathLst>
                  <a:path w="892" h="1282">
                    <a:moveTo>
                      <a:pt x="892" y="1282"/>
                    </a:moveTo>
                    <a:cubicBezTo>
                      <a:pt x="792" y="1266"/>
                      <a:pt x="693" y="1250"/>
                      <a:pt x="569" y="1190"/>
                    </a:cubicBezTo>
                    <a:cubicBezTo>
                      <a:pt x="445" y="1130"/>
                      <a:pt x="242" y="1022"/>
                      <a:pt x="147" y="921"/>
                    </a:cubicBezTo>
                    <a:cubicBezTo>
                      <a:pt x="52" y="820"/>
                      <a:pt x="2" y="736"/>
                      <a:pt x="1" y="583"/>
                    </a:cubicBezTo>
                    <a:cubicBezTo>
                      <a:pt x="0" y="430"/>
                      <a:pt x="69" y="215"/>
                      <a:pt x="139"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5501" name="Freeform 26"/>
              <p:cNvSpPr>
                <a:spLocks/>
              </p:cNvSpPr>
              <p:nvPr/>
            </p:nvSpPr>
            <p:spPr bwMode="auto">
              <a:xfrm>
                <a:off x="284" y="1621"/>
                <a:ext cx="3702" cy="2102"/>
              </a:xfrm>
              <a:custGeom>
                <a:avLst/>
                <a:gdLst>
                  <a:gd name="T0" fmla="*/ 3702 w 3702"/>
                  <a:gd name="T1" fmla="*/ 1175 h 2102"/>
                  <a:gd name="T2" fmla="*/ 3364 w 3702"/>
                  <a:gd name="T3" fmla="*/ 1905 h 2102"/>
                  <a:gd name="T4" fmla="*/ 3164 w 3702"/>
                  <a:gd name="T5" fmla="*/ 2051 h 2102"/>
                  <a:gd name="T6" fmla="*/ 2895 w 3702"/>
                  <a:gd name="T7" fmla="*/ 2097 h 2102"/>
                  <a:gd name="T8" fmla="*/ 1290 w 3702"/>
                  <a:gd name="T9" fmla="*/ 2059 h 2102"/>
                  <a:gd name="T10" fmla="*/ 607 w 3702"/>
                  <a:gd name="T11" fmla="*/ 1836 h 2102"/>
                  <a:gd name="T12" fmla="*/ 345 w 3702"/>
                  <a:gd name="T13" fmla="*/ 1498 h 2102"/>
                  <a:gd name="T14" fmla="*/ 100 w 3702"/>
                  <a:gd name="T15" fmla="*/ 976 h 2102"/>
                  <a:gd name="T16" fmla="*/ 31 w 3702"/>
                  <a:gd name="T17" fmla="*/ 300 h 2102"/>
                  <a:gd name="T18" fmla="*/ 284 w 3702"/>
                  <a:gd name="T19" fmla="*/ 0 h 2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2"/>
                  <a:gd name="T31" fmla="*/ 0 h 2102"/>
                  <a:gd name="T32" fmla="*/ 3702 w 3702"/>
                  <a:gd name="T33" fmla="*/ 2102 h 2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2" h="2102">
                    <a:moveTo>
                      <a:pt x="3702" y="1175"/>
                    </a:moveTo>
                    <a:cubicBezTo>
                      <a:pt x="3578" y="1467"/>
                      <a:pt x="3454" y="1759"/>
                      <a:pt x="3364" y="1905"/>
                    </a:cubicBezTo>
                    <a:cubicBezTo>
                      <a:pt x="3274" y="2051"/>
                      <a:pt x="3242" y="2019"/>
                      <a:pt x="3164" y="2051"/>
                    </a:cubicBezTo>
                    <a:cubicBezTo>
                      <a:pt x="3086" y="2083"/>
                      <a:pt x="3207" y="2096"/>
                      <a:pt x="2895" y="2097"/>
                    </a:cubicBezTo>
                    <a:cubicBezTo>
                      <a:pt x="2583" y="2098"/>
                      <a:pt x="1671" y="2102"/>
                      <a:pt x="1290" y="2059"/>
                    </a:cubicBezTo>
                    <a:cubicBezTo>
                      <a:pt x="909" y="2016"/>
                      <a:pt x="765" y="1930"/>
                      <a:pt x="607" y="1836"/>
                    </a:cubicBezTo>
                    <a:cubicBezTo>
                      <a:pt x="449" y="1742"/>
                      <a:pt x="429" y="1641"/>
                      <a:pt x="345" y="1498"/>
                    </a:cubicBezTo>
                    <a:cubicBezTo>
                      <a:pt x="261" y="1355"/>
                      <a:pt x="152" y="1176"/>
                      <a:pt x="100" y="976"/>
                    </a:cubicBezTo>
                    <a:cubicBezTo>
                      <a:pt x="48" y="776"/>
                      <a:pt x="0" y="463"/>
                      <a:pt x="31" y="300"/>
                    </a:cubicBezTo>
                    <a:cubicBezTo>
                      <a:pt x="62" y="137"/>
                      <a:pt x="173" y="68"/>
                      <a:pt x="284"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5502" name="Freeform 27"/>
              <p:cNvSpPr>
                <a:spLocks/>
              </p:cNvSpPr>
              <p:nvPr/>
            </p:nvSpPr>
            <p:spPr bwMode="auto">
              <a:xfrm>
                <a:off x="1997" y="2612"/>
                <a:ext cx="1820" cy="226"/>
              </a:xfrm>
              <a:custGeom>
                <a:avLst/>
                <a:gdLst>
                  <a:gd name="T0" fmla="*/ 1820 w 1820"/>
                  <a:gd name="T1" fmla="*/ 0 h 226"/>
                  <a:gd name="T2" fmla="*/ 1259 w 1820"/>
                  <a:gd name="T3" fmla="*/ 192 h 226"/>
                  <a:gd name="T4" fmla="*/ 744 w 1820"/>
                  <a:gd name="T5" fmla="*/ 207 h 226"/>
                  <a:gd name="T6" fmla="*/ 307 w 1820"/>
                  <a:gd name="T7" fmla="*/ 100 h 226"/>
                  <a:gd name="T8" fmla="*/ 0 w 1820"/>
                  <a:gd name="T9" fmla="*/ 123 h 226"/>
                  <a:gd name="T10" fmla="*/ 0 60000 65536"/>
                  <a:gd name="T11" fmla="*/ 0 60000 65536"/>
                  <a:gd name="T12" fmla="*/ 0 60000 65536"/>
                  <a:gd name="T13" fmla="*/ 0 60000 65536"/>
                  <a:gd name="T14" fmla="*/ 0 60000 65536"/>
                  <a:gd name="T15" fmla="*/ 0 w 1820"/>
                  <a:gd name="T16" fmla="*/ 0 h 226"/>
                  <a:gd name="T17" fmla="*/ 1820 w 1820"/>
                  <a:gd name="T18" fmla="*/ 226 h 226"/>
                </a:gdLst>
                <a:ahLst/>
                <a:cxnLst>
                  <a:cxn ang="T10">
                    <a:pos x="T0" y="T1"/>
                  </a:cxn>
                  <a:cxn ang="T11">
                    <a:pos x="T2" y="T3"/>
                  </a:cxn>
                  <a:cxn ang="T12">
                    <a:pos x="T4" y="T5"/>
                  </a:cxn>
                  <a:cxn ang="T13">
                    <a:pos x="T6" y="T7"/>
                  </a:cxn>
                  <a:cxn ang="T14">
                    <a:pos x="T8" y="T9"/>
                  </a:cxn>
                </a:cxnLst>
                <a:rect l="T15" t="T16" r="T17" b="T18"/>
                <a:pathLst>
                  <a:path w="1820" h="226">
                    <a:moveTo>
                      <a:pt x="1820" y="0"/>
                    </a:moveTo>
                    <a:cubicBezTo>
                      <a:pt x="1629" y="79"/>
                      <a:pt x="1438" y="158"/>
                      <a:pt x="1259" y="192"/>
                    </a:cubicBezTo>
                    <a:cubicBezTo>
                      <a:pt x="1080" y="226"/>
                      <a:pt x="903" y="222"/>
                      <a:pt x="744" y="207"/>
                    </a:cubicBezTo>
                    <a:cubicBezTo>
                      <a:pt x="585" y="192"/>
                      <a:pt x="431" y="114"/>
                      <a:pt x="307" y="100"/>
                    </a:cubicBezTo>
                    <a:cubicBezTo>
                      <a:pt x="183" y="86"/>
                      <a:pt x="91" y="104"/>
                      <a:pt x="0" y="123"/>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grpSp>
        <p:sp>
          <p:nvSpPr>
            <p:cNvPr id="105486" name="Oval 28"/>
            <p:cNvSpPr>
              <a:spLocks noChangeArrowheads="1"/>
            </p:cNvSpPr>
            <p:nvPr/>
          </p:nvSpPr>
          <p:spPr bwMode="auto">
            <a:xfrm>
              <a:off x="688" y="2569"/>
              <a:ext cx="1858" cy="1229"/>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grpSp>
      <p:grpSp>
        <p:nvGrpSpPr>
          <p:cNvPr id="105478" name="Group 29"/>
          <p:cNvGrpSpPr>
            <a:grpSpLocks/>
          </p:cNvGrpSpPr>
          <p:nvPr/>
        </p:nvGrpSpPr>
        <p:grpSpPr bwMode="auto">
          <a:xfrm>
            <a:off x="4754563" y="5230813"/>
            <a:ext cx="3138487" cy="584200"/>
            <a:chOff x="2995" y="3295"/>
            <a:chExt cx="1977" cy="368"/>
          </a:xfrm>
        </p:grpSpPr>
        <p:sp>
          <p:nvSpPr>
            <p:cNvPr id="105483" name="Text Box 30"/>
            <p:cNvSpPr txBox="1">
              <a:spLocks noChangeArrowheads="1"/>
            </p:cNvSpPr>
            <p:nvPr/>
          </p:nvSpPr>
          <p:spPr bwMode="auto">
            <a:xfrm>
              <a:off x="3042" y="3343"/>
              <a:ext cx="193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b="0">
                  <a:solidFill>
                    <a:schemeClr val="tx2"/>
                  </a:solidFill>
                </a:rPr>
                <a:t>John</a:t>
              </a:r>
              <a:r>
                <a:rPr lang="en-US" altLang="en-US" sz="2000" b="0"/>
                <a:t> </a:t>
              </a:r>
              <a:r>
                <a:rPr lang="en-US" altLang="en-US" sz="2000" b="0">
                  <a:solidFill>
                    <a:srgbClr val="CC0099"/>
                  </a:solidFill>
                </a:rPr>
                <a:t>gave</a:t>
              </a:r>
              <a:r>
                <a:rPr lang="en-US" altLang="en-US" sz="2000" b="0"/>
                <a:t> the dog an apple. </a:t>
              </a:r>
            </a:p>
          </p:txBody>
        </p:sp>
        <p:sp>
          <p:nvSpPr>
            <p:cNvPr id="105484" name="Oval 31"/>
            <p:cNvSpPr>
              <a:spLocks noChangeArrowheads="1"/>
            </p:cNvSpPr>
            <p:nvPr/>
          </p:nvSpPr>
          <p:spPr bwMode="auto">
            <a:xfrm>
              <a:off x="2995" y="3295"/>
              <a:ext cx="1959" cy="368"/>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grpSp>
      <p:sp>
        <p:nvSpPr>
          <p:cNvPr id="105479" name="Text Box 32"/>
          <p:cNvSpPr txBox="1">
            <a:spLocks noChangeArrowheads="1"/>
          </p:cNvSpPr>
          <p:nvPr/>
        </p:nvSpPr>
        <p:spPr bwMode="auto">
          <a:xfrm>
            <a:off x="4822825" y="5878513"/>
            <a:ext cx="31099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b="0">
                <a:solidFill>
                  <a:srgbClr val="FF0000"/>
                </a:solidFill>
              </a:rPr>
              <a:t>Det</a:t>
            </a:r>
            <a:r>
              <a:rPr lang="en-US" altLang="en-US" sz="2000" b="0"/>
              <a:t>   </a:t>
            </a:r>
            <a:r>
              <a:rPr lang="en-US" altLang="en-US" sz="2000" b="0">
                <a:solidFill>
                  <a:srgbClr val="009900"/>
                </a:solidFill>
              </a:rPr>
              <a:t>Noun</a:t>
            </a:r>
            <a:r>
              <a:rPr lang="en-US" altLang="en-US" sz="2000" b="0"/>
              <a:t>  </a:t>
            </a:r>
            <a:r>
              <a:rPr lang="en-US" altLang="en-US" sz="2000" b="0">
                <a:solidFill>
                  <a:schemeClr val="tx2"/>
                </a:solidFill>
              </a:rPr>
              <a:t>PropNoun</a:t>
            </a:r>
            <a:r>
              <a:rPr lang="en-US" altLang="en-US" sz="2000" b="0"/>
              <a:t> </a:t>
            </a:r>
            <a:r>
              <a:rPr lang="en-US" altLang="en-US" sz="2000" b="0">
                <a:solidFill>
                  <a:srgbClr val="CC0099"/>
                </a:solidFill>
              </a:rPr>
              <a:t>Verb </a:t>
            </a:r>
          </a:p>
        </p:txBody>
      </p:sp>
      <p:sp>
        <p:nvSpPr>
          <p:cNvPr id="105480" name="Freeform 33"/>
          <p:cNvSpPr>
            <a:spLocks/>
          </p:cNvSpPr>
          <p:nvPr/>
        </p:nvSpPr>
        <p:spPr bwMode="auto">
          <a:xfrm>
            <a:off x="2511425" y="5608638"/>
            <a:ext cx="2474913" cy="1203325"/>
          </a:xfrm>
          <a:custGeom>
            <a:avLst/>
            <a:gdLst>
              <a:gd name="T0" fmla="*/ 0 w 1559"/>
              <a:gd name="T1" fmla="*/ 2147483646 h 758"/>
              <a:gd name="T2" fmla="*/ 2147483646 w 1559"/>
              <a:gd name="T3" fmla="*/ 2147483646 h 758"/>
              <a:gd name="T4" fmla="*/ 2147483646 w 1559"/>
              <a:gd name="T5" fmla="*/ 2147483646 h 758"/>
              <a:gd name="T6" fmla="*/ 2147483646 w 1559"/>
              <a:gd name="T7" fmla="*/ 0 h 758"/>
              <a:gd name="T8" fmla="*/ 0 60000 65536"/>
              <a:gd name="T9" fmla="*/ 0 60000 65536"/>
              <a:gd name="T10" fmla="*/ 0 60000 65536"/>
              <a:gd name="T11" fmla="*/ 0 60000 65536"/>
              <a:gd name="T12" fmla="*/ 0 w 1559"/>
              <a:gd name="T13" fmla="*/ 0 h 758"/>
              <a:gd name="T14" fmla="*/ 1559 w 1559"/>
              <a:gd name="T15" fmla="*/ 758 h 758"/>
            </a:gdLst>
            <a:ahLst/>
            <a:cxnLst>
              <a:cxn ang="T8">
                <a:pos x="T0" y="T1"/>
              </a:cxn>
              <a:cxn ang="T9">
                <a:pos x="T2" y="T3"/>
              </a:cxn>
              <a:cxn ang="T10">
                <a:pos x="T4" y="T5"/>
              </a:cxn>
              <a:cxn ang="T11">
                <a:pos x="T6" y="T7"/>
              </a:cxn>
            </a:cxnLst>
            <a:rect l="T12" t="T13" r="T14" b="T15"/>
            <a:pathLst>
              <a:path w="1559" h="758">
                <a:moveTo>
                  <a:pt x="0" y="338"/>
                </a:moveTo>
                <a:cubicBezTo>
                  <a:pt x="221" y="457"/>
                  <a:pt x="442" y="577"/>
                  <a:pt x="630" y="630"/>
                </a:cubicBezTo>
                <a:cubicBezTo>
                  <a:pt x="818" y="683"/>
                  <a:pt x="974" y="758"/>
                  <a:pt x="1129" y="653"/>
                </a:cubicBezTo>
                <a:cubicBezTo>
                  <a:pt x="1284" y="548"/>
                  <a:pt x="1492" y="109"/>
                  <a:pt x="1559" y="0"/>
                </a:cubicBezTo>
              </a:path>
            </a:pathLst>
          </a:custGeom>
          <a:noFill/>
          <a:ln w="28575">
            <a:solidFill>
              <a:schemeClr val="tx2"/>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5481" name="Freeform 34"/>
          <p:cNvSpPr>
            <a:spLocks/>
          </p:cNvSpPr>
          <p:nvPr/>
        </p:nvSpPr>
        <p:spPr bwMode="auto">
          <a:xfrm>
            <a:off x="3975100" y="5024438"/>
            <a:ext cx="1803400" cy="547687"/>
          </a:xfrm>
          <a:custGeom>
            <a:avLst/>
            <a:gdLst>
              <a:gd name="T0" fmla="*/ 0 w 1136"/>
              <a:gd name="T1" fmla="*/ 2147483646 h 345"/>
              <a:gd name="T2" fmla="*/ 2147483646 w 1136"/>
              <a:gd name="T3" fmla="*/ 2147483646 h 345"/>
              <a:gd name="T4" fmla="*/ 2147483646 w 1136"/>
              <a:gd name="T5" fmla="*/ 2147483646 h 345"/>
              <a:gd name="T6" fmla="*/ 2147483646 w 1136"/>
              <a:gd name="T7" fmla="*/ 2147483646 h 345"/>
              <a:gd name="T8" fmla="*/ 0 60000 65536"/>
              <a:gd name="T9" fmla="*/ 0 60000 65536"/>
              <a:gd name="T10" fmla="*/ 0 60000 65536"/>
              <a:gd name="T11" fmla="*/ 0 60000 65536"/>
              <a:gd name="T12" fmla="*/ 0 w 1136"/>
              <a:gd name="T13" fmla="*/ 0 h 345"/>
              <a:gd name="T14" fmla="*/ 1136 w 1136"/>
              <a:gd name="T15" fmla="*/ 345 h 345"/>
            </a:gdLst>
            <a:ahLst/>
            <a:cxnLst>
              <a:cxn ang="T8">
                <a:pos x="T0" y="T1"/>
              </a:cxn>
              <a:cxn ang="T9">
                <a:pos x="T2" y="T3"/>
              </a:cxn>
              <a:cxn ang="T10">
                <a:pos x="T4" y="T5"/>
              </a:cxn>
              <a:cxn ang="T11">
                <a:pos x="T6" y="T7"/>
              </a:cxn>
            </a:cxnLst>
            <a:rect l="T12" t="T13" r="T14" b="T15"/>
            <a:pathLst>
              <a:path w="1136" h="345">
                <a:moveTo>
                  <a:pt x="0" y="345"/>
                </a:moveTo>
                <a:cubicBezTo>
                  <a:pt x="44" y="268"/>
                  <a:pt x="88" y="191"/>
                  <a:pt x="207" y="137"/>
                </a:cubicBezTo>
                <a:cubicBezTo>
                  <a:pt x="326" y="83"/>
                  <a:pt x="559" y="0"/>
                  <a:pt x="714" y="22"/>
                </a:cubicBezTo>
                <a:cubicBezTo>
                  <a:pt x="869" y="44"/>
                  <a:pt x="1068" y="227"/>
                  <a:pt x="1136" y="268"/>
                </a:cubicBezTo>
              </a:path>
            </a:pathLst>
          </a:custGeom>
          <a:noFill/>
          <a:ln w="28575">
            <a:solidFill>
              <a:srgbClr val="CC0099"/>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5482"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1100" b="0">
                <a:solidFill>
                  <a:srgbClr val="000000"/>
                </a:solidFill>
                <a:latin typeface="Calibri" panose="020F0502020204030204" pitchFamily="34" charset="0"/>
              </a:rPr>
              <a:t>Ray Mooney</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fld id="{832D2BFC-A765-488A-96FA-77B3A9F203E0}" type="slidenum">
              <a:rPr lang="en-US" altLang="en-US" sz="1200" smtClean="0">
                <a:latin typeface="Helvetica" panose="020B0604020202020204" pitchFamily="34" charset="0"/>
              </a:rPr>
              <a:pPr>
                <a:spcBef>
                  <a:spcPct val="0"/>
                </a:spcBef>
                <a:buClrTx/>
                <a:buFontTx/>
                <a:buNone/>
              </a:pPr>
              <a:t>44</a:t>
            </a:fld>
            <a:endParaRPr lang="en-US" altLang="en-US" sz="1200"/>
          </a:p>
        </p:txBody>
      </p:sp>
      <p:sp>
        <p:nvSpPr>
          <p:cNvPr id="107523" name="Rectangle 2"/>
          <p:cNvSpPr>
            <a:spLocks noGrp="1" noChangeArrowheads="1"/>
          </p:cNvSpPr>
          <p:nvPr>
            <p:ph type="title"/>
          </p:nvPr>
        </p:nvSpPr>
        <p:spPr/>
        <p:txBody>
          <a:bodyPr/>
          <a:lstStyle/>
          <a:p>
            <a:pPr eaLnBrk="1" hangingPunct="1"/>
            <a:r>
              <a:rPr lang="en-US" altLang="en-US"/>
              <a:t>Most Likely State Sequence</a:t>
            </a:r>
          </a:p>
        </p:txBody>
      </p:sp>
      <p:sp>
        <p:nvSpPr>
          <p:cNvPr id="107524" name="Rectangle 3"/>
          <p:cNvSpPr>
            <a:spLocks noGrp="1" noChangeArrowheads="1"/>
          </p:cNvSpPr>
          <p:nvPr>
            <p:ph type="body" idx="1"/>
          </p:nvPr>
        </p:nvSpPr>
        <p:spPr>
          <a:xfrm>
            <a:off x="503238" y="1371600"/>
            <a:ext cx="8259762" cy="3273425"/>
          </a:xfrm>
        </p:spPr>
        <p:txBody>
          <a:bodyPr/>
          <a:lstStyle/>
          <a:p>
            <a:pPr eaLnBrk="1" hangingPunct="1"/>
            <a:r>
              <a:rPr lang="en-US" altLang="en-US" sz="2800">
                <a:cs typeface="Times New Roman" panose="02020603050405020304" pitchFamily="18" charset="0"/>
              </a:rPr>
              <a:t>Given an observation sequence, </a:t>
            </a:r>
            <a:r>
              <a:rPr lang="en-US" altLang="en-US" sz="2800" i="1">
                <a:cs typeface="Times New Roman" panose="02020603050405020304" pitchFamily="18" charset="0"/>
              </a:rPr>
              <a:t>O</a:t>
            </a:r>
            <a:r>
              <a:rPr lang="en-US" altLang="en-US" sz="2800">
                <a:cs typeface="Times New Roman" panose="02020603050405020304" pitchFamily="18" charset="0"/>
              </a:rPr>
              <a:t>, and a model, </a:t>
            </a:r>
            <a:r>
              <a:rPr lang="el-GR" altLang="en-US" sz="2800">
                <a:cs typeface="Times New Roman" panose="02020603050405020304" pitchFamily="18" charset="0"/>
              </a:rPr>
              <a:t>λ</a:t>
            </a:r>
            <a:r>
              <a:rPr lang="en-US" altLang="en-US" sz="2800">
                <a:cs typeface="Times New Roman" panose="02020603050405020304" pitchFamily="18" charset="0"/>
              </a:rPr>
              <a:t>,  what is the most likely state sequence,</a:t>
            </a:r>
            <a:r>
              <a:rPr lang="en-US" altLang="en-US" sz="2800" i="1">
                <a:cs typeface="Times New Roman" panose="02020603050405020304" pitchFamily="18" charset="0"/>
              </a:rPr>
              <a:t>Q</a:t>
            </a:r>
            <a:r>
              <a:rPr lang="en-US" altLang="en-US" sz="2800">
                <a:cs typeface="Times New Roman" panose="02020603050405020304" pitchFamily="18" charset="0"/>
              </a:rPr>
              <a:t>=</a:t>
            </a:r>
            <a:r>
              <a:rPr lang="en-US" altLang="en-US" sz="2800" i="1">
                <a:cs typeface="Times New Roman" panose="02020603050405020304" pitchFamily="18" charset="0"/>
              </a:rPr>
              <a:t>q</a:t>
            </a:r>
            <a:r>
              <a:rPr lang="en-US" altLang="en-US" sz="2800" baseline="-25000">
                <a:cs typeface="Times New Roman" panose="02020603050405020304" pitchFamily="18" charset="0"/>
              </a:rPr>
              <a:t>1</a:t>
            </a:r>
            <a:r>
              <a:rPr lang="en-US" altLang="en-US" sz="2800">
                <a:cs typeface="Times New Roman" panose="02020603050405020304" pitchFamily="18" charset="0"/>
              </a:rPr>
              <a:t>,</a:t>
            </a:r>
            <a:r>
              <a:rPr lang="en-US" altLang="en-US" sz="2800" i="1">
                <a:cs typeface="Times New Roman" panose="02020603050405020304" pitchFamily="18" charset="0"/>
              </a:rPr>
              <a:t>q</a:t>
            </a:r>
            <a:r>
              <a:rPr lang="en-US" altLang="en-US" sz="2800" baseline="-25000">
                <a:cs typeface="Times New Roman" panose="02020603050405020304" pitchFamily="18" charset="0"/>
              </a:rPr>
              <a:t>2</a:t>
            </a:r>
            <a:r>
              <a:rPr lang="en-US" altLang="en-US" sz="2800">
                <a:cs typeface="Times New Roman" panose="02020603050405020304" pitchFamily="18" charset="0"/>
              </a:rPr>
              <a:t>,…</a:t>
            </a:r>
            <a:r>
              <a:rPr lang="en-US" altLang="en-US" sz="2800" i="1">
                <a:cs typeface="Times New Roman" panose="02020603050405020304" pitchFamily="18" charset="0"/>
              </a:rPr>
              <a:t>q</a:t>
            </a:r>
            <a:r>
              <a:rPr lang="en-US" altLang="en-US" sz="2800" i="1" baseline="-25000">
                <a:cs typeface="Times New Roman" panose="02020603050405020304" pitchFamily="18" charset="0"/>
              </a:rPr>
              <a:t>T</a:t>
            </a:r>
            <a:r>
              <a:rPr lang="en-US" altLang="en-US" sz="2800">
                <a:cs typeface="Times New Roman" panose="02020603050405020304" pitchFamily="18" charset="0"/>
              </a:rPr>
              <a:t>, that generated this sequence from this model?</a:t>
            </a:r>
          </a:p>
          <a:p>
            <a:pPr eaLnBrk="1" hangingPunct="1"/>
            <a:r>
              <a:rPr lang="en-US" altLang="en-US" sz="2800">
                <a:cs typeface="Times New Roman" panose="02020603050405020304" pitchFamily="18" charset="0"/>
              </a:rPr>
              <a:t>Used for sequence labeling, assuming each state corresponds to a tag, it determines the globally best assignment of tags to all tokens in a sequence using a principled approach grounded in probability theory.</a:t>
            </a:r>
          </a:p>
          <a:p>
            <a:pPr eaLnBrk="1" hangingPunct="1"/>
            <a:endParaRPr lang="en-US" altLang="en-US" sz="2800"/>
          </a:p>
        </p:txBody>
      </p:sp>
      <p:grpSp>
        <p:nvGrpSpPr>
          <p:cNvPr id="107525" name="Group 4"/>
          <p:cNvGrpSpPr>
            <a:grpSpLocks/>
          </p:cNvGrpSpPr>
          <p:nvPr/>
        </p:nvGrpSpPr>
        <p:grpSpPr bwMode="auto">
          <a:xfrm>
            <a:off x="1214438" y="4627563"/>
            <a:ext cx="2949575" cy="1951037"/>
            <a:chOff x="688" y="2569"/>
            <a:chExt cx="1858" cy="1229"/>
          </a:xfrm>
        </p:grpSpPr>
        <p:grpSp>
          <p:nvGrpSpPr>
            <p:cNvPr id="107534" name="Group 5"/>
            <p:cNvGrpSpPr>
              <a:grpSpLocks/>
            </p:cNvGrpSpPr>
            <p:nvPr/>
          </p:nvGrpSpPr>
          <p:grpSpPr bwMode="auto">
            <a:xfrm>
              <a:off x="933" y="2693"/>
              <a:ext cx="1533" cy="1001"/>
              <a:chOff x="284" y="1101"/>
              <a:chExt cx="4313" cy="2622"/>
            </a:xfrm>
          </p:grpSpPr>
          <p:grpSp>
            <p:nvGrpSpPr>
              <p:cNvPr id="107536" name="Group 6"/>
              <p:cNvGrpSpPr>
                <a:grpSpLocks/>
              </p:cNvGrpSpPr>
              <p:nvPr/>
            </p:nvGrpSpPr>
            <p:grpSpPr bwMode="auto">
              <a:xfrm>
                <a:off x="1360" y="2500"/>
                <a:ext cx="829" cy="797"/>
                <a:chOff x="3852" y="2120"/>
                <a:chExt cx="1098" cy="1242"/>
              </a:xfrm>
            </p:grpSpPr>
            <p:sp>
              <p:nvSpPr>
                <p:cNvPr id="107555" name="Freeform 7"/>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7556" name="Freeform 8"/>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7557" name="Line 9"/>
                <p:cNvSpPr>
                  <a:spLocks noChangeShapeType="1"/>
                </p:cNvSpPr>
                <p:nvPr/>
              </p:nvSpPr>
              <p:spPr bwMode="auto">
                <a:xfrm flipV="1">
                  <a:off x="4025" y="2120"/>
                  <a:ext cx="760" cy="8"/>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grpSp>
            <p:nvGrpSpPr>
              <p:cNvPr id="107537" name="Group 10"/>
              <p:cNvGrpSpPr>
                <a:grpSpLocks/>
              </p:cNvGrpSpPr>
              <p:nvPr/>
            </p:nvGrpSpPr>
            <p:grpSpPr bwMode="auto">
              <a:xfrm>
                <a:off x="2181" y="1163"/>
                <a:ext cx="829" cy="797"/>
                <a:chOff x="3852" y="2120"/>
                <a:chExt cx="1098" cy="1242"/>
              </a:xfrm>
            </p:grpSpPr>
            <p:sp>
              <p:nvSpPr>
                <p:cNvPr id="107552" name="Freeform 11"/>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7553" name="Freeform 12"/>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7554" name="Line 13"/>
                <p:cNvSpPr>
                  <a:spLocks noChangeShapeType="1"/>
                </p:cNvSpPr>
                <p:nvPr/>
              </p:nvSpPr>
              <p:spPr bwMode="auto">
                <a:xfrm flipV="1">
                  <a:off x="4025" y="2120"/>
                  <a:ext cx="760" cy="8"/>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107538" name="Freeform 14"/>
              <p:cNvSpPr>
                <a:spLocks/>
              </p:cNvSpPr>
              <p:nvPr/>
            </p:nvSpPr>
            <p:spPr bwMode="auto">
              <a:xfrm>
                <a:off x="579" y="1179"/>
                <a:ext cx="415" cy="793"/>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7539" name="Freeform 15"/>
              <p:cNvSpPr>
                <a:spLocks/>
              </p:cNvSpPr>
              <p:nvPr/>
            </p:nvSpPr>
            <p:spPr bwMode="auto">
              <a:xfrm flipH="1">
                <a:off x="994" y="1177"/>
                <a:ext cx="414" cy="792"/>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7540" name="Line 16"/>
              <p:cNvSpPr>
                <a:spLocks noChangeShapeType="1"/>
              </p:cNvSpPr>
              <p:nvPr/>
            </p:nvSpPr>
            <p:spPr bwMode="auto">
              <a:xfrm flipV="1">
                <a:off x="710" y="1175"/>
                <a:ext cx="573" cy="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07541" name="Freeform 17"/>
              <p:cNvSpPr>
                <a:spLocks/>
              </p:cNvSpPr>
              <p:nvPr/>
            </p:nvSpPr>
            <p:spPr bwMode="auto">
              <a:xfrm>
                <a:off x="3768" y="2017"/>
                <a:ext cx="415" cy="793"/>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7542" name="Freeform 18"/>
              <p:cNvSpPr>
                <a:spLocks/>
              </p:cNvSpPr>
              <p:nvPr/>
            </p:nvSpPr>
            <p:spPr bwMode="auto">
              <a:xfrm flipH="1">
                <a:off x="4183" y="2015"/>
                <a:ext cx="414" cy="792"/>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7543" name="Line 19"/>
              <p:cNvSpPr>
                <a:spLocks noChangeShapeType="1"/>
              </p:cNvSpPr>
              <p:nvPr/>
            </p:nvSpPr>
            <p:spPr bwMode="auto">
              <a:xfrm flipV="1">
                <a:off x="3899" y="2013"/>
                <a:ext cx="573" cy="5"/>
              </a:xfrm>
              <a:prstGeom prst="line">
                <a:avLst/>
              </a:prstGeom>
              <a:noFill/>
              <a:ln w="38100">
                <a:solidFill>
                  <a:srgbClr val="CC00CC"/>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07544" name="Freeform 20"/>
              <p:cNvSpPr>
                <a:spLocks/>
              </p:cNvSpPr>
              <p:nvPr/>
            </p:nvSpPr>
            <p:spPr bwMode="auto">
              <a:xfrm>
                <a:off x="1290" y="1829"/>
                <a:ext cx="983" cy="258"/>
              </a:xfrm>
              <a:custGeom>
                <a:avLst/>
                <a:gdLst>
                  <a:gd name="T0" fmla="*/ 0 w 983"/>
                  <a:gd name="T1" fmla="*/ 38 h 258"/>
                  <a:gd name="T2" fmla="*/ 253 w 983"/>
                  <a:gd name="T3" fmla="*/ 215 h 258"/>
                  <a:gd name="T4" fmla="*/ 614 w 983"/>
                  <a:gd name="T5" fmla="*/ 222 h 258"/>
                  <a:gd name="T6" fmla="*/ 983 w 983"/>
                  <a:gd name="T7" fmla="*/ 0 h 258"/>
                  <a:gd name="T8" fmla="*/ 0 60000 65536"/>
                  <a:gd name="T9" fmla="*/ 0 60000 65536"/>
                  <a:gd name="T10" fmla="*/ 0 60000 65536"/>
                  <a:gd name="T11" fmla="*/ 0 60000 65536"/>
                  <a:gd name="T12" fmla="*/ 0 w 983"/>
                  <a:gd name="T13" fmla="*/ 0 h 258"/>
                  <a:gd name="T14" fmla="*/ 983 w 983"/>
                  <a:gd name="T15" fmla="*/ 258 h 258"/>
                </a:gdLst>
                <a:ahLst/>
                <a:cxnLst>
                  <a:cxn ang="T8">
                    <a:pos x="T0" y="T1"/>
                  </a:cxn>
                  <a:cxn ang="T9">
                    <a:pos x="T2" y="T3"/>
                  </a:cxn>
                  <a:cxn ang="T10">
                    <a:pos x="T4" y="T5"/>
                  </a:cxn>
                  <a:cxn ang="T11">
                    <a:pos x="T6" y="T7"/>
                  </a:cxn>
                </a:cxnLst>
                <a:rect l="T12" t="T13" r="T14" b="T15"/>
                <a:pathLst>
                  <a:path w="983" h="258">
                    <a:moveTo>
                      <a:pt x="0" y="38"/>
                    </a:moveTo>
                    <a:cubicBezTo>
                      <a:pt x="75" y="111"/>
                      <a:pt x="151" y="184"/>
                      <a:pt x="253" y="215"/>
                    </a:cubicBezTo>
                    <a:cubicBezTo>
                      <a:pt x="355" y="246"/>
                      <a:pt x="492" y="258"/>
                      <a:pt x="614" y="222"/>
                    </a:cubicBezTo>
                    <a:cubicBezTo>
                      <a:pt x="736" y="186"/>
                      <a:pt x="859" y="93"/>
                      <a:pt x="983"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7545" name="Freeform 21"/>
              <p:cNvSpPr>
                <a:spLocks/>
              </p:cNvSpPr>
              <p:nvPr/>
            </p:nvSpPr>
            <p:spPr bwMode="auto">
              <a:xfrm>
                <a:off x="2918" y="1821"/>
                <a:ext cx="929" cy="507"/>
              </a:xfrm>
              <a:custGeom>
                <a:avLst/>
                <a:gdLst>
                  <a:gd name="T0" fmla="*/ 0 w 929"/>
                  <a:gd name="T1" fmla="*/ 0 h 507"/>
                  <a:gd name="T2" fmla="*/ 207 w 929"/>
                  <a:gd name="T3" fmla="*/ 238 h 507"/>
                  <a:gd name="T4" fmla="*/ 499 w 929"/>
                  <a:gd name="T5" fmla="*/ 422 h 507"/>
                  <a:gd name="T6" fmla="*/ 929 w 929"/>
                  <a:gd name="T7" fmla="*/ 507 h 507"/>
                  <a:gd name="T8" fmla="*/ 0 60000 65536"/>
                  <a:gd name="T9" fmla="*/ 0 60000 65536"/>
                  <a:gd name="T10" fmla="*/ 0 60000 65536"/>
                  <a:gd name="T11" fmla="*/ 0 60000 65536"/>
                  <a:gd name="T12" fmla="*/ 0 w 929"/>
                  <a:gd name="T13" fmla="*/ 0 h 507"/>
                  <a:gd name="T14" fmla="*/ 929 w 929"/>
                  <a:gd name="T15" fmla="*/ 507 h 507"/>
                </a:gdLst>
                <a:ahLst/>
                <a:cxnLst>
                  <a:cxn ang="T8">
                    <a:pos x="T0" y="T1"/>
                  </a:cxn>
                  <a:cxn ang="T9">
                    <a:pos x="T2" y="T3"/>
                  </a:cxn>
                  <a:cxn ang="T10">
                    <a:pos x="T4" y="T5"/>
                  </a:cxn>
                  <a:cxn ang="T11">
                    <a:pos x="T6" y="T7"/>
                  </a:cxn>
                </a:cxnLst>
                <a:rect l="T12" t="T13" r="T14" b="T15"/>
                <a:pathLst>
                  <a:path w="929" h="507">
                    <a:moveTo>
                      <a:pt x="0" y="0"/>
                    </a:moveTo>
                    <a:cubicBezTo>
                      <a:pt x="62" y="84"/>
                      <a:pt x="124" y="168"/>
                      <a:pt x="207" y="238"/>
                    </a:cubicBezTo>
                    <a:cubicBezTo>
                      <a:pt x="290" y="308"/>
                      <a:pt x="379" y="377"/>
                      <a:pt x="499" y="422"/>
                    </a:cubicBezTo>
                    <a:cubicBezTo>
                      <a:pt x="619" y="467"/>
                      <a:pt x="860" y="493"/>
                      <a:pt x="929" y="5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7546" name="Freeform 22"/>
              <p:cNvSpPr>
                <a:spLocks/>
              </p:cNvSpPr>
              <p:nvPr/>
            </p:nvSpPr>
            <p:spPr bwMode="auto">
              <a:xfrm>
                <a:off x="1313" y="1101"/>
                <a:ext cx="975" cy="359"/>
              </a:xfrm>
              <a:custGeom>
                <a:avLst/>
                <a:gdLst>
                  <a:gd name="T0" fmla="*/ 975 w 975"/>
                  <a:gd name="T1" fmla="*/ 1 h 536"/>
                  <a:gd name="T2" fmla="*/ 668 w 975"/>
                  <a:gd name="T3" fmla="*/ 1 h 536"/>
                  <a:gd name="T4" fmla="*/ 307 w 975"/>
                  <a:gd name="T5" fmla="*/ 1 h 536"/>
                  <a:gd name="T6" fmla="*/ 0 w 975"/>
                  <a:gd name="T7" fmla="*/ 1 h 536"/>
                  <a:gd name="T8" fmla="*/ 0 60000 65536"/>
                  <a:gd name="T9" fmla="*/ 0 60000 65536"/>
                  <a:gd name="T10" fmla="*/ 0 60000 65536"/>
                  <a:gd name="T11" fmla="*/ 0 60000 65536"/>
                  <a:gd name="T12" fmla="*/ 0 w 975"/>
                  <a:gd name="T13" fmla="*/ 0 h 536"/>
                  <a:gd name="T14" fmla="*/ 975 w 975"/>
                  <a:gd name="T15" fmla="*/ 536 h 536"/>
                </a:gdLst>
                <a:ahLst/>
                <a:cxnLst>
                  <a:cxn ang="T8">
                    <a:pos x="T0" y="T1"/>
                  </a:cxn>
                  <a:cxn ang="T9">
                    <a:pos x="T2" y="T3"/>
                  </a:cxn>
                  <a:cxn ang="T10">
                    <a:pos x="T4" y="T5"/>
                  </a:cxn>
                  <a:cxn ang="T11">
                    <a:pos x="T6" y="T7"/>
                  </a:cxn>
                </a:cxnLst>
                <a:rect l="T12" t="T13" r="T14" b="T15"/>
                <a:pathLst>
                  <a:path w="975" h="536">
                    <a:moveTo>
                      <a:pt x="975" y="528"/>
                    </a:moveTo>
                    <a:cubicBezTo>
                      <a:pt x="877" y="343"/>
                      <a:pt x="779" y="158"/>
                      <a:pt x="668" y="83"/>
                    </a:cubicBezTo>
                    <a:cubicBezTo>
                      <a:pt x="557" y="8"/>
                      <a:pt x="418" y="0"/>
                      <a:pt x="307" y="75"/>
                    </a:cubicBezTo>
                    <a:cubicBezTo>
                      <a:pt x="196" y="150"/>
                      <a:pt x="52" y="458"/>
                      <a:pt x="0" y="536"/>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en-US"/>
              </a:p>
            </p:txBody>
          </p:sp>
          <p:sp>
            <p:nvSpPr>
              <p:cNvPr id="107547" name="Freeform 23"/>
              <p:cNvSpPr>
                <a:spLocks/>
              </p:cNvSpPr>
              <p:nvPr/>
            </p:nvSpPr>
            <p:spPr bwMode="auto">
              <a:xfrm>
                <a:off x="1159" y="1959"/>
                <a:ext cx="2612" cy="620"/>
              </a:xfrm>
              <a:custGeom>
                <a:avLst/>
                <a:gdLst>
                  <a:gd name="T0" fmla="*/ 0 w 2612"/>
                  <a:gd name="T1" fmla="*/ 0 h 620"/>
                  <a:gd name="T2" fmla="*/ 400 w 2612"/>
                  <a:gd name="T3" fmla="*/ 354 h 620"/>
                  <a:gd name="T4" fmla="*/ 1467 w 2612"/>
                  <a:gd name="T5" fmla="*/ 392 h 620"/>
                  <a:gd name="T6" fmla="*/ 2174 w 2612"/>
                  <a:gd name="T7" fmla="*/ 584 h 620"/>
                  <a:gd name="T8" fmla="*/ 2612 w 2612"/>
                  <a:gd name="T9" fmla="*/ 607 h 620"/>
                  <a:gd name="T10" fmla="*/ 0 60000 65536"/>
                  <a:gd name="T11" fmla="*/ 0 60000 65536"/>
                  <a:gd name="T12" fmla="*/ 0 60000 65536"/>
                  <a:gd name="T13" fmla="*/ 0 60000 65536"/>
                  <a:gd name="T14" fmla="*/ 0 60000 65536"/>
                  <a:gd name="T15" fmla="*/ 0 w 2612"/>
                  <a:gd name="T16" fmla="*/ 0 h 620"/>
                  <a:gd name="T17" fmla="*/ 2612 w 2612"/>
                  <a:gd name="T18" fmla="*/ 620 h 620"/>
                </a:gdLst>
                <a:ahLst/>
                <a:cxnLst>
                  <a:cxn ang="T10">
                    <a:pos x="T0" y="T1"/>
                  </a:cxn>
                  <a:cxn ang="T11">
                    <a:pos x="T2" y="T3"/>
                  </a:cxn>
                  <a:cxn ang="T12">
                    <a:pos x="T4" y="T5"/>
                  </a:cxn>
                  <a:cxn ang="T13">
                    <a:pos x="T6" y="T7"/>
                  </a:cxn>
                  <a:cxn ang="T14">
                    <a:pos x="T8" y="T9"/>
                  </a:cxn>
                </a:cxnLst>
                <a:rect l="T15" t="T16" r="T17" b="T18"/>
                <a:pathLst>
                  <a:path w="2612" h="620">
                    <a:moveTo>
                      <a:pt x="0" y="0"/>
                    </a:moveTo>
                    <a:cubicBezTo>
                      <a:pt x="78" y="144"/>
                      <a:pt x="156" y="289"/>
                      <a:pt x="400" y="354"/>
                    </a:cubicBezTo>
                    <a:cubicBezTo>
                      <a:pt x="644" y="419"/>
                      <a:pt x="1171" y="354"/>
                      <a:pt x="1467" y="392"/>
                    </a:cubicBezTo>
                    <a:cubicBezTo>
                      <a:pt x="1763" y="430"/>
                      <a:pt x="1983" y="548"/>
                      <a:pt x="2174" y="584"/>
                    </a:cubicBezTo>
                    <a:cubicBezTo>
                      <a:pt x="2365" y="620"/>
                      <a:pt x="2488" y="613"/>
                      <a:pt x="2612" y="6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7548" name="Freeform 24"/>
              <p:cNvSpPr>
                <a:spLocks/>
              </p:cNvSpPr>
              <p:nvPr/>
            </p:nvSpPr>
            <p:spPr bwMode="auto">
              <a:xfrm>
                <a:off x="2173" y="2735"/>
                <a:ext cx="1705" cy="481"/>
              </a:xfrm>
              <a:custGeom>
                <a:avLst/>
                <a:gdLst>
                  <a:gd name="T0" fmla="*/ 0 w 1705"/>
                  <a:gd name="T1" fmla="*/ 292 h 481"/>
                  <a:gd name="T2" fmla="*/ 315 w 1705"/>
                  <a:gd name="T3" fmla="*/ 399 h 481"/>
                  <a:gd name="T4" fmla="*/ 1121 w 1705"/>
                  <a:gd name="T5" fmla="*/ 415 h 481"/>
                  <a:gd name="T6" fmla="*/ 1705 w 1705"/>
                  <a:gd name="T7" fmla="*/ 0 h 481"/>
                  <a:gd name="T8" fmla="*/ 0 60000 65536"/>
                  <a:gd name="T9" fmla="*/ 0 60000 65536"/>
                  <a:gd name="T10" fmla="*/ 0 60000 65536"/>
                  <a:gd name="T11" fmla="*/ 0 60000 65536"/>
                  <a:gd name="T12" fmla="*/ 0 w 1705"/>
                  <a:gd name="T13" fmla="*/ 0 h 481"/>
                  <a:gd name="T14" fmla="*/ 1705 w 1705"/>
                  <a:gd name="T15" fmla="*/ 481 h 481"/>
                </a:gdLst>
                <a:ahLst/>
                <a:cxnLst>
                  <a:cxn ang="T8">
                    <a:pos x="T0" y="T1"/>
                  </a:cxn>
                  <a:cxn ang="T9">
                    <a:pos x="T2" y="T3"/>
                  </a:cxn>
                  <a:cxn ang="T10">
                    <a:pos x="T4" y="T5"/>
                  </a:cxn>
                  <a:cxn ang="T11">
                    <a:pos x="T6" y="T7"/>
                  </a:cxn>
                </a:cxnLst>
                <a:rect l="T12" t="T13" r="T14" b="T15"/>
                <a:pathLst>
                  <a:path w="1705" h="481">
                    <a:moveTo>
                      <a:pt x="0" y="292"/>
                    </a:moveTo>
                    <a:cubicBezTo>
                      <a:pt x="64" y="335"/>
                      <a:pt x="128" y="379"/>
                      <a:pt x="315" y="399"/>
                    </a:cubicBezTo>
                    <a:cubicBezTo>
                      <a:pt x="502" y="419"/>
                      <a:pt x="889" y="481"/>
                      <a:pt x="1121" y="415"/>
                    </a:cubicBezTo>
                    <a:cubicBezTo>
                      <a:pt x="1353" y="349"/>
                      <a:pt x="1529" y="174"/>
                      <a:pt x="1705"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7549" name="Freeform 25"/>
              <p:cNvSpPr>
                <a:spLocks/>
              </p:cNvSpPr>
              <p:nvPr/>
            </p:nvSpPr>
            <p:spPr bwMode="auto">
              <a:xfrm>
                <a:off x="475" y="1783"/>
                <a:ext cx="892" cy="1282"/>
              </a:xfrm>
              <a:custGeom>
                <a:avLst/>
                <a:gdLst>
                  <a:gd name="T0" fmla="*/ 892 w 892"/>
                  <a:gd name="T1" fmla="*/ 1282 h 1282"/>
                  <a:gd name="T2" fmla="*/ 569 w 892"/>
                  <a:gd name="T3" fmla="*/ 1190 h 1282"/>
                  <a:gd name="T4" fmla="*/ 147 w 892"/>
                  <a:gd name="T5" fmla="*/ 921 h 1282"/>
                  <a:gd name="T6" fmla="*/ 1 w 892"/>
                  <a:gd name="T7" fmla="*/ 583 h 1282"/>
                  <a:gd name="T8" fmla="*/ 139 w 892"/>
                  <a:gd name="T9" fmla="*/ 0 h 1282"/>
                  <a:gd name="T10" fmla="*/ 0 60000 65536"/>
                  <a:gd name="T11" fmla="*/ 0 60000 65536"/>
                  <a:gd name="T12" fmla="*/ 0 60000 65536"/>
                  <a:gd name="T13" fmla="*/ 0 60000 65536"/>
                  <a:gd name="T14" fmla="*/ 0 60000 65536"/>
                  <a:gd name="T15" fmla="*/ 0 w 892"/>
                  <a:gd name="T16" fmla="*/ 0 h 1282"/>
                  <a:gd name="T17" fmla="*/ 892 w 892"/>
                  <a:gd name="T18" fmla="*/ 1282 h 1282"/>
                </a:gdLst>
                <a:ahLst/>
                <a:cxnLst>
                  <a:cxn ang="T10">
                    <a:pos x="T0" y="T1"/>
                  </a:cxn>
                  <a:cxn ang="T11">
                    <a:pos x="T2" y="T3"/>
                  </a:cxn>
                  <a:cxn ang="T12">
                    <a:pos x="T4" y="T5"/>
                  </a:cxn>
                  <a:cxn ang="T13">
                    <a:pos x="T6" y="T7"/>
                  </a:cxn>
                  <a:cxn ang="T14">
                    <a:pos x="T8" y="T9"/>
                  </a:cxn>
                </a:cxnLst>
                <a:rect l="T15" t="T16" r="T17" b="T18"/>
                <a:pathLst>
                  <a:path w="892" h="1282">
                    <a:moveTo>
                      <a:pt x="892" y="1282"/>
                    </a:moveTo>
                    <a:cubicBezTo>
                      <a:pt x="792" y="1266"/>
                      <a:pt x="693" y="1250"/>
                      <a:pt x="569" y="1190"/>
                    </a:cubicBezTo>
                    <a:cubicBezTo>
                      <a:pt x="445" y="1130"/>
                      <a:pt x="242" y="1022"/>
                      <a:pt x="147" y="921"/>
                    </a:cubicBezTo>
                    <a:cubicBezTo>
                      <a:pt x="52" y="820"/>
                      <a:pt x="2" y="736"/>
                      <a:pt x="1" y="583"/>
                    </a:cubicBezTo>
                    <a:cubicBezTo>
                      <a:pt x="0" y="430"/>
                      <a:pt x="69" y="215"/>
                      <a:pt x="139"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7550" name="Freeform 26"/>
              <p:cNvSpPr>
                <a:spLocks/>
              </p:cNvSpPr>
              <p:nvPr/>
            </p:nvSpPr>
            <p:spPr bwMode="auto">
              <a:xfrm>
                <a:off x="284" y="1621"/>
                <a:ext cx="3702" cy="2102"/>
              </a:xfrm>
              <a:custGeom>
                <a:avLst/>
                <a:gdLst>
                  <a:gd name="T0" fmla="*/ 3702 w 3702"/>
                  <a:gd name="T1" fmla="*/ 1175 h 2102"/>
                  <a:gd name="T2" fmla="*/ 3364 w 3702"/>
                  <a:gd name="T3" fmla="*/ 1905 h 2102"/>
                  <a:gd name="T4" fmla="*/ 3164 w 3702"/>
                  <a:gd name="T5" fmla="*/ 2051 h 2102"/>
                  <a:gd name="T6" fmla="*/ 2895 w 3702"/>
                  <a:gd name="T7" fmla="*/ 2097 h 2102"/>
                  <a:gd name="T8" fmla="*/ 1290 w 3702"/>
                  <a:gd name="T9" fmla="*/ 2059 h 2102"/>
                  <a:gd name="T10" fmla="*/ 607 w 3702"/>
                  <a:gd name="T11" fmla="*/ 1836 h 2102"/>
                  <a:gd name="T12" fmla="*/ 345 w 3702"/>
                  <a:gd name="T13" fmla="*/ 1498 h 2102"/>
                  <a:gd name="T14" fmla="*/ 100 w 3702"/>
                  <a:gd name="T15" fmla="*/ 976 h 2102"/>
                  <a:gd name="T16" fmla="*/ 31 w 3702"/>
                  <a:gd name="T17" fmla="*/ 300 h 2102"/>
                  <a:gd name="T18" fmla="*/ 284 w 3702"/>
                  <a:gd name="T19" fmla="*/ 0 h 2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2"/>
                  <a:gd name="T31" fmla="*/ 0 h 2102"/>
                  <a:gd name="T32" fmla="*/ 3702 w 3702"/>
                  <a:gd name="T33" fmla="*/ 2102 h 2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2" h="2102">
                    <a:moveTo>
                      <a:pt x="3702" y="1175"/>
                    </a:moveTo>
                    <a:cubicBezTo>
                      <a:pt x="3578" y="1467"/>
                      <a:pt x="3454" y="1759"/>
                      <a:pt x="3364" y="1905"/>
                    </a:cubicBezTo>
                    <a:cubicBezTo>
                      <a:pt x="3274" y="2051"/>
                      <a:pt x="3242" y="2019"/>
                      <a:pt x="3164" y="2051"/>
                    </a:cubicBezTo>
                    <a:cubicBezTo>
                      <a:pt x="3086" y="2083"/>
                      <a:pt x="3207" y="2096"/>
                      <a:pt x="2895" y="2097"/>
                    </a:cubicBezTo>
                    <a:cubicBezTo>
                      <a:pt x="2583" y="2098"/>
                      <a:pt x="1671" y="2102"/>
                      <a:pt x="1290" y="2059"/>
                    </a:cubicBezTo>
                    <a:cubicBezTo>
                      <a:pt x="909" y="2016"/>
                      <a:pt x="765" y="1930"/>
                      <a:pt x="607" y="1836"/>
                    </a:cubicBezTo>
                    <a:cubicBezTo>
                      <a:pt x="449" y="1742"/>
                      <a:pt x="429" y="1641"/>
                      <a:pt x="345" y="1498"/>
                    </a:cubicBezTo>
                    <a:cubicBezTo>
                      <a:pt x="261" y="1355"/>
                      <a:pt x="152" y="1176"/>
                      <a:pt x="100" y="976"/>
                    </a:cubicBezTo>
                    <a:cubicBezTo>
                      <a:pt x="48" y="776"/>
                      <a:pt x="0" y="463"/>
                      <a:pt x="31" y="300"/>
                    </a:cubicBezTo>
                    <a:cubicBezTo>
                      <a:pt x="62" y="137"/>
                      <a:pt x="173" y="68"/>
                      <a:pt x="284"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7551" name="Freeform 27"/>
              <p:cNvSpPr>
                <a:spLocks/>
              </p:cNvSpPr>
              <p:nvPr/>
            </p:nvSpPr>
            <p:spPr bwMode="auto">
              <a:xfrm>
                <a:off x="1997" y="2612"/>
                <a:ext cx="1820" cy="226"/>
              </a:xfrm>
              <a:custGeom>
                <a:avLst/>
                <a:gdLst>
                  <a:gd name="T0" fmla="*/ 1820 w 1820"/>
                  <a:gd name="T1" fmla="*/ 0 h 226"/>
                  <a:gd name="T2" fmla="*/ 1259 w 1820"/>
                  <a:gd name="T3" fmla="*/ 192 h 226"/>
                  <a:gd name="T4" fmla="*/ 744 w 1820"/>
                  <a:gd name="T5" fmla="*/ 207 h 226"/>
                  <a:gd name="T6" fmla="*/ 307 w 1820"/>
                  <a:gd name="T7" fmla="*/ 100 h 226"/>
                  <a:gd name="T8" fmla="*/ 0 w 1820"/>
                  <a:gd name="T9" fmla="*/ 123 h 226"/>
                  <a:gd name="T10" fmla="*/ 0 60000 65536"/>
                  <a:gd name="T11" fmla="*/ 0 60000 65536"/>
                  <a:gd name="T12" fmla="*/ 0 60000 65536"/>
                  <a:gd name="T13" fmla="*/ 0 60000 65536"/>
                  <a:gd name="T14" fmla="*/ 0 60000 65536"/>
                  <a:gd name="T15" fmla="*/ 0 w 1820"/>
                  <a:gd name="T16" fmla="*/ 0 h 226"/>
                  <a:gd name="T17" fmla="*/ 1820 w 1820"/>
                  <a:gd name="T18" fmla="*/ 226 h 226"/>
                </a:gdLst>
                <a:ahLst/>
                <a:cxnLst>
                  <a:cxn ang="T10">
                    <a:pos x="T0" y="T1"/>
                  </a:cxn>
                  <a:cxn ang="T11">
                    <a:pos x="T2" y="T3"/>
                  </a:cxn>
                  <a:cxn ang="T12">
                    <a:pos x="T4" y="T5"/>
                  </a:cxn>
                  <a:cxn ang="T13">
                    <a:pos x="T6" y="T7"/>
                  </a:cxn>
                  <a:cxn ang="T14">
                    <a:pos x="T8" y="T9"/>
                  </a:cxn>
                </a:cxnLst>
                <a:rect l="T15" t="T16" r="T17" b="T18"/>
                <a:pathLst>
                  <a:path w="1820" h="226">
                    <a:moveTo>
                      <a:pt x="1820" y="0"/>
                    </a:moveTo>
                    <a:cubicBezTo>
                      <a:pt x="1629" y="79"/>
                      <a:pt x="1438" y="158"/>
                      <a:pt x="1259" y="192"/>
                    </a:cubicBezTo>
                    <a:cubicBezTo>
                      <a:pt x="1080" y="226"/>
                      <a:pt x="903" y="222"/>
                      <a:pt x="744" y="207"/>
                    </a:cubicBezTo>
                    <a:cubicBezTo>
                      <a:pt x="585" y="192"/>
                      <a:pt x="431" y="114"/>
                      <a:pt x="307" y="100"/>
                    </a:cubicBezTo>
                    <a:cubicBezTo>
                      <a:pt x="183" y="86"/>
                      <a:pt x="91" y="104"/>
                      <a:pt x="0" y="123"/>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grpSp>
        <p:sp>
          <p:nvSpPr>
            <p:cNvPr id="107535" name="Oval 28"/>
            <p:cNvSpPr>
              <a:spLocks noChangeArrowheads="1"/>
            </p:cNvSpPr>
            <p:nvPr/>
          </p:nvSpPr>
          <p:spPr bwMode="auto">
            <a:xfrm>
              <a:off x="688" y="2569"/>
              <a:ext cx="1858" cy="1229"/>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grpSp>
      <p:grpSp>
        <p:nvGrpSpPr>
          <p:cNvPr id="107526" name="Group 29"/>
          <p:cNvGrpSpPr>
            <a:grpSpLocks/>
          </p:cNvGrpSpPr>
          <p:nvPr/>
        </p:nvGrpSpPr>
        <p:grpSpPr bwMode="auto">
          <a:xfrm>
            <a:off x="4754563" y="5230813"/>
            <a:ext cx="3138487" cy="584200"/>
            <a:chOff x="2995" y="3295"/>
            <a:chExt cx="1977" cy="368"/>
          </a:xfrm>
        </p:grpSpPr>
        <p:sp>
          <p:nvSpPr>
            <p:cNvPr id="107532" name="Text Box 30"/>
            <p:cNvSpPr txBox="1">
              <a:spLocks noChangeArrowheads="1"/>
            </p:cNvSpPr>
            <p:nvPr/>
          </p:nvSpPr>
          <p:spPr bwMode="auto">
            <a:xfrm>
              <a:off x="3042" y="3343"/>
              <a:ext cx="193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b="0">
                  <a:solidFill>
                    <a:schemeClr val="tx2"/>
                  </a:solidFill>
                </a:rPr>
                <a:t>John</a:t>
              </a:r>
              <a:r>
                <a:rPr lang="en-US" altLang="en-US" sz="2000" b="0"/>
                <a:t> </a:t>
              </a:r>
              <a:r>
                <a:rPr lang="en-US" altLang="en-US" sz="2000" b="0">
                  <a:solidFill>
                    <a:srgbClr val="CC0099"/>
                  </a:solidFill>
                </a:rPr>
                <a:t>gave</a:t>
              </a:r>
              <a:r>
                <a:rPr lang="en-US" altLang="en-US" sz="2000" b="0"/>
                <a:t> </a:t>
              </a:r>
              <a:r>
                <a:rPr lang="en-US" altLang="en-US" sz="2000" b="0">
                  <a:solidFill>
                    <a:srgbClr val="FF0000"/>
                  </a:solidFill>
                </a:rPr>
                <a:t>the</a:t>
              </a:r>
              <a:r>
                <a:rPr lang="en-US" altLang="en-US" sz="2000" b="0"/>
                <a:t> dog an apple. </a:t>
              </a:r>
            </a:p>
          </p:txBody>
        </p:sp>
        <p:sp>
          <p:nvSpPr>
            <p:cNvPr id="107533" name="Oval 31"/>
            <p:cNvSpPr>
              <a:spLocks noChangeArrowheads="1"/>
            </p:cNvSpPr>
            <p:nvPr/>
          </p:nvSpPr>
          <p:spPr bwMode="auto">
            <a:xfrm>
              <a:off x="2995" y="3295"/>
              <a:ext cx="1959" cy="368"/>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grpSp>
      <p:sp>
        <p:nvSpPr>
          <p:cNvPr id="107527" name="Text Box 32"/>
          <p:cNvSpPr txBox="1">
            <a:spLocks noChangeArrowheads="1"/>
          </p:cNvSpPr>
          <p:nvPr/>
        </p:nvSpPr>
        <p:spPr bwMode="auto">
          <a:xfrm>
            <a:off x="4822825" y="5878513"/>
            <a:ext cx="31099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b="0">
                <a:solidFill>
                  <a:srgbClr val="FF0000"/>
                </a:solidFill>
              </a:rPr>
              <a:t>Det</a:t>
            </a:r>
            <a:r>
              <a:rPr lang="en-US" altLang="en-US" sz="2000" b="0"/>
              <a:t>   </a:t>
            </a:r>
            <a:r>
              <a:rPr lang="en-US" altLang="en-US" sz="2000" b="0">
                <a:solidFill>
                  <a:srgbClr val="009900"/>
                </a:solidFill>
              </a:rPr>
              <a:t>Noun</a:t>
            </a:r>
            <a:r>
              <a:rPr lang="en-US" altLang="en-US" sz="2000" b="0"/>
              <a:t>  </a:t>
            </a:r>
            <a:r>
              <a:rPr lang="en-US" altLang="en-US" sz="2000" b="0">
                <a:solidFill>
                  <a:schemeClr val="tx2"/>
                </a:solidFill>
              </a:rPr>
              <a:t>PropNoun</a:t>
            </a:r>
            <a:r>
              <a:rPr lang="en-US" altLang="en-US" sz="2000" b="0"/>
              <a:t> </a:t>
            </a:r>
            <a:r>
              <a:rPr lang="en-US" altLang="en-US" sz="2000" b="0">
                <a:solidFill>
                  <a:srgbClr val="CC0099"/>
                </a:solidFill>
              </a:rPr>
              <a:t>Verb </a:t>
            </a:r>
          </a:p>
        </p:txBody>
      </p:sp>
      <p:sp>
        <p:nvSpPr>
          <p:cNvPr id="107528" name="Freeform 33"/>
          <p:cNvSpPr>
            <a:spLocks/>
          </p:cNvSpPr>
          <p:nvPr/>
        </p:nvSpPr>
        <p:spPr bwMode="auto">
          <a:xfrm>
            <a:off x="2073275" y="4562475"/>
            <a:ext cx="4071938" cy="850900"/>
          </a:xfrm>
          <a:custGeom>
            <a:avLst/>
            <a:gdLst>
              <a:gd name="T0" fmla="*/ 0 w 2565"/>
              <a:gd name="T1" fmla="*/ 2147483646 h 536"/>
              <a:gd name="T2" fmla="*/ 2147483646 w 2565"/>
              <a:gd name="T3" fmla="*/ 2147483646 h 536"/>
              <a:gd name="T4" fmla="*/ 2147483646 w 2565"/>
              <a:gd name="T5" fmla="*/ 2147483646 h 536"/>
              <a:gd name="T6" fmla="*/ 2147483646 w 2565"/>
              <a:gd name="T7" fmla="*/ 2147483646 h 536"/>
              <a:gd name="T8" fmla="*/ 0 60000 65536"/>
              <a:gd name="T9" fmla="*/ 0 60000 65536"/>
              <a:gd name="T10" fmla="*/ 0 60000 65536"/>
              <a:gd name="T11" fmla="*/ 0 60000 65536"/>
              <a:gd name="T12" fmla="*/ 0 w 2565"/>
              <a:gd name="T13" fmla="*/ 0 h 536"/>
              <a:gd name="T14" fmla="*/ 2565 w 2565"/>
              <a:gd name="T15" fmla="*/ 536 h 536"/>
            </a:gdLst>
            <a:ahLst/>
            <a:cxnLst>
              <a:cxn ang="T8">
                <a:pos x="T0" y="T1"/>
              </a:cxn>
              <a:cxn ang="T9">
                <a:pos x="T2" y="T3"/>
              </a:cxn>
              <a:cxn ang="T10">
                <a:pos x="T4" y="T5"/>
              </a:cxn>
              <a:cxn ang="T11">
                <a:pos x="T6" y="T7"/>
              </a:cxn>
            </a:cxnLst>
            <a:rect l="T12" t="T13" r="T14" b="T15"/>
            <a:pathLst>
              <a:path w="2565" h="536">
                <a:moveTo>
                  <a:pt x="0" y="229"/>
                </a:moveTo>
                <a:cubicBezTo>
                  <a:pt x="262" y="169"/>
                  <a:pt x="525" y="109"/>
                  <a:pt x="906" y="83"/>
                </a:cubicBezTo>
                <a:cubicBezTo>
                  <a:pt x="1287" y="57"/>
                  <a:pt x="2012" y="0"/>
                  <a:pt x="2288" y="75"/>
                </a:cubicBezTo>
                <a:cubicBezTo>
                  <a:pt x="2564" y="150"/>
                  <a:pt x="2520" y="460"/>
                  <a:pt x="2565" y="536"/>
                </a:cubicBezTo>
              </a:path>
            </a:pathLst>
          </a:custGeom>
          <a:noFill/>
          <a:ln w="28575">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7529" name="Freeform 34"/>
          <p:cNvSpPr>
            <a:spLocks/>
          </p:cNvSpPr>
          <p:nvPr/>
        </p:nvSpPr>
        <p:spPr bwMode="auto">
          <a:xfrm>
            <a:off x="2511425" y="5608638"/>
            <a:ext cx="2474913" cy="1203325"/>
          </a:xfrm>
          <a:custGeom>
            <a:avLst/>
            <a:gdLst>
              <a:gd name="T0" fmla="*/ 0 w 1559"/>
              <a:gd name="T1" fmla="*/ 2147483646 h 758"/>
              <a:gd name="T2" fmla="*/ 2147483646 w 1559"/>
              <a:gd name="T3" fmla="*/ 2147483646 h 758"/>
              <a:gd name="T4" fmla="*/ 2147483646 w 1559"/>
              <a:gd name="T5" fmla="*/ 2147483646 h 758"/>
              <a:gd name="T6" fmla="*/ 2147483646 w 1559"/>
              <a:gd name="T7" fmla="*/ 0 h 758"/>
              <a:gd name="T8" fmla="*/ 0 60000 65536"/>
              <a:gd name="T9" fmla="*/ 0 60000 65536"/>
              <a:gd name="T10" fmla="*/ 0 60000 65536"/>
              <a:gd name="T11" fmla="*/ 0 60000 65536"/>
              <a:gd name="T12" fmla="*/ 0 w 1559"/>
              <a:gd name="T13" fmla="*/ 0 h 758"/>
              <a:gd name="T14" fmla="*/ 1559 w 1559"/>
              <a:gd name="T15" fmla="*/ 758 h 758"/>
            </a:gdLst>
            <a:ahLst/>
            <a:cxnLst>
              <a:cxn ang="T8">
                <a:pos x="T0" y="T1"/>
              </a:cxn>
              <a:cxn ang="T9">
                <a:pos x="T2" y="T3"/>
              </a:cxn>
              <a:cxn ang="T10">
                <a:pos x="T4" y="T5"/>
              </a:cxn>
              <a:cxn ang="T11">
                <a:pos x="T6" y="T7"/>
              </a:cxn>
            </a:cxnLst>
            <a:rect l="T12" t="T13" r="T14" b="T15"/>
            <a:pathLst>
              <a:path w="1559" h="758">
                <a:moveTo>
                  <a:pt x="0" y="338"/>
                </a:moveTo>
                <a:cubicBezTo>
                  <a:pt x="221" y="457"/>
                  <a:pt x="442" y="577"/>
                  <a:pt x="630" y="630"/>
                </a:cubicBezTo>
                <a:cubicBezTo>
                  <a:pt x="818" y="683"/>
                  <a:pt x="974" y="758"/>
                  <a:pt x="1129" y="653"/>
                </a:cubicBezTo>
                <a:cubicBezTo>
                  <a:pt x="1284" y="548"/>
                  <a:pt x="1492" y="109"/>
                  <a:pt x="1559" y="0"/>
                </a:cubicBezTo>
              </a:path>
            </a:pathLst>
          </a:custGeom>
          <a:noFill/>
          <a:ln w="28575">
            <a:solidFill>
              <a:schemeClr val="tx2"/>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7530" name="Freeform 35"/>
          <p:cNvSpPr>
            <a:spLocks/>
          </p:cNvSpPr>
          <p:nvPr/>
        </p:nvSpPr>
        <p:spPr bwMode="auto">
          <a:xfrm>
            <a:off x="3975100" y="5024438"/>
            <a:ext cx="1803400" cy="547687"/>
          </a:xfrm>
          <a:custGeom>
            <a:avLst/>
            <a:gdLst>
              <a:gd name="T0" fmla="*/ 0 w 1136"/>
              <a:gd name="T1" fmla="*/ 2147483646 h 345"/>
              <a:gd name="T2" fmla="*/ 2147483646 w 1136"/>
              <a:gd name="T3" fmla="*/ 2147483646 h 345"/>
              <a:gd name="T4" fmla="*/ 2147483646 w 1136"/>
              <a:gd name="T5" fmla="*/ 2147483646 h 345"/>
              <a:gd name="T6" fmla="*/ 2147483646 w 1136"/>
              <a:gd name="T7" fmla="*/ 2147483646 h 345"/>
              <a:gd name="T8" fmla="*/ 0 60000 65536"/>
              <a:gd name="T9" fmla="*/ 0 60000 65536"/>
              <a:gd name="T10" fmla="*/ 0 60000 65536"/>
              <a:gd name="T11" fmla="*/ 0 60000 65536"/>
              <a:gd name="T12" fmla="*/ 0 w 1136"/>
              <a:gd name="T13" fmla="*/ 0 h 345"/>
              <a:gd name="T14" fmla="*/ 1136 w 1136"/>
              <a:gd name="T15" fmla="*/ 345 h 345"/>
            </a:gdLst>
            <a:ahLst/>
            <a:cxnLst>
              <a:cxn ang="T8">
                <a:pos x="T0" y="T1"/>
              </a:cxn>
              <a:cxn ang="T9">
                <a:pos x="T2" y="T3"/>
              </a:cxn>
              <a:cxn ang="T10">
                <a:pos x="T4" y="T5"/>
              </a:cxn>
              <a:cxn ang="T11">
                <a:pos x="T6" y="T7"/>
              </a:cxn>
            </a:cxnLst>
            <a:rect l="T12" t="T13" r="T14" b="T15"/>
            <a:pathLst>
              <a:path w="1136" h="345">
                <a:moveTo>
                  <a:pt x="0" y="345"/>
                </a:moveTo>
                <a:cubicBezTo>
                  <a:pt x="44" y="268"/>
                  <a:pt x="88" y="191"/>
                  <a:pt x="207" y="137"/>
                </a:cubicBezTo>
                <a:cubicBezTo>
                  <a:pt x="326" y="83"/>
                  <a:pt x="559" y="0"/>
                  <a:pt x="714" y="22"/>
                </a:cubicBezTo>
                <a:cubicBezTo>
                  <a:pt x="869" y="44"/>
                  <a:pt x="1068" y="227"/>
                  <a:pt x="1136" y="268"/>
                </a:cubicBezTo>
              </a:path>
            </a:pathLst>
          </a:custGeom>
          <a:noFill/>
          <a:ln w="28575">
            <a:solidFill>
              <a:srgbClr val="CC0099"/>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7531"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1100" b="0">
                <a:solidFill>
                  <a:srgbClr val="000000"/>
                </a:solidFill>
                <a:latin typeface="Calibri" panose="020F0502020204030204" pitchFamily="34" charset="0"/>
              </a:rPr>
              <a:t>Ray Mooney</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fld id="{E0724803-0BE2-4573-85D7-0BD50DC02233}" type="slidenum">
              <a:rPr lang="en-US" altLang="en-US" sz="1200" smtClean="0">
                <a:latin typeface="Helvetica" panose="020B0604020202020204" pitchFamily="34" charset="0"/>
              </a:rPr>
              <a:pPr>
                <a:spcBef>
                  <a:spcPct val="0"/>
                </a:spcBef>
                <a:buClrTx/>
                <a:buFontTx/>
                <a:buNone/>
              </a:pPr>
              <a:t>45</a:t>
            </a:fld>
            <a:endParaRPr lang="en-US" altLang="en-US" sz="1200"/>
          </a:p>
        </p:txBody>
      </p:sp>
      <p:sp>
        <p:nvSpPr>
          <p:cNvPr id="109571" name="Rectangle 2"/>
          <p:cNvSpPr>
            <a:spLocks noGrp="1" noChangeArrowheads="1"/>
          </p:cNvSpPr>
          <p:nvPr>
            <p:ph type="title"/>
          </p:nvPr>
        </p:nvSpPr>
        <p:spPr/>
        <p:txBody>
          <a:bodyPr/>
          <a:lstStyle/>
          <a:p>
            <a:pPr eaLnBrk="1" hangingPunct="1"/>
            <a:r>
              <a:rPr lang="en-US" altLang="en-US"/>
              <a:t>Most Likely State Sequence</a:t>
            </a:r>
          </a:p>
        </p:txBody>
      </p:sp>
      <p:sp>
        <p:nvSpPr>
          <p:cNvPr id="109572" name="Rectangle 3"/>
          <p:cNvSpPr>
            <a:spLocks noGrp="1" noChangeArrowheads="1"/>
          </p:cNvSpPr>
          <p:nvPr>
            <p:ph type="body" idx="1"/>
          </p:nvPr>
        </p:nvSpPr>
        <p:spPr>
          <a:xfrm>
            <a:off x="503238" y="1371600"/>
            <a:ext cx="8259762" cy="3273425"/>
          </a:xfrm>
        </p:spPr>
        <p:txBody>
          <a:bodyPr/>
          <a:lstStyle/>
          <a:p>
            <a:pPr eaLnBrk="1" hangingPunct="1"/>
            <a:r>
              <a:rPr lang="en-US" altLang="en-US" sz="2800">
                <a:cs typeface="Times New Roman" panose="02020603050405020304" pitchFamily="18" charset="0"/>
              </a:rPr>
              <a:t>Given an observation sequence, </a:t>
            </a:r>
            <a:r>
              <a:rPr lang="en-US" altLang="en-US" sz="2800" i="1">
                <a:cs typeface="Times New Roman" panose="02020603050405020304" pitchFamily="18" charset="0"/>
              </a:rPr>
              <a:t>O</a:t>
            </a:r>
            <a:r>
              <a:rPr lang="en-US" altLang="en-US" sz="2800">
                <a:cs typeface="Times New Roman" panose="02020603050405020304" pitchFamily="18" charset="0"/>
              </a:rPr>
              <a:t>, and a model, </a:t>
            </a:r>
            <a:r>
              <a:rPr lang="el-GR" altLang="en-US" sz="2800">
                <a:cs typeface="Times New Roman" panose="02020603050405020304" pitchFamily="18" charset="0"/>
              </a:rPr>
              <a:t>λ</a:t>
            </a:r>
            <a:r>
              <a:rPr lang="en-US" altLang="en-US" sz="2800">
                <a:cs typeface="Times New Roman" panose="02020603050405020304" pitchFamily="18" charset="0"/>
              </a:rPr>
              <a:t>,  what is the most likely state sequence,</a:t>
            </a:r>
            <a:r>
              <a:rPr lang="en-US" altLang="en-US" sz="2800" i="1">
                <a:cs typeface="Times New Roman" panose="02020603050405020304" pitchFamily="18" charset="0"/>
              </a:rPr>
              <a:t>Q</a:t>
            </a:r>
            <a:r>
              <a:rPr lang="en-US" altLang="en-US" sz="2800">
                <a:cs typeface="Times New Roman" panose="02020603050405020304" pitchFamily="18" charset="0"/>
              </a:rPr>
              <a:t>=</a:t>
            </a:r>
            <a:r>
              <a:rPr lang="en-US" altLang="en-US" sz="2800" i="1">
                <a:cs typeface="Times New Roman" panose="02020603050405020304" pitchFamily="18" charset="0"/>
              </a:rPr>
              <a:t>q</a:t>
            </a:r>
            <a:r>
              <a:rPr lang="en-US" altLang="en-US" sz="2800" baseline="-25000">
                <a:cs typeface="Times New Roman" panose="02020603050405020304" pitchFamily="18" charset="0"/>
              </a:rPr>
              <a:t>1</a:t>
            </a:r>
            <a:r>
              <a:rPr lang="en-US" altLang="en-US" sz="2800">
                <a:cs typeface="Times New Roman" panose="02020603050405020304" pitchFamily="18" charset="0"/>
              </a:rPr>
              <a:t>,</a:t>
            </a:r>
            <a:r>
              <a:rPr lang="en-US" altLang="en-US" sz="2800" i="1">
                <a:cs typeface="Times New Roman" panose="02020603050405020304" pitchFamily="18" charset="0"/>
              </a:rPr>
              <a:t>q</a:t>
            </a:r>
            <a:r>
              <a:rPr lang="en-US" altLang="en-US" sz="2800" baseline="-25000">
                <a:cs typeface="Times New Roman" panose="02020603050405020304" pitchFamily="18" charset="0"/>
              </a:rPr>
              <a:t>2</a:t>
            </a:r>
            <a:r>
              <a:rPr lang="en-US" altLang="en-US" sz="2800">
                <a:cs typeface="Times New Roman" panose="02020603050405020304" pitchFamily="18" charset="0"/>
              </a:rPr>
              <a:t>,…</a:t>
            </a:r>
            <a:r>
              <a:rPr lang="en-US" altLang="en-US" sz="2800" i="1">
                <a:cs typeface="Times New Roman" panose="02020603050405020304" pitchFamily="18" charset="0"/>
              </a:rPr>
              <a:t>q</a:t>
            </a:r>
            <a:r>
              <a:rPr lang="en-US" altLang="en-US" sz="2800" i="1" baseline="-25000">
                <a:cs typeface="Times New Roman" panose="02020603050405020304" pitchFamily="18" charset="0"/>
              </a:rPr>
              <a:t>T</a:t>
            </a:r>
            <a:r>
              <a:rPr lang="en-US" altLang="en-US" sz="2800">
                <a:cs typeface="Times New Roman" panose="02020603050405020304" pitchFamily="18" charset="0"/>
              </a:rPr>
              <a:t>, that generated this sequence from this model?</a:t>
            </a:r>
          </a:p>
          <a:p>
            <a:pPr eaLnBrk="1" hangingPunct="1"/>
            <a:r>
              <a:rPr lang="en-US" altLang="en-US" sz="2800">
                <a:cs typeface="Times New Roman" panose="02020603050405020304" pitchFamily="18" charset="0"/>
              </a:rPr>
              <a:t>Used for sequence labeling, assuming each state corresponds to a tag, it determines the globally best assignment of tags to all tokens in a sequence using a principled approach grounded in probability theory.</a:t>
            </a:r>
          </a:p>
          <a:p>
            <a:pPr eaLnBrk="1" hangingPunct="1"/>
            <a:endParaRPr lang="en-US" altLang="en-US" sz="2800"/>
          </a:p>
        </p:txBody>
      </p:sp>
      <p:grpSp>
        <p:nvGrpSpPr>
          <p:cNvPr id="109573" name="Group 4"/>
          <p:cNvGrpSpPr>
            <a:grpSpLocks/>
          </p:cNvGrpSpPr>
          <p:nvPr/>
        </p:nvGrpSpPr>
        <p:grpSpPr bwMode="auto">
          <a:xfrm>
            <a:off x="1214438" y="4627563"/>
            <a:ext cx="2949575" cy="1951037"/>
            <a:chOff x="688" y="2569"/>
            <a:chExt cx="1858" cy="1229"/>
          </a:xfrm>
        </p:grpSpPr>
        <p:grpSp>
          <p:nvGrpSpPr>
            <p:cNvPr id="109583" name="Group 5"/>
            <p:cNvGrpSpPr>
              <a:grpSpLocks/>
            </p:cNvGrpSpPr>
            <p:nvPr/>
          </p:nvGrpSpPr>
          <p:grpSpPr bwMode="auto">
            <a:xfrm>
              <a:off x="933" y="2693"/>
              <a:ext cx="1533" cy="1001"/>
              <a:chOff x="284" y="1101"/>
              <a:chExt cx="4313" cy="2622"/>
            </a:xfrm>
          </p:grpSpPr>
          <p:grpSp>
            <p:nvGrpSpPr>
              <p:cNvPr id="109585" name="Group 6"/>
              <p:cNvGrpSpPr>
                <a:grpSpLocks/>
              </p:cNvGrpSpPr>
              <p:nvPr/>
            </p:nvGrpSpPr>
            <p:grpSpPr bwMode="auto">
              <a:xfrm>
                <a:off x="1360" y="2500"/>
                <a:ext cx="829" cy="797"/>
                <a:chOff x="3852" y="2120"/>
                <a:chExt cx="1098" cy="1242"/>
              </a:xfrm>
            </p:grpSpPr>
            <p:sp>
              <p:nvSpPr>
                <p:cNvPr id="109604" name="Freeform 7"/>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9605" name="Freeform 8"/>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9606" name="Line 9"/>
                <p:cNvSpPr>
                  <a:spLocks noChangeShapeType="1"/>
                </p:cNvSpPr>
                <p:nvPr/>
              </p:nvSpPr>
              <p:spPr bwMode="auto">
                <a:xfrm flipV="1">
                  <a:off x="4025" y="2120"/>
                  <a:ext cx="760" cy="8"/>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grpSp>
            <p:nvGrpSpPr>
              <p:cNvPr id="109586" name="Group 10"/>
              <p:cNvGrpSpPr>
                <a:grpSpLocks/>
              </p:cNvGrpSpPr>
              <p:nvPr/>
            </p:nvGrpSpPr>
            <p:grpSpPr bwMode="auto">
              <a:xfrm>
                <a:off x="2181" y="1163"/>
                <a:ext cx="829" cy="797"/>
                <a:chOff x="3852" y="2120"/>
                <a:chExt cx="1098" cy="1242"/>
              </a:xfrm>
            </p:grpSpPr>
            <p:sp>
              <p:nvSpPr>
                <p:cNvPr id="109601" name="Freeform 11"/>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9602" name="Freeform 12"/>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9603" name="Line 13"/>
                <p:cNvSpPr>
                  <a:spLocks noChangeShapeType="1"/>
                </p:cNvSpPr>
                <p:nvPr/>
              </p:nvSpPr>
              <p:spPr bwMode="auto">
                <a:xfrm flipV="1">
                  <a:off x="4025" y="2120"/>
                  <a:ext cx="760" cy="8"/>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109587" name="Freeform 14"/>
              <p:cNvSpPr>
                <a:spLocks/>
              </p:cNvSpPr>
              <p:nvPr/>
            </p:nvSpPr>
            <p:spPr bwMode="auto">
              <a:xfrm>
                <a:off x="579" y="1179"/>
                <a:ext cx="415" cy="793"/>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9588" name="Freeform 15"/>
              <p:cNvSpPr>
                <a:spLocks/>
              </p:cNvSpPr>
              <p:nvPr/>
            </p:nvSpPr>
            <p:spPr bwMode="auto">
              <a:xfrm flipH="1">
                <a:off x="994" y="1177"/>
                <a:ext cx="414" cy="792"/>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9589" name="Line 16"/>
              <p:cNvSpPr>
                <a:spLocks noChangeShapeType="1"/>
              </p:cNvSpPr>
              <p:nvPr/>
            </p:nvSpPr>
            <p:spPr bwMode="auto">
              <a:xfrm flipV="1">
                <a:off x="710" y="1175"/>
                <a:ext cx="573" cy="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09590" name="Freeform 17"/>
              <p:cNvSpPr>
                <a:spLocks/>
              </p:cNvSpPr>
              <p:nvPr/>
            </p:nvSpPr>
            <p:spPr bwMode="auto">
              <a:xfrm>
                <a:off x="3768" y="2017"/>
                <a:ext cx="415" cy="793"/>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9591" name="Freeform 18"/>
              <p:cNvSpPr>
                <a:spLocks/>
              </p:cNvSpPr>
              <p:nvPr/>
            </p:nvSpPr>
            <p:spPr bwMode="auto">
              <a:xfrm flipH="1">
                <a:off x="4183" y="2015"/>
                <a:ext cx="414" cy="792"/>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9592" name="Line 19"/>
              <p:cNvSpPr>
                <a:spLocks noChangeShapeType="1"/>
              </p:cNvSpPr>
              <p:nvPr/>
            </p:nvSpPr>
            <p:spPr bwMode="auto">
              <a:xfrm flipV="1">
                <a:off x="3899" y="2013"/>
                <a:ext cx="573" cy="5"/>
              </a:xfrm>
              <a:prstGeom prst="line">
                <a:avLst/>
              </a:prstGeom>
              <a:noFill/>
              <a:ln w="38100">
                <a:solidFill>
                  <a:srgbClr val="CC00CC"/>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09593" name="Freeform 20"/>
              <p:cNvSpPr>
                <a:spLocks/>
              </p:cNvSpPr>
              <p:nvPr/>
            </p:nvSpPr>
            <p:spPr bwMode="auto">
              <a:xfrm>
                <a:off x="1290" y="1829"/>
                <a:ext cx="983" cy="258"/>
              </a:xfrm>
              <a:custGeom>
                <a:avLst/>
                <a:gdLst>
                  <a:gd name="T0" fmla="*/ 0 w 983"/>
                  <a:gd name="T1" fmla="*/ 38 h 258"/>
                  <a:gd name="T2" fmla="*/ 253 w 983"/>
                  <a:gd name="T3" fmla="*/ 215 h 258"/>
                  <a:gd name="T4" fmla="*/ 614 w 983"/>
                  <a:gd name="T5" fmla="*/ 222 h 258"/>
                  <a:gd name="T6" fmla="*/ 983 w 983"/>
                  <a:gd name="T7" fmla="*/ 0 h 258"/>
                  <a:gd name="T8" fmla="*/ 0 60000 65536"/>
                  <a:gd name="T9" fmla="*/ 0 60000 65536"/>
                  <a:gd name="T10" fmla="*/ 0 60000 65536"/>
                  <a:gd name="T11" fmla="*/ 0 60000 65536"/>
                  <a:gd name="T12" fmla="*/ 0 w 983"/>
                  <a:gd name="T13" fmla="*/ 0 h 258"/>
                  <a:gd name="T14" fmla="*/ 983 w 983"/>
                  <a:gd name="T15" fmla="*/ 258 h 258"/>
                </a:gdLst>
                <a:ahLst/>
                <a:cxnLst>
                  <a:cxn ang="T8">
                    <a:pos x="T0" y="T1"/>
                  </a:cxn>
                  <a:cxn ang="T9">
                    <a:pos x="T2" y="T3"/>
                  </a:cxn>
                  <a:cxn ang="T10">
                    <a:pos x="T4" y="T5"/>
                  </a:cxn>
                  <a:cxn ang="T11">
                    <a:pos x="T6" y="T7"/>
                  </a:cxn>
                </a:cxnLst>
                <a:rect l="T12" t="T13" r="T14" b="T15"/>
                <a:pathLst>
                  <a:path w="983" h="258">
                    <a:moveTo>
                      <a:pt x="0" y="38"/>
                    </a:moveTo>
                    <a:cubicBezTo>
                      <a:pt x="75" y="111"/>
                      <a:pt x="151" y="184"/>
                      <a:pt x="253" y="215"/>
                    </a:cubicBezTo>
                    <a:cubicBezTo>
                      <a:pt x="355" y="246"/>
                      <a:pt x="492" y="258"/>
                      <a:pt x="614" y="222"/>
                    </a:cubicBezTo>
                    <a:cubicBezTo>
                      <a:pt x="736" y="186"/>
                      <a:pt x="859" y="93"/>
                      <a:pt x="983"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9594" name="Freeform 21"/>
              <p:cNvSpPr>
                <a:spLocks/>
              </p:cNvSpPr>
              <p:nvPr/>
            </p:nvSpPr>
            <p:spPr bwMode="auto">
              <a:xfrm>
                <a:off x="2918" y="1821"/>
                <a:ext cx="929" cy="507"/>
              </a:xfrm>
              <a:custGeom>
                <a:avLst/>
                <a:gdLst>
                  <a:gd name="T0" fmla="*/ 0 w 929"/>
                  <a:gd name="T1" fmla="*/ 0 h 507"/>
                  <a:gd name="T2" fmla="*/ 207 w 929"/>
                  <a:gd name="T3" fmla="*/ 238 h 507"/>
                  <a:gd name="T4" fmla="*/ 499 w 929"/>
                  <a:gd name="T5" fmla="*/ 422 h 507"/>
                  <a:gd name="T6" fmla="*/ 929 w 929"/>
                  <a:gd name="T7" fmla="*/ 507 h 507"/>
                  <a:gd name="T8" fmla="*/ 0 60000 65536"/>
                  <a:gd name="T9" fmla="*/ 0 60000 65536"/>
                  <a:gd name="T10" fmla="*/ 0 60000 65536"/>
                  <a:gd name="T11" fmla="*/ 0 60000 65536"/>
                  <a:gd name="T12" fmla="*/ 0 w 929"/>
                  <a:gd name="T13" fmla="*/ 0 h 507"/>
                  <a:gd name="T14" fmla="*/ 929 w 929"/>
                  <a:gd name="T15" fmla="*/ 507 h 507"/>
                </a:gdLst>
                <a:ahLst/>
                <a:cxnLst>
                  <a:cxn ang="T8">
                    <a:pos x="T0" y="T1"/>
                  </a:cxn>
                  <a:cxn ang="T9">
                    <a:pos x="T2" y="T3"/>
                  </a:cxn>
                  <a:cxn ang="T10">
                    <a:pos x="T4" y="T5"/>
                  </a:cxn>
                  <a:cxn ang="T11">
                    <a:pos x="T6" y="T7"/>
                  </a:cxn>
                </a:cxnLst>
                <a:rect l="T12" t="T13" r="T14" b="T15"/>
                <a:pathLst>
                  <a:path w="929" h="507">
                    <a:moveTo>
                      <a:pt x="0" y="0"/>
                    </a:moveTo>
                    <a:cubicBezTo>
                      <a:pt x="62" y="84"/>
                      <a:pt x="124" y="168"/>
                      <a:pt x="207" y="238"/>
                    </a:cubicBezTo>
                    <a:cubicBezTo>
                      <a:pt x="290" y="308"/>
                      <a:pt x="379" y="377"/>
                      <a:pt x="499" y="422"/>
                    </a:cubicBezTo>
                    <a:cubicBezTo>
                      <a:pt x="619" y="467"/>
                      <a:pt x="860" y="493"/>
                      <a:pt x="929" y="5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9595" name="Freeform 22"/>
              <p:cNvSpPr>
                <a:spLocks/>
              </p:cNvSpPr>
              <p:nvPr/>
            </p:nvSpPr>
            <p:spPr bwMode="auto">
              <a:xfrm>
                <a:off x="1313" y="1101"/>
                <a:ext cx="975" cy="359"/>
              </a:xfrm>
              <a:custGeom>
                <a:avLst/>
                <a:gdLst>
                  <a:gd name="T0" fmla="*/ 975 w 975"/>
                  <a:gd name="T1" fmla="*/ 1 h 536"/>
                  <a:gd name="T2" fmla="*/ 668 w 975"/>
                  <a:gd name="T3" fmla="*/ 1 h 536"/>
                  <a:gd name="T4" fmla="*/ 307 w 975"/>
                  <a:gd name="T5" fmla="*/ 1 h 536"/>
                  <a:gd name="T6" fmla="*/ 0 w 975"/>
                  <a:gd name="T7" fmla="*/ 1 h 536"/>
                  <a:gd name="T8" fmla="*/ 0 60000 65536"/>
                  <a:gd name="T9" fmla="*/ 0 60000 65536"/>
                  <a:gd name="T10" fmla="*/ 0 60000 65536"/>
                  <a:gd name="T11" fmla="*/ 0 60000 65536"/>
                  <a:gd name="T12" fmla="*/ 0 w 975"/>
                  <a:gd name="T13" fmla="*/ 0 h 536"/>
                  <a:gd name="T14" fmla="*/ 975 w 975"/>
                  <a:gd name="T15" fmla="*/ 536 h 536"/>
                </a:gdLst>
                <a:ahLst/>
                <a:cxnLst>
                  <a:cxn ang="T8">
                    <a:pos x="T0" y="T1"/>
                  </a:cxn>
                  <a:cxn ang="T9">
                    <a:pos x="T2" y="T3"/>
                  </a:cxn>
                  <a:cxn ang="T10">
                    <a:pos x="T4" y="T5"/>
                  </a:cxn>
                  <a:cxn ang="T11">
                    <a:pos x="T6" y="T7"/>
                  </a:cxn>
                </a:cxnLst>
                <a:rect l="T12" t="T13" r="T14" b="T15"/>
                <a:pathLst>
                  <a:path w="975" h="536">
                    <a:moveTo>
                      <a:pt x="975" y="528"/>
                    </a:moveTo>
                    <a:cubicBezTo>
                      <a:pt x="877" y="343"/>
                      <a:pt x="779" y="158"/>
                      <a:pt x="668" y="83"/>
                    </a:cubicBezTo>
                    <a:cubicBezTo>
                      <a:pt x="557" y="8"/>
                      <a:pt x="418" y="0"/>
                      <a:pt x="307" y="75"/>
                    </a:cubicBezTo>
                    <a:cubicBezTo>
                      <a:pt x="196" y="150"/>
                      <a:pt x="52" y="458"/>
                      <a:pt x="0" y="536"/>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en-US"/>
              </a:p>
            </p:txBody>
          </p:sp>
          <p:sp>
            <p:nvSpPr>
              <p:cNvPr id="109596" name="Freeform 23"/>
              <p:cNvSpPr>
                <a:spLocks/>
              </p:cNvSpPr>
              <p:nvPr/>
            </p:nvSpPr>
            <p:spPr bwMode="auto">
              <a:xfrm>
                <a:off x="1159" y="1959"/>
                <a:ext cx="2612" cy="620"/>
              </a:xfrm>
              <a:custGeom>
                <a:avLst/>
                <a:gdLst>
                  <a:gd name="T0" fmla="*/ 0 w 2612"/>
                  <a:gd name="T1" fmla="*/ 0 h 620"/>
                  <a:gd name="T2" fmla="*/ 400 w 2612"/>
                  <a:gd name="T3" fmla="*/ 354 h 620"/>
                  <a:gd name="T4" fmla="*/ 1467 w 2612"/>
                  <a:gd name="T5" fmla="*/ 392 h 620"/>
                  <a:gd name="T6" fmla="*/ 2174 w 2612"/>
                  <a:gd name="T7" fmla="*/ 584 h 620"/>
                  <a:gd name="T8" fmla="*/ 2612 w 2612"/>
                  <a:gd name="T9" fmla="*/ 607 h 620"/>
                  <a:gd name="T10" fmla="*/ 0 60000 65536"/>
                  <a:gd name="T11" fmla="*/ 0 60000 65536"/>
                  <a:gd name="T12" fmla="*/ 0 60000 65536"/>
                  <a:gd name="T13" fmla="*/ 0 60000 65536"/>
                  <a:gd name="T14" fmla="*/ 0 60000 65536"/>
                  <a:gd name="T15" fmla="*/ 0 w 2612"/>
                  <a:gd name="T16" fmla="*/ 0 h 620"/>
                  <a:gd name="T17" fmla="*/ 2612 w 2612"/>
                  <a:gd name="T18" fmla="*/ 620 h 620"/>
                </a:gdLst>
                <a:ahLst/>
                <a:cxnLst>
                  <a:cxn ang="T10">
                    <a:pos x="T0" y="T1"/>
                  </a:cxn>
                  <a:cxn ang="T11">
                    <a:pos x="T2" y="T3"/>
                  </a:cxn>
                  <a:cxn ang="T12">
                    <a:pos x="T4" y="T5"/>
                  </a:cxn>
                  <a:cxn ang="T13">
                    <a:pos x="T6" y="T7"/>
                  </a:cxn>
                  <a:cxn ang="T14">
                    <a:pos x="T8" y="T9"/>
                  </a:cxn>
                </a:cxnLst>
                <a:rect l="T15" t="T16" r="T17" b="T18"/>
                <a:pathLst>
                  <a:path w="2612" h="620">
                    <a:moveTo>
                      <a:pt x="0" y="0"/>
                    </a:moveTo>
                    <a:cubicBezTo>
                      <a:pt x="78" y="144"/>
                      <a:pt x="156" y="289"/>
                      <a:pt x="400" y="354"/>
                    </a:cubicBezTo>
                    <a:cubicBezTo>
                      <a:pt x="644" y="419"/>
                      <a:pt x="1171" y="354"/>
                      <a:pt x="1467" y="392"/>
                    </a:cubicBezTo>
                    <a:cubicBezTo>
                      <a:pt x="1763" y="430"/>
                      <a:pt x="1983" y="548"/>
                      <a:pt x="2174" y="584"/>
                    </a:cubicBezTo>
                    <a:cubicBezTo>
                      <a:pt x="2365" y="620"/>
                      <a:pt x="2488" y="613"/>
                      <a:pt x="2612" y="6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9597" name="Freeform 24"/>
              <p:cNvSpPr>
                <a:spLocks/>
              </p:cNvSpPr>
              <p:nvPr/>
            </p:nvSpPr>
            <p:spPr bwMode="auto">
              <a:xfrm>
                <a:off x="2173" y="2735"/>
                <a:ext cx="1705" cy="481"/>
              </a:xfrm>
              <a:custGeom>
                <a:avLst/>
                <a:gdLst>
                  <a:gd name="T0" fmla="*/ 0 w 1705"/>
                  <a:gd name="T1" fmla="*/ 292 h 481"/>
                  <a:gd name="T2" fmla="*/ 315 w 1705"/>
                  <a:gd name="T3" fmla="*/ 399 h 481"/>
                  <a:gd name="T4" fmla="*/ 1121 w 1705"/>
                  <a:gd name="T5" fmla="*/ 415 h 481"/>
                  <a:gd name="T6" fmla="*/ 1705 w 1705"/>
                  <a:gd name="T7" fmla="*/ 0 h 481"/>
                  <a:gd name="T8" fmla="*/ 0 60000 65536"/>
                  <a:gd name="T9" fmla="*/ 0 60000 65536"/>
                  <a:gd name="T10" fmla="*/ 0 60000 65536"/>
                  <a:gd name="T11" fmla="*/ 0 60000 65536"/>
                  <a:gd name="T12" fmla="*/ 0 w 1705"/>
                  <a:gd name="T13" fmla="*/ 0 h 481"/>
                  <a:gd name="T14" fmla="*/ 1705 w 1705"/>
                  <a:gd name="T15" fmla="*/ 481 h 481"/>
                </a:gdLst>
                <a:ahLst/>
                <a:cxnLst>
                  <a:cxn ang="T8">
                    <a:pos x="T0" y="T1"/>
                  </a:cxn>
                  <a:cxn ang="T9">
                    <a:pos x="T2" y="T3"/>
                  </a:cxn>
                  <a:cxn ang="T10">
                    <a:pos x="T4" y="T5"/>
                  </a:cxn>
                  <a:cxn ang="T11">
                    <a:pos x="T6" y="T7"/>
                  </a:cxn>
                </a:cxnLst>
                <a:rect l="T12" t="T13" r="T14" b="T15"/>
                <a:pathLst>
                  <a:path w="1705" h="481">
                    <a:moveTo>
                      <a:pt x="0" y="292"/>
                    </a:moveTo>
                    <a:cubicBezTo>
                      <a:pt x="64" y="335"/>
                      <a:pt x="128" y="379"/>
                      <a:pt x="315" y="399"/>
                    </a:cubicBezTo>
                    <a:cubicBezTo>
                      <a:pt x="502" y="419"/>
                      <a:pt x="889" y="481"/>
                      <a:pt x="1121" y="415"/>
                    </a:cubicBezTo>
                    <a:cubicBezTo>
                      <a:pt x="1353" y="349"/>
                      <a:pt x="1529" y="174"/>
                      <a:pt x="1705"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9598" name="Freeform 25"/>
              <p:cNvSpPr>
                <a:spLocks/>
              </p:cNvSpPr>
              <p:nvPr/>
            </p:nvSpPr>
            <p:spPr bwMode="auto">
              <a:xfrm>
                <a:off x="475" y="1783"/>
                <a:ext cx="892" cy="1282"/>
              </a:xfrm>
              <a:custGeom>
                <a:avLst/>
                <a:gdLst>
                  <a:gd name="T0" fmla="*/ 892 w 892"/>
                  <a:gd name="T1" fmla="*/ 1282 h 1282"/>
                  <a:gd name="T2" fmla="*/ 569 w 892"/>
                  <a:gd name="T3" fmla="*/ 1190 h 1282"/>
                  <a:gd name="T4" fmla="*/ 147 w 892"/>
                  <a:gd name="T5" fmla="*/ 921 h 1282"/>
                  <a:gd name="T6" fmla="*/ 1 w 892"/>
                  <a:gd name="T7" fmla="*/ 583 h 1282"/>
                  <a:gd name="T8" fmla="*/ 139 w 892"/>
                  <a:gd name="T9" fmla="*/ 0 h 1282"/>
                  <a:gd name="T10" fmla="*/ 0 60000 65536"/>
                  <a:gd name="T11" fmla="*/ 0 60000 65536"/>
                  <a:gd name="T12" fmla="*/ 0 60000 65536"/>
                  <a:gd name="T13" fmla="*/ 0 60000 65536"/>
                  <a:gd name="T14" fmla="*/ 0 60000 65536"/>
                  <a:gd name="T15" fmla="*/ 0 w 892"/>
                  <a:gd name="T16" fmla="*/ 0 h 1282"/>
                  <a:gd name="T17" fmla="*/ 892 w 892"/>
                  <a:gd name="T18" fmla="*/ 1282 h 1282"/>
                </a:gdLst>
                <a:ahLst/>
                <a:cxnLst>
                  <a:cxn ang="T10">
                    <a:pos x="T0" y="T1"/>
                  </a:cxn>
                  <a:cxn ang="T11">
                    <a:pos x="T2" y="T3"/>
                  </a:cxn>
                  <a:cxn ang="T12">
                    <a:pos x="T4" y="T5"/>
                  </a:cxn>
                  <a:cxn ang="T13">
                    <a:pos x="T6" y="T7"/>
                  </a:cxn>
                  <a:cxn ang="T14">
                    <a:pos x="T8" y="T9"/>
                  </a:cxn>
                </a:cxnLst>
                <a:rect l="T15" t="T16" r="T17" b="T18"/>
                <a:pathLst>
                  <a:path w="892" h="1282">
                    <a:moveTo>
                      <a:pt x="892" y="1282"/>
                    </a:moveTo>
                    <a:cubicBezTo>
                      <a:pt x="792" y="1266"/>
                      <a:pt x="693" y="1250"/>
                      <a:pt x="569" y="1190"/>
                    </a:cubicBezTo>
                    <a:cubicBezTo>
                      <a:pt x="445" y="1130"/>
                      <a:pt x="242" y="1022"/>
                      <a:pt x="147" y="921"/>
                    </a:cubicBezTo>
                    <a:cubicBezTo>
                      <a:pt x="52" y="820"/>
                      <a:pt x="2" y="736"/>
                      <a:pt x="1" y="583"/>
                    </a:cubicBezTo>
                    <a:cubicBezTo>
                      <a:pt x="0" y="430"/>
                      <a:pt x="69" y="215"/>
                      <a:pt x="139"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9599" name="Freeform 26"/>
              <p:cNvSpPr>
                <a:spLocks/>
              </p:cNvSpPr>
              <p:nvPr/>
            </p:nvSpPr>
            <p:spPr bwMode="auto">
              <a:xfrm>
                <a:off x="284" y="1621"/>
                <a:ext cx="3702" cy="2102"/>
              </a:xfrm>
              <a:custGeom>
                <a:avLst/>
                <a:gdLst>
                  <a:gd name="T0" fmla="*/ 3702 w 3702"/>
                  <a:gd name="T1" fmla="*/ 1175 h 2102"/>
                  <a:gd name="T2" fmla="*/ 3364 w 3702"/>
                  <a:gd name="T3" fmla="*/ 1905 h 2102"/>
                  <a:gd name="T4" fmla="*/ 3164 w 3702"/>
                  <a:gd name="T5" fmla="*/ 2051 h 2102"/>
                  <a:gd name="T6" fmla="*/ 2895 w 3702"/>
                  <a:gd name="T7" fmla="*/ 2097 h 2102"/>
                  <a:gd name="T8" fmla="*/ 1290 w 3702"/>
                  <a:gd name="T9" fmla="*/ 2059 h 2102"/>
                  <a:gd name="T10" fmla="*/ 607 w 3702"/>
                  <a:gd name="T11" fmla="*/ 1836 h 2102"/>
                  <a:gd name="T12" fmla="*/ 345 w 3702"/>
                  <a:gd name="T13" fmla="*/ 1498 h 2102"/>
                  <a:gd name="T14" fmla="*/ 100 w 3702"/>
                  <a:gd name="T15" fmla="*/ 976 h 2102"/>
                  <a:gd name="T16" fmla="*/ 31 w 3702"/>
                  <a:gd name="T17" fmla="*/ 300 h 2102"/>
                  <a:gd name="T18" fmla="*/ 284 w 3702"/>
                  <a:gd name="T19" fmla="*/ 0 h 2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2"/>
                  <a:gd name="T31" fmla="*/ 0 h 2102"/>
                  <a:gd name="T32" fmla="*/ 3702 w 3702"/>
                  <a:gd name="T33" fmla="*/ 2102 h 2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2" h="2102">
                    <a:moveTo>
                      <a:pt x="3702" y="1175"/>
                    </a:moveTo>
                    <a:cubicBezTo>
                      <a:pt x="3578" y="1467"/>
                      <a:pt x="3454" y="1759"/>
                      <a:pt x="3364" y="1905"/>
                    </a:cubicBezTo>
                    <a:cubicBezTo>
                      <a:pt x="3274" y="2051"/>
                      <a:pt x="3242" y="2019"/>
                      <a:pt x="3164" y="2051"/>
                    </a:cubicBezTo>
                    <a:cubicBezTo>
                      <a:pt x="3086" y="2083"/>
                      <a:pt x="3207" y="2096"/>
                      <a:pt x="2895" y="2097"/>
                    </a:cubicBezTo>
                    <a:cubicBezTo>
                      <a:pt x="2583" y="2098"/>
                      <a:pt x="1671" y="2102"/>
                      <a:pt x="1290" y="2059"/>
                    </a:cubicBezTo>
                    <a:cubicBezTo>
                      <a:pt x="909" y="2016"/>
                      <a:pt x="765" y="1930"/>
                      <a:pt x="607" y="1836"/>
                    </a:cubicBezTo>
                    <a:cubicBezTo>
                      <a:pt x="449" y="1742"/>
                      <a:pt x="429" y="1641"/>
                      <a:pt x="345" y="1498"/>
                    </a:cubicBezTo>
                    <a:cubicBezTo>
                      <a:pt x="261" y="1355"/>
                      <a:pt x="152" y="1176"/>
                      <a:pt x="100" y="976"/>
                    </a:cubicBezTo>
                    <a:cubicBezTo>
                      <a:pt x="48" y="776"/>
                      <a:pt x="0" y="463"/>
                      <a:pt x="31" y="300"/>
                    </a:cubicBezTo>
                    <a:cubicBezTo>
                      <a:pt x="62" y="137"/>
                      <a:pt x="173" y="68"/>
                      <a:pt x="284"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9600" name="Freeform 27"/>
              <p:cNvSpPr>
                <a:spLocks/>
              </p:cNvSpPr>
              <p:nvPr/>
            </p:nvSpPr>
            <p:spPr bwMode="auto">
              <a:xfrm>
                <a:off x="1997" y="2612"/>
                <a:ext cx="1820" cy="226"/>
              </a:xfrm>
              <a:custGeom>
                <a:avLst/>
                <a:gdLst>
                  <a:gd name="T0" fmla="*/ 1820 w 1820"/>
                  <a:gd name="T1" fmla="*/ 0 h 226"/>
                  <a:gd name="T2" fmla="*/ 1259 w 1820"/>
                  <a:gd name="T3" fmla="*/ 192 h 226"/>
                  <a:gd name="T4" fmla="*/ 744 w 1820"/>
                  <a:gd name="T5" fmla="*/ 207 h 226"/>
                  <a:gd name="T6" fmla="*/ 307 w 1820"/>
                  <a:gd name="T7" fmla="*/ 100 h 226"/>
                  <a:gd name="T8" fmla="*/ 0 w 1820"/>
                  <a:gd name="T9" fmla="*/ 123 h 226"/>
                  <a:gd name="T10" fmla="*/ 0 60000 65536"/>
                  <a:gd name="T11" fmla="*/ 0 60000 65536"/>
                  <a:gd name="T12" fmla="*/ 0 60000 65536"/>
                  <a:gd name="T13" fmla="*/ 0 60000 65536"/>
                  <a:gd name="T14" fmla="*/ 0 60000 65536"/>
                  <a:gd name="T15" fmla="*/ 0 w 1820"/>
                  <a:gd name="T16" fmla="*/ 0 h 226"/>
                  <a:gd name="T17" fmla="*/ 1820 w 1820"/>
                  <a:gd name="T18" fmla="*/ 226 h 226"/>
                </a:gdLst>
                <a:ahLst/>
                <a:cxnLst>
                  <a:cxn ang="T10">
                    <a:pos x="T0" y="T1"/>
                  </a:cxn>
                  <a:cxn ang="T11">
                    <a:pos x="T2" y="T3"/>
                  </a:cxn>
                  <a:cxn ang="T12">
                    <a:pos x="T4" y="T5"/>
                  </a:cxn>
                  <a:cxn ang="T13">
                    <a:pos x="T6" y="T7"/>
                  </a:cxn>
                  <a:cxn ang="T14">
                    <a:pos x="T8" y="T9"/>
                  </a:cxn>
                </a:cxnLst>
                <a:rect l="T15" t="T16" r="T17" b="T18"/>
                <a:pathLst>
                  <a:path w="1820" h="226">
                    <a:moveTo>
                      <a:pt x="1820" y="0"/>
                    </a:moveTo>
                    <a:cubicBezTo>
                      <a:pt x="1629" y="79"/>
                      <a:pt x="1438" y="158"/>
                      <a:pt x="1259" y="192"/>
                    </a:cubicBezTo>
                    <a:cubicBezTo>
                      <a:pt x="1080" y="226"/>
                      <a:pt x="903" y="222"/>
                      <a:pt x="744" y="207"/>
                    </a:cubicBezTo>
                    <a:cubicBezTo>
                      <a:pt x="585" y="192"/>
                      <a:pt x="431" y="114"/>
                      <a:pt x="307" y="100"/>
                    </a:cubicBezTo>
                    <a:cubicBezTo>
                      <a:pt x="183" y="86"/>
                      <a:pt x="91" y="104"/>
                      <a:pt x="0" y="123"/>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grpSp>
        <p:sp>
          <p:nvSpPr>
            <p:cNvPr id="109584" name="Oval 28"/>
            <p:cNvSpPr>
              <a:spLocks noChangeArrowheads="1"/>
            </p:cNvSpPr>
            <p:nvPr/>
          </p:nvSpPr>
          <p:spPr bwMode="auto">
            <a:xfrm>
              <a:off x="688" y="2569"/>
              <a:ext cx="1858" cy="1229"/>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grpSp>
      <p:grpSp>
        <p:nvGrpSpPr>
          <p:cNvPr id="109574" name="Group 29"/>
          <p:cNvGrpSpPr>
            <a:grpSpLocks/>
          </p:cNvGrpSpPr>
          <p:nvPr/>
        </p:nvGrpSpPr>
        <p:grpSpPr bwMode="auto">
          <a:xfrm>
            <a:off x="4754563" y="5230813"/>
            <a:ext cx="3138487" cy="584200"/>
            <a:chOff x="2995" y="3295"/>
            <a:chExt cx="1977" cy="368"/>
          </a:xfrm>
        </p:grpSpPr>
        <p:sp>
          <p:nvSpPr>
            <p:cNvPr id="109581" name="Text Box 30"/>
            <p:cNvSpPr txBox="1">
              <a:spLocks noChangeArrowheads="1"/>
            </p:cNvSpPr>
            <p:nvPr/>
          </p:nvSpPr>
          <p:spPr bwMode="auto">
            <a:xfrm>
              <a:off x="3042" y="3343"/>
              <a:ext cx="193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b="0">
                  <a:solidFill>
                    <a:schemeClr val="tx2"/>
                  </a:solidFill>
                </a:rPr>
                <a:t>John</a:t>
              </a:r>
              <a:r>
                <a:rPr lang="en-US" altLang="en-US" sz="2000" b="0"/>
                <a:t> </a:t>
              </a:r>
              <a:r>
                <a:rPr lang="en-US" altLang="en-US" sz="2000" b="0">
                  <a:solidFill>
                    <a:srgbClr val="CC0099"/>
                  </a:solidFill>
                </a:rPr>
                <a:t>gave</a:t>
              </a:r>
              <a:r>
                <a:rPr lang="en-US" altLang="en-US" sz="2000" b="0"/>
                <a:t> </a:t>
              </a:r>
              <a:r>
                <a:rPr lang="en-US" altLang="en-US" sz="2000" b="0">
                  <a:solidFill>
                    <a:srgbClr val="FF0000"/>
                  </a:solidFill>
                </a:rPr>
                <a:t>the</a:t>
              </a:r>
              <a:r>
                <a:rPr lang="en-US" altLang="en-US" sz="2000" b="0"/>
                <a:t> </a:t>
              </a:r>
              <a:r>
                <a:rPr lang="en-US" altLang="en-US" sz="2000" b="0">
                  <a:solidFill>
                    <a:srgbClr val="009900"/>
                  </a:solidFill>
                </a:rPr>
                <a:t>dog</a:t>
              </a:r>
              <a:r>
                <a:rPr lang="en-US" altLang="en-US" sz="2000" b="0"/>
                <a:t> an apple. </a:t>
              </a:r>
            </a:p>
          </p:txBody>
        </p:sp>
        <p:sp>
          <p:nvSpPr>
            <p:cNvPr id="109582" name="Oval 31"/>
            <p:cNvSpPr>
              <a:spLocks noChangeArrowheads="1"/>
            </p:cNvSpPr>
            <p:nvPr/>
          </p:nvSpPr>
          <p:spPr bwMode="auto">
            <a:xfrm>
              <a:off x="2995" y="3295"/>
              <a:ext cx="1959" cy="368"/>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grpSp>
      <p:sp>
        <p:nvSpPr>
          <p:cNvPr id="109575" name="Text Box 32"/>
          <p:cNvSpPr txBox="1">
            <a:spLocks noChangeArrowheads="1"/>
          </p:cNvSpPr>
          <p:nvPr/>
        </p:nvSpPr>
        <p:spPr bwMode="auto">
          <a:xfrm>
            <a:off x="4822825" y="5878513"/>
            <a:ext cx="31099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b="0">
                <a:solidFill>
                  <a:srgbClr val="FF0000"/>
                </a:solidFill>
              </a:rPr>
              <a:t>Det</a:t>
            </a:r>
            <a:r>
              <a:rPr lang="en-US" altLang="en-US" sz="2000" b="0"/>
              <a:t>   </a:t>
            </a:r>
            <a:r>
              <a:rPr lang="en-US" altLang="en-US" sz="2000" b="0">
                <a:solidFill>
                  <a:srgbClr val="009900"/>
                </a:solidFill>
              </a:rPr>
              <a:t>Noun</a:t>
            </a:r>
            <a:r>
              <a:rPr lang="en-US" altLang="en-US" sz="2000" b="0"/>
              <a:t>  </a:t>
            </a:r>
            <a:r>
              <a:rPr lang="en-US" altLang="en-US" sz="2000" b="0">
                <a:solidFill>
                  <a:schemeClr val="tx2"/>
                </a:solidFill>
              </a:rPr>
              <a:t>PropNoun</a:t>
            </a:r>
            <a:r>
              <a:rPr lang="en-US" altLang="en-US" sz="2000" b="0"/>
              <a:t> </a:t>
            </a:r>
            <a:r>
              <a:rPr lang="en-US" altLang="en-US" sz="2000" b="0">
                <a:solidFill>
                  <a:srgbClr val="CC0099"/>
                </a:solidFill>
              </a:rPr>
              <a:t>Verb </a:t>
            </a:r>
          </a:p>
        </p:txBody>
      </p:sp>
      <p:sp>
        <p:nvSpPr>
          <p:cNvPr id="109576" name="Freeform 33"/>
          <p:cNvSpPr>
            <a:spLocks/>
          </p:cNvSpPr>
          <p:nvPr/>
        </p:nvSpPr>
        <p:spPr bwMode="auto">
          <a:xfrm>
            <a:off x="2073275" y="4562475"/>
            <a:ext cx="4071938" cy="850900"/>
          </a:xfrm>
          <a:custGeom>
            <a:avLst/>
            <a:gdLst>
              <a:gd name="T0" fmla="*/ 0 w 2565"/>
              <a:gd name="T1" fmla="*/ 2147483646 h 536"/>
              <a:gd name="T2" fmla="*/ 2147483646 w 2565"/>
              <a:gd name="T3" fmla="*/ 2147483646 h 536"/>
              <a:gd name="T4" fmla="*/ 2147483646 w 2565"/>
              <a:gd name="T5" fmla="*/ 2147483646 h 536"/>
              <a:gd name="T6" fmla="*/ 2147483646 w 2565"/>
              <a:gd name="T7" fmla="*/ 2147483646 h 536"/>
              <a:gd name="T8" fmla="*/ 0 60000 65536"/>
              <a:gd name="T9" fmla="*/ 0 60000 65536"/>
              <a:gd name="T10" fmla="*/ 0 60000 65536"/>
              <a:gd name="T11" fmla="*/ 0 60000 65536"/>
              <a:gd name="T12" fmla="*/ 0 w 2565"/>
              <a:gd name="T13" fmla="*/ 0 h 536"/>
              <a:gd name="T14" fmla="*/ 2565 w 2565"/>
              <a:gd name="T15" fmla="*/ 536 h 536"/>
            </a:gdLst>
            <a:ahLst/>
            <a:cxnLst>
              <a:cxn ang="T8">
                <a:pos x="T0" y="T1"/>
              </a:cxn>
              <a:cxn ang="T9">
                <a:pos x="T2" y="T3"/>
              </a:cxn>
              <a:cxn ang="T10">
                <a:pos x="T4" y="T5"/>
              </a:cxn>
              <a:cxn ang="T11">
                <a:pos x="T6" y="T7"/>
              </a:cxn>
            </a:cxnLst>
            <a:rect l="T12" t="T13" r="T14" b="T15"/>
            <a:pathLst>
              <a:path w="2565" h="536">
                <a:moveTo>
                  <a:pt x="0" y="229"/>
                </a:moveTo>
                <a:cubicBezTo>
                  <a:pt x="262" y="169"/>
                  <a:pt x="525" y="109"/>
                  <a:pt x="906" y="83"/>
                </a:cubicBezTo>
                <a:cubicBezTo>
                  <a:pt x="1287" y="57"/>
                  <a:pt x="2012" y="0"/>
                  <a:pt x="2288" y="75"/>
                </a:cubicBezTo>
                <a:cubicBezTo>
                  <a:pt x="2564" y="150"/>
                  <a:pt x="2520" y="460"/>
                  <a:pt x="2565" y="536"/>
                </a:cubicBezTo>
              </a:path>
            </a:pathLst>
          </a:custGeom>
          <a:noFill/>
          <a:ln w="28575">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9577" name="Freeform 34"/>
          <p:cNvSpPr>
            <a:spLocks/>
          </p:cNvSpPr>
          <p:nvPr/>
        </p:nvSpPr>
        <p:spPr bwMode="auto">
          <a:xfrm>
            <a:off x="2511425" y="5608638"/>
            <a:ext cx="2474913" cy="1203325"/>
          </a:xfrm>
          <a:custGeom>
            <a:avLst/>
            <a:gdLst>
              <a:gd name="T0" fmla="*/ 0 w 1559"/>
              <a:gd name="T1" fmla="*/ 2147483646 h 758"/>
              <a:gd name="T2" fmla="*/ 2147483646 w 1559"/>
              <a:gd name="T3" fmla="*/ 2147483646 h 758"/>
              <a:gd name="T4" fmla="*/ 2147483646 w 1559"/>
              <a:gd name="T5" fmla="*/ 2147483646 h 758"/>
              <a:gd name="T6" fmla="*/ 2147483646 w 1559"/>
              <a:gd name="T7" fmla="*/ 0 h 758"/>
              <a:gd name="T8" fmla="*/ 0 60000 65536"/>
              <a:gd name="T9" fmla="*/ 0 60000 65536"/>
              <a:gd name="T10" fmla="*/ 0 60000 65536"/>
              <a:gd name="T11" fmla="*/ 0 60000 65536"/>
              <a:gd name="T12" fmla="*/ 0 w 1559"/>
              <a:gd name="T13" fmla="*/ 0 h 758"/>
              <a:gd name="T14" fmla="*/ 1559 w 1559"/>
              <a:gd name="T15" fmla="*/ 758 h 758"/>
            </a:gdLst>
            <a:ahLst/>
            <a:cxnLst>
              <a:cxn ang="T8">
                <a:pos x="T0" y="T1"/>
              </a:cxn>
              <a:cxn ang="T9">
                <a:pos x="T2" y="T3"/>
              </a:cxn>
              <a:cxn ang="T10">
                <a:pos x="T4" y="T5"/>
              </a:cxn>
              <a:cxn ang="T11">
                <a:pos x="T6" y="T7"/>
              </a:cxn>
            </a:cxnLst>
            <a:rect l="T12" t="T13" r="T14" b="T15"/>
            <a:pathLst>
              <a:path w="1559" h="758">
                <a:moveTo>
                  <a:pt x="0" y="338"/>
                </a:moveTo>
                <a:cubicBezTo>
                  <a:pt x="221" y="457"/>
                  <a:pt x="442" y="577"/>
                  <a:pt x="630" y="630"/>
                </a:cubicBezTo>
                <a:cubicBezTo>
                  <a:pt x="818" y="683"/>
                  <a:pt x="974" y="758"/>
                  <a:pt x="1129" y="653"/>
                </a:cubicBezTo>
                <a:cubicBezTo>
                  <a:pt x="1284" y="548"/>
                  <a:pt x="1492" y="109"/>
                  <a:pt x="1559" y="0"/>
                </a:cubicBezTo>
              </a:path>
            </a:pathLst>
          </a:custGeom>
          <a:noFill/>
          <a:ln w="28575">
            <a:solidFill>
              <a:schemeClr val="tx2"/>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9578" name="Freeform 35"/>
          <p:cNvSpPr>
            <a:spLocks/>
          </p:cNvSpPr>
          <p:nvPr/>
        </p:nvSpPr>
        <p:spPr bwMode="auto">
          <a:xfrm>
            <a:off x="3975100" y="5024438"/>
            <a:ext cx="1803400" cy="547687"/>
          </a:xfrm>
          <a:custGeom>
            <a:avLst/>
            <a:gdLst>
              <a:gd name="T0" fmla="*/ 0 w 1136"/>
              <a:gd name="T1" fmla="*/ 2147483646 h 345"/>
              <a:gd name="T2" fmla="*/ 2147483646 w 1136"/>
              <a:gd name="T3" fmla="*/ 2147483646 h 345"/>
              <a:gd name="T4" fmla="*/ 2147483646 w 1136"/>
              <a:gd name="T5" fmla="*/ 2147483646 h 345"/>
              <a:gd name="T6" fmla="*/ 2147483646 w 1136"/>
              <a:gd name="T7" fmla="*/ 2147483646 h 345"/>
              <a:gd name="T8" fmla="*/ 0 60000 65536"/>
              <a:gd name="T9" fmla="*/ 0 60000 65536"/>
              <a:gd name="T10" fmla="*/ 0 60000 65536"/>
              <a:gd name="T11" fmla="*/ 0 60000 65536"/>
              <a:gd name="T12" fmla="*/ 0 w 1136"/>
              <a:gd name="T13" fmla="*/ 0 h 345"/>
              <a:gd name="T14" fmla="*/ 1136 w 1136"/>
              <a:gd name="T15" fmla="*/ 345 h 345"/>
            </a:gdLst>
            <a:ahLst/>
            <a:cxnLst>
              <a:cxn ang="T8">
                <a:pos x="T0" y="T1"/>
              </a:cxn>
              <a:cxn ang="T9">
                <a:pos x="T2" y="T3"/>
              </a:cxn>
              <a:cxn ang="T10">
                <a:pos x="T4" y="T5"/>
              </a:cxn>
              <a:cxn ang="T11">
                <a:pos x="T6" y="T7"/>
              </a:cxn>
            </a:cxnLst>
            <a:rect l="T12" t="T13" r="T14" b="T15"/>
            <a:pathLst>
              <a:path w="1136" h="345">
                <a:moveTo>
                  <a:pt x="0" y="345"/>
                </a:moveTo>
                <a:cubicBezTo>
                  <a:pt x="44" y="268"/>
                  <a:pt x="88" y="191"/>
                  <a:pt x="207" y="137"/>
                </a:cubicBezTo>
                <a:cubicBezTo>
                  <a:pt x="326" y="83"/>
                  <a:pt x="559" y="0"/>
                  <a:pt x="714" y="22"/>
                </a:cubicBezTo>
                <a:cubicBezTo>
                  <a:pt x="869" y="44"/>
                  <a:pt x="1068" y="227"/>
                  <a:pt x="1136" y="268"/>
                </a:cubicBezTo>
              </a:path>
            </a:pathLst>
          </a:custGeom>
          <a:noFill/>
          <a:ln w="28575">
            <a:solidFill>
              <a:srgbClr val="CC0099"/>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9579" name="Freeform 36"/>
          <p:cNvSpPr>
            <a:spLocks/>
          </p:cNvSpPr>
          <p:nvPr/>
        </p:nvSpPr>
        <p:spPr bwMode="auto">
          <a:xfrm>
            <a:off x="2998788" y="4729163"/>
            <a:ext cx="3524250" cy="733425"/>
          </a:xfrm>
          <a:custGeom>
            <a:avLst/>
            <a:gdLst>
              <a:gd name="T0" fmla="*/ 0 w 2220"/>
              <a:gd name="T1" fmla="*/ 2147483646 h 462"/>
              <a:gd name="T2" fmla="*/ 2147483646 w 2220"/>
              <a:gd name="T3" fmla="*/ 2147483646 h 462"/>
              <a:gd name="T4" fmla="*/ 2147483646 w 2220"/>
              <a:gd name="T5" fmla="*/ 2147483646 h 462"/>
              <a:gd name="T6" fmla="*/ 2147483646 w 2220"/>
              <a:gd name="T7" fmla="*/ 2147483646 h 462"/>
              <a:gd name="T8" fmla="*/ 2147483646 w 2220"/>
              <a:gd name="T9" fmla="*/ 2147483646 h 462"/>
              <a:gd name="T10" fmla="*/ 2147483646 w 2220"/>
              <a:gd name="T11" fmla="*/ 2147483646 h 462"/>
              <a:gd name="T12" fmla="*/ 0 60000 65536"/>
              <a:gd name="T13" fmla="*/ 0 60000 65536"/>
              <a:gd name="T14" fmla="*/ 0 60000 65536"/>
              <a:gd name="T15" fmla="*/ 0 60000 65536"/>
              <a:gd name="T16" fmla="*/ 0 60000 65536"/>
              <a:gd name="T17" fmla="*/ 0 60000 65536"/>
              <a:gd name="T18" fmla="*/ 0 w 2220"/>
              <a:gd name="T19" fmla="*/ 0 h 462"/>
              <a:gd name="T20" fmla="*/ 2220 w 2220"/>
              <a:gd name="T21" fmla="*/ 462 h 462"/>
            </a:gdLst>
            <a:ahLst/>
            <a:cxnLst>
              <a:cxn ang="T12">
                <a:pos x="T0" y="T1"/>
              </a:cxn>
              <a:cxn ang="T13">
                <a:pos x="T2" y="T3"/>
              </a:cxn>
              <a:cxn ang="T14">
                <a:pos x="T4" y="T5"/>
              </a:cxn>
              <a:cxn ang="T15">
                <a:pos x="T6" y="T7"/>
              </a:cxn>
              <a:cxn ang="T16">
                <a:pos x="T8" y="T9"/>
              </a:cxn>
              <a:cxn ang="T17">
                <a:pos x="T10" y="T11"/>
              </a:cxn>
            </a:cxnLst>
            <a:rect l="T18" t="T19" r="T20" b="T21"/>
            <a:pathLst>
              <a:path w="2220" h="462">
                <a:moveTo>
                  <a:pt x="0" y="139"/>
                </a:moveTo>
                <a:cubicBezTo>
                  <a:pt x="214" y="100"/>
                  <a:pt x="428" y="62"/>
                  <a:pt x="653" y="39"/>
                </a:cubicBezTo>
                <a:cubicBezTo>
                  <a:pt x="878" y="16"/>
                  <a:pt x="1143" y="2"/>
                  <a:pt x="1352" y="1"/>
                </a:cubicBezTo>
                <a:cubicBezTo>
                  <a:pt x="1561" y="0"/>
                  <a:pt x="1787" y="15"/>
                  <a:pt x="1905" y="32"/>
                </a:cubicBezTo>
                <a:cubicBezTo>
                  <a:pt x="2023" y="49"/>
                  <a:pt x="2007" y="29"/>
                  <a:pt x="2059" y="101"/>
                </a:cubicBezTo>
                <a:cubicBezTo>
                  <a:pt x="2111" y="173"/>
                  <a:pt x="2197" y="402"/>
                  <a:pt x="2220" y="462"/>
                </a:cubicBezTo>
              </a:path>
            </a:pathLst>
          </a:custGeom>
          <a:noFill/>
          <a:ln w="28575">
            <a:solidFill>
              <a:srgbClr val="0099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9580"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1100" b="0">
                <a:solidFill>
                  <a:srgbClr val="000000"/>
                </a:solidFill>
                <a:latin typeface="Calibri" panose="020F0502020204030204" pitchFamily="34" charset="0"/>
              </a:rPr>
              <a:t>Ray Mooney</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fld id="{C93E43CA-0D4B-4E62-B4A2-48C9554B58C8}" type="slidenum">
              <a:rPr lang="en-US" altLang="en-US" sz="1200" smtClean="0">
                <a:latin typeface="Helvetica" panose="020B0604020202020204" pitchFamily="34" charset="0"/>
              </a:rPr>
              <a:pPr>
                <a:spcBef>
                  <a:spcPct val="0"/>
                </a:spcBef>
                <a:buClrTx/>
                <a:buFontTx/>
                <a:buNone/>
              </a:pPr>
              <a:t>46</a:t>
            </a:fld>
            <a:endParaRPr lang="en-US" altLang="en-US" sz="1200"/>
          </a:p>
        </p:txBody>
      </p:sp>
      <p:sp>
        <p:nvSpPr>
          <p:cNvPr id="111619" name="Rectangle 2"/>
          <p:cNvSpPr>
            <a:spLocks noGrp="1" noChangeArrowheads="1"/>
          </p:cNvSpPr>
          <p:nvPr>
            <p:ph type="title"/>
          </p:nvPr>
        </p:nvSpPr>
        <p:spPr/>
        <p:txBody>
          <a:bodyPr/>
          <a:lstStyle/>
          <a:p>
            <a:pPr eaLnBrk="1" hangingPunct="1"/>
            <a:r>
              <a:rPr lang="en-US" altLang="en-US"/>
              <a:t>Most Likely State Sequence</a:t>
            </a:r>
          </a:p>
        </p:txBody>
      </p:sp>
      <p:sp>
        <p:nvSpPr>
          <p:cNvPr id="111620" name="Rectangle 3"/>
          <p:cNvSpPr>
            <a:spLocks noGrp="1" noChangeArrowheads="1"/>
          </p:cNvSpPr>
          <p:nvPr>
            <p:ph type="body" idx="1"/>
          </p:nvPr>
        </p:nvSpPr>
        <p:spPr>
          <a:xfrm>
            <a:off x="503238" y="1371600"/>
            <a:ext cx="8259762" cy="3273425"/>
          </a:xfrm>
        </p:spPr>
        <p:txBody>
          <a:bodyPr/>
          <a:lstStyle/>
          <a:p>
            <a:pPr eaLnBrk="1" hangingPunct="1"/>
            <a:r>
              <a:rPr lang="en-US" altLang="en-US" sz="2800">
                <a:cs typeface="Times New Roman" panose="02020603050405020304" pitchFamily="18" charset="0"/>
              </a:rPr>
              <a:t>Given an observation sequence, </a:t>
            </a:r>
            <a:r>
              <a:rPr lang="en-US" altLang="en-US" sz="2800" i="1">
                <a:cs typeface="Times New Roman" panose="02020603050405020304" pitchFamily="18" charset="0"/>
              </a:rPr>
              <a:t>O</a:t>
            </a:r>
            <a:r>
              <a:rPr lang="en-US" altLang="en-US" sz="2800">
                <a:cs typeface="Times New Roman" panose="02020603050405020304" pitchFamily="18" charset="0"/>
              </a:rPr>
              <a:t>, and a model, </a:t>
            </a:r>
            <a:r>
              <a:rPr lang="el-GR" altLang="en-US" sz="2800">
                <a:cs typeface="Times New Roman" panose="02020603050405020304" pitchFamily="18" charset="0"/>
              </a:rPr>
              <a:t>λ</a:t>
            </a:r>
            <a:r>
              <a:rPr lang="en-US" altLang="en-US" sz="2800">
                <a:cs typeface="Times New Roman" panose="02020603050405020304" pitchFamily="18" charset="0"/>
              </a:rPr>
              <a:t>,  what is the most likely state sequence,</a:t>
            </a:r>
            <a:r>
              <a:rPr lang="en-US" altLang="en-US" sz="2800" i="1">
                <a:cs typeface="Times New Roman" panose="02020603050405020304" pitchFamily="18" charset="0"/>
              </a:rPr>
              <a:t>Q</a:t>
            </a:r>
            <a:r>
              <a:rPr lang="en-US" altLang="en-US" sz="2800">
                <a:cs typeface="Times New Roman" panose="02020603050405020304" pitchFamily="18" charset="0"/>
              </a:rPr>
              <a:t>=</a:t>
            </a:r>
            <a:r>
              <a:rPr lang="en-US" altLang="en-US" sz="2800" i="1">
                <a:cs typeface="Times New Roman" panose="02020603050405020304" pitchFamily="18" charset="0"/>
              </a:rPr>
              <a:t>q</a:t>
            </a:r>
            <a:r>
              <a:rPr lang="en-US" altLang="en-US" sz="2800" baseline="-25000">
                <a:cs typeface="Times New Roman" panose="02020603050405020304" pitchFamily="18" charset="0"/>
              </a:rPr>
              <a:t>1</a:t>
            </a:r>
            <a:r>
              <a:rPr lang="en-US" altLang="en-US" sz="2800">
                <a:cs typeface="Times New Roman" panose="02020603050405020304" pitchFamily="18" charset="0"/>
              </a:rPr>
              <a:t>,</a:t>
            </a:r>
            <a:r>
              <a:rPr lang="en-US" altLang="en-US" sz="2800" i="1">
                <a:cs typeface="Times New Roman" panose="02020603050405020304" pitchFamily="18" charset="0"/>
              </a:rPr>
              <a:t>q</a:t>
            </a:r>
            <a:r>
              <a:rPr lang="en-US" altLang="en-US" sz="2800" baseline="-25000">
                <a:cs typeface="Times New Roman" panose="02020603050405020304" pitchFamily="18" charset="0"/>
              </a:rPr>
              <a:t>2</a:t>
            </a:r>
            <a:r>
              <a:rPr lang="en-US" altLang="en-US" sz="2800">
                <a:cs typeface="Times New Roman" panose="02020603050405020304" pitchFamily="18" charset="0"/>
              </a:rPr>
              <a:t>,…</a:t>
            </a:r>
            <a:r>
              <a:rPr lang="en-US" altLang="en-US" sz="2800" i="1">
                <a:cs typeface="Times New Roman" panose="02020603050405020304" pitchFamily="18" charset="0"/>
              </a:rPr>
              <a:t>q</a:t>
            </a:r>
            <a:r>
              <a:rPr lang="en-US" altLang="en-US" sz="2800" i="1" baseline="-25000">
                <a:cs typeface="Times New Roman" panose="02020603050405020304" pitchFamily="18" charset="0"/>
              </a:rPr>
              <a:t>T</a:t>
            </a:r>
            <a:r>
              <a:rPr lang="en-US" altLang="en-US" sz="2800">
                <a:cs typeface="Times New Roman" panose="02020603050405020304" pitchFamily="18" charset="0"/>
              </a:rPr>
              <a:t>, that generated this sequence from this model?</a:t>
            </a:r>
          </a:p>
          <a:p>
            <a:pPr eaLnBrk="1" hangingPunct="1"/>
            <a:r>
              <a:rPr lang="en-US" altLang="en-US" sz="2800">
                <a:cs typeface="Times New Roman" panose="02020603050405020304" pitchFamily="18" charset="0"/>
              </a:rPr>
              <a:t>Used for sequence labeling, assuming each state corresponds to a tag, it determines the globally best assignment of tags to all tokens in a sequence using a principled approach grounded in probability theory.</a:t>
            </a:r>
          </a:p>
          <a:p>
            <a:pPr eaLnBrk="1" hangingPunct="1"/>
            <a:endParaRPr lang="en-US" altLang="en-US" sz="2800"/>
          </a:p>
        </p:txBody>
      </p:sp>
      <p:grpSp>
        <p:nvGrpSpPr>
          <p:cNvPr id="111621" name="Group 4"/>
          <p:cNvGrpSpPr>
            <a:grpSpLocks/>
          </p:cNvGrpSpPr>
          <p:nvPr/>
        </p:nvGrpSpPr>
        <p:grpSpPr bwMode="auto">
          <a:xfrm>
            <a:off x="1214438" y="4627563"/>
            <a:ext cx="2949575" cy="1951037"/>
            <a:chOff x="688" y="2569"/>
            <a:chExt cx="1858" cy="1229"/>
          </a:xfrm>
        </p:grpSpPr>
        <p:grpSp>
          <p:nvGrpSpPr>
            <p:cNvPr id="111632" name="Group 5"/>
            <p:cNvGrpSpPr>
              <a:grpSpLocks/>
            </p:cNvGrpSpPr>
            <p:nvPr/>
          </p:nvGrpSpPr>
          <p:grpSpPr bwMode="auto">
            <a:xfrm>
              <a:off x="933" y="2693"/>
              <a:ext cx="1533" cy="1001"/>
              <a:chOff x="284" y="1101"/>
              <a:chExt cx="4313" cy="2622"/>
            </a:xfrm>
          </p:grpSpPr>
          <p:grpSp>
            <p:nvGrpSpPr>
              <p:cNvPr id="111634" name="Group 6"/>
              <p:cNvGrpSpPr>
                <a:grpSpLocks/>
              </p:cNvGrpSpPr>
              <p:nvPr/>
            </p:nvGrpSpPr>
            <p:grpSpPr bwMode="auto">
              <a:xfrm>
                <a:off x="1360" y="2500"/>
                <a:ext cx="829" cy="797"/>
                <a:chOff x="3852" y="2120"/>
                <a:chExt cx="1098" cy="1242"/>
              </a:xfrm>
            </p:grpSpPr>
            <p:sp>
              <p:nvSpPr>
                <p:cNvPr id="111653" name="Freeform 7"/>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11654" name="Freeform 8"/>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11655" name="Line 9"/>
                <p:cNvSpPr>
                  <a:spLocks noChangeShapeType="1"/>
                </p:cNvSpPr>
                <p:nvPr/>
              </p:nvSpPr>
              <p:spPr bwMode="auto">
                <a:xfrm flipV="1">
                  <a:off x="4025" y="2120"/>
                  <a:ext cx="760" cy="8"/>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grpSp>
            <p:nvGrpSpPr>
              <p:cNvPr id="111635" name="Group 10"/>
              <p:cNvGrpSpPr>
                <a:grpSpLocks/>
              </p:cNvGrpSpPr>
              <p:nvPr/>
            </p:nvGrpSpPr>
            <p:grpSpPr bwMode="auto">
              <a:xfrm>
                <a:off x="2181" y="1163"/>
                <a:ext cx="829" cy="797"/>
                <a:chOff x="3852" y="2120"/>
                <a:chExt cx="1098" cy="1242"/>
              </a:xfrm>
            </p:grpSpPr>
            <p:sp>
              <p:nvSpPr>
                <p:cNvPr id="111650" name="Freeform 11"/>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11651" name="Freeform 12"/>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11652" name="Line 13"/>
                <p:cNvSpPr>
                  <a:spLocks noChangeShapeType="1"/>
                </p:cNvSpPr>
                <p:nvPr/>
              </p:nvSpPr>
              <p:spPr bwMode="auto">
                <a:xfrm flipV="1">
                  <a:off x="4025" y="2120"/>
                  <a:ext cx="760" cy="8"/>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111636" name="Freeform 14"/>
              <p:cNvSpPr>
                <a:spLocks/>
              </p:cNvSpPr>
              <p:nvPr/>
            </p:nvSpPr>
            <p:spPr bwMode="auto">
              <a:xfrm>
                <a:off x="579" y="1179"/>
                <a:ext cx="415" cy="793"/>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11637" name="Freeform 15"/>
              <p:cNvSpPr>
                <a:spLocks/>
              </p:cNvSpPr>
              <p:nvPr/>
            </p:nvSpPr>
            <p:spPr bwMode="auto">
              <a:xfrm flipH="1">
                <a:off x="994" y="1177"/>
                <a:ext cx="414" cy="792"/>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11638" name="Line 16"/>
              <p:cNvSpPr>
                <a:spLocks noChangeShapeType="1"/>
              </p:cNvSpPr>
              <p:nvPr/>
            </p:nvSpPr>
            <p:spPr bwMode="auto">
              <a:xfrm flipV="1">
                <a:off x="710" y="1175"/>
                <a:ext cx="573" cy="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11639" name="Freeform 17"/>
              <p:cNvSpPr>
                <a:spLocks/>
              </p:cNvSpPr>
              <p:nvPr/>
            </p:nvSpPr>
            <p:spPr bwMode="auto">
              <a:xfrm>
                <a:off x="3768" y="2017"/>
                <a:ext cx="415" cy="793"/>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11640" name="Freeform 18"/>
              <p:cNvSpPr>
                <a:spLocks/>
              </p:cNvSpPr>
              <p:nvPr/>
            </p:nvSpPr>
            <p:spPr bwMode="auto">
              <a:xfrm flipH="1">
                <a:off x="4183" y="2015"/>
                <a:ext cx="414" cy="792"/>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11641" name="Line 19"/>
              <p:cNvSpPr>
                <a:spLocks noChangeShapeType="1"/>
              </p:cNvSpPr>
              <p:nvPr/>
            </p:nvSpPr>
            <p:spPr bwMode="auto">
              <a:xfrm flipV="1">
                <a:off x="3899" y="2013"/>
                <a:ext cx="573" cy="5"/>
              </a:xfrm>
              <a:prstGeom prst="line">
                <a:avLst/>
              </a:prstGeom>
              <a:noFill/>
              <a:ln w="38100">
                <a:solidFill>
                  <a:srgbClr val="CC00CC"/>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11642" name="Freeform 20"/>
              <p:cNvSpPr>
                <a:spLocks/>
              </p:cNvSpPr>
              <p:nvPr/>
            </p:nvSpPr>
            <p:spPr bwMode="auto">
              <a:xfrm>
                <a:off x="1290" y="1829"/>
                <a:ext cx="983" cy="258"/>
              </a:xfrm>
              <a:custGeom>
                <a:avLst/>
                <a:gdLst>
                  <a:gd name="T0" fmla="*/ 0 w 983"/>
                  <a:gd name="T1" fmla="*/ 38 h 258"/>
                  <a:gd name="T2" fmla="*/ 253 w 983"/>
                  <a:gd name="T3" fmla="*/ 215 h 258"/>
                  <a:gd name="T4" fmla="*/ 614 w 983"/>
                  <a:gd name="T5" fmla="*/ 222 h 258"/>
                  <a:gd name="T6" fmla="*/ 983 w 983"/>
                  <a:gd name="T7" fmla="*/ 0 h 258"/>
                  <a:gd name="T8" fmla="*/ 0 60000 65536"/>
                  <a:gd name="T9" fmla="*/ 0 60000 65536"/>
                  <a:gd name="T10" fmla="*/ 0 60000 65536"/>
                  <a:gd name="T11" fmla="*/ 0 60000 65536"/>
                  <a:gd name="T12" fmla="*/ 0 w 983"/>
                  <a:gd name="T13" fmla="*/ 0 h 258"/>
                  <a:gd name="T14" fmla="*/ 983 w 983"/>
                  <a:gd name="T15" fmla="*/ 258 h 258"/>
                </a:gdLst>
                <a:ahLst/>
                <a:cxnLst>
                  <a:cxn ang="T8">
                    <a:pos x="T0" y="T1"/>
                  </a:cxn>
                  <a:cxn ang="T9">
                    <a:pos x="T2" y="T3"/>
                  </a:cxn>
                  <a:cxn ang="T10">
                    <a:pos x="T4" y="T5"/>
                  </a:cxn>
                  <a:cxn ang="T11">
                    <a:pos x="T6" y="T7"/>
                  </a:cxn>
                </a:cxnLst>
                <a:rect l="T12" t="T13" r="T14" b="T15"/>
                <a:pathLst>
                  <a:path w="983" h="258">
                    <a:moveTo>
                      <a:pt x="0" y="38"/>
                    </a:moveTo>
                    <a:cubicBezTo>
                      <a:pt x="75" y="111"/>
                      <a:pt x="151" y="184"/>
                      <a:pt x="253" y="215"/>
                    </a:cubicBezTo>
                    <a:cubicBezTo>
                      <a:pt x="355" y="246"/>
                      <a:pt x="492" y="258"/>
                      <a:pt x="614" y="222"/>
                    </a:cubicBezTo>
                    <a:cubicBezTo>
                      <a:pt x="736" y="186"/>
                      <a:pt x="859" y="93"/>
                      <a:pt x="983"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11643" name="Freeform 21"/>
              <p:cNvSpPr>
                <a:spLocks/>
              </p:cNvSpPr>
              <p:nvPr/>
            </p:nvSpPr>
            <p:spPr bwMode="auto">
              <a:xfrm>
                <a:off x="2918" y="1821"/>
                <a:ext cx="929" cy="507"/>
              </a:xfrm>
              <a:custGeom>
                <a:avLst/>
                <a:gdLst>
                  <a:gd name="T0" fmla="*/ 0 w 929"/>
                  <a:gd name="T1" fmla="*/ 0 h 507"/>
                  <a:gd name="T2" fmla="*/ 207 w 929"/>
                  <a:gd name="T3" fmla="*/ 238 h 507"/>
                  <a:gd name="T4" fmla="*/ 499 w 929"/>
                  <a:gd name="T5" fmla="*/ 422 h 507"/>
                  <a:gd name="T6" fmla="*/ 929 w 929"/>
                  <a:gd name="T7" fmla="*/ 507 h 507"/>
                  <a:gd name="T8" fmla="*/ 0 60000 65536"/>
                  <a:gd name="T9" fmla="*/ 0 60000 65536"/>
                  <a:gd name="T10" fmla="*/ 0 60000 65536"/>
                  <a:gd name="T11" fmla="*/ 0 60000 65536"/>
                  <a:gd name="T12" fmla="*/ 0 w 929"/>
                  <a:gd name="T13" fmla="*/ 0 h 507"/>
                  <a:gd name="T14" fmla="*/ 929 w 929"/>
                  <a:gd name="T15" fmla="*/ 507 h 507"/>
                </a:gdLst>
                <a:ahLst/>
                <a:cxnLst>
                  <a:cxn ang="T8">
                    <a:pos x="T0" y="T1"/>
                  </a:cxn>
                  <a:cxn ang="T9">
                    <a:pos x="T2" y="T3"/>
                  </a:cxn>
                  <a:cxn ang="T10">
                    <a:pos x="T4" y="T5"/>
                  </a:cxn>
                  <a:cxn ang="T11">
                    <a:pos x="T6" y="T7"/>
                  </a:cxn>
                </a:cxnLst>
                <a:rect l="T12" t="T13" r="T14" b="T15"/>
                <a:pathLst>
                  <a:path w="929" h="507">
                    <a:moveTo>
                      <a:pt x="0" y="0"/>
                    </a:moveTo>
                    <a:cubicBezTo>
                      <a:pt x="62" y="84"/>
                      <a:pt x="124" y="168"/>
                      <a:pt x="207" y="238"/>
                    </a:cubicBezTo>
                    <a:cubicBezTo>
                      <a:pt x="290" y="308"/>
                      <a:pt x="379" y="377"/>
                      <a:pt x="499" y="422"/>
                    </a:cubicBezTo>
                    <a:cubicBezTo>
                      <a:pt x="619" y="467"/>
                      <a:pt x="860" y="493"/>
                      <a:pt x="929" y="5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11644" name="Freeform 22"/>
              <p:cNvSpPr>
                <a:spLocks/>
              </p:cNvSpPr>
              <p:nvPr/>
            </p:nvSpPr>
            <p:spPr bwMode="auto">
              <a:xfrm>
                <a:off x="1313" y="1101"/>
                <a:ext cx="975" cy="359"/>
              </a:xfrm>
              <a:custGeom>
                <a:avLst/>
                <a:gdLst>
                  <a:gd name="T0" fmla="*/ 975 w 975"/>
                  <a:gd name="T1" fmla="*/ 1 h 536"/>
                  <a:gd name="T2" fmla="*/ 668 w 975"/>
                  <a:gd name="T3" fmla="*/ 1 h 536"/>
                  <a:gd name="T4" fmla="*/ 307 w 975"/>
                  <a:gd name="T5" fmla="*/ 1 h 536"/>
                  <a:gd name="T6" fmla="*/ 0 w 975"/>
                  <a:gd name="T7" fmla="*/ 1 h 536"/>
                  <a:gd name="T8" fmla="*/ 0 60000 65536"/>
                  <a:gd name="T9" fmla="*/ 0 60000 65536"/>
                  <a:gd name="T10" fmla="*/ 0 60000 65536"/>
                  <a:gd name="T11" fmla="*/ 0 60000 65536"/>
                  <a:gd name="T12" fmla="*/ 0 w 975"/>
                  <a:gd name="T13" fmla="*/ 0 h 536"/>
                  <a:gd name="T14" fmla="*/ 975 w 975"/>
                  <a:gd name="T15" fmla="*/ 536 h 536"/>
                </a:gdLst>
                <a:ahLst/>
                <a:cxnLst>
                  <a:cxn ang="T8">
                    <a:pos x="T0" y="T1"/>
                  </a:cxn>
                  <a:cxn ang="T9">
                    <a:pos x="T2" y="T3"/>
                  </a:cxn>
                  <a:cxn ang="T10">
                    <a:pos x="T4" y="T5"/>
                  </a:cxn>
                  <a:cxn ang="T11">
                    <a:pos x="T6" y="T7"/>
                  </a:cxn>
                </a:cxnLst>
                <a:rect l="T12" t="T13" r="T14" b="T15"/>
                <a:pathLst>
                  <a:path w="975" h="536">
                    <a:moveTo>
                      <a:pt x="975" y="528"/>
                    </a:moveTo>
                    <a:cubicBezTo>
                      <a:pt x="877" y="343"/>
                      <a:pt x="779" y="158"/>
                      <a:pt x="668" y="83"/>
                    </a:cubicBezTo>
                    <a:cubicBezTo>
                      <a:pt x="557" y="8"/>
                      <a:pt x="418" y="0"/>
                      <a:pt x="307" y="75"/>
                    </a:cubicBezTo>
                    <a:cubicBezTo>
                      <a:pt x="196" y="150"/>
                      <a:pt x="52" y="458"/>
                      <a:pt x="0" y="536"/>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en-US"/>
              </a:p>
            </p:txBody>
          </p:sp>
          <p:sp>
            <p:nvSpPr>
              <p:cNvPr id="111645" name="Freeform 23"/>
              <p:cNvSpPr>
                <a:spLocks/>
              </p:cNvSpPr>
              <p:nvPr/>
            </p:nvSpPr>
            <p:spPr bwMode="auto">
              <a:xfrm>
                <a:off x="1159" y="1959"/>
                <a:ext cx="2612" cy="620"/>
              </a:xfrm>
              <a:custGeom>
                <a:avLst/>
                <a:gdLst>
                  <a:gd name="T0" fmla="*/ 0 w 2612"/>
                  <a:gd name="T1" fmla="*/ 0 h 620"/>
                  <a:gd name="T2" fmla="*/ 400 w 2612"/>
                  <a:gd name="T3" fmla="*/ 354 h 620"/>
                  <a:gd name="T4" fmla="*/ 1467 w 2612"/>
                  <a:gd name="T5" fmla="*/ 392 h 620"/>
                  <a:gd name="T6" fmla="*/ 2174 w 2612"/>
                  <a:gd name="T7" fmla="*/ 584 h 620"/>
                  <a:gd name="T8" fmla="*/ 2612 w 2612"/>
                  <a:gd name="T9" fmla="*/ 607 h 620"/>
                  <a:gd name="T10" fmla="*/ 0 60000 65536"/>
                  <a:gd name="T11" fmla="*/ 0 60000 65536"/>
                  <a:gd name="T12" fmla="*/ 0 60000 65536"/>
                  <a:gd name="T13" fmla="*/ 0 60000 65536"/>
                  <a:gd name="T14" fmla="*/ 0 60000 65536"/>
                  <a:gd name="T15" fmla="*/ 0 w 2612"/>
                  <a:gd name="T16" fmla="*/ 0 h 620"/>
                  <a:gd name="T17" fmla="*/ 2612 w 2612"/>
                  <a:gd name="T18" fmla="*/ 620 h 620"/>
                </a:gdLst>
                <a:ahLst/>
                <a:cxnLst>
                  <a:cxn ang="T10">
                    <a:pos x="T0" y="T1"/>
                  </a:cxn>
                  <a:cxn ang="T11">
                    <a:pos x="T2" y="T3"/>
                  </a:cxn>
                  <a:cxn ang="T12">
                    <a:pos x="T4" y="T5"/>
                  </a:cxn>
                  <a:cxn ang="T13">
                    <a:pos x="T6" y="T7"/>
                  </a:cxn>
                  <a:cxn ang="T14">
                    <a:pos x="T8" y="T9"/>
                  </a:cxn>
                </a:cxnLst>
                <a:rect l="T15" t="T16" r="T17" b="T18"/>
                <a:pathLst>
                  <a:path w="2612" h="620">
                    <a:moveTo>
                      <a:pt x="0" y="0"/>
                    </a:moveTo>
                    <a:cubicBezTo>
                      <a:pt x="78" y="144"/>
                      <a:pt x="156" y="289"/>
                      <a:pt x="400" y="354"/>
                    </a:cubicBezTo>
                    <a:cubicBezTo>
                      <a:pt x="644" y="419"/>
                      <a:pt x="1171" y="354"/>
                      <a:pt x="1467" y="392"/>
                    </a:cubicBezTo>
                    <a:cubicBezTo>
                      <a:pt x="1763" y="430"/>
                      <a:pt x="1983" y="548"/>
                      <a:pt x="2174" y="584"/>
                    </a:cubicBezTo>
                    <a:cubicBezTo>
                      <a:pt x="2365" y="620"/>
                      <a:pt x="2488" y="613"/>
                      <a:pt x="2612" y="6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11646" name="Freeform 24"/>
              <p:cNvSpPr>
                <a:spLocks/>
              </p:cNvSpPr>
              <p:nvPr/>
            </p:nvSpPr>
            <p:spPr bwMode="auto">
              <a:xfrm>
                <a:off x="2173" y="2735"/>
                <a:ext cx="1705" cy="481"/>
              </a:xfrm>
              <a:custGeom>
                <a:avLst/>
                <a:gdLst>
                  <a:gd name="T0" fmla="*/ 0 w 1705"/>
                  <a:gd name="T1" fmla="*/ 292 h 481"/>
                  <a:gd name="T2" fmla="*/ 315 w 1705"/>
                  <a:gd name="T3" fmla="*/ 399 h 481"/>
                  <a:gd name="T4" fmla="*/ 1121 w 1705"/>
                  <a:gd name="T5" fmla="*/ 415 h 481"/>
                  <a:gd name="T6" fmla="*/ 1705 w 1705"/>
                  <a:gd name="T7" fmla="*/ 0 h 481"/>
                  <a:gd name="T8" fmla="*/ 0 60000 65536"/>
                  <a:gd name="T9" fmla="*/ 0 60000 65536"/>
                  <a:gd name="T10" fmla="*/ 0 60000 65536"/>
                  <a:gd name="T11" fmla="*/ 0 60000 65536"/>
                  <a:gd name="T12" fmla="*/ 0 w 1705"/>
                  <a:gd name="T13" fmla="*/ 0 h 481"/>
                  <a:gd name="T14" fmla="*/ 1705 w 1705"/>
                  <a:gd name="T15" fmla="*/ 481 h 481"/>
                </a:gdLst>
                <a:ahLst/>
                <a:cxnLst>
                  <a:cxn ang="T8">
                    <a:pos x="T0" y="T1"/>
                  </a:cxn>
                  <a:cxn ang="T9">
                    <a:pos x="T2" y="T3"/>
                  </a:cxn>
                  <a:cxn ang="T10">
                    <a:pos x="T4" y="T5"/>
                  </a:cxn>
                  <a:cxn ang="T11">
                    <a:pos x="T6" y="T7"/>
                  </a:cxn>
                </a:cxnLst>
                <a:rect l="T12" t="T13" r="T14" b="T15"/>
                <a:pathLst>
                  <a:path w="1705" h="481">
                    <a:moveTo>
                      <a:pt x="0" y="292"/>
                    </a:moveTo>
                    <a:cubicBezTo>
                      <a:pt x="64" y="335"/>
                      <a:pt x="128" y="379"/>
                      <a:pt x="315" y="399"/>
                    </a:cubicBezTo>
                    <a:cubicBezTo>
                      <a:pt x="502" y="419"/>
                      <a:pt x="889" y="481"/>
                      <a:pt x="1121" y="415"/>
                    </a:cubicBezTo>
                    <a:cubicBezTo>
                      <a:pt x="1353" y="349"/>
                      <a:pt x="1529" y="174"/>
                      <a:pt x="1705"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11647" name="Freeform 25"/>
              <p:cNvSpPr>
                <a:spLocks/>
              </p:cNvSpPr>
              <p:nvPr/>
            </p:nvSpPr>
            <p:spPr bwMode="auto">
              <a:xfrm>
                <a:off x="475" y="1783"/>
                <a:ext cx="892" cy="1282"/>
              </a:xfrm>
              <a:custGeom>
                <a:avLst/>
                <a:gdLst>
                  <a:gd name="T0" fmla="*/ 892 w 892"/>
                  <a:gd name="T1" fmla="*/ 1282 h 1282"/>
                  <a:gd name="T2" fmla="*/ 569 w 892"/>
                  <a:gd name="T3" fmla="*/ 1190 h 1282"/>
                  <a:gd name="T4" fmla="*/ 147 w 892"/>
                  <a:gd name="T5" fmla="*/ 921 h 1282"/>
                  <a:gd name="T6" fmla="*/ 1 w 892"/>
                  <a:gd name="T7" fmla="*/ 583 h 1282"/>
                  <a:gd name="T8" fmla="*/ 139 w 892"/>
                  <a:gd name="T9" fmla="*/ 0 h 1282"/>
                  <a:gd name="T10" fmla="*/ 0 60000 65536"/>
                  <a:gd name="T11" fmla="*/ 0 60000 65536"/>
                  <a:gd name="T12" fmla="*/ 0 60000 65536"/>
                  <a:gd name="T13" fmla="*/ 0 60000 65536"/>
                  <a:gd name="T14" fmla="*/ 0 60000 65536"/>
                  <a:gd name="T15" fmla="*/ 0 w 892"/>
                  <a:gd name="T16" fmla="*/ 0 h 1282"/>
                  <a:gd name="T17" fmla="*/ 892 w 892"/>
                  <a:gd name="T18" fmla="*/ 1282 h 1282"/>
                </a:gdLst>
                <a:ahLst/>
                <a:cxnLst>
                  <a:cxn ang="T10">
                    <a:pos x="T0" y="T1"/>
                  </a:cxn>
                  <a:cxn ang="T11">
                    <a:pos x="T2" y="T3"/>
                  </a:cxn>
                  <a:cxn ang="T12">
                    <a:pos x="T4" y="T5"/>
                  </a:cxn>
                  <a:cxn ang="T13">
                    <a:pos x="T6" y="T7"/>
                  </a:cxn>
                  <a:cxn ang="T14">
                    <a:pos x="T8" y="T9"/>
                  </a:cxn>
                </a:cxnLst>
                <a:rect l="T15" t="T16" r="T17" b="T18"/>
                <a:pathLst>
                  <a:path w="892" h="1282">
                    <a:moveTo>
                      <a:pt x="892" y="1282"/>
                    </a:moveTo>
                    <a:cubicBezTo>
                      <a:pt x="792" y="1266"/>
                      <a:pt x="693" y="1250"/>
                      <a:pt x="569" y="1190"/>
                    </a:cubicBezTo>
                    <a:cubicBezTo>
                      <a:pt x="445" y="1130"/>
                      <a:pt x="242" y="1022"/>
                      <a:pt x="147" y="921"/>
                    </a:cubicBezTo>
                    <a:cubicBezTo>
                      <a:pt x="52" y="820"/>
                      <a:pt x="2" y="736"/>
                      <a:pt x="1" y="583"/>
                    </a:cubicBezTo>
                    <a:cubicBezTo>
                      <a:pt x="0" y="430"/>
                      <a:pt x="69" y="215"/>
                      <a:pt x="139"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11648" name="Freeform 26"/>
              <p:cNvSpPr>
                <a:spLocks/>
              </p:cNvSpPr>
              <p:nvPr/>
            </p:nvSpPr>
            <p:spPr bwMode="auto">
              <a:xfrm>
                <a:off x="284" y="1621"/>
                <a:ext cx="3702" cy="2102"/>
              </a:xfrm>
              <a:custGeom>
                <a:avLst/>
                <a:gdLst>
                  <a:gd name="T0" fmla="*/ 3702 w 3702"/>
                  <a:gd name="T1" fmla="*/ 1175 h 2102"/>
                  <a:gd name="T2" fmla="*/ 3364 w 3702"/>
                  <a:gd name="T3" fmla="*/ 1905 h 2102"/>
                  <a:gd name="T4" fmla="*/ 3164 w 3702"/>
                  <a:gd name="T5" fmla="*/ 2051 h 2102"/>
                  <a:gd name="T6" fmla="*/ 2895 w 3702"/>
                  <a:gd name="T7" fmla="*/ 2097 h 2102"/>
                  <a:gd name="T8" fmla="*/ 1290 w 3702"/>
                  <a:gd name="T9" fmla="*/ 2059 h 2102"/>
                  <a:gd name="T10" fmla="*/ 607 w 3702"/>
                  <a:gd name="T11" fmla="*/ 1836 h 2102"/>
                  <a:gd name="T12" fmla="*/ 345 w 3702"/>
                  <a:gd name="T13" fmla="*/ 1498 h 2102"/>
                  <a:gd name="T14" fmla="*/ 100 w 3702"/>
                  <a:gd name="T15" fmla="*/ 976 h 2102"/>
                  <a:gd name="T16" fmla="*/ 31 w 3702"/>
                  <a:gd name="T17" fmla="*/ 300 h 2102"/>
                  <a:gd name="T18" fmla="*/ 284 w 3702"/>
                  <a:gd name="T19" fmla="*/ 0 h 2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2"/>
                  <a:gd name="T31" fmla="*/ 0 h 2102"/>
                  <a:gd name="T32" fmla="*/ 3702 w 3702"/>
                  <a:gd name="T33" fmla="*/ 2102 h 2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2" h="2102">
                    <a:moveTo>
                      <a:pt x="3702" y="1175"/>
                    </a:moveTo>
                    <a:cubicBezTo>
                      <a:pt x="3578" y="1467"/>
                      <a:pt x="3454" y="1759"/>
                      <a:pt x="3364" y="1905"/>
                    </a:cubicBezTo>
                    <a:cubicBezTo>
                      <a:pt x="3274" y="2051"/>
                      <a:pt x="3242" y="2019"/>
                      <a:pt x="3164" y="2051"/>
                    </a:cubicBezTo>
                    <a:cubicBezTo>
                      <a:pt x="3086" y="2083"/>
                      <a:pt x="3207" y="2096"/>
                      <a:pt x="2895" y="2097"/>
                    </a:cubicBezTo>
                    <a:cubicBezTo>
                      <a:pt x="2583" y="2098"/>
                      <a:pt x="1671" y="2102"/>
                      <a:pt x="1290" y="2059"/>
                    </a:cubicBezTo>
                    <a:cubicBezTo>
                      <a:pt x="909" y="2016"/>
                      <a:pt x="765" y="1930"/>
                      <a:pt x="607" y="1836"/>
                    </a:cubicBezTo>
                    <a:cubicBezTo>
                      <a:pt x="449" y="1742"/>
                      <a:pt x="429" y="1641"/>
                      <a:pt x="345" y="1498"/>
                    </a:cubicBezTo>
                    <a:cubicBezTo>
                      <a:pt x="261" y="1355"/>
                      <a:pt x="152" y="1176"/>
                      <a:pt x="100" y="976"/>
                    </a:cubicBezTo>
                    <a:cubicBezTo>
                      <a:pt x="48" y="776"/>
                      <a:pt x="0" y="463"/>
                      <a:pt x="31" y="300"/>
                    </a:cubicBezTo>
                    <a:cubicBezTo>
                      <a:pt x="62" y="137"/>
                      <a:pt x="173" y="68"/>
                      <a:pt x="284"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11649" name="Freeform 27"/>
              <p:cNvSpPr>
                <a:spLocks/>
              </p:cNvSpPr>
              <p:nvPr/>
            </p:nvSpPr>
            <p:spPr bwMode="auto">
              <a:xfrm>
                <a:off x="1997" y="2612"/>
                <a:ext cx="1820" cy="226"/>
              </a:xfrm>
              <a:custGeom>
                <a:avLst/>
                <a:gdLst>
                  <a:gd name="T0" fmla="*/ 1820 w 1820"/>
                  <a:gd name="T1" fmla="*/ 0 h 226"/>
                  <a:gd name="T2" fmla="*/ 1259 w 1820"/>
                  <a:gd name="T3" fmla="*/ 192 h 226"/>
                  <a:gd name="T4" fmla="*/ 744 w 1820"/>
                  <a:gd name="T5" fmla="*/ 207 h 226"/>
                  <a:gd name="T6" fmla="*/ 307 w 1820"/>
                  <a:gd name="T7" fmla="*/ 100 h 226"/>
                  <a:gd name="T8" fmla="*/ 0 w 1820"/>
                  <a:gd name="T9" fmla="*/ 123 h 226"/>
                  <a:gd name="T10" fmla="*/ 0 60000 65536"/>
                  <a:gd name="T11" fmla="*/ 0 60000 65536"/>
                  <a:gd name="T12" fmla="*/ 0 60000 65536"/>
                  <a:gd name="T13" fmla="*/ 0 60000 65536"/>
                  <a:gd name="T14" fmla="*/ 0 60000 65536"/>
                  <a:gd name="T15" fmla="*/ 0 w 1820"/>
                  <a:gd name="T16" fmla="*/ 0 h 226"/>
                  <a:gd name="T17" fmla="*/ 1820 w 1820"/>
                  <a:gd name="T18" fmla="*/ 226 h 226"/>
                </a:gdLst>
                <a:ahLst/>
                <a:cxnLst>
                  <a:cxn ang="T10">
                    <a:pos x="T0" y="T1"/>
                  </a:cxn>
                  <a:cxn ang="T11">
                    <a:pos x="T2" y="T3"/>
                  </a:cxn>
                  <a:cxn ang="T12">
                    <a:pos x="T4" y="T5"/>
                  </a:cxn>
                  <a:cxn ang="T13">
                    <a:pos x="T6" y="T7"/>
                  </a:cxn>
                  <a:cxn ang="T14">
                    <a:pos x="T8" y="T9"/>
                  </a:cxn>
                </a:cxnLst>
                <a:rect l="T15" t="T16" r="T17" b="T18"/>
                <a:pathLst>
                  <a:path w="1820" h="226">
                    <a:moveTo>
                      <a:pt x="1820" y="0"/>
                    </a:moveTo>
                    <a:cubicBezTo>
                      <a:pt x="1629" y="79"/>
                      <a:pt x="1438" y="158"/>
                      <a:pt x="1259" y="192"/>
                    </a:cubicBezTo>
                    <a:cubicBezTo>
                      <a:pt x="1080" y="226"/>
                      <a:pt x="903" y="222"/>
                      <a:pt x="744" y="207"/>
                    </a:cubicBezTo>
                    <a:cubicBezTo>
                      <a:pt x="585" y="192"/>
                      <a:pt x="431" y="114"/>
                      <a:pt x="307" y="100"/>
                    </a:cubicBezTo>
                    <a:cubicBezTo>
                      <a:pt x="183" y="86"/>
                      <a:pt x="91" y="104"/>
                      <a:pt x="0" y="123"/>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grpSp>
        <p:sp>
          <p:nvSpPr>
            <p:cNvPr id="111633" name="Oval 28"/>
            <p:cNvSpPr>
              <a:spLocks noChangeArrowheads="1"/>
            </p:cNvSpPr>
            <p:nvPr/>
          </p:nvSpPr>
          <p:spPr bwMode="auto">
            <a:xfrm>
              <a:off x="688" y="2569"/>
              <a:ext cx="1858" cy="1229"/>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grpSp>
      <p:grpSp>
        <p:nvGrpSpPr>
          <p:cNvPr id="111622" name="Group 29"/>
          <p:cNvGrpSpPr>
            <a:grpSpLocks/>
          </p:cNvGrpSpPr>
          <p:nvPr/>
        </p:nvGrpSpPr>
        <p:grpSpPr bwMode="auto">
          <a:xfrm>
            <a:off x="4754563" y="5230813"/>
            <a:ext cx="3138487" cy="584200"/>
            <a:chOff x="2995" y="3295"/>
            <a:chExt cx="1977" cy="368"/>
          </a:xfrm>
        </p:grpSpPr>
        <p:sp>
          <p:nvSpPr>
            <p:cNvPr id="111630" name="Text Box 30"/>
            <p:cNvSpPr txBox="1">
              <a:spLocks noChangeArrowheads="1"/>
            </p:cNvSpPr>
            <p:nvPr/>
          </p:nvSpPr>
          <p:spPr bwMode="auto">
            <a:xfrm>
              <a:off x="3042" y="3343"/>
              <a:ext cx="193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b="0">
                  <a:solidFill>
                    <a:schemeClr val="tx2"/>
                  </a:solidFill>
                </a:rPr>
                <a:t>John</a:t>
              </a:r>
              <a:r>
                <a:rPr lang="en-US" altLang="en-US" sz="2000" b="0"/>
                <a:t> </a:t>
              </a:r>
              <a:r>
                <a:rPr lang="en-US" altLang="en-US" sz="2000" b="0">
                  <a:solidFill>
                    <a:srgbClr val="CC0099"/>
                  </a:solidFill>
                </a:rPr>
                <a:t>gave</a:t>
              </a:r>
              <a:r>
                <a:rPr lang="en-US" altLang="en-US" sz="2000" b="0"/>
                <a:t> </a:t>
              </a:r>
              <a:r>
                <a:rPr lang="en-US" altLang="en-US" sz="2000" b="0">
                  <a:solidFill>
                    <a:srgbClr val="FF0000"/>
                  </a:solidFill>
                </a:rPr>
                <a:t>the</a:t>
              </a:r>
              <a:r>
                <a:rPr lang="en-US" altLang="en-US" sz="2000" b="0"/>
                <a:t> </a:t>
              </a:r>
              <a:r>
                <a:rPr lang="en-US" altLang="en-US" sz="2000" b="0">
                  <a:solidFill>
                    <a:srgbClr val="009900"/>
                  </a:solidFill>
                </a:rPr>
                <a:t>dog</a:t>
              </a:r>
              <a:r>
                <a:rPr lang="en-US" altLang="en-US" sz="2000" b="0"/>
                <a:t> </a:t>
              </a:r>
              <a:r>
                <a:rPr lang="en-US" altLang="en-US" sz="2000" b="0">
                  <a:solidFill>
                    <a:srgbClr val="FF0000"/>
                  </a:solidFill>
                </a:rPr>
                <a:t>an</a:t>
              </a:r>
              <a:r>
                <a:rPr lang="en-US" altLang="en-US" sz="2000" b="0"/>
                <a:t> apple. </a:t>
              </a:r>
            </a:p>
          </p:txBody>
        </p:sp>
        <p:sp>
          <p:nvSpPr>
            <p:cNvPr id="111631" name="Oval 31"/>
            <p:cNvSpPr>
              <a:spLocks noChangeArrowheads="1"/>
            </p:cNvSpPr>
            <p:nvPr/>
          </p:nvSpPr>
          <p:spPr bwMode="auto">
            <a:xfrm>
              <a:off x="2995" y="3295"/>
              <a:ext cx="1959" cy="368"/>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grpSp>
      <p:sp>
        <p:nvSpPr>
          <p:cNvPr id="111623" name="Text Box 32"/>
          <p:cNvSpPr txBox="1">
            <a:spLocks noChangeArrowheads="1"/>
          </p:cNvSpPr>
          <p:nvPr/>
        </p:nvSpPr>
        <p:spPr bwMode="auto">
          <a:xfrm>
            <a:off x="4822825" y="5878513"/>
            <a:ext cx="31099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b="0">
                <a:solidFill>
                  <a:srgbClr val="FF0000"/>
                </a:solidFill>
              </a:rPr>
              <a:t>Det</a:t>
            </a:r>
            <a:r>
              <a:rPr lang="en-US" altLang="en-US" sz="2000" b="0"/>
              <a:t>   </a:t>
            </a:r>
            <a:r>
              <a:rPr lang="en-US" altLang="en-US" sz="2000" b="0">
                <a:solidFill>
                  <a:srgbClr val="009900"/>
                </a:solidFill>
              </a:rPr>
              <a:t>Noun</a:t>
            </a:r>
            <a:r>
              <a:rPr lang="en-US" altLang="en-US" sz="2000" b="0"/>
              <a:t>  </a:t>
            </a:r>
            <a:r>
              <a:rPr lang="en-US" altLang="en-US" sz="2000" b="0">
                <a:solidFill>
                  <a:schemeClr val="tx2"/>
                </a:solidFill>
              </a:rPr>
              <a:t>PropNoun</a:t>
            </a:r>
            <a:r>
              <a:rPr lang="en-US" altLang="en-US" sz="2000" b="0"/>
              <a:t> </a:t>
            </a:r>
            <a:r>
              <a:rPr lang="en-US" altLang="en-US" sz="2000" b="0">
                <a:solidFill>
                  <a:srgbClr val="CC0099"/>
                </a:solidFill>
              </a:rPr>
              <a:t>Verb </a:t>
            </a:r>
          </a:p>
        </p:txBody>
      </p:sp>
      <p:sp>
        <p:nvSpPr>
          <p:cNvPr id="111624" name="Freeform 33"/>
          <p:cNvSpPr>
            <a:spLocks/>
          </p:cNvSpPr>
          <p:nvPr/>
        </p:nvSpPr>
        <p:spPr bwMode="auto">
          <a:xfrm>
            <a:off x="2047875" y="4465638"/>
            <a:ext cx="4889500" cy="1009650"/>
          </a:xfrm>
          <a:custGeom>
            <a:avLst/>
            <a:gdLst>
              <a:gd name="T0" fmla="*/ 0 w 2581"/>
              <a:gd name="T1" fmla="*/ 2147483646 h 605"/>
              <a:gd name="T2" fmla="*/ 2147483646 w 2581"/>
              <a:gd name="T3" fmla="*/ 2147483646 h 605"/>
              <a:gd name="T4" fmla="*/ 2147483646 w 2581"/>
              <a:gd name="T5" fmla="*/ 2147483646 h 605"/>
              <a:gd name="T6" fmla="*/ 2147483646 w 2581"/>
              <a:gd name="T7" fmla="*/ 2147483646 h 605"/>
              <a:gd name="T8" fmla="*/ 2147483646 w 2581"/>
              <a:gd name="T9" fmla="*/ 2147483646 h 605"/>
              <a:gd name="T10" fmla="*/ 0 60000 65536"/>
              <a:gd name="T11" fmla="*/ 0 60000 65536"/>
              <a:gd name="T12" fmla="*/ 0 60000 65536"/>
              <a:gd name="T13" fmla="*/ 0 60000 65536"/>
              <a:gd name="T14" fmla="*/ 0 60000 65536"/>
              <a:gd name="T15" fmla="*/ 0 w 2581"/>
              <a:gd name="T16" fmla="*/ 0 h 605"/>
              <a:gd name="T17" fmla="*/ 2581 w 2581"/>
              <a:gd name="T18" fmla="*/ 605 h 605"/>
            </a:gdLst>
            <a:ahLst/>
            <a:cxnLst>
              <a:cxn ang="T10">
                <a:pos x="T0" y="T1"/>
              </a:cxn>
              <a:cxn ang="T11">
                <a:pos x="T2" y="T3"/>
              </a:cxn>
              <a:cxn ang="T12">
                <a:pos x="T4" y="T5"/>
              </a:cxn>
              <a:cxn ang="T13">
                <a:pos x="T6" y="T7"/>
              </a:cxn>
              <a:cxn ang="T14">
                <a:pos x="T8" y="T9"/>
              </a:cxn>
            </a:cxnLst>
            <a:rect l="T15" t="T16" r="T17" b="T18"/>
            <a:pathLst>
              <a:path w="2581" h="605">
                <a:moveTo>
                  <a:pt x="0" y="251"/>
                </a:moveTo>
                <a:cubicBezTo>
                  <a:pt x="110" y="174"/>
                  <a:pt x="221" y="98"/>
                  <a:pt x="392" y="67"/>
                </a:cubicBezTo>
                <a:cubicBezTo>
                  <a:pt x="563" y="36"/>
                  <a:pt x="710" y="63"/>
                  <a:pt x="1029" y="67"/>
                </a:cubicBezTo>
                <a:cubicBezTo>
                  <a:pt x="1348" y="71"/>
                  <a:pt x="2045" y="0"/>
                  <a:pt x="2304" y="90"/>
                </a:cubicBezTo>
                <a:cubicBezTo>
                  <a:pt x="2563" y="180"/>
                  <a:pt x="2534" y="524"/>
                  <a:pt x="2581" y="605"/>
                </a:cubicBezTo>
              </a:path>
            </a:pathLst>
          </a:custGeom>
          <a:noFill/>
          <a:ln w="28575">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en-US"/>
          </a:p>
        </p:txBody>
      </p:sp>
      <p:sp>
        <p:nvSpPr>
          <p:cNvPr id="111625" name="Freeform 34"/>
          <p:cNvSpPr>
            <a:spLocks/>
          </p:cNvSpPr>
          <p:nvPr/>
        </p:nvSpPr>
        <p:spPr bwMode="auto">
          <a:xfrm>
            <a:off x="2073275" y="4562475"/>
            <a:ext cx="4071938" cy="850900"/>
          </a:xfrm>
          <a:custGeom>
            <a:avLst/>
            <a:gdLst>
              <a:gd name="T0" fmla="*/ 0 w 2565"/>
              <a:gd name="T1" fmla="*/ 2147483646 h 536"/>
              <a:gd name="T2" fmla="*/ 2147483646 w 2565"/>
              <a:gd name="T3" fmla="*/ 2147483646 h 536"/>
              <a:gd name="T4" fmla="*/ 2147483646 w 2565"/>
              <a:gd name="T5" fmla="*/ 2147483646 h 536"/>
              <a:gd name="T6" fmla="*/ 2147483646 w 2565"/>
              <a:gd name="T7" fmla="*/ 2147483646 h 536"/>
              <a:gd name="T8" fmla="*/ 0 60000 65536"/>
              <a:gd name="T9" fmla="*/ 0 60000 65536"/>
              <a:gd name="T10" fmla="*/ 0 60000 65536"/>
              <a:gd name="T11" fmla="*/ 0 60000 65536"/>
              <a:gd name="T12" fmla="*/ 0 w 2565"/>
              <a:gd name="T13" fmla="*/ 0 h 536"/>
              <a:gd name="T14" fmla="*/ 2565 w 2565"/>
              <a:gd name="T15" fmla="*/ 536 h 536"/>
            </a:gdLst>
            <a:ahLst/>
            <a:cxnLst>
              <a:cxn ang="T8">
                <a:pos x="T0" y="T1"/>
              </a:cxn>
              <a:cxn ang="T9">
                <a:pos x="T2" y="T3"/>
              </a:cxn>
              <a:cxn ang="T10">
                <a:pos x="T4" y="T5"/>
              </a:cxn>
              <a:cxn ang="T11">
                <a:pos x="T6" y="T7"/>
              </a:cxn>
            </a:cxnLst>
            <a:rect l="T12" t="T13" r="T14" b="T15"/>
            <a:pathLst>
              <a:path w="2565" h="536">
                <a:moveTo>
                  <a:pt x="0" y="229"/>
                </a:moveTo>
                <a:cubicBezTo>
                  <a:pt x="262" y="169"/>
                  <a:pt x="525" y="109"/>
                  <a:pt x="906" y="83"/>
                </a:cubicBezTo>
                <a:cubicBezTo>
                  <a:pt x="1287" y="57"/>
                  <a:pt x="2012" y="0"/>
                  <a:pt x="2288" y="75"/>
                </a:cubicBezTo>
                <a:cubicBezTo>
                  <a:pt x="2564" y="150"/>
                  <a:pt x="2520" y="460"/>
                  <a:pt x="2565" y="536"/>
                </a:cubicBezTo>
              </a:path>
            </a:pathLst>
          </a:custGeom>
          <a:noFill/>
          <a:ln w="28575">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11626" name="Freeform 35"/>
          <p:cNvSpPr>
            <a:spLocks/>
          </p:cNvSpPr>
          <p:nvPr/>
        </p:nvSpPr>
        <p:spPr bwMode="auto">
          <a:xfrm>
            <a:off x="2511425" y="5608638"/>
            <a:ext cx="2474913" cy="1203325"/>
          </a:xfrm>
          <a:custGeom>
            <a:avLst/>
            <a:gdLst>
              <a:gd name="T0" fmla="*/ 0 w 1559"/>
              <a:gd name="T1" fmla="*/ 2147483646 h 758"/>
              <a:gd name="T2" fmla="*/ 2147483646 w 1559"/>
              <a:gd name="T3" fmla="*/ 2147483646 h 758"/>
              <a:gd name="T4" fmla="*/ 2147483646 w 1559"/>
              <a:gd name="T5" fmla="*/ 2147483646 h 758"/>
              <a:gd name="T6" fmla="*/ 2147483646 w 1559"/>
              <a:gd name="T7" fmla="*/ 0 h 758"/>
              <a:gd name="T8" fmla="*/ 0 60000 65536"/>
              <a:gd name="T9" fmla="*/ 0 60000 65536"/>
              <a:gd name="T10" fmla="*/ 0 60000 65536"/>
              <a:gd name="T11" fmla="*/ 0 60000 65536"/>
              <a:gd name="T12" fmla="*/ 0 w 1559"/>
              <a:gd name="T13" fmla="*/ 0 h 758"/>
              <a:gd name="T14" fmla="*/ 1559 w 1559"/>
              <a:gd name="T15" fmla="*/ 758 h 758"/>
            </a:gdLst>
            <a:ahLst/>
            <a:cxnLst>
              <a:cxn ang="T8">
                <a:pos x="T0" y="T1"/>
              </a:cxn>
              <a:cxn ang="T9">
                <a:pos x="T2" y="T3"/>
              </a:cxn>
              <a:cxn ang="T10">
                <a:pos x="T4" y="T5"/>
              </a:cxn>
              <a:cxn ang="T11">
                <a:pos x="T6" y="T7"/>
              </a:cxn>
            </a:cxnLst>
            <a:rect l="T12" t="T13" r="T14" b="T15"/>
            <a:pathLst>
              <a:path w="1559" h="758">
                <a:moveTo>
                  <a:pt x="0" y="338"/>
                </a:moveTo>
                <a:cubicBezTo>
                  <a:pt x="221" y="457"/>
                  <a:pt x="442" y="577"/>
                  <a:pt x="630" y="630"/>
                </a:cubicBezTo>
                <a:cubicBezTo>
                  <a:pt x="818" y="683"/>
                  <a:pt x="974" y="758"/>
                  <a:pt x="1129" y="653"/>
                </a:cubicBezTo>
                <a:cubicBezTo>
                  <a:pt x="1284" y="548"/>
                  <a:pt x="1492" y="109"/>
                  <a:pt x="1559" y="0"/>
                </a:cubicBezTo>
              </a:path>
            </a:pathLst>
          </a:custGeom>
          <a:noFill/>
          <a:ln w="28575">
            <a:solidFill>
              <a:schemeClr val="tx2"/>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11627" name="Freeform 36"/>
          <p:cNvSpPr>
            <a:spLocks/>
          </p:cNvSpPr>
          <p:nvPr/>
        </p:nvSpPr>
        <p:spPr bwMode="auto">
          <a:xfrm>
            <a:off x="3975100" y="5024438"/>
            <a:ext cx="1803400" cy="547687"/>
          </a:xfrm>
          <a:custGeom>
            <a:avLst/>
            <a:gdLst>
              <a:gd name="T0" fmla="*/ 0 w 1136"/>
              <a:gd name="T1" fmla="*/ 2147483646 h 345"/>
              <a:gd name="T2" fmla="*/ 2147483646 w 1136"/>
              <a:gd name="T3" fmla="*/ 2147483646 h 345"/>
              <a:gd name="T4" fmla="*/ 2147483646 w 1136"/>
              <a:gd name="T5" fmla="*/ 2147483646 h 345"/>
              <a:gd name="T6" fmla="*/ 2147483646 w 1136"/>
              <a:gd name="T7" fmla="*/ 2147483646 h 345"/>
              <a:gd name="T8" fmla="*/ 0 60000 65536"/>
              <a:gd name="T9" fmla="*/ 0 60000 65536"/>
              <a:gd name="T10" fmla="*/ 0 60000 65536"/>
              <a:gd name="T11" fmla="*/ 0 60000 65536"/>
              <a:gd name="T12" fmla="*/ 0 w 1136"/>
              <a:gd name="T13" fmla="*/ 0 h 345"/>
              <a:gd name="T14" fmla="*/ 1136 w 1136"/>
              <a:gd name="T15" fmla="*/ 345 h 345"/>
            </a:gdLst>
            <a:ahLst/>
            <a:cxnLst>
              <a:cxn ang="T8">
                <a:pos x="T0" y="T1"/>
              </a:cxn>
              <a:cxn ang="T9">
                <a:pos x="T2" y="T3"/>
              </a:cxn>
              <a:cxn ang="T10">
                <a:pos x="T4" y="T5"/>
              </a:cxn>
              <a:cxn ang="T11">
                <a:pos x="T6" y="T7"/>
              </a:cxn>
            </a:cxnLst>
            <a:rect l="T12" t="T13" r="T14" b="T15"/>
            <a:pathLst>
              <a:path w="1136" h="345">
                <a:moveTo>
                  <a:pt x="0" y="345"/>
                </a:moveTo>
                <a:cubicBezTo>
                  <a:pt x="44" y="268"/>
                  <a:pt x="88" y="191"/>
                  <a:pt x="207" y="137"/>
                </a:cubicBezTo>
                <a:cubicBezTo>
                  <a:pt x="326" y="83"/>
                  <a:pt x="559" y="0"/>
                  <a:pt x="714" y="22"/>
                </a:cubicBezTo>
                <a:cubicBezTo>
                  <a:pt x="869" y="44"/>
                  <a:pt x="1068" y="227"/>
                  <a:pt x="1136" y="268"/>
                </a:cubicBezTo>
              </a:path>
            </a:pathLst>
          </a:custGeom>
          <a:noFill/>
          <a:ln w="28575">
            <a:solidFill>
              <a:srgbClr val="CC0099"/>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11628" name="Freeform 37"/>
          <p:cNvSpPr>
            <a:spLocks/>
          </p:cNvSpPr>
          <p:nvPr/>
        </p:nvSpPr>
        <p:spPr bwMode="auto">
          <a:xfrm>
            <a:off x="2998788" y="4729163"/>
            <a:ext cx="3524250" cy="733425"/>
          </a:xfrm>
          <a:custGeom>
            <a:avLst/>
            <a:gdLst>
              <a:gd name="T0" fmla="*/ 0 w 2220"/>
              <a:gd name="T1" fmla="*/ 2147483646 h 462"/>
              <a:gd name="T2" fmla="*/ 2147483646 w 2220"/>
              <a:gd name="T3" fmla="*/ 2147483646 h 462"/>
              <a:gd name="T4" fmla="*/ 2147483646 w 2220"/>
              <a:gd name="T5" fmla="*/ 2147483646 h 462"/>
              <a:gd name="T6" fmla="*/ 2147483646 w 2220"/>
              <a:gd name="T7" fmla="*/ 2147483646 h 462"/>
              <a:gd name="T8" fmla="*/ 2147483646 w 2220"/>
              <a:gd name="T9" fmla="*/ 2147483646 h 462"/>
              <a:gd name="T10" fmla="*/ 2147483646 w 2220"/>
              <a:gd name="T11" fmla="*/ 2147483646 h 462"/>
              <a:gd name="T12" fmla="*/ 0 60000 65536"/>
              <a:gd name="T13" fmla="*/ 0 60000 65536"/>
              <a:gd name="T14" fmla="*/ 0 60000 65536"/>
              <a:gd name="T15" fmla="*/ 0 60000 65536"/>
              <a:gd name="T16" fmla="*/ 0 60000 65536"/>
              <a:gd name="T17" fmla="*/ 0 60000 65536"/>
              <a:gd name="T18" fmla="*/ 0 w 2220"/>
              <a:gd name="T19" fmla="*/ 0 h 462"/>
              <a:gd name="T20" fmla="*/ 2220 w 2220"/>
              <a:gd name="T21" fmla="*/ 462 h 462"/>
            </a:gdLst>
            <a:ahLst/>
            <a:cxnLst>
              <a:cxn ang="T12">
                <a:pos x="T0" y="T1"/>
              </a:cxn>
              <a:cxn ang="T13">
                <a:pos x="T2" y="T3"/>
              </a:cxn>
              <a:cxn ang="T14">
                <a:pos x="T4" y="T5"/>
              </a:cxn>
              <a:cxn ang="T15">
                <a:pos x="T6" y="T7"/>
              </a:cxn>
              <a:cxn ang="T16">
                <a:pos x="T8" y="T9"/>
              </a:cxn>
              <a:cxn ang="T17">
                <a:pos x="T10" y="T11"/>
              </a:cxn>
            </a:cxnLst>
            <a:rect l="T18" t="T19" r="T20" b="T21"/>
            <a:pathLst>
              <a:path w="2220" h="462">
                <a:moveTo>
                  <a:pt x="0" y="139"/>
                </a:moveTo>
                <a:cubicBezTo>
                  <a:pt x="214" y="100"/>
                  <a:pt x="428" y="62"/>
                  <a:pt x="653" y="39"/>
                </a:cubicBezTo>
                <a:cubicBezTo>
                  <a:pt x="878" y="16"/>
                  <a:pt x="1143" y="2"/>
                  <a:pt x="1352" y="1"/>
                </a:cubicBezTo>
                <a:cubicBezTo>
                  <a:pt x="1561" y="0"/>
                  <a:pt x="1787" y="15"/>
                  <a:pt x="1905" y="32"/>
                </a:cubicBezTo>
                <a:cubicBezTo>
                  <a:pt x="2023" y="49"/>
                  <a:pt x="2007" y="29"/>
                  <a:pt x="2059" y="101"/>
                </a:cubicBezTo>
                <a:cubicBezTo>
                  <a:pt x="2111" y="173"/>
                  <a:pt x="2197" y="402"/>
                  <a:pt x="2220" y="462"/>
                </a:cubicBezTo>
              </a:path>
            </a:pathLst>
          </a:custGeom>
          <a:noFill/>
          <a:ln w="28575">
            <a:solidFill>
              <a:srgbClr val="0099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11629"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1100" b="0">
                <a:solidFill>
                  <a:srgbClr val="000000"/>
                </a:solidFill>
                <a:latin typeface="Calibri" panose="020F0502020204030204" pitchFamily="34" charset="0"/>
              </a:rPr>
              <a:t>Ray Mooney</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fld id="{44255CE8-9538-4870-BE9A-032E120594DD}" type="slidenum">
              <a:rPr lang="en-US" altLang="en-US" sz="1200" smtClean="0">
                <a:latin typeface="Helvetica" panose="020B0604020202020204" pitchFamily="34" charset="0"/>
              </a:rPr>
              <a:pPr>
                <a:spcBef>
                  <a:spcPct val="0"/>
                </a:spcBef>
                <a:buClrTx/>
                <a:buFontTx/>
                <a:buNone/>
              </a:pPr>
              <a:t>47</a:t>
            </a:fld>
            <a:endParaRPr lang="en-US" altLang="en-US" sz="1200"/>
          </a:p>
        </p:txBody>
      </p:sp>
      <p:sp>
        <p:nvSpPr>
          <p:cNvPr id="113667" name="Rectangle 2"/>
          <p:cNvSpPr>
            <a:spLocks noGrp="1" noChangeArrowheads="1"/>
          </p:cNvSpPr>
          <p:nvPr>
            <p:ph type="title"/>
          </p:nvPr>
        </p:nvSpPr>
        <p:spPr/>
        <p:txBody>
          <a:bodyPr/>
          <a:lstStyle/>
          <a:p>
            <a:pPr eaLnBrk="1" hangingPunct="1"/>
            <a:r>
              <a:rPr lang="en-US" altLang="en-US"/>
              <a:t>Most Likely State Sequence</a:t>
            </a:r>
          </a:p>
        </p:txBody>
      </p:sp>
      <p:sp>
        <p:nvSpPr>
          <p:cNvPr id="113668" name="Rectangle 3"/>
          <p:cNvSpPr>
            <a:spLocks noGrp="1" noChangeArrowheads="1"/>
          </p:cNvSpPr>
          <p:nvPr>
            <p:ph type="body" idx="1"/>
          </p:nvPr>
        </p:nvSpPr>
        <p:spPr>
          <a:xfrm>
            <a:off x="503238" y="1371600"/>
            <a:ext cx="8259762" cy="3273425"/>
          </a:xfrm>
        </p:spPr>
        <p:txBody>
          <a:bodyPr/>
          <a:lstStyle/>
          <a:p>
            <a:pPr eaLnBrk="1" hangingPunct="1"/>
            <a:r>
              <a:rPr lang="en-US" altLang="en-US" sz="2800">
                <a:cs typeface="Times New Roman" panose="02020603050405020304" pitchFamily="18" charset="0"/>
              </a:rPr>
              <a:t>Given an observation sequence, </a:t>
            </a:r>
            <a:r>
              <a:rPr lang="en-US" altLang="en-US" sz="2800" i="1">
                <a:cs typeface="Times New Roman" panose="02020603050405020304" pitchFamily="18" charset="0"/>
              </a:rPr>
              <a:t>O</a:t>
            </a:r>
            <a:r>
              <a:rPr lang="en-US" altLang="en-US" sz="2800">
                <a:cs typeface="Times New Roman" panose="02020603050405020304" pitchFamily="18" charset="0"/>
              </a:rPr>
              <a:t>, and a model, </a:t>
            </a:r>
            <a:r>
              <a:rPr lang="el-GR" altLang="en-US" sz="2800">
                <a:cs typeface="Times New Roman" panose="02020603050405020304" pitchFamily="18" charset="0"/>
              </a:rPr>
              <a:t>λ</a:t>
            </a:r>
            <a:r>
              <a:rPr lang="en-US" altLang="en-US" sz="2800">
                <a:cs typeface="Times New Roman" panose="02020603050405020304" pitchFamily="18" charset="0"/>
              </a:rPr>
              <a:t>,  what is the most likely state sequence,</a:t>
            </a:r>
            <a:r>
              <a:rPr lang="en-US" altLang="en-US" sz="2800" i="1">
                <a:cs typeface="Times New Roman" panose="02020603050405020304" pitchFamily="18" charset="0"/>
              </a:rPr>
              <a:t>Q</a:t>
            </a:r>
            <a:r>
              <a:rPr lang="en-US" altLang="en-US" sz="2800">
                <a:cs typeface="Times New Roman" panose="02020603050405020304" pitchFamily="18" charset="0"/>
              </a:rPr>
              <a:t>=</a:t>
            </a:r>
            <a:r>
              <a:rPr lang="en-US" altLang="en-US" sz="2800" i="1">
                <a:cs typeface="Times New Roman" panose="02020603050405020304" pitchFamily="18" charset="0"/>
              </a:rPr>
              <a:t>q</a:t>
            </a:r>
            <a:r>
              <a:rPr lang="en-US" altLang="en-US" sz="2800" baseline="-25000">
                <a:cs typeface="Times New Roman" panose="02020603050405020304" pitchFamily="18" charset="0"/>
              </a:rPr>
              <a:t>1</a:t>
            </a:r>
            <a:r>
              <a:rPr lang="en-US" altLang="en-US" sz="2800">
                <a:cs typeface="Times New Roman" panose="02020603050405020304" pitchFamily="18" charset="0"/>
              </a:rPr>
              <a:t>,</a:t>
            </a:r>
            <a:r>
              <a:rPr lang="en-US" altLang="en-US" sz="2800" i="1">
                <a:cs typeface="Times New Roman" panose="02020603050405020304" pitchFamily="18" charset="0"/>
              </a:rPr>
              <a:t>q</a:t>
            </a:r>
            <a:r>
              <a:rPr lang="en-US" altLang="en-US" sz="2800" baseline="-25000">
                <a:cs typeface="Times New Roman" panose="02020603050405020304" pitchFamily="18" charset="0"/>
              </a:rPr>
              <a:t>2</a:t>
            </a:r>
            <a:r>
              <a:rPr lang="en-US" altLang="en-US" sz="2800">
                <a:cs typeface="Times New Roman" panose="02020603050405020304" pitchFamily="18" charset="0"/>
              </a:rPr>
              <a:t>,…</a:t>
            </a:r>
            <a:r>
              <a:rPr lang="en-US" altLang="en-US" sz="2800" i="1">
                <a:cs typeface="Times New Roman" panose="02020603050405020304" pitchFamily="18" charset="0"/>
              </a:rPr>
              <a:t>q</a:t>
            </a:r>
            <a:r>
              <a:rPr lang="en-US" altLang="en-US" sz="2800" i="1" baseline="-25000">
                <a:cs typeface="Times New Roman" panose="02020603050405020304" pitchFamily="18" charset="0"/>
              </a:rPr>
              <a:t>T</a:t>
            </a:r>
            <a:r>
              <a:rPr lang="en-US" altLang="en-US" sz="2800">
                <a:cs typeface="Times New Roman" panose="02020603050405020304" pitchFamily="18" charset="0"/>
              </a:rPr>
              <a:t>, that generated this sequence from this model?</a:t>
            </a:r>
          </a:p>
          <a:p>
            <a:pPr eaLnBrk="1" hangingPunct="1"/>
            <a:r>
              <a:rPr lang="en-US" altLang="en-US" sz="2800">
                <a:cs typeface="Times New Roman" panose="02020603050405020304" pitchFamily="18" charset="0"/>
              </a:rPr>
              <a:t>Used for sequence labeling, assuming each state corresponds to a tag, it determines the globally best assignment of tags to all tokens in a sequence using a principled approach grounded in probability theory.</a:t>
            </a:r>
          </a:p>
          <a:p>
            <a:pPr eaLnBrk="1" hangingPunct="1"/>
            <a:endParaRPr lang="en-US" altLang="en-US" sz="2800"/>
          </a:p>
        </p:txBody>
      </p:sp>
      <p:grpSp>
        <p:nvGrpSpPr>
          <p:cNvPr id="113669" name="Group 4"/>
          <p:cNvGrpSpPr>
            <a:grpSpLocks/>
          </p:cNvGrpSpPr>
          <p:nvPr/>
        </p:nvGrpSpPr>
        <p:grpSpPr bwMode="auto">
          <a:xfrm>
            <a:off x="1214438" y="4627563"/>
            <a:ext cx="2949575" cy="1951037"/>
            <a:chOff x="688" y="2569"/>
            <a:chExt cx="1858" cy="1229"/>
          </a:xfrm>
        </p:grpSpPr>
        <p:grpSp>
          <p:nvGrpSpPr>
            <p:cNvPr id="113681" name="Group 5"/>
            <p:cNvGrpSpPr>
              <a:grpSpLocks/>
            </p:cNvGrpSpPr>
            <p:nvPr/>
          </p:nvGrpSpPr>
          <p:grpSpPr bwMode="auto">
            <a:xfrm>
              <a:off x="933" y="2693"/>
              <a:ext cx="1533" cy="1001"/>
              <a:chOff x="284" y="1101"/>
              <a:chExt cx="4313" cy="2622"/>
            </a:xfrm>
          </p:grpSpPr>
          <p:grpSp>
            <p:nvGrpSpPr>
              <p:cNvPr id="113683" name="Group 6"/>
              <p:cNvGrpSpPr>
                <a:grpSpLocks/>
              </p:cNvGrpSpPr>
              <p:nvPr/>
            </p:nvGrpSpPr>
            <p:grpSpPr bwMode="auto">
              <a:xfrm>
                <a:off x="1360" y="2500"/>
                <a:ext cx="829" cy="797"/>
                <a:chOff x="3852" y="2120"/>
                <a:chExt cx="1098" cy="1242"/>
              </a:xfrm>
            </p:grpSpPr>
            <p:sp>
              <p:nvSpPr>
                <p:cNvPr id="113702" name="Freeform 7"/>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13703" name="Freeform 8"/>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13704" name="Line 9"/>
                <p:cNvSpPr>
                  <a:spLocks noChangeShapeType="1"/>
                </p:cNvSpPr>
                <p:nvPr/>
              </p:nvSpPr>
              <p:spPr bwMode="auto">
                <a:xfrm flipV="1">
                  <a:off x="4025" y="2120"/>
                  <a:ext cx="760" cy="8"/>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grpSp>
            <p:nvGrpSpPr>
              <p:cNvPr id="113684" name="Group 10"/>
              <p:cNvGrpSpPr>
                <a:grpSpLocks/>
              </p:cNvGrpSpPr>
              <p:nvPr/>
            </p:nvGrpSpPr>
            <p:grpSpPr bwMode="auto">
              <a:xfrm>
                <a:off x="2181" y="1163"/>
                <a:ext cx="829" cy="797"/>
                <a:chOff x="3852" y="2120"/>
                <a:chExt cx="1098" cy="1242"/>
              </a:xfrm>
            </p:grpSpPr>
            <p:sp>
              <p:nvSpPr>
                <p:cNvPr id="113699" name="Freeform 11"/>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13700" name="Freeform 12"/>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13701" name="Line 13"/>
                <p:cNvSpPr>
                  <a:spLocks noChangeShapeType="1"/>
                </p:cNvSpPr>
                <p:nvPr/>
              </p:nvSpPr>
              <p:spPr bwMode="auto">
                <a:xfrm flipV="1">
                  <a:off x="4025" y="2120"/>
                  <a:ext cx="760" cy="8"/>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113685" name="Freeform 14"/>
              <p:cNvSpPr>
                <a:spLocks/>
              </p:cNvSpPr>
              <p:nvPr/>
            </p:nvSpPr>
            <p:spPr bwMode="auto">
              <a:xfrm>
                <a:off x="579" y="1179"/>
                <a:ext cx="415" cy="793"/>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13686" name="Freeform 15"/>
              <p:cNvSpPr>
                <a:spLocks/>
              </p:cNvSpPr>
              <p:nvPr/>
            </p:nvSpPr>
            <p:spPr bwMode="auto">
              <a:xfrm flipH="1">
                <a:off x="994" y="1177"/>
                <a:ext cx="414" cy="792"/>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13687" name="Line 16"/>
              <p:cNvSpPr>
                <a:spLocks noChangeShapeType="1"/>
              </p:cNvSpPr>
              <p:nvPr/>
            </p:nvSpPr>
            <p:spPr bwMode="auto">
              <a:xfrm flipV="1">
                <a:off x="710" y="1175"/>
                <a:ext cx="573" cy="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13688" name="Freeform 17"/>
              <p:cNvSpPr>
                <a:spLocks/>
              </p:cNvSpPr>
              <p:nvPr/>
            </p:nvSpPr>
            <p:spPr bwMode="auto">
              <a:xfrm>
                <a:off x="3768" y="2017"/>
                <a:ext cx="415" cy="793"/>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13689" name="Freeform 18"/>
              <p:cNvSpPr>
                <a:spLocks/>
              </p:cNvSpPr>
              <p:nvPr/>
            </p:nvSpPr>
            <p:spPr bwMode="auto">
              <a:xfrm flipH="1">
                <a:off x="4183" y="2015"/>
                <a:ext cx="414" cy="792"/>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13690" name="Line 19"/>
              <p:cNvSpPr>
                <a:spLocks noChangeShapeType="1"/>
              </p:cNvSpPr>
              <p:nvPr/>
            </p:nvSpPr>
            <p:spPr bwMode="auto">
              <a:xfrm flipV="1">
                <a:off x="3899" y="2013"/>
                <a:ext cx="573" cy="5"/>
              </a:xfrm>
              <a:prstGeom prst="line">
                <a:avLst/>
              </a:prstGeom>
              <a:noFill/>
              <a:ln w="38100">
                <a:solidFill>
                  <a:srgbClr val="CC00CC"/>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13691" name="Freeform 20"/>
              <p:cNvSpPr>
                <a:spLocks/>
              </p:cNvSpPr>
              <p:nvPr/>
            </p:nvSpPr>
            <p:spPr bwMode="auto">
              <a:xfrm>
                <a:off x="1290" y="1829"/>
                <a:ext cx="983" cy="258"/>
              </a:xfrm>
              <a:custGeom>
                <a:avLst/>
                <a:gdLst>
                  <a:gd name="T0" fmla="*/ 0 w 983"/>
                  <a:gd name="T1" fmla="*/ 38 h 258"/>
                  <a:gd name="T2" fmla="*/ 253 w 983"/>
                  <a:gd name="T3" fmla="*/ 215 h 258"/>
                  <a:gd name="T4" fmla="*/ 614 w 983"/>
                  <a:gd name="T5" fmla="*/ 222 h 258"/>
                  <a:gd name="T6" fmla="*/ 983 w 983"/>
                  <a:gd name="T7" fmla="*/ 0 h 258"/>
                  <a:gd name="T8" fmla="*/ 0 60000 65536"/>
                  <a:gd name="T9" fmla="*/ 0 60000 65536"/>
                  <a:gd name="T10" fmla="*/ 0 60000 65536"/>
                  <a:gd name="T11" fmla="*/ 0 60000 65536"/>
                  <a:gd name="T12" fmla="*/ 0 w 983"/>
                  <a:gd name="T13" fmla="*/ 0 h 258"/>
                  <a:gd name="T14" fmla="*/ 983 w 983"/>
                  <a:gd name="T15" fmla="*/ 258 h 258"/>
                </a:gdLst>
                <a:ahLst/>
                <a:cxnLst>
                  <a:cxn ang="T8">
                    <a:pos x="T0" y="T1"/>
                  </a:cxn>
                  <a:cxn ang="T9">
                    <a:pos x="T2" y="T3"/>
                  </a:cxn>
                  <a:cxn ang="T10">
                    <a:pos x="T4" y="T5"/>
                  </a:cxn>
                  <a:cxn ang="T11">
                    <a:pos x="T6" y="T7"/>
                  </a:cxn>
                </a:cxnLst>
                <a:rect l="T12" t="T13" r="T14" b="T15"/>
                <a:pathLst>
                  <a:path w="983" h="258">
                    <a:moveTo>
                      <a:pt x="0" y="38"/>
                    </a:moveTo>
                    <a:cubicBezTo>
                      <a:pt x="75" y="111"/>
                      <a:pt x="151" y="184"/>
                      <a:pt x="253" y="215"/>
                    </a:cubicBezTo>
                    <a:cubicBezTo>
                      <a:pt x="355" y="246"/>
                      <a:pt x="492" y="258"/>
                      <a:pt x="614" y="222"/>
                    </a:cubicBezTo>
                    <a:cubicBezTo>
                      <a:pt x="736" y="186"/>
                      <a:pt x="859" y="93"/>
                      <a:pt x="983"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13692" name="Freeform 21"/>
              <p:cNvSpPr>
                <a:spLocks/>
              </p:cNvSpPr>
              <p:nvPr/>
            </p:nvSpPr>
            <p:spPr bwMode="auto">
              <a:xfrm>
                <a:off x="2918" y="1821"/>
                <a:ext cx="929" cy="507"/>
              </a:xfrm>
              <a:custGeom>
                <a:avLst/>
                <a:gdLst>
                  <a:gd name="T0" fmla="*/ 0 w 929"/>
                  <a:gd name="T1" fmla="*/ 0 h 507"/>
                  <a:gd name="T2" fmla="*/ 207 w 929"/>
                  <a:gd name="T3" fmla="*/ 238 h 507"/>
                  <a:gd name="T4" fmla="*/ 499 w 929"/>
                  <a:gd name="T5" fmla="*/ 422 h 507"/>
                  <a:gd name="T6" fmla="*/ 929 w 929"/>
                  <a:gd name="T7" fmla="*/ 507 h 507"/>
                  <a:gd name="T8" fmla="*/ 0 60000 65536"/>
                  <a:gd name="T9" fmla="*/ 0 60000 65536"/>
                  <a:gd name="T10" fmla="*/ 0 60000 65536"/>
                  <a:gd name="T11" fmla="*/ 0 60000 65536"/>
                  <a:gd name="T12" fmla="*/ 0 w 929"/>
                  <a:gd name="T13" fmla="*/ 0 h 507"/>
                  <a:gd name="T14" fmla="*/ 929 w 929"/>
                  <a:gd name="T15" fmla="*/ 507 h 507"/>
                </a:gdLst>
                <a:ahLst/>
                <a:cxnLst>
                  <a:cxn ang="T8">
                    <a:pos x="T0" y="T1"/>
                  </a:cxn>
                  <a:cxn ang="T9">
                    <a:pos x="T2" y="T3"/>
                  </a:cxn>
                  <a:cxn ang="T10">
                    <a:pos x="T4" y="T5"/>
                  </a:cxn>
                  <a:cxn ang="T11">
                    <a:pos x="T6" y="T7"/>
                  </a:cxn>
                </a:cxnLst>
                <a:rect l="T12" t="T13" r="T14" b="T15"/>
                <a:pathLst>
                  <a:path w="929" h="507">
                    <a:moveTo>
                      <a:pt x="0" y="0"/>
                    </a:moveTo>
                    <a:cubicBezTo>
                      <a:pt x="62" y="84"/>
                      <a:pt x="124" y="168"/>
                      <a:pt x="207" y="238"/>
                    </a:cubicBezTo>
                    <a:cubicBezTo>
                      <a:pt x="290" y="308"/>
                      <a:pt x="379" y="377"/>
                      <a:pt x="499" y="422"/>
                    </a:cubicBezTo>
                    <a:cubicBezTo>
                      <a:pt x="619" y="467"/>
                      <a:pt x="860" y="493"/>
                      <a:pt x="929" y="5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13693" name="Freeform 22"/>
              <p:cNvSpPr>
                <a:spLocks/>
              </p:cNvSpPr>
              <p:nvPr/>
            </p:nvSpPr>
            <p:spPr bwMode="auto">
              <a:xfrm>
                <a:off x="1313" y="1101"/>
                <a:ext cx="975" cy="359"/>
              </a:xfrm>
              <a:custGeom>
                <a:avLst/>
                <a:gdLst>
                  <a:gd name="T0" fmla="*/ 975 w 975"/>
                  <a:gd name="T1" fmla="*/ 1 h 536"/>
                  <a:gd name="T2" fmla="*/ 668 w 975"/>
                  <a:gd name="T3" fmla="*/ 1 h 536"/>
                  <a:gd name="T4" fmla="*/ 307 w 975"/>
                  <a:gd name="T5" fmla="*/ 1 h 536"/>
                  <a:gd name="T6" fmla="*/ 0 w 975"/>
                  <a:gd name="T7" fmla="*/ 1 h 536"/>
                  <a:gd name="T8" fmla="*/ 0 60000 65536"/>
                  <a:gd name="T9" fmla="*/ 0 60000 65536"/>
                  <a:gd name="T10" fmla="*/ 0 60000 65536"/>
                  <a:gd name="T11" fmla="*/ 0 60000 65536"/>
                  <a:gd name="T12" fmla="*/ 0 w 975"/>
                  <a:gd name="T13" fmla="*/ 0 h 536"/>
                  <a:gd name="T14" fmla="*/ 975 w 975"/>
                  <a:gd name="T15" fmla="*/ 536 h 536"/>
                </a:gdLst>
                <a:ahLst/>
                <a:cxnLst>
                  <a:cxn ang="T8">
                    <a:pos x="T0" y="T1"/>
                  </a:cxn>
                  <a:cxn ang="T9">
                    <a:pos x="T2" y="T3"/>
                  </a:cxn>
                  <a:cxn ang="T10">
                    <a:pos x="T4" y="T5"/>
                  </a:cxn>
                  <a:cxn ang="T11">
                    <a:pos x="T6" y="T7"/>
                  </a:cxn>
                </a:cxnLst>
                <a:rect l="T12" t="T13" r="T14" b="T15"/>
                <a:pathLst>
                  <a:path w="975" h="536">
                    <a:moveTo>
                      <a:pt x="975" y="528"/>
                    </a:moveTo>
                    <a:cubicBezTo>
                      <a:pt x="877" y="343"/>
                      <a:pt x="779" y="158"/>
                      <a:pt x="668" y="83"/>
                    </a:cubicBezTo>
                    <a:cubicBezTo>
                      <a:pt x="557" y="8"/>
                      <a:pt x="418" y="0"/>
                      <a:pt x="307" y="75"/>
                    </a:cubicBezTo>
                    <a:cubicBezTo>
                      <a:pt x="196" y="150"/>
                      <a:pt x="52" y="458"/>
                      <a:pt x="0" y="536"/>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en-US"/>
              </a:p>
            </p:txBody>
          </p:sp>
          <p:sp>
            <p:nvSpPr>
              <p:cNvPr id="113694" name="Freeform 23"/>
              <p:cNvSpPr>
                <a:spLocks/>
              </p:cNvSpPr>
              <p:nvPr/>
            </p:nvSpPr>
            <p:spPr bwMode="auto">
              <a:xfrm>
                <a:off x="1159" y="1959"/>
                <a:ext cx="2612" cy="620"/>
              </a:xfrm>
              <a:custGeom>
                <a:avLst/>
                <a:gdLst>
                  <a:gd name="T0" fmla="*/ 0 w 2612"/>
                  <a:gd name="T1" fmla="*/ 0 h 620"/>
                  <a:gd name="T2" fmla="*/ 400 w 2612"/>
                  <a:gd name="T3" fmla="*/ 354 h 620"/>
                  <a:gd name="T4" fmla="*/ 1467 w 2612"/>
                  <a:gd name="T5" fmla="*/ 392 h 620"/>
                  <a:gd name="T6" fmla="*/ 2174 w 2612"/>
                  <a:gd name="T7" fmla="*/ 584 h 620"/>
                  <a:gd name="T8" fmla="*/ 2612 w 2612"/>
                  <a:gd name="T9" fmla="*/ 607 h 620"/>
                  <a:gd name="T10" fmla="*/ 0 60000 65536"/>
                  <a:gd name="T11" fmla="*/ 0 60000 65536"/>
                  <a:gd name="T12" fmla="*/ 0 60000 65536"/>
                  <a:gd name="T13" fmla="*/ 0 60000 65536"/>
                  <a:gd name="T14" fmla="*/ 0 60000 65536"/>
                  <a:gd name="T15" fmla="*/ 0 w 2612"/>
                  <a:gd name="T16" fmla="*/ 0 h 620"/>
                  <a:gd name="T17" fmla="*/ 2612 w 2612"/>
                  <a:gd name="T18" fmla="*/ 620 h 620"/>
                </a:gdLst>
                <a:ahLst/>
                <a:cxnLst>
                  <a:cxn ang="T10">
                    <a:pos x="T0" y="T1"/>
                  </a:cxn>
                  <a:cxn ang="T11">
                    <a:pos x="T2" y="T3"/>
                  </a:cxn>
                  <a:cxn ang="T12">
                    <a:pos x="T4" y="T5"/>
                  </a:cxn>
                  <a:cxn ang="T13">
                    <a:pos x="T6" y="T7"/>
                  </a:cxn>
                  <a:cxn ang="T14">
                    <a:pos x="T8" y="T9"/>
                  </a:cxn>
                </a:cxnLst>
                <a:rect l="T15" t="T16" r="T17" b="T18"/>
                <a:pathLst>
                  <a:path w="2612" h="620">
                    <a:moveTo>
                      <a:pt x="0" y="0"/>
                    </a:moveTo>
                    <a:cubicBezTo>
                      <a:pt x="78" y="144"/>
                      <a:pt x="156" y="289"/>
                      <a:pt x="400" y="354"/>
                    </a:cubicBezTo>
                    <a:cubicBezTo>
                      <a:pt x="644" y="419"/>
                      <a:pt x="1171" y="354"/>
                      <a:pt x="1467" y="392"/>
                    </a:cubicBezTo>
                    <a:cubicBezTo>
                      <a:pt x="1763" y="430"/>
                      <a:pt x="1983" y="548"/>
                      <a:pt x="2174" y="584"/>
                    </a:cubicBezTo>
                    <a:cubicBezTo>
                      <a:pt x="2365" y="620"/>
                      <a:pt x="2488" y="613"/>
                      <a:pt x="2612" y="6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13695" name="Freeform 24"/>
              <p:cNvSpPr>
                <a:spLocks/>
              </p:cNvSpPr>
              <p:nvPr/>
            </p:nvSpPr>
            <p:spPr bwMode="auto">
              <a:xfrm>
                <a:off x="2173" y="2735"/>
                <a:ext cx="1705" cy="481"/>
              </a:xfrm>
              <a:custGeom>
                <a:avLst/>
                <a:gdLst>
                  <a:gd name="T0" fmla="*/ 0 w 1705"/>
                  <a:gd name="T1" fmla="*/ 292 h 481"/>
                  <a:gd name="T2" fmla="*/ 315 w 1705"/>
                  <a:gd name="T3" fmla="*/ 399 h 481"/>
                  <a:gd name="T4" fmla="*/ 1121 w 1705"/>
                  <a:gd name="T5" fmla="*/ 415 h 481"/>
                  <a:gd name="T6" fmla="*/ 1705 w 1705"/>
                  <a:gd name="T7" fmla="*/ 0 h 481"/>
                  <a:gd name="T8" fmla="*/ 0 60000 65536"/>
                  <a:gd name="T9" fmla="*/ 0 60000 65536"/>
                  <a:gd name="T10" fmla="*/ 0 60000 65536"/>
                  <a:gd name="T11" fmla="*/ 0 60000 65536"/>
                  <a:gd name="T12" fmla="*/ 0 w 1705"/>
                  <a:gd name="T13" fmla="*/ 0 h 481"/>
                  <a:gd name="T14" fmla="*/ 1705 w 1705"/>
                  <a:gd name="T15" fmla="*/ 481 h 481"/>
                </a:gdLst>
                <a:ahLst/>
                <a:cxnLst>
                  <a:cxn ang="T8">
                    <a:pos x="T0" y="T1"/>
                  </a:cxn>
                  <a:cxn ang="T9">
                    <a:pos x="T2" y="T3"/>
                  </a:cxn>
                  <a:cxn ang="T10">
                    <a:pos x="T4" y="T5"/>
                  </a:cxn>
                  <a:cxn ang="T11">
                    <a:pos x="T6" y="T7"/>
                  </a:cxn>
                </a:cxnLst>
                <a:rect l="T12" t="T13" r="T14" b="T15"/>
                <a:pathLst>
                  <a:path w="1705" h="481">
                    <a:moveTo>
                      <a:pt x="0" y="292"/>
                    </a:moveTo>
                    <a:cubicBezTo>
                      <a:pt x="64" y="335"/>
                      <a:pt x="128" y="379"/>
                      <a:pt x="315" y="399"/>
                    </a:cubicBezTo>
                    <a:cubicBezTo>
                      <a:pt x="502" y="419"/>
                      <a:pt x="889" y="481"/>
                      <a:pt x="1121" y="415"/>
                    </a:cubicBezTo>
                    <a:cubicBezTo>
                      <a:pt x="1353" y="349"/>
                      <a:pt x="1529" y="174"/>
                      <a:pt x="1705"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13696" name="Freeform 25"/>
              <p:cNvSpPr>
                <a:spLocks/>
              </p:cNvSpPr>
              <p:nvPr/>
            </p:nvSpPr>
            <p:spPr bwMode="auto">
              <a:xfrm>
                <a:off x="475" y="1783"/>
                <a:ext cx="892" cy="1282"/>
              </a:xfrm>
              <a:custGeom>
                <a:avLst/>
                <a:gdLst>
                  <a:gd name="T0" fmla="*/ 892 w 892"/>
                  <a:gd name="T1" fmla="*/ 1282 h 1282"/>
                  <a:gd name="T2" fmla="*/ 569 w 892"/>
                  <a:gd name="T3" fmla="*/ 1190 h 1282"/>
                  <a:gd name="T4" fmla="*/ 147 w 892"/>
                  <a:gd name="T5" fmla="*/ 921 h 1282"/>
                  <a:gd name="T6" fmla="*/ 1 w 892"/>
                  <a:gd name="T7" fmla="*/ 583 h 1282"/>
                  <a:gd name="T8" fmla="*/ 139 w 892"/>
                  <a:gd name="T9" fmla="*/ 0 h 1282"/>
                  <a:gd name="T10" fmla="*/ 0 60000 65536"/>
                  <a:gd name="T11" fmla="*/ 0 60000 65536"/>
                  <a:gd name="T12" fmla="*/ 0 60000 65536"/>
                  <a:gd name="T13" fmla="*/ 0 60000 65536"/>
                  <a:gd name="T14" fmla="*/ 0 60000 65536"/>
                  <a:gd name="T15" fmla="*/ 0 w 892"/>
                  <a:gd name="T16" fmla="*/ 0 h 1282"/>
                  <a:gd name="T17" fmla="*/ 892 w 892"/>
                  <a:gd name="T18" fmla="*/ 1282 h 1282"/>
                </a:gdLst>
                <a:ahLst/>
                <a:cxnLst>
                  <a:cxn ang="T10">
                    <a:pos x="T0" y="T1"/>
                  </a:cxn>
                  <a:cxn ang="T11">
                    <a:pos x="T2" y="T3"/>
                  </a:cxn>
                  <a:cxn ang="T12">
                    <a:pos x="T4" y="T5"/>
                  </a:cxn>
                  <a:cxn ang="T13">
                    <a:pos x="T6" y="T7"/>
                  </a:cxn>
                  <a:cxn ang="T14">
                    <a:pos x="T8" y="T9"/>
                  </a:cxn>
                </a:cxnLst>
                <a:rect l="T15" t="T16" r="T17" b="T18"/>
                <a:pathLst>
                  <a:path w="892" h="1282">
                    <a:moveTo>
                      <a:pt x="892" y="1282"/>
                    </a:moveTo>
                    <a:cubicBezTo>
                      <a:pt x="792" y="1266"/>
                      <a:pt x="693" y="1250"/>
                      <a:pt x="569" y="1190"/>
                    </a:cubicBezTo>
                    <a:cubicBezTo>
                      <a:pt x="445" y="1130"/>
                      <a:pt x="242" y="1022"/>
                      <a:pt x="147" y="921"/>
                    </a:cubicBezTo>
                    <a:cubicBezTo>
                      <a:pt x="52" y="820"/>
                      <a:pt x="2" y="736"/>
                      <a:pt x="1" y="583"/>
                    </a:cubicBezTo>
                    <a:cubicBezTo>
                      <a:pt x="0" y="430"/>
                      <a:pt x="69" y="215"/>
                      <a:pt x="139"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13697" name="Freeform 26"/>
              <p:cNvSpPr>
                <a:spLocks/>
              </p:cNvSpPr>
              <p:nvPr/>
            </p:nvSpPr>
            <p:spPr bwMode="auto">
              <a:xfrm>
                <a:off x="284" y="1621"/>
                <a:ext cx="3702" cy="2102"/>
              </a:xfrm>
              <a:custGeom>
                <a:avLst/>
                <a:gdLst>
                  <a:gd name="T0" fmla="*/ 3702 w 3702"/>
                  <a:gd name="T1" fmla="*/ 1175 h 2102"/>
                  <a:gd name="T2" fmla="*/ 3364 w 3702"/>
                  <a:gd name="T3" fmla="*/ 1905 h 2102"/>
                  <a:gd name="T4" fmla="*/ 3164 w 3702"/>
                  <a:gd name="T5" fmla="*/ 2051 h 2102"/>
                  <a:gd name="T6" fmla="*/ 2895 w 3702"/>
                  <a:gd name="T7" fmla="*/ 2097 h 2102"/>
                  <a:gd name="T8" fmla="*/ 1290 w 3702"/>
                  <a:gd name="T9" fmla="*/ 2059 h 2102"/>
                  <a:gd name="T10" fmla="*/ 607 w 3702"/>
                  <a:gd name="T11" fmla="*/ 1836 h 2102"/>
                  <a:gd name="T12" fmla="*/ 345 w 3702"/>
                  <a:gd name="T13" fmla="*/ 1498 h 2102"/>
                  <a:gd name="T14" fmla="*/ 100 w 3702"/>
                  <a:gd name="T15" fmla="*/ 976 h 2102"/>
                  <a:gd name="T16" fmla="*/ 31 w 3702"/>
                  <a:gd name="T17" fmla="*/ 300 h 2102"/>
                  <a:gd name="T18" fmla="*/ 284 w 3702"/>
                  <a:gd name="T19" fmla="*/ 0 h 2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2"/>
                  <a:gd name="T31" fmla="*/ 0 h 2102"/>
                  <a:gd name="T32" fmla="*/ 3702 w 3702"/>
                  <a:gd name="T33" fmla="*/ 2102 h 2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2" h="2102">
                    <a:moveTo>
                      <a:pt x="3702" y="1175"/>
                    </a:moveTo>
                    <a:cubicBezTo>
                      <a:pt x="3578" y="1467"/>
                      <a:pt x="3454" y="1759"/>
                      <a:pt x="3364" y="1905"/>
                    </a:cubicBezTo>
                    <a:cubicBezTo>
                      <a:pt x="3274" y="2051"/>
                      <a:pt x="3242" y="2019"/>
                      <a:pt x="3164" y="2051"/>
                    </a:cubicBezTo>
                    <a:cubicBezTo>
                      <a:pt x="3086" y="2083"/>
                      <a:pt x="3207" y="2096"/>
                      <a:pt x="2895" y="2097"/>
                    </a:cubicBezTo>
                    <a:cubicBezTo>
                      <a:pt x="2583" y="2098"/>
                      <a:pt x="1671" y="2102"/>
                      <a:pt x="1290" y="2059"/>
                    </a:cubicBezTo>
                    <a:cubicBezTo>
                      <a:pt x="909" y="2016"/>
                      <a:pt x="765" y="1930"/>
                      <a:pt x="607" y="1836"/>
                    </a:cubicBezTo>
                    <a:cubicBezTo>
                      <a:pt x="449" y="1742"/>
                      <a:pt x="429" y="1641"/>
                      <a:pt x="345" y="1498"/>
                    </a:cubicBezTo>
                    <a:cubicBezTo>
                      <a:pt x="261" y="1355"/>
                      <a:pt x="152" y="1176"/>
                      <a:pt x="100" y="976"/>
                    </a:cubicBezTo>
                    <a:cubicBezTo>
                      <a:pt x="48" y="776"/>
                      <a:pt x="0" y="463"/>
                      <a:pt x="31" y="300"/>
                    </a:cubicBezTo>
                    <a:cubicBezTo>
                      <a:pt x="62" y="137"/>
                      <a:pt x="173" y="68"/>
                      <a:pt x="284"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13698" name="Freeform 27"/>
              <p:cNvSpPr>
                <a:spLocks/>
              </p:cNvSpPr>
              <p:nvPr/>
            </p:nvSpPr>
            <p:spPr bwMode="auto">
              <a:xfrm>
                <a:off x="1997" y="2612"/>
                <a:ext cx="1820" cy="226"/>
              </a:xfrm>
              <a:custGeom>
                <a:avLst/>
                <a:gdLst>
                  <a:gd name="T0" fmla="*/ 1820 w 1820"/>
                  <a:gd name="T1" fmla="*/ 0 h 226"/>
                  <a:gd name="T2" fmla="*/ 1259 w 1820"/>
                  <a:gd name="T3" fmla="*/ 192 h 226"/>
                  <a:gd name="T4" fmla="*/ 744 w 1820"/>
                  <a:gd name="T5" fmla="*/ 207 h 226"/>
                  <a:gd name="T6" fmla="*/ 307 w 1820"/>
                  <a:gd name="T7" fmla="*/ 100 h 226"/>
                  <a:gd name="T8" fmla="*/ 0 w 1820"/>
                  <a:gd name="T9" fmla="*/ 123 h 226"/>
                  <a:gd name="T10" fmla="*/ 0 60000 65536"/>
                  <a:gd name="T11" fmla="*/ 0 60000 65536"/>
                  <a:gd name="T12" fmla="*/ 0 60000 65536"/>
                  <a:gd name="T13" fmla="*/ 0 60000 65536"/>
                  <a:gd name="T14" fmla="*/ 0 60000 65536"/>
                  <a:gd name="T15" fmla="*/ 0 w 1820"/>
                  <a:gd name="T16" fmla="*/ 0 h 226"/>
                  <a:gd name="T17" fmla="*/ 1820 w 1820"/>
                  <a:gd name="T18" fmla="*/ 226 h 226"/>
                </a:gdLst>
                <a:ahLst/>
                <a:cxnLst>
                  <a:cxn ang="T10">
                    <a:pos x="T0" y="T1"/>
                  </a:cxn>
                  <a:cxn ang="T11">
                    <a:pos x="T2" y="T3"/>
                  </a:cxn>
                  <a:cxn ang="T12">
                    <a:pos x="T4" y="T5"/>
                  </a:cxn>
                  <a:cxn ang="T13">
                    <a:pos x="T6" y="T7"/>
                  </a:cxn>
                  <a:cxn ang="T14">
                    <a:pos x="T8" y="T9"/>
                  </a:cxn>
                </a:cxnLst>
                <a:rect l="T15" t="T16" r="T17" b="T18"/>
                <a:pathLst>
                  <a:path w="1820" h="226">
                    <a:moveTo>
                      <a:pt x="1820" y="0"/>
                    </a:moveTo>
                    <a:cubicBezTo>
                      <a:pt x="1629" y="79"/>
                      <a:pt x="1438" y="158"/>
                      <a:pt x="1259" y="192"/>
                    </a:cubicBezTo>
                    <a:cubicBezTo>
                      <a:pt x="1080" y="226"/>
                      <a:pt x="903" y="222"/>
                      <a:pt x="744" y="207"/>
                    </a:cubicBezTo>
                    <a:cubicBezTo>
                      <a:pt x="585" y="192"/>
                      <a:pt x="431" y="114"/>
                      <a:pt x="307" y="100"/>
                    </a:cubicBezTo>
                    <a:cubicBezTo>
                      <a:pt x="183" y="86"/>
                      <a:pt x="91" y="104"/>
                      <a:pt x="0" y="123"/>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grpSp>
        <p:sp>
          <p:nvSpPr>
            <p:cNvPr id="113682" name="Oval 28"/>
            <p:cNvSpPr>
              <a:spLocks noChangeArrowheads="1"/>
            </p:cNvSpPr>
            <p:nvPr/>
          </p:nvSpPr>
          <p:spPr bwMode="auto">
            <a:xfrm>
              <a:off x="688" y="2569"/>
              <a:ext cx="1858" cy="1229"/>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grpSp>
      <p:grpSp>
        <p:nvGrpSpPr>
          <p:cNvPr id="113670" name="Group 29"/>
          <p:cNvGrpSpPr>
            <a:grpSpLocks/>
          </p:cNvGrpSpPr>
          <p:nvPr/>
        </p:nvGrpSpPr>
        <p:grpSpPr bwMode="auto">
          <a:xfrm>
            <a:off x="4754563" y="5230813"/>
            <a:ext cx="3138487" cy="584200"/>
            <a:chOff x="2995" y="3295"/>
            <a:chExt cx="1977" cy="368"/>
          </a:xfrm>
        </p:grpSpPr>
        <p:sp>
          <p:nvSpPr>
            <p:cNvPr id="113679" name="Text Box 30"/>
            <p:cNvSpPr txBox="1">
              <a:spLocks noChangeArrowheads="1"/>
            </p:cNvSpPr>
            <p:nvPr/>
          </p:nvSpPr>
          <p:spPr bwMode="auto">
            <a:xfrm>
              <a:off x="3042" y="3343"/>
              <a:ext cx="193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b="0">
                  <a:solidFill>
                    <a:schemeClr val="tx2"/>
                  </a:solidFill>
                </a:rPr>
                <a:t>John</a:t>
              </a:r>
              <a:r>
                <a:rPr lang="en-US" altLang="en-US" sz="2000" b="0"/>
                <a:t> </a:t>
              </a:r>
              <a:r>
                <a:rPr lang="en-US" altLang="en-US" sz="2000" b="0">
                  <a:solidFill>
                    <a:srgbClr val="CC0099"/>
                  </a:solidFill>
                </a:rPr>
                <a:t>gave</a:t>
              </a:r>
              <a:r>
                <a:rPr lang="en-US" altLang="en-US" sz="2000" b="0"/>
                <a:t> </a:t>
              </a:r>
              <a:r>
                <a:rPr lang="en-US" altLang="en-US" sz="2000" b="0">
                  <a:solidFill>
                    <a:srgbClr val="FF0000"/>
                  </a:solidFill>
                </a:rPr>
                <a:t>the</a:t>
              </a:r>
              <a:r>
                <a:rPr lang="en-US" altLang="en-US" sz="2000" b="0"/>
                <a:t> </a:t>
              </a:r>
              <a:r>
                <a:rPr lang="en-US" altLang="en-US" sz="2000" b="0">
                  <a:solidFill>
                    <a:srgbClr val="009900"/>
                  </a:solidFill>
                </a:rPr>
                <a:t>dog</a:t>
              </a:r>
              <a:r>
                <a:rPr lang="en-US" altLang="en-US" sz="2000" b="0"/>
                <a:t> </a:t>
              </a:r>
              <a:r>
                <a:rPr lang="en-US" altLang="en-US" sz="2000" b="0">
                  <a:solidFill>
                    <a:srgbClr val="FF0000"/>
                  </a:solidFill>
                </a:rPr>
                <a:t>an</a:t>
              </a:r>
              <a:r>
                <a:rPr lang="en-US" altLang="en-US" sz="2000" b="0"/>
                <a:t> </a:t>
              </a:r>
              <a:r>
                <a:rPr lang="en-US" altLang="en-US" sz="2000" b="0">
                  <a:solidFill>
                    <a:srgbClr val="009900"/>
                  </a:solidFill>
                </a:rPr>
                <a:t>apple</a:t>
              </a:r>
              <a:r>
                <a:rPr lang="en-US" altLang="en-US" sz="2000" b="0"/>
                <a:t>. </a:t>
              </a:r>
            </a:p>
          </p:txBody>
        </p:sp>
        <p:sp>
          <p:nvSpPr>
            <p:cNvPr id="113680" name="Oval 31"/>
            <p:cNvSpPr>
              <a:spLocks noChangeArrowheads="1"/>
            </p:cNvSpPr>
            <p:nvPr/>
          </p:nvSpPr>
          <p:spPr bwMode="auto">
            <a:xfrm>
              <a:off x="2995" y="3295"/>
              <a:ext cx="1959" cy="368"/>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grpSp>
      <p:sp>
        <p:nvSpPr>
          <p:cNvPr id="113671" name="Text Box 32"/>
          <p:cNvSpPr txBox="1">
            <a:spLocks noChangeArrowheads="1"/>
          </p:cNvSpPr>
          <p:nvPr/>
        </p:nvSpPr>
        <p:spPr bwMode="auto">
          <a:xfrm>
            <a:off x="4822825" y="5878513"/>
            <a:ext cx="31099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b="0">
                <a:solidFill>
                  <a:srgbClr val="FF0000"/>
                </a:solidFill>
              </a:rPr>
              <a:t>Det</a:t>
            </a:r>
            <a:r>
              <a:rPr lang="en-US" altLang="en-US" sz="2000" b="0"/>
              <a:t>   </a:t>
            </a:r>
            <a:r>
              <a:rPr lang="en-US" altLang="en-US" sz="2000" b="0">
                <a:solidFill>
                  <a:srgbClr val="009900"/>
                </a:solidFill>
              </a:rPr>
              <a:t>Noun</a:t>
            </a:r>
            <a:r>
              <a:rPr lang="en-US" altLang="en-US" sz="2000" b="0"/>
              <a:t>  </a:t>
            </a:r>
            <a:r>
              <a:rPr lang="en-US" altLang="en-US" sz="2000" b="0">
                <a:solidFill>
                  <a:schemeClr val="tx2"/>
                </a:solidFill>
              </a:rPr>
              <a:t>PropNoun</a:t>
            </a:r>
            <a:r>
              <a:rPr lang="en-US" altLang="en-US" sz="2000" b="0"/>
              <a:t> </a:t>
            </a:r>
            <a:r>
              <a:rPr lang="en-US" altLang="en-US" sz="2000" b="0">
                <a:solidFill>
                  <a:srgbClr val="CC0099"/>
                </a:solidFill>
              </a:rPr>
              <a:t>Verb </a:t>
            </a:r>
          </a:p>
        </p:txBody>
      </p:sp>
      <p:sp>
        <p:nvSpPr>
          <p:cNvPr id="113672" name="Freeform 33"/>
          <p:cNvSpPr>
            <a:spLocks/>
          </p:cNvSpPr>
          <p:nvPr/>
        </p:nvSpPr>
        <p:spPr bwMode="auto">
          <a:xfrm>
            <a:off x="2047875" y="4465638"/>
            <a:ext cx="4889500" cy="1009650"/>
          </a:xfrm>
          <a:custGeom>
            <a:avLst/>
            <a:gdLst>
              <a:gd name="T0" fmla="*/ 0 w 2581"/>
              <a:gd name="T1" fmla="*/ 2147483646 h 605"/>
              <a:gd name="T2" fmla="*/ 2147483646 w 2581"/>
              <a:gd name="T3" fmla="*/ 2147483646 h 605"/>
              <a:gd name="T4" fmla="*/ 2147483646 w 2581"/>
              <a:gd name="T5" fmla="*/ 2147483646 h 605"/>
              <a:gd name="T6" fmla="*/ 2147483646 w 2581"/>
              <a:gd name="T7" fmla="*/ 2147483646 h 605"/>
              <a:gd name="T8" fmla="*/ 2147483646 w 2581"/>
              <a:gd name="T9" fmla="*/ 2147483646 h 605"/>
              <a:gd name="T10" fmla="*/ 0 60000 65536"/>
              <a:gd name="T11" fmla="*/ 0 60000 65536"/>
              <a:gd name="T12" fmla="*/ 0 60000 65536"/>
              <a:gd name="T13" fmla="*/ 0 60000 65536"/>
              <a:gd name="T14" fmla="*/ 0 60000 65536"/>
              <a:gd name="T15" fmla="*/ 0 w 2581"/>
              <a:gd name="T16" fmla="*/ 0 h 605"/>
              <a:gd name="T17" fmla="*/ 2581 w 2581"/>
              <a:gd name="T18" fmla="*/ 605 h 605"/>
            </a:gdLst>
            <a:ahLst/>
            <a:cxnLst>
              <a:cxn ang="T10">
                <a:pos x="T0" y="T1"/>
              </a:cxn>
              <a:cxn ang="T11">
                <a:pos x="T2" y="T3"/>
              </a:cxn>
              <a:cxn ang="T12">
                <a:pos x="T4" y="T5"/>
              </a:cxn>
              <a:cxn ang="T13">
                <a:pos x="T6" y="T7"/>
              </a:cxn>
              <a:cxn ang="T14">
                <a:pos x="T8" y="T9"/>
              </a:cxn>
            </a:cxnLst>
            <a:rect l="T15" t="T16" r="T17" b="T18"/>
            <a:pathLst>
              <a:path w="2581" h="605">
                <a:moveTo>
                  <a:pt x="0" y="251"/>
                </a:moveTo>
                <a:cubicBezTo>
                  <a:pt x="110" y="174"/>
                  <a:pt x="221" y="98"/>
                  <a:pt x="392" y="67"/>
                </a:cubicBezTo>
                <a:cubicBezTo>
                  <a:pt x="563" y="36"/>
                  <a:pt x="710" y="63"/>
                  <a:pt x="1029" y="67"/>
                </a:cubicBezTo>
                <a:cubicBezTo>
                  <a:pt x="1348" y="71"/>
                  <a:pt x="2045" y="0"/>
                  <a:pt x="2304" y="90"/>
                </a:cubicBezTo>
                <a:cubicBezTo>
                  <a:pt x="2563" y="180"/>
                  <a:pt x="2534" y="524"/>
                  <a:pt x="2581" y="605"/>
                </a:cubicBezTo>
              </a:path>
            </a:pathLst>
          </a:custGeom>
          <a:noFill/>
          <a:ln w="28575">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en-US"/>
          </a:p>
        </p:txBody>
      </p:sp>
      <p:sp>
        <p:nvSpPr>
          <p:cNvPr id="113673" name="Freeform 34"/>
          <p:cNvSpPr>
            <a:spLocks/>
          </p:cNvSpPr>
          <p:nvPr/>
        </p:nvSpPr>
        <p:spPr bwMode="auto">
          <a:xfrm>
            <a:off x="2073275" y="4562475"/>
            <a:ext cx="4071938" cy="850900"/>
          </a:xfrm>
          <a:custGeom>
            <a:avLst/>
            <a:gdLst>
              <a:gd name="T0" fmla="*/ 0 w 2565"/>
              <a:gd name="T1" fmla="*/ 2147483646 h 536"/>
              <a:gd name="T2" fmla="*/ 2147483646 w 2565"/>
              <a:gd name="T3" fmla="*/ 2147483646 h 536"/>
              <a:gd name="T4" fmla="*/ 2147483646 w 2565"/>
              <a:gd name="T5" fmla="*/ 2147483646 h 536"/>
              <a:gd name="T6" fmla="*/ 2147483646 w 2565"/>
              <a:gd name="T7" fmla="*/ 2147483646 h 536"/>
              <a:gd name="T8" fmla="*/ 0 60000 65536"/>
              <a:gd name="T9" fmla="*/ 0 60000 65536"/>
              <a:gd name="T10" fmla="*/ 0 60000 65536"/>
              <a:gd name="T11" fmla="*/ 0 60000 65536"/>
              <a:gd name="T12" fmla="*/ 0 w 2565"/>
              <a:gd name="T13" fmla="*/ 0 h 536"/>
              <a:gd name="T14" fmla="*/ 2565 w 2565"/>
              <a:gd name="T15" fmla="*/ 536 h 536"/>
            </a:gdLst>
            <a:ahLst/>
            <a:cxnLst>
              <a:cxn ang="T8">
                <a:pos x="T0" y="T1"/>
              </a:cxn>
              <a:cxn ang="T9">
                <a:pos x="T2" y="T3"/>
              </a:cxn>
              <a:cxn ang="T10">
                <a:pos x="T4" y="T5"/>
              </a:cxn>
              <a:cxn ang="T11">
                <a:pos x="T6" y="T7"/>
              </a:cxn>
            </a:cxnLst>
            <a:rect l="T12" t="T13" r="T14" b="T15"/>
            <a:pathLst>
              <a:path w="2565" h="536">
                <a:moveTo>
                  <a:pt x="0" y="229"/>
                </a:moveTo>
                <a:cubicBezTo>
                  <a:pt x="262" y="169"/>
                  <a:pt x="525" y="109"/>
                  <a:pt x="906" y="83"/>
                </a:cubicBezTo>
                <a:cubicBezTo>
                  <a:pt x="1287" y="57"/>
                  <a:pt x="2012" y="0"/>
                  <a:pt x="2288" y="75"/>
                </a:cubicBezTo>
                <a:cubicBezTo>
                  <a:pt x="2564" y="150"/>
                  <a:pt x="2520" y="460"/>
                  <a:pt x="2565" y="536"/>
                </a:cubicBezTo>
              </a:path>
            </a:pathLst>
          </a:custGeom>
          <a:noFill/>
          <a:ln w="28575">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13674" name="Freeform 35"/>
          <p:cNvSpPr>
            <a:spLocks/>
          </p:cNvSpPr>
          <p:nvPr/>
        </p:nvSpPr>
        <p:spPr bwMode="auto">
          <a:xfrm>
            <a:off x="2511425" y="5608638"/>
            <a:ext cx="2474913" cy="1203325"/>
          </a:xfrm>
          <a:custGeom>
            <a:avLst/>
            <a:gdLst>
              <a:gd name="T0" fmla="*/ 0 w 1559"/>
              <a:gd name="T1" fmla="*/ 2147483646 h 758"/>
              <a:gd name="T2" fmla="*/ 2147483646 w 1559"/>
              <a:gd name="T3" fmla="*/ 2147483646 h 758"/>
              <a:gd name="T4" fmla="*/ 2147483646 w 1559"/>
              <a:gd name="T5" fmla="*/ 2147483646 h 758"/>
              <a:gd name="T6" fmla="*/ 2147483646 w 1559"/>
              <a:gd name="T7" fmla="*/ 0 h 758"/>
              <a:gd name="T8" fmla="*/ 0 60000 65536"/>
              <a:gd name="T9" fmla="*/ 0 60000 65536"/>
              <a:gd name="T10" fmla="*/ 0 60000 65536"/>
              <a:gd name="T11" fmla="*/ 0 60000 65536"/>
              <a:gd name="T12" fmla="*/ 0 w 1559"/>
              <a:gd name="T13" fmla="*/ 0 h 758"/>
              <a:gd name="T14" fmla="*/ 1559 w 1559"/>
              <a:gd name="T15" fmla="*/ 758 h 758"/>
            </a:gdLst>
            <a:ahLst/>
            <a:cxnLst>
              <a:cxn ang="T8">
                <a:pos x="T0" y="T1"/>
              </a:cxn>
              <a:cxn ang="T9">
                <a:pos x="T2" y="T3"/>
              </a:cxn>
              <a:cxn ang="T10">
                <a:pos x="T4" y="T5"/>
              </a:cxn>
              <a:cxn ang="T11">
                <a:pos x="T6" y="T7"/>
              </a:cxn>
            </a:cxnLst>
            <a:rect l="T12" t="T13" r="T14" b="T15"/>
            <a:pathLst>
              <a:path w="1559" h="758">
                <a:moveTo>
                  <a:pt x="0" y="338"/>
                </a:moveTo>
                <a:cubicBezTo>
                  <a:pt x="221" y="457"/>
                  <a:pt x="442" y="577"/>
                  <a:pt x="630" y="630"/>
                </a:cubicBezTo>
                <a:cubicBezTo>
                  <a:pt x="818" y="683"/>
                  <a:pt x="974" y="758"/>
                  <a:pt x="1129" y="653"/>
                </a:cubicBezTo>
                <a:cubicBezTo>
                  <a:pt x="1284" y="548"/>
                  <a:pt x="1492" y="109"/>
                  <a:pt x="1559" y="0"/>
                </a:cubicBezTo>
              </a:path>
            </a:pathLst>
          </a:custGeom>
          <a:noFill/>
          <a:ln w="28575">
            <a:solidFill>
              <a:schemeClr val="tx2"/>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13675" name="Freeform 36"/>
          <p:cNvSpPr>
            <a:spLocks/>
          </p:cNvSpPr>
          <p:nvPr/>
        </p:nvSpPr>
        <p:spPr bwMode="auto">
          <a:xfrm>
            <a:off x="3975100" y="5024438"/>
            <a:ext cx="1803400" cy="547687"/>
          </a:xfrm>
          <a:custGeom>
            <a:avLst/>
            <a:gdLst>
              <a:gd name="T0" fmla="*/ 0 w 1136"/>
              <a:gd name="T1" fmla="*/ 2147483646 h 345"/>
              <a:gd name="T2" fmla="*/ 2147483646 w 1136"/>
              <a:gd name="T3" fmla="*/ 2147483646 h 345"/>
              <a:gd name="T4" fmla="*/ 2147483646 w 1136"/>
              <a:gd name="T5" fmla="*/ 2147483646 h 345"/>
              <a:gd name="T6" fmla="*/ 2147483646 w 1136"/>
              <a:gd name="T7" fmla="*/ 2147483646 h 345"/>
              <a:gd name="T8" fmla="*/ 0 60000 65536"/>
              <a:gd name="T9" fmla="*/ 0 60000 65536"/>
              <a:gd name="T10" fmla="*/ 0 60000 65536"/>
              <a:gd name="T11" fmla="*/ 0 60000 65536"/>
              <a:gd name="T12" fmla="*/ 0 w 1136"/>
              <a:gd name="T13" fmla="*/ 0 h 345"/>
              <a:gd name="T14" fmla="*/ 1136 w 1136"/>
              <a:gd name="T15" fmla="*/ 345 h 345"/>
            </a:gdLst>
            <a:ahLst/>
            <a:cxnLst>
              <a:cxn ang="T8">
                <a:pos x="T0" y="T1"/>
              </a:cxn>
              <a:cxn ang="T9">
                <a:pos x="T2" y="T3"/>
              </a:cxn>
              <a:cxn ang="T10">
                <a:pos x="T4" y="T5"/>
              </a:cxn>
              <a:cxn ang="T11">
                <a:pos x="T6" y="T7"/>
              </a:cxn>
            </a:cxnLst>
            <a:rect l="T12" t="T13" r="T14" b="T15"/>
            <a:pathLst>
              <a:path w="1136" h="345">
                <a:moveTo>
                  <a:pt x="0" y="345"/>
                </a:moveTo>
                <a:cubicBezTo>
                  <a:pt x="44" y="268"/>
                  <a:pt x="88" y="191"/>
                  <a:pt x="207" y="137"/>
                </a:cubicBezTo>
                <a:cubicBezTo>
                  <a:pt x="326" y="83"/>
                  <a:pt x="559" y="0"/>
                  <a:pt x="714" y="22"/>
                </a:cubicBezTo>
                <a:cubicBezTo>
                  <a:pt x="869" y="44"/>
                  <a:pt x="1068" y="227"/>
                  <a:pt x="1136" y="268"/>
                </a:cubicBezTo>
              </a:path>
            </a:pathLst>
          </a:custGeom>
          <a:noFill/>
          <a:ln w="28575">
            <a:solidFill>
              <a:srgbClr val="CC0099"/>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13676" name="Freeform 37"/>
          <p:cNvSpPr>
            <a:spLocks/>
          </p:cNvSpPr>
          <p:nvPr/>
        </p:nvSpPr>
        <p:spPr bwMode="auto">
          <a:xfrm>
            <a:off x="2998788" y="4729163"/>
            <a:ext cx="3524250" cy="733425"/>
          </a:xfrm>
          <a:custGeom>
            <a:avLst/>
            <a:gdLst>
              <a:gd name="T0" fmla="*/ 0 w 2220"/>
              <a:gd name="T1" fmla="*/ 2147483646 h 462"/>
              <a:gd name="T2" fmla="*/ 2147483646 w 2220"/>
              <a:gd name="T3" fmla="*/ 2147483646 h 462"/>
              <a:gd name="T4" fmla="*/ 2147483646 w 2220"/>
              <a:gd name="T5" fmla="*/ 2147483646 h 462"/>
              <a:gd name="T6" fmla="*/ 2147483646 w 2220"/>
              <a:gd name="T7" fmla="*/ 2147483646 h 462"/>
              <a:gd name="T8" fmla="*/ 2147483646 w 2220"/>
              <a:gd name="T9" fmla="*/ 2147483646 h 462"/>
              <a:gd name="T10" fmla="*/ 2147483646 w 2220"/>
              <a:gd name="T11" fmla="*/ 2147483646 h 462"/>
              <a:gd name="T12" fmla="*/ 0 60000 65536"/>
              <a:gd name="T13" fmla="*/ 0 60000 65536"/>
              <a:gd name="T14" fmla="*/ 0 60000 65536"/>
              <a:gd name="T15" fmla="*/ 0 60000 65536"/>
              <a:gd name="T16" fmla="*/ 0 60000 65536"/>
              <a:gd name="T17" fmla="*/ 0 60000 65536"/>
              <a:gd name="T18" fmla="*/ 0 w 2220"/>
              <a:gd name="T19" fmla="*/ 0 h 462"/>
              <a:gd name="T20" fmla="*/ 2220 w 2220"/>
              <a:gd name="T21" fmla="*/ 462 h 462"/>
            </a:gdLst>
            <a:ahLst/>
            <a:cxnLst>
              <a:cxn ang="T12">
                <a:pos x="T0" y="T1"/>
              </a:cxn>
              <a:cxn ang="T13">
                <a:pos x="T2" y="T3"/>
              </a:cxn>
              <a:cxn ang="T14">
                <a:pos x="T4" y="T5"/>
              </a:cxn>
              <a:cxn ang="T15">
                <a:pos x="T6" y="T7"/>
              </a:cxn>
              <a:cxn ang="T16">
                <a:pos x="T8" y="T9"/>
              </a:cxn>
              <a:cxn ang="T17">
                <a:pos x="T10" y="T11"/>
              </a:cxn>
            </a:cxnLst>
            <a:rect l="T18" t="T19" r="T20" b="T21"/>
            <a:pathLst>
              <a:path w="2220" h="462">
                <a:moveTo>
                  <a:pt x="0" y="139"/>
                </a:moveTo>
                <a:cubicBezTo>
                  <a:pt x="214" y="100"/>
                  <a:pt x="428" y="62"/>
                  <a:pt x="653" y="39"/>
                </a:cubicBezTo>
                <a:cubicBezTo>
                  <a:pt x="878" y="16"/>
                  <a:pt x="1143" y="2"/>
                  <a:pt x="1352" y="1"/>
                </a:cubicBezTo>
                <a:cubicBezTo>
                  <a:pt x="1561" y="0"/>
                  <a:pt x="1787" y="15"/>
                  <a:pt x="1905" y="32"/>
                </a:cubicBezTo>
                <a:cubicBezTo>
                  <a:pt x="2023" y="49"/>
                  <a:pt x="2007" y="29"/>
                  <a:pt x="2059" y="101"/>
                </a:cubicBezTo>
                <a:cubicBezTo>
                  <a:pt x="2111" y="173"/>
                  <a:pt x="2197" y="402"/>
                  <a:pt x="2220" y="462"/>
                </a:cubicBezTo>
              </a:path>
            </a:pathLst>
          </a:custGeom>
          <a:noFill/>
          <a:ln w="28575">
            <a:solidFill>
              <a:srgbClr val="0099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13677" name="Freeform 38"/>
          <p:cNvSpPr>
            <a:spLocks/>
          </p:cNvSpPr>
          <p:nvPr/>
        </p:nvSpPr>
        <p:spPr bwMode="auto">
          <a:xfrm>
            <a:off x="3108325" y="4897438"/>
            <a:ext cx="4256088" cy="539750"/>
          </a:xfrm>
          <a:custGeom>
            <a:avLst/>
            <a:gdLst>
              <a:gd name="T0" fmla="*/ 0 w 2681"/>
              <a:gd name="T1" fmla="*/ 2147483646 h 340"/>
              <a:gd name="T2" fmla="*/ 2147483646 w 2681"/>
              <a:gd name="T3" fmla="*/ 2147483646 h 340"/>
              <a:gd name="T4" fmla="*/ 2147483646 w 2681"/>
              <a:gd name="T5" fmla="*/ 2147483646 h 340"/>
              <a:gd name="T6" fmla="*/ 2147483646 w 2681"/>
              <a:gd name="T7" fmla="*/ 2147483646 h 340"/>
              <a:gd name="T8" fmla="*/ 2147483646 w 2681"/>
              <a:gd name="T9" fmla="*/ 2147483646 h 340"/>
              <a:gd name="T10" fmla="*/ 2147483646 w 2681"/>
              <a:gd name="T11" fmla="*/ 2147483646 h 340"/>
              <a:gd name="T12" fmla="*/ 2147483646 w 2681"/>
              <a:gd name="T13" fmla="*/ 2147483646 h 340"/>
              <a:gd name="T14" fmla="*/ 0 60000 65536"/>
              <a:gd name="T15" fmla="*/ 0 60000 65536"/>
              <a:gd name="T16" fmla="*/ 0 60000 65536"/>
              <a:gd name="T17" fmla="*/ 0 60000 65536"/>
              <a:gd name="T18" fmla="*/ 0 60000 65536"/>
              <a:gd name="T19" fmla="*/ 0 60000 65536"/>
              <a:gd name="T20" fmla="*/ 0 60000 65536"/>
              <a:gd name="T21" fmla="*/ 0 w 2681"/>
              <a:gd name="T22" fmla="*/ 0 h 340"/>
              <a:gd name="T23" fmla="*/ 2681 w 2681"/>
              <a:gd name="T24" fmla="*/ 340 h 3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81" h="340">
                <a:moveTo>
                  <a:pt x="0" y="110"/>
                </a:moveTo>
                <a:cubicBezTo>
                  <a:pt x="241" y="73"/>
                  <a:pt x="483" y="36"/>
                  <a:pt x="745" y="18"/>
                </a:cubicBezTo>
                <a:cubicBezTo>
                  <a:pt x="1007" y="0"/>
                  <a:pt x="1336" y="2"/>
                  <a:pt x="1575" y="2"/>
                </a:cubicBezTo>
                <a:cubicBezTo>
                  <a:pt x="1814" y="2"/>
                  <a:pt x="2044" y="14"/>
                  <a:pt x="2182" y="18"/>
                </a:cubicBezTo>
                <a:cubicBezTo>
                  <a:pt x="2320" y="22"/>
                  <a:pt x="2334" y="2"/>
                  <a:pt x="2404" y="25"/>
                </a:cubicBezTo>
                <a:cubicBezTo>
                  <a:pt x="2474" y="48"/>
                  <a:pt x="2558" y="103"/>
                  <a:pt x="2604" y="156"/>
                </a:cubicBezTo>
                <a:cubicBezTo>
                  <a:pt x="2650" y="209"/>
                  <a:pt x="2671" y="309"/>
                  <a:pt x="2681" y="340"/>
                </a:cubicBezTo>
              </a:path>
            </a:pathLst>
          </a:custGeom>
          <a:noFill/>
          <a:ln w="28575">
            <a:solidFill>
              <a:srgbClr val="0099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13678"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1100" b="0">
                <a:solidFill>
                  <a:srgbClr val="000000"/>
                </a:solidFill>
                <a:latin typeface="Calibri" panose="020F0502020204030204" pitchFamily="34" charset="0"/>
              </a:rPr>
              <a:t>Ray Mooney</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fld id="{1BD5A928-0800-4CAA-A6F2-C7D5FC323482}" type="slidenum">
              <a:rPr lang="en-US" altLang="en-US" sz="1200" smtClean="0">
                <a:latin typeface="Helvetica" panose="020B0604020202020204" pitchFamily="34" charset="0"/>
              </a:rPr>
              <a:pPr>
                <a:spcBef>
                  <a:spcPct val="0"/>
                </a:spcBef>
                <a:buClrTx/>
                <a:buFontTx/>
                <a:buNone/>
              </a:pPr>
              <a:t>48</a:t>
            </a:fld>
            <a:endParaRPr lang="en-US" altLang="en-US" sz="1200"/>
          </a:p>
        </p:txBody>
      </p:sp>
      <p:sp>
        <p:nvSpPr>
          <p:cNvPr id="115715" name="Rectangle 2"/>
          <p:cNvSpPr>
            <a:spLocks noGrp="1" noChangeArrowheads="1"/>
          </p:cNvSpPr>
          <p:nvPr>
            <p:ph type="title"/>
          </p:nvPr>
        </p:nvSpPr>
        <p:spPr/>
        <p:txBody>
          <a:bodyPr/>
          <a:lstStyle/>
          <a:p>
            <a:pPr eaLnBrk="1" hangingPunct="1"/>
            <a:r>
              <a:rPr lang="en-US" altLang="en-US" sz="3200"/>
              <a:t>HMM: Most Likely State Sequence</a:t>
            </a:r>
            <a:br>
              <a:rPr lang="en-US" altLang="en-US" sz="3200"/>
            </a:br>
            <a:r>
              <a:rPr lang="en-US" altLang="en-US" sz="3200"/>
              <a:t>Efficient Solution</a:t>
            </a:r>
          </a:p>
        </p:txBody>
      </p:sp>
      <p:sp>
        <p:nvSpPr>
          <p:cNvPr id="115716" name="Rectangle 3"/>
          <p:cNvSpPr>
            <a:spLocks noGrp="1" noChangeArrowheads="1"/>
          </p:cNvSpPr>
          <p:nvPr>
            <p:ph type="body" idx="1"/>
          </p:nvPr>
        </p:nvSpPr>
        <p:spPr>
          <a:xfrm>
            <a:off x="493713" y="1371600"/>
            <a:ext cx="8096250" cy="4687888"/>
          </a:xfrm>
        </p:spPr>
        <p:txBody>
          <a:bodyPr/>
          <a:lstStyle/>
          <a:p>
            <a:pPr eaLnBrk="1" hangingPunct="1"/>
            <a:r>
              <a:rPr lang="en-US" altLang="en-US" dirty="0"/>
              <a:t>Obviously, could use naïve algorithm based on examining every possible state sequence of length </a:t>
            </a:r>
            <a:r>
              <a:rPr lang="en-US" altLang="en-US" i="1" dirty="0"/>
              <a:t>T</a:t>
            </a:r>
            <a:r>
              <a:rPr lang="en-US" altLang="en-US" dirty="0"/>
              <a:t>.</a:t>
            </a:r>
          </a:p>
          <a:p>
            <a:pPr eaLnBrk="1" hangingPunct="1"/>
            <a:r>
              <a:rPr lang="en-US" altLang="en-US" dirty="0"/>
              <a:t>Dynamic Programming can also be used to exploit the Markov assumption and efficiently determine the most likely state sequence for a given observation and model.</a:t>
            </a:r>
          </a:p>
          <a:p>
            <a:pPr eaLnBrk="1" hangingPunct="1"/>
            <a:r>
              <a:rPr lang="en-US" altLang="en-US" dirty="0"/>
              <a:t>Standard procedure is called the </a:t>
            </a:r>
            <a:r>
              <a:rPr lang="en-US" altLang="en-US" dirty="0">
                <a:solidFill>
                  <a:srgbClr val="FF0000"/>
                </a:solidFill>
              </a:rPr>
              <a:t>Viterbi algorithm</a:t>
            </a:r>
            <a:r>
              <a:rPr lang="en-US" altLang="en-US" dirty="0"/>
              <a:t> (Viterbi, 1967) and also has O(</a:t>
            </a:r>
            <a:r>
              <a:rPr lang="en-US" altLang="en-US" i="1" dirty="0"/>
              <a:t>TN</a:t>
            </a:r>
            <a:r>
              <a:rPr lang="en-US" altLang="en-US" baseline="30000" dirty="0"/>
              <a:t>2</a:t>
            </a:r>
            <a:r>
              <a:rPr lang="en-US" altLang="en-US" dirty="0"/>
              <a:t>) time complexity.</a:t>
            </a:r>
          </a:p>
        </p:txBody>
      </p:sp>
      <p:sp>
        <p:nvSpPr>
          <p:cNvPr id="115717"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1100" b="0">
                <a:solidFill>
                  <a:srgbClr val="000000"/>
                </a:solidFill>
                <a:latin typeface="Calibri" panose="020F0502020204030204" pitchFamily="34" charset="0"/>
              </a:rPr>
              <a:t>Ray Mooney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57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57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pPr eaLnBrk="1" hangingPunct="1"/>
            <a:r>
              <a:rPr lang="en-US" altLang="en-US"/>
              <a:t>Viterbi Scores</a:t>
            </a:r>
          </a:p>
        </p:txBody>
      </p:sp>
      <p:sp>
        <p:nvSpPr>
          <p:cNvPr id="117763" name="Content Placeholder 2"/>
          <p:cNvSpPr>
            <a:spLocks noGrp="1"/>
          </p:cNvSpPr>
          <p:nvPr>
            <p:ph idx="1"/>
          </p:nvPr>
        </p:nvSpPr>
        <p:spPr>
          <a:xfrm>
            <a:off x="685800" y="1371600"/>
            <a:ext cx="7772400" cy="1371600"/>
          </a:xfrm>
        </p:spPr>
        <p:txBody>
          <a:bodyPr/>
          <a:lstStyle/>
          <a:p>
            <a:pPr eaLnBrk="1" hangingPunct="1"/>
            <a:r>
              <a:rPr lang="en-US" altLang="en-US" sz="2800"/>
              <a:t>Recursively compute the probability of the </a:t>
            </a:r>
            <a:r>
              <a:rPr lang="en-US" altLang="en-US" sz="2800" i="1"/>
              <a:t>most likely </a:t>
            </a:r>
            <a:r>
              <a:rPr lang="en-US" altLang="en-US" sz="2800"/>
              <a:t>subsequence of states that accounts for the first </a:t>
            </a:r>
            <a:r>
              <a:rPr lang="en-US" altLang="en-US" sz="2800" i="1"/>
              <a:t>t</a:t>
            </a:r>
            <a:r>
              <a:rPr lang="en-US" altLang="en-US" sz="2800"/>
              <a:t> observations and ends in state </a:t>
            </a:r>
            <a:r>
              <a:rPr lang="en-US" altLang="en-US" sz="2800" i="1"/>
              <a:t>s</a:t>
            </a:r>
            <a:r>
              <a:rPr lang="en-US" altLang="en-US" sz="2800" i="1" baseline="-25000"/>
              <a:t>j</a:t>
            </a:r>
            <a:r>
              <a:rPr lang="en-US" altLang="en-US" sz="2800"/>
              <a:t>.</a:t>
            </a:r>
            <a:r>
              <a:rPr lang="en-US" altLang="en-US"/>
              <a:t> </a:t>
            </a:r>
          </a:p>
        </p:txBody>
      </p:sp>
      <p:sp>
        <p:nvSpPr>
          <p:cNvPr id="11776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fld id="{ACE27CE9-F68D-49F5-9561-5B22326A3FCE}" type="slidenum">
              <a:rPr lang="en-US" altLang="en-US" sz="1200" smtClean="0">
                <a:latin typeface="Helvetica" panose="020B0604020202020204" pitchFamily="34" charset="0"/>
              </a:rPr>
              <a:pPr>
                <a:spcBef>
                  <a:spcPct val="0"/>
                </a:spcBef>
                <a:buClrTx/>
                <a:buFontTx/>
                <a:buNone/>
              </a:pPr>
              <a:t>49</a:t>
            </a:fld>
            <a:endParaRPr lang="en-US" altLang="en-US" sz="1200"/>
          </a:p>
        </p:txBody>
      </p:sp>
      <p:graphicFrame>
        <p:nvGraphicFramePr>
          <p:cNvPr id="117765" name="Object 2"/>
          <p:cNvGraphicFramePr>
            <a:graphicFrameLocks noChangeAspect="1"/>
          </p:cNvGraphicFramePr>
          <p:nvPr/>
        </p:nvGraphicFramePr>
        <p:xfrm>
          <a:off x="4114800" y="3321050"/>
          <a:ext cx="914400" cy="215900"/>
        </p:xfrm>
        <a:graphic>
          <a:graphicData uri="http://schemas.openxmlformats.org/presentationml/2006/ole">
            <mc:AlternateContent xmlns:mc="http://schemas.openxmlformats.org/markup-compatibility/2006">
              <mc:Choice xmlns:v="urn:schemas-microsoft-com:vml" Requires="v">
                <p:oleObj spid="_x0000_s117819" name="Equation" r:id="rId4" imgW="391303" imgH="739129" progId="Equation.3">
                  <p:embed/>
                </p:oleObj>
              </mc:Choice>
              <mc:Fallback>
                <p:oleObj name="Equation" r:id="rId4" imgW="391303" imgH="739129"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321050"/>
                        <a:ext cx="9144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7766" name="Object 3"/>
          <p:cNvGraphicFramePr>
            <a:graphicFrameLocks noChangeAspect="1"/>
          </p:cNvGraphicFramePr>
          <p:nvPr/>
        </p:nvGraphicFramePr>
        <p:xfrm>
          <a:off x="858838" y="2970213"/>
          <a:ext cx="7834312" cy="728662"/>
        </p:xfrm>
        <a:graphic>
          <a:graphicData uri="http://schemas.openxmlformats.org/presentationml/2006/ole">
            <mc:AlternateContent xmlns:mc="http://schemas.openxmlformats.org/markup-compatibility/2006">
              <mc:Choice xmlns:v="urn:schemas-microsoft-com:vml" Requires="v">
                <p:oleObj spid="_x0000_s117820" name="Equation" r:id="rId6" imgW="3136900" imgH="292100" progId="Equation.3">
                  <p:embed/>
                </p:oleObj>
              </mc:Choice>
              <mc:Fallback>
                <p:oleObj name="Equation" r:id="rId6" imgW="3136900" imgH="2921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8838" y="2970213"/>
                        <a:ext cx="7834312" cy="728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Content Placeholder 2"/>
          <p:cNvSpPr txBox="1">
            <a:spLocks/>
          </p:cNvSpPr>
          <p:nvPr/>
        </p:nvSpPr>
        <p:spPr bwMode="auto">
          <a:xfrm>
            <a:off x="609600" y="3870325"/>
            <a:ext cx="7885113" cy="1371600"/>
          </a:xfrm>
          <a:prstGeom prst="rect">
            <a:avLst/>
          </a:prstGeom>
          <a:noFill/>
          <a:ln w="9525">
            <a:noFill/>
            <a:miter lim="800000"/>
            <a:headEnd/>
            <a:tailEnd/>
          </a:ln>
          <a:effectLst/>
        </p:spPr>
        <p:txBody>
          <a:bodyPr/>
          <a:lstStyle/>
          <a:p>
            <a:pPr marL="342900" indent="-342900" eaLnBrk="1" hangingPunct="1">
              <a:spcBef>
                <a:spcPct val="20000"/>
              </a:spcBef>
              <a:buClr>
                <a:srgbClr val="FF0000"/>
              </a:buClr>
              <a:buFontTx/>
              <a:buChar char="•"/>
              <a:defRPr/>
            </a:pPr>
            <a:r>
              <a:rPr lang="en-US" sz="2800" b="0" kern="0" dirty="0">
                <a:latin typeface="+mn-lt"/>
              </a:rPr>
              <a:t>Also record “</a:t>
            </a:r>
            <a:r>
              <a:rPr lang="en-US" sz="2800" b="0" kern="0" dirty="0" err="1">
                <a:latin typeface="+mn-lt"/>
              </a:rPr>
              <a:t>backpointers</a:t>
            </a:r>
            <a:r>
              <a:rPr lang="en-US" sz="2800" b="0" kern="0" dirty="0">
                <a:latin typeface="+mn-lt"/>
              </a:rPr>
              <a:t>” that subsequently allow </a:t>
            </a:r>
            <a:r>
              <a:rPr lang="en-US" sz="2800" b="0" kern="0" dirty="0" err="1">
                <a:latin typeface="+mn-lt"/>
              </a:rPr>
              <a:t>backtracing</a:t>
            </a:r>
            <a:r>
              <a:rPr lang="en-US" sz="2800" b="0" kern="0" dirty="0">
                <a:latin typeface="+mn-lt"/>
              </a:rPr>
              <a:t> the most probable state sequence.</a:t>
            </a:r>
          </a:p>
          <a:p>
            <a:pPr marL="800100" lvl="1" indent="-342900" eaLnBrk="1" hangingPunct="1">
              <a:spcBef>
                <a:spcPct val="20000"/>
              </a:spcBef>
              <a:buClr>
                <a:srgbClr val="FF0000"/>
              </a:buClr>
              <a:buFont typeface="Wingdings" pitchFamily="2" charset="2"/>
              <a:buChar char="§"/>
              <a:defRPr/>
            </a:pPr>
            <a:r>
              <a:rPr lang="en-US" sz="2400" b="0" i="1" kern="0" dirty="0" err="1">
                <a:latin typeface="+mn-lt"/>
              </a:rPr>
              <a:t>bt</a:t>
            </a:r>
            <a:r>
              <a:rPr lang="en-US" sz="2400" b="0" i="1" kern="0" baseline="-25000" dirty="0" err="1">
                <a:latin typeface="+mn-lt"/>
              </a:rPr>
              <a:t>t</a:t>
            </a:r>
            <a:r>
              <a:rPr lang="en-US" sz="2400" b="0" kern="0" dirty="0">
                <a:latin typeface="+mn-lt"/>
              </a:rPr>
              <a:t>(</a:t>
            </a:r>
            <a:r>
              <a:rPr lang="en-US" sz="2400" b="0" i="1" kern="0" dirty="0">
                <a:latin typeface="+mn-lt"/>
              </a:rPr>
              <a:t>j</a:t>
            </a:r>
            <a:r>
              <a:rPr lang="en-US" sz="2400" b="0" kern="0" dirty="0">
                <a:latin typeface="+mn-lt"/>
              </a:rPr>
              <a:t>) stores the state at time </a:t>
            </a:r>
            <a:r>
              <a:rPr lang="en-US" sz="2400" b="0" i="1" kern="0" dirty="0">
                <a:latin typeface="+mn-lt"/>
              </a:rPr>
              <a:t>t</a:t>
            </a:r>
            <a:r>
              <a:rPr lang="en-US" sz="2400" b="0" kern="0" dirty="0">
                <a:latin typeface="+mn-lt"/>
              </a:rPr>
              <a:t>-1 that maximizes the probability that system was in state </a:t>
            </a:r>
            <a:r>
              <a:rPr lang="en-US" sz="2400" b="0" i="1" kern="0" dirty="0" err="1">
                <a:latin typeface="+mn-lt"/>
              </a:rPr>
              <a:t>s</a:t>
            </a:r>
            <a:r>
              <a:rPr lang="en-US" sz="2400" b="0" i="1" kern="0" baseline="-25000" dirty="0" err="1">
                <a:latin typeface="+mn-lt"/>
              </a:rPr>
              <a:t>j</a:t>
            </a:r>
            <a:r>
              <a:rPr lang="en-US" sz="2400" b="0" kern="0" dirty="0">
                <a:latin typeface="+mn-lt"/>
              </a:rPr>
              <a:t> at time </a:t>
            </a:r>
            <a:r>
              <a:rPr lang="en-US" sz="2400" b="0" i="1" kern="0" dirty="0">
                <a:latin typeface="+mn-lt"/>
              </a:rPr>
              <a:t>t</a:t>
            </a:r>
            <a:r>
              <a:rPr lang="en-US" sz="2400" b="0" kern="0" dirty="0">
                <a:latin typeface="+mn-lt"/>
              </a:rPr>
              <a:t> (given the observed sequence).</a:t>
            </a:r>
          </a:p>
        </p:txBody>
      </p:sp>
      <p:sp>
        <p:nvSpPr>
          <p:cNvPr id="117768"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1100" b="0">
                <a:solidFill>
                  <a:srgbClr val="000000"/>
                </a:solidFill>
                <a:latin typeface="Calibri" panose="020F0502020204030204" pitchFamily="34" charset="0"/>
              </a:rPr>
              <a:t>Ray Mooney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a:t>Markov Chains</a:t>
            </a:r>
          </a:p>
        </p:txBody>
      </p:sp>
      <p:sp>
        <p:nvSpPr>
          <p:cNvPr id="35843" name="Content Placeholder 2"/>
          <p:cNvSpPr>
            <a:spLocks noGrp="1"/>
          </p:cNvSpPr>
          <p:nvPr>
            <p:ph idx="1"/>
          </p:nvPr>
        </p:nvSpPr>
        <p:spPr/>
        <p:txBody>
          <a:bodyPr/>
          <a:lstStyle/>
          <a:p>
            <a:r>
              <a:rPr lang="en-US" altLang="en-US"/>
              <a:t>Second-order Markov chain:</a:t>
            </a:r>
          </a:p>
        </p:txBody>
      </p:sp>
      <p:pic>
        <p:nvPicPr>
          <p:cNvPr id="10137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8338" y="2208213"/>
            <a:ext cx="52673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79" name="Picture 3" descr="http://research.microsoft.com/en-us/um/people/cmbishop/PRML/prmlfigs-jpg/Figure13.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8863" y="3500438"/>
            <a:ext cx="7026275"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extBox 5"/>
          <p:cNvSpPr txBox="1">
            <a:spLocks noChangeArrowheads="1"/>
          </p:cNvSpPr>
          <p:nvPr/>
        </p:nvSpPr>
        <p:spPr bwMode="auto">
          <a:xfrm>
            <a:off x="0" y="6596063"/>
            <a:ext cx="16398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1100" b="0">
                <a:solidFill>
                  <a:srgbClr val="000000"/>
                </a:solidFill>
                <a:latin typeface="Calibri" panose="020F0502020204030204" pitchFamily="34" charset="0"/>
              </a:rPr>
              <a:t>Figures from Chris Bishop</a:t>
            </a:r>
          </a:p>
        </p:txBody>
      </p:sp>
      <p:sp>
        <p:nvSpPr>
          <p:cNvPr id="3584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fld id="{2BDF2E81-8AEB-4FD7-BD0A-4A25A30FF742}" type="slidenum">
              <a:rPr lang="en-US" altLang="en-US" sz="1200" smtClean="0">
                <a:latin typeface="Helvetica" panose="020B0604020202020204" pitchFamily="34" charset="0"/>
              </a:rPr>
              <a:pPr>
                <a:spcBef>
                  <a:spcPct val="0"/>
                </a:spcBef>
                <a:buClrTx/>
                <a:buFontTx/>
                <a:buNone/>
              </a:pPr>
              <a:t>5</a:t>
            </a:fld>
            <a:endParaRPr lang="en-US" altLang="en-US" sz="120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137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13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pPr eaLnBrk="1" hangingPunct="1"/>
            <a:r>
              <a:rPr lang="en-US" altLang="en-US"/>
              <a:t>Computing the Viterbi Scores</a:t>
            </a:r>
          </a:p>
        </p:txBody>
      </p:sp>
      <p:sp>
        <p:nvSpPr>
          <p:cNvPr id="119811" name="Content Placeholder 2"/>
          <p:cNvSpPr>
            <a:spLocks noGrp="1"/>
          </p:cNvSpPr>
          <p:nvPr>
            <p:ph idx="1"/>
          </p:nvPr>
        </p:nvSpPr>
        <p:spPr/>
        <p:txBody>
          <a:bodyPr/>
          <a:lstStyle/>
          <a:p>
            <a:pPr eaLnBrk="1" hangingPunct="1"/>
            <a:r>
              <a:rPr lang="en-US" altLang="en-US"/>
              <a:t>Initialization</a:t>
            </a:r>
          </a:p>
          <a:p>
            <a:pPr eaLnBrk="1" hangingPunct="1">
              <a:buFontTx/>
              <a:buNone/>
            </a:pPr>
            <a:endParaRPr lang="en-US" altLang="en-US"/>
          </a:p>
          <a:p>
            <a:pPr eaLnBrk="1" hangingPunct="1"/>
            <a:r>
              <a:rPr lang="en-US" altLang="en-US"/>
              <a:t>Recursion</a:t>
            </a:r>
          </a:p>
          <a:p>
            <a:pPr eaLnBrk="1" hangingPunct="1"/>
            <a:endParaRPr lang="en-US" altLang="en-US"/>
          </a:p>
          <a:p>
            <a:pPr eaLnBrk="1" hangingPunct="1"/>
            <a:endParaRPr lang="en-US" altLang="en-US"/>
          </a:p>
          <a:p>
            <a:pPr eaLnBrk="1" hangingPunct="1"/>
            <a:r>
              <a:rPr lang="en-US" altLang="en-US"/>
              <a:t>Termination</a:t>
            </a:r>
          </a:p>
        </p:txBody>
      </p:sp>
      <p:sp>
        <p:nvSpPr>
          <p:cNvPr id="11981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fld id="{DA9B8CE0-52BB-4A95-BC3F-6BCA8EC8ECA9}" type="slidenum">
              <a:rPr lang="en-US" altLang="en-US" sz="1200" smtClean="0">
                <a:latin typeface="Helvetica" panose="020B0604020202020204" pitchFamily="34" charset="0"/>
              </a:rPr>
              <a:pPr>
                <a:spcBef>
                  <a:spcPct val="0"/>
                </a:spcBef>
                <a:buClrTx/>
                <a:buFontTx/>
                <a:buNone/>
              </a:pPr>
              <a:t>50</a:t>
            </a:fld>
            <a:endParaRPr lang="en-US" altLang="en-US" sz="1200"/>
          </a:p>
        </p:txBody>
      </p:sp>
      <p:graphicFrame>
        <p:nvGraphicFramePr>
          <p:cNvPr id="119813" name="Object 2"/>
          <p:cNvGraphicFramePr>
            <a:graphicFrameLocks noChangeAspect="1"/>
          </p:cNvGraphicFramePr>
          <p:nvPr/>
        </p:nvGraphicFramePr>
        <p:xfrm>
          <a:off x="2382838" y="1936750"/>
          <a:ext cx="4911725" cy="685800"/>
        </p:xfrm>
        <a:graphic>
          <a:graphicData uri="http://schemas.openxmlformats.org/presentationml/2006/ole">
            <mc:AlternateContent xmlns:mc="http://schemas.openxmlformats.org/markup-compatibility/2006">
              <mc:Choice xmlns:v="urn:schemas-microsoft-com:vml" Requires="v">
                <p:oleObj spid="_x0000_s119893" name="Equation" r:id="rId4" imgW="1727200" imgH="241300" progId="Equation.3">
                  <p:embed/>
                </p:oleObj>
              </mc:Choice>
              <mc:Fallback>
                <p:oleObj name="Equation" r:id="rId4" imgW="1727200" imgH="2413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2838" y="1936750"/>
                        <a:ext cx="49117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9814" name="Object 3"/>
          <p:cNvGraphicFramePr>
            <a:graphicFrameLocks noChangeAspect="1"/>
          </p:cNvGraphicFramePr>
          <p:nvPr/>
        </p:nvGraphicFramePr>
        <p:xfrm>
          <a:off x="608013" y="3098800"/>
          <a:ext cx="8378825" cy="1046163"/>
        </p:xfrm>
        <a:graphic>
          <a:graphicData uri="http://schemas.openxmlformats.org/presentationml/2006/ole">
            <mc:AlternateContent xmlns:mc="http://schemas.openxmlformats.org/markup-compatibility/2006">
              <mc:Choice xmlns:v="urn:schemas-microsoft-com:vml" Requires="v">
                <p:oleObj spid="_x0000_s119894" name="Equation" r:id="rId6" imgW="2946400" imgH="368300" progId="Equation.3">
                  <p:embed/>
                </p:oleObj>
              </mc:Choice>
              <mc:Fallback>
                <p:oleObj name="Equation" r:id="rId6" imgW="2946400" imgH="3683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013" y="3098800"/>
                        <a:ext cx="8378825" cy="1046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9815" name="Object 4"/>
          <p:cNvGraphicFramePr>
            <a:graphicFrameLocks noChangeAspect="1"/>
          </p:cNvGraphicFramePr>
          <p:nvPr/>
        </p:nvGraphicFramePr>
        <p:xfrm>
          <a:off x="2036763" y="4910138"/>
          <a:ext cx="4986337" cy="1047750"/>
        </p:xfrm>
        <a:graphic>
          <a:graphicData uri="http://schemas.openxmlformats.org/presentationml/2006/ole">
            <mc:AlternateContent xmlns:mc="http://schemas.openxmlformats.org/markup-compatibility/2006">
              <mc:Choice xmlns:v="urn:schemas-microsoft-com:vml" Requires="v">
                <p:oleObj spid="_x0000_s119895" name="Equation" r:id="rId8" imgW="1752600" imgH="368300" progId="Equation.3">
                  <p:embed/>
                </p:oleObj>
              </mc:Choice>
              <mc:Fallback>
                <p:oleObj name="Equation" r:id="rId8" imgW="1752600" imgH="36830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36763" y="4910138"/>
                        <a:ext cx="4986337" cy="104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8" name="TextBox 7"/>
          <p:cNvSpPr txBox="1">
            <a:spLocks noChangeArrowheads="1"/>
          </p:cNvSpPr>
          <p:nvPr/>
        </p:nvSpPr>
        <p:spPr bwMode="auto">
          <a:xfrm>
            <a:off x="469900" y="6135688"/>
            <a:ext cx="8674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400">
                <a:solidFill>
                  <a:srgbClr val="00B050"/>
                </a:solidFill>
              </a:rPr>
              <a:t>Analogous to Forward algorithm except take </a:t>
            </a:r>
            <a:r>
              <a:rPr lang="en-US" altLang="en-US" sz="2400" i="1">
                <a:solidFill>
                  <a:srgbClr val="00B050"/>
                </a:solidFill>
              </a:rPr>
              <a:t>max</a:t>
            </a:r>
            <a:r>
              <a:rPr lang="en-US" altLang="en-US" sz="2400">
                <a:solidFill>
                  <a:srgbClr val="00B050"/>
                </a:solidFill>
              </a:rPr>
              <a:t> instead of sum</a:t>
            </a:r>
          </a:p>
        </p:txBody>
      </p:sp>
      <p:sp>
        <p:nvSpPr>
          <p:cNvPr id="119817"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1100" b="0">
                <a:solidFill>
                  <a:srgbClr val="000000"/>
                </a:solidFill>
                <a:latin typeface="Calibri" panose="020F0502020204030204" pitchFamily="34" charset="0"/>
              </a:rPr>
              <a:t>Ray Mooney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pPr eaLnBrk="1" hangingPunct="1"/>
            <a:r>
              <a:rPr lang="en-US" altLang="en-US"/>
              <a:t>Computing the Viterbi Backpointers</a:t>
            </a:r>
          </a:p>
        </p:txBody>
      </p:sp>
      <p:sp>
        <p:nvSpPr>
          <p:cNvPr id="121859" name="Content Placeholder 2"/>
          <p:cNvSpPr>
            <a:spLocks noGrp="1"/>
          </p:cNvSpPr>
          <p:nvPr>
            <p:ph idx="1"/>
          </p:nvPr>
        </p:nvSpPr>
        <p:spPr/>
        <p:txBody>
          <a:bodyPr/>
          <a:lstStyle/>
          <a:p>
            <a:pPr eaLnBrk="1" hangingPunct="1"/>
            <a:r>
              <a:rPr lang="en-US" altLang="en-US"/>
              <a:t>Initialization</a:t>
            </a:r>
          </a:p>
          <a:p>
            <a:pPr eaLnBrk="1" hangingPunct="1">
              <a:buFontTx/>
              <a:buNone/>
            </a:pPr>
            <a:endParaRPr lang="en-US" altLang="en-US"/>
          </a:p>
          <a:p>
            <a:pPr eaLnBrk="1" hangingPunct="1"/>
            <a:r>
              <a:rPr lang="en-US" altLang="en-US"/>
              <a:t>Recursion</a:t>
            </a:r>
          </a:p>
          <a:p>
            <a:pPr eaLnBrk="1" hangingPunct="1"/>
            <a:endParaRPr lang="en-US" altLang="en-US"/>
          </a:p>
          <a:p>
            <a:pPr eaLnBrk="1" hangingPunct="1"/>
            <a:endParaRPr lang="en-US" altLang="en-US"/>
          </a:p>
          <a:p>
            <a:pPr eaLnBrk="1" hangingPunct="1"/>
            <a:r>
              <a:rPr lang="en-US" altLang="en-US"/>
              <a:t>Termination</a:t>
            </a:r>
          </a:p>
        </p:txBody>
      </p:sp>
      <p:sp>
        <p:nvSpPr>
          <p:cNvPr id="12186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fld id="{15E92966-0CC0-4D59-B3BD-1FD01A1EB75D}" type="slidenum">
              <a:rPr lang="en-US" altLang="en-US" sz="1200" smtClean="0">
                <a:latin typeface="Helvetica" panose="020B0604020202020204" pitchFamily="34" charset="0"/>
              </a:rPr>
              <a:pPr>
                <a:spcBef>
                  <a:spcPct val="0"/>
                </a:spcBef>
                <a:buClrTx/>
                <a:buFontTx/>
                <a:buNone/>
              </a:pPr>
              <a:t>51</a:t>
            </a:fld>
            <a:endParaRPr lang="en-US" altLang="en-US" sz="1200"/>
          </a:p>
        </p:txBody>
      </p:sp>
      <p:graphicFrame>
        <p:nvGraphicFramePr>
          <p:cNvPr id="121861" name="Object 2"/>
          <p:cNvGraphicFramePr>
            <a:graphicFrameLocks noChangeAspect="1"/>
          </p:cNvGraphicFramePr>
          <p:nvPr/>
        </p:nvGraphicFramePr>
        <p:xfrm>
          <a:off x="2887663" y="1954213"/>
          <a:ext cx="3900487" cy="649287"/>
        </p:xfrm>
        <a:graphic>
          <a:graphicData uri="http://schemas.openxmlformats.org/presentationml/2006/ole">
            <mc:AlternateContent xmlns:mc="http://schemas.openxmlformats.org/markup-compatibility/2006">
              <mc:Choice xmlns:v="urn:schemas-microsoft-com:vml" Requires="v">
                <p:oleObj spid="_x0000_s121941" name="Equation" r:id="rId4" imgW="1371600" imgH="228600" progId="Equation.3">
                  <p:embed/>
                </p:oleObj>
              </mc:Choice>
              <mc:Fallback>
                <p:oleObj name="Equation" r:id="rId4" imgW="1371600" imgH="2286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7663" y="1954213"/>
                        <a:ext cx="3900487" cy="649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1862" name="Object 3"/>
          <p:cNvGraphicFramePr>
            <a:graphicFrameLocks noChangeAspect="1"/>
          </p:cNvGraphicFramePr>
          <p:nvPr/>
        </p:nvGraphicFramePr>
        <p:xfrm>
          <a:off x="79375" y="3086100"/>
          <a:ext cx="9064625" cy="1119188"/>
        </p:xfrm>
        <a:graphic>
          <a:graphicData uri="http://schemas.openxmlformats.org/presentationml/2006/ole">
            <mc:AlternateContent xmlns:mc="http://schemas.openxmlformats.org/markup-compatibility/2006">
              <mc:Choice xmlns:v="urn:schemas-microsoft-com:vml" Requires="v">
                <p:oleObj spid="_x0000_s121942" name="Equation" r:id="rId6" imgW="3187700" imgH="393700" progId="Equation.3">
                  <p:embed/>
                </p:oleObj>
              </mc:Choice>
              <mc:Fallback>
                <p:oleObj name="Equation" r:id="rId6" imgW="3187700" imgH="3937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375" y="3086100"/>
                        <a:ext cx="9064625" cy="1119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1863" name="Object 4"/>
          <p:cNvGraphicFramePr>
            <a:graphicFrameLocks noChangeAspect="1"/>
          </p:cNvGraphicFramePr>
          <p:nvPr/>
        </p:nvGraphicFramePr>
        <p:xfrm>
          <a:off x="1611313" y="4873625"/>
          <a:ext cx="5815012" cy="1120775"/>
        </p:xfrm>
        <a:graphic>
          <a:graphicData uri="http://schemas.openxmlformats.org/presentationml/2006/ole">
            <mc:AlternateContent xmlns:mc="http://schemas.openxmlformats.org/markup-compatibility/2006">
              <mc:Choice xmlns:v="urn:schemas-microsoft-com:vml" Requires="v">
                <p:oleObj spid="_x0000_s121943" name="Equation" r:id="rId8" imgW="2044700" imgH="393700" progId="Equation.3">
                  <p:embed/>
                </p:oleObj>
              </mc:Choice>
              <mc:Fallback>
                <p:oleObj name="Equation" r:id="rId8" imgW="2044700" imgH="39370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11313" y="4873625"/>
                        <a:ext cx="5815012" cy="1120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1864" name="TextBox 7"/>
          <p:cNvSpPr txBox="1">
            <a:spLocks noChangeArrowheads="1"/>
          </p:cNvSpPr>
          <p:nvPr/>
        </p:nvSpPr>
        <p:spPr bwMode="auto">
          <a:xfrm>
            <a:off x="733425" y="5811838"/>
            <a:ext cx="74104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400">
                <a:solidFill>
                  <a:srgbClr val="00B050"/>
                </a:solidFill>
              </a:rPr>
              <a:t>Final state in the most probable state sequence. Follow </a:t>
            </a:r>
          </a:p>
          <a:p>
            <a:pPr eaLnBrk="1" hangingPunct="1">
              <a:spcBef>
                <a:spcPct val="0"/>
              </a:spcBef>
              <a:buClrTx/>
              <a:buFontTx/>
              <a:buNone/>
            </a:pPr>
            <a:r>
              <a:rPr lang="en-US" altLang="en-US" sz="2400">
                <a:solidFill>
                  <a:srgbClr val="00B050"/>
                </a:solidFill>
              </a:rPr>
              <a:t>backpointers to initial state to construct full sequence.</a:t>
            </a:r>
          </a:p>
        </p:txBody>
      </p:sp>
      <p:sp>
        <p:nvSpPr>
          <p:cNvPr id="121865"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1100" b="0">
                <a:solidFill>
                  <a:srgbClr val="000000"/>
                </a:solidFill>
                <a:latin typeface="Calibri" panose="020F0502020204030204" pitchFamily="34" charset="0"/>
              </a:rPr>
              <a:t>Ray Mooney</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pPr eaLnBrk="1" hangingPunct="1"/>
            <a:r>
              <a:rPr lang="en-US" altLang="en-US"/>
              <a:t>Viterbi Backpointers </a:t>
            </a:r>
          </a:p>
        </p:txBody>
      </p:sp>
      <p:sp>
        <p:nvSpPr>
          <p:cNvPr id="12390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fld id="{F3D2F57A-EE70-4501-B7AB-A379DDAAE72C}" type="slidenum">
              <a:rPr lang="en-US" altLang="en-US" sz="1200" smtClean="0">
                <a:latin typeface="Helvetica" panose="020B0604020202020204" pitchFamily="34" charset="0"/>
              </a:rPr>
              <a:pPr>
                <a:spcBef>
                  <a:spcPct val="0"/>
                </a:spcBef>
                <a:buClrTx/>
                <a:buFontTx/>
                <a:buNone/>
              </a:pPr>
              <a:t>52</a:t>
            </a:fld>
            <a:endParaRPr lang="en-US" altLang="en-US" sz="1200"/>
          </a:p>
        </p:txBody>
      </p:sp>
      <p:sp>
        <p:nvSpPr>
          <p:cNvPr id="123908" name="Oval 4"/>
          <p:cNvSpPr>
            <a:spLocks noChangeArrowheads="1"/>
          </p:cNvSpPr>
          <p:nvPr/>
        </p:nvSpPr>
        <p:spPr bwMode="auto">
          <a:xfrm>
            <a:off x="2105025" y="2249488"/>
            <a:ext cx="157163" cy="1682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123909" name="TextBox 5"/>
          <p:cNvSpPr txBox="1">
            <a:spLocks noChangeArrowheads="1"/>
          </p:cNvSpPr>
          <p:nvPr/>
        </p:nvSpPr>
        <p:spPr bwMode="auto">
          <a:xfrm>
            <a:off x="1731963" y="2165350"/>
            <a:ext cx="369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t>s</a:t>
            </a:r>
            <a:r>
              <a:rPr lang="en-US" altLang="en-US" sz="2000" baseline="-25000"/>
              <a:t>1</a:t>
            </a:r>
            <a:endParaRPr lang="en-US" altLang="en-US" sz="2000"/>
          </a:p>
        </p:txBody>
      </p:sp>
      <p:sp>
        <p:nvSpPr>
          <p:cNvPr id="123910" name="Oval 6"/>
          <p:cNvSpPr>
            <a:spLocks noChangeArrowheads="1"/>
          </p:cNvSpPr>
          <p:nvPr/>
        </p:nvSpPr>
        <p:spPr bwMode="auto">
          <a:xfrm>
            <a:off x="2105025" y="2643188"/>
            <a:ext cx="157163" cy="1682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123911" name="TextBox 7"/>
          <p:cNvSpPr txBox="1">
            <a:spLocks noChangeArrowheads="1"/>
          </p:cNvSpPr>
          <p:nvPr/>
        </p:nvSpPr>
        <p:spPr bwMode="auto">
          <a:xfrm>
            <a:off x="1731963" y="2559050"/>
            <a:ext cx="369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t>s</a:t>
            </a:r>
            <a:r>
              <a:rPr lang="en-US" altLang="en-US" sz="2000" baseline="-25000"/>
              <a:t>2</a:t>
            </a:r>
            <a:endParaRPr lang="en-US" altLang="en-US" sz="2000"/>
          </a:p>
        </p:txBody>
      </p:sp>
      <p:sp>
        <p:nvSpPr>
          <p:cNvPr id="123912" name="Oval 8"/>
          <p:cNvSpPr>
            <a:spLocks noChangeArrowheads="1"/>
          </p:cNvSpPr>
          <p:nvPr/>
        </p:nvSpPr>
        <p:spPr bwMode="auto">
          <a:xfrm>
            <a:off x="2105025" y="4146550"/>
            <a:ext cx="157163" cy="1682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123913" name="TextBox 9"/>
          <p:cNvSpPr txBox="1">
            <a:spLocks noChangeArrowheads="1"/>
          </p:cNvSpPr>
          <p:nvPr/>
        </p:nvSpPr>
        <p:spPr bwMode="auto">
          <a:xfrm>
            <a:off x="1731963" y="4062413"/>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t>s</a:t>
            </a:r>
            <a:r>
              <a:rPr lang="en-US" altLang="en-US" sz="2000" baseline="-25000"/>
              <a:t>N</a:t>
            </a:r>
            <a:endParaRPr lang="en-US" altLang="en-US" sz="2000"/>
          </a:p>
        </p:txBody>
      </p:sp>
      <p:sp>
        <p:nvSpPr>
          <p:cNvPr id="123914" name="TextBox 10"/>
          <p:cNvSpPr txBox="1">
            <a:spLocks noChangeArrowheads="1"/>
          </p:cNvSpPr>
          <p:nvPr/>
        </p:nvSpPr>
        <p:spPr bwMode="auto">
          <a:xfrm>
            <a:off x="1997075" y="2984500"/>
            <a:ext cx="303213"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sym typeface="Symbol" panose="05050102010706020507" pitchFamily="18" charset="2"/>
              </a:rPr>
              <a:t></a:t>
            </a:r>
          </a:p>
          <a:p>
            <a:pPr eaLnBrk="1" hangingPunct="1">
              <a:spcBef>
                <a:spcPct val="0"/>
              </a:spcBef>
              <a:buClrTx/>
              <a:buFontTx/>
              <a:buNone/>
            </a:pPr>
            <a:r>
              <a:rPr lang="en-US" altLang="en-US" sz="2000">
                <a:sym typeface="Symbol" panose="05050102010706020507" pitchFamily="18" charset="2"/>
              </a:rPr>
              <a:t></a:t>
            </a:r>
            <a:endParaRPr lang="en-US" altLang="en-US" sz="2000"/>
          </a:p>
          <a:p>
            <a:pPr eaLnBrk="1" hangingPunct="1">
              <a:spcBef>
                <a:spcPct val="0"/>
              </a:spcBef>
              <a:buClrTx/>
              <a:buFontTx/>
              <a:buNone/>
            </a:pPr>
            <a:r>
              <a:rPr lang="en-US" altLang="en-US" sz="2000">
                <a:sym typeface="Symbol" panose="05050102010706020507" pitchFamily="18" charset="2"/>
              </a:rPr>
              <a:t></a:t>
            </a:r>
            <a:endParaRPr lang="en-US" altLang="en-US" sz="2000"/>
          </a:p>
        </p:txBody>
      </p:sp>
      <p:sp>
        <p:nvSpPr>
          <p:cNvPr id="123915" name="Oval 11"/>
          <p:cNvSpPr>
            <a:spLocks noChangeArrowheads="1"/>
          </p:cNvSpPr>
          <p:nvPr/>
        </p:nvSpPr>
        <p:spPr bwMode="auto">
          <a:xfrm>
            <a:off x="3224213" y="2238375"/>
            <a:ext cx="157162" cy="1682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123916" name="Oval 13"/>
          <p:cNvSpPr>
            <a:spLocks noChangeArrowheads="1"/>
          </p:cNvSpPr>
          <p:nvPr/>
        </p:nvSpPr>
        <p:spPr bwMode="auto">
          <a:xfrm>
            <a:off x="3224213" y="2630488"/>
            <a:ext cx="157162" cy="1682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123917" name="Oval 15"/>
          <p:cNvSpPr>
            <a:spLocks noChangeArrowheads="1"/>
          </p:cNvSpPr>
          <p:nvPr/>
        </p:nvSpPr>
        <p:spPr bwMode="auto">
          <a:xfrm>
            <a:off x="3224213" y="4135438"/>
            <a:ext cx="157162" cy="1682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123918" name="TextBox 17"/>
          <p:cNvSpPr txBox="1">
            <a:spLocks noChangeArrowheads="1"/>
          </p:cNvSpPr>
          <p:nvPr/>
        </p:nvSpPr>
        <p:spPr bwMode="auto">
          <a:xfrm>
            <a:off x="3116263" y="2971800"/>
            <a:ext cx="3032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sym typeface="Symbol" panose="05050102010706020507" pitchFamily="18" charset="2"/>
              </a:rPr>
              <a:t></a:t>
            </a:r>
          </a:p>
          <a:p>
            <a:pPr eaLnBrk="1" hangingPunct="1">
              <a:spcBef>
                <a:spcPct val="0"/>
              </a:spcBef>
              <a:buClrTx/>
              <a:buFontTx/>
              <a:buNone/>
            </a:pPr>
            <a:r>
              <a:rPr lang="en-US" altLang="en-US" sz="2000">
                <a:sym typeface="Symbol" panose="05050102010706020507" pitchFamily="18" charset="2"/>
              </a:rPr>
              <a:t></a:t>
            </a:r>
            <a:endParaRPr lang="en-US" altLang="en-US" sz="2000"/>
          </a:p>
          <a:p>
            <a:pPr eaLnBrk="1" hangingPunct="1">
              <a:spcBef>
                <a:spcPct val="0"/>
              </a:spcBef>
              <a:buClrTx/>
              <a:buFontTx/>
              <a:buNone/>
            </a:pPr>
            <a:r>
              <a:rPr lang="en-US" altLang="en-US" sz="2000">
                <a:sym typeface="Symbol" panose="05050102010706020507" pitchFamily="18" charset="2"/>
              </a:rPr>
              <a:t></a:t>
            </a:r>
            <a:endParaRPr lang="en-US" altLang="en-US" sz="2000"/>
          </a:p>
        </p:txBody>
      </p:sp>
      <p:sp>
        <p:nvSpPr>
          <p:cNvPr id="123919" name="Oval 18"/>
          <p:cNvSpPr>
            <a:spLocks noChangeArrowheads="1"/>
          </p:cNvSpPr>
          <p:nvPr/>
        </p:nvSpPr>
        <p:spPr bwMode="auto">
          <a:xfrm>
            <a:off x="1223963" y="3208338"/>
            <a:ext cx="155575" cy="1682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123920" name="TextBox 19"/>
          <p:cNvSpPr txBox="1">
            <a:spLocks noChangeArrowheads="1"/>
          </p:cNvSpPr>
          <p:nvPr/>
        </p:nvSpPr>
        <p:spPr bwMode="auto">
          <a:xfrm>
            <a:off x="850900" y="3124200"/>
            <a:ext cx="368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t>s</a:t>
            </a:r>
            <a:r>
              <a:rPr lang="en-US" altLang="en-US" sz="2000" baseline="-25000"/>
              <a:t>0</a:t>
            </a:r>
            <a:endParaRPr lang="en-US" altLang="en-US" sz="2000"/>
          </a:p>
        </p:txBody>
      </p:sp>
      <p:sp>
        <p:nvSpPr>
          <p:cNvPr id="123921" name="Oval 20"/>
          <p:cNvSpPr>
            <a:spLocks noChangeArrowheads="1"/>
          </p:cNvSpPr>
          <p:nvPr/>
        </p:nvSpPr>
        <p:spPr bwMode="auto">
          <a:xfrm>
            <a:off x="7861300" y="3205163"/>
            <a:ext cx="155575" cy="1682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123922" name="TextBox 21"/>
          <p:cNvSpPr txBox="1">
            <a:spLocks noChangeArrowheads="1"/>
          </p:cNvSpPr>
          <p:nvPr/>
        </p:nvSpPr>
        <p:spPr bwMode="auto">
          <a:xfrm>
            <a:off x="8040688" y="3084513"/>
            <a:ext cx="388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t>s</a:t>
            </a:r>
            <a:r>
              <a:rPr lang="en-US" altLang="en-US" sz="2000" baseline="-25000"/>
              <a:t>F</a:t>
            </a:r>
            <a:endParaRPr lang="en-US" altLang="en-US" sz="2000"/>
          </a:p>
        </p:txBody>
      </p:sp>
      <p:cxnSp>
        <p:nvCxnSpPr>
          <p:cNvPr id="123923" name="Straight Connector 23"/>
          <p:cNvCxnSpPr>
            <a:cxnSpLocks noChangeShapeType="1"/>
            <a:stCxn id="123908" idx="6"/>
          </p:cNvCxnSpPr>
          <p:nvPr/>
        </p:nvCxnSpPr>
        <p:spPr bwMode="auto">
          <a:xfrm>
            <a:off x="2262188" y="2333625"/>
            <a:ext cx="1001712" cy="206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24" name="Straight Connector 25"/>
          <p:cNvCxnSpPr>
            <a:cxnSpLocks noChangeShapeType="1"/>
            <a:stCxn id="123908" idx="5"/>
            <a:endCxn id="123916" idx="2"/>
          </p:cNvCxnSpPr>
          <p:nvPr/>
        </p:nvCxnSpPr>
        <p:spPr bwMode="auto">
          <a:xfrm rot="16200000" flipH="1">
            <a:off x="2570956" y="2061369"/>
            <a:ext cx="320675" cy="9858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25" name="Straight Connector 27"/>
          <p:cNvCxnSpPr>
            <a:cxnSpLocks noChangeShapeType="1"/>
            <a:stCxn id="123908" idx="5"/>
            <a:endCxn id="123917" idx="1"/>
          </p:cNvCxnSpPr>
          <p:nvPr/>
        </p:nvCxnSpPr>
        <p:spPr bwMode="auto">
          <a:xfrm rot="16200000" flipH="1">
            <a:off x="1860550" y="2771775"/>
            <a:ext cx="1765300" cy="100965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26" name="Straight Connector 29"/>
          <p:cNvCxnSpPr>
            <a:cxnSpLocks noChangeShapeType="1"/>
            <a:stCxn id="123908" idx="5"/>
          </p:cNvCxnSpPr>
          <p:nvPr/>
        </p:nvCxnSpPr>
        <p:spPr bwMode="auto">
          <a:xfrm rot="16200000" flipH="1">
            <a:off x="2267743" y="2364582"/>
            <a:ext cx="950913" cy="100965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27" name="Straight Connector 31"/>
          <p:cNvCxnSpPr>
            <a:cxnSpLocks noChangeShapeType="1"/>
            <a:stCxn id="123910" idx="6"/>
            <a:endCxn id="123915" idx="2"/>
          </p:cNvCxnSpPr>
          <p:nvPr/>
        </p:nvCxnSpPr>
        <p:spPr bwMode="auto">
          <a:xfrm flipV="1">
            <a:off x="2262188" y="2322513"/>
            <a:ext cx="962025" cy="404812"/>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28" name="Straight Connector 33"/>
          <p:cNvCxnSpPr>
            <a:cxnSpLocks noChangeShapeType="1"/>
            <a:stCxn id="123910" idx="6"/>
            <a:endCxn id="123916" idx="3"/>
          </p:cNvCxnSpPr>
          <p:nvPr/>
        </p:nvCxnSpPr>
        <p:spPr bwMode="auto">
          <a:xfrm>
            <a:off x="2262188" y="2727325"/>
            <a:ext cx="985837" cy="476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29" name="Straight Connector 35"/>
          <p:cNvCxnSpPr>
            <a:cxnSpLocks noChangeShapeType="1"/>
            <a:stCxn id="123910" idx="7"/>
            <a:endCxn id="123917" idx="2"/>
          </p:cNvCxnSpPr>
          <p:nvPr/>
        </p:nvCxnSpPr>
        <p:spPr bwMode="auto">
          <a:xfrm rot="16200000" flipH="1">
            <a:off x="1955006" y="2950369"/>
            <a:ext cx="1552575" cy="9858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30" name="Straight Connector 39"/>
          <p:cNvCxnSpPr>
            <a:cxnSpLocks noChangeShapeType="1"/>
            <a:stCxn id="123912" idx="5"/>
            <a:endCxn id="123915" idx="2"/>
          </p:cNvCxnSpPr>
          <p:nvPr/>
        </p:nvCxnSpPr>
        <p:spPr bwMode="auto">
          <a:xfrm rot="5400000" flipH="1" flipV="1">
            <a:off x="1747044" y="2813844"/>
            <a:ext cx="1968500" cy="9858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31" name="Straight Connector 41"/>
          <p:cNvCxnSpPr>
            <a:cxnSpLocks noChangeShapeType="1"/>
            <a:stCxn id="123912" idx="6"/>
            <a:endCxn id="123916" idx="1"/>
          </p:cNvCxnSpPr>
          <p:nvPr/>
        </p:nvCxnSpPr>
        <p:spPr bwMode="auto">
          <a:xfrm flipV="1">
            <a:off x="2262188" y="2655888"/>
            <a:ext cx="985837" cy="15748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32" name="Straight Connector 43"/>
          <p:cNvCxnSpPr>
            <a:cxnSpLocks noChangeShapeType="1"/>
            <a:stCxn id="123912" idx="5"/>
            <a:endCxn id="123917" idx="2"/>
          </p:cNvCxnSpPr>
          <p:nvPr/>
        </p:nvCxnSpPr>
        <p:spPr bwMode="auto">
          <a:xfrm rot="5400000" flipH="1" flipV="1">
            <a:off x="2695575" y="3762375"/>
            <a:ext cx="71438" cy="9858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33" name="Straight Connector 45"/>
          <p:cNvCxnSpPr>
            <a:cxnSpLocks noChangeShapeType="1"/>
            <a:stCxn id="123912" idx="6"/>
          </p:cNvCxnSpPr>
          <p:nvPr/>
        </p:nvCxnSpPr>
        <p:spPr bwMode="auto">
          <a:xfrm flipV="1">
            <a:off x="2262188" y="3332163"/>
            <a:ext cx="950912" cy="8985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34" name="Straight Connector 47"/>
          <p:cNvCxnSpPr>
            <a:cxnSpLocks noChangeShapeType="1"/>
            <a:stCxn id="123910" idx="5"/>
          </p:cNvCxnSpPr>
          <p:nvPr/>
        </p:nvCxnSpPr>
        <p:spPr bwMode="auto">
          <a:xfrm rot="16200000" flipH="1">
            <a:off x="2434432" y="2590006"/>
            <a:ext cx="582612" cy="9747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nvGrpSpPr>
          <p:cNvPr id="123935" name="Group 64"/>
          <p:cNvGrpSpPr>
            <a:grpSpLocks/>
          </p:cNvGrpSpPr>
          <p:nvPr/>
        </p:nvGrpSpPr>
        <p:grpSpPr bwMode="auto">
          <a:xfrm>
            <a:off x="3365500" y="2209800"/>
            <a:ext cx="1181100" cy="2065338"/>
            <a:chOff x="2391431" y="2390274"/>
            <a:chExt cx="1180436" cy="2065420"/>
          </a:xfrm>
        </p:grpSpPr>
        <p:sp>
          <p:nvSpPr>
            <p:cNvPr id="123988" name="Oval 48"/>
            <p:cNvSpPr>
              <a:spLocks noChangeArrowheads="1"/>
            </p:cNvSpPr>
            <p:nvPr/>
          </p:nvSpPr>
          <p:spPr bwMode="auto">
            <a:xfrm>
              <a:off x="3376863" y="2390274"/>
              <a:ext cx="156411" cy="168442"/>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123989" name="Oval 49"/>
            <p:cNvSpPr>
              <a:spLocks noChangeArrowheads="1"/>
            </p:cNvSpPr>
            <p:nvPr/>
          </p:nvSpPr>
          <p:spPr bwMode="auto">
            <a:xfrm>
              <a:off x="3376863" y="2783306"/>
              <a:ext cx="156411" cy="168442"/>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123990" name="Oval 50"/>
            <p:cNvSpPr>
              <a:spLocks noChangeArrowheads="1"/>
            </p:cNvSpPr>
            <p:nvPr/>
          </p:nvSpPr>
          <p:spPr bwMode="auto">
            <a:xfrm>
              <a:off x="3376863" y="4287252"/>
              <a:ext cx="156411" cy="168442"/>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123991" name="TextBox 51"/>
            <p:cNvSpPr txBox="1">
              <a:spLocks noChangeArrowheads="1"/>
            </p:cNvSpPr>
            <p:nvPr/>
          </p:nvSpPr>
          <p:spPr bwMode="auto">
            <a:xfrm>
              <a:off x="3268579" y="3124200"/>
              <a:ext cx="30328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sym typeface="Symbol" panose="05050102010706020507" pitchFamily="18" charset="2"/>
                </a:rPr>
                <a:t></a:t>
              </a:r>
            </a:p>
            <a:p>
              <a:pPr eaLnBrk="1" hangingPunct="1">
                <a:spcBef>
                  <a:spcPct val="0"/>
                </a:spcBef>
                <a:buClrTx/>
                <a:buFontTx/>
                <a:buNone/>
              </a:pPr>
              <a:r>
                <a:rPr lang="en-US" altLang="en-US" sz="2000">
                  <a:sym typeface="Symbol" panose="05050102010706020507" pitchFamily="18" charset="2"/>
                </a:rPr>
                <a:t></a:t>
              </a:r>
              <a:endParaRPr lang="en-US" altLang="en-US" sz="2000"/>
            </a:p>
            <a:p>
              <a:pPr eaLnBrk="1" hangingPunct="1">
                <a:spcBef>
                  <a:spcPct val="0"/>
                </a:spcBef>
                <a:buClrTx/>
                <a:buFontTx/>
                <a:buNone/>
              </a:pPr>
              <a:r>
                <a:rPr lang="en-US" altLang="en-US" sz="2000">
                  <a:sym typeface="Symbol" panose="05050102010706020507" pitchFamily="18" charset="2"/>
                </a:rPr>
                <a:t></a:t>
              </a:r>
              <a:endParaRPr lang="en-US" altLang="en-US" sz="2000"/>
            </a:p>
          </p:txBody>
        </p:sp>
        <p:cxnSp>
          <p:nvCxnSpPr>
            <p:cNvPr id="123992" name="Straight Connector 52"/>
            <p:cNvCxnSpPr>
              <a:cxnSpLocks noChangeShapeType="1"/>
            </p:cNvCxnSpPr>
            <p:nvPr/>
          </p:nvCxnSpPr>
          <p:spPr bwMode="auto">
            <a:xfrm>
              <a:off x="2414338" y="2486527"/>
              <a:ext cx="1001838" cy="1958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93" name="Straight Connector 53"/>
            <p:cNvCxnSpPr>
              <a:cxnSpLocks noChangeShapeType="1"/>
              <a:endCxn id="123989" idx="2"/>
            </p:cNvCxnSpPr>
            <p:nvPr/>
          </p:nvCxnSpPr>
          <p:spPr bwMode="auto">
            <a:xfrm rot="16200000" flipH="1">
              <a:off x="2723424" y="2214087"/>
              <a:ext cx="321447" cy="98543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94" name="Straight Connector 54"/>
            <p:cNvCxnSpPr>
              <a:cxnSpLocks noChangeShapeType="1"/>
              <a:endCxn id="123990" idx="1"/>
            </p:cNvCxnSpPr>
            <p:nvPr/>
          </p:nvCxnSpPr>
          <p:spPr bwMode="auto">
            <a:xfrm rot="16200000" flipH="1">
              <a:off x="2012680" y="2924831"/>
              <a:ext cx="1765840" cy="100833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95" name="Straight Connector 55"/>
            <p:cNvCxnSpPr>
              <a:cxnSpLocks noChangeShapeType="1"/>
            </p:cNvCxnSpPr>
            <p:nvPr/>
          </p:nvCxnSpPr>
          <p:spPr bwMode="auto">
            <a:xfrm rot="16200000" flipH="1">
              <a:off x="2420630" y="2516882"/>
              <a:ext cx="951099" cy="1009494"/>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96" name="Straight Connector 56"/>
            <p:cNvCxnSpPr>
              <a:cxnSpLocks noChangeShapeType="1"/>
              <a:endCxn id="123988" idx="2"/>
            </p:cNvCxnSpPr>
            <p:nvPr/>
          </p:nvCxnSpPr>
          <p:spPr bwMode="auto">
            <a:xfrm flipV="1">
              <a:off x="2414338" y="2474495"/>
              <a:ext cx="962525" cy="405064"/>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97" name="Straight Connector 57"/>
            <p:cNvCxnSpPr>
              <a:cxnSpLocks noChangeShapeType="1"/>
              <a:endCxn id="123989" idx="3"/>
            </p:cNvCxnSpPr>
            <p:nvPr/>
          </p:nvCxnSpPr>
          <p:spPr bwMode="auto">
            <a:xfrm>
              <a:off x="2414338" y="2879559"/>
              <a:ext cx="985431" cy="4752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98" name="Straight Connector 58"/>
            <p:cNvCxnSpPr>
              <a:cxnSpLocks noChangeShapeType="1"/>
              <a:endCxn id="123990" idx="2"/>
            </p:cNvCxnSpPr>
            <p:nvPr/>
          </p:nvCxnSpPr>
          <p:spPr bwMode="auto">
            <a:xfrm rot="16200000" flipH="1">
              <a:off x="2108413" y="3103024"/>
              <a:ext cx="1551467" cy="98543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99" name="Straight Connector 59"/>
            <p:cNvCxnSpPr>
              <a:cxnSpLocks noChangeShapeType="1"/>
              <a:endCxn id="123988" idx="2"/>
            </p:cNvCxnSpPr>
            <p:nvPr/>
          </p:nvCxnSpPr>
          <p:spPr bwMode="auto">
            <a:xfrm rot="5400000" flipH="1" flipV="1">
              <a:off x="1899865" y="2966061"/>
              <a:ext cx="1968563" cy="98543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4000" name="Straight Connector 60"/>
            <p:cNvCxnSpPr>
              <a:cxnSpLocks noChangeShapeType="1"/>
              <a:endCxn id="123989" idx="1"/>
            </p:cNvCxnSpPr>
            <p:nvPr/>
          </p:nvCxnSpPr>
          <p:spPr bwMode="auto">
            <a:xfrm flipV="1">
              <a:off x="2414338" y="2807974"/>
              <a:ext cx="985431" cy="157553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4001" name="Straight Connector 61"/>
            <p:cNvCxnSpPr>
              <a:cxnSpLocks noChangeShapeType="1"/>
              <a:endCxn id="123990" idx="2"/>
            </p:cNvCxnSpPr>
            <p:nvPr/>
          </p:nvCxnSpPr>
          <p:spPr bwMode="auto">
            <a:xfrm rot="5400000" flipH="1" flipV="1">
              <a:off x="2848354" y="3914550"/>
              <a:ext cx="71585" cy="98543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4002" name="Straight Connector 62"/>
            <p:cNvCxnSpPr>
              <a:cxnSpLocks noChangeShapeType="1"/>
            </p:cNvCxnSpPr>
            <p:nvPr/>
          </p:nvCxnSpPr>
          <p:spPr bwMode="auto">
            <a:xfrm flipV="1">
              <a:off x="2414338" y="3485147"/>
              <a:ext cx="950494" cy="89835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4003" name="Straight Connector 63"/>
            <p:cNvCxnSpPr>
              <a:cxnSpLocks noChangeShapeType="1"/>
            </p:cNvCxnSpPr>
            <p:nvPr/>
          </p:nvCxnSpPr>
          <p:spPr bwMode="auto">
            <a:xfrm rot="16200000" flipH="1">
              <a:off x="2587067" y="2743477"/>
              <a:ext cx="582130" cy="973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sp>
        <p:nvSpPr>
          <p:cNvPr id="123936" name="Oval 81"/>
          <p:cNvSpPr>
            <a:spLocks noChangeArrowheads="1"/>
          </p:cNvSpPr>
          <p:nvPr/>
        </p:nvSpPr>
        <p:spPr bwMode="auto">
          <a:xfrm>
            <a:off x="6119813" y="2222500"/>
            <a:ext cx="157162" cy="1682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123937" name="Oval 82"/>
          <p:cNvSpPr>
            <a:spLocks noChangeArrowheads="1"/>
          </p:cNvSpPr>
          <p:nvPr/>
        </p:nvSpPr>
        <p:spPr bwMode="auto">
          <a:xfrm>
            <a:off x="6119813" y="2614613"/>
            <a:ext cx="157162" cy="1682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123938" name="Oval 83"/>
          <p:cNvSpPr>
            <a:spLocks noChangeArrowheads="1"/>
          </p:cNvSpPr>
          <p:nvPr/>
        </p:nvSpPr>
        <p:spPr bwMode="auto">
          <a:xfrm>
            <a:off x="6119813" y="4119563"/>
            <a:ext cx="157162" cy="1682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123939" name="TextBox 84"/>
          <p:cNvSpPr txBox="1">
            <a:spLocks noChangeArrowheads="1"/>
          </p:cNvSpPr>
          <p:nvPr/>
        </p:nvSpPr>
        <p:spPr bwMode="auto">
          <a:xfrm>
            <a:off x="6011863" y="2955925"/>
            <a:ext cx="3032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sym typeface="Symbol" panose="05050102010706020507" pitchFamily="18" charset="2"/>
              </a:rPr>
              <a:t></a:t>
            </a:r>
          </a:p>
          <a:p>
            <a:pPr eaLnBrk="1" hangingPunct="1">
              <a:spcBef>
                <a:spcPct val="0"/>
              </a:spcBef>
              <a:buClrTx/>
              <a:buFontTx/>
              <a:buNone/>
            </a:pPr>
            <a:r>
              <a:rPr lang="en-US" altLang="en-US" sz="2000">
                <a:sym typeface="Symbol" panose="05050102010706020507" pitchFamily="18" charset="2"/>
              </a:rPr>
              <a:t></a:t>
            </a:r>
            <a:endParaRPr lang="en-US" altLang="en-US" sz="2000"/>
          </a:p>
          <a:p>
            <a:pPr eaLnBrk="1" hangingPunct="1">
              <a:spcBef>
                <a:spcPct val="0"/>
              </a:spcBef>
              <a:buClrTx/>
              <a:buFontTx/>
              <a:buNone/>
            </a:pPr>
            <a:r>
              <a:rPr lang="en-US" altLang="en-US" sz="2000">
                <a:sym typeface="Symbol" panose="05050102010706020507" pitchFamily="18" charset="2"/>
              </a:rPr>
              <a:t></a:t>
            </a:r>
            <a:endParaRPr lang="en-US" altLang="en-US" sz="2000"/>
          </a:p>
        </p:txBody>
      </p:sp>
      <p:grpSp>
        <p:nvGrpSpPr>
          <p:cNvPr id="123940" name="Group 85"/>
          <p:cNvGrpSpPr>
            <a:grpSpLocks/>
          </p:cNvGrpSpPr>
          <p:nvPr/>
        </p:nvGrpSpPr>
        <p:grpSpPr bwMode="auto">
          <a:xfrm>
            <a:off x="6261100" y="2193925"/>
            <a:ext cx="1181100" cy="2065338"/>
            <a:chOff x="2391431" y="2390274"/>
            <a:chExt cx="1180436" cy="2065420"/>
          </a:xfrm>
        </p:grpSpPr>
        <p:sp>
          <p:nvSpPr>
            <p:cNvPr id="123972" name="Oval 86"/>
            <p:cNvSpPr>
              <a:spLocks noChangeArrowheads="1"/>
            </p:cNvSpPr>
            <p:nvPr/>
          </p:nvSpPr>
          <p:spPr bwMode="auto">
            <a:xfrm>
              <a:off x="3376863" y="2390274"/>
              <a:ext cx="156411" cy="168442"/>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123973" name="Oval 87"/>
            <p:cNvSpPr>
              <a:spLocks noChangeArrowheads="1"/>
            </p:cNvSpPr>
            <p:nvPr/>
          </p:nvSpPr>
          <p:spPr bwMode="auto">
            <a:xfrm>
              <a:off x="3376863" y="2783306"/>
              <a:ext cx="156411" cy="168442"/>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123974" name="Oval 88"/>
            <p:cNvSpPr>
              <a:spLocks noChangeArrowheads="1"/>
            </p:cNvSpPr>
            <p:nvPr/>
          </p:nvSpPr>
          <p:spPr bwMode="auto">
            <a:xfrm>
              <a:off x="3376863" y="4287252"/>
              <a:ext cx="156411" cy="168442"/>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123975" name="TextBox 89"/>
            <p:cNvSpPr txBox="1">
              <a:spLocks noChangeArrowheads="1"/>
            </p:cNvSpPr>
            <p:nvPr/>
          </p:nvSpPr>
          <p:spPr bwMode="auto">
            <a:xfrm>
              <a:off x="3268579" y="3124200"/>
              <a:ext cx="30328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sym typeface="Symbol" panose="05050102010706020507" pitchFamily="18" charset="2"/>
                </a:rPr>
                <a:t></a:t>
              </a:r>
            </a:p>
            <a:p>
              <a:pPr eaLnBrk="1" hangingPunct="1">
                <a:spcBef>
                  <a:spcPct val="0"/>
                </a:spcBef>
                <a:buClrTx/>
                <a:buFontTx/>
                <a:buNone/>
              </a:pPr>
              <a:r>
                <a:rPr lang="en-US" altLang="en-US" sz="2000">
                  <a:sym typeface="Symbol" panose="05050102010706020507" pitchFamily="18" charset="2"/>
                </a:rPr>
                <a:t></a:t>
              </a:r>
              <a:endParaRPr lang="en-US" altLang="en-US" sz="2000"/>
            </a:p>
            <a:p>
              <a:pPr eaLnBrk="1" hangingPunct="1">
                <a:spcBef>
                  <a:spcPct val="0"/>
                </a:spcBef>
                <a:buClrTx/>
                <a:buFontTx/>
                <a:buNone/>
              </a:pPr>
              <a:r>
                <a:rPr lang="en-US" altLang="en-US" sz="2000">
                  <a:sym typeface="Symbol" panose="05050102010706020507" pitchFamily="18" charset="2"/>
                </a:rPr>
                <a:t></a:t>
              </a:r>
              <a:endParaRPr lang="en-US" altLang="en-US" sz="2000"/>
            </a:p>
          </p:txBody>
        </p:sp>
        <p:cxnSp>
          <p:nvCxnSpPr>
            <p:cNvPr id="123976" name="Straight Connector 90"/>
            <p:cNvCxnSpPr>
              <a:cxnSpLocks noChangeShapeType="1"/>
            </p:cNvCxnSpPr>
            <p:nvPr/>
          </p:nvCxnSpPr>
          <p:spPr bwMode="auto">
            <a:xfrm>
              <a:off x="2414338" y="2486527"/>
              <a:ext cx="1001838" cy="1958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77" name="Straight Connector 91"/>
            <p:cNvCxnSpPr>
              <a:cxnSpLocks noChangeShapeType="1"/>
              <a:endCxn id="123973" idx="2"/>
            </p:cNvCxnSpPr>
            <p:nvPr/>
          </p:nvCxnSpPr>
          <p:spPr bwMode="auto">
            <a:xfrm rot="16200000" flipH="1">
              <a:off x="2723424" y="2214087"/>
              <a:ext cx="321447" cy="98543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78" name="Straight Connector 92"/>
            <p:cNvCxnSpPr>
              <a:cxnSpLocks noChangeShapeType="1"/>
              <a:endCxn id="123974" idx="1"/>
            </p:cNvCxnSpPr>
            <p:nvPr/>
          </p:nvCxnSpPr>
          <p:spPr bwMode="auto">
            <a:xfrm rot="16200000" flipH="1">
              <a:off x="2012680" y="2924831"/>
              <a:ext cx="1765840" cy="100833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79" name="Straight Connector 93"/>
            <p:cNvCxnSpPr>
              <a:cxnSpLocks noChangeShapeType="1"/>
            </p:cNvCxnSpPr>
            <p:nvPr/>
          </p:nvCxnSpPr>
          <p:spPr bwMode="auto">
            <a:xfrm rot="16200000" flipH="1">
              <a:off x="2420630" y="2516882"/>
              <a:ext cx="951099" cy="1009494"/>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80" name="Straight Connector 94"/>
            <p:cNvCxnSpPr>
              <a:cxnSpLocks noChangeShapeType="1"/>
              <a:endCxn id="123972" idx="2"/>
            </p:cNvCxnSpPr>
            <p:nvPr/>
          </p:nvCxnSpPr>
          <p:spPr bwMode="auto">
            <a:xfrm flipV="1">
              <a:off x="2414338" y="2474495"/>
              <a:ext cx="962525" cy="405064"/>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81" name="Straight Connector 95"/>
            <p:cNvCxnSpPr>
              <a:cxnSpLocks noChangeShapeType="1"/>
              <a:endCxn id="123973" idx="3"/>
            </p:cNvCxnSpPr>
            <p:nvPr/>
          </p:nvCxnSpPr>
          <p:spPr bwMode="auto">
            <a:xfrm>
              <a:off x="2414338" y="2879559"/>
              <a:ext cx="985431" cy="4752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82" name="Straight Connector 96"/>
            <p:cNvCxnSpPr>
              <a:cxnSpLocks noChangeShapeType="1"/>
              <a:endCxn id="123974" idx="2"/>
            </p:cNvCxnSpPr>
            <p:nvPr/>
          </p:nvCxnSpPr>
          <p:spPr bwMode="auto">
            <a:xfrm rot="16200000" flipH="1">
              <a:off x="2108413" y="3103024"/>
              <a:ext cx="1551467" cy="98543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83" name="Straight Connector 97"/>
            <p:cNvCxnSpPr>
              <a:cxnSpLocks noChangeShapeType="1"/>
              <a:endCxn id="123972" idx="2"/>
            </p:cNvCxnSpPr>
            <p:nvPr/>
          </p:nvCxnSpPr>
          <p:spPr bwMode="auto">
            <a:xfrm rot="5400000" flipH="1" flipV="1">
              <a:off x="1899865" y="2966061"/>
              <a:ext cx="1968563" cy="98543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84" name="Straight Connector 98"/>
            <p:cNvCxnSpPr>
              <a:cxnSpLocks noChangeShapeType="1"/>
              <a:endCxn id="123973" idx="1"/>
            </p:cNvCxnSpPr>
            <p:nvPr/>
          </p:nvCxnSpPr>
          <p:spPr bwMode="auto">
            <a:xfrm flipV="1">
              <a:off x="2414338" y="2807974"/>
              <a:ext cx="985431" cy="157553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85" name="Straight Connector 99"/>
            <p:cNvCxnSpPr>
              <a:cxnSpLocks noChangeShapeType="1"/>
              <a:endCxn id="123974" idx="2"/>
            </p:cNvCxnSpPr>
            <p:nvPr/>
          </p:nvCxnSpPr>
          <p:spPr bwMode="auto">
            <a:xfrm rot="5400000" flipH="1" flipV="1">
              <a:off x="2848354" y="3914550"/>
              <a:ext cx="71585" cy="98543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86" name="Straight Connector 100"/>
            <p:cNvCxnSpPr>
              <a:cxnSpLocks noChangeShapeType="1"/>
            </p:cNvCxnSpPr>
            <p:nvPr/>
          </p:nvCxnSpPr>
          <p:spPr bwMode="auto">
            <a:xfrm flipV="1">
              <a:off x="2414338" y="3485147"/>
              <a:ext cx="950494" cy="89835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87" name="Straight Connector 101"/>
            <p:cNvCxnSpPr>
              <a:cxnSpLocks noChangeShapeType="1"/>
            </p:cNvCxnSpPr>
            <p:nvPr/>
          </p:nvCxnSpPr>
          <p:spPr bwMode="auto">
            <a:xfrm rot="16200000" flipH="1">
              <a:off x="2587067" y="2743477"/>
              <a:ext cx="582130" cy="973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sp>
        <p:nvSpPr>
          <p:cNvPr id="123941" name="TextBox 123"/>
          <p:cNvSpPr txBox="1">
            <a:spLocks noChangeArrowheads="1"/>
          </p:cNvSpPr>
          <p:nvPr/>
        </p:nvSpPr>
        <p:spPr bwMode="auto">
          <a:xfrm>
            <a:off x="4889500" y="2157413"/>
            <a:ext cx="9890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sym typeface="Symbol" panose="05050102010706020507" pitchFamily="18" charset="2"/>
              </a:rPr>
              <a:t>       </a:t>
            </a:r>
            <a:endParaRPr lang="en-US" altLang="en-US" sz="2000"/>
          </a:p>
        </p:txBody>
      </p:sp>
      <p:sp>
        <p:nvSpPr>
          <p:cNvPr id="123942" name="TextBox 124"/>
          <p:cNvSpPr txBox="1">
            <a:spLocks noChangeArrowheads="1"/>
          </p:cNvSpPr>
          <p:nvPr/>
        </p:nvSpPr>
        <p:spPr bwMode="auto">
          <a:xfrm>
            <a:off x="4908550" y="2551113"/>
            <a:ext cx="9890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sym typeface="Symbol" panose="05050102010706020507" pitchFamily="18" charset="2"/>
              </a:rPr>
              <a:t>       </a:t>
            </a:r>
            <a:endParaRPr lang="en-US" altLang="en-US" sz="2000"/>
          </a:p>
        </p:txBody>
      </p:sp>
      <p:sp>
        <p:nvSpPr>
          <p:cNvPr id="123943" name="TextBox 125"/>
          <p:cNvSpPr txBox="1">
            <a:spLocks noChangeArrowheads="1"/>
          </p:cNvSpPr>
          <p:nvPr/>
        </p:nvSpPr>
        <p:spPr bwMode="auto">
          <a:xfrm>
            <a:off x="4921250" y="3116263"/>
            <a:ext cx="9890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sym typeface="Symbol" panose="05050102010706020507" pitchFamily="18" charset="2"/>
              </a:rPr>
              <a:t>       </a:t>
            </a:r>
            <a:endParaRPr lang="en-US" altLang="en-US" sz="2000"/>
          </a:p>
        </p:txBody>
      </p:sp>
      <p:sp>
        <p:nvSpPr>
          <p:cNvPr id="123944" name="TextBox 126"/>
          <p:cNvSpPr txBox="1">
            <a:spLocks noChangeArrowheads="1"/>
          </p:cNvSpPr>
          <p:nvPr/>
        </p:nvSpPr>
        <p:spPr bwMode="auto">
          <a:xfrm>
            <a:off x="4872038" y="3970338"/>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sym typeface="Symbol" panose="05050102010706020507" pitchFamily="18" charset="2"/>
              </a:rPr>
              <a:t>       </a:t>
            </a:r>
            <a:endParaRPr lang="en-US" altLang="en-US" sz="2000"/>
          </a:p>
        </p:txBody>
      </p:sp>
      <p:sp>
        <p:nvSpPr>
          <p:cNvPr id="123945" name="TextBox 127"/>
          <p:cNvSpPr txBox="1">
            <a:spLocks noChangeArrowheads="1"/>
          </p:cNvSpPr>
          <p:nvPr/>
        </p:nvSpPr>
        <p:spPr bwMode="auto">
          <a:xfrm>
            <a:off x="1985963" y="4524375"/>
            <a:ext cx="3889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400"/>
              <a:t>t</a:t>
            </a:r>
            <a:r>
              <a:rPr lang="en-US" altLang="en-US" sz="2400" baseline="-25000"/>
              <a:t>1</a:t>
            </a:r>
          </a:p>
        </p:txBody>
      </p:sp>
      <p:sp>
        <p:nvSpPr>
          <p:cNvPr id="123946" name="TextBox 128"/>
          <p:cNvSpPr txBox="1">
            <a:spLocks noChangeArrowheads="1"/>
          </p:cNvSpPr>
          <p:nvPr/>
        </p:nvSpPr>
        <p:spPr bwMode="auto">
          <a:xfrm>
            <a:off x="3100388" y="4524375"/>
            <a:ext cx="3889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400"/>
              <a:t>t</a:t>
            </a:r>
            <a:r>
              <a:rPr lang="en-US" altLang="en-US" sz="2400" baseline="-25000"/>
              <a:t>2</a:t>
            </a:r>
          </a:p>
        </p:txBody>
      </p:sp>
      <p:sp>
        <p:nvSpPr>
          <p:cNvPr id="123947" name="TextBox 129"/>
          <p:cNvSpPr txBox="1">
            <a:spLocks noChangeArrowheads="1"/>
          </p:cNvSpPr>
          <p:nvPr/>
        </p:nvSpPr>
        <p:spPr bwMode="auto">
          <a:xfrm>
            <a:off x="4219575" y="4524375"/>
            <a:ext cx="3889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400"/>
              <a:t>t</a:t>
            </a:r>
            <a:r>
              <a:rPr lang="en-US" altLang="en-US" sz="2400" baseline="-25000"/>
              <a:t>3</a:t>
            </a:r>
          </a:p>
        </p:txBody>
      </p:sp>
      <p:sp>
        <p:nvSpPr>
          <p:cNvPr id="123948" name="TextBox 130"/>
          <p:cNvSpPr txBox="1">
            <a:spLocks noChangeArrowheads="1"/>
          </p:cNvSpPr>
          <p:nvPr/>
        </p:nvSpPr>
        <p:spPr bwMode="auto">
          <a:xfrm>
            <a:off x="6011863" y="4524375"/>
            <a:ext cx="5762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400"/>
              <a:t>t</a:t>
            </a:r>
            <a:r>
              <a:rPr lang="en-US" altLang="en-US" sz="2400" baseline="-25000"/>
              <a:t>T-1</a:t>
            </a:r>
          </a:p>
        </p:txBody>
      </p:sp>
      <p:sp>
        <p:nvSpPr>
          <p:cNvPr id="123949" name="TextBox 131"/>
          <p:cNvSpPr txBox="1">
            <a:spLocks noChangeArrowheads="1"/>
          </p:cNvSpPr>
          <p:nvPr/>
        </p:nvSpPr>
        <p:spPr bwMode="auto">
          <a:xfrm>
            <a:off x="7131050" y="4524375"/>
            <a:ext cx="4238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400"/>
              <a:t>t</a:t>
            </a:r>
            <a:r>
              <a:rPr lang="en-US" altLang="en-US" sz="2400" baseline="-25000"/>
              <a:t>T</a:t>
            </a:r>
          </a:p>
        </p:txBody>
      </p:sp>
      <p:cxnSp>
        <p:nvCxnSpPr>
          <p:cNvPr id="123950" name="Straight Connector 133"/>
          <p:cNvCxnSpPr>
            <a:cxnSpLocks noChangeShapeType="1"/>
            <a:stCxn id="123919" idx="7"/>
            <a:endCxn id="123909" idx="3"/>
          </p:cNvCxnSpPr>
          <p:nvPr/>
        </p:nvCxnSpPr>
        <p:spPr bwMode="auto">
          <a:xfrm rot="5400000" flipH="1" flipV="1">
            <a:off x="1295400" y="2427288"/>
            <a:ext cx="868363" cy="74453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51" name="Straight Connector 135"/>
          <p:cNvCxnSpPr>
            <a:cxnSpLocks noChangeShapeType="1"/>
            <a:stCxn id="123919" idx="6"/>
            <a:endCxn id="123911" idx="3"/>
          </p:cNvCxnSpPr>
          <p:nvPr/>
        </p:nvCxnSpPr>
        <p:spPr bwMode="auto">
          <a:xfrm flipV="1">
            <a:off x="1379538" y="2759075"/>
            <a:ext cx="722312" cy="533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52" name="Straight Connector 137"/>
          <p:cNvCxnSpPr>
            <a:cxnSpLocks noChangeShapeType="1"/>
            <a:stCxn id="123919" idx="5"/>
            <a:endCxn id="123913" idx="3"/>
          </p:cNvCxnSpPr>
          <p:nvPr/>
        </p:nvCxnSpPr>
        <p:spPr bwMode="auto">
          <a:xfrm rot="16200000" flipH="1">
            <a:off x="1293813" y="3416300"/>
            <a:ext cx="909638" cy="78263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53" name="Straight Connector 139"/>
          <p:cNvCxnSpPr>
            <a:cxnSpLocks noChangeShapeType="1"/>
            <a:stCxn id="123972" idx="5"/>
            <a:endCxn id="123921" idx="1"/>
          </p:cNvCxnSpPr>
          <p:nvPr/>
        </p:nvCxnSpPr>
        <p:spPr bwMode="auto">
          <a:xfrm rot="16200000" flipH="1">
            <a:off x="7185819" y="2531269"/>
            <a:ext cx="892175" cy="50323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54" name="Straight Connector 141"/>
          <p:cNvCxnSpPr>
            <a:cxnSpLocks noChangeShapeType="1"/>
            <a:stCxn id="123973" idx="6"/>
            <a:endCxn id="123921" idx="1"/>
          </p:cNvCxnSpPr>
          <p:nvPr/>
        </p:nvCxnSpPr>
        <p:spPr bwMode="auto">
          <a:xfrm>
            <a:off x="7404100" y="2671763"/>
            <a:ext cx="479425" cy="557212"/>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55" name="Straight Connector 143"/>
          <p:cNvCxnSpPr>
            <a:cxnSpLocks noChangeShapeType="1"/>
            <a:stCxn id="123974" idx="6"/>
            <a:endCxn id="123921" idx="3"/>
          </p:cNvCxnSpPr>
          <p:nvPr/>
        </p:nvCxnSpPr>
        <p:spPr bwMode="auto">
          <a:xfrm flipV="1">
            <a:off x="7404100" y="3348038"/>
            <a:ext cx="479425" cy="82708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56" name="Straight Connector 145"/>
          <p:cNvCxnSpPr>
            <a:cxnSpLocks noChangeShapeType="1"/>
            <a:stCxn id="123919" idx="6"/>
          </p:cNvCxnSpPr>
          <p:nvPr/>
        </p:nvCxnSpPr>
        <p:spPr bwMode="auto">
          <a:xfrm>
            <a:off x="1379538" y="3292475"/>
            <a:ext cx="725487" cy="112713"/>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57" name="Straight Connector 147"/>
          <p:cNvCxnSpPr>
            <a:cxnSpLocks noChangeShapeType="1"/>
            <a:endCxn id="123921" idx="2"/>
          </p:cNvCxnSpPr>
          <p:nvPr/>
        </p:nvCxnSpPr>
        <p:spPr bwMode="auto">
          <a:xfrm flipV="1">
            <a:off x="7375525" y="3289300"/>
            <a:ext cx="485775" cy="42863"/>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123958" name="Freeform 107"/>
          <p:cNvSpPr>
            <a:spLocks noChangeArrowheads="1"/>
          </p:cNvSpPr>
          <p:nvPr/>
        </p:nvSpPr>
        <p:spPr bwMode="auto">
          <a:xfrm>
            <a:off x="7315200" y="2755900"/>
            <a:ext cx="588963" cy="468313"/>
          </a:xfrm>
          <a:custGeom>
            <a:avLst/>
            <a:gdLst>
              <a:gd name="T0" fmla="*/ 578549 w 589547"/>
              <a:gd name="T1" fmla="*/ 452093 h 469231"/>
              <a:gd name="T2" fmla="*/ 118072 w 589547"/>
              <a:gd name="T3" fmla="*/ 243435 h 469231"/>
              <a:gd name="T4" fmla="*/ 0 w 589547"/>
              <a:gd name="T5" fmla="*/ 0 h 469231"/>
              <a:gd name="T6" fmla="*/ 0 60000 65536"/>
              <a:gd name="T7" fmla="*/ 0 60000 65536"/>
              <a:gd name="T8" fmla="*/ 0 60000 65536"/>
              <a:gd name="T9" fmla="*/ 0 w 589547"/>
              <a:gd name="T10" fmla="*/ 0 h 469231"/>
              <a:gd name="T11" fmla="*/ 589547 w 589547"/>
              <a:gd name="T12" fmla="*/ 469231 h 469231"/>
            </a:gdLst>
            <a:ahLst/>
            <a:cxnLst>
              <a:cxn ang="T6">
                <a:pos x="T0" y="T1"/>
              </a:cxn>
              <a:cxn ang="T7">
                <a:pos x="T2" y="T3"/>
              </a:cxn>
              <a:cxn ang="T8">
                <a:pos x="T4" y="T5"/>
              </a:cxn>
            </a:cxnLst>
            <a:rect l="T9" t="T10" r="T11" b="T12"/>
            <a:pathLst>
              <a:path w="589547" h="469231">
                <a:moveTo>
                  <a:pt x="589547" y="469231"/>
                </a:moveTo>
                <a:cubicBezTo>
                  <a:pt x="404060" y="400049"/>
                  <a:pt x="218574" y="330868"/>
                  <a:pt x="120316" y="252663"/>
                </a:cubicBezTo>
                <a:cubicBezTo>
                  <a:pt x="22058" y="174458"/>
                  <a:pt x="11029" y="87229"/>
                  <a:pt x="0" y="0"/>
                </a:cubicBezTo>
              </a:path>
            </a:pathLst>
          </a:custGeom>
          <a:noFill/>
          <a:ln w="28575"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23959" name="Freeform 108"/>
          <p:cNvSpPr>
            <a:spLocks noChangeArrowheads="1"/>
          </p:cNvSpPr>
          <p:nvPr/>
        </p:nvSpPr>
        <p:spPr bwMode="auto">
          <a:xfrm>
            <a:off x="6243638" y="2095500"/>
            <a:ext cx="1058862" cy="539750"/>
          </a:xfrm>
          <a:custGeom>
            <a:avLst/>
            <a:gdLst>
              <a:gd name="T0" fmla="*/ 1060356 w 1058779"/>
              <a:gd name="T1" fmla="*/ 119711 h 539416"/>
              <a:gd name="T2" fmla="*/ 494036 w 1058779"/>
              <a:gd name="T3" fmla="*/ 71018 h 539416"/>
              <a:gd name="T4" fmla="*/ 0 w 1058779"/>
              <a:gd name="T5" fmla="*/ 545797 h 539416"/>
              <a:gd name="T6" fmla="*/ 0 60000 65536"/>
              <a:gd name="T7" fmla="*/ 0 60000 65536"/>
              <a:gd name="T8" fmla="*/ 0 60000 65536"/>
              <a:gd name="T9" fmla="*/ 0 w 1058779"/>
              <a:gd name="T10" fmla="*/ 0 h 539416"/>
              <a:gd name="T11" fmla="*/ 1058779 w 1058779"/>
              <a:gd name="T12" fmla="*/ 539416 h 539416"/>
            </a:gdLst>
            <a:ahLst/>
            <a:cxnLst>
              <a:cxn ang="T6">
                <a:pos x="T0" y="T1"/>
              </a:cxn>
              <a:cxn ang="T7">
                <a:pos x="T2" y="T3"/>
              </a:cxn>
              <a:cxn ang="T8">
                <a:pos x="T4" y="T5"/>
              </a:cxn>
            </a:cxnLst>
            <a:rect l="T9" t="T10" r="T11" b="T12"/>
            <a:pathLst>
              <a:path w="1058779" h="539416">
                <a:moveTo>
                  <a:pt x="1058779" y="118311"/>
                </a:moveTo>
                <a:cubicBezTo>
                  <a:pt x="864268" y="59155"/>
                  <a:pt x="669758" y="0"/>
                  <a:pt x="493295" y="70184"/>
                </a:cubicBezTo>
                <a:cubicBezTo>
                  <a:pt x="316832" y="140368"/>
                  <a:pt x="158416" y="339892"/>
                  <a:pt x="0" y="539416"/>
                </a:cubicBezTo>
              </a:path>
            </a:pathLst>
          </a:custGeom>
          <a:noFill/>
          <a:ln w="28575"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23960" name="Freeform 110"/>
          <p:cNvSpPr>
            <a:spLocks noChangeArrowheads="1"/>
          </p:cNvSpPr>
          <p:nvPr/>
        </p:nvSpPr>
        <p:spPr bwMode="auto">
          <a:xfrm>
            <a:off x="6148388" y="2719388"/>
            <a:ext cx="1143000" cy="565150"/>
          </a:xfrm>
          <a:custGeom>
            <a:avLst/>
            <a:gdLst>
              <a:gd name="T0" fmla="*/ 1143000 w 1143000"/>
              <a:gd name="T1" fmla="*/ 0 h 565484"/>
              <a:gd name="T2" fmla="*/ 721895 w 1143000"/>
              <a:gd name="T3" fmla="*/ 356918 h 565484"/>
              <a:gd name="T4" fmla="*/ 0 w 1143000"/>
              <a:gd name="T5" fmla="*/ 559172 h 565484"/>
              <a:gd name="T6" fmla="*/ 0 60000 65536"/>
              <a:gd name="T7" fmla="*/ 0 60000 65536"/>
              <a:gd name="T8" fmla="*/ 0 60000 65536"/>
              <a:gd name="T9" fmla="*/ 0 w 1143000"/>
              <a:gd name="T10" fmla="*/ 0 h 565484"/>
              <a:gd name="T11" fmla="*/ 1143000 w 1143000"/>
              <a:gd name="T12" fmla="*/ 565484 h 565484"/>
            </a:gdLst>
            <a:ahLst/>
            <a:cxnLst>
              <a:cxn ang="T6">
                <a:pos x="T0" y="T1"/>
              </a:cxn>
              <a:cxn ang="T7">
                <a:pos x="T2" y="T3"/>
              </a:cxn>
              <a:cxn ang="T8">
                <a:pos x="T4" y="T5"/>
              </a:cxn>
            </a:cxnLst>
            <a:rect l="T9" t="T10" r="T11" b="T12"/>
            <a:pathLst>
              <a:path w="1143000" h="565484">
                <a:moveTo>
                  <a:pt x="1143000" y="0"/>
                </a:moveTo>
                <a:cubicBezTo>
                  <a:pt x="1027697" y="133350"/>
                  <a:pt x="912395" y="266700"/>
                  <a:pt x="721895" y="360947"/>
                </a:cubicBezTo>
                <a:cubicBezTo>
                  <a:pt x="531395" y="455194"/>
                  <a:pt x="265697" y="510339"/>
                  <a:pt x="0" y="565484"/>
                </a:cubicBezTo>
              </a:path>
            </a:pathLst>
          </a:custGeom>
          <a:noFill/>
          <a:ln w="28575"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23961" name="Freeform 111"/>
          <p:cNvSpPr>
            <a:spLocks noChangeArrowheads="1"/>
          </p:cNvSpPr>
          <p:nvPr/>
        </p:nvSpPr>
        <p:spPr bwMode="auto">
          <a:xfrm>
            <a:off x="6232525" y="2743200"/>
            <a:ext cx="1022350" cy="1384300"/>
          </a:xfrm>
          <a:custGeom>
            <a:avLst/>
            <a:gdLst>
              <a:gd name="T0" fmla="*/ 1016357 w 1022684"/>
              <a:gd name="T1" fmla="*/ 1396381 h 1383632"/>
              <a:gd name="T2" fmla="*/ 298927 w 1022684"/>
              <a:gd name="T3" fmla="*/ 910680 h 1383632"/>
              <a:gd name="T4" fmla="*/ 0 w 1022684"/>
              <a:gd name="T5" fmla="*/ 0 h 1383632"/>
              <a:gd name="T6" fmla="*/ 0 60000 65536"/>
              <a:gd name="T7" fmla="*/ 0 60000 65536"/>
              <a:gd name="T8" fmla="*/ 0 60000 65536"/>
              <a:gd name="T9" fmla="*/ 0 w 1022684"/>
              <a:gd name="T10" fmla="*/ 0 h 1383632"/>
              <a:gd name="T11" fmla="*/ 1022684 w 1022684"/>
              <a:gd name="T12" fmla="*/ 1383632 h 1383632"/>
            </a:gdLst>
            <a:ahLst/>
            <a:cxnLst>
              <a:cxn ang="T6">
                <a:pos x="T0" y="T1"/>
              </a:cxn>
              <a:cxn ang="T7">
                <a:pos x="T2" y="T3"/>
              </a:cxn>
              <a:cxn ang="T8">
                <a:pos x="T4" y="T5"/>
              </a:cxn>
            </a:cxnLst>
            <a:rect l="T9" t="T10" r="T11" b="T12"/>
            <a:pathLst>
              <a:path w="1022684" h="1383632">
                <a:moveTo>
                  <a:pt x="1022684" y="1383632"/>
                </a:moveTo>
                <a:cubicBezTo>
                  <a:pt x="746960" y="1258302"/>
                  <a:pt x="471236" y="1132973"/>
                  <a:pt x="300789" y="902368"/>
                </a:cubicBezTo>
                <a:cubicBezTo>
                  <a:pt x="130342" y="671763"/>
                  <a:pt x="65171" y="335881"/>
                  <a:pt x="0" y="0"/>
                </a:cubicBezTo>
              </a:path>
            </a:pathLst>
          </a:custGeom>
          <a:noFill/>
          <a:ln w="28575"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23962" name="Freeform 112"/>
          <p:cNvSpPr>
            <a:spLocks noChangeArrowheads="1"/>
          </p:cNvSpPr>
          <p:nvPr/>
        </p:nvSpPr>
        <p:spPr bwMode="auto">
          <a:xfrm>
            <a:off x="3284538" y="2001838"/>
            <a:ext cx="1095375" cy="307975"/>
          </a:xfrm>
          <a:custGeom>
            <a:avLst/>
            <a:gdLst>
              <a:gd name="T0" fmla="*/ 1104432 w 1094874"/>
              <a:gd name="T1" fmla="*/ 293326 h 308810"/>
              <a:gd name="T2" fmla="*/ 606831 w 1094874"/>
              <a:gd name="T3" fmla="*/ 7618 h 308810"/>
              <a:gd name="T4" fmla="*/ 0 w 1094874"/>
              <a:gd name="T5" fmla="*/ 247613 h 308810"/>
              <a:gd name="T6" fmla="*/ 0 60000 65536"/>
              <a:gd name="T7" fmla="*/ 0 60000 65536"/>
              <a:gd name="T8" fmla="*/ 0 60000 65536"/>
              <a:gd name="T9" fmla="*/ 0 w 1094874"/>
              <a:gd name="T10" fmla="*/ 0 h 308810"/>
              <a:gd name="T11" fmla="*/ 1094874 w 1094874"/>
              <a:gd name="T12" fmla="*/ 308810 h 308810"/>
            </a:gdLst>
            <a:ahLst/>
            <a:cxnLst>
              <a:cxn ang="T6">
                <a:pos x="T0" y="T1"/>
              </a:cxn>
              <a:cxn ang="T7">
                <a:pos x="T2" y="T3"/>
              </a:cxn>
              <a:cxn ang="T8">
                <a:pos x="T4" y="T5"/>
              </a:cxn>
            </a:cxnLst>
            <a:rect l="T9" t="T10" r="T11" b="T12"/>
            <a:pathLst>
              <a:path w="1094874" h="308810">
                <a:moveTo>
                  <a:pt x="1094874" y="308810"/>
                </a:moveTo>
                <a:cubicBezTo>
                  <a:pt x="939466" y="162426"/>
                  <a:pt x="784058" y="16042"/>
                  <a:pt x="601579" y="8021"/>
                </a:cubicBezTo>
                <a:cubicBezTo>
                  <a:pt x="419100" y="0"/>
                  <a:pt x="209550" y="130342"/>
                  <a:pt x="0" y="260684"/>
                </a:cubicBezTo>
              </a:path>
            </a:pathLst>
          </a:custGeom>
          <a:noFill/>
          <a:ln w="28575"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23963" name="Freeform 113"/>
          <p:cNvSpPr>
            <a:spLocks noChangeArrowheads="1"/>
          </p:cNvSpPr>
          <p:nvPr/>
        </p:nvSpPr>
        <p:spPr bwMode="auto">
          <a:xfrm>
            <a:off x="3332163" y="2346325"/>
            <a:ext cx="1035050" cy="396875"/>
          </a:xfrm>
          <a:custGeom>
            <a:avLst/>
            <a:gdLst>
              <a:gd name="T0" fmla="*/ 1041081 w 1034716"/>
              <a:gd name="T1" fmla="*/ 358073 h 397042"/>
              <a:gd name="T2" fmla="*/ 375276 w 1034716"/>
              <a:gd name="T3" fmla="*/ 334202 h 397042"/>
              <a:gd name="T4" fmla="*/ 0 w 1034716"/>
              <a:gd name="T5" fmla="*/ 0 h 397042"/>
              <a:gd name="T6" fmla="*/ 0 60000 65536"/>
              <a:gd name="T7" fmla="*/ 0 60000 65536"/>
              <a:gd name="T8" fmla="*/ 0 60000 65536"/>
              <a:gd name="T9" fmla="*/ 0 w 1034716"/>
              <a:gd name="T10" fmla="*/ 0 h 397042"/>
              <a:gd name="T11" fmla="*/ 1034716 w 1034716"/>
              <a:gd name="T12" fmla="*/ 397042 h 397042"/>
            </a:gdLst>
            <a:ahLst/>
            <a:cxnLst>
              <a:cxn ang="T6">
                <a:pos x="T0" y="T1"/>
              </a:cxn>
              <a:cxn ang="T7">
                <a:pos x="T2" y="T3"/>
              </a:cxn>
              <a:cxn ang="T8">
                <a:pos x="T4" y="T5"/>
              </a:cxn>
            </a:cxnLst>
            <a:rect l="T9" t="T10" r="T11" b="T12"/>
            <a:pathLst>
              <a:path w="1034716" h="397042">
                <a:moveTo>
                  <a:pt x="1034716" y="360947"/>
                </a:moveTo>
                <a:cubicBezTo>
                  <a:pt x="790074" y="378994"/>
                  <a:pt x="545432" y="397042"/>
                  <a:pt x="372979" y="336884"/>
                </a:cubicBezTo>
                <a:cubicBezTo>
                  <a:pt x="200526" y="276726"/>
                  <a:pt x="0" y="0"/>
                  <a:pt x="0" y="0"/>
                </a:cubicBezTo>
              </a:path>
            </a:pathLst>
          </a:custGeom>
          <a:noFill/>
          <a:ln w="28575"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23964" name="Freeform 114"/>
          <p:cNvSpPr>
            <a:spLocks noChangeArrowheads="1"/>
          </p:cNvSpPr>
          <p:nvPr/>
        </p:nvSpPr>
        <p:spPr bwMode="auto">
          <a:xfrm>
            <a:off x="3260725" y="3694113"/>
            <a:ext cx="1106488" cy="481012"/>
          </a:xfrm>
          <a:custGeom>
            <a:avLst/>
            <a:gdLst>
              <a:gd name="T0" fmla="*/ 1099009 w 1106905"/>
              <a:gd name="T1" fmla="*/ 476516 h 481263"/>
              <a:gd name="T2" fmla="*/ 645070 w 1106905"/>
              <a:gd name="T3" fmla="*/ 131040 h 481263"/>
              <a:gd name="T4" fmla="*/ 0 w 1106905"/>
              <a:gd name="T5" fmla="*/ 0 h 481263"/>
              <a:gd name="T6" fmla="*/ 0 60000 65536"/>
              <a:gd name="T7" fmla="*/ 0 60000 65536"/>
              <a:gd name="T8" fmla="*/ 0 60000 65536"/>
              <a:gd name="T9" fmla="*/ 0 w 1106905"/>
              <a:gd name="T10" fmla="*/ 0 h 481263"/>
              <a:gd name="T11" fmla="*/ 1106905 w 1106905"/>
              <a:gd name="T12" fmla="*/ 481263 h 481263"/>
            </a:gdLst>
            <a:ahLst/>
            <a:cxnLst>
              <a:cxn ang="T6">
                <a:pos x="T0" y="T1"/>
              </a:cxn>
              <a:cxn ang="T7">
                <a:pos x="T2" y="T3"/>
              </a:cxn>
              <a:cxn ang="T8">
                <a:pos x="T4" y="T5"/>
              </a:cxn>
            </a:cxnLst>
            <a:rect l="T9" t="T10" r="T11" b="T12"/>
            <a:pathLst>
              <a:path w="1106905" h="481263">
                <a:moveTo>
                  <a:pt x="1106905" y="481263"/>
                </a:moveTo>
                <a:cubicBezTo>
                  <a:pt x="970547" y="346910"/>
                  <a:pt x="834189" y="212557"/>
                  <a:pt x="649705" y="132347"/>
                </a:cubicBezTo>
                <a:cubicBezTo>
                  <a:pt x="465221" y="52137"/>
                  <a:pt x="232610" y="26068"/>
                  <a:pt x="0" y="0"/>
                </a:cubicBezTo>
              </a:path>
            </a:pathLst>
          </a:custGeom>
          <a:noFill/>
          <a:ln w="28575"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23965" name="Freeform 116"/>
          <p:cNvSpPr>
            <a:spLocks noChangeArrowheads="1"/>
          </p:cNvSpPr>
          <p:nvPr/>
        </p:nvSpPr>
        <p:spPr bwMode="auto">
          <a:xfrm>
            <a:off x="2214563" y="2581275"/>
            <a:ext cx="1046162" cy="161925"/>
          </a:xfrm>
          <a:custGeom>
            <a:avLst/>
            <a:gdLst>
              <a:gd name="T0" fmla="*/ 1035689 w 1046747"/>
              <a:gd name="T1" fmla="*/ 153150 h 162427"/>
              <a:gd name="T2" fmla="*/ 428559 w 1046747"/>
              <a:gd name="T3" fmla="*/ 5672 h 162427"/>
              <a:gd name="T4" fmla="*/ 0 w 1046747"/>
              <a:gd name="T5" fmla="*/ 119117 h 162427"/>
              <a:gd name="T6" fmla="*/ 0 60000 65536"/>
              <a:gd name="T7" fmla="*/ 0 60000 65536"/>
              <a:gd name="T8" fmla="*/ 0 60000 65536"/>
              <a:gd name="T9" fmla="*/ 0 w 1046747"/>
              <a:gd name="T10" fmla="*/ 0 h 162427"/>
              <a:gd name="T11" fmla="*/ 1046747 w 1046747"/>
              <a:gd name="T12" fmla="*/ 162427 h 162427"/>
            </a:gdLst>
            <a:ahLst/>
            <a:cxnLst>
              <a:cxn ang="T6">
                <a:pos x="T0" y="T1"/>
              </a:cxn>
              <a:cxn ang="T7">
                <a:pos x="T2" y="T3"/>
              </a:cxn>
              <a:cxn ang="T8">
                <a:pos x="T4" y="T5"/>
              </a:cxn>
            </a:cxnLst>
            <a:rect l="T9" t="T10" r="T11" b="T12"/>
            <a:pathLst>
              <a:path w="1046747" h="162427">
                <a:moveTo>
                  <a:pt x="1046747" y="162427"/>
                </a:moveTo>
                <a:cubicBezTo>
                  <a:pt x="827170" y="87229"/>
                  <a:pt x="607594" y="12032"/>
                  <a:pt x="433136" y="6016"/>
                </a:cubicBezTo>
                <a:cubicBezTo>
                  <a:pt x="258678" y="0"/>
                  <a:pt x="129339" y="63166"/>
                  <a:pt x="0" y="126332"/>
                </a:cubicBezTo>
              </a:path>
            </a:pathLst>
          </a:custGeom>
          <a:noFill/>
          <a:ln w="28575"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23966" name="Freeform 117"/>
          <p:cNvSpPr>
            <a:spLocks noChangeArrowheads="1"/>
          </p:cNvSpPr>
          <p:nvPr/>
        </p:nvSpPr>
        <p:spPr bwMode="auto">
          <a:xfrm>
            <a:off x="2201863" y="4013200"/>
            <a:ext cx="1022350" cy="222250"/>
          </a:xfrm>
          <a:custGeom>
            <a:avLst/>
            <a:gdLst>
              <a:gd name="T0" fmla="*/ 1016357 w 1022684"/>
              <a:gd name="T1" fmla="*/ 216307 h 222585"/>
              <a:gd name="T2" fmla="*/ 526114 w 1022684"/>
              <a:gd name="T3" fmla="*/ 5845 h 222585"/>
              <a:gd name="T4" fmla="*/ 0 w 1022684"/>
              <a:gd name="T5" fmla="*/ 181229 h 222585"/>
              <a:gd name="T6" fmla="*/ 0 60000 65536"/>
              <a:gd name="T7" fmla="*/ 0 60000 65536"/>
              <a:gd name="T8" fmla="*/ 0 60000 65536"/>
              <a:gd name="T9" fmla="*/ 0 w 1022684"/>
              <a:gd name="T10" fmla="*/ 0 h 222585"/>
              <a:gd name="T11" fmla="*/ 1022684 w 1022684"/>
              <a:gd name="T12" fmla="*/ 222585 h 222585"/>
            </a:gdLst>
            <a:ahLst/>
            <a:cxnLst>
              <a:cxn ang="T6">
                <a:pos x="T0" y="T1"/>
              </a:cxn>
              <a:cxn ang="T7">
                <a:pos x="T2" y="T3"/>
              </a:cxn>
              <a:cxn ang="T8">
                <a:pos x="T4" y="T5"/>
              </a:cxn>
            </a:cxnLst>
            <a:rect l="T9" t="T10" r="T11" b="T12"/>
            <a:pathLst>
              <a:path w="1022684" h="222585">
                <a:moveTo>
                  <a:pt x="1022684" y="222585"/>
                </a:moveTo>
                <a:cubicBezTo>
                  <a:pt x="861260" y="117308"/>
                  <a:pt x="699836" y="12032"/>
                  <a:pt x="529389" y="6016"/>
                </a:cubicBezTo>
                <a:cubicBezTo>
                  <a:pt x="358942" y="0"/>
                  <a:pt x="179471" y="93245"/>
                  <a:pt x="0" y="186490"/>
                </a:cubicBezTo>
              </a:path>
            </a:pathLst>
          </a:custGeom>
          <a:noFill/>
          <a:ln w="28575"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23967" name="Freeform 119"/>
          <p:cNvSpPr>
            <a:spLocks noChangeArrowheads="1"/>
          </p:cNvSpPr>
          <p:nvPr/>
        </p:nvSpPr>
        <p:spPr bwMode="auto">
          <a:xfrm>
            <a:off x="1274763" y="2322513"/>
            <a:ext cx="914400" cy="914400"/>
          </a:xfrm>
          <a:custGeom>
            <a:avLst/>
            <a:gdLst>
              <a:gd name="T0" fmla="*/ 914400 w 914400"/>
              <a:gd name="T1" fmla="*/ 0 h 914400"/>
              <a:gd name="T2" fmla="*/ 156411 w 914400"/>
              <a:gd name="T3" fmla="*/ 204537 h 914400"/>
              <a:gd name="T4" fmla="*/ 0 w 914400"/>
              <a:gd name="T5" fmla="*/ 914400 h 914400"/>
              <a:gd name="T6" fmla="*/ 0 60000 65536"/>
              <a:gd name="T7" fmla="*/ 0 60000 65536"/>
              <a:gd name="T8" fmla="*/ 0 60000 65536"/>
              <a:gd name="T9" fmla="*/ 0 w 914400"/>
              <a:gd name="T10" fmla="*/ 0 h 914400"/>
              <a:gd name="T11" fmla="*/ 914400 w 914400"/>
              <a:gd name="T12" fmla="*/ 914400 h 914400"/>
            </a:gdLst>
            <a:ahLst/>
            <a:cxnLst>
              <a:cxn ang="T6">
                <a:pos x="T0" y="T1"/>
              </a:cxn>
              <a:cxn ang="T7">
                <a:pos x="T2" y="T3"/>
              </a:cxn>
              <a:cxn ang="T8">
                <a:pos x="T4" y="T5"/>
              </a:cxn>
            </a:cxnLst>
            <a:rect l="T9" t="T10" r="T11" b="T12"/>
            <a:pathLst>
              <a:path w="914400" h="914400">
                <a:moveTo>
                  <a:pt x="914400" y="0"/>
                </a:moveTo>
                <a:cubicBezTo>
                  <a:pt x="611605" y="26068"/>
                  <a:pt x="308811" y="52137"/>
                  <a:pt x="156411" y="204537"/>
                </a:cubicBezTo>
                <a:cubicBezTo>
                  <a:pt x="4011" y="356937"/>
                  <a:pt x="2005" y="635668"/>
                  <a:pt x="0" y="914400"/>
                </a:cubicBezTo>
              </a:path>
            </a:pathLst>
          </a:custGeom>
          <a:noFill/>
          <a:ln w="28575"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23968" name="Freeform 120"/>
          <p:cNvSpPr>
            <a:spLocks noChangeArrowheads="1"/>
          </p:cNvSpPr>
          <p:nvPr/>
        </p:nvSpPr>
        <p:spPr bwMode="auto">
          <a:xfrm>
            <a:off x="1371600" y="2790825"/>
            <a:ext cx="782638" cy="531813"/>
          </a:xfrm>
          <a:custGeom>
            <a:avLst/>
            <a:gdLst>
              <a:gd name="T0" fmla="*/ 793243 w 782053"/>
              <a:gd name="T1" fmla="*/ 0 h 531395"/>
              <a:gd name="T2" fmla="*/ 549169 w 782053"/>
              <a:gd name="T3" fmla="*/ 451869 h 531395"/>
              <a:gd name="T4" fmla="*/ 0 w 782053"/>
              <a:gd name="T5" fmla="*/ 525143 h 531395"/>
              <a:gd name="T6" fmla="*/ 0 60000 65536"/>
              <a:gd name="T7" fmla="*/ 0 60000 65536"/>
              <a:gd name="T8" fmla="*/ 0 60000 65536"/>
              <a:gd name="T9" fmla="*/ 0 w 782053"/>
              <a:gd name="T10" fmla="*/ 0 h 531395"/>
              <a:gd name="T11" fmla="*/ 782053 w 782053"/>
              <a:gd name="T12" fmla="*/ 531395 h 531395"/>
            </a:gdLst>
            <a:ahLst/>
            <a:cxnLst>
              <a:cxn ang="T6">
                <a:pos x="T0" y="T1"/>
              </a:cxn>
              <a:cxn ang="T7">
                <a:pos x="T2" y="T3"/>
              </a:cxn>
              <a:cxn ang="T8">
                <a:pos x="T4" y="T5"/>
              </a:cxn>
            </a:cxnLst>
            <a:rect l="T9" t="T10" r="T11" b="T12"/>
            <a:pathLst>
              <a:path w="782053" h="531395">
                <a:moveTo>
                  <a:pt x="782053" y="0"/>
                </a:moveTo>
                <a:cubicBezTo>
                  <a:pt x="726908" y="179471"/>
                  <a:pt x="671763" y="358943"/>
                  <a:pt x="541421" y="445169"/>
                </a:cubicBezTo>
                <a:cubicBezTo>
                  <a:pt x="411079" y="531395"/>
                  <a:pt x="205539" y="524376"/>
                  <a:pt x="0" y="517358"/>
                </a:cubicBezTo>
              </a:path>
            </a:pathLst>
          </a:custGeom>
          <a:noFill/>
          <a:ln w="28575"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23969" name="Freeform 121"/>
          <p:cNvSpPr>
            <a:spLocks noChangeArrowheads="1"/>
          </p:cNvSpPr>
          <p:nvPr/>
        </p:nvSpPr>
        <p:spPr bwMode="auto">
          <a:xfrm>
            <a:off x="1287463" y="3392488"/>
            <a:ext cx="866775" cy="850900"/>
          </a:xfrm>
          <a:custGeom>
            <a:avLst/>
            <a:gdLst>
              <a:gd name="T0" fmla="*/ 875842 w 866274"/>
              <a:gd name="T1" fmla="*/ 854891 h 850231"/>
              <a:gd name="T2" fmla="*/ 340606 w 866274"/>
              <a:gd name="T3" fmla="*/ 720552 h 850231"/>
              <a:gd name="T4" fmla="*/ 0 w 866274"/>
              <a:gd name="T5" fmla="*/ 0 h 850231"/>
              <a:gd name="T6" fmla="*/ 0 60000 65536"/>
              <a:gd name="T7" fmla="*/ 0 60000 65536"/>
              <a:gd name="T8" fmla="*/ 0 60000 65536"/>
              <a:gd name="T9" fmla="*/ 0 w 866274"/>
              <a:gd name="T10" fmla="*/ 0 h 850231"/>
              <a:gd name="T11" fmla="*/ 866274 w 866274"/>
              <a:gd name="T12" fmla="*/ 850231 h 850231"/>
            </a:gdLst>
            <a:ahLst/>
            <a:cxnLst>
              <a:cxn ang="T6">
                <a:pos x="T0" y="T1"/>
              </a:cxn>
              <a:cxn ang="T7">
                <a:pos x="T2" y="T3"/>
              </a:cxn>
              <a:cxn ang="T8">
                <a:pos x="T4" y="T5"/>
              </a:cxn>
            </a:cxnLst>
            <a:rect l="T9" t="T10" r="T11" b="T12"/>
            <a:pathLst>
              <a:path w="866274" h="850231">
                <a:moveTo>
                  <a:pt x="866274" y="842211"/>
                </a:moveTo>
                <a:cubicBezTo>
                  <a:pt x="673768" y="846221"/>
                  <a:pt x="481263" y="850231"/>
                  <a:pt x="336884" y="709863"/>
                </a:cubicBezTo>
                <a:cubicBezTo>
                  <a:pt x="192505" y="569495"/>
                  <a:pt x="96252" y="284747"/>
                  <a:pt x="0" y="0"/>
                </a:cubicBezTo>
              </a:path>
            </a:pathLst>
          </a:custGeom>
          <a:noFill/>
          <a:ln w="28575"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23970" name="Freeform 122"/>
          <p:cNvSpPr>
            <a:spLocks noChangeArrowheads="1"/>
          </p:cNvSpPr>
          <p:nvPr/>
        </p:nvSpPr>
        <p:spPr bwMode="auto">
          <a:xfrm>
            <a:off x="2189163" y="2357438"/>
            <a:ext cx="1071562" cy="1804987"/>
          </a:xfrm>
          <a:custGeom>
            <a:avLst/>
            <a:gdLst>
              <a:gd name="T0" fmla="*/ 1085171 w 1070811"/>
              <a:gd name="T1" fmla="*/ 0 h 1804737"/>
              <a:gd name="T2" fmla="*/ 377982 w 1070811"/>
              <a:gd name="T3" fmla="*/ 542847 h 1804737"/>
              <a:gd name="T4" fmla="*/ 0 w 1070811"/>
              <a:gd name="T5" fmla="*/ 1809491 h 1804737"/>
              <a:gd name="T6" fmla="*/ 0 60000 65536"/>
              <a:gd name="T7" fmla="*/ 0 60000 65536"/>
              <a:gd name="T8" fmla="*/ 0 60000 65536"/>
              <a:gd name="T9" fmla="*/ 0 w 1070811"/>
              <a:gd name="T10" fmla="*/ 0 h 1804737"/>
              <a:gd name="T11" fmla="*/ 1070811 w 1070811"/>
              <a:gd name="T12" fmla="*/ 1804737 h 1804737"/>
            </a:gdLst>
            <a:ahLst/>
            <a:cxnLst>
              <a:cxn ang="T6">
                <a:pos x="T0" y="T1"/>
              </a:cxn>
              <a:cxn ang="T7">
                <a:pos x="T2" y="T3"/>
              </a:cxn>
              <a:cxn ang="T8">
                <a:pos x="T4" y="T5"/>
              </a:cxn>
            </a:cxnLst>
            <a:rect l="T9" t="T10" r="T11" b="T12"/>
            <a:pathLst>
              <a:path w="1070811" h="1804737">
                <a:moveTo>
                  <a:pt x="1070811" y="0"/>
                </a:moveTo>
                <a:cubicBezTo>
                  <a:pt x="811129" y="120316"/>
                  <a:pt x="551448" y="240632"/>
                  <a:pt x="372979" y="541422"/>
                </a:cubicBezTo>
                <a:cubicBezTo>
                  <a:pt x="194510" y="842212"/>
                  <a:pt x="97255" y="1323474"/>
                  <a:pt x="0" y="1804737"/>
                </a:cubicBezTo>
              </a:path>
            </a:pathLst>
          </a:custGeom>
          <a:noFill/>
          <a:ln w="28575"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23971"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1100" b="0">
                <a:solidFill>
                  <a:srgbClr val="000000"/>
                </a:solidFill>
                <a:latin typeface="Calibri" panose="020F0502020204030204" pitchFamily="34" charset="0"/>
              </a:rPr>
              <a:t>Ray Mooney</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pPr eaLnBrk="1" hangingPunct="1"/>
            <a:r>
              <a:rPr lang="en-US" altLang="en-US"/>
              <a:t>Viterbi Backtrace </a:t>
            </a:r>
          </a:p>
        </p:txBody>
      </p:sp>
      <p:sp>
        <p:nvSpPr>
          <p:cNvPr id="1259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fld id="{80A3F35C-936B-46AD-959E-F32128E88F88}" type="slidenum">
              <a:rPr lang="en-US" altLang="en-US" sz="1200" smtClean="0">
                <a:latin typeface="Helvetica" panose="020B0604020202020204" pitchFamily="34" charset="0"/>
              </a:rPr>
              <a:pPr>
                <a:spcBef>
                  <a:spcPct val="0"/>
                </a:spcBef>
                <a:buClrTx/>
                <a:buFontTx/>
                <a:buNone/>
              </a:pPr>
              <a:t>53</a:t>
            </a:fld>
            <a:endParaRPr lang="en-US" altLang="en-US" sz="1200"/>
          </a:p>
        </p:txBody>
      </p:sp>
      <p:sp>
        <p:nvSpPr>
          <p:cNvPr id="125956" name="Oval 4"/>
          <p:cNvSpPr>
            <a:spLocks noChangeArrowheads="1"/>
          </p:cNvSpPr>
          <p:nvPr/>
        </p:nvSpPr>
        <p:spPr bwMode="auto">
          <a:xfrm>
            <a:off x="2105025" y="2249488"/>
            <a:ext cx="157163" cy="1682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125957" name="TextBox 5"/>
          <p:cNvSpPr txBox="1">
            <a:spLocks noChangeArrowheads="1"/>
          </p:cNvSpPr>
          <p:nvPr/>
        </p:nvSpPr>
        <p:spPr bwMode="auto">
          <a:xfrm>
            <a:off x="1731963" y="2165350"/>
            <a:ext cx="369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t>s</a:t>
            </a:r>
            <a:r>
              <a:rPr lang="en-US" altLang="en-US" sz="2000" baseline="-25000"/>
              <a:t>1</a:t>
            </a:r>
            <a:endParaRPr lang="en-US" altLang="en-US" sz="2000"/>
          </a:p>
        </p:txBody>
      </p:sp>
      <p:sp>
        <p:nvSpPr>
          <p:cNvPr id="125958" name="Oval 6"/>
          <p:cNvSpPr>
            <a:spLocks noChangeArrowheads="1"/>
          </p:cNvSpPr>
          <p:nvPr/>
        </p:nvSpPr>
        <p:spPr bwMode="auto">
          <a:xfrm>
            <a:off x="2105025" y="2643188"/>
            <a:ext cx="157163" cy="1682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125959" name="TextBox 7"/>
          <p:cNvSpPr txBox="1">
            <a:spLocks noChangeArrowheads="1"/>
          </p:cNvSpPr>
          <p:nvPr/>
        </p:nvSpPr>
        <p:spPr bwMode="auto">
          <a:xfrm>
            <a:off x="1731963" y="2559050"/>
            <a:ext cx="369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t>s</a:t>
            </a:r>
            <a:r>
              <a:rPr lang="en-US" altLang="en-US" sz="2000" baseline="-25000"/>
              <a:t>2</a:t>
            </a:r>
            <a:endParaRPr lang="en-US" altLang="en-US" sz="2000"/>
          </a:p>
        </p:txBody>
      </p:sp>
      <p:sp>
        <p:nvSpPr>
          <p:cNvPr id="125960" name="Oval 8"/>
          <p:cNvSpPr>
            <a:spLocks noChangeArrowheads="1"/>
          </p:cNvSpPr>
          <p:nvPr/>
        </p:nvSpPr>
        <p:spPr bwMode="auto">
          <a:xfrm>
            <a:off x="2105025" y="4146550"/>
            <a:ext cx="157163" cy="1682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125961" name="TextBox 9"/>
          <p:cNvSpPr txBox="1">
            <a:spLocks noChangeArrowheads="1"/>
          </p:cNvSpPr>
          <p:nvPr/>
        </p:nvSpPr>
        <p:spPr bwMode="auto">
          <a:xfrm>
            <a:off x="1731963" y="4062413"/>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t>s</a:t>
            </a:r>
            <a:r>
              <a:rPr lang="en-US" altLang="en-US" sz="2000" baseline="-25000"/>
              <a:t>N</a:t>
            </a:r>
            <a:endParaRPr lang="en-US" altLang="en-US" sz="2000"/>
          </a:p>
        </p:txBody>
      </p:sp>
      <p:sp>
        <p:nvSpPr>
          <p:cNvPr id="125962" name="TextBox 10"/>
          <p:cNvSpPr txBox="1">
            <a:spLocks noChangeArrowheads="1"/>
          </p:cNvSpPr>
          <p:nvPr/>
        </p:nvSpPr>
        <p:spPr bwMode="auto">
          <a:xfrm>
            <a:off x="1997075" y="2984500"/>
            <a:ext cx="303213"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sym typeface="Symbol" panose="05050102010706020507" pitchFamily="18" charset="2"/>
              </a:rPr>
              <a:t></a:t>
            </a:r>
          </a:p>
          <a:p>
            <a:pPr eaLnBrk="1" hangingPunct="1">
              <a:spcBef>
                <a:spcPct val="0"/>
              </a:spcBef>
              <a:buClrTx/>
              <a:buFontTx/>
              <a:buNone/>
            </a:pPr>
            <a:r>
              <a:rPr lang="en-US" altLang="en-US" sz="2000">
                <a:sym typeface="Symbol" panose="05050102010706020507" pitchFamily="18" charset="2"/>
              </a:rPr>
              <a:t></a:t>
            </a:r>
            <a:endParaRPr lang="en-US" altLang="en-US" sz="2000"/>
          </a:p>
          <a:p>
            <a:pPr eaLnBrk="1" hangingPunct="1">
              <a:spcBef>
                <a:spcPct val="0"/>
              </a:spcBef>
              <a:buClrTx/>
              <a:buFontTx/>
              <a:buNone/>
            </a:pPr>
            <a:r>
              <a:rPr lang="en-US" altLang="en-US" sz="2000">
                <a:sym typeface="Symbol" panose="05050102010706020507" pitchFamily="18" charset="2"/>
              </a:rPr>
              <a:t></a:t>
            </a:r>
            <a:endParaRPr lang="en-US" altLang="en-US" sz="2000"/>
          </a:p>
        </p:txBody>
      </p:sp>
      <p:sp>
        <p:nvSpPr>
          <p:cNvPr id="125963" name="Oval 11"/>
          <p:cNvSpPr>
            <a:spLocks noChangeArrowheads="1"/>
          </p:cNvSpPr>
          <p:nvPr/>
        </p:nvSpPr>
        <p:spPr bwMode="auto">
          <a:xfrm>
            <a:off x="3224213" y="2238375"/>
            <a:ext cx="157162" cy="1682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125964" name="Oval 13"/>
          <p:cNvSpPr>
            <a:spLocks noChangeArrowheads="1"/>
          </p:cNvSpPr>
          <p:nvPr/>
        </p:nvSpPr>
        <p:spPr bwMode="auto">
          <a:xfrm>
            <a:off x="3224213" y="2630488"/>
            <a:ext cx="157162" cy="1682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125965" name="Oval 15"/>
          <p:cNvSpPr>
            <a:spLocks noChangeArrowheads="1"/>
          </p:cNvSpPr>
          <p:nvPr/>
        </p:nvSpPr>
        <p:spPr bwMode="auto">
          <a:xfrm>
            <a:off x="3224213" y="4135438"/>
            <a:ext cx="157162" cy="1682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125966" name="TextBox 17"/>
          <p:cNvSpPr txBox="1">
            <a:spLocks noChangeArrowheads="1"/>
          </p:cNvSpPr>
          <p:nvPr/>
        </p:nvSpPr>
        <p:spPr bwMode="auto">
          <a:xfrm>
            <a:off x="3116263" y="2971800"/>
            <a:ext cx="3032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sym typeface="Symbol" panose="05050102010706020507" pitchFamily="18" charset="2"/>
              </a:rPr>
              <a:t></a:t>
            </a:r>
          </a:p>
          <a:p>
            <a:pPr eaLnBrk="1" hangingPunct="1">
              <a:spcBef>
                <a:spcPct val="0"/>
              </a:spcBef>
              <a:buClrTx/>
              <a:buFontTx/>
              <a:buNone/>
            </a:pPr>
            <a:r>
              <a:rPr lang="en-US" altLang="en-US" sz="2000">
                <a:sym typeface="Symbol" panose="05050102010706020507" pitchFamily="18" charset="2"/>
              </a:rPr>
              <a:t></a:t>
            </a:r>
            <a:endParaRPr lang="en-US" altLang="en-US" sz="2000"/>
          </a:p>
          <a:p>
            <a:pPr eaLnBrk="1" hangingPunct="1">
              <a:spcBef>
                <a:spcPct val="0"/>
              </a:spcBef>
              <a:buClrTx/>
              <a:buFontTx/>
              <a:buNone/>
            </a:pPr>
            <a:r>
              <a:rPr lang="en-US" altLang="en-US" sz="2000">
                <a:sym typeface="Symbol" panose="05050102010706020507" pitchFamily="18" charset="2"/>
              </a:rPr>
              <a:t></a:t>
            </a:r>
            <a:endParaRPr lang="en-US" altLang="en-US" sz="2000"/>
          </a:p>
        </p:txBody>
      </p:sp>
      <p:sp>
        <p:nvSpPr>
          <p:cNvPr id="125967" name="Oval 18"/>
          <p:cNvSpPr>
            <a:spLocks noChangeArrowheads="1"/>
          </p:cNvSpPr>
          <p:nvPr/>
        </p:nvSpPr>
        <p:spPr bwMode="auto">
          <a:xfrm>
            <a:off x="1223963" y="3208338"/>
            <a:ext cx="155575" cy="1682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125968" name="TextBox 19"/>
          <p:cNvSpPr txBox="1">
            <a:spLocks noChangeArrowheads="1"/>
          </p:cNvSpPr>
          <p:nvPr/>
        </p:nvSpPr>
        <p:spPr bwMode="auto">
          <a:xfrm>
            <a:off x="850900" y="3124200"/>
            <a:ext cx="368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t>s</a:t>
            </a:r>
            <a:r>
              <a:rPr lang="en-US" altLang="en-US" sz="2000" baseline="-25000"/>
              <a:t>0</a:t>
            </a:r>
            <a:endParaRPr lang="en-US" altLang="en-US" sz="2000"/>
          </a:p>
        </p:txBody>
      </p:sp>
      <p:sp>
        <p:nvSpPr>
          <p:cNvPr id="125969" name="Oval 20"/>
          <p:cNvSpPr>
            <a:spLocks noChangeArrowheads="1"/>
          </p:cNvSpPr>
          <p:nvPr/>
        </p:nvSpPr>
        <p:spPr bwMode="auto">
          <a:xfrm>
            <a:off x="7861300" y="3205163"/>
            <a:ext cx="155575" cy="1682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125970" name="TextBox 21"/>
          <p:cNvSpPr txBox="1">
            <a:spLocks noChangeArrowheads="1"/>
          </p:cNvSpPr>
          <p:nvPr/>
        </p:nvSpPr>
        <p:spPr bwMode="auto">
          <a:xfrm>
            <a:off x="8040688" y="3084513"/>
            <a:ext cx="388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t>s</a:t>
            </a:r>
            <a:r>
              <a:rPr lang="en-US" altLang="en-US" sz="2000" baseline="-25000"/>
              <a:t>F</a:t>
            </a:r>
            <a:endParaRPr lang="en-US" altLang="en-US" sz="2000"/>
          </a:p>
        </p:txBody>
      </p:sp>
      <p:cxnSp>
        <p:nvCxnSpPr>
          <p:cNvPr id="125971" name="Straight Connector 23"/>
          <p:cNvCxnSpPr>
            <a:cxnSpLocks noChangeShapeType="1"/>
            <a:stCxn id="125956" idx="6"/>
          </p:cNvCxnSpPr>
          <p:nvPr/>
        </p:nvCxnSpPr>
        <p:spPr bwMode="auto">
          <a:xfrm>
            <a:off x="2262188" y="2333625"/>
            <a:ext cx="1001712" cy="206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5972" name="Straight Connector 25"/>
          <p:cNvCxnSpPr>
            <a:cxnSpLocks noChangeShapeType="1"/>
            <a:stCxn id="125956" idx="5"/>
            <a:endCxn id="125964" idx="2"/>
          </p:cNvCxnSpPr>
          <p:nvPr/>
        </p:nvCxnSpPr>
        <p:spPr bwMode="auto">
          <a:xfrm rot="16200000" flipH="1">
            <a:off x="2570956" y="2061369"/>
            <a:ext cx="320675" cy="9858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5973" name="Straight Connector 27"/>
          <p:cNvCxnSpPr>
            <a:cxnSpLocks noChangeShapeType="1"/>
            <a:stCxn id="125956" idx="5"/>
            <a:endCxn id="125965" idx="1"/>
          </p:cNvCxnSpPr>
          <p:nvPr/>
        </p:nvCxnSpPr>
        <p:spPr bwMode="auto">
          <a:xfrm rot="16200000" flipH="1">
            <a:off x="1860550" y="2771775"/>
            <a:ext cx="1765300" cy="100965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5974" name="Straight Connector 29"/>
          <p:cNvCxnSpPr>
            <a:cxnSpLocks noChangeShapeType="1"/>
            <a:stCxn id="125956" idx="5"/>
          </p:cNvCxnSpPr>
          <p:nvPr/>
        </p:nvCxnSpPr>
        <p:spPr bwMode="auto">
          <a:xfrm rot="16200000" flipH="1">
            <a:off x="2267743" y="2364582"/>
            <a:ext cx="950913" cy="100965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5975" name="Straight Connector 31"/>
          <p:cNvCxnSpPr>
            <a:cxnSpLocks noChangeShapeType="1"/>
            <a:stCxn id="125958" idx="6"/>
            <a:endCxn id="125963" idx="2"/>
          </p:cNvCxnSpPr>
          <p:nvPr/>
        </p:nvCxnSpPr>
        <p:spPr bwMode="auto">
          <a:xfrm flipV="1">
            <a:off x="2262188" y="2322513"/>
            <a:ext cx="962025" cy="404812"/>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5976" name="Straight Connector 33"/>
          <p:cNvCxnSpPr>
            <a:cxnSpLocks noChangeShapeType="1"/>
            <a:stCxn id="125958" idx="6"/>
            <a:endCxn id="125964" idx="3"/>
          </p:cNvCxnSpPr>
          <p:nvPr/>
        </p:nvCxnSpPr>
        <p:spPr bwMode="auto">
          <a:xfrm>
            <a:off x="2262188" y="2727325"/>
            <a:ext cx="985837" cy="476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5977" name="Straight Connector 35"/>
          <p:cNvCxnSpPr>
            <a:cxnSpLocks noChangeShapeType="1"/>
            <a:stCxn id="125958" idx="7"/>
            <a:endCxn id="125965" idx="2"/>
          </p:cNvCxnSpPr>
          <p:nvPr/>
        </p:nvCxnSpPr>
        <p:spPr bwMode="auto">
          <a:xfrm rot="16200000" flipH="1">
            <a:off x="1955006" y="2950369"/>
            <a:ext cx="1552575" cy="9858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5978" name="Straight Connector 39"/>
          <p:cNvCxnSpPr>
            <a:cxnSpLocks noChangeShapeType="1"/>
            <a:stCxn id="125960" idx="5"/>
            <a:endCxn id="125963" idx="2"/>
          </p:cNvCxnSpPr>
          <p:nvPr/>
        </p:nvCxnSpPr>
        <p:spPr bwMode="auto">
          <a:xfrm rot="5400000" flipH="1" flipV="1">
            <a:off x="1747044" y="2813844"/>
            <a:ext cx="1968500" cy="9858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5979" name="Straight Connector 41"/>
          <p:cNvCxnSpPr>
            <a:cxnSpLocks noChangeShapeType="1"/>
            <a:stCxn id="125960" idx="6"/>
            <a:endCxn id="125964" idx="1"/>
          </p:cNvCxnSpPr>
          <p:nvPr/>
        </p:nvCxnSpPr>
        <p:spPr bwMode="auto">
          <a:xfrm flipV="1">
            <a:off x="2262188" y="2655888"/>
            <a:ext cx="985837" cy="15748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5980" name="Straight Connector 43"/>
          <p:cNvCxnSpPr>
            <a:cxnSpLocks noChangeShapeType="1"/>
            <a:stCxn id="125960" idx="5"/>
            <a:endCxn id="125965" idx="2"/>
          </p:cNvCxnSpPr>
          <p:nvPr/>
        </p:nvCxnSpPr>
        <p:spPr bwMode="auto">
          <a:xfrm rot="5400000" flipH="1" flipV="1">
            <a:off x="2695575" y="3762375"/>
            <a:ext cx="71438" cy="9858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5981" name="Straight Connector 45"/>
          <p:cNvCxnSpPr>
            <a:cxnSpLocks noChangeShapeType="1"/>
            <a:stCxn id="125960" idx="6"/>
          </p:cNvCxnSpPr>
          <p:nvPr/>
        </p:nvCxnSpPr>
        <p:spPr bwMode="auto">
          <a:xfrm flipV="1">
            <a:off x="2262188" y="3332163"/>
            <a:ext cx="950912" cy="8985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5982" name="Straight Connector 47"/>
          <p:cNvCxnSpPr>
            <a:cxnSpLocks noChangeShapeType="1"/>
            <a:stCxn id="125958" idx="5"/>
          </p:cNvCxnSpPr>
          <p:nvPr/>
        </p:nvCxnSpPr>
        <p:spPr bwMode="auto">
          <a:xfrm rot="16200000" flipH="1">
            <a:off x="2434432" y="2590006"/>
            <a:ext cx="582612" cy="9747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nvGrpSpPr>
          <p:cNvPr id="125983" name="Group 64"/>
          <p:cNvGrpSpPr>
            <a:grpSpLocks/>
          </p:cNvGrpSpPr>
          <p:nvPr/>
        </p:nvGrpSpPr>
        <p:grpSpPr bwMode="auto">
          <a:xfrm>
            <a:off x="3365500" y="2209800"/>
            <a:ext cx="1181100" cy="2065338"/>
            <a:chOff x="2391431" y="2390274"/>
            <a:chExt cx="1180436" cy="2065420"/>
          </a:xfrm>
        </p:grpSpPr>
        <p:sp>
          <p:nvSpPr>
            <p:cNvPr id="126038" name="Oval 48"/>
            <p:cNvSpPr>
              <a:spLocks noChangeArrowheads="1"/>
            </p:cNvSpPr>
            <p:nvPr/>
          </p:nvSpPr>
          <p:spPr bwMode="auto">
            <a:xfrm>
              <a:off x="3376863" y="2390274"/>
              <a:ext cx="156411" cy="168442"/>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126039" name="Oval 49"/>
            <p:cNvSpPr>
              <a:spLocks noChangeArrowheads="1"/>
            </p:cNvSpPr>
            <p:nvPr/>
          </p:nvSpPr>
          <p:spPr bwMode="auto">
            <a:xfrm>
              <a:off x="3376863" y="2783306"/>
              <a:ext cx="156411" cy="168442"/>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126040" name="Oval 50"/>
            <p:cNvSpPr>
              <a:spLocks noChangeArrowheads="1"/>
            </p:cNvSpPr>
            <p:nvPr/>
          </p:nvSpPr>
          <p:spPr bwMode="auto">
            <a:xfrm>
              <a:off x="3376863" y="4287252"/>
              <a:ext cx="156411" cy="168442"/>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126041" name="TextBox 51"/>
            <p:cNvSpPr txBox="1">
              <a:spLocks noChangeArrowheads="1"/>
            </p:cNvSpPr>
            <p:nvPr/>
          </p:nvSpPr>
          <p:spPr bwMode="auto">
            <a:xfrm>
              <a:off x="3268579" y="3124200"/>
              <a:ext cx="30328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sym typeface="Symbol" panose="05050102010706020507" pitchFamily="18" charset="2"/>
                </a:rPr>
                <a:t></a:t>
              </a:r>
            </a:p>
            <a:p>
              <a:pPr eaLnBrk="1" hangingPunct="1">
                <a:spcBef>
                  <a:spcPct val="0"/>
                </a:spcBef>
                <a:buClrTx/>
                <a:buFontTx/>
                <a:buNone/>
              </a:pPr>
              <a:r>
                <a:rPr lang="en-US" altLang="en-US" sz="2000">
                  <a:sym typeface="Symbol" panose="05050102010706020507" pitchFamily="18" charset="2"/>
                </a:rPr>
                <a:t></a:t>
              </a:r>
              <a:endParaRPr lang="en-US" altLang="en-US" sz="2000"/>
            </a:p>
            <a:p>
              <a:pPr eaLnBrk="1" hangingPunct="1">
                <a:spcBef>
                  <a:spcPct val="0"/>
                </a:spcBef>
                <a:buClrTx/>
                <a:buFontTx/>
                <a:buNone/>
              </a:pPr>
              <a:r>
                <a:rPr lang="en-US" altLang="en-US" sz="2000">
                  <a:sym typeface="Symbol" panose="05050102010706020507" pitchFamily="18" charset="2"/>
                </a:rPr>
                <a:t></a:t>
              </a:r>
              <a:endParaRPr lang="en-US" altLang="en-US" sz="2000"/>
            </a:p>
          </p:txBody>
        </p:sp>
        <p:cxnSp>
          <p:nvCxnSpPr>
            <p:cNvPr id="126042" name="Straight Connector 52"/>
            <p:cNvCxnSpPr>
              <a:cxnSpLocks noChangeShapeType="1"/>
            </p:cNvCxnSpPr>
            <p:nvPr/>
          </p:nvCxnSpPr>
          <p:spPr bwMode="auto">
            <a:xfrm>
              <a:off x="2414338" y="2486527"/>
              <a:ext cx="1001838" cy="1958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6043" name="Straight Connector 53"/>
            <p:cNvCxnSpPr>
              <a:cxnSpLocks noChangeShapeType="1"/>
              <a:endCxn id="126039" idx="2"/>
            </p:cNvCxnSpPr>
            <p:nvPr/>
          </p:nvCxnSpPr>
          <p:spPr bwMode="auto">
            <a:xfrm rot="16200000" flipH="1">
              <a:off x="2723424" y="2214087"/>
              <a:ext cx="321447" cy="98543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6044" name="Straight Connector 54"/>
            <p:cNvCxnSpPr>
              <a:cxnSpLocks noChangeShapeType="1"/>
              <a:endCxn id="126040" idx="1"/>
            </p:cNvCxnSpPr>
            <p:nvPr/>
          </p:nvCxnSpPr>
          <p:spPr bwMode="auto">
            <a:xfrm rot="16200000" flipH="1">
              <a:off x="2012680" y="2924831"/>
              <a:ext cx="1765840" cy="100833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6045" name="Straight Connector 55"/>
            <p:cNvCxnSpPr>
              <a:cxnSpLocks noChangeShapeType="1"/>
            </p:cNvCxnSpPr>
            <p:nvPr/>
          </p:nvCxnSpPr>
          <p:spPr bwMode="auto">
            <a:xfrm rot="16200000" flipH="1">
              <a:off x="2420630" y="2516882"/>
              <a:ext cx="951099" cy="1009494"/>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6046" name="Straight Connector 56"/>
            <p:cNvCxnSpPr>
              <a:cxnSpLocks noChangeShapeType="1"/>
              <a:endCxn id="126038" idx="2"/>
            </p:cNvCxnSpPr>
            <p:nvPr/>
          </p:nvCxnSpPr>
          <p:spPr bwMode="auto">
            <a:xfrm flipV="1">
              <a:off x="2414338" y="2474495"/>
              <a:ext cx="962525" cy="405064"/>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6047" name="Straight Connector 57"/>
            <p:cNvCxnSpPr>
              <a:cxnSpLocks noChangeShapeType="1"/>
              <a:endCxn id="126039" idx="3"/>
            </p:cNvCxnSpPr>
            <p:nvPr/>
          </p:nvCxnSpPr>
          <p:spPr bwMode="auto">
            <a:xfrm>
              <a:off x="2414338" y="2879559"/>
              <a:ext cx="985431" cy="4752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6048" name="Straight Connector 58"/>
            <p:cNvCxnSpPr>
              <a:cxnSpLocks noChangeShapeType="1"/>
              <a:endCxn id="126040" idx="2"/>
            </p:cNvCxnSpPr>
            <p:nvPr/>
          </p:nvCxnSpPr>
          <p:spPr bwMode="auto">
            <a:xfrm rot="16200000" flipH="1">
              <a:off x="2108413" y="3103024"/>
              <a:ext cx="1551467" cy="98543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6049" name="Straight Connector 59"/>
            <p:cNvCxnSpPr>
              <a:cxnSpLocks noChangeShapeType="1"/>
              <a:endCxn id="126038" idx="2"/>
            </p:cNvCxnSpPr>
            <p:nvPr/>
          </p:nvCxnSpPr>
          <p:spPr bwMode="auto">
            <a:xfrm rot="5400000" flipH="1" flipV="1">
              <a:off x="1899865" y="2966061"/>
              <a:ext cx="1968563" cy="98543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6050" name="Straight Connector 60"/>
            <p:cNvCxnSpPr>
              <a:cxnSpLocks noChangeShapeType="1"/>
              <a:endCxn id="126039" idx="1"/>
            </p:cNvCxnSpPr>
            <p:nvPr/>
          </p:nvCxnSpPr>
          <p:spPr bwMode="auto">
            <a:xfrm flipV="1">
              <a:off x="2414338" y="2807974"/>
              <a:ext cx="985431" cy="157553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6051" name="Straight Connector 61"/>
            <p:cNvCxnSpPr>
              <a:cxnSpLocks noChangeShapeType="1"/>
              <a:endCxn id="126040" idx="2"/>
            </p:cNvCxnSpPr>
            <p:nvPr/>
          </p:nvCxnSpPr>
          <p:spPr bwMode="auto">
            <a:xfrm rot="5400000" flipH="1" flipV="1">
              <a:off x="2848354" y="3914550"/>
              <a:ext cx="71585" cy="98543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6052" name="Straight Connector 62"/>
            <p:cNvCxnSpPr>
              <a:cxnSpLocks noChangeShapeType="1"/>
            </p:cNvCxnSpPr>
            <p:nvPr/>
          </p:nvCxnSpPr>
          <p:spPr bwMode="auto">
            <a:xfrm flipV="1">
              <a:off x="2414338" y="3485147"/>
              <a:ext cx="950494" cy="89835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6053" name="Straight Connector 63"/>
            <p:cNvCxnSpPr>
              <a:cxnSpLocks noChangeShapeType="1"/>
            </p:cNvCxnSpPr>
            <p:nvPr/>
          </p:nvCxnSpPr>
          <p:spPr bwMode="auto">
            <a:xfrm rot="16200000" flipH="1">
              <a:off x="2587067" y="2743477"/>
              <a:ext cx="582130" cy="973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sp>
        <p:nvSpPr>
          <p:cNvPr id="125984" name="Oval 81"/>
          <p:cNvSpPr>
            <a:spLocks noChangeArrowheads="1"/>
          </p:cNvSpPr>
          <p:nvPr/>
        </p:nvSpPr>
        <p:spPr bwMode="auto">
          <a:xfrm>
            <a:off x="6119813" y="2222500"/>
            <a:ext cx="157162" cy="1682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125985" name="Oval 82"/>
          <p:cNvSpPr>
            <a:spLocks noChangeArrowheads="1"/>
          </p:cNvSpPr>
          <p:nvPr/>
        </p:nvSpPr>
        <p:spPr bwMode="auto">
          <a:xfrm>
            <a:off x="6119813" y="2614613"/>
            <a:ext cx="157162" cy="1682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125986" name="Oval 83"/>
          <p:cNvSpPr>
            <a:spLocks noChangeArrowheads="1"/>
          </p:cNvSpPr>
          <p:nvPr/>
        </p:nvSpPr>
        <p:spPr bwMode="auto">
          <a:xfrm>
            <a:off x="6119813" y="4119563"/>
            <a:ext cx="157162" cy="1682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125987" name="TextBox 84"/>
          <p:cNvSpPr txBox="1">
            <a:spLocks noChangeArrowheads="1"/>
          </p:cNvSpPr>
          <p:nvPr/>
        </p:nvSpPr>
        <p:spPr bwMode="auto">
          <a:xfrm>
            <a:off x="6011863" y="2955925"/>
            <a:ext cx="3032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sym typeface="Symbol" panose="05050102010706020507" pitchFamily="18" charset="2"/>
              </a:rPr>
              <a:t></a:t>
            </a:r>
          </a:p>
          <a:p>
            <a:pPr eaLnBrk="1" hangingPunct="1">
              <a:spcBef>
                <a:spcPct val="0"/>
              </a:spcBef>
              <a:buClrTx/>
              <a:buFontTx/>
              <a:buNone/>
            </a:pPr>
            <a:r>
              <a:rPr lang="en-US" altLang="en-US" sz="2000">
                <a:sym typeface="Symbol" panose="05050102010706020507" pitchFamily="18" charset="2"/>
              </a:rPr>
              <a:t></a:t>
            </a:r>
            <a:endParaRPr lang="en-US" altLang="en-US" sz="2000"/>
          </a:p>
          <a:p>
            <a:pPr eaLnBrk="1" hangingPunct="1">
              <a:spcBef>
                <a:spcPct val="0"/>
              </a:spcBef>
              <a:buClrTx/>
              <a:buFontTx/>
              <a:buNone/>
            </a:pPr>
            <a:r>
              <a:rPr lang="en-US" altLang="en-US" sz="2000">
                <a:sym typeface="Symbol" panose="05050102010706020507" pitchFamily="18" charset="2"/>
              </a:rPr>
              <a:t></a:t>
            </a:r>
            <a:endParaRPr lang="en-US" altLang="en-US" sz="2000"/>
          </a:p>
        </p:txBody>
      </p:sp>
      <p:grpSp>
        <p:nvGrpSpPr>
          <p:cNvPr id="125988" name="Group 85"/>
          <p:cNvGrpSpPr>
            <a:grpSpLocks/>
          </p:cNvGrpSpPr>
          <p:nvPr/>
        </p:nvGrpSpPr>
        <p:grpSpPr bwMode="auto">
          <a:xfrm>
            <a:off x="6261100" y="2193925"/>
            <a:ext cx="1181100" cy="2065338"/>
            <a:chOff x="2391431" y="2390274"/>
            <a:chExt cx="1180436" cy="2065420"/>
          </a:xfrm>
        </p:grpSpPr>
        <p:sp>
          <p:nvSpPr>
            <p:cNvPr id="126022" name="Oval 86"/>
            <p:cNvSpPr>
              <a:spLocks noChangeArrowheads="1"/>
            </p:cNvSpPr>
            <p:nvPr/>
          </p:nvSpPr>
          <p:spPr bwMode="auto">
            <a:xfrm>
              <a:off x="3376863" y="2390274"/>
              <a:ext cx="156411" cy="168442"/>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126023" name="Oval 87"/>
            <p:cNvSpPr>
              <a:spLocks noChangeArrowheads="1"/>
            </p:cNvSpPr>
            <p:nvPr/>
          </p:nvSpPr>
          <p:spPr bwMode="auto">
            <a:xfrm>
              <a:off x="3376863" y="2783306"/>
              <a:ext cx="156411" cy="168442"/>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126024" name="Oval 88"/>
            <p:cNvSpPr>
              <a:spLocks noChangeArrowheads="1"/>
            </p:cNvSpPr>
            <p:nvPr/>
          </p:nvSpPr>
          <p:spPr bwMode="auto">
            <a:xfrm>
              <a:off x="3376863" y="4287252"/>
              <a:ext cx="156411" cy="168442"/>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126025" name="TextBox 89"/>
            <p:cNvSpPr txBox="1">
              <a:spLocks noChangeArrowheads="1"/>
            </p:cNvSpPr>
            <p:nvPr/>
          </p:nvSpPr>
          <p:spPr bwMode="auto">
            <a:xfrm>
              <a:off x="3268579" y="3124200"/>
              <a:ext cx="30328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sym typeface="Symbol" panose="05050102010706020507" pitchFamily="18" charset="2"/>
                </a:rPr>
                <a:t></a:t>
              </a:r>
            </a:p>
            <a:p>
              <a:pPr eaLnBrk="1" hangingPunct="1">
                <a:spcBef>
                  <a:spcPct val="0"/>
                </a:spcBef>
                <a:buClrTx/>
                <a:buFontTx/>
                <a:buNone/>
              </a:pPr>
              <a:r>
                <a:rPr lang="en-US" altLang="en-US" sz="2000">
                  <a:sym typeface="Symbol" panose="05050102010706020507" pitchFamily="18" charset="2"/>
                </a:rPr>
                <a:t></a:t>
              </a:r>
              <a:endParaRPr lang="en-US" altLang="en-US" sz="2000"/>
            </a:p>
            <a:p>
              <a:pPr eaLnBrk="1" hangingPunct="1">
                <a:spcBef>
                  <a:spcPct val="0"/>
                </a:spcBef>
                <a:buClrTx/>
                <a:buFontTx/>
                <a:buNone/>
              </a:pPr>
              <a:r>
                <a:rPr lang="en-US" altLang="en-US" sz="2000">
                  <a:sym typeface="Symbol" panose="05050102010706020507" pitchFamily="18" charset="2"/>
                </a:rPr>
                <a:t></a:t>
              </a:r>
              <a:endParaRPr lang="en-US" altLang="en-US" sz="2000"/>
            </a:p>
          </p:txBody>
        </p:sp>
        <p:cxnSp>
          <p:nvCxnSpPr>
            <p:cNvPr id="126026" name="Straight Connector 90"/>
            <p:cNvCxnSpPr>
              <a:cxnSpLocks noChangeShapeType="1"/>
            </p:cNvCxnSpPr>
            <p:nvPr/>
          </p:nvCxnSpPr>
          <p:spPr bwMode="auto">
            <a:xfrm>
              <a:off x="2414338" y="2486527"/>
              <a:ext cx="1001838" cy="1958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6027" name="Straight Connector 91"/>
            <p:cNvCxnSpPr>
              <a:cxnSpLocks noChangeShapeType="1"/>
              <a:endCxn id="126023" idx="2"/>
            </p:cNvCxnSpPr>
            <p:nvPr/>
          </p:nvCxnSpPr>
          <p:spPr bwMode="auto">
            <a:xfrm rot="16200000" flipH="1">
              <a:off x="2723424" y="2214087"/>
              <a:ext cx="321447" cy="98543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6028" name="Straight Connector 92"/>
            <p:cNvCxnSpPr>
              <a:cxnSpLocks noChangeShapeType="1"/>
              <a:endCxn id="126024" idx="1"/>
            </p:cNvCxnSpPr>
            <p:nvPr/>
          </p:nvCxnSpPr>
          <p:spPr bwMode="auto">
            <a:xfrm rot="16200000" flipH="1">
              <a:off x="2012680" y="2924831"/>
              <a:ext cx="1765840" cy="100833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6029" name="Straight Connector 93"/>
            <p:cNvCxnSpPr>
              <a:cxnSpLocks noChangeShapeType="1"/>
            </p:cNvCxnSpPr>
            <p:nvPr/>
          </p:nvCxnSpPr>
          <p:spPr bwMode="auto">
            <a:xfrm rot="16200000" flipH="1">
              <a:off x="2420630" y="2516882"/>
              <a:ext cx="951099" cy="1009494"/>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6030" name="Straight Connector 94"/>
            <p:cNvCxnSpPr>
              <a:cxnSpLocks noChangeShapeType="1"/>
              <a:endCxn id="126022" idx="2"/>
            </p:cNvCxnSpPr>
            <p:nvPr/>
          </p:nvCxnSpPr>
          <p:spPr bwMode="auto">
            <a:xfrm flipV="1">
              <a:off x="2414338" y="2474495"/>
              <a:ext cx="962525" cy="405064"/>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6031" name="Straight Connector 95"/>
            <p:cNvCxnSpPr>
              <a:cxnSpLocks noChangeShapeType="1"/>
              <a:endCxn id="126023" idx="3"/>
            </p:cNvCxnSpPr>
            <p:nvPr/>
          </p:nvCxnSpPr>
          <p:spPr bwMode="auto">
            <a:xfrm>
              <a:off x="2414338" y="2879559"/>
              <a:ext cx="985431" cy="4752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6032" name="Straight Connector 96"/>
            <p:cNvCxnSpPr>
              <a:cxnSpLocks noChangeShapeType="1"/>
              <a:endCxn id="126024" idx="2"/>
            </p:cNvCxnSpPr>
            <p:nvPr/>
          </p:nvCxnSpPr>
          <p:spPr bwMode="auto">
            <a:xfrm rot="16200000" flipH="1">
              <a:off x="2108413" y="3103024"/>
              <a:ext cx="1551467" cy="98543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6033" name="Straight Connector 97"/>
            <p:cNvCxnSpPr>
              <a:cxnSpLocks noChangeShapeType="1"/>
              <a:endCxn id="126022" idx="2"/>
            </p:cNvCxnSpPr>
            <p:nvPr/>
          </p:nvCxnSpPr>
          <p:spPr bwMode="auto">
            <a:xfrm rot="5400000" flipH="1" flipV="1">
              <a:off x="1899865" y="2966061"/>
              <a:ext cx="1968563" cy="98543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6034" name="Straight Connector 98"/>
            <p:cNvCxnSpPr>
              <a:cxnSpLocks noChangeShapeType="1"/>
              <a:endCxn id="126023" idx="1"/>
            </p:cNvCxnSpPr>
            <p:nvPr/>
          </p:nvCxnSpPr>
          <p:spPr bwMode="auto">
            <a:xfrm flipV="1">
              <a:off x="2414338" y="2807974"/>
              <a:ext cx="985431" cy="157553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6035" name="Straight Connector 99"/>
            <p:cNvCxnSpPr>
              <a:cxnSpLocks noChangeShapeType="1"/>
              <a:endCxn id="126024" idx="2"/>
            </p:cNvCxnSpPr>
            <p:nvPr/>
          </p:nvCxnSpPr>
          <p:spPr bwMode="auto">
            <a:xfrm rot="5400000" flipH="1" flipV="1">
              <a:off x="2848354" y="3914550"/>
              <a:ext cx="71585" cy="98543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6036" name="Straight Connector 100"/>
            <p:cNvCxnSpPr>
              <a:cxnSpLocks noChangeShapeType="1"/>
            </p:cNvCxnSpPr>
            <p:nvPr/>
          </p:nvCxnSpPr>
          <p:spPr bwMode="auto">
            <a:xfrm flipV="1">
              <a:off x="2414338" y="3485147"/>
              <a:ext cx="950494" cy="89835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6037" name="Straight Connector 101"/>
            <p:cNvCxnSpPr>
              <a:cxnSpLocks noChangeShapeType="1"/>
            </p:cNvCxnSpPr>
            <p:nvPr/>
          </p:nvCxnSpPr>
          <p:spPr bwMode="auto">
            <a:xfrm rot="16200000" flipH="1">
              <a:off x="2587067" y="2743477"/>
              <a:ext cx="582130" cy="973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sp>
        <p:nvSpPr>
          <p:cNvPr id="125989" name="TextBox 123"/>
          <p:cNvSpPr txBox="1">
            <a:spLocks noChangeArrowheads="1"/>
          </p:cNvSpPr>
          <p:nvPr/>
        </p:nvSpPr>
        <p:spPr bwMode="auto">
          <a:xfrm>
            <a:off x="4889500" y="2157413"/>
            <a:ext cx="9890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sym typeface="Symbol" panose="05050102010706020507" pitchFamily="18" charset="2"/>
              </a:rPr>
              <a:t>       </a:t>
            </a:r>
            <a:endParaRPr lang="en-US" altLang="en-US" sz="2000"/>
          </a:p>
        </p:txBody>
      </p:sp>
      <p:sp>
        <p:nvSpPr>
          <p:cNvPr id="125990" name="TextBox 124"/>
          <p:cNvSpPr txBox="1">
            <a:spLocks noChangeArrowheads="1"/>
          </p:cNvSpPr>
          <p:nvPr/>
        </p:nvSpPr>
        <p:spPr bwMode="auto">
          <a:xfrm>
            <a:off x="4908550" y="2551113"/>
            <a:ext cx="9890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sym typeface="Symbol" panose="05050102010706020507" pitchFamily="18" charset="2"/>
              </a:rPr>
              <a:t>       </a:t>
            </a:r>
            <a:endParaRPr lang="en-US" altLang="en-US" sz="2000"/>
          </a:p>
        </p:txBody>
      </p:sp>
      <p:sp>
        <p:nvSpPr>
          <p:cNvPr id="125991" name="TextBox 125"/>
          <p:cNvSpPr txBox="1">
            <a:spLocks noChangeArrowheads="1"/>
          </p:cNvSpPr>
          <p:nvPr/>
        </p:nvSpPr>
        <p:spPr bwMode="auto">
          <a:xfrm>
            <a:off x="4921250" y="3116263"/>
            <a:ext cx="9890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sym typeface="Symbol" panose="05050102010706020507" pitchFamily="18" charset="2"/>
              </a:rPr>
              <a:t>       </a:t>
            </a:r>
            <a:endParaRPr lang="en-US" altLang="en-US" sz="2000"/>
          </a:p>
        </p:txBody>
      </p:sp>
      <p:sp>
        <p:nvSpPr>
          <p:cNvPr id="125992" name="TextBox 126"/>
          <p:cNvSpPr txBox="1">
            <a:spLocks noChangeArrowheads="1"/>
          </p:cNvSpPr>
          <p:nvPr/>
        </p:nvSpPr>
        <p:spPr bwMode="auto">
          <a:xfrm>
            <a:off x="4872038" y="3970338"/>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sym typeface="Symbol" panose="05050102010706020507" pitchFamily="18" charset="2"/>
              </a:rPr>
              <a:t>       </a:t>
            </a:r>
            <a:endParaRPr lang="en-US" altLang="en-US" sz="2000"/>
          </a:p>
        </p:txBody>
      </p:sp>
      <p:sp>
        <p:nvSpPr>
          <p:cNvPr id="125993" name="TextBox 127"/>
          <p:cNvSpPr txBox="1">
            <a:spLocks noChangeArrowheads="1"/>
          </p:cNvSpPr>
          <p:nvPr/>
        </p:nvSpPr>
        <p:spPr bwMode="auto">
          <a:xfrm>
            <a:off x="1985963" y="4524375"/>
            <a:ext cx="3889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400"/>
              <a:t>t</a:t>
            </a:r>
            <a:r>
              <a:rPr lang="en-US" altLang="en-US" sz="2400" baseline="-25000"/>
              <a:t>1</a:t>
            </a:r>
          </a:p>
        </p:txBody>
      </p:sp>
      <p:sp>
        <p:nvSpPr>
          <p:cNvPr id="125994" name="TextBox 128"/>
          <p:cNvSpPr txBox="1">
            <a:spLocks noChangeArrowheads="1"/>
          </p:cNvSpPr>
          <p:nvPr/>
        </p:nvSpPr>
        <p:spPr bwMode="auto">
          <a:xfrm>
            <a:off x="3100388" y="4524375"/>
            <a:ext cx="3889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400"/>
              <a:t>t</a:t>
            </a:r>
            <a:r>
              <a:rPr lang="en-US" altLang="en-US" sz="2400" baseline="-25000"/>
              <a:t>2</a:t>
            </a:r>
          </a:p>
        </p:txBody>
      </p:sp>
      <p:sp>
        <p:nvSpPr>
          <p:cNvPr id="125995" name="TextBox 129"/>
          <p:cNvSpPr txBox="1">
            <a:spLocks noChangeArrowheads="1"/>
          </p:cNvSpPr>
          <p:nvPr/>
        </p:nvSpPr>
        <p:spPr bwMode="auto">
          <a:xfrm>
            <a:off x="4219575" y="4524375"/>
            <a:ext cx="3889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400"/>
              <a:t>t</a:t>
            </a:r>
            <a:r>
              <a:rPr lang="en-US" altLang="en-US" sz="2400" baseline="-25000"/>
              <a:t>3</a:t>
            </a:r>
          </a:p>
        </p:txBody>
      </p:sp>
      <p:sp>
        <p:nvSpPr>
          <p:cNvPr id="125996" name="TextBox 130"/>
          <p:cNvSpPr txBox="1">
            <a:spLocks noChangeArrowheads="1"/>
          </p:cNvSpPr>
          <p:nvPr/>
        </p:nvSpPr>
        <p:spPr bwMode="auto">
          <a:xfrm>
            <a:off x="6011863" y="4524375"/>
            <a:ext cx="5762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400"/>
              <a:t>t</a:t>
            </a:r>
            <a:r>
              <a:rPr lang="en-US" altLang="en-US" sz="2400" baseline="-25000"/>
              <a:t>T-1</a:t>
            </a:r>
          </a:p>
        </p:txBody>
      </p:sp>
      <p:sp>
        <p:nvSpPr>
          <p:cNvPr id="125997" name="TextBox 131"/>
          <p:cNvSpPr txBox="1">
            <a:spLocks noChangeArrowheads="1"/>
          </p:cNvSpPr>
          <p:nvPr/>
        </p:nvSpPr>
        <p:spPr bwMode="auto">
          <a:xfrm>
            <a:off x="7131050" y="4524375"/>
            <a:ext cx="4238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400"/>
              <a:t>t</a:t>
            </a:r>
            <a:r>
              <a:rPr lang="en-US" altLang="en-US" sz="2400" baseline="-25000"/>
              <a:t>T</a:t>
            </a:r>
          </a:p>
        </p:txBody>
      </p:sp>
      <p:cxnSp>
        <p:nvCxnSpPr>
          <p:cNvPr id="125998" name="Straight Connector 133"/>
          <p:cNvCxnSpPr>
            <a:cxnSpLocks noChangeShapeType="1"/>
            <a:stCxn id="125967" idx="7"/>
            <a:endCxn id="125957" idx="3"/>
          </p:cNvCxnSpPr>
          <p:nvPr/>
        </p:nvCxnSpPr>
        <p:spPr bwMode="auto">
          <a:xfrm rot="5400000" flipH="1" flipV="1">
            <a:off x="1295400" y="2427288"/>
            <a:ext cx="868363" cy="74453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5999" name="Straight Connector 135"/>
          <p:cNvCxnSpPr>
            <a:cxnSpLocks noChangeShapeType="1"/>
            <a:stCxn id="125967" idx="6"/>
            <a:endCxn id="125959" idx="3"/>
          </p:cNvCxnSpPr>
          <p:nvPr/>
        </p:nvCxnSpPr>
        <p:spPr bwMode="auto">
          <a:xfrm flipV="1">
            <a:off x="1379538" y="2759075"/>
            <a:ext cx="722312" cy="533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6000" name="Straight Connector 137"/>
          <p:cNvCxnSpPr>
            <a:cxnSpLocks noChangeShapeType="1"/>
            <a:stCxn id="125967" idx="5"/>
            <a:endCxn id="125961" idx="3"/>
          </p:cNvCxnSpPr>
          <p:nvPr/>
        </p:nvCxnSpPr>
        <p:spPr bwMode="auto">
          <a:xfrm rot="16200000" flipH="1">
            <a:off x="1293813" y="3416300"/>
            <a:ext cx="909638" cy="78263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6001" name="Straight Connector 139"/>
          <p:cNvCxnSpPr>
            <a:cxnSpLocks noChangeShapeType="1"/>
            <a:stCxn id="126022" idx="5"/>
            <a:endCxn id="125969" idx="1"/>
          </p:cNvCxnSpPr>
          <p:nvPr/>
        </p:nvCxnSpPr>
        <p:spPr bwMode="auto">
          <a:xfrm rot="16200000" flipH="1">
            <a:off x="7185819" y="2531269"/>
            <a:ext cx="892175" cy="50323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6002" name="Straight Connector 141"/>
          <p:cNvCxnSpPr>
            <a:cxnSpLocks noChangeShapeType="1"/>
            <a:stCxn id="126023" idx="6"/>
            <a:endCxn id="125969" idx="1"/>
          </p:cNvCxnSpPr>
          <p:nvPr/>
        </p:nvCxnSpPr>
        <p:spPr bwMode="auto">
          <a:xfrm>
            <a:off x="7404100" y="2671763"/>
            <a:ext cx="479425" cy="557212"/>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6003" name="Straight Connector 143"/>
          <p:cNvCxnSpPr>
            <a:cxnSpLocks noChangeShapeType="1"/>
            <a:stCxn id="126024" idx="6"/>
            <a:endCxn id="125969" idx="3"/>
          </p:cNvCxnSpPr>
          <p:nvPr/>
        </p:nvCxnSpPr>
        <p:spPr bwMode="auto">
          <a:xfrm flipV="1">
            <a:off x="7404100" y="3348038"/>
            <a:ext cx="479425" cy="82708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6004" name="Straight Connector 145"/>
          <p:cNvCxnSpPr>
            <a:cxnSpLocks noChangeShapeType="1"/>
            <a:stCxn id="125967" idx="6"/>
          </p:cNvCxnSpPr>
          <p:nvPr/>
        </p:nvCxnSpPr>
        <p:spPr bwMode="auto">
          <a:xfrm>
            <a:off x="1379538" y="3292475"/>
            <a:ext cx="725487" cy="112713"/>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6005" name="Straight Connector 147"/>
          <p:cNvCxnSpPr>
            <a:cxnSpLocks noChangeShapeType="1"/>
            <a:endCxn id="125969" idx="2"/>
          </p:cNvCxnSpPr>
          <p:nvPr/>
        </p:nvCxnSpPr>
        <p:spPr bwMode="auto">
          <a:xfrm flipV="1">
            <a:off x="7375525" y="3289300"/>
            <a:ext cx="485775" cy="42863"/>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126006" name="Freeform 107"/>
          <p:cNvSpPr>
            <a:spLocks noChangeArrowheads="1"/>
          </p:cNvSpPr>
          <p:nvPr/>
        </p:nvSpPr>
        <p:spPr bwMode="auto">
          <a:xfrm>
            <a:off x="7315200" y="2755900"/>
            <a:ext cx="588963" cy="468313"/>
          </a:xfrm>
          <a:custGeom>
            <a:avLst/>
            <a:gdLst>
              <a:gd name="T0" fmla="*/ 578549 w 589547"/>
              <a:gd name="T1" fmla="*/ 452093 h 469231"/>
              <a:gd name="T2" fmla="*/ 118072 w 589547"/>
              <a:gd name="T3" fmla="*/ 243435 h 469231"/>
              <a:gd name="T4" fmla="*/ 0 w 589547"/>
              <a:gd name="T5" fmla="*/ 0 h 469231"/>
              <a:gd name="T6" fmla="*/ 0 60000 65536"/>
              <a:gd name="T7" fmla="*/ 0 60000 65536"/>
              <a:gd name="T8" fmla="*/ 0 60000 65536"/>
              <a:gd name="T9" fmla="*/ 0 w 589547"/>
              <a:gd name="T10" fmla="*/ 0 h 469231"/>
              <a:gd name="T11" fmla="*/ 589547 w 589547"/>
              <a:gd name="T12" fmla="*/ 469231 h 469231"/>
            </a:gdLst>
            <a:ahLst/>
            <a:cxnLst>
              <a:cxn ang="T6">
                <a:pos x="T0" y="T1"/>
              </a:cxn>
              <a:cxn ang="T7">
                <a:pos x="T2" y="T3"/>
              </a:cxn>
              <a:cxn ang="T8">
                <a:pos x="T4" y="T5"/>
              </a:cxn>
            </a:cxnLst>
            <a:rect l="T9" t="T10" r="T11" b="T12"/>
            <a:pathLst>
              <a:path w="589547" h="469231">
                <a:moveTo>
                  <a:pt x="589547" y="469231"/>
                </a:moveTo>
                <a:cubicBezTo>
                  <a:pt x="404060" y="400049"/>
                  <a:pt x="218574" y="330868"/>
                  <a:pt x="120316" y="252663"/>
                </a:cubicBezTo>
                <a:cubicBezTo>
                  <a:pt x="22058" y="174458"/>
                  <a:pt x="11029" y="87229"/>
                  <a:pt x="0" y="0"/>
                </a:cubicBezTo>
              </a:path>
            </a:pathLst>
          </a:custGeom>
          <a:noFill/>
          <a:ln w="57150"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26007" name="Freeform 108"/>
          <p:cNvSpPr>
            <a:spLocks noChangeArrowheads="1"/>
          </p:cNvSpPr>
          <p:nvPr/>
        </p:nvSpPr>
        <p:spPr bwMode="auto">
          <a:xfrm>
            <a:off x="6243638" y="2095500"/>
            <a:ext cx="1058862" cy="539750"/>
          </a:xfrm>
          <a:custGeom>
            <a:avLst/>
            <a:gdLst>
              <a:gd name="T0" fmla="*/ 1060356 w 1058779"/>
              <a:gd name="T1" fmla="*/ 119711 h 539416"/>
              <a:gd name="T2" fmla="*/ 494036 w 1058779"/>
              <a:gd name="T3" fmla="*/ 71018 h 539416"/>
              <a:gd name="T4" fmla="*/ 0 w 1058779"/>
              <a:gd name="T5" fmla="*/ 545797 h 539416"/>
              <a:gd name="T6" fmla="*/ 0 60000 65536"/>
              <a:gd name="T7" fmla="*/ 0 60000 65536"/>
              <a:gd name="T8" fmla="*/ 0 60000 65536"/>
              <a:gd name="T9" fmla="*/ 0 w 1058779"/>
              <a:gd name="T10" fmla="*/ 0 h 539416"/>
              <a:gd name="T11" fmla="*/ 1058779 w 1058779"/>
              <a:gd name="T12" fmla="*/ 539416 h 539416"/>
            </a:gdLst>
            <a:ahLst/>
            <a:cxnLst>
              <a:cxn ang="T6">
                <a:pos x="T0" y="T1"/>
              </a:cxn>
              <a:cxn ang="T7">
                <a:pos x="T2" y="T3"/>
              </a:cxn>
              <a:cxn ang="T8">
                <a:pos x="T4" y="T5"/>
              </a:cxn>
            </a:cxnLst>
            <a:rect l="T9" t="T10" r="T11" b="T12"/>
            <a:pathLst>
              <a:path w="1058779" h="539416">
                <a:moveTo>
                  <a:pt x="1058779" y="118311"/>
                </a:moveTo>
                <a:cubicBezTo>
                  <a:pt x="864268" y="59155"/>
                  <a:pt x="669758" y="0"/>
                  <a:pt x="493295" y="70184"/>
                </a:cubicBezTo>
                <a:cubicBezTo>
                  <a:pt x="316832" y="140368"/>
                  <a:pt x="158416" y="339892"/>
                  <a:pt x="0" y="539416"/>
                </a:cubicBezTo>
              </a:path>
            </a:pathLst>
          </a:custGeom>
          <a:noFill/>
          <a:ln w="28575"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26008" name="Freeform 110"/>
          <p:cNvSpPr>
            <a:spLocks noChangeArrowheads="1"/>
          </p:cNvSpPr>
          <p:nvPr/>
        </p:nvSpPr>
        <p:spPr bwMode="auto">
          <a:xfrm>
            <a:off x="6148388" y="2719388"/>
            <a:ext cx="1143000" cy="565150"/>
          </a:xfrm>
          <a:custGeom>
            <a:avLst/>
            <a:gdLst>
              <a:gd name="T0" fmla="*/ 1143000 w 1143000"/>
              <a:gd name="T1" fmla="*/ 0 h 565484"/>
              <a:gd name="T2" fmla="*/ 721895 w 1143000"/>
              <a:gd name="T3" fmla="*/ 356918 h 565484"/>
              <a:gd name="T4" fmla="*/ 0 w 1143000"/>
              <a:gd name="T5" fmla="*/ 559172 h 565484"/>
              <a:gd name="T6" fmla="*/ 0 60000 65536"/>
              <a:gd name="T7" fmla="*/ 0 60000 65536"/>
              <a:gd name="T8" fmla="*/ 0 60000 65536"/>
              <a:gd name="T9" fmla="*/ 0 w 1143000"/>
              <a:gd name="T10" fmla="*/ 0 h 565484"/>
              <a:gd name="T11" fmla="*/ 1143000 w 1143000"/>
              <a:gd name="T12" fmla="*/ 565484 h 565484"/>
            </a:gdLst>
            <a:ahLst/>
            <a:cxnLst>
              <a:cxn ang="T6">
                <a:pos x="T0" y="T1"/>
              </a:cxn>
              <a:cxn ang="T7">
                <a:pos x="T2" y="T3"/>
              </a:cxn>
              <a:cxn ang="T8">
                <a:pos x="T4" y="T5"/>
              </a:cxn>
            </a:cxnLst>
            <a:rect l="T9" t="T10" r="T11" b="T12"/>
            <a:pathLst>
              <a:path w="1143000" h="565484">
                <a:moveTo>
                  <a:pt x="1143000" y="0"/>
                </a:moveTo>
                <a:cubicBezTo>
                  <a:pt x="1027697" y="133350"/>
                  <a:pt x="912395" y="266700"/>
                  <a:pt x="721895" y="360947"/>
                </a:cubicBezTo>
                <a:cubicBezTo>
                  <a:pt x="531395" y="455194"/>
                  <a:pt x="265697" y="510339"/>
                  <a:pt x="0" y="565484"/>
                </a:cubicBezTo>
              </a:path>
            </a:pathLst>
          </a:custGeom>
          <a:noFill/>
          <a:ln w="57150"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26009" name="Freeform 111"/>
          <p:cNvSpPr>
            <a:spLocks noChangeArrowheads="1"/>
          </p:cNvSpPr>
          <p:nvPr/>
        </p:nvSpPr>
        <p:spPr bwMode="auto">
          <a:xfrm>
            <a:off x="6232525" y="2743200"/>
            <a:ext cx="1022350" cy="1384300"/>
          </a:xfrm>
          <a:custGeom>
            <a:avLst/>
            <a:gdLst>
              <a:gd name="T0" fmla="*/ 1016357 w 1022684"/>
              <a:gd name="T1" fmla="*/ 1396381 h 1383632"/>
              <a:gd name="T2" fmla="*/ 298927 w 1022684"/>
              <a:gd name="T3" fmla="*/ 910680 h 1383632"/>
              <a:gd name="T4" fmla="*/ 0 w 1022684"/>
              <a:gd name="T5" fmla="*/ 0 h 1383632"/>
              <a:gd name="T6" fmla="*/ 0 60000 65536"/>
              <a:gd name="T7" fmla="*/ 0 60000 65536"/>
              <a:gd name="T8" fmla="*/ 0 60000 65536"/>
              <a:gd name="T9" fmla="*/ 0 w 1022684"/>
              <a:gd name="T10" fmla="*/ 0 h 1383632"/>
              <a:gd name="T11" fmla="*/ 1022684 w 1022684"/>
              <a:gd name="T12" fmla="*/ 1383632 h 1383632"/>
            </a:gdLst>
            <a:ahLst/>
            <a:cxnLst>
              <a:cxn ang="T6">
                <a:pos x="T0" y="T1"/>
              </a:cxn>
              <a:cxn ang="T7">
                <a:pos x="T2" y="T3"/>
              </a:cxn>
              <a:cxn ang="T8">
                <a:pos x="T4" y="T5"/>
              </a:cxn>
            </a:cxnLst>
            <a:rect l="T9" t="T10" r="T11" b="T12"/>
            <a:pathLst>
              <a:path w="1022684" h="1383632">
                <a:moveTo>
                  <a:pt x="1022684" y="1383632"/>
                </a:moveTo>
                <a:cubicBezTo>
                  <a:pt x="746960" y="1258302"/>
                  <a:pt x="471236" y="1132973"/>
                  <a:pt x="300789" y="902368"/>
                </a:cubicBezTo>
                <a:cubicBezTo>
                  <a:pt x="130342" y="671763"/>
                  <a:pt x="65171" y="335881"/>
                  <a:pt x="0" y="0"/>
                </a:cubicBezTo>
              </a:path>
            </a:pathLst>
          </a:custGeom>
          <a:noFill/>
          <a:ln w="28575"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26010" name="Freeform 112"/>
          <p:cNvSpPr>
            <a:spLocks noChangeArrowheads="1"/>
          </p:cNvSpPr>
          <p:nvPr/>
        </p:nvSpPr>
        <p:spPr bwMode="auto">
          <a:xfrm>
            <a:off x="3284538" y="2001838"/>
            <a:ext cx="1095375" cy="307975"/>
          </a:xfrm>
          <a:custGeom>
            <a:avLst/>
            <a:gdLst>
              <a:gd name="T0" fmla="*/ 1104432 w 1094874"/>
              <a:gd name="T1" fmla="*/ 293326 h 308810"/>
              <a:gd name="T2" fmla="*/ 606831 w 1094874"/>
              <a:gd name="T3" fmla="*/ 7618 h 308810"/>
              <a:gd name="T4" fmla="*/ 0 w 1094874"/>
              <a:gd name="T5" fmla="*/ 247613 h 308810"/>
              <a:gd name="T6" fmla="*/ 0 60000 65536"/>
              <a:gd name="T7" fmla="*/ 0 60000 65536"/>
              <a:gd name="T8" fmla="*/ 0 60000 65536"/>
              <a:gd name="T9" fmla="*/ 0 w 1094874"/>
              <a:gd name="T10" fmla="*/ 0 h 308810"/>
              <a:gd name="T11" fmla="*/ 1094874 w 1094874"/>
              <a:gd name="T12" fmla="*/ 308810 h 308810"/>
            </a:gdLst>
            <a:ahLst/>
            <a:cxnLst>
              <a:cxn ang="T6">
                <a:pos x="T0" y="T1"/>
              </a:cxn>
              <a:cxn ang="T7">
                <a:pos x="T2" y="T3"/>
              </a:cxn>
              <a:cxn ang="T8">
                <a:pos x="T4" y="T5"/>
              </a:cxn>
            </a:cxnLst>
            <a:rect l="T9" t="T10" r="T11" b="T12"/>
            <a:pathLst>
              <a:path w="1094874" h="308810">
                <a:moveTo>
                  <a:pt x="1094874" y="308810"/>
                </a:moveTo>
                <a:cubicBezTo>
                  <a:pt x="939466" y="162426"/>
                  <a:pt x="784058" y="16042"/>
                  <a:pt x="601579" y="8021"/>
                </a:cubicBezTo>
                <a:cubicBezTo>
                  <a:pt x="419100" y="0"/>
                  <a:pt x="209550" y="130342"/>
                  <a:pt x="0" y="260684"/>
                </a:cubicBezTo>
              </a:path>
            </a:pathLst>
          </a:custGeom>
          <a:noFill/>
          <a:ln w="28575"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26011" name="Freeform 113"/>
          <p:cNvSpPr>
            <a:spLocks noChangeArrowheads="1"/>
          </p:cNvSpPr>
          <p:nvPr/>
        </p:nvSpPr>
        <p:spPr bwMode="auto">
          <a:xfrm>
            <a:off x="3332163" y="2346325"/>
            <a:ext cx="1035050" cy="396875"/>
          </a:xfrm>
          <a:custGeom>
            <a:avLst/>
            <a:gdLst>
              <a:gd name="T0" fmla="*/ 1041081 w 1034716"/>
              <a:gd name="T1" fmla="*/ 358073 h 397042"/>
              <a:gd name="T2" fmla="*/ 375276 w 1034716"/>
              <a:gd name="T3" fmla="*/ 334202 h 397042"/>
              <a:gd name="T4" fmla="*/ 0 w 1034716"/>
              <a:gd name="T5" fmla="*/ 0 h 397042"/>
              <a:gd name="T6" fmla="*/ 0 60000 65536"/>
              <a:gd name="T7" fmla="*/ 0 60000 65536"/>
              <a:gd name="T8" fmla="*/ 0 60000 65536"/>
              <a:gd name="T9" fmla="*/ 0 w 1034716"/>
              <a:gd name="T10" fmla="*/ 0 h 397042"/>
              <a:gd name="T11" fmla="*/ 1034716 w 1034716"/>
              <a:gd name="T12" fmla="*/ 397042 h 397042"/>
            </a:gdLst>
            <a:ahLst/>
            <a:cxnLst>
              <a:cxn ang="T6">
                <a:pos x="T0" y="T1"/>
              </a:cxn>
              <a:cxn ang="T7">
                <a:pos x="T2" y="T3"/>
              </a:cxn>
              <a:cxn ang="T8">
                <a:pos x="T4" y="T5"/>
              </a:cxn>
            </a:cxnLst>
            <a:rect l="T9" t="T10" r="T11" b="T12"/>
            <a:pathLst>
              <a:path w="1034716" h="397042">
                <a:moveTo>
                  <a:pt x="1034716" y="360947"/>
                </a:moveTo>
                <a:cubicBezTo>
                  <a:pt x="790074" y="378994"/>
                  <a:pt x="545432" y="397042"/>
                  <a:pt x="372979" y="336884"/>
                </a:cubicBezTo>
                <a:cubicBezTo>
                  <a:pt x="200526" y="276726"/>
                  <a:pt x="0" y="0"/>
                  <a:pt x="0" y="0"/>
                </a:cubicBezTo>
              </a:path>
            </a:pathLst>
          </a:custGeom>
          <a:noFill/>
          <a:ln w="57150"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26012" name="Freeform 114"/>
          <p:cNvSpPr>
            <a:spLocks noChangeArrowheads="1"/>
          </p:cNvSpPr>
          <p:nvPr/>
        </p:nvSpPr>
        <p:spPr bwMode="auto">
          <a:xfrm>
            <a:off x="3260725" y="3694113"/>
            <a:ext cx="1106488" cy="481012"/>
          </a:xfrm>
          <a:custGeom>
            <a:avLst/>
            <a:gdLst>
              <a:gd name="T0" fmla="*/ 1099009 w 1106905"/>
              <a:gd name="T1" fmla="*/ 476516 h 481263"/>
              <a:gd name="T2" fmla="*/ 645070 w 1106905"/>
              <a:gd name="T3" fmla="*/ 131040 h 481263"/>
              <a:gd name="T4" fmla="*/ 0 w 1106905"/>
              <a:gd name="T5" fmla="*/ 0 h 481263"/>
              <a:gd name="T6" fmla="*/ 0 60000 65536"/>
              <a:gd name="T7" fmla="*/ 0 60000 65536"/>
              <a:gd name="T8" fmla="*/ 0 60000 65536"/>
              <a:gd name="T9" fmla="*/ 0 w 1106905"/>
              <a:gd name="T10" fmla="*/ 0 h 481263"/>
              <a:gd name="T11" fmla="*/ 1106905 w 1106905"/>
              <a:gd name="T12" fmla="*/ 481263 h 481263"/>
            </a:gdLst>
            <a:ahLst/>
            <a:cxnLst>
              <a:cxn ang="T6">
                <a:pos x="T0" y="T1"/>
              </a:cxn>
              <a:cxn ang="T7">
                <a:pos x="T2" y="T3"/>
              </a:cxn>
              <a:cxn ang="T8">
                <a:pos x="T4" y="T5"/>
              </a:cxn>
            </a:cxnLst>
            <a:rect l="T9" t="T10" r="T11" b="T12"/>
            <a:pathLst>
              <a:path w="1106905" h="481263">
                <a:moveTo>
                  <a:pt x="1106905" y="481263"/>
                </a:moveTo>
                <a:cubicBezTo>
                  <a:pt x="970547" y="346910"/>
                  <a:pt x="834189" y="212557"/>
                  <a:pt x="649705" y="132347"/>
                </a:cubicBezTo>
                <a:cubicBezTo>
                  <a:pt x="465221" y="52137"/>
                  <a:pt x="232610" y="26068"/>
                  <a:pt x="0" y="0"/>
                </a:cubicBezTo>
              </a:path>
            </a:pathLst>
          </a:custGeom>
          <a:noFill/>
          <a:ln w="28575"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26013" name="Freeform 116"/>
          <p:cNvSpPr>
            <a:spLocks noChangeArrowheads="1"/>
          </p:cNvSpPr>
          <p:nvPr/>
        </p:nvSpPr>
        <p:spPr bwMode="auto">
          <a:xfrm>
            <a:off x="2214563" y="2581275"/>
            <a:ext cx="1046162" cy="161925"/>
          </a:xfrm>
          <a:custGeom>
            <a:avLst/>
            <a:gdLst>
              <a:gd name="T0" fmla="*/ 1035689 w 1046747"/>
              <a:gd name="T1" fmla="*/ 153150 h 162427"/>
              <a:gd name="T2" fmla="*/ 428559 w 1046747"/>
              <a:gd name="T3" fmla="*/ 5672 h 162427"/>
              <a:gd name="T4" fmla="*/ 0 w 1046747"/>
              <a:gd name="T5" fmla="*/ 119117 h 162427"/>
              <a:gd name="T6" fmla="*/ 0 60000 65536"/>
              <a:gd name="T7" fmla="*/ 0 60000 65536"/>
              <a:gd name="T8" fmla="*/ 0 60000 65536"/>
              <a:gd name="T9" fmla="*/ 0 w 1046747"/>
              <a:gd name="T10" fmla="*/ 0 h 162427"/>
              <a:gd name="T11" fmla="*/ 1046747 w 1046747"/>
              <a:gd name="T12" fmla="*/ 162427 h 162427"/>
            </a:gdLst>
            <a:ahLst/>
            <a:cxnLst>
              <a:cxn ang="T6">
                <a:pos x="T0" y="T1"/>
              </a:cxn>
              <a:cxn ang="T7">
                <a:pos x="T2" y="T3"/>
              </a:cxn>
              <a:cxn ang="T8">
                <a:pos x="T4" y="T5"/>
              </a:cxn>
            </a:cxnLst>
            <a:rect l="T9" t="T10" r="T11" b="T12"/>
            <a:pathLst>
              <a:path w="1046747" h="162427">
                <a:moveTo>
                  <a:pt x="1046747" y="162427"/>
                </a:moveTo>
                <a:cubicBezTo>
                  <a:pt x="827170" y="87229"/>
                  <a:pt x="607594" y="12032"/>
                  <a:pt x="433136" y="6016"/>
                </a:cubicBezTo>
                <a:cubicBezTo>
                  <a:pt x="258678" y="0"/>
                  <a:pt x="129339" y="63166"/>
                  <a:pt x="0" y="126332"/>
                </a:cubicBezTo>
              </a:path>
            </a:pathLst>
          </a:custGeom>
          <a:noFill/>
          <a:ln w="28575"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26014" name="Freeform 117"/>
          <p:cNvSpPr>
            <a:spLocks noChangeArrowheads="1"/>
          </p:cNvSpPr>
          <p:nvPr/>
        </p:nvSpPr>
        <p:spPr bwMode="auto">
          <a:xfrm>
            <a:off x="2201863" y="4013200"/>
            <a:ext cx="1022350" cy="222250"/>
          </a:xfrm>
          <a:custGeom>
            <a:avLst/>
            <a:gdLst>
              <a:gd name="T0" fmla="*/ 1016357 w 1022684"/>
              <a:gd name="T1" fmla="*/ 216307 h 222585"/>
              <a:gd name="T2" fmla="*/ 526114 w 1022684"/>
              <a:gd name="T3" fmla="*/ 5845 h 222585"/>
              <a:gd name="T4" fmla="*/ 0 w 1022684"/>
              <a:gd name="T5" fmla="*/ 181229 h 222585"/>
              <a:gd name="T6" fmla="*/ 0 60000 65536"/>
              <a:gd name="T7" fmla="*/ 0 60000 65536"/>
              <a:gd name="T8" fmla="*/ 0 60000 65536"/>
              <a:gd name="T9" fmla="*/ 0 w 1022684"/>
              <a:gd name="T10" fmla="*/ 0 h 222585"/>
              <a:gd name="T11" fmla="*/ 1022684 w 1022684"/>
              <a:gd name="T12" fmla="*/ 222585 h 222585"/>
            </a:gdLst>
            <a:ahLst/>
            <a:cxnLst>
              <a:cxn ang="T6">
                <a:pos x="T0" y="T1"/>
              </a:cxn>
              <a:cxn ang="T7">
                <a:pos x="T2" y="T3"/>
              </a:cxn>
              <a:cxn ang="T8">
                <a:pos x="T4" y="T5"/>
              </a:cxn>
            </a:cxnLst>
            <a:rect l="T9" t="T10" r="T11" b="T12"/>
            <a:pathLst>
              <a:path w="1022684" h="222585">
                <a:moveTo>
                  <a:pt x="1022684" y="222585"/>
                </a:moveTo>
                <a:cubicBezTo>
                  <a:pt x="861260" y="117308"/>
                  <a:pt x="699836" y="12032"/>
                  <a:pt x="529389" y="6016"/>
                </a:cubicBezTo>
                <a:cubicBezTo>
                  <a:pt x="358942" y="0"/>
                  <a:pt x="179471" y="93245"/>
                  <a:pt x="0" y="186490"/>
                </a:cubicBezTo>
              </a:path>
            </a:pathLst>
          </a:custGeom>
          <a:noFill/>
          <a:ln w="28575"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26015" name="Freeform 119"/>
          <p:cNvSpPr>
            <a:spLocks noChangeArrowheads="1"/>
          </p:cNvSpPr>
          <p:nvPr/>
        </p:nvSpPr>
        <p:spPr bwMode="auto">
          <a:xfrm>
            <a:off x="1274763" y="2322513"/>
            <a:ext cx="914400" cy="914400"/>
          </a:xfrm>
          <a:custGeom>
            <a:avLst/>
            <a:gdLst>
              <a:gd name="T0" fmla="*/ 914400 w 914400"/>
              <a:gd name="T1" fmla="*/ 0 h 914400"/>
              <a:gd name="T2" fmla="*/ 156411 w 914400"/>
              <a:gd name="T3" fmla="*/ 204537 h 914400"/>
              <a:gd name="T4" fmla="*/ 0 w 914400"/>
              <a:gd name="T5" fmla="*/ 914400 h 914400"/>
              <a:gd name="T6" fmla="*/ 0 60000 65536"/>
              <a:gd name="T7" fmla="*/ 0 60000 65536"/>
              <a:gd name="T8" fmla="*/ 0 60000 65536"/>
              <a:gd name="T9" fmla="*/ 0 w 914400"/>
              <a:gd name="T10" fmla="*/ 0 h 914400"/>
              <a:gd name="T11" fmla="*/ 914400 w 914400"/>
              <a:gd name="T12" fmla="*/ 914400 h 914400"/>
            </a:gdLst>
            <a:ahLst/>
            <a:cxnLst>
              <a:cxn ang="T6">
                <a:pos x="T0" y="T1"/>
              </a:cxn>
              <a:cxn ang="T7">
                <a:pos x="T2" y="T3"/>
              </a:cxn>
              <a:cxn ang="T8">
                <a:pos x="T4" y="T5"/>
              </a:cxn>
            </a:cxnLst>
            <a:rect l="T9" t="T10" r="T11" b="T12"/>
            <a:pathLst>
              <a:path w="914400" h="914400">
                <a:moveTo>
                  <a:pt x="914400" y="0"/>
                </a:moveTo>
                <a:cubicBezTo>
                  <a:pt x="611605" y="26068"/>
                  <a:pt x="308811" y="52137"/>
                  <a:pt x="156411" y="204537"/>
                </a:cubicBezTo>
                <a:cubicBezTo>
                  <a:pt x="4011" y="356937"/>
                  <a:pt x="2005" y="635668"/>
                  <a:pt x="0" y="914400"/>
                </a:cubicBezTo>
              </a:path>
            </a:pathLst>
          </a:custGeom>
          <a:noFill/>
          <a:ln w="28575"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26016" name="Freeform 120"/>
          <p:cNvSpPr>
            <a:spLocks noChangeArrowheads="1"/>
          </p:cNvSpPr>
          <p:nvPr/>
        </p:nvSpPr>
        <p:spPr bwMode="auto">
          <a:xfrm>
            <a:off x="1371600" y="2790825"/>
            <a:ext cx="782638" cy="531813"/>
          </a:xfrm>
          <a:custGeom>
            <a:avLst/>
            <a:gdLst>
              <a:gd name="T0" fmla="*/ 793243 w 782053"/>
              <a:gd name="T1" fmla="*/ 0 h 531395"/>
              <a:gd name="T2" fmla="*/ 549169 w 782053"/>
              <a:gd name="T3" fmla="*/ 451869 h 531395"/>
              <a:gd name="T4" fmla="*/ 0 w 782053"/>
              <a:gd name="T5" fmla="*/ 525143 h 531395"/>
              <a:gd name="T6" fmla="*/ 0 60000 65536"/>
              <a:gd name="T7" fmla="*/ 0 60000 65536"/>
              <a:gd name="T8" fmla="*/ 0 60000 65536"/>
              <a:gd name="T9" fmla="*/ 0 w 782053"/>
              <a:gd name="T10" fmla="*/ 0 h 531395"/>
              <a:gd name="T11" fmla="*/ 782053 w 782053"/>
              <a:gd name="T12" fmla="*/ 531395 h 531395"/>
            </a:gdLst>
            <a:ahLst/>
            <a:cxnLst>
              <a:cxn ang="T6">
                <a:pos x="T0" y="T1"/>
              </a:cxn>
              <a:cxn ang="T7">
                <a:pos x="T2" y="T3"/>
              </a:cxn>
              <a:cxn ang="T8">
                <a:pos x="T4" y="T5"/>
              </a:cxn>
            </a:cxnLst>
            <a:rect l="T9" t="T10" r="T11" b="T12"/>
            <a:pathLst>
              <a:path w="782053" h="531395">
                <a:moveTo>
                  <a:pt x="782053" y="0"/>
                </a:moveTo>
                <a:cubicBezTo>
                  <a:pt x="726908" y="179471"/>
                  <a:pt x="671763" y="358943"/>
                  <a:pt x="541421" y="445169"/>
                </a:cubicBezTo>
                <a:cubicBezTo>
                  <a:pt x="411079" y="531395"/>
                  <a:pt x="205539" y="524376"/>
                  <a:pt x="0" y="517358"/>
                </a:cubicBezTo>
              </a:path>
            </a:pathLst>
          </a:custGeom>
          <a:noFill/>
          <a:ln w="28575"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26017" name="Freeform 121"/>
          <p:cNvSpPr>
            <a:spLocks noChangeArrowheads="1"/>
          </p:cNvSpPr>
          <p:nvPr/>
        </p:nvSpPr>
        <p:spPr bwMode="auto">
          <a:xfrm>
            <a:off x="1287463" y="3392488"/>
            <a:ext cx="866775" cy="850900"/>
          </a:xfrm>
          <a:custGeom>
            <a:avLst/>
            <a:gdLst>
              <a:gd name="T0" fmla="*/ 875842 w 866274"/>
              <a:gd name="T1" fmla="*/ 854891 h 850231"/>
              <a:gd name="T2" fmla="*/ 340606 w 866274"/>
              <a:gd name="T3" fmla="*/ 720552 h 850231"/>
              <a:gd name="T4" fmla="*/ 0 w 866274"/>
              <a:gd name="T5" fmla="*/ 0 h 850231"/>
              <a:gd name="T6" fmla="*/ 0 60000 65536"/>
              <a:gd name="T7" fmla="*/ 0 60000 65536"/>
              <a:gd name="T8" fmla="*/ 0 60000 65536"/>
              <a:gd name="T9" fmla="*/ 0 w 866274"/>
              <a:gd name="T10" fmla="*/ 0 h 850231"/>
              <a:gd name="T11" fmla="*/ 866274 w 866274"/>
              <a:gd name="T12" fmla="*/ 850231 h 850231"/>
            </a:gdLst>
            <a:ahLst/>
            <a:cxnLst>
              <a:cxn ang="T6">
                <a:pos x="T0" y="T1"/>
              </a:cxn>
              <a:cxn ang="T7">
                <a:pos x="T2" y="T3"/>
              </a:cxn>
              <a:cxn ang="T8">
                <a:pos x="T4" y="T5"/>
              </a:cxn>
            </a:cxnLst>
            <a:rect l="T9" t="T10" r="T11" b="T12"/>
            <a:pathLst>
              <a:path w="866274" h="850231">
                <a:moveTo>
                  <a:pt x="866274" y="842211"/>
                </a:moveTo>
                <a:cubicBezTo>
                  <a:pt x="673768" y="846221"/>
                  <a:pt x="481263" y="850231"/>
                  <a:pt x="336884" y="709863"/>
                </a:cubicBezTo>
                <a:cubicBezTo>
                  <a:pt x="192505" y="569495"/>
                  <a:pt x="96252" y="284747"/>
                  <a:pt x="0" y="0"/>
                </a:cubicBezTo>
              </a:path>
            </a:pathLst>
          </a:custGeom>
          <a:noFill/>
          <a:ln w="57150"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26018" name="Freeform 102"/>
          <p:cNvSpPr>
            <a:spLocks noChangeArrowheads="1"/>
          </p:cNvSpPr>
          <p:nvPr/>
        </p:nvSpPr>
        <p:spPr bwMode="auto">
          <a:xfrm>
            <a:off x="2189163" y="2357438"/>
            <a:ext cx="1071562" cy="1804987"/>
          </a:xfrm>
          <a:custGeom>
            <a:avLst/>
            <a:gdLst>
              <a:gd name="T0" fmla="*/ 1085171 w 1070811"/>
              <a:gd name="T1" fmla="*/ 0 h 1804737"/>
              <a:gd name="T2" fmla="*/ 377982 w 1070811"/>
              <a:gd name="T3" fmla="*/ 542847 h 1804737"/>
              <a:gd name="T4" fmla="*/ 0 w 1070811"/>
              <a:gd name="T5" fmla="*/ 1809491 h 1804737"/>
              <a:gd name="T6" fmla="*/ 0 60000 65536"/>
              <a:gd name="T7" fmla="*/ 0 60000 65536"/>
              <a:gd name="T8" fmla="*/ 0 60000 65536"/>
              <a:gd name="T9" fmla="*/ 0 w 1070811"/>
              <a:gd name="T10" fmla="*/ 0 h 1804737"/>
              <a:gd name="T11" fmla="*/ 1070811 w 1070811"/>
              <a:gd name="T12" fmla="*/ 1804737 h 1804737"/>
            </a:gdLst>
            <a:ahLst/>
            <a:cxnLst>
              <a:cxn ang="T6">
                <a:pos x="T0" y="T1"/>
              </a:cxn>
              <a:cxn ang="T7">
                <a:pos x="T2" y="T3"/>
              </a:cxn>
              <a:cxn ang="T8">
                <a:pos x="T4" y="T5"/>
              </a:cxn>
            </a:cxnLst>
            <a:rect l="T9" t="T10" r="T11" b="T12"/>
            <a:pathLst>
              <a:path w="1070811" h="1804737">
                <a:moveTo>
                  <a:pt x="1070811" y="0"/>
                </a:moveTo>
                <a:cubicBezTo>
                  <a:pt x="811129" y="120316"/>
                  <a:pt x="551448" y="240632"/>
                  <a:pt x="372979" y="541422"/>
                </a:cubicBezTo>
                <a:cubicBezTo>
                  <a:pt x="194510" y="842212"/>
                  <a:pt x="97255" y="1323474"/>
                  <a:pt x="0" y="1804737"/>
                </a:cubicBezTo>
              </a:path>
            </a:pathLst>
          </a:custGeom>
          <a:noFill/>
          <a:ln w="57150"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26019" name="Freeform 103"/>
          <p:cNvSpPr>
            <a:spLocks noChangeArrowheads="1"/>
          </p:cNvSpPr>
          <p:nvPr/>
        </p:nvSpPr>
        <p:spPr bwMode="auto">
          <a:xfrm>
            <a:off x="4487863" y="2743200"/>
            <a:ext cx="1587500" cy="561975"/>
          </a:xfrm>
          <a:custGeom>
            <a:avLst/>
            <a:gdLst>
              <a:gd name="T0" fmla="*/ 1575524 w 1588168"/>
              <a:gd name="T1" fmla="*/ 562911 h 561474"/>
              <a:gd name="T2" fmla="*/ 919055 w 1588168"/>
              <a:gd name="T3" fmla="*/ 477251 h 561474"/>
              <a:gd name="T4" fmla="*/ 0 w 1588168"/>
              <a:gd name="T5" fmla="*/ 0 h 561474"/>
              <a:gd name="T6" fmla="*/ 0 60000 65536"/>
              <a:gd name="T7" fmla="*/ 0 60000 65536"/>
              <a:gd name="T8" fmla="*/ 0 60000 65536"/>
              <a:gd name="T9" fmla="*/ 0 w 1588168"/>
              <a:gd name="T10" fmla="*/ 0 h 561474"/>
              <a:gd name="T11" fmla="*/ 1588168 w 1588168"/>
              <a:gd name="T12" fmla="*/ 561474 h 561474"/>
            </a:gdLst>
            <a:ahLst/>
            <a:cxnLst>
              <a:cxn ang="T6">
                <a:pos x="T0" y="T1"/>
              </a:cxn>
              <a:cxn ang="T7">
                <a:pos x="T2" y="T3"/>
              </a:cxn>
              <a:cxn ang="T8">
                <a:pos x="T4" y="T5"/>
              </a:cxn>
            </a:cxnLst>
            <a:rect l="T9" t="T10" r="T11" b="T12"/>
            <a:pathLst>
              <a:path w="1588168" h="561474">
                <a:moveTo>
                  <a:pt x="1588168" y="553453"/>
                </a:moveTo>
                <a:cubicBezTo>
                  <a:pt x="1389647" y="557463"/>
                  <a:pt x="1191126" y="561474"/>
                  <a:pt x="926432" y="469232"/>
                </a:cubicBezTo>
                <a:cubicBezTo>
                  <a:pt x="661738" y="376990"/>
                  <a:pt x="330869" y="188495"/>
                  <a:pt x="0" y="0"/>
                </a:cubicBezTo>
              </a:path>
            </a:pathLst>
          </a:custGeom>
          <a:noFill/>
          <a:ln w="57150"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05" name="TextBox 104"/>
          <p:cNvSpPr txBox="1">
            <a:spLocks noChangeArrowheads="1"/>
          </p:cNvSpPr>
          <p:nvPr/>
        </p:nvSpPr>
        <p:spPr bwMode="auto">
          <a:xfrm>
            <a:off x="1455738" y="5414963"/>
            <a:ext cx="64484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800">
                <a:solidFill>
                  <a:srgbClr val="00B050"/>
                </a:solidFill>
              </a:rPr>
              <a:t>Most likely Sequence: s</a:t>
            </a:r>
            <a:r>
              <a:rPr lang="en-US" altLang="en-US" sz="2800" baseline="-25000">
                <a:solidFill>
                  <a:srgbClr val="00B050"/>
                </a:solidFill>
              </a:rPr>
              <a:t>0 </a:t>
            </a:r>
            <a:r>
              <a:rPr lang="en-US" altLang="en-US" sz="2800">
                <a:solidFill>
                  <a:srgbClr val="00B050"/>
                </a:solidFill>
              </a:rPr>
              <a:t>s</a:t>
            </a:r>
            <a:r>
              <a:rPr lang="en-US" altLang="en-US" sz="2800" baseline="-25000">
                <a:solidFill>
                  <a:srgbClr val="00B050"/>
                </a:solidFill>
              </a:rPr>
              <a:t>N </a:t>
            </a:r>
            <a:r>
              <a:rPr lang="en-US" altLang="en-US" sz="2800">
                <a:solidFill>
                  <a:srgbClr val="00B050"/>
                </a:solidFill>
              </a:rPr>
              <a:t>s</a:t>
            </a:r>
            <a:r>
              <a:rPr lang="en-US" altLang="en-US" sz="2800" baseline="-25000">
                <a:solidFill>
                  <a:srgbClr val="00B050"/>
                </a:solidFill>
              </a:rPr>
              <a:t>1</a:t>
            </a:r>
            <a:r>
              <a:rPr lang="en-US" altLang="en-US" sz="2800">
                <a:solidFill>
                  <a:srgbClr val="00B050"/>
                </a:solidFill>
              </a:rPr>
              <a:t> s</a:t>
            </a:r>
            <a:r>
              <a:rPr lang="en-US" altLang="en-US" sz="2800" baseline="-25000">
                <a:solidFill>
                  <a:srgbClr val="00B050"/>
                </a:solidFill>
              </a:rPr>
              <a:t>2</a:t>
            </a:r>
            <a:r>
              <a:rPr lang="en-US" altLang="en-US" sz="2800">
                <a:solidFill>
                  <a:srgbClr val="00B050"/>
                </a:solidFill>
              </a:rPr>
              <a:t> …s</a:t>
            </a:r>
            <a:r>
              <a:rPr lang="en-US" altLang="en-US" sz="2800" baseline="-25000">
                <a:solidFill>
                  <a:srgbClr val="00B050"/>
                </a:solidFill>
              </a:rPr>
              <a:t>2</a:t>
            </a:r>
            <a:r>
              <a:rPr lang="en-US" altLang="en-US" sz="2800">
                <a:solidFill>
                  <a:srgbClr val="00B050"/>
                </a:solidFill>
              </a:rPr>
              <a:t> s</a:t>
            </a:r>
            <a:r>
              <a:rPr lang="en-US" altLang="en-US" sz="2800" baseline="-25000">
                <a:solidFill>
                  <a:srgbClr val="00B050"/>
                </a:solidFill>
              </a:rPr>
              <a:t>F</a:t>
            </a:r>
            <a:r>
              <a:rPr lang="en-US" altLang="en-US" sz="2800">
                <a:solidFill>
                  <a:srgbClr val="00B050"/>
                </a:solidFill>
              </a:rPr>
              <a:t>   </a:t>
            </a:r>
            <a:r>
              <a:rPr lang="en-US" altLang="en-US" sz="2800"/>
              <a:t>  </a:t>
            </a:r>
          </a:p>
        </p:txBody>
      </p:sp>
      <p:sp>
        <p:nvSpPr>
          <p:cNvPr id="126021"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1100" b="0">
                <a:solidFill>
                  <a:srgbClr val="000000"/>
                </a:solidFill>
                <a:latin typeface="Calibri" panose="020F0502020204030204" pitchFamily="34" charset="0"/>
              </a:rPr>
              <a:t>Ray Mooney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fld id="{B902A6C1-BB1D-4714-AE2F-F7E12E512B57}" type="slidenum">
              <a:rPr lang="en-US" altLang="en-US" sz="1200" smtClean="0">
                <a:solidFill>
                  <a:srgbClr val="000000"/>
                </a:solidFill>
                <a:latin typeface="Helvetica" panose="020B0604020202020204" pitchFamily="34" charset="0"/>
              </a:rPr>
              <a:pPr>
                <a:spcBef>
                  <a:spcPct val="0"/>
                </a:spcBef>
                <a:buClrTx/>
                <a:buFontTx/>
                <a:buNone/>
              </a:pPr>
              <a:t>54</a:t>
            </a:fld>
            <a:endParaRPr lang="en-US" altLang="en-US" sz="1200">
              <a:solidFill>
                <a:srgbClr val="000000"/>
              </a:solidFill>
            </a:endParaRPr>
          </a:p>
        </p:txBody>
      </p:sp>
      <p:sp>
        <p:nvSpPr>
          <p:cNvPr id="78851" name="Rectangle 2"/>
          <p:cNvSpPr>
            <a:spLocks noGrp="1" noChangeArrowheads="1"/>
          </p:cNvSpPr>
          <p:nvPr>
            <p:ph type="title"/>
          </p:nvPr>
        </p:nvSpPr>
        <p:spPr/>
        <p:txBody>
          <a:bodyPr/>
          <a:lstStyle/>
          <a:p>
            <a:pPr eaLnBrk="1" hangingPunct="1"/>
            <a:r>
              <a:rPr lang="en-US" altLang="en-US"/>
              <a:t>Three Useful HMM Tasks</a:t>
            </a:r>
          </a:p>
        </p:txBody>
      </p:sp>
      <p:sp>
        <p:nvSpPr>
          <p:cNvPr id="78852" name="Rectangle 3"/>
          <p:cNvSpPr>
            <a:spLocks noGrp="1" noChangeArrowheads="1"/>
          </p:cNvSpPr>
          <p:nvPr>
            <p:ph type="body" idx="1"/>
          </p:nvPr>
        </p:nvSpPr>
        <p:spPr>
          <a:xfrm>
            <a:off x="685800" y="1371600"/>
            <a:ext cx="7905750" cy="4919663"/>
          </a:xfrm>
        </p:spPr>
        <p:txBody>
          <a:bodyPr/>
          <a:lstStyle/>
          <a:p>
            <a:pPr eaLnBrk="1" hangingPunct="1"/>
            <a:r>
              <a:rPr lang="en-US" altLang="en-US" dirty="0">
                <a:solidFill>
                  <a:srgbClr val="FF0000"/>
                </a:solidFill>
              </a:rPr>
              <a:t>Observation Likelihood</a:t>
            </a:r>
            <a:r>
              <a:rPr lang="en-US" altLang="en-US" dirty="0"/>
              <a:t>:</a:t>
            </a:r>
            <a:r>
              <a:rPr lang="en-US" altLang="en-US" dirty="0">
                <a:solidFill>
                  <a:srgbClr val="FF0000"/>
                </a:solidFill>
              </a:rPr>
              <a:t> </a:t>
            </a:r>
            <a:r>
              <a:rPr lang="en-US" altLang="en-US" dirty="0"/>
              <a:t>To classify and order sequences.</a:t>
            </a:r>
          </a:p>
          <a:p>
            <a:pPr eaLnBrk="1" hangingPunct="1"/>
            <a:r>
              <a:rPr lang="en-US" altLang="en-US" dirty="0">
                <a:solidFill>
                  <a:srgbClr val="FF0000"/>
                </a:solidFill>
                <a:cs typeface="Times New Roman" panose="02020603050405020304" pitchFamily="18" charset="0"/>
              </a:rPr>
              <a:t>Most likely state sequence (Decoding)</a:t>
            </a:r>
            <a:r>
              <a:rPr lang="en-US" altLang="en-US" dirty="0">
                <a:cs typeface="Times New Roman" panose="02020603050405020304" pitchFamily="18" charset="0"/>
              </a:rPr>
              <a:t>:</a:t>
            </a:r>
            <a:r>
              <a:rPr lang="en-US" altLang="en-US" dirty="0">
                <a:solidFill>
                  <a:srgbClr val="FF0000"/>
                </a:solidFill>
                <a:cs typeface="Times New Roman" panose="02020603050405020304" pitchFamily="18" charset="0"/>
              </a:rPr>
              <a:t> </a:t>
            </a:r>
            <a:r>
              <a:rPr lang="en-US" altLang="en-US" dirty="0">
                <a:cs typeface="Times New Roman" panose="02020603050405020304" pitchFamily="18" charset="0"/>
              </a:rPr>
              <a:t>To tag each token in a sequence with a label.</a:t>
            </a:r>
          </a:p>
          <a:p>
            <a:pPr eaLnBrk="1" hangingPunct="1"/>
            <a:r>
              <a:rPr lang="en-US" altLang="en-US" dirty="0">
                <a:solidFill>
                  <a:srgbClr val="FF0000"/>
                </a:solidFill>
                <a:cs typeface="Times New Roman" panose="02020603050405020304" pitchFamily="18" charset="0"/>
              </a:rPr>
              <a:t>Maximum likelihood training (Learning)</a:t>
            </a:r>
            <a:r>
              <a:rPr lang="en-US" altLang="en-US" dirty="0">
                <a:cs typeface="Times New Roman" panose="02020603050405020304" pitchFamily="18" charset="0"/>
              </a:rPr>
              <a:t>: To train models to fit empirical training data.</a:t>
            </a:r>
          </a:p>
        </p:txBody>
      </p:sp>
      <p:sp>
        <p:nvSpPr>
          <p:cNvPr id="78853"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1100" b="0">
                <a:solidFill>
                  <a:srgbClr val="000000"/>
                </a:solidFill>
                <a:latin typeface="Calibri" panose="020F0502020204030204" pitchFamily="34" charset="0"/>
              </a:rPr>
              <a:t>Ray Mooney</a:t>
            </a:r>
          </a:p>
        </p:txBody>
      </p:sp>
      <p:sp>
        <p:nvSpPr>
          <p:cNvPr id="2" name="Rectangle 1"/>
          <p:cNvSpPr/>
          <p:nvPr/>
        </p:nvSpPr>
        <p:spPr bwMode="auto">
          <a:xfrm>
            <a:off x="595086" y="3585018"/>
            <a:ext cx="7989207" cy="957943"/>
          </a:xfrm>
          <a:prstGeom prst="rect">
            <a:avLst/>
          </a:prstGeom>
          <a:noFill/>
          <a:ln w="12700" cap="flat" cmpd="sng" algn="ctr">
            <a:solidFill>
              <a:srgbClr val="3333CC"/>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eaLnBrk="1" hangingPunct="1"/>
            <a:endParaRPr lang="en-US" smtClean="0">
              <a:solidFill>
                <a:srgbClr val="000000"/>
              </a:solidFill>
            </a:endParaRPr>
          </a:p>
        </p:txBody>
      </p:sp>
    </p:spTree>
    <p:extLst>
      <p:ext uri="{BB962C8B-B14F-4D97-AF65-F5344CB8AC3E}">
        <p14:creationId xmlns:p14="http://schemas.microsoft.com/office/powerpoint/2010/main" val="60315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r>
              <a:rPr lang="en-US" altLang="en-US"/>
              <a:t>HMM Learning</a:t>
            </a:r>
          </a:p>
        </p:txBody>
      </p:sp>
      <p:sp>
        <p:nvSpPr>
          <p:cNvPr id="129027" name="Content Placeholder 2"/>
          <p:cNvSpPr>
            <a:spLocks noGrp="1"/>
          </p:cNvSpPr>
          <p:nvPr>
            <p:ph idx="1"/>
          </p:nvPr>
        </p:nvSpPr>
        <p:spPr/>
        <p:txBody>
          <a:bodyPr/>
          <a:lstStyle/>
          <a:p>
            <a:r>
              <a:rPr lang="en-US" altLang="en-US" b="1" dirty="0">
                <a:solidFill>
                  <a:srgbClr val="FF0000"/>
                </a:solidFill>
              </a:rPr>
              <a:t>Supervised Learning</a:t>
            </a:r>
            <a:r>
              <a:rPr lang="en-US" altLang="en-US" dirty="0"/>
              <a:t>:  All training sequences are completely labeled (tagged).</a:t>
            </a:r>
          </a:p>
          <a:p>
            <a:r>
              <a:rPr lang="en-US" altLang="en-US" b="1" dirty="0">
                <a:solidFill>
                  <a:srgbClr val="FF0000"/>
                </a:solidFill>
              </a:rPr>
              <a:t>Unsupervised</a:t>
            </a:r>
            <a:r>
              <a:rPr lang="en-US" altLang="en-US" b="1" dirty="0"/>
              <a:t> </a:t>
            </a:r>
            <a:r>
              <a:rPr lang="en-US" altLang="en-US" b="1" dirty="0">
                <a:solidFill>
                  <a:srgbClr val="FF0000"/>
                </a:solidFill>
              </a:rPr>
              <a:t>Learning</a:t>
            </a:r>
            <a:r>
              <a:rPr lang="en-US" altLang="en-US" dirty="0"/>
              <a:t>: All training sequences are </a:t>
            </a:r>
            <a:r>
              <a:rPr lang="en-US" altLang="en-US" dirty="0" err="1"/>
              <a:t>unlabelled</a:t>
            </a:r>
            <a:r>
              <a:rPr lang="en-US" altLang="en-US" dirty="0"/>
              <a:t> (but generally know the number of tags, i.e. states).</a:t>
            </a:r>
          </a:p>
        </p:txBody>
      </p:sp>
      <p:sp>
        <p:nvSpPr>
          <p:cNvPr id="12800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fld id="{64465D4C-239F-4BD1-A7E3-826326834CEF}" type="slidenum">
              <a:rPr lang="en-US" altLang="en-US" sz="1200" smtClean="0">
                <a:latin typeface="Helvetica" panose="020B0604020202020204" pitchFamily="34" charset="0"/>
              </a:rPr>
              <a:pPr>
                <a:spcBef>
                  <a:spcPct val="0"/>
                </a:spcBef>
                <a:buClrTx/>
                <a:buFontTx/>
                <a:buNone/>
              </a:pPr>
              <a:t>55</a:t>
            </a:fld>
            <a:endParaRPr lang="en-US" altLang="en-US" sz="1200"/>
          </a:p>
        </p:txBody>
      </p:sp>
      <p:sp>
        <p:nvSpPr>
          <p:cNvPr id="128005" name="TextBox 6"/>
          <p:cNvSpPr txBox="1">
            <a:spLocks noChangeArrowheads="1"/>
          </p:cNvSpPr>
          <p:nvPr/>
        </p:nvSpPr>
        <p:spPr bwMode="auto">
          <a:xfrm>
            <a:off x="0" y="6596063"/>
            <a:ext cx="173156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1100" b="0" dirty="0">
                <a:solidFill>
                  <a:srgbClr val="000000"/>
                </a:solidFill>
                <a:latin typeface="Calibri" panose="020F0502020204030204" pitchFamily="34" charset="0"/>
              </a:rPr>
              <a:t>Adapted from Ray Mooney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90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Number Placeholder 4"/>
          <p:cNvSpPr>
            <a:spLocks noGrp="1"/>
          </p:cNvSpPr>
          <p:nvPr>
            <p:ph type="sldNum" sz="quarter" idx="11"/>
          </p:nvPr>
        </p:nvSpPr>
        <p:spPr>
          <a:xfrm>
            <a:off x="7005638"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fld id="{02E8A250-D267-4589-8A8E-7FDAF735D9B6}" type="slidenum">
              <a:rPr lang="en-US" altLang="en-US" sz="1200" smtClean="0">
                <a:latin typeface="Helvetica" panose="020B0604020202020204" pitchFamily="34" charset="0"/>
              </a:rPr>
              <a:pPr>
                <a:spcBef>
                  <a:spcPct val="0"/>
                </a:spcBef>
                <a:buClrTx/>
                <a:buFontTx/>
                <a:buNone/>
              </a:pPr>
              <a:t>56</a:t>
            </a:fld>
            <a:endParaRPr lang="en-US" altLang="en-US" sz="1200"/>
          </a:p>
        </p:txBody>
      </p:sp>
      <p:sp>
        <p:nvSpPr>
          <p:cNvPr id="130051" name="Rectangle 2"/>
          <p:cNvSpPr>
            <a:spLocks noGrp="1" noChangeArrowheads="1"/>
          </p:cNvSpPr>
          <p:nvPr>
            <p:ph type="title"/>
          </p:nvPr>
        </p:nvSpPr>
        <p:spPr/>
        <p:txBody>
          <a:bodyPr/>
          <a:lstStyle/>
          <a:p>
            <a:pPr eaLnBrk="1" hangingPunct="1"/>
            <a:r>
              <a:rPr lang="en-US" altLang="en-US"/>
              <a:t>Supervised HMM Training</a:t>
            </a:r>
          </a:p>
        </p:txBody>
      </p:sp>
      <p:sp>
        <p:nvSpPr>
          <p:cNvPr id="130052" name="Rectangle 3"/>
          <p:cNvSpPr>
            <a:spLocks noGrp="1" noChangeArrowheads="1"/>
          </p:cNvSpPr>
          <p:nvPr>
            <p:ph type="body" idx="1"/>
          </p:nvPr>
        </p:nvSpPr>
        <p:spPr>
          <a:xfrm>
            <a:off x="685800" y="1371600"/>
            <a:ext cx="7772400" cy="1841500"/>
          </a:xfrm>
        </p:spPr>
        <p:txBody>
          <a:bodyPr/>
          <a:lstStyle/>
          <a:p>
            <a:pPr eaLnBrk="1" hangingPunct="1">
              <a:lnSpc>
                <a:spcPct val="80000"/>
              </a:lnSpc>
            </a:pPr>
            <a:r>
              <a:rPr lang="en-US" altLang="en-US" sz="2800"/>
              <a:t>If training sequences are labeled (tagged) with the underlying state sequences that generated them, then the parameters, λ={A,B} can all be estimated directly.</a:t>
            </a:r>
          </a:p>
        </p:txBody>
      </p:sp>
      <p:grpSp>
        <p:nvGrpSpPr>
          <p:cNvPr id="2" name="Group 4"/>
          <p:cNvGrpSpPr>
            <a:grpSpLocks/>
          </p:cNvGrpSpPr>
          <p:nvPr/>
        </p:nvGrpSpPr>
        <p:grpSpPr bwMode="auto">
          <a:xfrm>
            <a:off x="3513138" y="3740150"/>
            <a:ext cx="2486025" cy="1303338"/>
            <a:chOff x="2289" y="2796"/>
            <a:chExt cx="1566" cy="821"/>
          </a:xfrm>
        </p:grpSpPr>
        <p:sp>
          <p:nvSpPr>
            <p:cNvPr id="130086" name="Rectangle 5"/>
            <p:cNvSpPr>
              <a:spLocks noChangeArrowheads="1"/>
            </p:cNvSpPr>
            <p:nvPr/>
          </p:nvSpPr>
          <p:spPr bwMode="auto">
            <a:xfrm>
              <a:off x="2641" y="2796"/>
              <a:ext cx="1214" cy="821"/>
            </a:xfrm>
            <a:prstGeom prst="rect">
              <a:avLst/>
            </a:prstGeom>
            <a:solidFill>
              <a:srgbClr val="66FFFF"/>
            </a:solidFill>
            <a:ln w="19050">
              <a:solidFill>
                <a:schemeClr val="tx1"/>
              </a:solidFill>
              <a:miter lim="800000"/>
              <a:headEnd/>
              <a:tailEnd/>
            </a:ln>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130087" name="Text Box 6"/>
            <p:cNvSpPr txBox="1">
              <a:spLocks noChangeArrowheads="1"/>
            </p:cNvSpPr>
            <p:nvPr/>
          </p:nvSpPr>
          <p:spPr bwMode="auto">
            <a:xfrm>
              <a:off x="2683" y="2850"/>
              <a:ext cx="967"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400" b="0"/>
                <a:t>Supervised</a:t>
              </a:r>
            </a:p>
            <a:p>
              <a:pPr algn="ctr" eaLnBrk="1" hangingPunct="1">
                <a:spcBef>
                  <a:spcPct val="0"/>
                </a:spcBef>
                <a:buClrTx/>
                <a:buFontTx/>
                <a:buNone/>
              </a:pPr>
              <a:r>
                <a:rPr lang="en-US" altLang="en-US" sz="2400" b="0"/>
                <a:t>HMM</a:t>
              </a:r>
            </a:p>
            <a:p>
              <a:pPr algn="ctr" eaLnBrk="1" hangingPunct="1">
                <a:spcBef>
                  <a:spcPct val="0"/>
                </a:spcBef>
                <a:buClrTx/>
                <a:buFontTx/>
                <a:buNone/>
              </a:pPr>
              <a:r>
                <a:rPr lang="en-US" altLang="en-US" sz="2400" b="0"/>
                <a:t>Training</a:t>
              </a:r>
            </a:p>
          </p:txBody>
        </p:sp>
        <p:sp>
          <p:nvSpPr>
            <p:cNvPr id="130088" name="AutoShape 7"/>
            <p:cNvSpPr>
              <a:spLocks noChangeArrowheads="1"/>
            </p:cNvSpPr>
            <p:nvPr/>
          </p:nvSpPr>
          <p:spPr bwMode="auto">
            <a:xfrm>
              <a:off x="2289" y="3172"/>
              <a:ext cx="361" cy="138"/>
            </a:xfrm>
            <a:prstGeom prst="rightArrow">
              <a:avLst>
                <a:gd name="adj1" fmla="val 50000"/>
                <a:gd name="adj2" fmla="val 65399"/>
              </a:avLst>
            </a:prstGeom>
            <a:solidFill>
              <a:schemeClr val="accent1"/>
            </a:solidFill>
            <a:ln w="12700">
              <a:solidFill>
                <a:schemeClr val="tx1"/>
              </a:solidFill>
              <a:miter lim="800000"/>
              <a:headEnd/>
              <a:tailEnd/>
            </a:ln>
          </p:spPr>
          <p:txBody>
            <a:bodyPr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grpSp>
      <p:grpSp>
        <p:nvGrpSpPr>
          <p:cNvPr id="3" name="Group 8"/>
          <p:cNvGrpSpPr>
            <a:grpSpLocks/>
          </p:cNvGrpSpPr>
          <p:nvPr/>
        </p:nvGrpSpPr>
        <p:grpSpPr bwMode="auto">
          <a:xfrm>
            <a:off x="6018213" y="3286125"/>
            <a:ext cx="2835275" cy="1589088"/>
            <a:chOff x="3867" y="2510"/>
            <a:chExt cx="1786" cy="1001"/>
          </a:xfrm>
        </p:grpSpPr>
        <p:sp>
          <p:nvSpPr>
            <p:cNvPr id="130062" name="AutoShape 9"/>
            <p:cNvSpPr>
              <a:spLocks noChangeArrowheads="1"/>
            </p:cNvSpPr>
            <p:nvPr/>
          </p:nvSpPr>
          <p:spPr bwMode="auto">
            <a:xfrm>
              <a:off x="3867" y="3144"/>
              <a:ext cx="346" cy="138"/>
            </a:xfrm>
            <a:prstGeom prst="rightArrow">
              <a:avLst>
                <a:gd name="adj1" fmla="val 50000"/>
                <a:gd name="adj2" fmla="val 62681"/>
              </a:avLst>
            </a:prstGeom>
            <a:solidFill>
              <a:schemeClr val="accent1"/>
            </a:solidFill>
            <a:ln w="12700">
              <a:solidFill>
                <a:schemeClr val="tx1"/>
              </a:solidFill>
              <a:miter lim="800000"/>
              <a:headEnd/>
              <a:tailEnd/>
            </a:ln>
          </p:spPr>
          <p:txBody>
            <a:bodyPr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grpSp>
          <p:nvGrpSpPr>
            <p:cNvPr id="130063" name="Group 10"/>
            <p:cNvGrpSpPr>
              <a:grpSpLocks/>
            </p:cNvGrpSpPr>
            <p:nvPr/>
          </p:nvGrpSpPr>
          <p:grpSpPr bwMode="auto">
            <a:xfrm>
              <a:off x="4120" y="2510"/>
              <a:ext cx="1533" cy="1001"/>
              <a:chOff x="284" y="1101"/>
              <a:chExt cx="4313" cy="2622"/>
            </a:xfrm>
          </p:grpSpPr>
          <p:grpSp>
            <p:nvGrpSpPr>
              <p:cNvPr id="130064" name="Group 11"/>
              <p:cNvGrpSpPr>
                <a:grpSpLocks/>
              </p:cNvGrpSpPr>
              <p:nvPr/>
            </p:nvGrpSpPr>
            <p:grpSpPr bwMode="auto">
              <a:xfrm>
                <a:off x="1360" y="2500"/>
                <a:ext cx="829" cy="797"/>
                <a:chOff x="3852" y="2120"/>
                <a:chExt cx="1098" cy="1242"/>
              </a:xfrm>
            </p:grpSpPr>
            <p:sp>
              <p:nvSpPr>
                <p:cNvPr id="130083" name="Freeform 12"/>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30084" name="Freeform 13"/>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30085" name="Line 14"/>
                <p:cNvSpPr>
                  <a:spLocks noChangeShapeType="1"/>
                </p:cNvSpPr>
                <p:nvPr/>
              </p:nvSpPr>
              <p:spPr bwMode="auto">
                <a:xfrm flipV="1">
                  <a:off x="4025" y="2120"/>
                  <a:ext cx="760" cy="8"/>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grpSp>
            <p:nvGrpSpPr>
              <p:cNvPr id="130065" name="Group 15"/>
              <p:cNvGrpSpPr>
                <a:grpSpLocks/>
              </p:cNvGrpSpPr>
              <p:nvPr/>
            </p:nvGrpSpPr>
            <p:grpSpPr bwMode="auto">
              <a:xfrm>
                <a:off x="2181" y="1163"/>
                <a:ext cx="829" cy="797"/>
                <a:chOff x="3852" y="2120"/>
                <a:chExt cx="1098" cy="1242"/>
              </a:xfrm>
            </p:grpSpPr>
            <p:sp>
              <p:nvSpPr>
                <p:cNvPr id="130080" name="Freeform 16"/>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30081" name="Freeform 17"/>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30082" name="Line 18"/>
                <p:cNvSpPr>
                  <a:spLocks noChangeShapeType="1"/>
                </p:cNvSpPr>
                <p:nvPr/>
              </p:nvSpPr>
              <p:spPr bwMode="auto">
                <a:xfrm flipV="1">
                  <a:off x="4025" y="2120"/>
                  <a:ext cx="760" cy="8"/>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130066" name="Freeform 19"/>
              <p:cNvSpPr>
                <a:spLocks/>
              </p:cNvSpPr>
              <p:nvPr/>
            </p:nvSpPr>
            <p:spPr bwMode="auto">
              <a:xfrm>
                <a:off x="579" y="1179"/>
                <a:ext cx="415" cy="793"/>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30067" name="Freeform 20"/>
              <p:cNvSpPr>
                <a:spLocks/>
              </p:cNvSpPr>
              <p:nvPr/>
            </p:nvSpPr>
            <p:spPr bwMode="auto">
              <a:xfrm flipH="1">
                <a:off x="994" y="1177"/>
                <a:ext cx="414" cy="792"/>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30068" name="Line 21"/>
              <p:cNvSpPr>
                <a:spLocks noChangeShapeType="1"/>
              </p:cNvSpPr>
              <p:nvPr/>
            </p:nvSpPr>
            <p:spPr bwMode="auto">
              <a:xfrm flipV="1">
                <a:off x="710" y="1175"/>
                <a:ext cx="573" cy="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30069" name="Freeform 22"/>
              <p:cNvSpPr>
                <a:spLocks/>
              </p:cNvSpPr>
              <p:nvPr/>
            </p:nvSpPr>
            <p:spPr bwMode="auto">
              <a:xfrm>
                <a:off x="3768" y="2017"/>
                <a:ext cx="415" cy="793"/>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30070" name="Freeform 23"/>
              <p:cNvSpPr>
                <a:spLocks/>
              </p:cNvSpPr>
              <p:nvPr/>
            </p:nvSpPr>
            <p:spPr bwMode="auto">
              <a:xfrm flipH="1">
                <a:off x="4183" y="2015"/>
                <a:ext cx="414" cy="792"/>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30071" name="Line 24"/>
              <p:cNvSpPr>
                <a:spLocks noChangeShapeType="1"/>
              </p:cNvSpPr>
              <p:nvPr/>
            </p:nvSpPr>
            <p:spPr bwMode="auto">
              <a:xfrm flipV="1">
                <a:off x="3899" y="2013"/>
                <a:ext cx="573" cy="5"/>
              </a:xfrm>
              <a:prstGeom prst="line">
                <a:avLst/>
              </a:prstGeom>
              <a:noFill/>
              <a:ln w="38100">
                <a:solidFill>
                  <a:srgbClr val="CC00CC"/>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30072" name="Freeform 25"/>
              <p:cNvSpPr>
                <a:spLocks/>
              </p:cNvSpPr>
              <p:nvPr/>
            </p:nvSpPr>
            <p:spPr bwMode="auto">
              <a:xfrm>
                <a:off x="1290" y="1829"/>
                <a:ext cx="983" cy="258"/>
              </a:xfrm>
              <a:custGeom>
                <a:avLst/>
                <a:gdLst>
                  <a:gd name="T0" fmla="*/ 0 w 983"/>
                  <a:gd name="T1" fmla="*/ 38 h 258"/>
                  <a:gd name="T2" fmla="*/ 253 w 983"/>
                  <a:gd name="T3" fmla="*/ 215 h 258"/>
                  <a:gd name="T4" fmla="*/ 614 w 983"/>
                  <a:gd name="T5" fmla="*/ 222 h 258"/>
                  <a:gd name="T6" fmla="*/ 983 w 983"/>
                  <a:gd name="T7" fmla="*/ 0 h 258"/>
                  <a:gd name="T8" fmla="*/ 0 60000 65536"/>
                  <a:gd name="T9" fmla="*/ 0 60000 65536"/>
                  <a:gd name="T10" fmla="*/ 0 60000 65536"/>
                  <a:gd name="T11" fmla="*/ 0 60000 65536"/>
                  <a:gd name="T12" fmla="*/ 0 w 983"/>
                  <a:gd name="T13" fmla="*/ 0 h 258"/>
                  <a:gd name="T14" fmla="*/ 983 w 983"/>
                  <a:gd name="T15" fmla="*/ 258 h 258"/>
                </a:gdLst>
                <a:ahLst/>
                <a:cxnLst>
                  <a:cxn ang="T8">
                    <a:pos x="T0" y="T1"/>
                  </a:cxn>
                  <a:cxn ang="T9">
                    <a:pos x="T2" y="T3"/>
                  </a:cxn>
                  <a:cxn ang="T10">
                    <a:pos x="T4" y="T5"/>
                  </a:cxn>
                  <a:cxn ang="T11">
                    <a:pos x="T6" y="T7"/>
                  </a:cxn>
                </a:cxnLst>
                <a:rect l="T12" t="T13" r="T14" b="T15"/>
                <a:pathLst>
                  <a:path w="983" h="258">
                    <a:moveTo>
                      <a:pt x="0" y="38"/>
                    </a:moveTo>
                    <a:cubicBezTo>
                      <a:pt x="75" y="111"/>
                      <a:pt x="151" y="184"/>
                      <a:pt x="253" y="215"/>
                    </a:cubicBezTo>
                    <a:cubicBezTo>
                      <a:pt x="355" y="246"/>
                      <a:pt x="492" y="258"/>
                      <a:pt x="614" y="222"/>
                    </a:cubicBezTo>
                    <a:cubicBezTo>
                      <a:pt x="736" y="186"/>
                      <a:pt x="859" y="93"/>
                      <a:pt x="983"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30073" name="Freeform 26"/>
              <p:cNvSpPr>
                <a:spLocks/>
              </p:cNvSpPr>
              <p:nvPr/>
            </p:nvSpPr>
            <p:spPr bwMode="auto">
              <a:xfrm>
                <a:off x="2918" y="1821"/>
                <a:ext cx="929" cy="507"/>
              </a:xfrm>
              <a:custGeom>
                <a:avLst/>
                <a:gdLst>
                  <a:gd name="T0" fmla="*/ 0 w 929"/>
                  <a:gd name="T1" fmla="*/ 0 h 507"/>
                  <a:gd name="T2" fmla="*/ 207 w 929"/>
                  <a:gd name="T3" fmla="*/ 238 h 507"/>
                  <a:gd name="T4" fmla="*/ 499 w 929"/>
                  <a:gd name="T5" fmla="*/ 422 h 507"/>
                  <a:gd name="T6" fmla="*/ 929 w 929"/>
                  <a:gd name="T7" fmla="*/ 507 h 507"/>
                  <a:gd name="T8" fmla="*/ 0 60000 65536"/>
                  <a:gd name="T9" fmla="*/ 0 60000 65536"/>
                  <a:gd name="T10" fmla="*/ 0 60000 65536"/>
                  <a:gd name="T11" fmla="*/ 0 60000 65536"/>
                  <a:gd name="T12" fmla="*/ 0 w 929"/>
                  <a:gd name="T13" fmla="*/ 0 h 507"/>
                  <a:gd name="T14" fmla="*/ 929 w 929"/>
                  <a:gd name="T15" fmla="*/ 507 h 507"/>
                </a:gdLst>
                <a:ahLst/>
                <a:cxnLst>
                  <a:cxn ang="T8">
                    <a:pos x="T0" y="T1"/>
                  </a:cxn>
                  <a:cxn ang="T9">
                    <a:pos x="T2" y="T3"/>
                  </a:cxn>
                  <a:cxn ang="T10">
                    <a:pos x="T4" y="T5"/>
                  </a:cxn>
                  <a:cxn ang="T11">
                    <a:pos x="T6" y="T7"/>
                  </a:cxn>
                </a:cxnLst>
                <a:rect l="T12" t="T13" r="T14" b="T15"/>
                <a:pathLst>
                  <a:path w="929" h="507">
                    <a:moveTo>
                      <a:pt x="0" y="0"/>
                    </a:moveTo>
                    <a:cubicBezTo>
                      <a:pt x="62" y="84"/>
                      <a:pt x="124" y="168"/>
                      <a:pt x="207" y="238"/>
                    </a:cubicBezTo>
                    <a:cubicBezTo>
                      <a:pt x="290" y="308"/>
                      <a:pt x="379" y="377"/>
                      <a:pt x="499" y="422"/>
                    </a:cubicBezTo>
                    <a:cubicBezTo>
                      <a:pt x="619" y="467"/>
                      <a:pt x="860" y="493"/>
                      <a:pt x="929" y="5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30074" name="Freeform 27"/>
              <p:cNvSpPr>
                <a:spLocks/>
              </p:cNvSpPr>
              <p:nvPr/>
            </p:nvSpPr>
            <p:spPr bwMode="auto">
              <a:xfrm>
                <a:off x="1313" y="1101"/>
                <a:ext cx="975" cy="359"/>
              </a:xfrm>
              <a:custGeom>
                <a:avLst/>
                <a:gdLst>
                  <a:gd name="T0" fmla="*/ 975 w 975"/>
                  <a:gd name="T1" fmla="*/ 1 h 536"/>
                  <a:gd name="T2" fmla="*/ 668 w 975"/>
                  <a:gd name="T3" fmla="*/ 1 h 536"/>
                  <a:gd name="T4" fmla="*/ 307 w 975"/>
                  <a:gd name="T5" fmla="*/ 1 h 536"/>
                  <a:gd name="T6" fmla="*/ 0 w 975"/>
                  <a:gd name="T7" fmla="*/ 1 h 536"/>
                  <a:gd name="T8" fmla="*/ 0 60000 65536"/>
                  <a:gd name="T9" fmla="*/ 0 60000 65536"/>
                  <a:gd name="T10" fmla="*/ 0 60000 65536"/>
                  <a:gd name="T11" fmla="*/ 0 60000 65536"/>
                  <a:gd name="T12" fmla="*/ 0 w 975"/>
                  <a:gd name="T13" fmla="*/ 0 h 536"/>
                  <a:gd name="T14" fmla="*/ 975 w 975"/>
                  <a:gd name="T15" fmla="*/ 536 h 536"/>
                </a:gdLst>
                <a:ahLst/>
                <a:cxnLst>
                  <a:cxn ang="T8">
                    <a:pos x="T0" y="T1"/>
                  </a:cxn>
                  <a:cxn ang="T9">
                    <a:pos x="T2" y="T3"/>
                  </a:cxn>
                  <a:cxn ang="T10">
                    <a:pos x="T4" y="T5"/>
                  </a:cxn>
                  <a:cxn ang="T11">
                    <a:pos x="T6" y="T7"/>
                  </a:cxn>
                </a:cxnLst>
                <a:rect l="T12" t="T13" r="T14" b="T15"/>
                <a:pathLst>
                  <a:path w="975" h="536">
                    <a:moveTo>
                      <a:pt x="975" y="528"/>
                    </a:moveTo>
                    <a:cubicBezTo>
                      <a:pt x="877" y="343"/>
                      <a:pt x="779" y="158"/>
                      <a:pt x="668" y="83"/>
                    </a:cubicBezTo>
                    <a:cubicBezTo>
                      <a:pt x="557" y="8"/>
                      <a:pt x="418" y="0"/>
                      <a:pt x="307" y="75"/>
                    </a:cubicBezTo>
                    <a:cubicBezTo>
                      <a:pt x="196" y="150"/>
                      <a:pt x="52" y="458"/>
                      <a:pt x="0" y="536"/>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en-US"/>
              </a:p>
            </p:txBody>
          </p:sp>
          <p:sp>
            <p:nvSpPr>
              <p:cNvPr id="130075" name="Freeform 28"/>
              <p:cNvSpPr>
                <a:spLocks/>
              </p:cNvSpPr>
              <p:nvPr/>
            </p:nvSpPr>
            <p:spPr bwMode="auto">
              <a:xfrm>
                <a:off x="1159" y="1959"/>
                <a:ext cx="2612" cy="620"/>
              </a:xfrm>
              <a:custGeom>
                <a:avLst/>
                <a:gdLst>
                  <a:gd name="T0" fmla="*/ 0 w 2612"/>
                  <a:gd name="T1" fmla="*/ 0 h 620"/>
                  <a:gd name="T2" fmla="*/ 400 w 2612"/>
                  <a:gd name="T3" fmla="*/ 354 h 620"/>
                  <a:gd name="T4" fmla="*/ 1467 w 2612"/>
                  <a:gd name="T5" fmla="*/ 392 h 620"/>
                  <a:gd name="T6" fmla="*/ 2174 w 2612"/>
                  <a:gd name="T7" fmla="*/ 584 h 620"/>
                  <a:gd name="T8" fmla="*/ 2612 w 2612"/>
                  <a:gd name="T9" fmla="*/ 607 h 620"/>
                  <a:gd name="T10" fmla="*/ 0 60000 65536"/>
                  <a:gd name="T11" fmla="*/ 0 60000 65536"/>
                  <a:gd name="T12" fmla="*/ 0 60000 65536"/>
                  <a:gd name="T13" fmla="*/ 0 60000 65536"/>
                  <a:gd name="T14" fmla="*/ 0 60000 65536"/>
                  <a:gd name="T15" fmla="*/ 0 w 2612"/>
                  <a:gd name="T16" fmla="*/ 0 h 620"/>
                  <a:gd name="T17" fmla="*/ 2612 w 2612"/>
                  <a:gd name="T18" fmla="*/ 620 h 620"/>
                </a:gdLst>
                <a:ahLst/>
                <a:cxnLst>
                  <a:cxn ang="T10">
                    <a:pos x="T0" y="T1"/>
                  </a:cxn>
                  <a:cxn ang="T11">
                    <a:pos x="T2" y="T3"/>
                  </a:cxn>
                  <a:cxn ang="T12">
                    <a:pos x="T4" y="T5"/>
                  </a:cxn>
                  <a:cxn ang="T13">
                    <a:pos x="T6" y="T7"/>
                  </a:cxn>
                  <a:cxn ang="T14">
                    <a:pos x="T8" y="T9"/>
                  </a:cxn>
                </a:cxnLst>
                <a:rect l="T15" t="T16" r="T17" b="T18"/>
                <a:pathLst>
                  <a:path w="2612" h="620">
                    <a:moveTo>
                      <a:pt x="0" y="0"/>
                    </a:moveTo>
                    <a:cubicBezTo>
                      <a:pt x="78" y="144"/>
                      <a:pt x="156" y="289"/>
                      <a:pt x="400" y="354"/>
                    </a:cubicBezTo>
                    <a:cubicBezTo>
                      <a:pt x="644" y="419"/>
                      <a:pt x="1171" y="354"/>
                      <a:pt x="1467" y="392"/>
                    </a:cubicBezTo>
                    <a:cubicBezTo>
                      <a:pt x="1763" y="430"/>
                      <a:pt x="1983" y="548"/>
                      <a:pt x="2174" y="584"/>
                    </a:cubicBezTo>
                    <a:cubicBezTo>
                      <a:pt x="2365" y="620"/>
                      <a:pt x="2488" y="613"/>
                      <a:pt x="2612" y="6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30076" name="Freeform 29"/>
              <p:cNvSpPr>
                <a:spLocks/>
              </p:cNvSpPr>
              <p:nvPr/>
            </p:nvSpPr>
            <p:spPr bwMode="auto">
              <a:xfrm>
                <a:off x="2173" y="2735"/>
                <a:ext cx="1705" cy="481"/>
              </a:xfrm>
              <a:custGeom>
                <a:avLst/>
                <a:gdLst>
                  <a:gd name="T0" fmla="*/ 0 w 1705"/>
                  <a:gd name="T1" fmla="*/ 292 h 481"/>
                  <a:gd name="T2" fmla="*/ 315 w 1705"/>
                  <a:gd name="T3" fmla="*/ 399 h 481"/>
                  <a:gd name="T4" fmla="*/ 1121 w 1705"/>
                  <a:gd name="T5" fmla="*/ 415 h 481"/>
                  <a:gd name="T6" fmla="*/ 1705 w 1705"/>
                  <a:gd name="T7" fmla="*/ 0 h 481"/>
                  <a:gd name="T8" fmla="*/ 0 60000 65536"/>
                  <a:gd name="T9" fmla="*/ 0 60000 65536"/>
                  <a:gd name="T10" fmla="*/ 0 60000 65536"/>
                  <a:gd name="T11" fmla="*/ 0 60000 65536"/>
                  <a:gd name="T12" fmla="*/ 0 w 1705"/>
                  <a:gd name="T13" fmla="*/ 0 h 481"/>
                  <a:gd name="T14" fmla="*/ 1705 w 1705"/>
                  <a:gd name="T15" fmla="*/ 481 h 481"/>
                </a:gdLst>
                <a:ahLst/>
                <a:cxnLst>
                  <a:cxn ang="T8">
                    <a:pos x="T0" y="T1"/>
                  </a:cxn>
                  <a:cxn ang="T9">
                    <a:pos x="T2" y="T3"/>
                  </a:cxn>
                  <a:cxn ang="T10">
                    <a:pos x="T4" y="T5"/>
                  </a:cxn>
                  <a:cxn ang="T11">
                    <a:pos x="T6" y="T7"/>
                  </a:cxn>
                </a:cxnLst>
                <a:rect l="T12" t="T13" r="T14" b="T15"/>
                <a:pathLst>
                  <a:path w="1705" h="481">
                    <a:moveTo>
                      <a:pt x="0" y="292"/>
                    </a:moveTo>
                    <a:cubicBezTo>
                      <a:pt x="64" y="335"/>
                      <a:pt x="128" y="379"/>
                      <a:pt x="315" y="399"/>
                    </a:cubicBezTo>
                    <a:cubicBezTo>
                      <a:pt x="502" y="419"/>
                      <a:pt x="889" y="481"/>
                      <a:pt x="1121" y="415"/>
                    </a:cubicBezTo>
                    <a:cubicBezTo>
                      <a:pt x="1353" y="349"/>
                      <a:pt x="1529" y="174"/>
                      <a:pt x="1705"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30077" name="Freeform 30"/>
              <p:cNvSpPr>
                <a:spLocks/>
              </p:cNvSpPr>
              <p:nvPr/>
            </p:nvSpPr>
            <p:spPr bwMode="auto">
              <a:xfrm>
                <a:off x="475" y="1783"/>
                <a:ext cx="892" cy="1282"/>
              </a:xfrm>
              <a:custGeom>
                <a:avLst/>
                <a:gdLst>
                  <a:gd name="T0" fmla="*/ 892 w 892"/>
                  <a:gd name="T1" fmla="*/ 1282 h 1282"/>
                  <a:gd name="T2" fmla="*/ 569 w 892"/>
                  <a:gd name="T3" fmla="*/ 1190 h 1282"/>
                  <a:gd name="T4" fmla="*/ 147 w 892"/>
                  <a:gd name="T5" fmla="*/ 921 h 1282"/>
                  <a:gd name="T6" fmla="*/ 1 w 892"/>
                  <a:gd name="T7" fmla="*/ 583 h 1282"/>
                  <a:gd name="T8" fmla="*/ 139 w 892"/>
                  <a:gd name="T9" fmla="*/ 0 h 1282"/>
                  <a:gd name="T10" fmla="*/ 0 60000 65536"/>
                  <a:gd name="T11" fmla="*/ 0 60000 65536"/>
                  <a:gd name="T12" fmla="*/ 0 60000 65536"/>
                  <a:gd name="T13" fmla="*/ 0 60000 65536"/>
                  <a:gd name="T14" fmla="*/ 0 60000 65536"/>
                  <a:gd name="T15" fmla="*/ 0 w 892"/>
                  <a:gd name="T16" fmla="*/ 0 h 1282"/>
                  <a:gd name="T17" fmla="*/ 892 w 892"/>
                  <a:gd name="T18" fmla="*/ 1282 h 1282"/>
                </a:gdLst>
                <a:ahLst/>
                <a:cxnLst>
                  <a:cxn ang="T10">
                    <a:pos x="T0" y="T1"/>
                  </a:cxn>
                  <a:cxn ang="T11">
                    <a:pos x="T2" y="T3"/>
                  </a:cxn>
                  <a:cxn ang="T12">
                    <a:pos x="T4" y="T5"/>
                  </a:cxn>
                  <a:cxn ang="T13">
                    <a:pos x="T6" y="T7"/>
                  </a:cxn>
                  <a:cxn ang="T14">
                    <a:pos x="T8" y="T9"/>
                  </a:cxn>
                </a:cxnLst>
                <a:rect l="T15" t="T16" r="T17" b="T18"/>
                <a:pathLst>
                  <a:path w="892" h="1282">
                    <a:moveTo>
                      <a:pt x="892" y="1282"/>
                    </a:moveTo>
                    <a:cubicBezTo>
                      <a:pt x="792" y="1266"/>
                      <a:pt x="693" y="1250"/>
                      <a:pt x="569" y="1190"/>
                    </a:cubicBezTo>
                    <a:cubicBezTo>
                      <a:pt x="445" y="1130"/>
                      <a:pt x="242" y="1022"/>
                      <a:pt x="147" y="921"/>
                    </a:cubicBezTo>
                    <a:cubicBezTo>
                      <a:pt x="52" y="820"/>
                      <a:pt x="2" y="736"/>
                      <a:pt x="1" y="583"/>
                    </a:cubicBezTo>
                    <a:cubicBezTo>
                      <a:pt x="0" y="430"/>
                      <a:pt x="69" y="215"/>
                      <a:pt x="139"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30078" name="Freeform 31"/>
              <p:cNvSpPr>
                <a:spLocks/>
              </p:cNvSpPr>
              <p:nvPr/>
            </p:nvSpPr>
            <p:spPr bwMode="auto">
              <a:xfrm>
                <a:off x="284" y="1621"/>
                <a:ext cx="3702" cy="2102"/>
              </a:xfrm>
              <a:custGeom>
                <a:avLst/>
                <a:gdLst>
                  <a:gd name="T0" fmla="*/ 3702 w 3702"/>
                  <a:gd name="T1" fmla="*/ 1175 h 2102"/>
                  <a:gd name="T2" fmla="*/ 3364 w 3702"/>
                  <a:gd name="T3" fmla="*/ 1905 h 2102"/>
                  <a:gd name="T4" fmla="*/ 3164 w 3702"/>
                  <a:gd name="T5" fmla="*/ 2051 h 2102"/>
                  <a:gd name="T6" fmla="*/ 2895 w 3702"/>
                  <a:gd name="T7" fmla="*/ 2097 h 2102"/>
                  <a:gd name="T8" fmla="*/ 1290 w 3702"/>
                  <a:gd name="T9" fmla="*/ 2059 h 2102"/>
                  <a:gd name="T10" fmla="*/ 607 w 3702"/>
                  <a:gd name="T11" fmla="*/ 1836 h 2102"/>
                  <a:gd name="T12" fmla="*/ 345 w 3702"/>
                  <a:gd name="T13" fmla="*/ 1498 h 2102"/>
                  <a:gd name="T14" fmla="*/ 100 w 3702"/>
                  <a:gd name="T15" fmla="*/ 976 h 2102"/>
                  <a:gd name="T16" fmla="*/ 31 w 3702"/>
                  <a:gd name="T17" fmla="*/ 300 h 2102"/>
                  <a:gd name="T18" fmla="*/ 284 w 3702"/>
                  <a:gd name="T19" fmla="*/ 0 h 2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2"/>
                  <a:gd name="T31" fmla="*/ 0 h 2102"/>
                  <a:gd name="T32" fmla="*/ 3702 w 3702"/>
                  <a:gd name="T33" fmla="*/ 2102 h 2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2" h="2102">
                    <a:moveTo>
                      <a:pt x="3702" y="1175"/>
                    </a:moveTo>
                    <a:cubicBezTo>
                      <a:pt x="3578" y="1467"/>
                      <a:pt x="3454" y="1759"/>
                      <a:pt x="3364" y="1905"/>
                    </a:cubicBezTo>
                    <a:cubicBezTo>
                      <a:pt x="3274" y="2051"/>
                      <a:pt x="3242" y="2019"/>
                      <a:pt x="3164" y="2051"/>
                    </a:cubicBezTo>
                    <a:cubicBezTo>
                      <a:pt x="3086" y="2083"/>
                      <a:pt x="3207" y="2096"/>
                      <a:pt x="2895" y="2097"/>
                    </a:cubicBezTo>
                    <a:cubicBezTo>
                      <a:pt x="2583" y="2098"/>
                      <a:pt x="1671" y="2102"/>
                      <a:pt x="1290" y="2059"/>
                    </a:cubicBezTo>
                    <a:cubicBezTo>
                      <a:pt x="909" y="2016"/>
                      <a:pt x="765" y="1930"/>
                      <a:pt x="607" y="1836"/>
                    </a:cubicBezTo>
                    <a:cubicBezTo>
                      <a:pt x="449" y="1742"/>
                      <a:pt x="429" y="1641"/>
                      <a:pt x="345" y="1498"/>
                    </a:cubicBezTo>
                    <a:cubicBezTo>
                      <a:pt x="261" y="1355"/>
                      <a:pt x="152" y="1176"/>
                      <a:pt x="100" y="976"/>
                    </a:cubicBezTo>
                    <a:cubicBezTo>
                      <a:pt x="48" y="776"/>
                      <a:pt x="0" y="463"/>
                      <a:pt x="31" y="300"/>
                    </a:cubicBezTo>
                    <a:cubicBezTo>
                      <a:pt x="62" y="137"/>
                      <a:pt x="173" y="68"/>
                      <a:pt x="284"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30079" name="Freeform 32"/>
              <p:cNvSpPr>
                <a:spLocks/>
              </p:cNvSpPr>
              <p:nvPr/>
            </p:nvSpPr>
            <p:spPr bwMode="auto">
              <a:xfrm>
                <a:off x="1997" y="2612"/>
                <a:ext cx="1820" cy="226"/>
              </a:xfrm>
              <a:custGeom>
                <a:avLst/>
                <a:gdLst>
                  <a:gd name="T0" fmla="*/ 1820 w 1820"/>
                  <a:gd name="T1" fmla="*/ 0 h 226"/>
                  <a:gd name="T2" fmla="*/ 1259 w 1820"/>
                  <a:gd name="T3" fmla="*/ 192 h 226"/>
                  <a:gd name="T4" fmla="*/ 744 w 1820"/>
                  <a:gd name="T5" fmla="*/ 207 h 226"/>
                  <a:gd name="T6" fmla="*/ 307 w 1820"/>
                  <a:gd name="T7" fmla="*/ 100 h 226"/>
                  <a:gd name="T8" fmla="*/ 0 w 1820"/>
                  <a:gd name="T9" fmla="*/ 123 h 226"/>
                  <a:gd name="T10" fmla="*/ 0 60000 65536"/>
                  <a:gd name="T11" fmla="*/ 0 60000 65536"/>
                  <a:gd name="T12" fmla="*/ 0 60000 65536"/>
                  <a:gd name="T13" fmla="*/ 0 60000 65536"/>
                  <a:gd name="T14" fmla="*/ 0 60000 65536"/>
                  <a:gd name="T15" fmla="*/ 0 w 1820"/>
                  <a:gd name="T16" fmla="*/ 0 h 226"/>
                  <a:gd name="T17" fmla="*/ 1820 w 1820"/>
                  <a:gd name="T18" fmla="*/ 226 h 226"/>
                </a:gdLst>
                <a:ahLst/>
                <a:cxnLst>
                  <a:cxn ang="T10">
                    <a:pos x="T0" y="T1"/>
                  </a:cxn>
                  <a:cxn ang="T11">
                    <a:pos x="T2" y="T3"/>
                  </a:cxn>
                  <a:cxn ang="T12">
                    <a:pos x="T4" y="T5"/>
                  </a:cxn>
                  <a:cxn ang="T13">
                    <a:pos x="T6" y="T7"/>
                  </a:cxn>
                  <a:cxn ang="T14">
                    <a:pos x="T8" y="T9"/>
                  </a:cxn>
                </a:cxnLst>
                <a:rect l="T15" t="T16" r="T17" b="T18"/>
                <a:pathLst>
                  <a:path w="1820" h="226">
                    <a:moveTo>
                      <a:pt x="1820" y="0"/>
                    </a:moveTo>
                    <a:cubicBezTo>
                      <a:pt x="1629" y="79"/>
                      <a:pt x="1438" y="158"/>
                      <a:pt x="1259" y="192"/>
                    </a:cubicBezTo>
                    <a:cubicBezTo>
                      <a:pt x="1080" y="226"/>
                      <a:pt x="903" y="222"/>
                      <a:pt x="744" y="207"/>
                    </a:cubicBezTo>
                    <a:cubicBezTo>
                      <a:pt x="585" y="192"/>
                      <a:pt x="431" y="114"/>
                      <a:pt x="307" y="100"/>
                    </a:cubicBezTo>
                    <a:cubicBezTo>
                      <a:pt x="183" y="86"/>
                      <a:pt x="91" y="104"/>
                      <a:pt x="0" y="123"/>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grpSp>
      </p:grpSp>
      <p:grpSp>
        <p:nvGrpSpPr>
          <p:cNvPr id="7" name="Group 33"/>
          <p:cNvGrpSpPr>
            <a:grpSpLocks/>
          </p:cNvGrpSpPr>
          <p:nvPr/>
        </p:nvGrpSpPr>
        <p:grpSpPr bwMode="auto">
          <a:xfrm>
            <a:off x="641350" y="2924175"/>
            <a:ext cx="3109913" cy="3052763"/>
            <a:chOff x="465" y="2305"/>
            <a:chExt cx="1959" cy="1923"/>
          </a:xfrm>
        </p:grpSpPr>
        <p:sp>
          <p:nvSpPr>
            <p:cNvPr id="130057" name="Text Box 34"/>
            <p:cNvSpPr txBox="1">
              <a:spLocks noChangeArrowheads="1"/>
            </p:cNvSpPr>
            <p:nvPr/>
          </p:nvSpPr>
          <p:spPr bwMode="auto">
            <a:xfrm>
              <a:off x="514" y="2634"/>
              <a:ext cx="1759" cy="1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lnSpc>
                  <a:spcPct val="50000"/>
                </a:lnSpc>
                <a:spcBef>
                  <a:spcPct val="50000"/>
                </a:spcBef>
                <a:buClrTx/>
                <a:buFontTx/>
                <a:buNone/>
              </a:pPr>
              <a:r>
                <a:rPr lang="en-US" altLang="en-US" sz="2000" b="0">
                  <a:solidFill>
                    <a:schemeClr val="tx2"/>
                  </a:solidFill>
                </a:rPr>
                <a:t>John</a:t>
              </a:r>
              <a:r>
                <a:rPr lang="en-US" altLang="en-US" sz="2000" b="0"/>
                <a:t> </a:t>
              </a:r>
              <a:r>
                <a:rPr lang="en-US" altLang="en-US" sz="2000" b="0">
                  <a:solidFill>
                    <a:srgbClr val="CC0099"/>
                  </a:solidFill>
                </a:rPr>
                <a:t>ate</a:t>
              </a:r>
              <a:r>
                <a:rPr lang="en-US" altLang="en-US" sz="2000" b="0"/>
                <a:t> </a:t>
              </a:r>
              <a:r>
                <a:rPr lang="en-US" altLang="en-US" sz="2000" b="0">
                  <a:solidFill>
                    <a:srgbClr val="FF0000"/>
                  </a:solidFill>
                </a:rPr>
                <a:t>the</a:t>
              </a:r>
              <a:r>
                <a:rPr lang="en-US" altLang="en-US" sz="2000" b="0"/>
                <a:t> </a:t>
              </a:r>
              <a:r>
                <a:rPr lang="en-US" altLang="en-US" sz="2000" b="0">
                  <a:solidFill>
                    <a:srgbClr val="009900"/>
                  </a:solidFill>
                </a:rPr>
                <a:t>apple</a:t>
              </a:r>
            </a:p>
            <a:p>
              <a:pPr eaLnBrk="1" hangingPunct="1">
                <a:lnSpc>
                  <a:spcPct val="50000"/>
                </a:lnSpc>
                <a:spcBef>
                  <a:spcPct val="50000"/>
                </a:spcBef>
                <a:buClrTx/>
                <a:buFontTx/>
                <a:buNone/>
              </a:pPr>
              <a:r>
                <a:rPr lang="en-US" altLang="en-US" sz="2000" b="0">
                  <a:solidFill>
                    <a:srgbClr val="FF0000"/>
                  </a:solidFill>
                </a:rPr>
                <a:t>A</a:t>
              </a:r>
              <a:r>
                <a:rPr lang="en-US" altLang="en-US" sz="2000" b="0"/>
                <a:t> </a:t>
              </a:r>
              <a:r>
                <a:rPr lang="en-US" altLang="en-US" sz="2000" b="0">
                  <a:solidFill>
                    <a:srgbClr val="009900"/>
                  </a:solidFill>
                </a:rPr>
                <a:t>dog</a:t>
              </a:r>
              <a:r>
                <a:rPr lang="en-US" altLang="en-US" sz="2000" b="0"/>
                <a:t> </a:t>
              </a:r>
              <a:r>
                <a:rPr lang="en-US" altLang="en-US" sz="2000" b="0">
                  <a:solidFill>
                    <a:srgbClr val="CC0099"/>
                  </a:solidFill>
                </a:rPr>
                <a:t>bit</a:t>
              </a:r>
              <a:r>
                <a:rPr lang="en-US" altLang="en-US" sz="2000" b="0"/>
                <a:t> </a:t>
              </a:r>
              <a:r>
                <a:rPr lang="en-US" altLang="en-US" sz="2000" b="0">
                  <a:solidFill>
                    <a:schemeClr val="tx2"/>
                  </a:solidFill>
                </a:rPr>
                <a:t>Mary</a:t>
              </a:r>
            </a:p>
            <a:p>
              <a:pPr eaLnBrk="1" hangingPunct="1">
                <a:lnSpc>
                  <a:spcPct val="50000"/>
                </a:lnSpc>
                <a:spcBef>
                  <a:spcPct val="50000"/>
                </a:spcBef>
                <a:buClrTx/>
                <a:buFontTx/>
                <a:buNone/>
              </a:pPr>
              <a:r>
                <a:rPr lang="en-US" altLang="en-US" sz="2000" b="0">
                  <a:solidFill>
                    <a:schemeClr val="tx2"/>
                  </a:solidFill>
                </a:rPr>
                <a:t>Mary</a:t>
              </a:r>
              <a:r>
                <a:rPr lang="en-US" altLang="en-US" sz="2000" b="0">
                  <a:solidFill>
                    <a:srgbClr val="CC0099"/>
                  </a:solidFill>
                </a:rPr>
                <a:t> hit </a:t>
              </a:r>
              <a:r>
                <a:rPr lang="en-US" altLang="en-US" sz="2000" b="0">
                  <a:solidFill>
                    <a:srgbClr val="FF0000"/>
                  </a:solidFill>
                </a:rPr>
                <a:t>the</a:t>
              </a:r>
              <a:r>
                <a:rPr lang="en-US" altLang="en-US" sz="2000" b="0"/>
                <a:t> </a:t>
              </a:r>
              <a:r>
                <a:rPr lang="en-US" altLang="en-US" sz="2000" b="0">
                  <a:solidFill>
                    <a:srgbClr val="009900"/>
                  </a:solidFill>
                </a:rPr>
                <a:t>dog</a:t>
              </a:r>
            </a:p>
            <a:p>
              <a:pPr eaLnBrk="1" hangingPunct="1">
                <a:lnSpc>
                  <a:spcPct val="50000"/>
                </a:lnSpc>
                <a:spcBef>
                  <a:spcPct val="50000"/>
                </a:spcBef>
                <a:buClrTx/>
                <a:buFontTx/>
                <a:buNone/>
              </a:pPr>
              <a:r>
                <a:rPr lang="en-US" altLang="en-US" sz="2000" b="0">
                  <a:solidFill>
                    <a:schemeClr val="tx2"/>
                  </a:solidFill>
                </a:rPr>
                <a:t>John</a:t>
              </a:r>
              <a:r>
                <a:rPr lang="en-US" altLang="en-US" sz="2000" b="0"/>
                <a:t> </a:t>
              </a:r>
              <a:r>
                <a:rPr lang="en-US" altLang="en-US" sz="2000" b="0">
                  <a:solidFill>
                    <a:srgbClr val="CC0099"/>
                  </a:solidFill>
                </a:rPr>
                <a:t>gave</a:t>
              </a:r>
              <a:r>
                <a:rPr lang="en-US" altLang="en-US" sz="2000" b="0"/>
                <a:t> </a:t>
              </a:r>
              <a:r>
                <a:rPr lang="en-US" altLang="en-US" sz="2000" b="0">
                  <a:solidFill>
                    <a:schemeClr val="tx2"/>
                  </a:solidFill>
                </a:rPr>
                <a:t>Mary</a:t>
              </a:r>
              <a:r>
                <a:rPr lang="en-US" altLang="en-US" sz="2000" b="0"/>
                <a:t> </a:t>
              </a:r>
              <a:r>
                <a:rPr lang="en-US" altLang="en-US" sz="2000" b="0">
                  <a:solidFill>
                    <a:srgbClr val="FF0000"/>
                  </a:solidFill>
                </a:rPr>
                <a:t>the</a:t>
              </a:r>
              <a:r>
                <a:rPr lang="en-US" altLang="en-US" sz="2000" b="0"/>
                <a:t> </a:t>
              </a:r>
              <a:r>
                <a:rPr lang="en-US" altLang="en-US" sz="2000" b="0">
                  <a:solidFill>
                    <a:srgbClr val="009900"/>
                  </a:solidFill>
                </a:rPr>
                <a:t>cat</a:t>
              </a:r>
              <a:r>
                <a:rPr lang="en-US" altLang="en-US" sz="2000" b="0"/>
                <a:t>.</a:t>
              </a:r>
            </a:p>
            <a:p>
              <a:pPr eaLnBrk="1" hangingPunct="1">
                <a:lnSpc>
                  <a:spcPct val="50000"/>
                </a:lnSpc>
                <a:spcBef>
                  <a:spcPct val="50000"/>
                </a:spcBef>
                <a:buClrTx/>
                <a:buFontTx/>
                <a:buNone/>
              </a:pPr>
              <a:endParaRPr lang="en-US" altLang="en-US" sz="2000" b="0"/>
            </a:p>
            <a:p>
              <a:pPr eaLnBrk="1" hangingPunct="1">
                <a:lnSpc>
                  <a:spcPct val="50000"/>
                </a:lnSpc>
                <a:spcBef>
                  <a:spcPct val="50000"/>
                </a:spcBef>
                <a:buClrTx/>
                <a:buFontTx/>
                <a:buNone/>
              </a:pPr>
              <a:endParaRPr lang="en-US" altLang="en-US" sz="2000" b="0"/>
            </a:p>
            <a:p>
              <a:pPr eaLnBrk="1" hangingPunct="1">
                <a:lnSpc>
                  <a:spcPct val="50000"/>
                </a:lnSpc>
                <a:spcBef>
                  <a:spcPct val="0"/>
                </a:spcBef>
                <a:buClrTx/>
                <a:buFontTx/>
                <a:buNone/>
              </a:pPr>
              <a:endParaRPr lang="en-US" altLang="en-US" sz="2000" b="0"/>
            </a:p>
            <a:p>
              <a:pPr eaLnBrk="1" hangingPunct="1">
                <a:lnSpc>
                  <a:spcPct val="50000"/>
                </a:lnSpc>
                <a:spcBef>
                  <a:spcPct val="50000"/>
                </a:spcBef>
                <a:buClrTx/>
                <a:buFontTx/>
                <a:buNone/>
              </a:pPr>
              <a:endParaRPr lang="en-US" altLang="en-US" sz="2000" b="0"/>
            </a:p>
            <a:p>
              <a:pPr eaLnBrk="1" hangingPunct="1">
                <a:lnSpc>
                  <a:spcPct val="50000"/>
                </a:lnSpc>
                <a:spcBef>
                  <a:spcPct val="50000"/>
                </a:spcBef>
                <a:buClrTx/>
                <a:buFontTx/>
                <a:buNone/>
              </a:pPr>
              <a:endParaRPr lang="en-US" altLang="en-US" sz="2000" b="0"/>
            </a:p>
          </p:txBody>
        </p:sp>
        <p:sp>
          <p:nvSpPr>
            <p:cNvPr id="130058" name="Text Box 35"/>
            <p:cNvSpPr txBox="1">
              <a:spLocks noChangeArrowheads="1"/>
            </p:cNvSpPr>
            <p:nvPr/>
          </p:nvSpPr>
          <p:spPr bwMode="auto">
            <a:xfrm>
              <a:off x="1191" y="3341"/>
              <a:ext cx="170"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lnSpc>
                  <a:spcPct val="65000"/>
                </a:lnSpc>
                <a:spcBef>
                  <a:spcPct val="0"/>
                </a:spcBef>
                <a:buClrTx/>
                <a:buFontTx/>
                <a:buNone/>
              </a:pPr>
              <a:r>
                <a:rPr lang="en-US" altLang="en-US" sz="2800"/>
                <a:t>.</a:t>
              </a:r>
            </a:p>
            <a:p>
              <a:pPr algn="ctr" eaLnBrk="1" hangingPunct="1">
                <a:lnSpc>
                  <a:spcPct val="65000"/>
                </a:lnSpc>
                <a:spcBef>
                  <a:spcPct val="0"/>
                </a:spcBef>
                <a:buClrTx/>
                <a:buFontTx/>
                <a:buNone/>
              </a:pPr>
              <a:r>
                <a:rPr lang="en-US" altLang="en-US" sz="2800"/>
                <a:t>.</a:t>
              </a:r>
            </a:p>
            <a:p>
              <a:pPr algn="ctr" eaLnBrk="1" hangingPunct="1">
                <a:lnSpc>
                  <a:spcPct val="65000"/>
                </a:lnSpc>
                <a:spcBef>
                  <a:spcPct val="0"/>
                </a:spcBef>
                <a:buClrTx/>
                <a:buFontTx/>
                <a:buNone/>
              </a:pPr>
              <a:r>
                <a:rPr lang="en-US" altLang="en-US" sz="2800"/>
                <a:t>.</a:t>
              </a:r>
            </a:p>
          </p:txBody>
        </p:sp>
        <p:sp>
          <p:nvSpPr>
            <p:cNvPr id="130059" name="Rectangle 36"/>
            <p:cNvSpPr>
              <a:spLocks noChangeArrowheads="1"/>
            </p:cNvSpPr>
            <p:nvPr/>
          </p:nvSpPr>
          <p:spPr bwMode="auto">
            <a:xfrm>
              <a:off x="483" y="2573"/>
              <a:ext cx="1767" cy="139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130060" name="Text Box 37"/>
            <p:cNvSpPr txBox="1">
              <a:spLocks noChangeArrowheads="1"/>
            </p:cNvSpPr>
            <p:nvPr/>
          </p:nvSpPr>
          <p:spPr bwMode="auto">
            <a:xfrm>
              <a:off x="681" y="2305"/>
              <a:ext cx="137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Training Sequences</a:t>
              </a:r>
            </a:p>
          </p:txBody>
        </p:sp>
        <p:sp>
          <p:nvSpPr>
            <p:cNvPr id="130061" name="Text Box 38"/>
            <p:cNvSpPr txBox="1">
              <a:spLocks noChangeArrowheads="1"/>
            </p:cNvSpPr>
            <p:nvPr/>
          </p:nvSpPr>
          <p:spPr bwMode="auto">
            <a:xfrm>
              <a:off x="465" y="3965"/>
              <a:ext cx="195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b="0">
                  <a:solidFill>
                    <a:srgbClr val="FF0000"/>
                  </a:solidFill>
                </a:rPr>
                <a:t>Det</a:t>
              </a:r>
              <a:r>
                <a:rPr lang="en-US" altLang="en-US" sz="2000" b="0"/>
                <a:t>   </a:t>
              </a:r>
              <a:r>
                <a:rPr lang="en-US" altLang="en-US" sz="2000" b="0">
                  <a:solidFill>
                    <a:srgbClr val="009900"/>
                  </a:solidFill>
                </a:rPr>
                <a:t>Noun</a:t>
              </a:r>
              <a:r>
                <a:rPr lang="en-US" altLang="en-US" sz="2000" b="0"/>
                <a:t>  </a:t>
              </a:r>
              <a:r>
                <a:rPr lang="en-US" altLang="en-US" sz="2000" b="0">
                  <a:solidFill>
                    <a:schemeClr val="tx2"/>
                  </a:solidFill>
                </a:rPr>
                <a:t>PropNoun</a:t>
              </a:r>
              <a:r>
                <a:rPr lang="en-US" altLang="en-US" sz="2000" b="0"/>
                <a:t> </a:t>
              </a:r>
              <a:r>
                <a:rPr lang="en-US" altLang="en-US" sz="2000" b="0">
                  <a:solidFill>
                    <a:srgbClr val="CC0099"/>
                  </a:solidFill>
                </a:rPr>
                <a:t>Verb </a:t>
              </a:r>
            </a:p>
          </p:txBody>
        </p:sp>
      </p:grpSp>
      <p:sp>
        <p:nvSpPr>
          <p:cNvPr id="130056"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1100" b="0">
                <a:solidFill>
                  <a:srgbClr val="000000"/>
                </a:solidFill>
                <a:latin typeface="Calibri" panose="020F0502020204030204" pitchFamily="34" charset="0"/>
              </a:rPr>
              <a:t>Ray Mooney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US" altLang="en-US"/>
              <a:t>Supervised Parameter Estimation</a:t>
            </a:r>
          </a:p>
        </p:txBody>
      </p:sp>
      <p:sp>
        <p:nvSpPr>
          <p:cNvPr id="7173" name="Content Placeholder 2"/>
          <p:cNvSpPr>
            <a:spLocks noGrp="1"/>
          </p:cNvSpPr>
          <p:nvPr>
            <p:ph idx="1"/>
          </p:nvPr>
        </p:nvSpPr>
        <p:spPr>
          <a:xfrm>
            <a:off x="481013" y="1371600"/>
            <a:ext cx="8121650" cy="4687888"/>
          </a:xfrm>
        </p:spPr>
        <p:txBody>
          <a:bodyPr/>
          <a:lstStyle/>
          <a:p>
            <a:r>
              <a:rPr lang="en-US" altLang="en-US" sz="2800"/>
              <a:t>Estimate state transition probabilities based on tag bigram and unigram statistics in the labeled data.</a:t>
            </a:r>
          </a:p>
          <a:p>
            <a:endParaRPr lang="en-US" altLang="en-US" sz="2800"/>
          </a:p>
          <a:p>
            <a:pPr>
              <a:buFontTx/>
              <a:buNone/>
            </a:pPr>
            <a:endParaRPr lang="en-US" altLang="en-US" sz="2800"/>
          </a:p>
          <a:p>
            <a:r>
              <a:rPr lang="en-US" altLang="en-US" sz="2800"/>
              <a:t>Estimate the observation probabilities based on tag/word co-occurrence statistics in the labeled data.</a:t>
            </a:r>
          </a:p>
          <a:p>
            <a:endParaRPr lang="en-US" altLang="en-US" sz="2800"/>
          </a:p>
          <a:p>
            <a:endParaRPr lang="en-US" altLang="en-US" sz="2800"/>
          </a:p>
          <a:p>
            <a:r>
              <a:rPr lang="en-US" altLang="en-US" sz="2800"/>
              <a:t>Use appropriate smoothing if training data is sparse.</a:t>
            </a:r>
          </a:p>
        </p:txBody>
      </p:sp>
      <p:sp>
        <p:nvSpPr>
          <p:cNvPr id="1321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fld id="{461BC77E-F680-4DB2-BB7E-1D78AC4E58DB}" type="slidenum">
              <a:rPr lang="en-US" altLang="en-US" sz="1200" smtClean="0">
                <a:latin typeface="Helvetica" panose="020B0604020202020204" pitchFamily="34" charset="0"/>
              </a:rPr>
              <a:pPr>
                <a:spcBef>
                  <a:spcPct val="0"/>
                </a:spcBef>
                <a:buClrTx/>
                <a:buFontTx/>
                <a:buNone/>
              </a:pPr>
              <a:t>57</a:t>
            </a:fld>
            <a:endParaRPr lang="en-US" altLang="en-US" sz="1200"/>
          </a:p>
        </p:txBody>
      </p:sp>
      <p:graphicFrame>
        <p:nvGraphicFramePr>
          <p:cNvPr id="7170" name="Object 2"/>
          <p:cNvGraphicFramePr>
            <a:graphicFrameLocks noChangeAspect="1"/>
          </p:cNvGraphicFramePr>
          <p:nvPr/>
        </p:nvGraphicFramePr>
        <p:xfrm>
          <a:off x="2582863" y="2200275"/>
          <a:ext cx="3521075" cy="1149350"/>
        </p:xfrm>
        <a:graphic>
          <a:graphicData uri="http://schemas.openxmlformats.org/presentationml/2006/ole">
            <mc:AlternateContent xmlns:mc="http://schemas.openxmlformats.org/markup-compatibility/2006">
              <mc:Choice xmlns:v="urn:schemas-microsoft-com:vml" Requires="v">
                <p:oleObj spid="_x0000_s132154" name="Equation" r:id="rId4" imgW="1536700" imgH="457200" progId="Equation.3">
                  <p:embed/>
                </p:oleObj>
              </mc:Choice>
              <mc:Fallback>
                <p:oleObj name="Equation" r:id="rId4" imgW="1536700" imgH="4572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2863" y="2200275"/>
                        <a:ext cx="3521075" cy="1149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1" name="Object 3"/>
          <p:cNvGraphicFramePr>
            <a:graphicFrameLocks noChangeAspect="1"/>
          </p:cNvGraphicFramePr>
          <p:nvPr/>
        </p:nvGraphicFramePr>
        <p:xfrm>
          <a:off x="2422525" y="4179888"/>
          <a:ext cx="3635375" cy="1162050"/>
        </p:xfrm>
        <a:graphic>
          <a:graphicData uri="http://schemas.openxmlformats.org/presentationml/2006/ole">
            <mc:AlternateContent xmlns:mc="http://schemas.openxmlformats.org/markup-compatibility/2006">
              <mc:Choice xmlns:v="urn:schemas-microsoft-com:vml" Requires="v">
                <p:oleObj spid="_x0000_s132155" name="Equation" r:id="rId6" imgW="1612900" imgH="469900" progId="Equation.3">
                  <p:embed/>
                </p:oleObj>
              </mc:Choice>
              <mc:Fallback>
                <p:oleObj name="Equation" r:id="rId6" imgW="1612900" imgH="4699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2525" y="4179888"/>
                        <a:ext cx="3635375" cy="1162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2103"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1100" b="0">
                <a:solidFill>
                  <a:srgbClr val="000000"/>
                </a:solidFill>
                <a:latin typeface="Calibri" panose="020F0502020204030204" pitchFamily="34" charset="0"/>
              </a:rPr>
              <a:t>Ray Mooney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7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fld id="{BF2F6576-D7BB-4194-8F7D-4C1200631BD1}" type="slidenum">
              <a:rPr lang="en-US" altLang="en-US" sz="1200" smtClean="0">
                <a:latin typeface="Helvetica" panose="020B0604020202020204" pitchFamily="34" charset="0"/>
              </a:rPr>
              <a:pPr>
                <a:spcBef>
                  <a:spcPct val="0"/>
                </a:spcBef>
                <a:buClrTx/>
                <a:buFontTx/>
                <a:buNone/>
              </a:pPr>
              <a:t>58</a:t>
            </a:fld>
            <a:endParaRPr lang="en-US" altLang="en-US" sz="1200"/>
          </a:p>
        </p:txBody>
      </p:sp>
      <p:sp>
        <p:nvSpPr>
          <p:cNvPr id="136195" name="Rectangle 2"/>
          <p:cNvSpPr>
            <a:spLocks noGrp="1" noChangeArrowheads="1"/>
          </p:cNvSpPr>
          <p:nvPr>
            <p:ph type="title"/>
          </p:nvPr>
        </p:nvSpPr>
        <p:spPr/>
        <p:txBody>
          <a:bodyPr/>
          <a:lstStyle/>
          <a:p>
            <a:pPr eaLnBrk="1" hangingPunct="1"/>
            <a:r>
              <a:rPr lang="en-US" altLang="en-US"/>
              <a:t>Unsupervised </a:t>
            </a:r>
            <a:br>
              <a:rPr lang="en-US" altLang="en-US"/>
            </a:br>
            <a:r>
              <a:rPr lang="en-US" altLang="en-US"/>
              <a:t>Maximum Likelihood Training</a:t>
            </a:r>
          </a:p>
        </p:txBody>
      </p:sp>
      <p:sp>
        <p:nvSpPr>
          <p:cNvPr id="136196" name="Text Box 3"/>
          <p:cNvSpPr txBox="1">
            <a:spLocks noChangeArrowheads="1"/>
          </p:cNvSpPr>
          <p:nvPr/>
        </p:nvSpPr>
        <p:spPr bwMode="auto">
          <a:xfrm>
            <a:off x="1292225" y="2535238"/>
            <a:ext cx="1927225"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lnSpc>
                <a:spcPct val="50000"/>
              </a:lnSpc>
              <a:spcBef>
                <a:spcPct val="50000"/>
              </a:spcBef>
              <a:buClrTx/>
              <a:buFontTx/>
              <a:buNone/>
            </a:pPr>
            <a:r>
              <a:rPr lang="en-US" altLang="en-US" sz="2000" b="0"/>
              <a:t>ah  s  t  e  n</a:t>
            </a:r>
          </a:p>
          <a:p>
            <a:pPr eaLnBrk="1" hangingPunct="1">
              <a:lnSpc>
                <a:spcPct val="50000"/>
              </a:lnSpc>
              <a:spcBef>
                <a:spcPct val="50000"/>
              </a:spcBef>
              <a:buClrTx/>
              <a:buFontTx/>
              <a:buNone/>
            </a:pPr>
            <a:r>
              <a:rPr lang="en-US" altLang="en-US" sz="2000" b="0"/>
              <a:t>a  s  t  i  n</a:t>
            </a:r>
          </a:p>
          <a:p>
            <a:pPr eaLnBrk="1" hangingPunct="1">
              <a:lnSpc>
                <a:spcPct val="50000"/>
              </a:lnSpc>
              <a:spcBef>
                <a:spcPct val="50000"/>
              </a:spcBef>
              <a:buClrTx/>
              <a:buFontTx/>
              <a:buNone/>
            </a:pPr>
            <a:r>
              <a:rPr lang="en-US" altLang="en-US" sz="2000" b="0"/>
              <a:t>oh  s  t  u  n</a:t>
            </a:r>
          </a:p>
          <a:p>
            <a:pPr eaLnBrk="1" hangingPunct="1">
              <a:lnSpc>
                <a:spcPct val="50000"/>
              </a:lnSpc>
              <a:spcBef>
                <a:spcPct val="50000"/>
              </a:spcBef>
              <a:buClrTx/>
              <a:buFontTx/>
              <a:buNone/>
            </a:pPr>
            <a:r>
              <a:rPr lang="en-US" altLang="en-US" sz="2000" b="0"/>
              <a:t>eh  z  t  en </a:t>
            </a:r>
          </a:p>
          <a:p>
            <a:pPr eaLnBrk="1" hangingPunct="1">
              <a:lnSpc>
                <a:spcPct val="50000"/>
              </a:lnSpc>
              <a:spcBef>
                <a:spcPct val="50000"/>
              </a:spcBef>
              <a:buClrTx/>
              <a:buFontTx/>
              <a:buNone/>
            </a:pPr>
            <a:endParaRPr lang="en-US" altLang="en-US" sz="2000" b="0"/>
          </a:p>
          <a:p>
            <a:pPr eaLnBrk="1" hangingPunct="1">
              <a:lnSpc>
                <a:spcPct val="50000"/>
              </a:lnSpc>
              <a:spcBef>
                <a:spcPct val="50000"/>
              </a:spcBef>
              <a:buClrTx/>
              <a:buFontTx/>
              <a:buNone/>
            </a:pPr>
            <a:endParaRPr lang="en-US" altLang="en-US" sz="2000" b="0"/>
          </a:p>
        </p:txBody>
      </p:sp>
      <p:sp>
        <p:nvSpPr>
          <p:cNvPr id="136197" name="Text Box 4"/>
          <p:cNvSpPr txBox="1">
            <a:spLocks noChangeArrowheads="1"/>
          </p:cNvSpPr>
          <p:nvPr/>
        </p:nvSpPr>
        <p:spPr bwMode="auto">
          <a:xfrm>
            <a:off x="1657350" y="3705225"/>
            <a:ext cx="269875"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lnSpc>
                <a:spcPct val="65000"/>
              </a:lnSpc>
              <a:spcBef>
                <a:spcPct val="0"/>
              </a:spcBef>
              <a:buClrTx/>
              <a:buFontTx/>
              <a:buNone/>
            </a:pPr>
            <a:r>
              <a:rPr lang="en-US" altLang="en-US" sz="2800"/>
              <a:t>.</a:t>
            </a:r>
          </a:p>
          <a:p>
            <a:pPr algn="ctr" eaLnBrk="1" hangingPunct="1">
              <a:lnSpc>
                <a:spcPct val="65000"/>
              </a:lnSpc>
              <a:spcBef>
                <a:spcPct val="0"/>
              </a:spcBef>
              <a:buClrTx/>
              <a:buFontTx/>
              <a:buNone/>
            </a:pPr>
            <a:r>
              <a:rPr lang="en-US" altLang="en-US" sz="2800"/>
              <a:t>.</a:t>
            </a:r>
          </a:p>
          <a:p>
            <a:pPr algn="ctr" eaLnBrk="1" hangingPunct="1">
              <a:lnSpc>
                <a:spcPct val="65000"/>
              </a:lnSpc>
              <a:spcBef>
                <a:spcPct val="0"/>
              </a:spcBef>
              <a:buClrTx/>
              <a:buFontTx/>
              <a:buNone/>
            </a:pPr>
            <a:r>
              <a:rPr lang="en-US" altLang="en-US" sz="2800"/>
              <a:t>.</a:t>
            </a:r>
          </a:p>
        </p:txBody>
      </p:sp>
      <p:sp>
        <p:nvSpPr>
          <p:cNvPr id="136198" name="Rectangle 5"/>
          <p:cNvSpPr>
            <a:spLocks noChangeArrowheads="1"/>
          </p:cNvSpPr>
          <p:nvPr/>
        </p:nvSpPr>
        <p:spPr bwMode="auto">
          <a:xfrm>
            <a:off x="1219200" y="2292350"/>
            <a:ext cx="1487488" cy="27559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136199" name="Text Box 6"/>
          <p:cNvSpPr txBox="1">
            <a:spLocks noChangeArrowheads="1"/>
          </p:cNvSpPr>
          <p:nvPr/>
        </p:nvSpPr>
        <p:spPr bwMode="auto">
          <a:xfrm>
            <a:off x="862013" y="1720850"/>
            <a:ext cx="2189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Training Sequences</a:t>
            </a:r>
          </a:p>
        </p:txBody>
      </p:sp>
      <p:grpSp>
        <p:nvGrpSpPr>
          <p:cNvPr id="2" name="Group 7"/>
          <p:cNvGrpSpPr>
            <a:grpSpLocks/>
          </p:cNvGrpSpPr>
          <p:nvPr/>
        </p:nvGrpSpPr>
        <p:grpSpPr bwMode="auto">
          <a:xfrm>
            <a:off x="2693988" y="2951163"/>
            <a:ext cx="2878137" cy="1303337"/>
            <a:chOff x="1697" y="1859"/>
            <a:chExt cx="1813" cy="821"/>
          </a:xfrm>
        </p:grpSpPr>
        <p:sp>
          <p:nvSpPr>
            <p:cNvPr id="136228" name="Rectangle 8"/>
            <p:cNvSpPr>
              <a:spLocks noChangeArrowheads="1"/>
            </p:cNvSpPr>
            <p:nvPr/>
          </p:nvSpPr>
          <p:spPr bwMode="auto">
            <a:xfrm>
              <a:off x="2296" y="1859"/>
              <a:ext cx="1214" cy="821"/>
            </a:xfrm>
            <a:prstGeom prst="rect">
              <a:avLst/>
            </a:prstGeom>
            <a:solidFill>
              <a:srgbClr val="66FFFF"/>
            </a:solidFill>
            <a:ln w="19050">
              <a:solidFill>
                <a:schemeClr val="tx1"/>
              </a:solidFill>
              <a:miter lim="800000"/>
              <a:headEnd/>
              <a:tailEnd/>
            </a:ln>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136229" name="Text Box 9"/>
            <p:cNvSpPr txBox="1">
              <a:spLocks noChangeArrowheads="1"/>
            </p:cNvSpPr>
            <p:nvPr/>
          </p:nvSpPr>
          <p:spPr bwMode="auto">
            <a:xfrm>
              <a:off x="2469" y="1973"/>
              <a:ext cx="885"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800" b="0"/>
                <a:t>HMM</a:t>
              </a:r>
            </a:p>
            <a:p>
              <a:pPr algn="ctr" eaLnBrk="1" hangingPunct="1">
                <a:spcBef>
                  <a:spcPct val="0"/>
                </a:spcBef>
                <a:buClrTx/>
                <a:buFontTx/>
                <a:buNone/>
              </a:pPr>
              <a:r>
                <a:rPr lang="en-US" altLang="en-US" sz="2800" b="0"/>
                <a:t>Training</a:t>
              </a:r>
            </a:p>
          </p:txBody>
        </p:sp>
        <p:sp>
          <p:nvSpPr>
            <p:cNvPr id="136230" name="AutoShape 10"/>
            <p:cNvSpPr>
              <a:spLocks noChangeArrowheads="1"/>
            </p:cNvSpPr>
            <p:nvPr/>
          </p:nvSpPr>
          <p:spPr bwMode="auto">
            <a:xfrm>
              <a:off x="1697" y="2204"/>
              <a:ext cx="607" cy="138"/>
            </a:xfrm>
            <a:prstGeom prst="rightArrow">
              <a:avLst>
                <a:gd name="adj1" fmla="val 50000"/>
                <a:gd name="adj2" fmla="val 109964"/>
              </a:avLst>
            </a:prstGeom>
            <a:solidFill>
              <a:schemeClr val="accent1"/>
            </a:solidFill>
            <a:ln w="12700">
              <a:solidFill>
                <a:schemeClr val="tx1"/>
              </a:solidFill>
              <a:miter lim="800000"/>
              <a:headEnd/>
              <a:tailEnd/>
            </a:ln>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grpSp>
      <p:grpSp>
        <p:nvGrpSpPr>
          <p:cNvPr id="3" name="Group 11"/>
          <p:cNvGrpSpPr>
            <a:grpSpLocks/>
          </p:cNvGrpSpPr>
          <p:nvPr/>
        </p:nvGrpSpPr>
        <p:grpSpPr bwMode="auto">
          <a:xfrm>
            <a:off x="5565775" y="2460625"/>
            <a:ext cx="3324225" cy="2124075"/>
            <a:chOff x="3506" y="1550"/>
            <a:chExt cx="2094" cy="1338"/>
          </a:xfrm>
        </p:grpSpPr>
        <p:sp>
          <p:nvSpPr>
            <p:cNvPr id="136203" name="AutoShape 12"/>
            <p:cNvSpPr>
              <a:spLocks noChangeArrowheads="1"/>
            </p:cNvSpPr>
            <p:nvPr/>
          </p:nvSpPr>
          <p:spPr bwMode="auto">
            <a:xfrm>
              <a:off x="3506" y="2192"/>
              <a:ext cx="607" cy="138"/>
            </a:xfrm>
            <a:prstGeom prst="rightArrow">
              <a:avLst>
                <a:gd name="adj1" fmla="val 50000"/>
                <a:gd name="adj2" fmla="val 109964"/>
              </a:avLst>
            </a:prstGeom>
            <a:solidFill>
              <a:schemeClr val="accent1"/>
            </a:solidFill>
            <a:ln w="12700">
              <a:solidFill>
                <a:schemeClr val="tx1"/>
              </a:solidFill>
              <a:miter lim="800000"/>
              <a:headEnd/>
              <a:tailEnd/>
            </a:ln>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grpSp>
          <p:nvGrpSpPr>
            <p:cNvPr id="136204" name="Group 13"/>
            <p:cNvGrpSpPr>
              <a:grpSpLocks/>
            </p:cNvGrpSpPr>
            <p:nvPr/>
          </p:nvGrpSpPr>
          <p:grpSpPr bwMode="auto">
            <a:xfrm>
              <a:off x="4067" y="1550"/>
              <a:ext cx="1533" cy="1001"/>
              <a:chOff x="284" y="1101"/>
              <a:chExt cx="4313" cy="2622"/>
            </a:xfrm>
          </p:grpSpPr>
          <p:grpSp>
            <p:nvGrpSpPr>
              <p:cNvPr id="136206" name="Group 14"/>
              <p:cNvGrpSpPr>
                <a:grpSpLocks/>
              </p:cNvGrpSpPr>
              <p:nvPr/>
            </p:nvGrpSpPr>
            <p:grpSpPr bwMode="auto">
              <a:xfrm>
                <a:off x="1360" y="2500"/>
                <a:ext cx="829" cy="797"/>
                <a:chOff x="3852" y="2120"/>
                <a:chExt cx="1098" cy="1242"/>
              </a:xfrm>
            </p:grpSpPr>
            <p:sp>
              <p:nvSpPr>
                <p:cNvPr id="136225" name="Freeform 15"/>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36226" name="Freeform 16"/>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36227" name="Line 17"/>
                <p:cNvSpPr>
                  <a:spLocks noChangeShapeType="1"/>
                </p:cNvSpPr>
                <p:nvPr/>
              </p:nvSpPr>
              <p:spPr bwMode="auto">
                <a:xfrm flipV="1">
                  <a:off x="4025" y="2120"/>
                  <a:ext cx="760" cy="8"/>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grpSp>
            <p:nvGrpSpPr>
              <p:cNvPr id="136207" name="Group 18"/>
              <p:cNvGrpSpPr>
                <a:grpSpLocks/>
              </p:cNvGrpSpPr>
              <p:nvPr/>
            </p:nvGrpSpPr>
            <p:grpSpPr bwMode="auto">
              <a:xfrm>
                <a:off x="2181" y="1163"/>
                <a:ext cx="829" cy="797"/>
                <a:chOff x="3852" y="2120"/>
                <a:chExt cx="1098" cy="1242"/>
              </a:xfrm>
            </p:grpSpPr>
            <p:sp>
              <p:nvSpPr>
                <p:cNvPr id="136222" name="Freeform 19"/>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36223" name="Freeform 20"/>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36224" name="Line 21"/>
                <p:cNvSpPr>
                  <a:spLocks noChangeShapeType="1"/>
                </p:cNvSpPr>
                <p:nvPr/>
              </p:nvSpPr>
              <p:spPr bwMode="auto">
                <a:xfrm flipV="1">
                  <a:off x="4025" y="2120"/>
                  <a:ext cx="760" cy="8"/>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136208" name="Freeform 22"/>
              <p:cNvSpPr>
                <a:spLocks/>
              </p:cNvSpPr>
              <p:nvPr/>
            </p:nvSpPr>
            <p:spPr bwMode="auto">
              <a:xfrm>
                <a:off x="579" y="1179"/>
                <a:ext cx="415" cy="793"/>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36209" name="Freeform 23"/>
              <p:cNvSpPr>
                <a:spLocks/>
              </p:cNvSpPr>
              <p:nvPr/>
            </p:nvSpPr>
            <p:spPr bwMode="auto">
              <a:xfrm flipH="1">
                <a:off x="994" y="1177"/>
                <a:ext cx="414" cy="792"/>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36210" name="Line 24"/>
              <p:cNvSpPr>
                <a:spLocks noChangeShapeType="1"/>
              </p:cNvSpPr>
              <p:nvPr/>
            </p:nvSpPr>
            <p:spPr bwMode="auto">
              <a:xfrm flipV="1">
                <a:off x="710" y="1175"/>
                <a:ext cx="573" cy="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36211" name="Freeform 25"/>
              <p:cNvSpPr>
                <a:spLocks/>
              </p:cNvSpPr>
              <p:nvPr/>
            </p:nvSpPr>
            <p:spPr bwMode="auto">
              <a:xfrm>
                <a:off x="3768" y="2017"/>
                <a:ext cx="415" cy="793"/>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36212" name="Freeform 26"/>
              <p:cNvSpPr>
                <a:spLocks/>
              </p:cNvSpPr>
              <p:nvPr/>
            </p:nvSpPr>
            <p:spPr bwMode="auto">
              <a:xfrm flipH="1">
                <a:off x="4183" y="2015"/>
                <a:ext cx="414" cy="792"/>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36213" name="Line 27"/>
              <p:cNvSpPr>
                <a:spLocks noChangeShapeType="1"/>
              </p:cNvSpPr>
              <p:nvPr/>
            </p:nvSpPr>
            <p:spPr bwMode="auto">
              <a:xfrm flipV="1">
                <a:off x="3899" y="2013"/>
                <a:ext cx="573" cy="5"/>
              </a:xfrm>
              <a:prstGeom prst="line">
                <a:avLst/>
              </a:prstGeom>
              <a:noFill/>
              <a:ln w="38100">
                <a:solidFill>
                  <a:srgbClr val="CC00CC"/>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36214" name="Freeform 28"/>
              <p:cNvSpPr>
                <a:spLocks/>
              </p:cNvSpPr>
              <p:nvPr/>
            </p:nvSpPr>
            <p:spPr bwMode="auto">
              <a:xfrm>
                <a:off x="1290" y="1829"/>
                <a:ext cx="983" cy="258"/>
              </a:xfrm>
              <a:custGeom>
                <a:avLst/>
                <a:gdLst>
                  <a:gd name="T0" fmla="*/ 0 w 983"/>
                  <a:gd name="T1" fmla="*/ 38 h 258"/>
                  <a:gd name="T2" fmla="*/ 253 w 983"/>
                  <a:gd name="T3" fmla="*/ 215 h 258"/>
                  <a:gd name="T4" fmla="*/ 614 w 983"/>
                  <a:gd name="T5" fmla="*/ 222 h 258"/>
                  <a:gd name="T6" fmla="*/ 983 w 983"/>
                  <a:gd name="T7" fmla="*/ 0 h 258"/>
                  <a:gd name="T8" fmla="*/ 0 60000 65536"/>
                  <a:gd name="T9" fmla="*/ 0 60000 65536"/>
                  <a:gd name="T10" fmla="*/ 0 60000 65536"/>
                  <a:gd name="T11" fmla="*/ 0 60000 65536"/>
                  <a:gd name="T12" fmla="*/ 0 w 983"/>
                  <a:gd name="T13" fmla="*/ 0 h 258"/>
                  <a:gd name="T14" fmla="*/ 983 w 983"/>
                  <a:gd name="T15" fmla="*/ 258 h 258"/>
                </a:gdLst>
                <a:ahLst/>
                <a:cxnLst>
                  <a:cxn ang="T8">
                    <a:pos x="T0" y="T1"/>
                  </a:cxn>
                  <a:cxn ang="T9">
                    <a:pos x="T2" y="T3"/>
                  </a:cxn>
                  <a:cxn ang="T10">
                    <a:pos x="T4" y="T5"/>
                  </a:cxn>
                  <a:cxn ang="T11">
                    <a:pos x="T6" y="T7"/>
                  </a:cxn>
                </a:cxnLst>
                <a:rect l="T12" t="T13" r="T14" b="T15"/>
                <a:pathLst>
                  <a:path w="983" h="258">
                    <a:moveTo>
                      <a:pt x="0" y="38"/>
                    </a:moveTo>
                    <a:cubicBezTo>
                      <a:pt x="75" y="111"/>
                      <a:pt x="151" y="184"/>
                      <a:pt x="253" y="215"/>
                    </a:cubicBezTo>
                    <a:cubicBezTo>
                      <a:pt x="355" y="246"/>
                      <a:pt x="492" y="258"/>
                      <a:pt x="614" y="222"/>
                    </a:cubicBezTo>
                    <a:cubicBezTo>
                      <a:pt x="736" y="186"/>
                      <a:pt x="859" y="93"/>
                      <a:pt x="983"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36215" name="Freeform 29"/>
              <p:cNvSpPr>
                <a:spLocks/>
              </p:cNvSpPr>
              <p:nvPr/>
            </p:nvSpPr>
            <p:spPr bwMode="auto">
              <a:xfrm>
                <a:off x="2918" y="1821"/>
                <a:ext cx="929" cy="507"/>
              </a:xfrm>
              <a:custGeom>
                <a:avLst/>
                <a:gdLst>
                  <a:gd name="T0" fmla="*/ 0 w 929"/>
                  <a:gd name="T1" fmla="*/ 0 h 507"/>
                  <a:gd name="T2" fmla="*/ 207 w 929"/>
                  <a:gd name="T3" fmla="*/ 238 h 507"/>
                  <a:gd name="T4" fmla="*/ 499 w 929"/>
                  <a:gd name="T5" fmla="*/ 422 h 507"/>
                  <a:gd name="T6" fmla="*/ 929 w 929"/>
                  <a:gd name="T7" fmla="*/ 507 h 507"/>
                  <a:gd name="T8" fmla="*/ 0 60000 65536"/>
                  <a:gd name="T9" fmla="*/ 0 60000 65536"/>
                  <a:gd name="T10" fmla="*/ 0 60000 65536"/>
                  <a:gd name="T11" fmla="*/ 0 60000 65536"/>
                  <a:gd name="T12" fmla="*/ 0 w 929"/>
                  <a:gd name="T13" fmla="*/ 0 h 507"/>
                  <a:gd name="T14" fmla="*/ 929 w 929"/>
                  <a:gd name="T15" fmla="*/ 507 h 507"/>
                </a:gdLst>
                <a:ahLst/>
                <a:cxnLst>
                  <a:cxn ang="T8">
                    <a:pos x="T0" y="T1"/>
                  </a:cxn>
                  <a:cxn ang="T9">
                    <a:pos x="T2" y="T3"/>
                  </a:cxn>
                  <a:cxn ang="T10">
                    <a:pos x="T4" y="T5"/>
                  </a:cxn>
                  <a:cxn ang="T11">
                    <a:pos x="T6" y="T7"/>
                  </a:cxn>
                </a:cxnLst>
                <a:rect l="T12" t="T13" r="T14" b="T15"/>
                <a:pathLst>
                  <a:path w="929" h="507">
                    <a:moveTo>
                      <a:pt x="0" y="0"/>
                    </a:moveTo>
                    <a:cubicBezTo>
                      <a:pt x="62" y="84"/>
                      <a:pt x="124" y="168"/>
                      <a:pt x="207" y="238"/>
                    </a:cubicBezTo>
                    <a:cubicBezTo>
                      <a:pt x="290" y="308"/>
                      <a:pt x="379" y="377"/>
                      <a:pt x="499" y="422"/>
                    </a:cubicBezTo>
                    <a:cubicBezTo>
                      <a:pt x="619" y="467"/>
                      <a:pt x="860" y="493"/>
                      <a:pt x="929" y="5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36216" name="Freeform 30"/>
              <p:cNvSpPr>
                <a:spLocks/>
              </p:cNvSpPr>
              <p:nvPr/>
            </p:nvSpPr>
            <p:spPr bwMode="auto">
              <a:xfrm>
                <a:off x="1313" y="1101"/>
                <a:ext cx="975" cy="359"/>
              </a:xfrm>
              <a:custGeom>
                <a:avLst/>
                <a:gdLst>
                  <a:gd name="T0" fmla="*/ 975 w 975"/>
                  <a:gd name="T1" fmla="*/ 1 h 536"/>
                  <a:gd name="T2" fmla="*/ 668 w 975"/>
                  <a:gd name="T3" fmla="*/ 1 h 536"/>
                  <a:gd name="T4" fmla="*/ 307 w 975"/>
                  <a:gd name="T5" fmla="*/ 1 h 536"/>
                  <a:gd name="T6" fmla="*/ 0 w 975"/>
                  <a:gd name="T7" fmla="*/ 1 h 536"/>
                  <a:gd name="T8" fmla="*/ 0 60000 65536"/>
                  <a:gd name="T9" fmla="*/ 0 60000 65536"/>
                  <a:gd name="T10" fmla="*/ 0 60000 65536"/>
                  <a:gd name="T11" fmla="*/ 0 60000 65536"/>
                  <a:gd name="T12" fmla="*/ 0 w 975"/>
                  <a:gd name="T13" fmla="*/ 0 h 536"/>
                  <a:gd name="T14" fmla="*/ 975 w 975"/>
                  <a:gd name="T15" fmla="*/ 536 h 536"/>
                </a:gdLst>
                <a:ahLst/>
                <a:cxnLst>
                  <a:cxn ang="T8">
                    <a:pos x="T0" y="T1"/>
                  </a:cxn>
                  <a:cxn ang="T9">
                    <a:pos x="T2" y="T3"/>
                  </a:cxn>
                  <a:cxn ang="T10">
                    <a:pos x="T4" y="T5"/>
                  </a:cxn>
                  <a:cxn ang="T11">
                    <a:pos x="T6" y="T7"/>
                  </a:cxn>
                </a:cxnLst>
                <a:rect l="T12" t="T13" r="T14" b="T15"/>
                <a:pathLst>
                  <a:path w="975" h="536">
                    <a:moveTo>
                      <a:pt x="975" y="528"/>
                    </a:moveTo>
                    <a:cubicBezTo>
                      <a:pt x="877" y="343"/>
                      <a:pt x="779" y="158"/>
                      <a:pt x="668" y="83"/>
                    </a:cubicBezTo>
                    <a:cubicBezTo>
                      <a:pt x="557" y="8"/>
                      <a:pt x="418" y="0"/>
                      <a:pt x="307" y="75"/>
                    </a:cubicBezTo>
                    <a:cubicBezTo>
                      <a:pt x="196" y="150"/>
                      <a:pt x="52" y="458"/>
                      <a:pt x="0" y="536"/>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en-US"/>
              </a:p>
            </p:txBody>
          </p:sp>
          <p:sp>
            <p:nvSpPr>
              <p:cNvPr id="136217" name="Freeform 31"/>
              <p:cNvSpPr>
                <a:spLocks/>
              </p:cNvSpPr>
              <p:nvPr/>
            </p:nvSpPr>
            <p:spPr bwMode="auto">
              <a:xfrm>
                <a:off x="1159" y="1959"/>
                <a:ext cx="2612" cy="620"/>
              </a:xfrm>
              <a:custGeom>
                <a:avLst/>
                <a:gdLst>
                  <a:gd name="T0" fmla="*/ 0 w 2612"/>
                  <a:gd name="T1" fmla="*/ 0 h 620"/>
                  <a:gd name="T2" fmla="*/ 400 w 2612"/>
                  <a:gd name="T3" fmla="*/ 354 h 620"/>
                  <a:gd name="T4" fmla="*/ 1467 w 2612"/>
                  <a:gd name="T5" fmla="*/ 392 h 620"/>
                  <a:gd name="T6" fmla="*/ 2174 w 2612"/>
                  <a:gd name="T7" fmla="*/ 584 h 620"/>
                  <a:gd name="T8" fmla="*/ 2612 w 2612"/>
                  <a:gd name="T9" fmla="*/ 607 h 620"/>
                  <a:gd name="T10" fmla="*/ 0 60000 65536"/>
                  <a:gd name="T11" fmla="*/ 0 60000 65536"/>
                  <a:gd name="T12" fmla="*/ 0 60000 65536"/>
                  <a:gd name="T13" fmla="*/ 0 60000 65536"/>
                  <a:gd name="T14" fmla="*/ 0 60000 65536"/>
                  <a:gd name="T15" fmla="*/ 0 w 2612"/>
                  <a:gd name="T16" fmla="*/ 0 h 620"/>
                  <a:gd name="T17" fmla="*/ 2612 w 2612"/>
                  <a:gd name="T18" fmla="*/ 620 h 620"/>
                </a:gdLst>
                <a:ahLst/>
                <a:cxnLst>
                  <a:cxn ang="T10">
                    <a:pos x="T0" y="T1"/>
                  </a:cxn>
                  <a:cxn ang="T11">
                    <a:pos x="T2" y="T3"/>
                  </a:cxn>
                  <a:cxn ang="T12">
                    <a:pos x="T4" y="T5"/>
                  </a:cxn>
                  <a:cxn ang="T13">
                    <a:pos x="T6" y="T7"/>
                  </a:cxn>
                  <a:cxn ang="T14">
                    <a:pos x="T8" y="T9"/>
                  </a:cxn>
                </a:cxnLst>
                <a:rect l="T15" t="T16" r="T17" b="T18"/>
                <a:pathLst>
                  <a:path w="2612" h="620">
                    <a:moveTo>
                      <a:pt x="0" y="0"/>
                    </a:moveTo>
                    <a:cubicBezTo>
                      <a:pt x="78" y="144"/>
                      <a:pt x="156" y="289"/>
                      <a:pt x="400" y="354"/>
                    </a:cubicBezTo>
                    <a:cubicBezTo>
                      <a:pt x="644" y="419"/>
                      <a:pt x="1171" y="354"/>
                      <a:pt x="1467" y="392"/>
                    </a:cubicBezTo>
                    <a:cubicBezTo>
                      <a:pt x="1763" y="430"/>
                      <a:pt x="1983" y="548"/>
                      <a:pt x="2174" y="584"/>
                    </a:cubicBezTo>
                    <a:cubicBezTo>
                      <a:pt x="2365" y="620"/>
                      <a:pt x="2488" y="613"/>
                      <a:pt x="2612" y="6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36218" name="Freeform 32"/>
              <p:cNvSpPr>
                <a:spLocks/>
              </p:cNvSpPr>
              <p:nvPr/>
            </p:nvSpPr>
            <p:spPr bwMode="auto">
              <a:xfrm>
                <a:off x="2173" y="2735"/>
                <a:ext cx="1705" cy="481"/>
              </a:xfrm>
              <a:custGeom>
                <a:avLst/>
                <a:gdLst>
                  <a:gd name="T0" fmla="*/ 0 w 1705"/>
                  <a:gd name="T1" fmla="*/ 292 h 481"/>
                  <a:gd name="T2" fmla="*/ 315 w 1705"/>
                  <a:gd name="T3" fmla="*/ 399 h 481"/>
                  <a:gd name="T4" fmla="*/ 1121 w 1705"/>
                  <a:gd name="T5" fmla="*/ 415 h 481"/>
                  <a:gd name="T6" fmla="*/ 1705 w 1705"/>
                  <a:gd name="T7" fmla="*/ 0 h 481"/>
                  <a:gd name="T8" fmla="*/ 0 60000 65536"/>
                  <a:gd name="T9" fmla="*/ 0 60000 65536"/>
                  <a:gd name="T10" fmla="*/ 0 60000 65536"/>
                  <a:gd name="T11" fmla="*/ 0 60000 65536"/>
                  <a:gd name="T12" fmla="*/ 0 w 1705"/>
                  <a:gd name="T13" fmla="*/ 0 h 481"/>
                  <a:gd name="T14" fmla="*/ 1705 w 1705"/>
                  <a:gd name="T15" fmla="*/ 481 h 481"/>
                </a:gdLst>
                <a:ahLst/>
                <a:cxnLst>
                  <a:cxn ang="T8">
                    <a:pos x="T0" y="T1"/>
                  </a:cxn>
                  <a:cxn ang="T9">
                    <a:pos x="T2" y="T3"/>
                  </a:cxn>
                  <a:cxn ang="T10">
                    <a:pos x="T4" y="T5"/>
                  </a:cxn>
                  <a:cxn ang="T11">
                    <a:pos x="T6" y="T7"/>
                  </a:cxn>
                </a:cxnLst>
                <a:rect l="T12" t="T13" r="T14" b="T15"/>
                <a:pathLst>
                  <a:path w="1705" h="481">
                    <a:moveTo>
                      <a:pt x="0" y="292"/>
                    </a:moveTo>
                    <a:cubicBezTo>
                      <a:pt x="64" y="335"/>
                      <a:pt x="128" y="379"/>
                      <a:pt x="315" y="399"/>
                    </a:cubicBezTo>
                    <a:cubicBezTo>
                      <a:pt x="502" y="419"/>
                      <a:pt x="889" y="481"/>
                      <a:pt x="1121" y="415"/>
                    </a:cubicBezTo>
                    <a:cubicBezTo>
                      <a:pt x="1353" y="349"/>
                      <a:pt x="1529" y="174"/>
                      <a:pt x="1705"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36219" name="Freeform 33"/>
              <p:cNvSpPr>
                <a:spLocks/>
              </p:cNvSpPr>
              <p:nvPr/>
            </p:nvSpPr>
            <p:spPr bwMode="auto">
              <a:xfrm>
                <a:off x="475" y="1783"/>
                <a:ext cx="892" cy="1282"/>
              </a:xfrm>
              <a:custGeom>
                <a:avLst/>
                <a:gdLst>
                  <a:gd name="T0" fmla="*/ 892 w 892"/>
                  <a:gd name="T1" fmla="*/ 1282 h 1282"/>
                  <a:gd name="T2" fmla="*/ 569 w 892"/>
                  <a:gd name="T3" fmla="*/ 1190 h 1282"/>
                  <a:gd name="T4" fmla="*/ 147 w 892"/>
                  <a:gd name="T5" fmla="*/ 921 h 1282"/>
                  <a:gd name="T6" fmla="*/ 1 w 892"/>
                  <a:gd name="T7" fmla="*/ 583 h 1282"/>
                  <a:gd name="T8" fmla="*/ 139 w 892"/>
                  <a:gd name="T9" fmla="*/ 0 h 1282"/>
                  <a:gd name="T10" fmla="*/ 0 60000 65536"/>
                  <a:gd name="T11" fmla="*/ 0 60000 65536"/>
                  <a:gd name="T12" fmla="*/ 0 60000 65536"/>
                  <a:gd name="T13" fmla="*/ 0 60000 65536"/>
                  <a:gd name="T14" fmla="*/ 0 60000 65536"/>
                  <a:gd name="T15" fmla="*/ 0 w 892"/>
                  <a:gd name="T16" fmla="*/ 0 h 1282"/>
                  <a:gd name="T17" fmla="*/ 892 w 892"/>
                  <a:gd name="T18" fmla="*/ 1282 h 1282"/>
                </a:gdLst>
                <a:ahLst/>
                <a:cxnLst>
                  <a:cxn ang="T10">
                    <a:pos x="T0" y="T1"/>
                  </a:cxn>
                  <a:cxn ang="T11">
                    <a:pos x="T2" y="T3"/>
                  </a:cxn>
                  <a:cxn ang="T12">
                    <a:pos x="T4" y="T5"/>
                  </a:cxn>
                  <a:cxn ang="T13">
                    <a:pos x="T6" y="T7"/>
                  </a:cxn>
                  <a:cxn ang="T14">
                    <a:pos x="T8" y="T9"/>
                  </a:cxn>
                </a:cxnLst>
                <a:rect l="T15" t="T16" r="T17" b="T18"/>
                <a:pathLst>
                  <a:path w="892" h="1282">
                    <a:moveTo>
                      <a:pt x="892" y="1282"/>
                    </a:moveTo>
                    <a:cubicBezTo>
                      <a:pt x="792" y="1266"/>
                      <a:pt x="693" y="1250"/>
                      <a:pt x="569" y="1190"/>
                    </a:cubicBezTo>
                    <a:cubicBezTo>
                      <a:pt x="445" y="1130"/>
                      <a:pt x="242" y="1022"/>
                      <a:pt x="147" y="921"/>
                    </a:cubicBezTo>
                    <a:cubicBezTo>
                      <a:pt x="52" y="820"/>
                      <a:pt x="2" y="736"/>
                      <a:pt x="1" y="583"/>
                    </a:cubicBezTo>
                    <a:cubicBezTo>
                      <a:pt x="0" y="430"/>
                      <a:pt x="69" y="215"/>
                      <a:pt x="139"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36220" name="Freeform 34"/>
              <p:cNvSpPr>
                <a:spLocks/>
              </p:cNvSpPr>
              <p:nvPr/>
            </p:nvSpPr>
            <p:spPr bwMode="auto">
              <a:xfrm>
                <a:off x="284" y="1621"/>
                <a:ext cx="3702" cy="2102"/>
              </a:xfrm>
              <a:custGeom>
                <a:avLst/>
                <a:gdLst>
                  <a:gd name="T0" fmla="*/ 3702 w 3702"/>
                  <a:gd name="T1" fmla="*/ 1175 h 2102"/>
                  <a:gd name="T2" fmla="*/ 3364 w 3702"/>
                  <a:gd name="T3" fmla="*/ 1905 h 2102"/>
                  <a:gd name="T4" fmla="*/ 3164 w 3702"/>
                  <a:gd name="T5" fmla="*/ 2051 h 2102"/>
                  <a:gd name="T6" fmla="*/ 2895 w 3702"/>
                  <a:gd name="T7" fmla="*/ 2097 h 2102"/>
                  <a:gd name="T8" fmla="*/ 1290 w 3702"/>
                  <a:gd name="T9" fmla="*/ 2059 h 2102"/>
                  <a:gd name="T10" fmla="*/ 607 w 3702"/>
                  <a:gd name="T11" fmla="*/ 1836 h 2102"/>
                  <a:gd name="T12" fmla="*/ 345 w 3702"/>
                  <a:gd name="T13" fmla="*/ 1498 h 2102"/>
                  <a:gd name="T14" fmla="*/ 100 w 3702"/>
                  <a:gd name="T15" fmla="*/ 976 h 2102"/>
                  <a:gd name="T16" fmla="*/ 31 w 3702"/>
                  <a:gd name="T17" fmla="*/ 300 h 2102"/>
                  <a:gd name="T18" fmla="*/ 284 w 3702"/>
                  <a:gd name="T19" fmla="*/ 0 h 2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2"/>
                  <a:gd name="T31" fmla="*/ 0 h 2102"/>
                  <a:gd name="T32" fmla="*/ 3702 w 3702"/>
                  <a:gd name="T33" fmla="*/ 2102 h 2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2" h="2102">
                    <a:moveTo>
                      <a:pt x="3702" y="1175"/>
                    </a:moveTo>
                    <a:cubicBezTo>
                      <a:pt x="3578" y="1467"/>
                      <a:pt x="3454" y="1759"/>
                      <a:pt x="3364" y="1905"/>
                    </a:cubicBezTo>
                    <a:cubicBezTo>
                      <a:pt x="3274" y="2051"/>
                      <a:pt x="3242" y="2019"/>
                      <a:pt x="3164" y="2051"/>
                    </a:cubicBezTo>
                    <a:cubicBezTo>
                      <a:pt x="3086" y="2083"/>
                      <a:pt x="3207" y="2096"/>
                      <a:pt x="2895" y="2097"/>
                    </a:cubicBezTo>
                    <a:cubicBezTo>
                      <a:pt x="2583" y="2098"/>
                      <a:pt x="1671" y="2102"/>
                      <a:pt x="1290" y="2059"/>
                    </a:cubicBezTo>
                    <a:cubicBezTo>
                      <a:pt x="909" y="2016"/>
                      <a:pt x="765" y="1930"/>
                      <a:pt x="607" y="1836"/>
                    </a:cubicBezTo>
                    <a:cubicBezTo>
                      <a:pt x="449" y="1742"/>
                      <a:pt x="429" y="1641"/>
                      <a:pt x="345" y="1498"/>
                    </a:cubicBezTo>
                    <a:cubicBezTo>
                      <a:pt x="261" y="1355"/>
                      <a:pt x="152" y="1176"/>
                      <a:pt x="100" y="976"/>
                    </a:cubicBezTo>
                    <a:cubicBezTo>
                      <a:pt x="48" y="776"/>
                      <a:pt x="0" y="463"/>
                      <a:pt x="31" y="300"/>
                    </a:cubicBezTo>
                    <a:cubicBezTo>
                      <a:pt x="62" y="137"/>
                      <a:pt x="173" y="68"/>
                      <a:pt x="284"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136221" name="Freeform 35"/>
              <p:cNvSpPr>
                <a:spLocks/>
              </p:cNvSpPr>
              <p:nvPr/>
            </p:nvSpPr>
            <p:spPr bwMode="auto">
              <a:xfrm>
                <a:off x="1997" y="2612"/>
                <a:ext cx="1820" cy="226"/>
              </a:xfrm>
              <a:custGeom>
                <a:avLst/>
                <a:gdLst>
                  <a:gd name="T0" fmla="*/ 1820 w 1820"/>
                  <a:gd name="T1" fmla="*/ 0 h 226"/>
                  <a:gd name="T2" fmla="*/ 1259 w 1820"/>
                  <a:gd name="T3" fmla="*/ 192 h 226"/>
                  <a:gd name="T4" fmla="*/ 744 w 1820"/>
                  <a:gd name="T5" fmla="*/ 207 h 226"/>
                  <a:gd name="T6" fmla="*/ 307 w 1820"/>
                  <a:gd name="T7" fmla="*/ 100 h 226"/>
                  <a:gd name="T8" fmla="*/ 0 w 1820"/>
                  <a:gd name="T9" fmla="*/ 123 h 226"/>
                  <a:gd name="T10" fmla="*/ 0 60000 65536"/>
                  <a:gd name="T11" fmla="*/ 0 60000 65536"/>
                  <a:gd name="T12" fmla="*/ 0 60000 65536"/>
                  <a:gd name="T13" fmla="*/ 0 60000 65536"/>
                  <a:gd name="T14" fmla="*/ 0 60000 65536"/>
                  <a:gd name="T15" fmla="*/ 0 w 1820"/>
                  <a:gd name="T16" fmla="*/ 0 h 226"/>
                  <a:gd name="T17" fmla="*/ 1820 w 1820"/>
                  <a:gd name="T18" fmla="*/ 226 h 226"/>
                </a:gdLst>
                <a:ahLst/>
                <a:cxnLst>
                  <a:cxn ang="T10">
                    <a:pos x="T0" y="T1"/>
                  </a:cxn>
                  <a:cxn ang="T11">
                    <a:pos x="T2" y="T3"/>
                  </a:cxn>
                  <a:cxn ang="T12">
                    <a:pos x="T4" y="T5"/>
                  </a:cxn>
                  <a:cxn ang="T13">
                    <a:pos x="T6" y="T7"/>
                  </a:cxn>
                  <a:cxn ang="T14">
                    <a:pos x="T8" y="T9"/>
                  </a:cxn>
                </a:cxnLst>
                <a:rect l="T15" t="T16" r="T17" b="T18"/>
                <a:pathLst>
                  <a:path w="1820" h="226">
                    <a:moveTo>
                      <a:pt x="1820" y="0"/>
                    </a:moveTo>
                    <a:cubicBezTo>
                      <a:pt x="1629" y="79"/>
                      <a:pt x="1438" y="158"/>
                      <a:pt x="1259" y="192"/>
                    </a:cubicBezTo>
                    <a:cubicBezTo>
                      <a:pt x="1080" y="226"/>
                      <a:pt x="903" y="222"/>
                      <a:pt x="744" y="207"/>
                    </a:cubicBezTo>
                    <a:cubicBezTo>
                      <a:pt x="585" y="192"/>
                      <a:pt x="431" y="114"/>
                      <a:pt x="307" y="100"/>
                    </a:cubicBezTo>
                    <a:cubicBezTo>
                      <a:pt x="183" y="86"/>
                      <a:pt x="91" y="104"/>
                      <a:pt x="0" y="123"/>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grpSp>
        <p:sp>
          <p:nvSpPr>
            <p:cNvPr id="136205" name="Text Box 36"/>
            <p:cNvSpPr txBox="1">
              <a:spLocks noChangeArrowheads="1"/>
            </p:cNvSpPr>
            <p:nvPr/>
          </p:nvSpPr>
          <p:spPr bwMode="auto">
            <a:xfrm>
              <a:off x="4470" y="2638"/>
              <a:ext cx="5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000" b="0"/>
                <a:t>Austin</a:t>
              </a:r>
            </a:p>
          </p:txBody>
        </p:sp>
      </p:grpSp>
      <p:sp>
        <p:nvSpPr>
          <p:cNvPr id="136202"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1100" b="0">
                <a:solidFill>
                  <a:srgbClr val="000000"/>
                </a:solidFill>
                <a:latin typeface="Calibri" panose="020F0502020204030204" pitchFamily="34" charset="0"/>
              </a:rPr>
              <a:t>Ray Mooney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fld id="{BFC8A4FD-9289-4290-9859-22D097648B18}" type="slidenum">
              <a:rPr lang="en-US" altLang="en-US" sz="1200" smtClean="0">
                <a:latin typeface="Helvetica" panose="020B0604020202020204" pitchFamily="34" charset="0"/>
              </a:rPr>
              <a:pPr>
                <a:spcBef>
                  <a:spcPct val="0"/>
                </a:spcBef>
                <a:buClrTx/>
                <a:buFontTx/>
                <a:buNone/>
              </a:pPr>
              <a:t>59</a:t>
            </a:fld>
            <a:endParaRPr lang="en-US" altLang="en-US" sz="1200"/>
          </a:p>
        </p:txBody>
      </p:sp>
      <p:sp>
        <p:nvSpPr>
          <p:cNvPr id="138243" name="Rectangle 2"/>
          <p:cNvSpPr>
            <a:spLocks noGrp="1" noChangeArrowheads="1"/>
          </p:cNvSpPr>
          <p:nvPr>
            <p:ph type="title"/>
          </p:nvPr>
        </p:nvSpPr>
        <p:spPr/>
        <p:txBody>
          <a:bodyPr/>
          <a:lstStyle/>
          <a:p>
            <a:pPr eaLnBrk="1" hangingPunct="1"/>
            <a:r>
              <a:rPr lang="en-US" altLang="en-US"/>
              <a:t>Maximum Likelihood Training</a:t>
            </a:r>
          </a:p>
        </p:txBody>
      </p:sp>
      <p:sp>
        <p:nvSpPr>
          <p:cNvPr id="138244" name="Rectangle 3"/>
          <p:cNvSpPr>
            <a:spLocks noGrp="1" noChangeArrowheads="1"/>
          </p:cNvSpPr>
          <p:nvPr>
            <p:ph type="body" idx="1"/>
          </p:nvPr>
        </p:nvSpPr>
        <p:spPr/>
        <p:txBody>
          <a:bodyPr/>
          <a:lstStyle/>
          <a:p>
            <a:pPr eaLnBrk="1" hangingPunct="1">
              <a:lnSpc>
                <a:spcPct val="90000"/>
              </a:lnSpc>
            </a:pPr>
            <a:r>
              <a:rPr lang="en-US" altLang="en-US" sz="2800" dirty="0">
                <a:cs typeface="Times New Roman" panose="02020603050405020304" pitchFamily="18" charset="0"/>
              </a:rPr>
              <a:t>Given an observation sequence, </a:t>
            </a:r>
            <a:r>
              <a:rPr lang="en-US" altLang="en-US" sz="2800" i="1" dirty="0">
                <a:cs typeface="Times New Roman" panose="02020603050405020304" pitchFamily="18" charset="0"/>
              </a:rPr>
              <a:t>O</a:t>
            </a:r>
            <a:r>
              <a:rPr lang="en-US" altLang="en-US" sz="2800" dirty="0">
                <a:cs typeface="Times New Roman" panose="02020603050405020304" pitchFamily="18" charset="0"/>
              </a:rPr>
              <a:t>, what set of parameters, </a:t>
            </a:r>
            <a:r>
              <a:rPr lang="el-GR" altLang="en-US" sz="2800" dirty="0">
                <a:cs typeface="Times New Roman" panose="02020603050405020304" pitchFamily="18" charset="0"/>
              </a:rPr>
              <a:t>λ</a:t>
            </a:r>
            <a:r>
              <a:rPr lang="en-US" altLang="en-US" sz="2800" dirty="0">
                <a:cs typeface="Times New Roman" panose="02020603050405020304" pitchFamily="18" charset="0"/>
              </a:rPr>
              <a:t>, for a given model maximizes the probability that this data was generated from this model (P(</a:t>
            </a:r>
            <a:r>
              <a:rPr lang="en-US" altLang="en-US" sz="2800" i="1" dirty="0">
                <a:cs typeface="Times New Roman" panose="02020603050405020304" pitchFamily="18" charset="0"/>
              </a:rPr>
              <a:t>O</a:t>
            </a:r>
            <a:r>
              <a:rPr lang="en-US" altLang="en-US" sz="2800" dirty="0">
                <a:cs typeface="Times New Roman" panose="02020603050405020304" pitchFamily="18" charset="0"/>
              </a:rPr>
              <a:t>| </a:t>
            </a:r>
            <a:r>
              <a:rPr lang="el-GR" altLang="en-US" sz="2800" dirty="0">
                <a:cs typeface="Times New Roman" panose="02020603050405020304" pitchFamily="18" charset="0"/>
              </a:rPr>
              <a:t>λ</a:t>
            </a:r>
            <a:r>
              <a:rPr lang="en-US" altLang="en-US" sz="2800" dirty="0">
                <a:cs typeface="Times New Roman" panose="02020603050405020304" pitchFamily="18" charset="0"/>
              </a:rPr>
              <a:t>))?</a:t>
            </a:r>
          </a:p>
          <a:p>
            <a:pPr eaLnBrk="1" hangingPunct="1">
              <a:lnSpc>
                <a:spcPct val="90000"/>
              </a:lnSpc>
            </a:pPr>
            <a:r>
              <a:rPr lang="en-US" altLang="en-US" sz="2800" dirty="0">
                <a:cs typeface="Times New Roman" panose="02020603050405020304" pitchFamily="18" charset="0"/>
              </a:rPr>
              <a:t>Used to train an HMM model and properly induce its parameters from a set of training data.</a:t>
            </a:r>
          </a:p>
          <a:p>
            <a:pPr eaLnBrk="1" hangingPunct="1">
              <a:lnSpc>
                <a:spcPct val="90000"/>
              </a:lnSpc>
            </a:pPr>
            <a:r>
              <a:rPr lang="en-US" altLang="en-US" sz="2800" dirty="0">
                <a:cs typeface="Times New Roman" panose="02020603050405020304" pitchFamily="18" charset="0"/>
              </a:rPr>
              <a:t>Only need to have an unannotated observation sequence (or set of sequences) generated from the model. Does not need to know the correct state sequence(s) for the observation sequence(s). In this sense, it is </a:t>
            </a:r>
            <a:r>
              <a:rPr lang="en-US" altLang="en-US" sz="2800" dirty="0">
                <a:solidFill>
                  <a:srgbClr val="FF0000"/>
                </a:solidFill>
                <a:cs typeface="Times New Roman" panose="02020603050405020304" pitchFamily="18" charset="0"/>
              </a:rPr>
              <a:t>unsupervised</a:t>
            </a:r>
            <a:r>
              <a:rPr lang="en-US" altLang="en-US" sz="2800" dirty="0">
                <a:cs typeface="Times New Roman" panose="02020603050405020304" pitchFamily="18" charset="0"/>
              </a:rPr>
              <a:t>.</a:t>
            </a:r>
          </a:p>
          <a:p>
            <a:pPr eaLnBrk="1" hangingPunct="1">
              <a:lnSpc>
                <a:spcPct val="90000"/>
              </a:lnSpc>
            </a:pPr>
            <a:endParaRPr lang="en-US" altLang="en-US" sz="2800" dirty="0"/>
          </a:p>
        </p:txBody>
      </p:sp>
      <p:sp>
        <p:nvSpPr>
          <p:cNvPr id="138245"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1100" b="0">
                <a:solidFill>
                  <a:srgbClr val="000000"/>
                </a:solidFill>
                <a:latin typeface="Calibri" panose="020F0502020204030204" pitchFamily="34" charset="0"/>
              </a:rPr>
              <a:t>Ray Mooney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82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82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824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a:t>Hidden Markov Models</a:t>
            </a:r>
          </a:p>
        </p:txBody>
      </p:sp>
      <p:sp>
        <p:nvSpPr>
          <p:cNvPr id="36867" name="Content Placeholder 2"/>
          <p:cNvSpPr>
            <a:spLocks noGrp="1"/>
          </p:cNvSpPr>
          <p:nvPr>
            <p:ph idx="1"/>
          </p:nvPr>
        </p:nvSpPr>
        <p:spPr/>
        <p:txBody>
          <a:bodyPr/>
          <a:lstStyle/>
          <a:p>
            <a:r>
              <a:rPr lang="en-US" altLang="en-US" dirty="0"/>
              <a:t>Latent variables (</a:t>
            </a:r>
            <a:r>
              <a:rPr lang="en-US" altLang="en-US" b="1" dirty="0"/>
              <a:t>z</a:t>
            </a:r>
            <a:r>
              <a:rPr lang="en-US" altLang="en-US" dirty="0"/>
              <a:t>) satisfy Markov property</a:t>
            </a:r>
          </a:p>
          <a:p>
            <a:r>
              <a:rPr lang="en-US" altLang="en-US" dirty="0"/>
              <a:t>Observed variables/predictions (</a:t>
            </a:r>
            <a:r>
              <a:rPr lang="en-US" altLang="en-US" b="1" dirty="0"/>
              <a:t>x</a:t>
            </a:r>
            <a:r>
              <a:rPr lang="en-US" altLang="en-US" dirty="0"/>
              <a:t>) </a:t>
            </a:r>
            <a:r>
              <a:rPr lang="en-US" altLang="en-US" i="1" dirty="0"/>
              <a:t>do not</a:t>
            </a:r>
          </a:p>
        </p:txBody>
      </p:sp>
      <p:pic>
        <p:nvPicPr>
          <p:cNvPr id="36868" name="Picture 3"/>
          <p:cNvPicPr>
            <a:picLocks noChangeAspect="1"/>
          </p:cNvPicPr>
          <p:nvPr/>
        </p:nvPicPr>
        <p:blipFill>
          <a:blip r:embed="rId3">
            <a:extLst>
              <a:ext uri="{28A0092B-C50C-407E-A947-70E740481C1C}">
                <a14:useLocalDpi xmlns:a14="http://schemas.microsoft.com/office/drawing/2010/main" val="0"/>
              </a:ext>
            </a:extLst>
          </a:blip>
          <a:srcRect l="34637" t="33308" r="21739" b="40656"/>
          <a:stretch>
            <a:fillRect/>
          </a:stretch>
        </p:blipFill>
        <p:spPr bwMode="auto">
          <a:xfrm>
            <a:off x="884238" y="2752725"/>
            <a:ext cx="7375525"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4"/>
          <p:cNvPicPr>
            <a:picLocks noChangeAspect="1"/>
          </p:cNvPicPr>
          <p:nvPr/>
        </p:nvPicPr>
        <p:blipFill>
          <a:blip r:embed="rId4">
            <a:extLst>
              <a:ext uri="{28A0092B-C50C-407E-A947-70E740481C1C}">
                <a14:useLocalDpi xmlns:a14="http://schemas.microsoft.com/office/drawing/2010/main" val="0"/>
              </a:ext>
            </a:extLst>
          </a:blip>
          <a:srcRect l="24059" t="40784" r="30724" b="48647"/>
          <a:stretch>
            <a:fillRect/>
          </a:stretch>
        </p:blipFill>
        <p:spPr bwMode="auto">
          <a:xfrm>
            <a:off x="1041400" y="5205413"/>
            <a:ext cx="70612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Box 6"/>
          <p:cNvSpPr txBox="1">
            <a:spLocks noChangeArrowheads="1"/>
          </p:cNvSpPr>
          <p:nvPr/>
        </p:nvSpPr>
        <p:spPr bwMode="auto">
          <a:xfrm>
            <a:off x="0" y="6596063"/>
            <a:ext cx="16398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1100" b="0">
                <a:solidFill>
                  <a:srgbClr val="000000"/>
                </a:solidFill>
                <a:latin typeface="Calibri" panose="020F0502020204030204" pitchFamily="34" charset="0"/>
              </a:rPr>
              <a:t>Figures from Chris Bishop</a:t>
            </a:r>
          </a:p>
        </p:txBody>
      </p:sp>
      <p:sp>
        <p:nvSpPr>
          <p:cNvPr id="3687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fld id="{CCDBC213-316E-4719-A2BD-C0CD7C3B7E70}" type="slidenum">
              <a:rPr lang="en-US" altLang="en-US" sz="1200" smtClean="0">
                <a:latin typeface="Helvetica" panose="020B0604020202020204" pitchFamily="34" charset="0"/>
              </a:rPr>
              <a:pPr>
                <a:spcBef>
                  <a:spcPct val="0"/>
                </a:spcBef>
                <a:buClrTx/>
                <a:buFontTx/>
                <a:buNone/>
              </a:pPr>
              <a:t>6</a:t>
            </a:fld>
            <a:endParaRPr lang="en-US" altLang="en-US" sz="120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fld id="{B4B861CE-762A-45E9-BCCA-8C415F695E67}" type="slidenum">
              <a:rPr lang="en-US" altLang="en-US" sz="1200" smtClean="0">
                <a:latin typeface="Helvetica" panose="020B0604020202020204" pitchFamily="34" charset="0"/>
              </a:rPr>
              <a:pPr>
                <a:spcBef>
                  <a:spcPct val="0"/>
                </a:spcBef>
                <a:buClrTx/>
                <a:buFontTx/>
                <a:buNone/>
              </a:pPr>
              <a:t>60</a:t>
            </a:fld>
            <a:endParaRPr lang="en-US" altLang="en-US" sz="1200"/>
          </a:p>
        </p:txBody>
      </p:sp>
      <p:sp>
        <p:nvSpPr>
          <p:cNvPr id="140291" name="Rectangle 2"/>
          <p:cNvSpPr>
            <a:spLocks noGrp="1" noChangeArrowheads="1"/>
          </p:cNvSpPr>
          <p:nvPr>
            <p:ph type="title"/>
          </p:nvPr>
        </p:nvSpPr>
        <p:spPr/>
        <p:txBody>
          <a:bodyPr/>
          <a:lstStyle/>
          <a:p>
            <a:pPr eaLnBrk="1" hangingPunct="1"/>
            <a:r>
              <a:rPr lang="en-US" altLang="en-US" sz="3200"/>
              <a:t>HMM: Maximum Likelihood Training</a:t>
            </a:r>
            <a:br>
              <a:rPr lang="en-US" altLang="en-US" sz="3200"/>
            </a:br>
            <a:r>
              <a:rPr lang="en-US" altLang="en-US" sz="3200"/>
              <a:t>Efficient Solution</a:t>
            </a:r>
          </a:p>
        </p:txBody>
      </p:sp>
      <p:sp>
        <p:nvSpPr>
          <p:cNvPr id="134148" name="Rectangle 3"/>
          <p:cNvSpPr>
            <a:spLocks noGrp="1" noChangeArrowheads="1"/>
          </p:cNvSpPr>
          <p:nvPr>
            <p:ph type="body" idx="1"/>
          </p:nvPr>
        </p:nvSpPr>
        <p:spPr/>
        <p:txBody>
          <a:bodyPr/>
          <a:lstStyle/>
          <a:p>
            <a:pPr eaLnBrk="1" hangingPunct="1"/>
            <a:r>
              <a:rPr lang="en-US" altLang="en-US" sz="2800"/>
              <a:t>There is no known efficient algorithm for finding the parameters, </a:t>
            </a:r>
            <a:r>
              <a:rPr lang="el-GR" altLang="en-US" sz="2800">
                <a:cs typeface="Times New Roman" panose="02020603050405020304" pitchFamily="18" charset="0"/>
              </a:rPr>
              <a:t>λ</a:t>
            </a:r>
            <a:r>
              <a:rPr lang="en-US" altLang="en-US" sz="2800">
                <a:cs typeface="Times New Roman" panose="02020603050405020304" pitchFamily="18" charset="0"/>
              </a:rPr>
              <a:t>,</a:t>
            </a:r>
            <a:r>
              <a:rPr lang="en-US" altLang="en-US" sz="2800"/>
              <a:t> that truly maximizes </a:t>
            </a:r>
            <a:r>
              <a:rPr lang="en-US" altLang="en-US" sz="2800">
                <a:cs typeface="Times New Roman" panose="02020603050405020304" pitchFamily="18" charset="0"/>
              </a:rPr>
              <a:t>P(</a:t>
            </a:r>
            <a:r>
              <a:rPr lang="en-US" altLang="en-US" sz="2800" i="1">
                <a:cs typeface="Times New Roman" panose="02020603050405020304" pitchFamily="18" charset="0"/>
              </a:rPr>
              <a:t>O</a:t>
            </a:r>
            <a:r>
              <a:rPr lang="en-US" altLang="en-US" sz="2800">
                <a:cs typeface="Times New Roman" panose="02020603050405020304" pitchFamily="18" charset="0"/>
              </a:rPr>
              <a:t>| </a:t>
            </a:r>
            <a:r>
              <a:rPr lang="el-GR" altLang="en-US" sz="2800">
                <a:cs typeface="Times New Roman" panose="02020603050405020304" pitchFamily="18" charset="0"/>
              </a:rPr>
              <a:t>λ</a:t>
            </a:r>
            <a:r>
              <a:rPr lang="en-US" altLang="en-US" sz="2800">
                <a:cs typeface="Times New Roman" panose="02020603050405020304" pitchFamily="18" charset="0"/>
              </a:rPr>
              <a:t>).</a:t>
            </a:r>
          </a:p>
          <a:p>
            <a:pPr eaLnBrk="1" hangingPunct="1"/>
            <a:r>
              <a:rPr lang="en-US" altLang="en-US" sz="2800">
                <a:cs typeface="Times New Roman" panose="02020603050405020304" pitchFamily="18" charset="0"/>
              </a:rPr>
              <a:t>However, using iterative re-estimation, the </a:t>
            </a:r>
            <a:r>
              <a:rPr lang="en-US" altLang="en-US" sz="2800">
                <a:solidFill>
                  <a:srgbClr val="FF0000"/>
                </a:solidFill>
                <a:cs typeface="Times New Roman" panose="02020603050405020304" pitchFamily="18" charset="0"/>
              </a:rPr>
              <a:t>Baum-Welch algorithm </a:t>
            </a:r>
            <a:r>
              <a:rPr lang="en-US" altLang="en-US" sz="2800">
                <a:cs typeface="Times New Roman" panose="02020603050405020304" pitchFamily="18" charset="0"/>
              </a:rPr>
              <a:t>(a.k.a</a:t>
            </a:r>
            <a:r>
              <a:rPr lang="en-US" altLang="en-US" sz="2800">
                <a:solidFill>
                  <a:srgbClr val="FF0000"/>
                </a:solidFill>
                <a:cs typeface="Times New Roman" panose="02020603050405020304" pitchFamily="18" charset="0"/>
              </a:rPr>
              <a:t>. forward-backward</a:t>
            </a:r>
            <a:r>
              <a:rPr lang="en-US" altLang="en-US" sz="2800">
                <a:cs typeface="Times New Roman" panose="02020603050405020304" pitchFamily="18" charset="0"/>
              </a:rPr>
              <a:t>)</a:t>
            </a:r>
            <a:r>
              <a:rPr lang="en-US" altLang="en-US" sz="2800">
                <a:solidFill>
                  <a:srgbClr val="FF0000"/>
                </a:solidFill>
                <a:cs typeface="Times New Roman" panose="02020603050405020304" pitchFamily="18" charset="0"/>
              </a:rPr>
              <a:t> </a:t>
            </a:r>
            <a:r>
              <a:rPr lang="en-US" altLang="en-US" sz="2800">
                <a:cs typeface="Times New Roman" panose="02020603050405020304" pitchFamily="18" charset="0"/>
              </a:rPr>
              <a:t>, a version of a standard statistical procedure called </a:t>
            </a:r>
            <a:r>
              <a:rPr lang="en-US" altLang="en-US" sz="2800">
                <a:solidFill>
                  <a:srgbClr val="FF0000"/>
                </a:solidFill>
                <a:cs typeface="Times New Roman" panose="02020603050405020304" pitchFamily="18" charset="0"/>
              </a:rPr>
              <a:t>Expectation Maximization (EM)</a:t>
            </a:r>
            <a:r>
              <a:rPr lang="en-US" altLang="en-US" sz="2800">
                <a:cs typeface="Times New Roman" panose="02020603050405020304" pitchFamily="18" charset="0"/>
              </a:rPr>
              <a:t>, is able to locally maximize P(</a:t>
            </a:r>
            <a:r>
              <a:rPr lang="en-US" altLang="en-US" sz="2800" i="1">
                <a:cs typeface="Times New Roman" panose="02020603050405020304" pitchFamily="18" charset="0"/>
              </a:rPr>
              <a:t>O</a:t>
            </a:r>
            <a:r>
              <a:rPr lang="en-US" altLang="en-US" sz="2800">
                <a:cs typeface="Times New Roman" panose="02020603050405020304" pitchFamily="18" charset="0"/>
              </a:rPr>
              <a:t>| </a:t>
            </a:r>
            <a:r>
              <a:rPr lang="el-GR" altLang="en-US" sz="2800">
                <a:cs typeface="Times New Roman" panose="02020603050405020304" pitchFamily="18" charset="0"/>
              </a:rPr>
              <a:t>λ</a:t>
            </a:r>
            <a:r>
              <a:rPr lang="en-US" altLang="en-US" sz="2800">
                <a:cs typeface="Times New Roman" panose="02020603050405020304" pitchFamily="18" charset="0"/>
              </a:rPr>
              <a:t>).</a:t>
            </a:r>
          </a:p>
          <a:p>
            <a:pPr eaLnBrk="1" hangingPunct="1"/>
            <a:r>
              <a:rPr lang="en-US" altLang="en-US" sz="2800">
                <a:cs typeface="Times New Roman" panose="02020603050405020304" pitchFamily="18" charset="0"/>
              </a:rPr>
              <a:t>In practice, EM is able to find a good set of parameters that provide a good fit to the training data in many cases.</a:t>
            </a:r>
          </a:p>
        </p:txBody>
      </p:sp>
      <p:sp>
        <p:nvSpPr>
          <p:cNvPr id="140293"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1100" b="0">
                <a:solidFill>
                  <a:srgbClr val="000000"/>
                </a:solidFill>
                <a:latin typeface="Calibri" panose="020F0502020204030204" pitchFamily="34" charset="0"/>
              </a:rPr>
              <a:t>Ray Mooney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414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414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41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8"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fld id="{7DACDFD8-EA04-4BAF-8806-2B332AC6DD2D}" type="slidenum">
              <a:rPr lang="en-US" altLang="en-US" sz="1200" smtClean="0">
                <a:latin typeface="Helvetica" panose="020B0604020202020204" pitchFamily="34" charset="0"/>
              </a:rPr>
              <a:pPr>
                <a:spcBef>
                  <a:spcPct val="0"/>
                </a:spcBef>
                <a:buClrTx/>
                <a:buFontTx/>
                <a:buNone/>
              </a:pPr>
              <a:t>61</a:t>
            </a:fld>
            <a:endParaRPr lang="en-US" altLang="en-US" sz="1200"/>
          </a:p>
        </p:txBody>
      </p:sp>
      <p:sp>
        <p:nvSpPr>
          <p:cNvPr id="149507" name="Rectangle 2"/>
          <p:cNvSpPr>
            <a:spLocks noGrp="1" noChangeArrowheads="1"/>
          </p:cNvSpPr>
          <p:nvPr>
            <p:ph type="title"/>
          </p:nvPr>
        </p:nvSpPr>
        <p:spPr/>
        <p:txBody>
          <a:bodyPr/>
          <a:lstStyle/>
          <a:p>
            <a:pPr eaLnBrk="1" hangingPunct="1"/>
            <a:r>
              <a:rPr lang="en-US" altLang="en-US" sz="3200"/>
              <a:t>Sketch of Baum-Welch  (EM) Algorithm </a:t>
            </a:r>
            <a:br>
              <a:rPr lang="en-US" altLang="en-US" sz="3200"/>
            </a:br>
            <a:r>
              <a:rPr lang="en-US" altLang="en-US" sz="3200"/>
              <a:t>for Training HMMs</a:t>
            </a:r>
          </a:p>
        </p:txBody>
      </p:sp>
      <p:sp>
        <p:nvSpPr>
          <p:cNvPr id="237572" name="Text Box 3"/>
          <p:cNvSpPr txBox="1">
            <a:spLocks noChangeArrowheads="1"/>
          </p:cNvSpPr>
          <p:nvPr/>
        </p:nvSpPr>
        <p:spPr bwMode="auto">
          <a:xfrm>
            <a:off x="257175" y="1682750"/>
            <a:ext cx="8886825"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50000"/>
              </a:spcBef>
              <a:buClrTx/>
              <a:buFontTx/>
              <a:buNone/>
            </a:pPr>
            <a:r>
              <a:rPr lang="en-US" altLang="en-US" sz="2800" b="0"/>
              <a:t>Assume an HMM with </a:t>
            </a:r>
            <a:r>
              <a:rPr lang="en-US" altLang="en-US" sz="2800" b="0" i="1"/>
              <a:t>N</a:t>
            </a:r>
            <a:r>
              <a:rPr lang="en-US" altLang="en-US" sz="2800" b="0"/>
              <a:t> states.</a:t>
            </a:r>
          </a:p>
          <a:p>
            <a:pPr eaLnBrk="1" hangingPunct="1">
              <a:spcBef>
                <a:spcPct val="0"/>
              </a:spcBef>
              <a:buClrTx/>
              <a:buFontTx/>
              <a:buNone/>
            </a:pPr>
            <a:r>
              <a:rPr lang="en-US" altLang="en-US" sz="2800" b="0"/>
              <a:t>Randomly set its parameters λ=(</a:t>
            </a:r>
            <a:r>
              <a:rPr lang="en-US" altLang="en-US" sz="2800" b="0" i="1"/>
              <a:t>A</a:t>
            </a:r>
            <a:r>
              <a:rPr lang="en-US" altLang="en-US" sz="2800" b="0"/>
              <a:t>,</a:t>
            </a:r>
            <a:r>
              <a:rPr lang="en-US" altLang="en-US" sz="2800" b="0" i="1"/>
              <a:t>B</a:t>
            </a:r>
            <a:r>
              <a:rPr lang="en-US" altLang="en-US" sz="2800" b="0"/>
              <a:t>) </a:t>
            </a:r>
          </a:p>
          <a:p>
            <a:pPr eaLnBrk="1" hangingPunct="1">
              <a:spcBef>
                <a:spcPct val="0"/>
              </a:spcBef>
              <a:buClrTx/>
              <a:buFontTx/>
              <a:buNone/>
            </a:pPr>
            <a:r>
              <a:rPr lang="en-US" altLang="en-US" sz="2800" b="0"/>
              <a:t>   (making sure they represent legal distributions)</a:t>
            </a:r>
          </a:p>
          <a:p>
            <a:pPr eaLnBrk="1" hangingPunct="1">
              <a:spcBef>
                <a:spcPct val="0"/>
              </a:spcBef>
              <a:buClrTx/>
              <a:buFontTx/>
              <a:buNone/>
            </a:pPr>
            <a:r>
              <a:rPr lang="en-US" altLang="en-US" sz="2800" b="0"/>
              <a:t>Until converge (i.e. λ no longer changes) do:</a:t>
            </a:r>
          </a:p>
          <a:p>
            <a:pPr eaLnBrk="1" hangingPunct="1">
              <a:spcBef>
                <a:spcPct val="0"/>
              </a:spcBef>
              <a:buClrTx/>
              <a:buFontTx/>
              <a:buNone/>
            </a:pPr>
            <a:r>
              <a:rPr lang="en-US" altLang="en-US" sz="2800" b="0"/>
              <a:t>      E Step:  Use the forward/backward procedure to  </a:t>
            </a:r>
          </a:p>
          <a:p>
            <a:pPr eaLnBrk="1" hangingPunct="1">
              <a:spcBef>
                <a:spcPct val="0"/>
              </a:spcBef>
              <a:buClrTx/>
              <a:buFontTx/>
              <a:buNone/>
            </a:pPr>
            <a:r>
              <a:rPr lang="en-US" altLang="en-US" sz="2800" b="0"/>
              <a:t>                    determine the probability of various possible </a:t>
            </a:r>
          </a:p>
          <a:p>
            <a:pPr eaLnBrk="1" hangingPunct="1">
              <a:spcBef>
                <a:spcPct val="0"/>
              </a:spcBef>
              <a:buClrTx/>
              <a:buFontTx/>
              <a:buNone/>
            </a:pPr>
            <a:r>
              <a:rPr lang="en-US" altLang="en-US" sz="2800" b="0"/>
              <a:t>                    state sequences for generating the training data</a:t>
            </a:r>
          </a:p>
          <a:p>
            <a:pPr eaLnBrk="1" hangingPunct="1">
              <a:spcBef>
                <a:spcPct val="0"/>
              </a:spcBef>
              <a:buClrTx/>
              <a:buFontTx/>
              <a:buNone/>
            </a:pPr>
            <a:r>
              <a:rPr lang="en-US" altLang="en-US" sz="2800" b="0"/>
              <a:t>      M Step: Use these probability estimates to </a:t>
            </a:r>
          </a:p>
          <a:p>
            <a:pPr eaLnBrk="1" hangingPunct="1">
              <a:spcBef>
                <a:spcPct val="0"/>
              </a:spcBef>
              <a:buClrTx/>
              <a:buFontTx/>
              <a:buNone/>
            </a:pPr>
            <a:r>
              <a:rPr lang="en-US" altLang="en-US" sz="2800" b="0"/>
              <a:t>                    re-estimate values for all of the parameters λ</a:t>
            </a:r>
          </a:p>
        </p:txBody>
      </p:sp>
      <p:sp>
        <p:nvSpPr>
          <p:cNvPr id="149509"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1100" b="0">
                <a:solidFill>
                  <a:srgbClr val="000000"/>
                </a:solidFill>
                <a:latin typeface="Calibri" panose="020F0502020204030204" pitchFamily="34" charset="0"/>
              </a:rPr>
              <a:t>Ray Mooney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757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757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757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3757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37572">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7572">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7572">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37572">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757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idx="4294967295"/>
          </p:nvPr>
        </p:nvSpPr>
        <p:spPr/>
        <p:txBody>
          <a:bodyPr/>
          <a:lstStyle/>
          <a:p>
            <a:pPr eaLnBrk="1" hangingPunct="1"/>
            <a:r>
              <a:rPr lang="en-US" altLang="en-US"/>
              <a:t>Backward Probabilities</a:t>
            </a:r>
          </a:p>
        </p:txBody>
      </p:sp>
      <p:sp>
        <p:nvSpPr>
          <p:cNvPr id="151555" name="Content Placeholder 2"/>
          <p:cNvSpPr>
            <a:spLocks noGrp="1"/>
          </p:cNvSpPr>
          <p:nvPr>
            <p:ph idx="4294967295"/>
          </p:nvPr>
        </p:nvSpPr>
        <p:spPr>
          <a:xfrm>
            <a:off x="661988" y="1757363"/>
            <a:ext cx="7772400" cy="1671637"/>
          </a:xfrm>
        </p:spPr>
        <p:txBody>
          <a:bodyPr/>
          <a:lstStyle/>
          <a:p>
            <a:pPr eaLnBrk="1" hangingPunct="1"/>
            <a:r>
              <a:rPr lang="en-US" altLang="en-US"/>
              <a:t>Let </a:t>
            </a:r>
            <a:r>
              <a:rPr lang="en-US" altLang="en-US">
                <a:sym typeface="Symbol" panose="05050102010706020507" pitchFamily="18" charset="2"/>
              </a:rPr>
              <a:t></a:t>
            </a:r>
            <a:r>
              <a:rPr lang="en-US" altLang="en-US" i="1" baseline="-25000">
                <a:sym typeface="Symbol" panose="05050102010706020507" pitchFamily="18" charset="2"/>
              </a:rPr>
              <a:t>t</a:t>
            </a:r>
            <a:r>
              <a:rPr lang="en-US" altLang="en-US">
                <a:sym typeface="Symbol" panose="05050102010706020507" pitchFamily="18" charset="2"/>
              </a:rPr>
              <a:t>(</a:t>
            </a:r>
            <a:r>
              <a:rPr lang="en-US" altLang="en-US" i="1">
                <a:sym typeface="Symbol" panose="05050102010706020507" pitchFamily="18" charset="2"/>
              </a:rPr>
              <a:t>i</a:t>
            </a:r>
            <a:r>
              <a:rPr lang="en-US" altLang="en-US">
                <a:sym typeface="Symbol" panose="05050102010706020507" pitchFamily="18" charset="2"/>
              </a:rPr>
              <a:t>) be the probability of observing the final set of observations from time </a:t>
            </a:r>
            <a:r>
              <a:rPr lang="en-US" altLang="en-US" i="1">
                <a:sym typeface="Symbol" panose="05050102010706020507" pitchFamily="18" charset="2"/>
              </a:rPr>
              <a:t>t</a:t>
            </a:r>
            <a:r>
              <a:rPr lang="en-US" altLang="en-US">
                <a:sym typeface="Symbol" panose="05050102010706020507" pitchFamily="18" charset="2"/>
              </a:rPr>
              <a:t>+1 to </a:t>
            </a:r>
            <a:r>
              <a:rPr lang="en-US" altLang="en-US" i="1">
                <a:sym typeface="Symbol" panose="05050102010706020507" pitchFamily="18" charset="2"/>
              </a:rPr>
              <a:t>T</a:t>
            </a:r>
            <a:r>
              <a:rPr lang="en-US" altLang="en-US">
                <a:sym typeface="Symbol" panose="05050102010706020507" pitchFamily="18" charset="2"/>
              </a:rPr>
              <a:t>  given that one is in state </a:t>
            </a:r>
            <a:r>
              <a:rPr lang="en-US" altLang="en-US" i="1">
                <a:sym typeface="Symbol" panose="05050102010706020507" pitchFamily="18" charset="2"/>
              </a:rPr>
              <a:t>i </a:t>
            </a:r>
            <a:r>
              <a:rPr lang="en-US" altLang="en-US">
                <a:sym typeface="Symbol" panose="05050102010706020507" pitchFamily="18" charset="2"/>
              </a:rPr>
              <a:t>at time </a:t>
            </a:r>
            <a:r>
              <a:rPr lang="en-US" altLang="en-US" i="1">
                <a:sym typeface="Symbol" panose="05050102010706020507" pitchFamily="18" charset="2"/>
              </a:rPr>
              <a:t>t</a:t>
            </a:r>
            <a:r>
              <a:rPr lang="en-US" altLang="en-US">
                <a:sym typeface="Symbol" panose="05050102010706020507" pitchFamily="18" charset="2"/>
              </a:rPr>
              <a:t>.</a:t>
            </a:r>
          </a:p>
        </p:txBody>
      </p:sp>
      <p:sp>
        <p:nvSpPr>
          <p:cNvPr id="151556" name="Slide Number Placeholder 3"/>
          <p:cNvSpPr txBox="1">
            <a:spLocks noGrp="1"/>
          </p:cNvSpPr>
          <p:nvPr/>
        </p:nvSpPr>
        <p:spPr bwMode="auto">
          <a:xfrm>
            <a:off x="69342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r" eaLnBrk="1" hangingPunct="1">
              <a:spcBef>
                <a:spcPct val="0"/>
              </a:spcBef>
              <a:buClrTx/>
              <a:buFontTx/>
              <a:buNone/>
            </a:pPr>
            <a:fld id="{C7E12B4C-5B6E-4DBC-9747-06420C1B3D62}" type="slidenum">
              <a:rPr lang="en-US" altLang="en-US" sz="1200" b="0">
                <a:latin typeface="Helvetica" panose="020B0604020202020204" pitchFamily="34" charset="0"/>
              </a:rPr>
              <a:pPr algn="r" eaLnBrk="1" hangingPunct="1">
                <a:spcBef>
                  <a:spcPct val="0"/>
                </a:spcBef>
                <a:buClrTx/>
                <a:buFontTx/>
                <a:buNone/>
              </a:pPr>
              <a:t>62</a:t>
            </a:fld>
            <a:endParaRPr lang="en-US" altLang="en-US" sz="1200" b="0"/>
          </a:p>
        </p:txBody>
      </p:sp>
      <p:graphicFrame>
        <p:nvGraphicFramePr>
          <p:cNvPr id="151557" name="Object 2"/>
          <p:cNvGraphicFramePr>
            <a:graphicFrameLocks noChangeAspect="1"/>
          </p:cNvGraphicFramePr>
          <p:nvPr/>
        </p:nvGraphicFramePr>
        <p:xfrm>
          <a:off x="1657350" y="3597275"/>
          <a:ext cx="5921375" cy="685800"/>
        </p:xfrm>
        <a:graphic>
          <a:graphicData uri="http://schemas.openxmlformats.org/presentationml/2006/ole">
            <mc:AlternateContent xmlns:mc="http://schemas.openxmlformats.org/markup-compatibility/2006">
              <mc:Choice xmlns:v="urn:schemas-microsoft-com:vml" Requires="v">
                <p:oleObj spid="_x0000_s151584" name="Equation" r:id="rId4" imgW="2082800" imgH="241300" progId="Equation.3">
                  <p:embed/>
                </p:oleObj>
              </mc:Choice>
              <mc:Fallback>
                <p:oleObj name="Equation" r:id="rId4" imgW="2082800" imgH="2413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7350" y="3597275"/>
                        <a:ext cx="592137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1558"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1100" b="0">
                <a:solidFill>
                  <a:srgbClr val="000000"/>
                </a:solidFill>
                <a:latin typeface="Calibri" panose="020F0502020204030204" pitchFamily="34" charset="0"/>
              </a:rPr>
              <a:t>Ray Mooney</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idx="4294967295"/>
          </p:nvPr>
        </p:nvSpPr>
        <p:spPr/>
        <p:txBody>
          <a:bodyPr/>
          <a:lstStyle/>
          <a:p>
            <a:pPr eaLnBrk="1" hangingPunct="1"/>
            <a:r>
              <a:rPr lang="en-US" altLang="en-US"/>
              <a:t>Computing the Backward Probabilities</a:t>
            </a:r>
          </a:p>
        </p:txBody>
      </p:sp>
      <p:sp>
        <p:nvSpPr>
          <p:cNvPr id="153603" name="Content Placeholder 2"/>
          <p:cNvSpPr>
            <a:spLocks noGrp="1"/>
          </p:cNvSpPr>
          <p:nvPr>
            <p:ph idx="4294967295"/>
          </p:nvPr>
        </p:nvSpPr>
        <p:spPr/>
        <p:txBody>
          <a:bodyPr/>
          <a:lstStyle/>
          <a:p>
            <a:pPr eaLnBrk="1" hangingPunct="1"/>
            <a:r>
              <a:rPr lang="en-US" altLang="en-US"/>
              <a:t>Initialization</a:t>
            </a:r>
          </a:p>
          <a:p>
            <a:pPr eaLnBrk="1" hangingPunct="1">
              <a:buFontTx/>
              <a:buNone/>
            </a:pPr>
            <a:endParaRPr lang="en-US" altLang="en-US"/>
          </a:p>
          <a:p>
            <a:pPr eaLnBrk="1" hangingPunct="1"/>
            <a:r>
              <a:rPr lang="en-US" altLang="en-US"/>
              <a:t>Recursion</a:t>
            </a:r>
          </a:p>
          <a:p>
            <a:pPr eaLnBrk="1" hangingPunct="1"/>
            <a:endParaRPr lang="en-US" altLang="en-US"/>
          </a:p>
          <a:p>
            <a:pPr eaLnBrk="1" hangingPunct="1"/>
            <a:endParaRPr lang="en-US" altLang="en-US"/>
          </a:p>
          <a:p>
            <a:pPr eaLnBrk="1" hangingPunct="1"/>
            <a:r>
              <a:rPr lang="en-US" altLang="en-US"/>
              <a:t>Termination</a:t>
            </a:r>
          </a:p>
        </p:txBody>
      </p:sp>
      <p:sp>
        <p:nvSpPr>
          <p:cNvPr id="153604" name="Slide Number Placeholder 3"/>
          <p:cNvSpPr txBox="1">
            <a:spLocks noGrp="1"/>
          </p:cNvSpPr>
          <p:nvPr/>
        </p:nvSpPr>
        <p:spPr bwMode="auto">
          <a:xfrm>
            <a:off x="69342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r" eaLnBrk="1" hangingPunct="1">
              <a:spcBef>
                <a:spcPct val="0"/>
              </a:spcBef>
              <a:buClrTx/>
              <a:buFontTx/>
              <a:buNone/>
            </a:pPr>
            <a:fld id="{8F6FE07D-869F-471F-A2A8-E418C55185EC}" type="slidenum">
              <a:rPr lang="en-US" altLang="en-US" sz="1200" b="0">
                <a:latin typeface="Helvetica" panose="020B0604020202020204" pitchFamily="34" charset="0"/>
              </a:rPr>
              <a:pPr algn="r" eaLnBrk="1" hangingPunct="1">
                <a:spcBef>
                  <a:spcPct val="0"/>
                </a:spcBef>
                <a:buClrTx/>
                <a:buFontTx/>
                <a:buNone/>
              </a:pPr>
              <a:t>63</a:t>
            </a:fld>
            <a:endParaRPr lang="en-US" altLang="en-US" sz="1200" b="0"/>
          </a:p>
        </p:txBody>
      </p:sp>
      <p:graphicFrame>
        <p:nvGraphicFramePr>
          <p:cNvPr id="153605" name="Object 2"/>
          <p:cNvGraphicFramePr>
            <a:graphicFrameLocks noChangeAspect="1"/>
          </p:cNvGraphicFramePr>
          <p:nvPr/>
        </p:nvGraphicFramePr>
        <p:xfrm>
          <a:off x="2894013" y="1955800"/>
          <a:ext cx="3862387" cy="649288"/>
        </p:xfrm>
        <a:graphic>
          <a:graphicData uri="http://schemas.openxmlformats.org/presentationml/2006/ole">
            <mc:AlternateContent xmlns:mc="http://schemas.openxmlformats.org/markup-compatibility/2006">
              <mc:Choice xmlns:v="urn:schemas-microsoft-com:vml" Requires="v">
                <p:oleObj spid="_x0000_s153684" name="Equation" r:id="rId4" imgW="1358900" imgH="228600" progId="Equation.3">
                  <p:embed/>
                </p:oleObj>
              </mc:Choice>
              <mc:Fallback>
                <p:oleObj name="Equation" r:id="rId4" imgW="1358900" imgH="2286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4013" y="1955800"/>
                        <a:ext cx="3862387" cy="649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06" name="Object 3"/>
          <p:cNvGraphicFramePr>
            <a:graphicFrameLocks noChangeAspect="1"/>
          </p:cNvGraphicFramePr>
          <p:nvPr/>
        </p:nvGraphicFramePr>
        <p:xfrm>
          <a:off x="601663" y="3171825"/>
          <a:ext cx="8415337" cy="1263650"/>
        </p:xfrm>
        <a:graphic>
          <a:graphicData uri="http://schemas.openxmlformats.org/presentationml/2006/ole">
            <mc:AlternateContent xmlns:mc="http://schemas.openxmlformats.org/markup-compatibility/2006">
              <mc:Choice xmlns:v="urn:schemas-microsoft-com:vml" Requires="v">
                <p:oleObj spid="_x0000_s153685" name="Equation" r:id="rId6" imgW="2959100" imgH="444500" progId="Equation.3">
                  <p:embed/>
                </p:oleObj>
              </mc:Choice>
              <mc:Fallback>
                <p:oleObj name="Equation" r:id="rId6" imgW="2959100" imgH="4445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663" y="3171825"/>
                        <a:ext cx="8415337" cy="1263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07" name="Object 4"/>
          <p:cNvGraphicFramePr>
            <a:graphicFrameLocks noChangeAspect="1"/>
          </p:cNvGraphicFramePr>
          <p:nvPr/>
        </p:nvGraphicFramePr>
        <p:xfrm>
          <a:off x="473075" y="4803775"/>
          <a:ext cx="8091488" cy="1263650"/>
        </p:xfrm>
        <a:graphic>
          <a:graphicData uri="http://schemas.openxmlformats.org/presentationml/2006/ole">
            <mc:AlternateContent xmlns:mc="http://schemas.openxmlformats.org/markup-compatibility/2006">
              <mc:Choice xmlns:v="urn:schemas-microsoft-com:vml" Requires="v">
                <p:oleObj spid="_x0000_s153686" name="Equation" r:id="rId8" imgW="2844800" imgH="444500" progId="Equation.3">
                  <p:embed/>
                </p:oleObj>
              </mc:Choice>
              <mc:Fallback>
                <p:oleObj name="Equation" r:id="rId8" imgW="2844800" imgH="44450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3075" y="4803775"/>
                        <a:ext cx="8091488" cy="1263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08"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1100" b="0">
                <a:solidFill>
                  <a:srgbClr val="000000"/>
                </a:solidFill>
                <a:latin typeface="Calibri" panose="020F0502020204030204" pitchFamily="34" charset="0"/>
              </a:rPr>
              <a:t>Ray Mooney</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idx="4294967295"/>
          </p:nvPr>
        </p:nvSpPr>
        <p:spPr/>
        <p:txBody>
          <a:bodyPr/>
          <a:lstStyle/>
          <a:p>
            <a:r>
              <a:rPr lang="en-US" altLang="en-US" sz="3200"/>
              <a:t>Estimating Probability of State Transitions</a:t>
            </a:r>
          </a:p>
        </p:txBody>
      </p:sp>
      <p:sp>
        <p:nvSpPr>
          <p:cNvPr id="155651" name="Rectangle 3"/>
          <p:cNvSpPr>
            <a:spLocks noGrp="1" noChangeArrowheads="1"/>
          </p:cNvSpPr>
          <p:nvPr>
            <p:ph type="body" idx="4294967295"/>
          </p:nvPr>
        </p:nvSpPr>
        <p:spPr/>
        <p:txBody>
          <a:bodyPr/>
          <a:lstStyle/>
          <a:p>
            <a:r>
              <a:rPr lang="en-US" altLang="en-US" sz="2800"/>
              <a:t>Let </a:t>
            </a:r>
            <a:r>
              <a:rPr lang="en-US" altLang="en-US" sz="2800">
                <a:sym typeface="Symbol" panose="05050102010706020507" pitchFamily="18" charset="2"/>
              </a:rPr>
              <a:t></a:t>
            </a:r>
            <a:r>
              <a:rPr lang="en-US" altLang="en-US" sz="2800" i="1" baseline="-25000">
                <a:sym typeface="Symbol" panose="05050102010706020507" pitchFamily="18" charset="2"/>
              </a:rPr>
              <a:t>t</a:t>
            </a:r>
            <a:r>
              <a:rPr lang="en-US" altLang="en-US" sz="2800">
                <a:sym typeface="Symbol" panose="05050102010706020507" pitchFamily="18" charset="2"/>
              </a:rPr>
              <a:t>(</a:t>
            </a:r>
            <a:r>
              <a:rPr lang="en-US" altLang="en-US" sz="2800" i="1">
                <a:sym typeface="Symbol" panose="05050102010706020507" pitchFamily="18" charset="2"/>
              </a:rPr>
              <a:t>i</a:t>
            </a:r>
            <a:r>
              <a:rPr lang="en-US" altLang="en-US" sz="2800">
                <a:sym typeface="Symbol" panose="05050102010706020507" pitchFamily="18" charset="2"/>
              </a:rPr>
              <a:t>,</a:t>
            </a:r>
            <a:r>
              <a:rPr lang="en-US" altLang="en-US" sz="2800" i="1">
                <a:sym typeface="Symbol" panose="05050102010706020507" pitchFamily="18" charset="2"/>
              </a:rPr>
              <a:t>j</a:t>
            </a:r>
            <a:r>
              <a:rPr lang="en-US" altLang="en-US" sz="2800">
                <a:sym typeface="Symbol" panose="05050102010706020507" pitchFamily="18" charset="2"/>
              </a:rPr>
              <a:t>) be the probability of being in state </a:t>
            </a:r>
            <a:r>
              <a:rPr lang="en-US" altLang="en-US" sz="2800" i="1">
                <a:sym typeface="Symbol" panose="05050102010706020507" pitchFamily="18" charset="2"/>
              </a:rPr>
              <a:t>i</a:t>
            </a:r>
            <a:r>
              <a:rPr lang="en-US" altLang="en-US" sz="2800">
                <a:sym typeface="Symbol" panose="05050102010706020507" pitchFamily="18" charset="2"/>
              </a:rPr>
              <a:t> at time </a:t>
            </a:r>
            <a:r>
              <a:rPr lang="en-US" altLang="en-US" sz="2800" i="1">
                <a:sym typeface="Symbol" panose="05050102010706020507" pitchFamily="18" charset="2"/>
              </a:rPr>
              <a:t>t</a:t>
            </a:r>
            <a:r>
              <a:rPr lang="en-US" altLang="en-US" sz="2800">
                <a:sym typeface="Symbol" panose="05050102010706020507" pitchFamily="18" charset="2"/>
              </a:rPr>
              <a:t> and state </a:t>
            </a:r>
            <a:r>
              <a:rPr lang="en-US" altLang="en-US" sz="2800" i="1">
                <a:sym typeface="Symbol" panose="05050102010706020507" pitchFamily="18" charset="2"/>
              </a:rPr>
              <a:t>j</a:t>
            </a:r>
            <a:r>
              <a:rPr lang="en-US" altLang="en-US" sz="2800">
                <a:sym typeface="Symbol" panose="05050102010706020507" pitchFamily="18" charset="2"/>
              </a:rPr>
              <a:t> at time </a:t>
            </a:r>
            <a:r>
              <a:rPr lang="en-US" altLang="en-US" sz="2800" i="1">
                <a:sym typeface="Symbol" panose="05050102010706020507" pitchFamily="18" charset="2"/>
              </a:rPr>
              <a:t>t </a:t>
            </a:r>
            <a:r>
              <a:rPr lang="en-US" altLang="en-US" sz="2800">
                <a:sym typeface="Symbol" panose="05050102010706020507" pitchFamily="18" charset="2"/>
              </a:rPr>
              <a:t>+ 1</a:t>
            </a:r>
          </a:p>
        </p:txBody>
      </p:sp>
      <p:graphicFrame>
        <p:nvGraphicFramePr>
          <p:cNvPr id="11266" name="Object 5"/>
          <p:cNvGraphicFramePr>
            <a:graphicFrameLocks noChangeAspect="1"/>
          </p:cNvGraphicFramePr>
          <p:nvPr/>
        </p:nvGraphicFramePr>
        <p:xfrm>
          <a:off x="2216150" y="2332038"/>
          <a:ext cx="4822825" cy="558800"/>
        </p:xfrm>
        <a:graphic>
          <a:graphicData uri="http://schemas.openxmlformats.org/presentationml/2006/ole">
            <mc:AlternateContent xmlns:mc="http://schemas.openxmlformats.org/markup-compatibility/2006">
              <mc:Choice xmlns:v="urn:schemas-microsoft-com:vml" Requires="v">
                <p:oleObj spid="_x0000_s155822" name="Equation" r:id="rId4" imgW="2082800" imgH="241300" progId="Equation.3">
                  <p:embed/>
                </p:oleObj>
              </mc:Choice>
              <mc:Fallback>
                <p:oleObj name="Equation" r:id="rId4" imgW="2082800" imgH="2413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6150" y="2332038"/>
                        <a:ext cx="4822825"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67" name="Object 6"/>
          <p:cNvGraphicFramePr>
            <a:graphicFrameLocks noChangeAspect="1"/>
          </p:cNvGraphicFramePr>
          <p:nvPr/>
        </p:nvGraphicFramePr>
        <p:xfrm>
          <a:off x="623888" y="2957513"/>
          <a:ext cx="8266112" cy="1028700"/>
        </p:xfrm>
        <a:graphic>
          <a:graphicData uri="http://schemas.openxmlformats.org/presentationml/2006/ole">
            <mc:AlternateContent xmlns:mc="http://schemas.openxmlformats.org/markup-compatibility/2006">
              <mc:Choice xmlns:v="urn:schemas-microsoft-com:vml" Requires="v">
                <p:oleObj spid="_x0000_s155823" name="Equation" r:id="rId6" imgW="3568700" imgH="444500" progId="Equation.3">
                  <p:embed/>
                </p:oleObj>
              </mc:Choice>
              <mc:Fallback>
                <p:oleObj name="Equation" r:id="rId6" imgW="3568700" imgH="44450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3888" y="2957513"/>
                        <a:ext cx="8266112"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5654" name="Oval 6"/>
          <p:cNvSpPr>
            <a:spLocks noChangeArrowheads="1"/>
          </p:cNvSpPr>
          <p:nvPr/>
        </p:nvSpPr>
        <p:spPr bwMode="auto">
          <a:xfrm>
            <a:off x="2201863" y="4103688"/>
            <a:ext cx="193675" cy="5365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155655" name="TextBox 7"/>
          <p:cNvSpPr txBox="1">
            <a:spLocks noChangeArrowheads="1"/>
          </p:cNvSpPr>
          <p:nvPr/>
        </p:nvSpPr>
        <p:spPr bwMode="auto">
          <a:xfrm>
            <a:off x="1847850" y="4071938"/>
            <a:ext cx="365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t>s</a:t>
            </a:r>
            <a:r>
              <a:rPr lang="en-US" altLang="en-US" sz="2000" baseline="-25000"/>
              <a:t>1</a:t>
            </a:r>
            <a:endParaRPr lang="en-US" altLang="en-US" sz="2000"/>
          </a:p>
        </p:txBody>
      </p:sp>
      <p:sp>
        <p:nvSpPr>
          <p:cNvPr id="155656" name="Oval 14"/>
          <p:cNvSpPr>
            <a:spLocks noChangeArrowheads="1"/>
          </p:cNvSpPr>
          <p:nvPr/>
        </p:nvSpPr>
        <p:spPr bwMode="auto">
          <a:xfrm>
            <a:off x="2201863" y="4495800"/>
            <a:ext cx="193675" cy="5365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155657" name="TextBox 15"/>
          <p:cNvSpPr txBox="1">
            <a:spLocks noChangeArrowheads="1"/>
          </p:cNvSpPr>
          <p:nvPr/>
        </p:nvSpPr>
        <p:spPr bwMode="auto">
          <a:xfrm>
            <a:off x="1847850" y="4465638"/>
            <a:ext cx="365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t>s</a:t>
            </a:r>
            <a:r>
              <a:rPr lang="en-US" altLang="en-US" sz="2000" baseline="-25000"/>
              <a:t>2</a:t>
            </a:r>
            <a:endParaRPr lang="en-US" altLang="en-US" sz="2000"/>
          </a:p>
        </p:txBody>
      </p:sp>
      <p:sp>
        <p:nvSpPr>
          <p:cNvPr id="155658" name="Oval 17"/>
          <p:cNvSpPr>
            <a:spLocks noChangeArrowheads="1"/>
          </p:cNvSpPr>
          <p:nvPr/>
        </p:nvSpPr>
        <p:spPr bwMode="auto">
          <a:xfrm>
            <a:off x="2201863" y="5999163"/>
            <a:ext cx="193675" cy="5365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155659" name="TextBox 18"/>
          <p:cNvSpPr txBox="1">
            <a:spLocks noChangeArrowheads="1"/>
          </p:cNvSpPr>
          <p:nvPr/>
        </p:nvSpPr>
        <p:spPr bwMode="auto">
          <a:xfrm>
            <a:off x="1847850" y="5969000"/>
            <a:ext cx="4016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t>s</a:t>
            </a:r>
            <a:r>
              <a:rPr lang="en-US" altLang="en-US" sz="2000" baseline="-25000"/>
              <a:t>N</a:t>
            </a:r>
            <a:endParaRPr lang="en-US" altLang="en-US" sz="2000"/>
          </a:p>
        </p:txBody>
      </p:sp>
      <p:sp>
        <p:nvSpPr>
          <p:cNvPr id="155660" name="TextBox 19"/>
          <p:cNvSpPr txBox="1">
            <a:spLocks noChangeArrowheads="1"/>
          </p:cNvSpPr>
          <p:nvPr/>
        </p:nvSpPr>
        <p:spPr bwMode="auto">
          <a:xfrm>
            <a:off x="2112963" y="4891088"/>
            <a:ext cx="3016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sym typeface="Symbol" panose="05050102010706020507" pitchFamily="18" charset="2"/>
              </a:rPr>
              <a:t></a:t>
            </a:r>
          </a:p>
          <a:p>
            <a:pPr eaLnBrk="1" hangingPunct="1">
              <a:spcBef>
                <a:spcPct val="0"/>
              </a:spcBef>
              <a:buClrTx/>
              <a:buFontTx/>
              <a:buNone/>
            </a:pPr>
            <a:r>
              <a:rPr lang="en-US" altLang="en-US" sz="2000">
                <a:sym typeface="Symbol" panose="05050102010706020507" pitchFamily="18" charset="2"/>
              </a:rPr>
              <a:t></a:t>
            </a:r>
            <a:endParaRPr lang="en-US" altLang="en-US" sz="2000"/>
          </a:p>
          <a:p>
            <a:pPr eaLnBrk="1" hangingPunct="1">
              <a:spcBef>
                <a:spcPct val="0"/>
              </a:spcBef>
              <a:buClrTx/>
              <a:buFontTx/>
              <a:buNone/>
            </a:pPr>
            <a:r>
              <a:rPr lang="en-US" altLang="en-US" sz="2000">
                <a:sym typeface="Symbol" panose="05050102010706020507" pitchFamily="18" charset="2"/>
              </a:rPr>
              <a:t></a:t>
            </a:r>
            <a:endParaRPr lang="en-US" altLang="en-US" sz="2000"/>
          </a:p>
        </p:txBody>
      </p:sp>
      <p:sp>
        <p:nvSpPr>
          <p:cNvPr id="155661" name="Oval 21"/>
          <p:cNvSpPr>
            <a:spLocks noChangeArrowheads="1"/>
          </p:cNvSpPr>
          <p:nvPr/>
        </p:nvSpPr>
        <p:spPr bwMode="auto">
          <a:xfrm>
            <a:off x="3738563" y="5057775"/>
            <a:ext cx="193675" cy="5365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cxnSp>
        <p:nvCxnSpPr>
          <p:cNvPr id="155662" name="Straight Connector 24"/>
          <p:cNvCxnSpPr>
            <a:cxnSpLocks noChangeShapeType="1"/>
            <a:stCxn id="155654" idx="6"/>
          </p:cNvCxnSpPr>
          <p:nvPr/>
        </p:nvCxnSpPr>
        <p:spPr bwMode="auto">
          <a:xfrm>
            <a:off x="2395538" y="4371975"/>
            <a:ext cx="1419225" cy="9620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55663" name="Straight Connector 26"/>
          <p:cNvCxnSpPr>
            <a:cxnSpLocks noChangeShapeType="1"/>
            <a:stCxn id="155656" idx="6"/>
          </p:cNvCxnSpPr>
          <p:nvPr/>
        </p:nvCxnSpPr>
        <p:spPr bwMode="auto">
          <a:xfrm>
            <a:off x="2395538" y="4764088"/>
            <a:ext cx="1419225" cy="569912"/>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55664" name="Straight Connector 28"/>
          <p:cNvCxnSpPr>
            <a:cxnSpLocks noChangeShapeType="1"/>
            <a:stCxn id="155658" idx="6"/>
          </p:cNvCxnSpPr>
          <p:nvPr/>
        </p:nvCxnSpPr>
        <p:spPr bwMode="auto">
          <a:xfrm flipV="1">
            <a:off x="2395538" y="5332413"/>
            <a:ext cx="1419225" cy="93503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155665" name="TextBox 41"/>
          <p:cNvSpPr txBox="1">
            <a:spLocks noChangeArrowheads="1"/>
          </p:cNvSpPr>
          <p:nvPr/>
        </p:nvSpPr>
        <p:spPr bwMode="auto">
          <a:xfrm>
            <a:off x="3897313" y="4999038"/>
            <a:ext cx="3286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t>s</a:t>
            </a:r>
            <a:r>
              <a:rPr lang="en-US" altLang="en-US" sz="2000" baseline="-25000"/>
              <a:t>i</a:t>
            </a:r>
            <a:endParaRPr lang="en-US" altLang="en-US" sz="2000"/>
          </a:p>
        </p:txBody>
      </p:sp>
      <p:sp>
        <p:nvSpPr>
          <p:cNvPr id="155666" name="TextBox 50"/>
          <p:cNvSpPr txBox="1">
            <a:spLocks noChangeArrowheads="1"/>
          </p:cNvSpPr>
          <p:nvPr/>
        </p:nvSpPr>
        <p:spPr bwMode="auto">
          <a:xfrm>
            <a:off x="2581275" y="4206875"/>
            <a:ext cx="4397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t>a</a:t>
            </a:r>
            <a:r>
              <a:rPr lang="en-US" altLang="en-US" sz="2000" baseline="-25000"/>
              <a:t>1i</a:t>
            </a:r>
          </a:p>
        </p:txBody>
      </p:sp>
      <p:sp>
        <p:nvSpPr>
          <p:cNvPr id="155667" name="TextBox 51"/>
          <p:cNvSpPr txBox="1">
            <a:spLocks noChangeArrowheads="1"/>
          </p:cNvSpPr>
          <p:nvPr/>
        </p:nvSpPr>
        <p:spPr bwMode="auto">
          <a:xfrm>
            <a:off x="2541588" y="4491038"/>
            <a:ext cx="4397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t>a</a:t>
            </a:r>
            <a:r>
              <a:rPr lang="en-US" altLang="en-US" sz="2000" baseline="-25000"/>
              <a:t>2i</a:t>
            </a:r>
          </a:p>
        </p:txBody>
      </p:sp>
      <p:sp>
        <p:nvSpPr>
          <p:cNvPr id="155668" name="TextBox 52"/>
          <p:cNvSpPr txBox="1">
            <a:spLocks noChangeArrowheads="1"/>
          </p:cNvSpPr>
          <p:nvPr/>
        </p:nvSpPr>
        <p:spPr bwMode="auto">
          <a:xfrm>
            <a:off x="2622550" y="5387975"/>
            <a:ext cx="476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t>a</a:t>
            </a:r>
            <a:r>
              <a:rPr lang="en-US" altLang="en-US" sz="2000" baseline="-25000"/>
              <a:t>Ni</a:t>
            </a:r>
          </a:p>
        </p:txBody>
      </p:sp>
      <p:sp>
        <p:nvSpPr>
          <p:cNvPr id="155669" name="TextBox 53"/>
          <p:cNvSpPr txBox="1">
            <a:spLocks noChangeArrowheads="1"/>
          </p:cNvSpPr>
          <p:nvPr/>
        </p:nvSpPr>
        <p:spPr bwMode="auto">
          <a:xfrm>
            <a:off x="2589213" y="4778375"/>
            <a:ext cx="4397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t>a</a:t>
            </a:r>
            <a:r>
              <a:rPr lang="en-US" altLang="en-US" sz="2000" baseline="-25000"/>
              <a:t>3i</a:t>
            </a:r>
          </a:p>
        </p:txBody>
      </p:sp>
      <p:sp>
        <p:nvSpPr>
          <p:cNvPr id="155670" name="Oval 6"/>
          <p:cNvSpPr>
            <a:spLocks noChangeArrowheads="1"/>
          </p:cNvSpPr>
          <p:nvPr/>
        </p:nvSpPr>
        <p:spPr bwMode="auto">
          <a:xfrm flipH="1">
            <a:off x="7375525" y="4121150"/>
            <a:ext cx="193675" cy="5365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155671" name="TextBox 7"/>
          <p:cNvSpPr txBox="1">
            <a:spLocks noChangeArrowheads="1"/>
          </p:cNvSpPr>
          <p:nvPr/>
        </p:nvSpPr>
        <p:spPr bwMode="auto">
          <a:xfrm flipH="1">
            <a:off x="7558088" y="4089400"/>
            <a:ext cx="365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t>s</a:t>
            </a:r>
            <a:r>
              <a:rPr lang="en-US" altLang="en-US" sz="2000" baseline="-25000"/>
              <a:t>1</a:t>
            </a:r>
            <a:endParaRPr lang="en-US" altLang="en-US" sz="2000"/>
          </a:p>
        </p:txBody>
      </p:sp>
      <p:sp>
        <p:nvSpPr>
          <p:cNvPr id="155672" name="Oval 14"/>
          <p:cNvSpPr>
            <a:spLocks noChangeArrowheads="1"/>
          </p:cNvSpPr>
          <p:nvPr/>
        </p:nvSpPr>
        <p:spPr bwMode="auto">
          <a:xfrm flipH="1">
            <a:off x="7375525" y="4513263"/>
            <a:ext cx="193675" cy="5365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155673" name="TextBox 15"/>
          <p:cNvSpPr txBox="1">
            <a:spLocks noChangeArrowheads="1"/>
          </p:cNvSpPr>
          <p:nvPr/>
        </p:nvSpPr>
        <p:spPr bwMode="auto">
          <a:xfrm flipH="1">
            <a:off x="7558088" y="4483100"/>
            <a:ext cx="365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t>s</a:t>
            </a:r>
            <a:r>
              <a:rPr lang="en-US" altLang="en-US" sz="2000" baseline="-25000"/>
              <a:t>2</a:t>
            </a:r>
            <a:endParaRPr lang="en-US" altLang="en-US" sz="2000"/>
          </a:p>
        </p:txBody>
      </p:sp>
      <p:sp>
        <p:nvSpPr>
          <p:cNvPr id="155674" name="Oval 17"/>
          <p:cNvSpPr>
            <a:spLocks noChangeArrowheads="1"/>
          </p:cNvSpPr>
          <p:nvPr/>
        </p:nvSpPr>
        <p:spPr bwMode="auto">
          <a:xfrm flipH="1">
            <a:off x="7375525" y="6016625"/>
            <a:ext cx="193675" cy="5365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sp>
        <p:nvSpPr>
          <p:cNvPr id="155675" name="TextBox 18"/>
          <p:cNvSpPr txBox="1">
            <a:spLocks noChangeArrowheads="1"/>
          </p:cNvSpPr>
          <p:nvPr/>
        </p:nvSpPr>
        <p:spPr bwMode="auto">
          <a:xfrm flipH="1">
            <a:off x="7521575" y="5986463"/>
            <a:ext cx="4016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t>s</a:t>
            </a:r>
            <a:r>
              <a:rPr lang="en-US" altLang="en-US" sz="2000" baseline="-25000"/>
              <a:t>N</a:t>
            </a:r>
            <a:endParaRPr lang="en-US" altLang="en-US" sz="2000"/>
          </a:p>
        </p:txBody>
      </p:sp>
      <p:sp>
        <p:nvSpPr>
          <p:cNvPr id="155676" name="TextBox 19"/>
          <p:cNvSpPr txBox="1">
            <a:spLocks noChangeArrowheads="1"/>
          </p:cNvSpPr>
          <p:nvPr/>
        </p:nvSpPr>
        <p:spPr bwMode="auto">
          <a:xfrm flipH="1">
            <a:off x="7356475" y="4908550"/>
            <a:ext cx="3016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sym typeface="Symbol" panose="05050102010706020507" pitchFamily="18" charset="2"/>
              </a:rPr>
              <a:t></a:t>
            </a:r>
          </a:p>
          <a:p>
            <a:pPr eaLnBrk="1" hangingPunct="1">
              <a:spcBef>
                <a:spcPct val="0"/>
              </a:spcBef>
              <a:buClrTx/>
              <a:buFontTx/>
              <a:buNone/>
            </a:pPr>
            <a:r>
              <a:rPr lang="en-US" altLang="en-US" sz="2000">
                <a:sym typeface="Symbol" panose="05050102010706020507" pitchFamily="18" charset="2"/>
              </a:rPr>
              <a:t></a:t>
            </a:r>
            <a:endParaRPr lang="en-US" altLang="en-US" sz="2000"/>
          </a:p>
          <a:p>
            <a:pPr eaLnBrk="1" hangingPunct="1">
              <a:spcBef>
                <a:spcPct val="0"/>
              </a:spcBef>
              <a:buClrTx/>
              <a:buFontTx/>
              <a:buNone/>
            </a:pPr>
            <a:r>
              <a:rPr lang="en-US" altLang="en-US" sz="2000">
                <a:sym typeface="Symbol" panose="05050102010706020507" pitchFamily="18" charset="2"/>
              </a:rPr>
              <a:t></a:t>
            </a:r>
            <a:endParaRPr lang="en-US" altLang="en-US" sz="2000"/>
          </a:p>
        </p:txBody>
      </p:sp>
      <p:sp>
        <p:nvSpPr>
          <p:cNvPr id="155677" name="Oval 21"/>
          <p:cNvSpPr>
            <a:spLocks noChangeArrowheads="1"/>
          </p:cNvSpPr>
          <p:nvPr/>
        </p:nvSpPr>
        <p:spPr bwMode="auto">
          <a:xfrm flipH="1">
            <a:off x="5838825" y="5075238"/>
            <a:ext cx="193675" cy="5365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endParaRPr lang="en-US" altLang="en-US" sz="2000"/>
          </a:p>
        </p:txBody>
      </p:sp>
      <p:cxnSp>
        <p:nvCxnSpPr>
          <p:cNvPr id="155678" name="Straight Connector 24"/>
          <p:cNvCxnSpPr>
            <a:cxnSpLocks noChangeShapeType="1"/>
            <a:stCxn id="155670" idx="6"/>
          </p:cNvCxnSpPr>
          <p:nvPr/>
        </p:nvCxnSpPr>
        <p:spPr bwMode="auto">
          <a:xfrm flipH="1">
            <a:off x="5956300" y="4389438"/>
            <a:ext cx="1419225" cy="9620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55679" name="Straight Connector 26"/>
          <p:cNvCxnSpPr>
            <a:cxnSpLocks noChangeShapeType="1"/>
            <a:stCxn id="155672" idx="6"/>
          </p:cNvCxnSpPr>
          <p:nvPr/>
        </p:nvCxnSpPr>
        <p:spPr bwMode="auto">
          <a:xfrm flipH="1">
            <a:off x="5956300" y="4781550"/>
            <a:ext cx="1419225" cy="569913"/>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55680" name="Straight Connector 28"/>
          <p:cNvCxnSpPr>
            <a:cxnSpLocks noChangeShapeType="1"/>
            <a:stCxn id="155674" idx="6"/>
          </p:cNvCxnSpPr>
          <p:nvPr/>
        </p:nvCxnSpPr>
        <p:spPr bwMode="auto">
          <a:xfrm flipH="1" flipV="1">
            <a:off x="5956300" y="5349875"/>
            <a:ext cx="1419225" cy="9350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155681" name="TextBox 41"/>
          <p:cNvSpPr txBox="1">
            <a:spLocks noChangeArrowheads="1"/>
          </p:cNvSpPr>
          <p:nvPr/>
        </p:nvSpPr>
        <p:spPr bwMode="auto">
          <a:xfrm flipH="1">
            <a:off x="5535613" y="5016500"/>
            <a:ext cx="3381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t>s</a:t>
            </a:r>
            <a:r>
              <a:rPr lang="en-US" altLang="en-US" sz="2000" baseline="-25000"/>
              <a:t>j</a:t>
            </a:r>
            <a:endParaRPr lang="en-US" altLang="en-US" sz="2000"/>
          </a:p>
        </p:txBody>
      </p:sp>
      <p:sp>
        <p:nvSpPr>
          <p:cNvPr id="155682" name="TextBox 50"/>
          <p:cNvSpPr txBox="1">
            <a:spLocks noChangeArrowheads="1"/>
          </p:cNvSpPr>
          <p:nvPr/>
        </p:nvSpPr>
        <p:spPr bwMode="auto">
          <a:xfrm flipH="1">
            <a:off x="6673850" y="4187825"/>
            <a:ext cx="449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t>a</a:t>
            </a:r>
            <a:r>
              <a:rPr lang="en-US" altLang="en-US" sz="2000" baseline="-25000"/>
              <a:t>j1</a:t>
            </a:r>
          </a:p>
        </p:txBody>
      </p:sp>
      <p:sp>
        <p:nvSpPr>
          <p:cNvPr id="155683" name="TextBox 51"/>
          <p:cNvSpPr txBox="1">
            <a:spLocks noChangeArrowheads="1"/>
          </p:cNvSpPr>
          <p:nvPr/>
        </p:nvSpPr>
        <p:spPr bwMode="auto">
          <a:xfrm flipH="1">
            <a:off x="6804025" y="4532313"/>
            <a:ext cx="449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t>a</a:t>
            </a:r>
            <a:r>
              <a:rPr lang="en-US" altLang="en-US" sz="2000" baseline="-25000"/>
              <a:t>j2</a:t>
            </a:r>
          </a:p>
        </p:txBody>
      </p:sp>
      <p:sp>
        <p:nvSpPr>
          <p:cNvPr id="155684" name="TextBox 52"/>
          <p:cNvSpPr txBox="1">
            <a:spLocks noChangeArrowheads="1"/>
          </p:cNvSpPr>
          <p:nvPr/>
        </p:nvSpPr>
        <p:spPr bwMode="auto">
          <a:xfrm flipH="1">
            <a:off x="6683375" y="5514975"/>
            <a:ext cx="485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t>a</a:t>
            </a:r>
            <a:r>
              <a:rPr lang="en-US" altLang="en-US" sz="2000" baseline="-25000"/>
              <a:t>jN</a:t>
            </a:r>
          </a:p>
        </p:txBody>
      </p:sp>
      <p:sp>
        <p:nvSpPr>
          <p:cNvPr id="155685" name="TextBox 53"/>
          <p:cNvSpPr txBox="1">
            <a:spLocks noChangeArrowheads="1"/>
          </p:cNvSpPr>
          <p:nvPr/>
        </p:nvSpPr>
        <p:spPr bwMode="auto">
          <a:xfrm flipH="1">
            <a:off x="6769100" y="4868863"/>
            <a:ext cx="449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a:t>a</a:t>
            </a:r>
            <a:r>
              <a:rPr lang="en-US" altLang="en-US" sz="2000" baseline="-25000"/>
              <a:t>j3</a:t>
            </a:r>
          </a:p>
        </p:txBody>
      </p:sp>
      <p:sp>
        <p:nvSpPr>
          <p:cNvPr id="155686" name="Line 83"/>
          <p:cNvSpPr>
            <a:spLocks noChangeShapeType="1"/>
          </p:cNvSpPr>
          <p:nvPr/>
        </p:nvSpPr>
        <p:spPr bwMode="auto">
          <a:xfrm>
            <a:off x="3925888" y="5364163"/>
            <a:ext cx="19129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spAutoFit/>
          </a:bodyPr>
          <a:lstStyle/>
          <a:p>
            <a:endParaRPr lang="en-US"/>
          </a:p>
        </p:txBody>
      </p:sp>
      <p:sp>
        <p:nvSpPr>
          <p:cNvPr id="155687" name="Text Box 84"/>
          <p:cNvSpPr txBox="1">
            <a:spLocks noChangeArrowheads="1"/>
          </p:cNvSpPr>
          <p:nvPr/>
        </p:nvSpPr>
        <p:spPr bwMode="auto">
          <a:xfrm>
            <a:off x="2114550" y="6451600"/>
            <a:ext cx="4619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i="1"/>
              <a:t>t</a:t>
            </a:r>
            <a:r>
              <a:rPr lang="en-US" altLang="en-US" sz="2000"/>
              <a:t>-1</a:t>
            </a:r>
          </a:p>
        </p:txBody>
      </p:sp>
      <p:sp>
        <p:nvSpPr>
          <p:cNvPr id="155688" name="Text Box 85"/>
          <p:cNvSpPr txBox="1">
            <a:spLocks noChangeArrowheads="1"/>
          </p:cNvSpPr>
          <p:nvPr/>
        </p:nvSpPr>
        <p:spPr bwMode="auto">
          <a:xfrm>
            <a:off x="3657600" y="6410325"/>
            <a:ext cx="250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i="1"/>
              <a:t>t</a:t>
            </a:r>
          </a:p>
        </p:txBody>
      </p:sp>
      <p:sp>
        <p:nvSpPr>
          <p:cNvPr id="155689" name="Text Box 86"/>
          <p:cNvSpPr txBox="1">
            <a:spLocks noChangeArrowheads="1"/>
          </p:cNvSpPr>
          <p:nvPr/>
        </p:nvSpPr>
        <p:spPr bwMode="auto">
          <a:xfrm>
            <a:off x="5759450" y="6450013"/>
            <a:ext cx="522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i="1"/>
              <a:t>t</a:t>
            </a:r>
            <a:r>
              <a:rPr lang="en-US" altLang="en-US" sz="2000"/>
              <a:t>+1</a:t>
            </a:r>
          </a:p>
        </p:txBody>
      </p:sp>
      <p:sp>
        <p:nvSpPr>
          <p:cNvPr id="155690" name="Text Box 87"/>
          <p:cNvSpPr txBox="1">
            <a:spLocks noChangeArrowheads="1"/>
          </p:cNvSpPr>
          <p:nvPr/>
        </p:nvSpPr>
        <p:spPr bwMode="auto">
          <a:xfrm>
            <a:off x="7229475" y="6461125"/>
            <a:ext cx="522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000" i="1"/>
              <a:t>t</a:t>
            </a:r>
            <a:r>
              <a:rPr lang="en-US" altLang="en-US" sz="2000"/>
              <a:t>+2</a:t>
            </a:r>
          </a:p>
        </p:txBody>
      </p:sp>
      <p:graphicFrame>
        <p:nvGraphicFramePr>
          <p:cNvPr id="155691" name="Object 88"/>
          <p:cNvGraphicFramePr>
            <a:graphicFrameLocks noChangeAspect="1"/>
          </p:cNvGraphicFramePr>
          <p:nvPr/>
        </p:nvGraphicFramePr>
        <p:xfrm>
          <a:off x="3351213" y="5926138"/>
          <a:ext cx="635000" cy="423862"/>
        </p:xfrm>
        <a:graphic>
          <a:graphicData uri="http://schemas.openxmlformats.org/presentationml/2006/ole">
            <mc:AlternateContent xmlns:mc="http://schemas.openxmlformats.org/markup-compatibility/2006">
              <mc:Choice xmlns:v="urn:schemas-microsoft-com:vml" Requires="v">
                <p:oleObj spid="_x0000_s155824" name="Equation" r:id="rId8" imgW="342751" imgH="228501" progId="Equation.3">
                  <p:embed/>
                </p:oleObj>
              </mc:Choice>
              <mc:Fallback>
                <p:oleObj name="Equation" r:id="rId8" imgW="342751" imgH="228501" progId="Equation.3">
                  <p:embed/>
                  <p:pic>
                    <p:nvPicPr>
                      <p:cNvPr id="0" name="Object 8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1213" y="5926138"/>
                        <a:ext cx="635000" cy="423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5692" name="Object 89"/>
          <p:cNvGraphicFramePr>
            <a:graphicFrameLocks noChangeAspect="1"/>
          </p:cNvGraphicFramePr>
          <p:nvPr/>
        </p:nvGraphicFramePr>
        <p:xfrm>
          <a:off x="5799138" y="5894388"/>
          <a:ext cx="847725" cy="423862"/>
        </p:xfrm>
        <a:graphic>
          <a:graphicData uri="http://schemas.openxmlformats.org/presentationml/2006/ole">
            <mc:AlternateContent xmlns:mc="http://schemas.openxmlformats.org/markup-compatibility/2006">
              <mc:Choice xmlns:v="urn:schemas-microsoft-com:vml" Requires="v">
                <p:oleObj spid="_x0000_s155825" name="Equation" r:id="rId10" imgW="457200" imgH="228600" progId="Equation.3">
                  <p:embed/>
                </p:oleObj>
              </mc:Choice>
              <mc:Fallback>
                <p:oleObj name="Equation" r:id="rId10" imgW="457200" imgH="228600" progId="Equation.3">
                  <p:embed/>
                  <p:pic>
                    <p:nvPicPr>
                      <p:cNvPr id="0" name="Object 8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99138" y="5894388"/>
                        <a:ext cx="847725" cy="423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5693" name="Object 90"/>
          <p:cNvGraphicFramePr>
            <a:graphicFrameLocks noChangeAspect="1"/>
          </p:cNvGraphicFramePr>
          <p:nvPr/>
        </p:nvGraphicFramePr>
        <p:xfrm>
          <a:off x="4164013" y="5294313"/>
          <a:ext cx="1441450" cy="558800"/>
        </p:xfrm>
        <a:graphic>
          <a:graphicData uri="http://schemas.openxmlformats.org/presentationml/2006/ole">
            <mc:AlternateContent xmlns:mc="http://schemas.openxmlformats.org/markup-compatibility/2006">
              <mc:Choice xmlns:v="urn:schemas-microsoft-com:vml" Requires="v">
                <p:oleObj spid="_x0000_s155826" name="Equation" r:id="rId12" imgW="622030" imgH="241195" progId="Equation.3">
                  <p:embed/>
                </p:oleObj>
              </mc:Choice>
              <mc:Fallback>
                <p:oleObj name="Equation" r:id="rId12" imgW="622030" imgH="241195" progId="Equation.3">
                  <p:embed/>
                  <p:pic>
                    <p:nvPicPr>
                      <p:cNvPr id="0" name="Object 9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64013" y="5294313"/>
                        <a:ext cx="1441450"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5694" name="Line 91"/>
          <p:cNvSpPr>
            <a:spLocks noChangeShapeType="1"/>
          </p:cNvSpPr>
          <p:nvPr/>
        </p:nvSpPr>
        <p:spPr bwMode="auto">
          <a:xfrm flipH="1">
            <a:off x="3230563" y="6413500"/>
            <a:ext cx="75565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spAutoFit/>
          </a:bodyPr>
          <a:lstStyle/>
          <a:p>
            <a:endParaRPr lang="en-US"/>
          </a:p>
        </p:txBody>
      </p:sp>
      <p:sp>
        <p:nvSpPr>
          <p:cNvPr id="155695" name="Line 92"/>
          <p:cNvSpPr>
            <a:spLocks noChangeShapeType="1"/>
          </p:cNvSpPr>
          <p:nvPr/>
        </p:nvSpPr>
        <p:spPr bwMode="auto">
          <a:xfrm flipH="1">
            <a:off x="5895975" y="6405563"/>
            <a:ext cx="755650" cy="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90000" tIns="46800" rIns="90000" bIns="46800">
            <a:spAutoFit/>
          </a:bodyPr>
          <a:lstStyle/>
          <a:p>
            <a:endParaRPr lang="en-US"/>
          </a:p>
        </p:txBody>
      </p:sp>
      <p:sp>
        <p:nvSpPr>
          <p:cNvPr id="155696"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1100" b="0">
                <a:solidFill>
                  <a:srgbClr val="000000"/>
                </a:solidFill>
                <a:latin typeface="Calibri" panose="020F0502020204030204" pitchFamily="34" charset="0"/>
              </a:rPr>
              <a:t>Ray Mooney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idx="4294967295"/>
          </p:nvPr>
        </p:nvSpPr>
        <p:spPr/>
        <p:txBody>
          <a:bodyPr/>
          <a:lstStyle/>
          <a:p>
            <a:r>
              <a:rPr lang="en-US" altLang="en-US"/>
              <a:t>Re-estimating </a:t>
            </a:r>
            <a:r>
              <a:rPr lang="en-US" altLang="en-US" i="1"/>
              <a:t>A</a:t>
            </a:r>
            <a:r>
              <a:rPr lang="en-US" altLang="en-US"/>
              <a:t> </a:t>
            </a:r>
          </a:p>
        </p:txBody>
      </p:sp>
      <p:graphicFrame>
        <p:nvGraphicFramePr>
          <p:cNvPr id="157699" name="Object 4"/>
          <p:cNvGraphicFramePr>
            <a:graphicFrameLocks noChangeAspect="1"/>
          </p:cNvGraphicFramePr>
          <p:nvPr/>
        </p:nvGraphicFramePr>
        <p:xfrm>
          <a:off x="1600200" y="1544638"/>
          <a:ext cx="6567488" cy="855662"/>
        </p:xfrm>
        <a:graphic>
          <a:graphicData uri="http://schemas.openxmlformats.org/presentationml/2006/ole">
            <mc:AlternateContent xmlns:mc="http://schemas.openxmlformats.org/markup-compatibility/2006">
              <mc:Choice xmlns:v="urn:schemas-microsoft-com:vml" Requires="v">
                <p:oleObj spid="_x0000_s157752" name="Equation" r:id="rId4" imgW="3213100" imgH="419100" progId="Equation.3">
                  <p:embed/>
                </p:oleObj>
              </mc:Choice>
              <mc:Fallback>
                <p:oleObj name="Equation" r:id="rId4" imgW="3213100" imgH="4191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544638"/>
                        <a:ext cx="6567488" cy="855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7700" name="Object 5"/>
          <p:cNvGraphicFramePr>
            <a:graphicFrameLocks noChangeAspect="1"/>
          </p:cNvGraphicFramePr>
          <p:nvPr/>
        </p:nvGraphicFramePr>
        <p:xfrm>
          <a:off x="1646238" y="2463800"/>
          <a:ext cx="2439987" cy="1765300"/>
        </p:xfrm>
        <a:graphic>
          <a:graphicData uri="http://schemas.openxmlformats.org/presentationml/2006/ole">
            <mc:AlternateContent xmlns:mc="http://schemas.openxmlformats.org/markup-compatibility/2006">
              <mc:Choice xmlns:v="urn:schemas-microsoft-com:vml" Requires="v">
                <p:oleObj spid="_x0000_s157753" name="Equation" r:id="rId6" imgW="1193800" imgH="863600" progId="Equation.3">
                  <p:embed/>
                </p:oleObj>
              </mc:Choice>
              <mc:Fallback>
                <p:oleObj name="Equation" r:id="rId6" imgW="1193800" imgH="8636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46238" y="2463800"/>
                        <a:ext cx="2439987" cy="176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7701"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1100" b="0">
                <a:solidFill>
                  <a:srgbClr val="000000"/>
                </a:solidFill>
                <a:latin typeface="Calibri" panose="020F0502020204030204" pitchFamily="34" charset="0"/>
              </a:rPr>
              <a:t>Ray Mooney</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idx="4294967295"/>
          </p:nvPr>
        </p:nvSpPr>
        <p:spPr/>
        <p:txBody>
          <a:bodyPr/>
          <a:lstStyle/>
          <a:p>
            <a:r>
              <a:rPr lang="en-US" altLang="en-US"/>
              <a:t>Estimating Observation Probabilities </a:t>
            </a:r>
          </a:p>
        </p:txBody>
      </p:sp>
      <p:sp>
        <p:nvSpPr>
          <p:cNvPr id="159747" name="Rectangle 3"/>
          <p:cNvSpPr>
            <a:spLocks noGrp="1" noChangeArrowheads="1"/>
          </p:cNvSpPr>
          <p:nvPr>
            <p:ph type="body" idx="4294967295"/>
          </p:nvPr>
        </p:nvSpPr>
        <p:spPr>
          <a:xfrm>
            <a:off x="685800" y="1371600"/>
            <a:ext cx="7772400" cy="957263"/>
          </a:xfrm>
        </p:spPr>
        <p:txBody>
          <a:bodyPr/>
          <a:lstStyle/>
          <a:p>
            <a:r>
              <a:rPr lang="en-US" altLang="en-US" sz="2800"/>
              <a:t>Let </a:t>
            </a:r>
            <a:r>
              <a:rPr lang="en-US" altLang="en-US" sz="2800">
                <a:sym typeface="Symbol" panose="05050102010706020507" pitchFamily="18" charset="2"/>
              </a:rPr>
              <a:t></a:t>
            </a:r>
            <a:r>
              <a:rPr lang="en-US" altLang="en-US" sz="2800" i="1" baseline="-25000">
                <a:sym typeface="Symbol" panose="05050102010706020507" pitchFamily="18" charset="2"/>
              </a:rPr>
              <a:t>t</a:t>
            </a:r>
            <a:r>
              <a:rPr lang="en-US" altLang="en-US" sz="2800">
                <a:sym typeface="Symbol" panose="05050102010706020507" pitchFamily="18" charset="2"/>
              </a:rPr>
              <a:t>(</a:t>
            </a:r>
            <a:r>
              <a:rPr lang="en-US" altLang="en-US" sz="2800" i="1">
                <a:sym typeface="Symbol" panose="05050102010706020507" pitchFamily="18" charset="2"/>
              </a:rPr>
              <a:t>i</a:t>
            </a:r>
            <a:r>
              <a:rPr lang="en-US" altLang="en-US" sz="2800">
                <a:sym typeface="Symbol" panose="05050102010706020507" pitchFamily="18" charset="2"/>
              </a:rPr>
              <a:t>) be the probability of being in state </a:t>
            </a:r>
            <a:r>
              <a:rPr lang="en-US" altLang="en-US" sz="2800" i="1">
                <a:sym typeface="Symbol" panose="05050102010706020507" pitchFamily="18" charset="2"/>
              </a:rPr>
              <a:t>i</a:t>
            </a:r>
            <a:r>
              <a:rPr lang="en-US" altLang="en-US" sz="2800">
                <a:sym typeface="Symbol" panose="05050102010706020507" pitchFamily="18" charset="2"/>
              </a:rPr>
              <a:t> at time </a:t>
            </a:r>
            <a:r>
              <a:rPr lang="en-US" altLang="en-US" sz="2800" i="1">
                <a:sym typeface="Symbol" panose="05050102010706020507" pitchFamily="18" charset="2"/>
              </a:rPr>
              <a:t>t</a:t>
            </a:r>
            <a:r>
              <a:rPr lang="en-US" altLang="en-US" sz="2800">
                <a:sym typeface="Symbol" panose="05050102010706020507" pitchFamily="18" charset="2"/>
              </a:rPr>
              <a:t> given the observations and the model.</a:t>
            </a:r>
          </a:p>
        </p:txBody>
      </p:sp>
      <p:graphicFrame>
        <p:nvGraphicFramePr>
          <p:cNvPr id="159748" name="Object 4"/>
          <p:cNvGraphicFramePr>
            <a:graphicFrameLocks noChangeAspect="1"/>
          </p:cNvGraphicFramePr>
          <p:nvPr/>
        </p:nvGraphicFramePr>
        <p:xfrm>
          <a:off x="858838" y="2867025"/>
          <a:ext cx="7383462" cy="957263"/>
        </p:xfrm>
        <a:graphic>
          <a:graphicData uri="http://schemas.openxmlformats.org/presentationml/2006/ole">
            <mc:AlternateContent xmlns:mc="http://schemas.openxmlformats.org/markup-compatibility/2006">
              <mc:Choice xmlns:v="urn:schemas-microsoft-com:vml" Requires="v">
                <p:oleObj spid="_x0000_s159775" name="Equation" r:id="rId4" imgW="3429000" imgH="444500" progId="Equation.3">
                  <p:embed/>
                </p:oleObj>
              </mc:Choice>
              <mc:Fallback>
                <p:oleObj name="Equation" r:id="rId4" imgW="3429000" imgH="4445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8838" y="2867025"/>
                        <a:ext cx="7383462" cy="957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9749"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1100" b="0">
                <a:solidFill>
                  <a:srgbClr val="000000"/>
                </a:solidFill>
                <a:latin typeface="Calibri" panose="020F0502020204030204" pitchFamily="34" charset="0"/>
              </a:rPr>
              <a:t>Ray Mooney</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idx="4294967295"/>
          </p:nvPr>
        </p:nvSpPr>
        <p:spPr/>
        <p:txBody>
          <a:bodyPr/>
          <a:lstStyle/>
          <a:p>
            <a:r>
              <a:rPr lang="en-US" altLang="en-US"/>
              <a:t>Re-estimating </a:t>
            </a:r>
            <a:r>
              <a:rPr lang="en-US" altLang="en-US" i="1"/>
              <a:t>B</a:t>
            </a:r>
          </a:p>
        </p:txBody>
      </p:sp>
      <p:graphicFrame>
        <p:nvGraphicFramePr>
          <p:cNvPr id="161795" name="Object 4"/>
          <p:cNvGraphicFramePr>
            <a:graphicFrameLocks noChangeAspect="1"/>
          </p:cNvGraphicFramePr>
          <p:nvPr/>
        </p:nvGraphicFramePr>
        <p:xfrm>
          <a:off x="1325563" y="1617663"/>
          <a:ext cx="7189787" cy="855662"/>
        </p:xfrm>
        <a:graphic>
          <a:graphicData uri="http://schemas.openxmlformats.org/presentationml/2006/ole">
            <mc:AlternateContent xmlns:mc="http://schemas.openxmlformats.org/markup-compatibility/2006">
              <mc:Choice xmlns:v="urn:schemas-microsoft-com:vml" Requires="v">
                <p:oleObj spid="_x0000_s161848" name="Equation" r:id="rId4" imgW="3517900" imgH="419100" progId="Equation.3">
                  <p:embed/>
                </p:oleObj>
              </mc:Choice>
              <mc:Fallback>
                <p:oleObj name="Equation" r:id="rId4" imgW="3517900" imgH="4191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5563" y="1617663"/>
                        <a:ext cx="7189787" cy="855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1796" name="Object 5"/>
          <p:cNvGraphicFramePr>
            <a:graphicFrameLocks noChangeAspect="1"/>
          </p:cNvGraphicFramePr>
          <p:nvPr/>
        </p:nvGraphicFramePr>
        <p:xfrm>
          <a:off x="1420813" y="2671763"/>
          <a:ext cx="2741612" cy="1879600"/>
        </p:xfrm>
        <a:graphic>
          <a:graphicData uri="http://schemas.openxmlformats.org/presentationml/2006/ole">
            <mc:AlternateContent xmlns:mc="http://schemas.openxmlformats.org/markup-compatibility/2006">
              <mc:Choice xmlns:v="urn:schemas-microsoft-com:vml" Requires="v">
                <p:oleObj spid="_x0000_s161849" name="Equation" r:id="rId6" imgW="1256755" imgH="863225" progId="Equation.3">
                  <p:embed/>
                </p:oleObj>
              </mc:Choice>
              <mc:Fallback>
                <p:oleObj name="Equation" r:id="rId6" imgW="1256755" imgH="863225"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0813" y="2671763"/>
                        <a:ext cx="2741612" cy="187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1797"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1100" b="0">
                <a:solidFill>
                  <a:srgbClr val="000000"/>
                </a:solidFill>
                <a:latin typeface="Calibri" panose="020F0502020204030204" pitchFamily="34" charset="0"/>
              </a:rPr>
              <a:t>Ray Mooney</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Number Placeholder 3"/>
          <p:cNvSpPr txBox="1">
            <a:spLocks noGrp="1"/>
          </p:cNvSpPr>
          <p:nvPr/>
        </p:nvSpPr>
        <p:spPr bwMode="auto">
          <a:xfrm>
            <a:off x="69342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r" eaLnBrk="1" hangingPunct="1">
              <a:spcBef>
                <a:spcPct val="0"/>
              </a:spcBef>
              <a:buClrTx/>
              <a:buFontTx/>
              <a:buNone/>
            </a:pPr>
            <a:fld id="{BF1DF0F5-153F-421D-9A28-77F7552DF25B}" type="slidenum">
              <a:rPr lang="en-US" altLang="en-US" sz="1200" b="0">
                <a:latin typeface="Helvetica" panose="020B0604020202020204" pitchFamily="34" charset="0"/>
              </a:rPr>
              <a:pPr algn="r" eaLnBrk="1" hangingPunct="1">
                <a:spcBef>
                  <a:spcPct val="0"/>
                </a:spcBef>
                <a:buClrTx/>
                <a:buFontTx/>
                <a:buNone/>
              </a:pPr>
              <a:t>68</a:t>
            </a:fld>
            <a:endParaRPr lang="en-US" altLang="en-US" sz="1200" b="0"/>
          </a:p>
        </p:txBody>
      </p:sp>
      <p:sp>
        <p:nvSpPr>
          <p:cNvPr id="163843" name="Rectangle 2"/>
          <p:cNvSpPr>
            <a:spLocks noGrp="1" noChangeArrowheads="1"/>
          </p:cNvSpPr>
          <p:nvPr>
            <p:ph type="title" idx="4294967295"/>
          </p:nvPr>
        </p:nvSpPr>
        <p:spPr/>
        <p:txBody>
          <a:bodyPr/>
          <a:lstStyle/>
          <a:p>
            <a:pPr eaLnBrk="1" hangingPunct="1"/>
            <a:r>
              <a:rPr lang="en-US" altLang="en-US" sz="3200"/>
              <a:t> Pseudocode for Baum-Welch  (EM) Algorithm for Training HMMs</a:t>
            </a:r>
          </a:p>
        </p:txBody>
      </p:sp>
      <p:sp>
        <p:nvSpPr>
          <p:cNvPr id="251908" name="Text Box 3"/>
          <p:cNvSpPr txBox="1">
            <a:spLocks noChangeArrowheads="1"/>
          </p:cNvSpPr>
          <p:nvPr/>
        </p:nvSpPr>
        <p:spPr bwMode="auto">
          <a:xfrm>
            <a:off x="257175" y="1682750"/>
            <a:ext cx="8886825"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50000"/>
              </a:spcBef>
              <a:buClrTx/>
              <a:buFontTx/>
              <a:buNone/>
            </a:pPr>
            <a:r>
              <a:rPr lang="en-US" altLang="en-US" sz="2800" b="0"/>
              <a:t>Assume an HMM with </a:t>
            </a:r>
            <a:r>
              <a:rPr lang="en-US" altLang="en-US" sz="2800" b="0" i="1"/>
              <a:t>N</a:t>
            </a:r>
            <a:r>
              <a:rPr lang="en-US" altLang="en-US" sz="2800" b="0"/>
              <a:t> states.</a:t>
            </a:r>
          </a:p>
          <a:p>
            <a:pPr eaLnBrk="1" hangingPunct="1">
              <a:spcBef>
                <a:spcPct val="0"/>
              </a:spcBef>
              <a:buClrTx/>
              <a:buFontTx/>
              <a:buNone/>
            </a:pPr>
            <a:r>
              <a:rPr lang="en-US" altLang="en-US" sz="2800" b="0"/>
              <a:t>Randomly set its parameters λ=(</a:t>
            </a:r>
            <a:r>
              <a:rPr lang="en-US" altLang="en-US" sz="2800" b="0" i="1"/>
              <a:t>A</a:t>
            </a:r>
            <a:r>
              <a:rPr lang="en-US" altLang="en-US" sz="2800" b="0"/>
              <a:t>,</a:t>
            </a:r>
            <a:r>
              <a:rPr lang="en-US" altLang="en-US" sz="2800" b="0" i="1"/>
              <a:t>B</a:t>
            </a:r>
            <a:r>
              <a:rPr lang="en-US" altLang="en-US" sz="2800" b="0"/>
              <a:t>) </a:t>
            </a:r>
          </a:p>
          <a:p>
            <a:pPr eaLnBrk="1" hangingPunct="1">
              <a:spcBef>
                <a:spcPct val="0"/>
              </a:spcBef>
              <a:buClrTx/>
              <a:buFontTx/>
              <a:buNone/>
            </a:pPr>
            <a:r>
              <a:rPr lang="en-US" altLang="en-US" sz="2800" b="0"/>
              <a:t>   (making sure they represent legal distributions)</a:t>
            </a:r>
          </a:p>
          <a:p>
            <a:pPr eaLnBrk="1" hangingPunct="1">
              <a:spcBef>
                <a:spcPct val="0"/>
              </a:spcBef>
              <a:buClrTx/>
              <a:buFontTx/>
              <a:buNone/>
            </a:pPr>
            <a:r>
              <a:rPr lang="en-US" altLang="en-US" sz="2800" b="0"/>
              <a:t>Until converge (i.e. λ no longer changes) do:</a:t>
            </a:r>
          </a:p>
          <a:p>
            <a:pPr eaLnBrk="1" hangingPunct="1">
              <a:spcBef>
                <a:spcPct val="0"/>
              </a:spcBef>
              <a:buClrTx/>
              <a:buFontTx/>
              <a:buNone/>
            </a:pPr>
            <a:r>
              <a:rPr lang="en-US" altLang="en-US" sz="2800" b="0"/>
              <a:t>      E Step:</a:t>
            </a:r>
          </a:p>
          <a:p>
            <a:pPr eaLnBrk="1" hangingPunct="1">
              <a:spcBef>
                <a:spcPct val="0"/>
              </a:spcBef>
              <a:buClrTx/>
              <a:buFontTx/>
              <a:buNone/>
            </a:pPr>
            <a:r>
              <a:rPr lang="en-US" altLang="en-US" sz="2800" b="0"/>
              <a:t>                   Compute values for </a:t>
            </a:r>
            <a:r>
              <a:rPr lang="en-US" altLang="en-US" sz="2800" b="0">
                <a:sym typeface="Symbol" panose="05050102010706020507" pitchFamily="18" charset="2"/>
              </a:rPr>
              <a:t></a:t>
            </a:r>
            <a:r>
              <a:rPr lang="en-US" altLang="en-US" sz="2800" b="0" i="1" baseline="-25000">
                <a:sym typeface="Symbol" panose="05050102010706020507" pitchFamily="18" charset="2"/>
              </a:rPr>
              <a:t>t</a:t>
            </a:r>
            <a:r>
              <a:rPr lang="en-US" altLang="en-US" sz="2800" b="0">
                <a:sym typeface="Symbol" panose="05050102010706020507" pitchFamily="18" charset="2"/>
              </a:rPr>
              <a:t>(</a:t>
            </a:r>
            <a:r>
              <a:rPr lang="en-US" altLang="en-US" sz="2800" b="0" i="1">
                <a:sym typeface="Symbol" panose="05050102010706020507" pitchFamily="18" charset="2"/>
              </a:rPr>
              <a:t>j</a:t>
            </a:r>
            <a:r>
              <a:rPr lang="en-US" altLang="en-US" sz="2800" b="0">
                <a:sym typeface="Symbol" panose="05050102010706020507" pitchFamily="18" charset="2"/>
              </a:rPr>
              <a:t>) and </a:t>
            </a:r>
            <a:r>
              <a:rPr lang="en-US" altLang="en-US" sz="2800" b="0" i="1" baseline="-25000">
                <a:sym typeface="Symbol" panose="05050102010706020507" pitchFamily="18" charset="2"/>
              </a:rPr>
              <a:t>t</a:t>
            </a:r>
            <a:r>
              <a:rPr lang="en-US" altLang="en-US" sz="2800" b="0">
                <a:sym typeface="Symbol" panose="05050102010706020507" pitchFamily="18" charset="2"/>
              </a:rPr>
              <a:t>(</a:t>
            </a:r>
            <a:r>
              <a:rPr lang="en-US" altLang="en-US" sz="2800" b="0" i="1">
                <a:sym typeface="Symbol" panose="05050102010706020507" pitchFamily="18" charset="2"/>
              </a:rPr>
              <a:t>i</a:t>
            </a:r>
            <a:r>
              <a:rPr lang="en-US" altLang="en-US" sz="2800" b="0">
                <a:sym typeface="Symbol" panose="05050102010706020507" pitchFamily="18" charset="2"/>
              </a:rPr>
              <a:t>,</a:t>
            </a:r>
            <a:r>
              <a:rPr lang="en-US" altLang="en-US" sz="2800" b="0" i="1">
                <a:sym typeface="Symbol" panose="05050102010706020507" pitchFamily="18" charset="2"/>
              </a:rPr>
              <a:t>j</a:t>
            </a:r>
            <a:r>
              <a:rPr lang="en-US" altLang="en-US" sz="2800" b="0">
                <a:sym typeface="Symbol" panose="05050102010706020507" pitchFamily="18" charset="2"/>
              </a:rPr>
              <a:t>) using current</a:t>
            </a:r>
          </a:p>
          <a:p>
            <a:pPr eaLnBrk="1" hangingPunct="1">
              <a:spcBef>
                <a:spcPct val="0"/>
              </a:spcBef>
              <a:buClrTx/>
              <a:buFontTx/>
              <a:buNone/>
            </a:pPr>
            <a:r>
              <a:rPr lang="en-US" altLang="en-US" sz="2800" b="0">
                <a:sym typeface="Symbol" panose="05050102010706020507" pitchFamily="18" charset="2"/>
              </a:rPr>
              <a:t>                    values for parameters </a:t>
            </a:r>
            <a:r>
              <a:rPr lang="en-US" altLang="en-US" sz="2800" b="0" i="1">
                <a:sym typeface="Symbol" panose="05050102010706020507" pitchFamily="18" charset="2"/>
              </a:rPr>
              <a:t>A</a:t>
            </a:r>
            <a:r>
              <a:rPr lang="en-US" altLang="en-US" sz="2800" b="0">
                <a:sym typeface="Symbol" panose="05050102010706020507" pitchFamily="18" charset="2"/>
              </a:rPr>
              <a:t> and </a:t>
            </a:r>
            <a:r>
              <a:rPr lang="en-US" altLang="en-US" sz="2800" b="0" i="1">
                <a:sym typeface="Symbol" panose="05050102010706020507" pitchFamily="18" charset="2"/>
              </a:rPr>
              <a:t>B</a:t>
            </a:r>
            <a:r>
              <a:rPr lang="en-US" altLang="en-US" sz="2800" b="0">
                <a:sym typeface="Symbol" panose="05050102010706020507" pitchFamily="18" charset="2"/>
              </a:rPr>
              <a:t>.</a:t>
            </a:r>
          </a:p>
          <a:p>
            <a:pPr eaLnBrk="1" hangingPunct="1">
              <a:spcBef>
                <a:spcPct val="0"/>
              </a:spcBef>
              <a:buClrTx/>
              <a:buFontTx/>
              <a:buNone/>
            </a:pPr>
            <a:r>
              <a:rPr lang="en-US" altLang="en-US" sz="2800" b="0"/>
              <a:t>      M Step:</a:t>
            </a:r>
          </a:p>
          <a:p>
            <a:pPr eaLnBrk="1" hangingPunct="1">
              <a:spcBef>
                <a:spcPct val="0"/>
              </a:spcBef>
              <a:buClrTx/>
              <a:buFontTx/>
              <a:buNone/>
            </a:pPr>
            <a:r>
              <a:rPr lang="en-US" altLang="en-US" sz="2800" b="0"/>
              <a:t>                   Re-estimate parameters:</a:t>
            </a:r>
          </a:p>
        </p:txBody>
      </p:sp>
      <p:graphicFrame>
        <p:nvGraphicFramePr>
          <p:cNvPr id="251909" name="Object 5"/>
          <p:cNvGraphicFramePr>
            <a:graphicFrameLocks noChangeAspect="1"/>
          </p:cNvGraphicFramePr>
          <p:nvPr/>
        </p:nvGraphicFramePr>
        <p:xfrm>
          <a:off x="2051050" y="5684838"/>
          <a:ext cx="1006475" cy="503237"/>
        </p:xfrm>
        <a:graphic>
          <a:graphicData uri="http://schemas.openxmlformats.org/presentationml/2006/ole">
            <mc:AlternateContent xmlns:mc="http://schemas.openxmlformats.org/markup-compatibility/2006">
              <mc:Choice xmlns:v="urn:schemas-microsoft-com:vml" Requires="v">
                <p:oleObj spid="_x0000_s163898" name="Equation" r:id="rId4" imgW="482391" imgH="241195" progId="Equation.3">
                  <p:embed/>
                </p:oleObj>
              </mc:Choice>
              <mc:Fallback>
                <p:oleObj name="Equation" r:id="rId4" imgW="482391" imgH="241195"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50" y="5684838"/>
                        <a:ext cx="1006475"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1910" name="Object 6"/>
          <p:cNvGraphicFramePr>
            <a:graphicFrameLocks noChangeAspect="1"/>
          </p:cNvGraphicFramePr>
          <p:nvPr/>
        </p:nvGraphicFramePr>
        <p:xfrm>
          <a:off x="2082800" y="6091238"/>
          <a:ext cx="1931988" cy="557212"/>
        </p:xfrm>
        <a:graphic>
          <a:graphicData uri="http://schemas.openxmlformats.org/presentationml/2006/ole">
            <mc:AlternateContent xmlns:mc="http://schemas.openxmlformats.org/markup-compatibility/2006">
              <mc:Choice xmlns:v="urn:schemas-microsoft-com:vml" Requires="v">
                <p:oleObj spid="_x0000_s163899" name="Equation" r:id="rId6" imgW="926698" imgH="266584" progId="Equation.3">
                  <p:embed/>
                </p:oleObj>
              </mc:Choice>
              <mc:Fallback>
                <p:oleObj name="Equation" r:id="rId6" imgW="926698" imgH="266584"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2800" y="6091238"/>
                        <a:ext cx="1931988" cy="557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847"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1100" b="0">
                <a:solidFill>
                  <a:srgbClr val="000000"/>
                </a:solidFill>
                <a:latin typeface="Calibri" panose="020F0502020204030204" pitchFamily="34" charset="0"/>
              </a:rPr>
              <a:t>Ray Mooney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190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190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1908">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51908">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51908">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51908">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1908">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51908">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51908">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190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19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idx="4294967295"/>
          </p:nvPr>
        </p:nvSpPr>
        <p:spPr/>
        <p:txBody>
          <a:bodyPr/>
          <a:lstStyle/>
          <a:p>
            <a:r>
              <a:rPr lang="en-US" altLang="en-US"/>
              <a:t>EM Properties</a:t>
            </a:r>
          </a:p>
        </p:txBody>
      </p:sp>
      <p:sp>
        <p:nvSpPr>
          <p:cNvPr id="253955" name="Rectangle 3"/>
          <p:cNvSpPr>
            <a:spLocks noGrp="1" noChangeArrowheads="1"/>
          </p:cNvSpPr>
          <p:nvPr>
            <p:ph type="body" idx="4294967295"/>
          </p:nvPr>
        </p:nvSpPr>
        <p:spPr/>
        <p:txBody>
          <a:bodyPr/>
          <a:lstStyle/>
          <a:p>
            <a:r>
              <a:rPr lang="en-US" altLang="en-US"/>
              <a:t>Each iteration changes the parameters in a way that is guaranteed to increase the likelihood of the data: P(</a:t>
            </a:r>
            <a:r>
              <a:rPr lang="en-US" altLang="en-US" i="1"/>
              <a:t>O</a:t>
            </a:r>
            <a:r>
              <a:rPr lang="en-US" altLang="en-US"/>
              <a:t>|</a:t>
            </a:r>
            <a:r>
              <a:rPr lang="en-US" altLang="en-US">
                <a:sym typeface="Symbol" panose="05050102010706020507" pitchFamily="18" charset="2"/>
              </a:rPr>
              <a:t>).</a:t>
            </a:r>
          </a:p>
          <a:p>
            <a:r>
              <a:rPr lang="en-US" altLang="en-US">
                <a:sym typeface="Symbol" panose="05050102010706020507" pitchFamily="18" charset="2"/>
              </a:rPr>
              <a:t>Anytime algorithm: Can stop at any time prior to convergence to get approximate solution.</a:t>
            </a:r>
          </a:p>
          <a:p>
            <a:r>
              <a:rPr lang="en-US" altLang="en-US">
                <a:sym typeface="Symbol" panose="05050102010706020507" pitchFamily="18" charset="2"/>
              </a:rPr>
              <a:t>Converges to a local maximum.</a:t>
            </a:r>
          </a:p>
          <a:p>
            <a:endParaRPr lang="en-US" altLang="en-US">
              <a:sym typeface="Symbol" panose="05050102010706020507" pitchFamily="18" charset="2"/>
            </a:endParaRPr>
          </a:p>
        </p:txBody>
      </p:sp>
      <p:sp>
        <p:nvSpPr>
          <p:cNvPr id="165892"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1100" b="0">
                <a:solidFill>
                  <a:srgbClr val="000000"/>
                </a:solidFill>
                <a:latin typeface="Calibri" panose="020F0502020204030204" pitchFamily="34" charset="0"/>
              </a:rPr>
              <a:t>Ray Mooney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39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39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39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fld id="{AE769027-9D75-4A64-9D5F-B69D14FA6FE3}" type="slidenum">
              <a:rPr lang="en-US" altLang="en-US" sz="1200" smtClean="0">
                <a:latin typeface="Helvetica" panose="020B0604020202020204" pitchFamily="34" charset="0"/>
              </a:rPr>
              <a:pPr>
                <a:spcBef>
                  <a:spcPct val="0"/>
                </a:spcBef>
                <a:buClrTx/>
                <a:buFontTx/>
                <a:buNone/>
              </a:pPr>
              <a:t>7</a:t>
            </a:fld>
            <a:endParaRPr lang="en-US" altLang="en-US" sz="1200"/>
          </a:p>
        </p:txBody>
      </p:sp>
      <p:sp>
        <p:nvSpPr>
          <p:cNvPr id="37891" name="Rectangle 2"/>
          <p:cNvSpPr>
            <a:spLocks noGrp="1" noChangeArrowheads="1"/>
          </p:cNvSpPr>
          <p:nvPr>
            <p:ph type="title"/>
          </p:nvPr>
        </p:nvSpPr>
        <p:spPr/>
        <p:txBody>
          <a:bodyPr/>
          <a:lstStyle/>
          <a:p>
            <a:pPr eaLnBrk="1" hangingPunct="1"/>
            <a:r>
              <a:rPr lang="en-US" altLang="en-US"/>
              <a:t>Hidden Markov Models</a:t>
            </a:r>
          </a:p>
        </p:txBody>
      </p:sp>
      <p:sp>
        <p:nvSpPr>
          <p:cNvPr id="37892" name="Rectangle 3"/>
          <p:cNvSpPr>
            <a:spLocks noGrp="1" noChangeArrowheads="1"/>
          </p:cNvSpPr>
          <p:nvPr>
            <p:ph type="body" idx="1"/>
          </p:nvPr>
        </p:nvSpPr>
        <p:spPr>
          <a:xfrm>
            <a:off x="685800" y="1371600"/>
            <a:ext cx="8053388" cy="4687888"/>
          </a:xfrm>
        </p:spPr>
        <p:txBody>
          <a:bodyPr/>
          <a:lstStyle/>
          <a:p>
            <a:pPr eaLnBrk="1" hangingPunct="1">
              <a:lnSpc>
                <a:spcPct val="90000"/>
              </a:lnSpc>
            </a:pPr>
            <a:r>
              <a:rPr lang="en-US" altLang="en-US" dirty="0"/>
              <a:t>Probabilistic generative model for sequences.</a:t>
            </a:r>
          </a:p>
          <a:p>
            <a:pPr eaLnBrk="1" hangingPunct="1">
              <a:lnSpc>
                <a:spcPct val="90000"/>
              </a:lnSpc>
            </a:pPr>
            <a:r>
              <a:rPr lang="en-US" altLang="en-US" dirty="0"/>
              <a:t>Assume an underlying set of </a:t>
            </a:r>
            <a:r>
              <a:rPr lang="en-US" altLang="en-US" b="1" i="1" dirty="0"/>
              <a:t>hidden </a:t>
            </a:r>
            <a:r>
              <a:rPr lang="en-US" altLang="en-US" dirty="0"/>
              <a:t>(unobserved) states in which the model can be (e.g. parts of speech).</a:t>
            </a:r>
          </a:p>
          <a:p>
            <a:pPr eaLnBrk="1" hangingPunct="1">
              <a:lnSpc>
                <a:spcPct val="90000"/>
              </a:lnSpc>
            </a:pPr>
            <a:r>
              <a:rPr lang="en-US" altLang="en-US" dirty="0"/>
              <a:t>Assume probabilistic transitions between states over time (e.g. transition from POS to another POS as sequence is generated).</a:t>
            </a:r>
          </a:p>
          <a:p>
            <a:pPr eaLnBrk="1" hangingPunct="1">
              <a:lnSpc>
                <a:spcPct val="90000"/>
              </a:lnSpc>
            </a:pPr>
            <a:r>
              <a:rPr lang="en-US" altLang="en-US" dirty="0"/>
              <a:t>Assume a probabilistic</a:t>
            </a:r>
            <a:r>
              <a:rPr lang="en-US" altLang="en-US" b="1" dirty="0"/>
              <a:t> </a:t>
            </a:r>
            <a:r>
              <a:rPr lang="en-US" altLang="en-US" dirty="0"/>
              <a:t>generation of tokens from states (e.g. words generated for each POS).</a:t>
            </a:r>
          </a:p>
        </p:txBody>
      </p:sp>
      <p:sp>
        <p:nvSpPr>
          <p:cNvPr id="37893"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1100" b="0">
                <a:solidFill>
                  <a:srgbClr val="000000"/>
                </a:solidFill>
                <a:latin typeface="Calibri" panose="020F0502020204030204" pitchFamily="34" charset="0"/>
              </a:rPr>
              <a:t>Ray Mooney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89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89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fld id="{31DDA664-109F-4042-9E3A-AA902B30761E}" type="slidenum">
              <a:rPr lang="en-US" altLang="en-US" sz="1200" smtClean="0">
                <a:latin typeface="Helvetica" panose="020B0604020202020204" pitchFamily="34" charset="0"/>
              </a:rPr>
              <a:pPr>
                <a:spcBef>
                  <a:spcPct val="0"/>
                </a:spcBef>
                <a:buClrTx/>
                <a:buFontTx/>
                <a:buNone/>
              </a:pPr>
              <a:t>8</a:t>
            </a:fld>
            <a:endParaRPr lang="en-US" altLang="en-US" sz="1200"/>
          </a:p>
        </p:txBody>
      </p:sp>
      <p:sp>
        <p:nvSpPr>
          <p:cNvPr id="39939" name="Rectangle 2"/>
          <p:cNvSpPr>
            <a:spLocks noGrp="1" noChangeArrowheads="1"/>
          </p:cNvSpPr>
          <p:nvPr>
            <p:ph type="title"/>
          </p:nvPr>
        </p:nvSpPr>
        <p:spPr/>
        <p:txBody>
          <a:bodyPr/>
          <a:lstStyle/>
          <a:p>
            <a:pPr eaLnBrk="1" hangingPunct="1"/>
            <a:r>
              <a:rPr lang="en-US" altLang="en-US" dirty="0"/>
              <a:t>Example: Part Of Speech Tagging</a:t>
            </a:r>
          </a:p>
        </p:txBody>
      </p:sp>
      <p:sp>
        <p:nvSpPr>
          <p:cNvPr id="39940" name="Rectangle 3"/>
          <p:cNvSpPr>
            <a:spLocks noGrp="1" noChangeArrowheads="1"/>
          </p:cNvSpPr>
          <p:nvPr>
            <p:ph type="body" idx="1"/>
          </p:nvPr>
        </p:nvSpPr>
        <p:spPr>
          <a:xfrm>
            <a:off x="685800" y="1371600"/>
            <a:ext cx="7772400" cy="5140325"/>
          </a:xfrm>
        </p:spPr>
        <p:txBody>
          <a:bodyPr/>
          <a:lstStyle/>
          <a:p>
            <a:pPr eaLnBrk="1" hangingPunct="1"/>
            <a:r>
              <a:rPr lang="en-US" altLang="en-US" dirty="0"/>
              <a:t>Annotate each word in a sentence with a </a:t>
            </a:r>
            <a:r>
              <a:rPr lang="en-US" altLang="en-US" dirty="0">
                <a:solidFill>
                  <a:srgbClr val="CC0099"/>
                </a:solidFill>
              </a:rPr>
              <a:t>part-of-speech marker</a:t>
            </a:r>
            <a:r>
              <a:rPr lang="en-US" altLang="en-US" dirty="0"/>
              <a:t>.</a:t>
            </a:r>
          </a:p>
          <a:p>
            <a:pPr marL="0" indent="0" eaLnBrk="1" hangingPunct="1">
              <a:buNone/>
            </a:pPr>
            <a:endParaRPr lang="en-US" altLang="en-US" dirty="0"/>
          </a:p>
          <a:p>
            <a:pPr marL="0" indent="0" eaLnBrk="1" hangingPunct="1">
              <a:buNone/>
            </a:pPr>
            <a:endParaRPr lang="en-US" altLang="en-US" dirty="0"/>
          </a:p>
        </p:txBody>
      </p:sp>
      <p:sp>
        <p:nvSpPr>
          <p:cNvPr id="39941" name="Text Box 4"/>
          <p:cNvSpPr txBox="1">
            <a:spLocks noChangeArrowheads="1"/>
          </p:cNvSpPr>
          <p:nvPr/>
        </p:nvSpPr>
        <p:spPr bwMode="auto">
          <a:xfrm>
            <a:off x="854075" y="3186113"/>
            <a:ext cx="77073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400" b="0" dirty="0">
                <a:solidFill>
                  <a:srgbClr val="3333CC"/>
                </a:solidFill>
              </a:rPr>
              <a:t>John  saw  the  saw  and  decided  to  take  it     to   the   table.</a:t>
            </a:r>
          </a:p>
          <a:p>
            <a:pPr eaLnBrk="1" hangingPunct="1">
              <a:spcBef>
                <a:spcPct val="0"/>
              </a:spcBef>
              <a:buClrTx/>
              <a:buFontTx/>
              <a:buNone/>
            </a:pPr>
            <a:r>
              <a:rPr lang="en-US" altLang="en-US" sz="2400" b="0" dirty="0">
                <a:solidFill>
                  <a:srgbClr val="CC0099"/>
                </a:solidFill>
              </a:rPr>
              <a:t>NNP VBD DT  NN  CC  VBD     TO VB  PRP IN DT    NN</a:t>
            </a:r>
          </a:p>
        </p:txBody>
      </p:sp>
      <p:sp>
        <p:nvSpPr>
          <p:cNvPr id="39942" name="TextBox 6"/>
          <p:cNvSpPr txBox="1">
            <a:spLocks noChangeArrowheads="1"/>
          </p:cNvSpPr>
          <p:nvPr/>
        </p:nvSpPr>
        <p:spPr bwMode="auto">
          <a:xfrm>
            <a:off x="0" y="6596063"/>
            <a:ext cx="173156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1100" b="0" dirty="0">
                <a:solidFill>
                  <a:srgbClr val="000000"/>
                </a:solidFill>
                <a:latin typeface="Calibri" panose="020F0502020204030204" pitchFamily="34" charset="0"/>
              </a:rPr>
              <a:t>Adapted from Ray Mooney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fld id="{A8DE438A-DBF4-4ADA-8723-5EFB7D07AE89}" type="slidenum">
              <a:rPr lang="en-US" altLang="en-US" sz="1200" smtClean="0">
                <a:latin typeface="Helvetica" panose="020B0604020202020204" pitchFamily="34" charset="0"/>
              </a:rPr>
              <a:pPr>
                <a:spcBef>
                  <a:spcPct val="0"/>
                </a:spcBef>
                <a:buClrTx/>
                <a:buFontTx/>
                <a:buNone/>
              </a:pPr>
              <a:t>9</a:t>
            </a:fld>
            <a:endParaRPr lang="en-US" altLang="en-US" sz="1200"/>
          </a:p>
        </p:txBody>
      </p:sp>
      <p:sp>
        <p:nvSpPr>
          <p:cNvPr id="41987" name="Rectangle 2"/>
          <p:cNvSpPr>
            <a:spLocks noGrp="1" noChangeArrowheads="1"/>
          </p:cNvSpPr>
          <p:nvPr>
            <p:ph type="title"/>
          </p:nvPr>
        </p:nvSpPr>
        <p:spPr/>
        <p:txBody>
          <a:bodyPr/>
          <a:lstStyle/>
          <a:p>
            <a:pPr eaLnBrk="1" hangingPunct="1"/>
            <a:r>
              <a:rPr lang="en-US" altLang="en-US"/>
              <a:t>English Parts of Speech</a:t>
            </a:r>
          </a:p>
        </p:txBody>
      </p:sp>
      <p:sp>
        <p:nvSpPr>
          <p:cNvPr id="41988" name="Rectangle 3"/>
          <p:cNvSpPr>
            <a:spLocks noGrp="1" noChangeArrowheads="1"/>
          </p:cNvSpPr>
          <p:nvPr>
            <p:ph type="body" idx="1"/>
          </p:nvPr>
        </p:nvSpPr>
        <p:spPr>
          <a:xfrm>
            <a:off x="685800" y="1371600"/>
            <a:ext cx="7772400" cy="5334000"/>
          </a:xfrm>
        </p:spPr>
        <p:txBody>
          <a:bodyPr/>
          <a:lstStyle/>
          <a:p>
            <a:pPr eaLnBrk="1" hangingPunct="1">
              <a:lnSpc>
                <a:spcPct val="90000"/>
              </a:lnSpc>
            </a:pPr>
            <a:r>
              <a:rPr lang="en-US" altLang="en-US" sz="2400"/>
              <a:t>Noun (person, place or thing)</a:t>
            </a:r>
          </a:p>
          <a:p>
            <a:pPr lvl="1" eaLnBrk="1" hangingPunct="1">
              <a:lnSpc>
                <a:spcPct val="90000"/>
              </a:lnSpc>
            </a:pPr>
            <a:r>
              <a:rPr lang="en-US" altLang="en-US" sz="2000"/>
              <a:t>Singular (NN):  dog, fork</a:t>
            </a:r>
          </a:p>
          <a:p>
            <a:pPr lvl="1" eaLnBrk="1" hangingPunct="1">
              <a:lnSpc>
                <a:spcPct val="90000"/>
              </a:lnSpc>
            </a:pPr>
            <a:r>
              <a:rPr lang="en-US" altLang="en-US" sz="2000"/>
              <a:t>Plural (NNS):  dogs, forks</a:t>
            </a:r>
          </a:p>
          <a:p>
            <a:pPr lvl="1" eaLnBrk="1" hangingPunct="1">
              <a:lnSpc>
                <a:spcPct val="90000"/>
              </a:lnSpc>
            </a:pPr>
            <a:r>
              <a:rPr lang="en-US" altLang="en-US" sz="2000"/>
              <a:t>Proper (NNP, NNPS): John, Springfields</a:t>
            </a:r>
          </a:p>
          <a:p>
            <a:pPr lvl="1" eaLnBrk="1" hangingPunct="1">
              <a:lnSpc>
                <a:spcPct val="90000"/>
              </a:lnSpc>
            </a:pPr>
            <a:r>
              <a:rPr lang="en-US" altLang="en-US" sz="2000"/>
              <a:t>Personal pronoun (PRP): I, you, he, she, it</a:t>
            </a:r>
          </a:p>
          <a:p>
            <a:pPr lvl="1" eaLnBrk="1" hangingPunct="1">
              <a:lnSpc>
                <a:spcPct val="90000"/>
              </a:lnSpc>
            </a:pPr>
            <a:r>
              <a:rPr lang="en-US" altLang="en-US" sz="2000"/>
              <a:t>Wh-pronoun  (WP): who, what</a:t>
            </a:r>
          </a:p>
          <a:p>
            <a:pPr eaLnBrk="1" hangingPunct="1">
              <a:lnSpc>
                <a:spcPct val="90000"/>
              </a:lnSpc>
            </a:pPr>
            <a:r>
              <a:rPr lang="en-US" altLang="en-US" sz="2400"/>
              <a:t>Verb (actions and processes)</a:t>
            </a:r>
          </a:p>
          <a:p>
            <a:pPr lvl="1" eaLnBrk="1" hangingPunct="1">
              <a:lnSpc>
                <a:spcPct val="90000"/>
              </a:lnSpc>
            </a:pPr>
            <a:r>
              <a:rPr lang="en-US" altLang="en-US" sz="2000"/>
              <a:t>Base, infinitive (VB):  eat</a:t>
            </a:r>
          </a:p>
          <a:p>
            <a:pPr lvl="1" eaLnBrk="1" hangingPunct="1">
              <a:lnSpc>
                <a:spcPct val="90000"/>
              </a:lnSpc>
            </a:pPr>
            <a:r>
              <a:rPr lang="en-US" altLang="en-US" sz="2000"/>
              <a:t>Past tense (VBD):  ate</a:t>
            </a:r>
          </a:p>
          <a:p>
            <a:pPr lvl="1" eaLnBrk="1" hangingPunct="1">
              <a:lnSpc>
                <a:spcPct val="90000"/>
              </a:lnSpc>
            </a:pPr>
            <a:r>
              <a:rPr lang="en-US" altLang="en-US" sz="2000"/>
              <a:t>Gerund (VBG):  eating</a:t>
            </a:r>
          </a:p>
          <a:p>
            <a:pPr lvl="1" eaLnBrk="1" hangingPunct="1">
              <a:lnSpc>
                <a:spcPct val="90000"/>
              </a:lnSpc>
            </a:pPr>
            <a:r>
              <a:rPr lang="en-US" altLang="en-US" sz="2000"/>
              <a:t>Past participle (VBN):  eaten</a:t>
            </a:r>
          </a:p>
          <a:p>
            <a:pPr lvl="1" eaLnBrk="1" hangingPunct="1">
              <a:lnSpc>
                <a:spcPct val="90000"/>
              </a:lnSpc>
            </a:pPr>
            <a:r>
              <a:rPr lang="en-US" altLang="en-US" sz="2000"/>
              <a:t>Non 3</a:t>
            </a:r>
            <a:r>
              <a:rPr lang="en-US" altLang="en-US" sz="2000" baseline="30000"/>
              <a:t>rd</a:t>
            </a:r>
            <a:r>
              <a:rPr lang="en-US" altLang="en-US" sz="2000"/>
              <a:t> person singular present tense (VBP): eat</a:t>
            </a:r>
          </a:p>
          <a:p>
            <a:pPr lvl="1" eaLnBrk="1" hangingPunct="1">
              <a:lnSpc>
                <a:spcPct val="90000"/>
              </a:lnSpc>
            </a:pPr>
            <a:r>
              <a:rPr lang="en-US" altLang="en-US" sz="2000"/>
              <a:t>3</a:t>
            </a:r>
            <a:r>
              <a:rPr lang="en-US" altLang="en-US" sz="2000" baseline="30000"/>
              <a:t>rd</a:t>
            </a:r>
            <a:r>
              <a:rPr lang="en-US" altLang="en-US" sz="2000"/>
              <a:t> person singular present tense: (VBZ): eats</a:t>
            </a:r>
          </a:p>
          <a:p>
            <a:pPr lvl="1" eaLnBrk="1" hangingPunct="1">
              <a:lnSpc>
                <a:spcPct val="90000"/>
              </a:lnSpc>
            </a:pPr>
            <a:r>
              <a:rPr lang="en-US" altLang="en-US" sz="2000"/>
              <a:t>Modal (MD): should, can</a:t>
            </a:r>
          </a:p>
          <a:p>
            <a:pPr lvl="1" eaLnBrk="1" hangingPunct="1">
              <a:lnSpc>
                <a:spcPct val="90000"/>
              </a:lnSpc>
            </a:pPr>
            <a:r>
              <a:rPr lang="en-US" altLang="en-US" sz="2000"/>
              <a:t>To (TO): to (to eat)</a:t>
            </a:r>
          </a:p>
        </p:txBody>
      </p:sp>
      <p:sp>
        <p:nvSpPr>
          <p:cNvPr id="41989"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1100" b="0">
                <a:solidFill>
                  <a:srgbClr val="000000"/>
                </a:solidFill>
                <a:latin typeface="Calibri" panose="020F0502020204030204" pitchFamily="34" charset="0"/>
              </a:rPr>
              <a:t>Ray Mooney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dels">
  <a:themeElements>
    <a:clrScheme name="">
      <a:dk1>
        <a:srgbClr val="000000"/>
      </a:dk1>
      <a:lt1>
        <a:srgbClr val="FFFFFF"/>
      </a:lt1>
      <a:dk2>
        <a:srgbClr val="3333FF"/>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66"/>
      </a:hlink>
      <a:folHlink>
        <a:srgbClr val="B2B2B2"/>
      </a:folHlink>
    </a:clrScheme>
    <a:fontScheme name="model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del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el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el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el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el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el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el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
    <a:dk1>
      <a:srgbClr val="000000"/>
    </a:dk1>
    <a:lt1>
      <a:srgbClr val="FFFFFF"/>
    </a:lt1>
    <a:dk2>
      <a:srgbClr val="3333FF"/>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66"/>
    </a:hlink>
    <a:folHlink>
      <a:srgbClr val="B2B2B2"/>
    </a:folHlink>
  </a:clrScheme>
</a:themeOverride>
</file>

<file path=ppt/theme/themeOverride3.xml><?xml version="1.0" encoding="utf-8"?>
<a:themeOverride xmlns:a="http://schemas.openxmlformats.org/drawingml/2006/main">
  <a:clrScheme name="">
    <a:dk1>
      <a:srgbClr val="000000"/>
    </a:dk1>
    <a:lt1>
      <a:srgbClr val="FFFFFF"/>
    </a:lt1>
    <a:dk2>
      <a:srgbClr val="3333FF"/>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66"/>
    </a:hlink>
    <a:folHlink>
      <a:srgbClr val="B2B2B2"/>
    </a:folHlink>
  </a:clrScheme>
</a:themeOverride>
</file>

<file path=ppt/theme/themeOverride4.xml><?xml version="1.0" encoding="utf-8"?>
<a:themeOverride xmlns:a="http://schemas.openxmlformats.org/drawingml/2006/main">
  <a:clrScheme name="">
    <a:dk1>
      <a:srgbClr val="000000"/>
    </a:dk1>
    <a:lt1>
      <a:srgbClr val="FFFFFF"/>
    </a:lt1>
    <a:dk2>
      <a:srgbClr val="3333FF"/>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66"/>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C:\My Documents\Powerpoint\IR Course\models.ppt</Template>
  <TotalTime>30661</TotalTime>
  <Words>3839</Words>
  <Application>Microsoft Office PowerPoint</Application>
  <PresentationFormat>On-screen Show (4:3)</PresentationFormat>
  <Paragraphs>1189</Paragraphs>
  <Slides>69</Slides>
  <Notes>62</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2</vt:i4>
      </vt:variant>
      <vt:variant>
        <vt:lpstr>Slide Titles</vt:lpstr>
      </vt:variant>
      <vt:variant>
        <vt:i4>69</vt:i4>
      </vt:variant>
    </vt:vector>
  </HeadingPairs>
  <TitlesOfParts>
    <vt:vector size="79" baseType="lpstr">
      <vt:lpstr>Arial</vt:lpstr>
      <vt:lpstr>Calibri</vt:lpstr>
      <vt:lpstr>Helvetica</vt:lpstr>
      <vt:lpstr>Symbol</vt:lpstr>
      <vt:lpstr>Times New Roman</vt:lpstr>
      <vt:lpstr>Wingdings</vt:lpstr>
      <vt:lpstr>models</vt:lpstr>
      <vt:lpstr>1_Office Theme</vt:lpstr>
      <vt:lpstr>Equation</vt:lpstr>
      <vt:lpstr>Microsoft Equation 3.0</vt:lpstr>
      <vt:lpstr>CS 2750: Machine Learning  Hidden Markov Models</vt:lpstr>
      <vt:lpstr>Beyond Classification Learning</vt:lpstr>
      <vt:lpstr>Markov Chains</vt:lpstr>
      <vt:lpstr>Markov Chains</vt:lpstr>
      <vt:lpstr>Markov Chains</vt:lpstr>
      <vt:lpstr>Hidden Markov Models</vt:lpstr>
      <vt:lpstr>Hidden Markov Models</vt:lpstr>
      <vt:lpstr>Example: Part Of Speech Tagging</vt:lpstr>
      <vt:lpstr>English Parts of Speech</vt:lpstr>
      <vt:lpstr>English Parts of Speech (cont.)</vt:lpstr>
      <vt:lpstr>Ambiguity in POS Tagging</vt:lpstr>
      <vt:lpstr>Sample Markov Model for POS</vt:lpstr>
      <vt:lpstr>Sample Markov Model for POS</vt:lpstr>
      <vt:lpstr>Sample HMM for POS</vt:lpstr>
      <vt:lpstr>Sample HMM Generation</vt:lpstr>
      <vt:lpstr>Sample HMM Generation</vt:lpstr>
      <vt:lpstr>Sample HMM Generation</vt:lpstr>
      <vt:lpstr>Sample HMM Generation</vt:lpstr>
      <vt:lpstr>Sample HMM Generation</vt:lpstr>
      <vt:lpstr>Sample HMM Generation</vt:lpstr>
      <vt:lpstr>Sample HMM Generation</vt:lpstr>
      <vt:lpstr>Sample HMM Generation</vt:lpstr>
      <vt:lpstr>Sample HMM Generation</vt:lpstr>
      <vt:lpstr>Sample HMM Generation</vt:lpstr>
      <vt:lpstr>Formal Definition of an HMM</vt:lpstr>
      <vt:lpstr>Three Useful HMM Tasks</vt:lpstr>
      <vt:lpstr>HMM: Observation Likelihood</vt:lpstr>
      <vt:lpstr>Sequence Classification</vt:lpstr>
      <vt:lpstr>Most Likely Sequence</vt:lpstr>
      <vt:lpstr>HMM: Observation Likelihood Naïve Solution</vt:lpstr>
      <vt:lpstr>Example</vt:lpstr>
      <vt:lpstr>Example</vt:lpstr>
      <vt:lpstr>HMM: Observation Likelihood Efficient Solution</vt:lpstr>
      <vt:lpstr>Forward Probabilities</vt:lpstr>
      <vt:lpstr>Forward Step</vt:lpstr>
      <vt:lpstr>Forward Trellis </vt:lpstr>
      <vt:lpstr>Computing the Forward Probabilities</vt:lpstr>
      <vt:lpstr>Example</vt:lpstr>
      <vt:lpstr>Forward Computational Complexity</vt:lpstr>
      <vt:lpstr>Three Useful HMM Tasks</vt:lpstr>
      <vt:lpstr>Most Likely State Sequence (Decoding)</vt:lpstr>
      <vt:lpstr>Most Likely State Sequence</vt:lpstr>
      <vt:lpstr>Most Likely State Sequence</vt:lpstr>
      <vt:lpstr>Most Likely State Sequence</vt:lpstr>
      <vt:lpstr>Most Likely State Sequence</vt:lpstr>
      <vt:lpstr>Most Likely State Sequence</vt:lpstr>
      <vt:lpstr>Most Likely State Sequence</vt:lpstr>
      <vt:lpstr>HMM: Most Likely State Sequence Efficient Solution</vt:lpstr>
      <vt:lpstr>Viterbi Scores</vt:lpstr>
      <vt:lpstr>Computing the Viterbi Scores</vt:lpstr>
      <vt:lpstr>Computing the Viterbi Backpointers</vt:lpstr>
      <vt:lpstr>Viterbi Backpointers </vt:lpstr>
      <vt:lpstr>Viterbi Backtrace </vt:lpstr>
      <vt:lpstr>Three Useful HMM Tasks</vt:lpstr>
      <vt:lpstr>HMM Learning</vt:lpstr>
      <vt:lpstr>Supervised HMM Training</vt:lpstr>
      <vt:lpstr>Supervised Parameter Estimation</vt:lpstr>
      <vt:lpstr>Unsupervised  Maximum Likelihood Training</vt:lpstr>
      <vt:lpstr>Maximum Likelihood Training</vt:lpstr>
      <vt:lpstr>HMM: Maximum Likelihood Training Efficient Solution</vt:lpstr>
      <vt:lpstr>Sketch of Baum-Welch  (EM) Algorithm  for Training HMMs</vt:lpstr>
      <vt:lpstr>Backward Probabilities</vt:lpstr>
      <vt:lpstr>Computing the Backward Probabilities</vt:lpstr>
      <vt:lpstr>Estimating Probability of State Transitions</vt:lpstr>
      <vt:lpstr>Re-estimating A </vt:lpstr>
      <vt:lpstr>Estimating Observation Probabilities </vt:lpstr>
      <vt:lpstr>Re-estimating B</vt:lpstr>
      <vt:lpstr> Pseudocode for Baum-Welch  (EM) Algorithm for Training HMMs</vt:lpstr>
      <vt:lpstr>EM Properties</vt:lpstr>
    </vt:vector>
  </TitlesOfParts>
  <Company>University of Texas at Austin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Intelligent Information Retrieval and Web Search</dc:title>
  <dc:creator>Raymond Mooney</dc:creator>
  <cp:lastModifiedBy>Adriana I. Kovashka</cp:lastModifiedBy>
  <cp:revision>448</cp:revision>
  <cp:lastPrinted>1601-01-01T00:00:00Z</cp:lastPrinted>
  <dcterms:created xsi:type="dcterms:W3CDTF">2001-05-20T22:11:52Z</dcterms:created>
  <dcterms:modified xsi:type="dcterms:W3CDTF">2017-04-06T16:37:06Z</dcterms:modified>
</cp:coreProperties>
</file>