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350" r:id="rId4"/>
    <p:sldId id="365" r:id="rId5"/>
    <p:sldId id="362" r:id="rId6"/>
    <p:sldId id="377" r:id="rId7"/>
    <p:sldId id="291" r:id="rId8"/>
    <p:sldId id="363" r:id="rId9"/>
    <p:sldId id="380" r:id="rId10"/>
    <p:sldId id="348" r:id="rId11"/>
    <p:sldId id="306" r:id="rId12"/>
    <p:sldId id="304" r:id="rId13"/>
    <p:sldId id="386" r:id="rId14"/>
    <p:sldId id="387" r:id="rId15"/>
    <p:sldId id="388" r:id="rId16"/>
    <p:sldId id="390" r:id="rId17"/>
    <p:sldId id="392" r:id="rId18"/>
    <p:sldId id="393" r:id="rId19"/>
    <p:sldId id="394" r:id="rId20"/>
    <p:sldId id="395" r:id="rId21"/>
    <p:sldId id="402" r:id="rId22"/>
    <p:sldId id="403" r:id="rId23"/>
    <p:sldId id="404" r:id="rId24"/>
    <p:sldId id="405" r:id="rId25"/>
    <p:sldId id="408" r:id="rId26"/>
    <p:sldId id="407" r:id="rId27"/>
  </p:sldIdLst>
  <p:sldSz cx="9144000" cy="6858000" type="screen4x3"/>
  <p:notesSz cx="6718300" cy="9855200"/>
  <p:embeddedFontLst>
    <p:embeddedFont>
      <p:font typeface="cmmi10" panose="020B0604020202020204" charset="0"/>
      <p:regular r:id="rId29"/>
    </p:embeddedFont>
    <p:embeddedFont>
      <p:font typeface="cmbx12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mmi12" panose="020B0604020202020204" charset="0"/>
      <p:regular r:id="rId35"/>
    </p:embeddedFont>
    <p:embeddedFont>
      <p:font typeface="cmr12" panose="020B0604020202020204" charset="0"/>
      <p:regular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CCCC"/>
    <a:srgbClr val="00FF00"/>
    <a:srgbClr val="238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4177" autoAdjust="0"/>
  </p:normalViewPr>
  <p:slideViewPr>
    <p:cSldViewPr>
      <p:cViewPr varScale="1">
        <p:scale>
          <a:sx n="125" d="100"/>
          <a:sy n="125" d="100"/>
        </p:scale>
        <p:origin x="12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F086D2-2473-4591-B105-13D8BDE6B307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4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03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9989-6057-49C8-BA7C-AFEAE451F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A4A2-7D8C-4457-8A32-DCE9715CD1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088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2468-9DA3-4B7E-B3D5-B0E880A153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53999-FA1D-413F-B3C8-D3CDF2A690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53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22313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27CC-BFDE-4ED5-B3D0-5F12081FFD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2791D-5799-49D4-904B-6BABB4913C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079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23D-DEC2-4EDE-8E32-B17A781204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F4EE5-89A2-49AA-9FB0-D5D75456C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62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D221-8086-4F6F-946F-60D44B0483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8FEC-F996-4E96-96D4-D30EB7488C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36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83F2-2685-4A0F-A039-6BA3F056DE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702E-27F6-48C6-89EB-10974542F5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563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6BE3-CD5F-4FA2-A0CF-9CB8185FFB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46AE-15DA-48DA-A34E-82A6EB33CC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40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DD2B-6E3A-4A54-9A21-A5B81E18C2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8876-CE4C-4E74-ABB8-CBC53D522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89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2E25-9ACF-4DC6-8E6A-F5E8EF4DE7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22E4E-1E54-46AF-A131-5225E668E3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701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741E-4612-48E7-9EB4-5CACBFDE95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020B-5D16-4658-ADFB-2A08FC4DCF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750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3DE-4C1F-4D3D-916A-53475D5C1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0F17-C4ED-4877-9962-D8D42F034B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7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4/4/2017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E1D72-2215-4A89-8838-8DB1B3244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46228B-D0D1-4E1D-82BA-11C37C75AD8A}" type="slidenum">
              <a:rPr lang="en-GB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0.xml"/><Relationship Id="rId7" Type="http://schemas.openxmlformats.org/officeDocument/2006/relationships/image" Target="../media/image3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3.xml"/><Relationship Id="rId7" Type="http://schemas.openxmlformats.org/officeDocument/2006/relationships/image" Target="../media/image30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Random Fields</a:t>
            </a:r>
            <a:b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 in Graphical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April 4, </a:t>
            </a:r>
            <a:r>
              <a:rPr lang="en-US" sz="3600" dirty="0">
                <a:solidFill>
                  <a:schemeClr val="tx1"/>
                </a:solidFill>
              </a:rPr>
              <a:t>2017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Illustration: Image De-Noising</a:t>
            </a:r>
          </a:p>
        </p:txBody>
      </p:sp>
      <p:pic>
        <p:nvPicPr>
          <p:cNvPr id="4" name="Picture 3" descr="Figure8.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50" y="1857364"/>
            <a:ext cx="3982212" cy="2971800"/>
          </a:xfrm>
          <a:prstGeom prst="rect">
            <a:avLst/>
          </a:prstGeom>
        </p:spPr>
      </p:pic>
      <p:pic>
        <p:nvPicPr>
          <p:cNvPr id="5" name="Picture 4" descr="Figure8.3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754" y="1858585"/>
            <a:ext cx="3982212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Noisy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50006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Restored Image (ICM)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on a Chain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3" y="3181350"/>
            <a:ext cx="6096012" cy="5334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704" y="4129666"/>
            <a:ext cx="3910591" cy="585218"/>
          </a:xfrm>
          <a:prstGeom prst="rect">
            <a:avLst/>
          </a:prstGeom>
          <a:noFill/>
        </p:spPr>
      </p:pic>
      <p:pic>
        <p:nvPicPr>
          <p:cNvPr id="10" name="Picture 9" descr="Figure8.3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800" y="2000240"/>
            <a:ext cx="6047232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Chris Bishop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2989" y="5363924"/>
            <a:ext cx="382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O(K</a:t>
            </a:r>
            <a:r>
              <a:rPr lang="en-US" baseline="30000" dirty="0"/>
              <a:t>N</a:t>
            </a:r>
            <a:r>
              <a:rPr lang="en-US" dirty="0"/>
              <a:t>) operations (K states, N variables)</a:t>
            </a:r>
          </a:p>
        </p:txBody>
      </p:sp>
    </p:spTree>
    <p:extLst>
      <p:ext uri="{BB962C8B-B14F-4D97-AF65-F5344CB8AC3E}">
        <p14:creationId xmlns:p14="http://schemas.microsoft.com/office/powerpoint/2010/main" val="28383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858"/>
            <a:ext cx="8229600" cy="1143000"/>
          </a:xfrm>
        </p:spPr>
        <p:txBody>
          <a:bodyPr/>
          <a:lstStyle/>
          <a:p>
            <a:r>
              <a:rPr lang="en-GB" dirty="0"/>
              <a:t>Inference on a Chain</a:t>
            </a:r>
          </a:p>
        </p:txBody>
      </p:sp>
      <p:pic>
        <p:nvPicPr>
          <p:cNvPr id="4" name="Picture 3" descr="Figure8.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80" y="1519804"/>
            <a:ext cx="6882384" cy="11948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20110" y="1438675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0699" y="1418797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661573" y="6357863"/>
            <a:ext cx="396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O(NK</a:t>
            </a:r>
            <a:r>
              <a:rPr lang="en-US" baseline="30000" dirty="0"/>
              <a:t>2</a:t>
            </a:r>
            <a:r>
              <a:rPr lang="en-US" dirty="0"/>
              <a:t>) operations (K states, N variables)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476" t="23170" r="24013" b="21986"/>
          <a:stretch/>
        </p:blipFill>
        <p:spPr>
          <a:xfrm>
            <a:off x="930987" y="2864029"/>
            <a:ext cx="7431104" cy="3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on a Chain</a:t>
            </a:r>
          </a:p>
        </p:txBody>
      </p:sp>
      <p:pic>
        <p:nvPicPr>
          <p:cNvPr id="4" name="Picture 3" descr="Figure8.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80" y="1519804"/>
            <a:ext cx="6882384" cy="1194816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731" y="2857496"/>
            <a:ext cx="5004825" cy="1624588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1217" y="4563062"/>
            <a:ext cx="5005851" cy="165235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480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on a Chain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17240" y="1600200"/>
            <a:ext cx="8105804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To compute local marginals: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/>
              <a:t>Compute and store all forward messages,             .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/>
              <a:t>Compute and store all backward messages,             . 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/>
              <a:t>Compute </a:t>
            </a:r>
            <a:r>
              <a:rPr lang="en-GB" dirty="0">
                <a:latin typeface="cmmi10" pitchFamily="34" charset="0"/>
              </a:rPr>
              <a:t>Z</a:t>
            </a:r>
            <a:r>
              <a:rPr lang="en-GB" dirty="0"/>
              <a:t> at any node </a:t>
            </a:r>
            <a:r>
              <a:rPr lang="en-GB" dirty="0" err="1">
                <a:latin typeface="cmmi10" pitchFamily="34" charset="0"/>
              </a:rPr>
              <a:t>x</a:t>
            </a:r>
            <a:r>
              <a:rPr lang="en-GB" baseline="-20000" dirty="0" err="1">
                <a:latin typeface="cmmi10" pitchFamily="34" charset="0"/>
              </a:rPr>
              <a:t>m</a:t>
            </a:r>
            <a:r>
              <a:rPr lang="en-GB" dirty="0"/>
              <a:t> 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/>
              <a:t>Compute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for all variables required.</a:t>
            </a:r>
          </a:p>
          <a:p>
            <a:endParaRPr lang="en-GB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9026" y="2376284"/>
            <a:ext cx="982983" cy="35052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0205" y="2895204"/>
            <a:ext cx="952503" cy="350520"/>
          </a:xfrm>
          <a:prstGeom prst="rect">
            <a:avLst/>
          </a:prstGeom>
          <a:noFill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286256"/>
            <a:ext cx="3429008" cy="666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53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Factor Graphs</a:t>
            </a:r>
          </a:p>
        </p:txBody>
      </p:sp>
      <p:pic>
        <p:nvPicPr>
          <p:cNvPr id="4" name="Picture 3" descr="Figure8.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37" y="1785926"/>
            <a:ext cx="4114800" cy="2206752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703" y="4291592"/>
            <a:ext cx="4672593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689" y="5228668"/>
            <a:ext cx="1880620" cy="5577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23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Factor Graphs from Directed Graphs</a:t>
            </a:r>
          </a:p>
        </p:txBody>
      </p:sp>
      <p:pic>
        <p:nvPicPr>
          <p:cNvPr id="4" name="Picture 3" descr="Figure8.4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55" y="1978280"/>
            <a:ext cx="2133600" cy="1930908"/>
          </a:xfrm>
          <a:prstGeom prst="rect">
            <a:avLst/>
          </a:prstGeom>
        </p:spPr>
      </p:pic>
      <p:pic>
        <p:nvPicPr>
          <p:cNvPr id="5" name="Picture 4" descr="Figure8.4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963" y="1978280"/>
            <a:ext cx="2133600" cy="1930908"/>
          </a:xfrm>
          <a:prstGeom prst="rect">
            <a:avLst/>
          </a:prstGeom>
        </p:spPr>
      </p:pic>
      <p:pic>
        <p:nvPicPr>
          <p:cNvPr id="6" name="Picture 5" descr="Figure8.42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949" y="1978280"/>
            <a:ext cx="2933700" cy="1930908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6339" y="4143380"/>
            <a:ext cx="2186835" cy="66184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0364" y="4143380"/>
            <a:ext cx="2570111" cy="66236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60412" y="4143380"/>
            <a:ext cx="3263439" cy="1351865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5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Factor Graphs from Undirected Graphs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526" y="1978249"/>
            <a:ext cx="2438400" cy="2812676"/>
            <a:chOff x="450770" y="1978249"/>
            <a:chExt cx="2438400" cy="2812676"/>
          </a:xfrm>
        </p:grpSpPr>
        <p:pic>
          <p:nvPicPr>
            <p:cNvPr id="4" name="Picture 3" descr="Figure8.41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70" y="1978249"/>
              <a:ext cx="2438400" cy="2206752"/>
            </a:xfrm>
            <a:prstGeom prst="rect">
              <a:avLst/>
            </a:prstGeom>
          </p:spPr>
        </p:pic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1904" y="4510509"/>
              <a:ext cx="1347217" cy="280416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308290" y="1980362"/>
            <a:ext cx="2438400" cy="3191427"/>
            <a:chOff x="3328168" y="1980362"/>
            <a:chExt cx="2438400" cy="3191427"/>
          </a:xfrm>
        </p:grpSpPr>
        <p:pic>
          <p:nvPicPr>
            <p:cNvPr id="5" name="Picture 4" descr="Figure8.41b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8168" y="1980362"/>
              <a:ext cx="2438400" cy="2206752"/>
            </a:xfrm>
            <a:prstGeom prst="rect">
              <a:avLst/>
            </a:prstGeom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43511" y="4510509"/>
              <a:ext cx="2056975" cy="661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6082302" y="1978249"/>
            <a:ext cx="2490226" cy="3193679"/>
            <a:chOff x="6205135" y="1978249"/>
            <a:chExt cx="2490226" cy="3193679"/>
          </a:xfrm>
        </p:grpSpPr>
        <p:pic>
          <p:nvPicPr>
            <p:cNvPr id="6" name="Picture 5" descr="Figure8.41c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05135" y="1978249"/>
              <a:ext cx="2438400" cy="2206752"/>
            </a:xfrm>
            <a:prstGeom prst="rect">
              <a:avLst/>
            </a:prstGeom>
          </p:spPr>
        </p:pic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05135" y="4510509"/>
              <a:ext cx="2490226" cy="66141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51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Sum-Product Algorithm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Objective: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to obtain an efficient, exact inference algorithm for finding marginals;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in situations where several marginals are required, to allow computations to be shared efficiently.</a:t>
            </a:r>
          </a:p>
          <a:p>
            <a:pPr marL="571500" indent="-571500"/>
            <a:r>
              <a:rPr lang="en-GB" dirty="0"/>
              <a:t>Key idea: Distributive Law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398" y="5291724"/>
            <a:ext cx="1981204" cy="280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06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Sum-Product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To compute local marginals: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Pick an arbitrary node as root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Compute and propagate messages from the leaf nodes to the root, storing received messages at every node.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Compute and propagate messages from the root to the leaf nodes, storing received messages at every node.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Compute the product of received messages at each node for which the marginal is required, and normalize if necessary.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66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 Nets vs. Markov Nets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 err="1"/>
              <a:t>Bayes</a:t>
            </a:r>
            <a:r>
              <a:rPr lang="en-US" altLang="en-US" dirty="0"/>
              <a:t> nets represent a subclass of joint distributions that capture non-cyclic </a:t>
            </a:r>
            <a:r>
              <a:rPr lang="en-US" altLang="en-US" i="1" dirty="0"/>
              <a:t>causal</a:t>
            </a:r>
            <a:r>
              <a:rPr lang="en-US" altLang="en-US" dirty="0"/>
              <a:t> dependencies between variables.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A Markov net can represent any joint distribution.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322194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Sum-Product: Example </a:t>
            </a:r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8" cy="3023616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239" y="4005840"/>
            <a:ext cx="4014223" cy="280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26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Sum-Product: Example </a:t>
            </a:r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7" cy="3023616"/>
          </a:xfr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2122" y="2707608"/>
            <a:ext cx="4625020" cy="3100622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7"/>
          <p:cNvGrpSpPr/>
          <p:nvPr/>
        </p:nvGrpSpPr>
        <p:grpSpPr>
          <a:xfrm>
            <a:off x="1619672" y="2060848"/>
            <a:ext cx="2351572" cy="1064362"/>
            <a:chOff x="1619672" y="2060848"/>
            <a:chExt cx="2351572" cy="1064362"/>
          </a:xfrm>
        </p:grpSpPr>
        <p:sp>
          <p:nvSpPr>
            <p:cNvPr id="3" name="TextBox 2"/>
            <p:cNvSpPr txBox="1"/>
            <p:nvPr/>
          </p:nvSpPr>
          <p:spPr>
            <a:xfrm>
              <a:off x="1619672" y="2060848"/>
              <a:ext cx="324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5896" y="2060848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2755878"/>
              <a:ext cx="31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99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Sum-Product: Example </a:t>
            </a:r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12776"/>
            <a:ext cx="4620767" cy="3023615"/>
          </a:xfr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6734" y="2707603"/>
            <a:ext cx="4673801" cy="31006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>
          <a:xfrm>
            <a:off x="1619672" y="2060848"/>
            <a:ext cx="2351572" cy="1064362"/>
            <a:chOff x="1619672" y="2060848"/>
            <a:chExt cx="2351572" cy="1064362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2060848"/>
              <a:ext cx="324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2060848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2755878"/>
              <a:ext cx="31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c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75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Sum-Product: Example </a:t>
            </a:r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8" cy="3023616"/>
          </a:xfr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95"/>
          <a:stretch/>
        </p:blipFill>
        <p:spPr bwMode="auto">
          <a:xfrm>
            <a:off x="3762549" y="2689358"/>
            <a:ext cx="5106732" cy="307594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3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Max-Sum Algorithm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Objective: an efficient algorithm for finding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the value </a:t>
            </a:r>
            <a:r>
              <a:rPr lang="en-GB" dirty="0" err="1">
                <a:latin typeface="cmbx12" pitchFamily="34" charset="0"/>
              </a:rPr>
              <a:t>x</a:t>
            </a:r>
            <a:r>
              <a:rPr lang="en-GB" baseline="30000" dirty="0" err="1">
                <a:latin typeface="cmr12" pitchFamily="34" charset="0"/>
              </a:rPr>
              <a:t>max</a:t>
            </a:r>
            <a:r>
              <a:rPr lang="en-GB" dirty="0"/>
              <a:t> that maximises </a:t>
            </a:r>
            <a:r>
              <a:rPr lang="en-GB" dirty="0">
                <a:latin typeface="cmmi10" pitchFamily="34" charset="0"/>
              </a:rPr>
              <a:t>p</a:t>
            </a:r>
            <a:r>
              <a:rPr lang="en-GB" dirty="0">
                <a:latin typeface="cmr12" pitchFamily="34" charset="0"/>
              </a:rPr>
              <a:t>(</a:t>
            </a:r>
            <a:r>
              <a:rPr lang="en-GB" dirty="0">
                <a:latin typeface="cmbx12" pitchFamily="34" charset="0"/>
              </a:rPr>
              <a:t>x</a:t>
            </a:r>
            <a:r>
              <a:rPr lang="en-GB" dirty="0">
                <a:latin typeface="cmr12" pitchFamily="34" charset="0"/>
              </a:rPr>
              <a:t>)</a:t>
            </a:r>
            <a:r>
              <a:rPr lang="en-GB" dirty="0"/>
              <a:t>;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the value  of </a:t>
            </a:r>
            <a:r>
              <a:rPr lang="en-GB" dirty="0">
                <a:latin typeface="cmmi10" pitchFamily="34" charset="0"/>
              </a:rPr>
              <a:t>p</a:t>
            </a:r>
            <a:r>
              <a:rPr lang="en-GB" dirty="0">
                <a:latin typeface="cmr12" pitchFamily="34" charset="0"/>
              </a:rPr>
              <a:t>(</a:t>
            </a:r>
            <a:r>
              <a:rPr lang="en-GB" dirty="0" err="1">
                <a:latin typeface="cmbx12" pitchFamily="34" charset="0"/>
              </a:rPr>
              <a:t>x</a:t>
            </a:r>
            <a:r>
              <a:rPr lang="en-GB" baseline="30000" dirty="0" err="1">
                <a:latin typeface="cmr12" pitchFamily="34" charset="0"/>
              </a:rPr>
              <a:t>max</a:t>
            </a:r>
            <a:r>
              <a:rPr lang="en-GB" dirty="0">
                <a:latin typeface="cmr12" pitchFamily="34" charset="0"/>
              </a:rPr>
              <a:t>)</a:t>
            </a:r>
            <a:r>
              <a:rPr lang="en-GB" dirty="0"/>
              <a:t>.</a:t>
            </a:r>
          </a:p>
          <a:p>
            <a:pPr marL="571500" indent="-571500"/>
            <a:endParaRPr lang="en-GB" sz="1000" dirty="0"/>
          </a:p>
          <a:p>
            <a:pPr marL="571500" indent="-571500"/>
            <a:r>
              <a:rPr lang="en-GB" sz="2800" dirty="0"/>
              <a:t>In general, maximum marginals </a:t>
            </a:r>
            <a:r>
              <a:rPr lang="en-GB" sz="2800" dirty="0">
                <a:sym typeface="Symbol"/>
              </a:rPr>
              <a:t> </a:t>
            </a:r>
            <a:r>
              <a:rPr lang="en-GB" sz="2800" dirty="0"/>
              <a:t>joint maximum.</a:t>
            </a: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8205" y="4071942"/>
            <a:ext cx="2767589" cy="966218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094" y="5452508"/>
            <a:ext cx="4495810" cy="405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26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Markov Random Fields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/>
              <a:t>Undirected graph over a set of random variables, where an edge represents a dependency.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Markov blanket</a:t>
            </a:r>
            <a:r>
              <a:rPr lang="en-US" altLang="en-US" dirty="0"/>
              <a:t> of a node, </a:t>
            </a:r>
            <a:r>
              <a:rPr lang="en-US" altLang="en-US" i="1" dirty="0"/>
              <a:t>X</a:t>
            </a:r>
            <a:r>
              <a:rPr lang="en-US" altLang="en-US" dirty="0"/>
              <a:t>,  in a Markov Net is the set of its neighbors in the graph (nodes that have an edge connecting to </a:t>
            </a:r>
            <a:r>
              <a:rPr lang="en-US" altLang="en-US" i="1" dirty="0"/>
              <a:t>X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/>
              <a:t>Every node in a Markov Net is conditionally independent of every other node given its Markov blanket.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142943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GB" altLang="en-US"/>
              <a:t>Markov Random Fields</a:t>
            </a:r>
          </a:p>
        </p:txBody>
      </p:sp>
      <p:pic>
        <p:nvPicPr>
          <p:cNvPr id="39939" name="Picture 3" descr="Figure8.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24013"/>
            <a:ext cx="48275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2853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6340475" y="1879600"/>
            <a:ext cx="1660525" cy="2549525"/>
            <a:chOff x="6251057" y="1702346"/>
            <a:chExt cx="1659773" cy="2549986"/>
          </a:xfrm>
        </p:grpSpPr>
        <p:pic>
          <p:nvPicPr>
            <p:cNvPr id="39942" name="Picture 6" descr="Figure8.28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057" y="2143116"/>
              <a:ext cx="1597152" cy="210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Box 8"/>
            <p:cNvSpPr txBox="1">
              <a:spLocks noChangeArrowheads="1"/>
            </p:cNvSpPr>
            <p:nvPr/>
          </p:nvSpPr>
          <p:spPr bwMode="auto">
            <a:xfrm>
              <a:off x="6254830" y="1702346"/>
              <a:ext cx="1656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  <a:cs typeface="Arial" panose="020B0604020202020204" pitchFamily="34" charset="0"/>
                </a:rPr>
                <a:t>Markov Blanket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500" y="4725144"/>
            <a:ext cx="2798540" cy="1475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472514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node is conditionally independent of all other nodes conditioned only on the neighboring nodes.</a:t>
            </a:r>
          </a:p>
        </p:txBody>
      </p:sp>
    </p:spTree>
    <p:extLst>
      <p:ext uri="{BB962C8B-B14F-4D97-AF65-F5344CB8AC3E}">
        <p14:creationId xmlns:p14="http://schemas.microsoft.com/office/powerpoint/2010/main" val="188543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Cliques and Maximal Cliques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00364" y="1916660"/>
            <a:ext cx="3714776" cy="3083976"/>
            <a:chOff x="3214678" y="1785926"/>
            <a:chExt cx="3714776" cy="3083976"/>
          </a:xfrm>
        </p:grpSpPr>
        <p:pic>
          <p:nvPicPr>
            <p:cNvPr id="3" name="Picture 2" descr="Figure8.2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5872" y="2013402"/>
              <a:ext cx="2487168" cy="24871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14678" y="178592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FF00"/>
                  </a:solidFill>
                </a:rPr>
                <a:t>Clique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6314" y="4500570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Maximal Clique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Joint Distribution for a Markov Net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261461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>
                <a:latin typeface="+mj-lt"/>
              </a:rPr>
              <a:t>The distribution of a Markov net is most compactly described in terms of a set of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potential functions</a:t>
            </a:r>
            <a:r>
              <a:rPr lang="en-US" altLang="en-US" sz="2400" dirty="0">
                <a:latin typeface="+mj-lt"/>
              </a:rPr>
              <a:t>,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l-GR" altLang="en-US" sz="2400" dirty="0">
                <a:latin typeface="+mj-lt"/>
                <a:cs typeface="Times New Roman" panose="02020603050405020304" pitchFamily="18" charset="0"/>
              </a:rPr>
              <a:t>ψ</a:t>
            </a:r>
            <a:r>
              <a:rPr lang="en-US" altLang="en-US" sz="2400" baseline="-250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+mj-lt"/>
              </a:rPr>
              <a:t>, for each clique, C, in the graph.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>
                <a:latin typeface="+mj-lt"/>
              </a:rPr>
              <a:t>For each joint assignment of values to the variables in clique C</a:t>
            </a:r>
            <a:r>
              <a:rPr lang="en-US" altLang="en-US" sz="2400" i="1" dirty="0">
                <a:latin typeface="+mj-lt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ψ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assigns a non-negative real value that represents the compatibility of these values.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136469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Distribution for a Markov Net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where                   is the potential over clique </a:t>
            </a:r>
            <a:r>
              <a:rPr lang="en-GB" sz="1800" dirty="0">
                <a:latin typeface="cmmi12" pitchFamily="34" charset="0"/>
              </a:rPr>
              <a:t>C</a:t>
            </a:r>
            <a:r>
              <a:rPr lang="en-GB" sz="1800" dirty="0"/>
              <a:t> and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is the normalization coefficient; note: </a:t>
            </a:r>
            <a:r>
              <a:rPr lang="en-GB" sz="1800" dirty="0">
                <a:latin typeface="cmmi12" pitchFamily="34" charset="0"/>
              </a:rPr>
              <a:t>M</a:t>
            </a:r>
            <a:r>
              <a:rPr lang="en-GB" sz="1800" dirty="0"/>
              <a:t> </a:t>
            </a:r>
            <a:r>
              <a:rPr lang="en-GB" sz="1800" dirty="0">
                <a:latin typeface="cmmi12" pitchFamily="34" charset="0"/>
              </a:rPr>
              <a:t>K</a:t>
            </a:r>
            <a:r>
              <a:rPr lang="en-GB" sz="1800" dirty="0"/>
              <a:t>-state variables </a:t>
            </a:r>
            <a:r>
              <a:rPr lang="en-GB" sz="1800" dirty="0">
                <a:sym typeface="Symbol"/>
              </a:rPr>
              <a:t> </a:t>
            </a:r>
            <a:r>
              <a:rPr lang="en-GB" sz="1800" dirty="0">
                <a:latin typeface="cmmi12" pitchFamily="34" charset="0"/>
              </a:rPr>
              <a:t>K</a:t>
            </a:r>
            <a:r>
              <a:rPr lang="en-GB" sz="1800" baseline="40000" dirty="0">
                <a:latin typeface="cmmi12" pitchFamily="34" charset="0"/>
              </a:rPr>
              <a:t>M</a:t>
            </a:r>
            <a:r>
              <a:rPr lang="en-GB" sz="1800" dirty="0"/>
              <a:t> terms in </a:t>
            </a:r>
            <a:r>
              <a:rPr lang="en-GB" sz="1800" dirty="0">
                <a:latin typeface="cmmi12" pitchFamily="34" charset="0"/>
              </a:rPr>
              <a:t>Z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Energies and the Boltzmann distribution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089" y="1571612"/>
            <a:ext cx="2337820" cy="661418"/>
          </a:xfrm>
          <a:prstGeom prst="rect">
            <a:avLst/>
          </a:prstGeom>
          <a:noFill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194" y="2799776"/>
            <a:ext cx="2157988" cy="557786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5979" y="2304464"/>
            <a:ext cx="838567" cy="28053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948" y="5148848"/>
            <a:ext cx="2795022" cy="280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84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Illustration: Image De-Noising </a:t>
            </a:r>
          </a:p>
        </p:txBody>
      </p:sp>
      <p:pic>
        <p:nvPicPr>
          <p:cNvPr id="4" name="Picture 3" descr="Figure8.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50" y="1857364"/>
            <a:ext cx="3982211" cy="2971800"/>
          </a:xfrm>
          <a:prstGeom prst="rect">
            <a:avLst/>
          </a:prstGeom>
        </p:spPr>
      </p:pic>
      <p:pic>
        <p:nvPicPr>
          <p:cNvPr id="5" name="Picture 4" descr="Figure8.3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754" y="1858585"/>
            <a:ext cx="3982211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9884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Original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4991111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Noisy 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Chris Bishop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Illustration: Image De-Noising</a:t>
            </a:r>
          </a:p>
        </p:txBody>
      </p:sp>
      <p:pic>
        <p:nvPicPr>
          <p:cNvPr id="5" name="Picture 4" descr="Figure8.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60" y="1758518"/>
            <a:ext cx="3810000" cy="3456432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7343" y="3746661"/>
            <a:ext cx="3810831" cy="132007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343" y="2877743"/>
            <a:ext cx="3048006" cy="533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68655" y="1436583"/>
            <a:ext cx="5003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in {+1, -1}: labels in noisy image (which we have),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in {+1, -1}: labels in noise-free image </a:t>
            </a:r>
          </a:p>
          <a:p>
            <a:r>
              <a:rPr lang="en-US" dirty="0"/>
              <a:t>	     (which we want to recover), </a:t>
            </a:r>
          </a:p>
          <a:p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the index over pixels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Chris Bishop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0" y="3670663"/>
            <a:ext cx="936104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5615" y="3667381"/>
            <a:ext cx="1392769" cy="723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1242" y="4456659"/>
            <a:ext cx="1392769" cy="686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9952" y="511082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Prior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1894" y="5489401"/>
            <a:ext cx="291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Pixels are like their neighbors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5867980"/>
            <a:ext cx="469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Pixels of noisy and noise-free images are related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2200" y="37466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8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_n) = \sum_{x_1} \cdots \sum_{x_{n-1}} \sum_{x_{n+1}}&#10;  \cdots \sum_{x_N} p(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51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\alpha(x_n) &amp;=&amp; \sum_{x_{n-1}} \psi_{n-1,n}(x_{n-1},x_n) \left[&#10;  \sum_{x_{n-2}} \cdots \right] \\&#10;  &amp;=&amp; \sum_{x_{n-1}} \psi_{n-1,n}(x_{n-1},x_n) \mesg_\alpha(x_{n-1}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7"/>
  <p:tag name="PICTUREFILESIZE" val="109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\beta(x_n) &amp;=&amp; \sum_{x_{n+1}} \psi_{n,n+1}(x_{n},x_{n+1}) \left[&#10;  \sum_{x_{n+2}} \cdots \right] \\&#10;  &amp;=&amp; \sum_{x_{n+1}} \psi_{n,n+1}(x_{n},x_{n+1}) \mesg_\beta(x_{n+1}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7"/>
  <p:tag name="PICTUREFILESIZE" val="11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\alph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"/>
  <p:tag name="PICTUREFILESIZE" val="18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\bet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"/>
  <p:tag name="PICTUREFILESIZE" val="1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_n) =  \frac{1}{Z} \mesg_\alpha(x_n) \mesg_\bet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9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f_a(x_1, x_2) f_b(x_1, x_2) f_c(x_2, x_3) f_d(x_3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49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prod_s f_s(\bfx_s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4"/>
  <p:tag name="PICTUREFILESIZE" val="32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bfx) &amp; \negthickspace \negthickspace = &amp; \negthickspace \negthickspace &#10;p(x_1)p(x_2) \\&#10;&amp; &amp; \negthickspace \negthickspace p(x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45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(x_{1}, x_{2},x_{3}) =} \\&#10;&amp; &amp; \negthickspace \negthickspace \negthickspace&#10;p(x_1)p(x_2)p(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1"/>
  <p:tag name="PICTUREFILESIZE" val="48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 \indep B | C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8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f_{a}(x_{1}) &amp; \negthickspace = &amp; \negthickspace p(x_{1}) \\&#10;f_{b}(x_{2}) &amp; \negthickspace = &amp; \negthickspace p(x_{2}) \phantom{\biggr)} \\&#10;f_{c}(x_{1}, x_{2},x_{3}) &amp; \negthickspace =&amp; \negthickspace p(x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77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_a(x_1, x_2, x_3) f_b(x_2, x_3)} \\ &#10;&amp; = &amp; \psi(x_1, x_2,x_3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8"/>
  <p:tag name="PICTUREFILESIZE" val="47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(x_1, x_2, x_3)} \\&#10;&amp; = &amp;  \psi(x_1, x_2, x_3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39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(x_1, x_2, x_3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3"/>
  <p:tag name="PICTUREFILESIZE" val="22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b + ac = a ( b + c 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24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tilde{p}(\bfx) = f_a(x_1, x_2) f_b(x_2, x_3) f_c(x_2, x_4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8"/>
  <p:tag name="PICTUREFILESIZE" val="44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{x_1 \rightarrow f_a}(x_1) &amp;=&amp; 1 \\ &#10;  \mesg_{f_a \rightarrow x_2}(x_2) &amp;=&amp; \sum_{x_1} f_a(x_1, x_2)  \\&#10;  \mesg_{x_4 \rightarrow f_c}(x_4) &amp;=&amp; 1 \\&#10;  \mesg_{f_c \rightarrow x_2}(x_2) &amp;=&amp; \sum_{x_4} f_c(x_2, x_4)  \\&#10;  \mesg_{x_2 \rightarrow f_b}(x_2) &amp;=&amp; \mesg_{f_a \rightarrow&#10;  x_2}(x_2) \mesg_{f_c \rightarrow x_2}(x_2) \\&#10;  \mesg_{f_b \rightarrow x_3}(x_3) &amp;=&amp; \sum_{x_2} f_b(x_2, x_3)&#10;  \mesg_{x_2 \rightarrow f_b}(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205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{x_3 \rightarrow f_b}(x_3) &amp;=&amp; 1 \\&#10;  \mesg_{f_b \rightarrow x_2}(x_2) &amp;=&amp; \sum_{x_3} f_b(x_2, x_3) \\&#10;  \mesg_{x_2 \rightarrow f_a}(x_2) &amp;=&amp; \mesg_{f_b \rightarrow x_2}(x_2)&#10;  \mesg_{f_c \rightarrow x_2}(x_2) \\&#10;  \mesg_{f_a \rightarrow x_1}(x_1) &amp;=&amp; \sum_{x_2} f_a(x_1, x_2)&#10;  \mesg_{x_2 \rightarrow f_a}(x_2) \\&#10;  \mesg_{x_2 \rightarrow f_c}(x_2) &amp;=&amp; \mesg_{f_a \rightarrow&#10;  x_2}(x_2) \mesg_{f_b \rightarrow x_2}(x_2) \\&#10;  \mesg_{f_c \rightarrow x_4}(x_4) &amp;=&amp; \sum_{x_2} f_c(x_2, x_4)&#10;  \mesg_{x_2 \rightarrow f_c}(x_2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22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lefteqn{\widetilde{p}(x_2) = \mesg_{f_a \rightarrow x_2}(x_2)&#10;  \mesg_{f_b \rightarrow x_2}(x_2)&#10;  \mesg_{f_c \rightarrow x_2}(x_2)} \\&#10;  &amp;=&amp; \left[ \sum_{x_1} f_a(x_1, x_2) \right]&#10;  \left[ \sum_{x_3} f_b(x_2, x_3) \right] \\&#10;  &amp; &amp; \left[ \sum_{x_4} f_c(x_2, x_4) \right] \\&#10;  &amp;=&amp; \sum_{x_1} \sum_{x_3} \sum_{x_4}&#10;  f_a(x_1, x_2) f_b(x_2, x_3)&#10;  f_c(x_2, x_4) \nonumber \\ &amp;=&amp; \sum_{x_1} \sum_{x_3} \sum_{x_4}&#10;  \widetilde{p}(\bfx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1"/>
  <p:tag name="PICTUREFILESIZE" val="220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c|cc}&#10;&amp; $x=0$ &amp; $x=1$ \\ \hline $&#10;y = 0$ &amp; 0.3 &amp; 0.4 \\&#10;$y = 1$ &amp; 0.3 &amp; 0.0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9"/>
  <p:tag name="PICTUREFILESIZE" val="50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frac{1}{Z} \prod_C 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40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rgmax_{x} p(x,y) = 1 \qquad  \argmax_{x} p(x)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45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Z = \sum_{\bfx} \prod_C 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9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_C(\bfx_C) = \exp \left\{ - E(\bfx_C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5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E(\bfx, \bfy) &amp; = &amp; h \sum_i x_i - \beta \sum_{\{i,j\}} x_i x_j \\&#10;  &amp; &amp; \quad  - \eta \sum_i x_i y_i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0"/>
  <p:tag name="PICTUREFILESIZE" val="75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, \bfy) = \frac{1}{Z} \exp \{ - E(\bfx, \bfy)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41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frac{1}{Z} \psi_{1,2}(x_1,x_2)&#10;  \psi_{2,3}(x_2,x_3) \cdots \psi_{N-1,N}(x_{N-1},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0"/>
  <p:tag name="PICTUREFILESIZE" val="6850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prml</Template>
  <TotalTime>9577</TotalTime>
  <Words>592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cmmi10</vt:lpstr>
      <vt:lpstr>cmbx12</vt:lpstr>
      <vt:lpstr>Calibri</vt:lpstr>
      <vt:lpstr>Symbol</vt:lpstr>
      <vt:lpstr>cmmi12</vt:lpstr>
      <vt:lpstr>Times New Roman</vt:lpstr>
      <vt:lpstr>cmr12</vt:lpstr>
      <vt:lpstr>Arial</vt:lpstr>
      <vt:lpstr>prml</vt:lpstr>
      <vt:lpstr>1_Office Theme</vt:lpstr>
      <vt:lpstr>1_prml</vt:lpstr>
      <vt:lpstr>CS 2750: Machine Learning  Markov Random Fields Inference in Graphical Models</vt:lpstr>
      <vt:lpstr>Bayes Nets vs. Markov Nets</vt:lpstr>
      <vt:lpstr>Markov Random Fields</vt:lpstr>
      <vt:lpstr>Markov Random Fields</vt:lpstr>
      <vt:lpstr>Cliques and Maximal Cliques</vt:lpstr>
      <vt:lpstr>Joint Distribution for a Markov Net</vt:lpstr>
      <vt:lpstr>Joint Distribution for a Markov Net</vt:lpstr>
      <vt:lpstr>Illustration: Image De-Noising </vt:lpstr>
      <vt:lpstr>Illustration: Image De-Noising</vt:lpstr>
      <vt:lpstr>Illustration: Image De-Noising</vt:lpstr>
      <vt:lpstr>Inference on a Chain</vt:lpstr>
      <vt:lpstr>Inference on a Chain</vt:lpstr>
      <vt:lpstr>Inference on a Chain</vt:lpstr>
      <vt:lpstr>Inference on a Chain</vt:lpstr>
      <vt:lpstr>Factor Graphs</vt:lpstr>
      <vt:lpstr>Factor Graphs from Directed Graphs</vt:lpstr>
      <vt:lpstr>Factor Graphs from Undirected Graphs</vt:lpstr>
      <vt:lpstr>The Sum-Product Algorithm </vt:lpstr>
      <vt:lpstr>The Sum-Product Algorithm </vt:lpstr>
      <vt:lpstr>Sum-Product: Example </vt:lpstr>
      <vt:lpstr>Sum-Product: Example </vt:lpstr>
      <vt:lpstr>Sum-Product: Example </vt:lpstr>
      <vt:lpstr>Sum-Product: Example </vt:lpstr>
      <vt:lpstr>The Max-Sum Algorithm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Pattern Recognition and Machine Learning : Graphical Models</dc:title>
  <dc:creator>Markus Svensén &amp; Christopher M Bishop </dc:creator>
  <cp:lastModifiedBy>Adriana I. Kovashka</cp:lastModifiedBy>
  <cp:revision>632</cp:revision>
  <dcterms:created xsi:type="dcterms:W3CDTF">2007-10-17T08:21:15Z</dcterms:created>
  <dcterms:modified xsi:type="dcterms:W3CDTF">2017-04-04T16:13:14Z</dcterms:modified>
</cp:coreProperties>
</file>