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5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7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8.xml" ContentType="application/vnd.openxmlformats-officedocument.presentationml.notesSlide+xml"/>
  <Override PartName="/ppt/tags/tag31.xml" ContentType="application/vnd.openxmlformats-officedocument.presentationml.tags+xml"/>
  <Override PartName="/ppt/notesSlides/notesSlide9.xml" ContentType="application/vnd.openxmlformats-officedocument.presentationml.notesSlide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1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2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3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notesMasterIdLst>
    <p:notesMasterId r:id="rId37"/>
  </p:notesMasterIdLst>
  <p:sldIdLst>
    <p:sldId id="350" r:id="rId3"/>
    <p:sldId id="351" r:id="rId4"/>
    <p:sldId id="352" r:id="rId5"/>
    <p:sldId id="353" r:id="rId6"/>
    <p:sldId id="354" r:id="rId7"/>
    <p:sldId id="357" r:id="rId8"/>
    <p:sldId id="358" r:id="rId9"/>
    <p:sldId id="258" r:id="rId10"/>
    <p:sldId id="259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390" r:id="rId19"/>
    <p:sldId id="281" r:id="rId20"/>
    <p:sldId id="282" r:id="rId21"/>
    <p:sldId id="347" r:id="rId22"/>
    <p:sldId id="284" r:id="rId23"/>
    <p:sldId id="285" r:id="rId24"/>
    <p:sldId id="286" r:id="rId25"/>
    <p:sldId id="375" r:id="rId26"/>
    <p:sldId id="379" r:id="rId27"/>
    <p:sldId id="380" r:id="rId28"/>
    <p:sldId id="381" r:id="rId29"/>
    <p:sldId id="382" r:id="rId30"/>
    <p:sldId id="383" r:id="rId31"/>
    <p:sldId id="386" r:id="rId32"/>
    <p:sldId id="387" r:id="rId33"/>
    <p:sldId id="388" r:id="rId34"/>
    <p:sldId id="389" r:id="rId35"/>
    <p:sldId id="288" r:id="rId36"/>
  </p:sldIdLst>
  <p:sldSz cx="9144000" cy="6858000" type="screen4x3"/>
  <p:notesSz cx="6718300" cy="9855200"/>
  <p:embeddedFontLst>
    <p:embeddedFont>
      <p:font typeface="AngsanaUPC" panose="02020603050405020304" pitchFamily="18" charset="-34"/>
      <p:regular r:id="rId38"/>
      <p:bold r:id="rId39"/>
      <p:italic r:id="rId40"/>
      <p:boldItalic r:id="rId41"/>
    </p:embeddedFont>
    <p:embeddedFont>
      <p:font typeface="cmmi10" panose="020B0604020202020204" charset="0"/>
      <p:regular r:id="rId42"/>
    </p:embeddedFont>
    <p:embeddedFont>
      <p:font typeface="cmr12" panose="020B0604020202020204" charset="0"/>
      <p:regular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cmmi12" panose="020B0604020202020204" charset="0"/>
      <p:regular r:id="rId48"/>
    </p:embeddedFont>
    <p:embeddedFont>
      <p:font typeface="Andalus" panose="02020603050405020304" pitchFamily="18" charset="-78"/>
      <p:regular r:id="rId49"/>
    </p:embeddedFont>
    <p:embeddedFont>
      <p:font typeface="cmmi9" panose="020B0604020202020204"/>
      <p:regular r:id="rId50"/>
    </p:embeddedFont>
    <p:embeddedFont>
      <p:font typeface="cmbx12" panose="020B0604020202020204" charset="0"/>
      <p:regular r:id="rId51"/>
    </p:embeddedFont>
  </p:embeddedFontLst>
  <p:custDataLst>
    <p:tags r:id="rId5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4">
          <p15:clr>
            <a:srgbClr val="A4A3A4"/>
          </p15:clr>
        </p15:guide>
        <p15:guide id="2" pos="211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kus Svensén" initials="JFMS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FFCCCC"/>
    <a:srgbClr val="00FF00"/>
    <a:srgbClr val="238D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7" autoAdjust="0"/>
    <p:restoredTop sz="94177" autoAdjust="0"/>
  </p:normalViewPr>
  <p:slideViewPr>
    <p:cSldViewPr>
      <p:cViewPr varScale="1">
        <p:scale>
          <a:sx n="125" d="100"/>
          <a:sy n="125" d="100"/>
        </p:scale>
        <p:origin x="48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94" y="-84"/>
      </p:cViewPr>
      <p:guideLst>
        <p:guide orient="horz" pos="3104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2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4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2.fntdata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7.fntdata"/><Relationship Id="rId52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14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B7E9D-307C-4F43-B508-A2CDC8AE20DA}" type="datetimeFigureOut">
              <a:rPr lang="en-US" smtClean="0"/>
              <a:pPr/>
              <a:t>3/30/2017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1513" y="4681538"/>
            <a:ext cx="5375275" cy="4433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FC852-F124-48A4-8C7E-96992E409D3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3245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FC852-F124-48A4-8C7E-96992E409D3A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8476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FC852-F124-48A4-8C7E-96992E409D3A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7428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FC852-F124-48A4-8C7E-96992E409D3A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8753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FC852-F124-48A4-8C7E-96992E409D3A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5572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FC852-F124-48A4-8C7E-96992E409D3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118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FC852-F124-48A4-8C7E-96992E409D3A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19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FC852-F124-48A4-8C7E-96992E409D3A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783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FC852-F124-48A4-8C7E-96992E409D3A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8030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FC852-F124-48A4-8C7E-96992E409D3A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2966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FC852-F124-48A4-8C7E-96992E409D3A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5151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FC852-F124-48A4-8C7E-96992E409D3A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9125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FC852-F124-48A4-8C7E-96992E409D3A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215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FC852-F124-48A4-8C7E-96992E409D3A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1088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FC852-F124-48A4-8C7E-96992E409D3A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7764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/>
              <a:pPr/>
              <a:t>3/30/2017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/>
              <a:pPr/>
              <a:t>3/30/2017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/>
              <a:pPr/>
              <a:t>3/30/2017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7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594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379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971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574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0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003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018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525963"/>
          </a:xfrm>
        </p:spPr>
        <p:txBody>
          <a:bodyPr/>
          <a:lstStyle>
            <a:lvl1pPr>
              <a:buNone/>
              <a:defRPr b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/>
              <a:pPr/>
              <a:t>3/30/2017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57200" y="1143000"/>
            <a:ext cx="822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410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940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2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/>
              <a:pPr/>
              <a:t>3/30/2017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22376" y="4419600"/>
            <a:ext cx="777240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None/>
              <a:defRPr sz="2400" b="0"/>
            </a:lvl1pPr>
            <a:lvl2pPr>
              <a:buNone/>
              <a:defRPr sz="2400"/>
            </a:lvl2pPr>
            <a:lvl3pPr>
              <a:buNone/>
              <a:defRPr sz="2000"/>
            </a:lvl3pPr>
            <a:lvl4pPr>
              <a:buNone/>
              <a:defRPr sz="1800"/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None/>
              <a:defRPr sz="2400" b="0"/>
            </a:lvl1pPr>
            <a:lvl2pPr>
              <a:buNone/>
              <a:defRPr sz="2400"/>
            </a:lvl2pPr>
            <a:lvl3pPr>
              <a:buNone/>
              <a:defRPr sz="2000"/>
            </a:lvl3pPr>
            <a:lvl4pPr>
              <a:buNone/>
              <a:defRPr sz="1800"/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/>
              <a:pPr/>
              <a:t>3/30/2017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143000"/>
            <a:ext cx="822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None/>
              <a:defRPr sz="2400"/>
            </a:lvl1pPr>
            <a:lvl2pPr>
              <a:buNone/>
              <a:defRPr sz="20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None/>
              <a:defRPr sz="2400"/>
            </a:lvl1pPr>
            <a:lvl2pPr>
              <a:buNone/>
              <a:defRPr sz="20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/>
              <a:pPr/>
              <a:t>3/30/2017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57200" y="1143000"/>
            <a:ext cx="822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/>
              <a:pPr/>
              <a:t>3/30/2017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 rot="5400000" flipH="1" flipV="1">
            <a:off x="0" y="11430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4000" b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57200" y="1143000"/>
            <a:ext cx="822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/>
              <a:pPr/>
              <a:t>3/30/2017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None/>
              <a:defRPr sz="3200"/>
            </a:lvl1pPr>
            <a:lvl2pPr>
              <a:buNone/>
              <a:defRPr sz="2800"/>
            </a:lvl2pPr>
            <a:lvl3pPr>
              <a:buNone/>
              <a:defRPr sz="2400"/>
            </a:lvl3pPr>
            <a:lvl4pPr>
              <a:buNone/>
              <a:defRPr sz="2000"/>
            </a:lvl4pPr>
            <a:lvl5pPr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/>
              <a:pPr/>
              <a:t>3/30/2017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/>
              <a:pPr/>
              <a:t>3/30/2017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2D75-176A-4731-8E9E-D5878C72AE7C}" type="datetimeFigureOut">
              <a:rPr lang="en-US" smtClean="0"/>
              <a:pPr/>
              <a:t>3/30/2017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A1D74-A88E-44E7-9F6E-F7237237E53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26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9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1.xml"/><Relationship Id="rId7" Type="http://schemas.openxmlformats.org/officeDocument/2006/relationships/image" Target="../media/image11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0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4.xml"/><Relationship Id="rId7" Type="http://schemas.openxmlformats.org/officeDocument/2006/relationships/image" Target="../media/image15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4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7.xml"/><Relationship Id="rId7" Type="http://schemas.openxmlformats.org/officeDocument/2006/relationships/image" Target="../media/image17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6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9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22.xml"/><Relationship Id="rId7" Type="http://schemas.openxmlformats.org/officeDocument/2006/relationships/image" Target="../media/image22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21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7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0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3.emf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1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7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3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7.xml"/><Relationship Id="rId5" Type="http://schemas.openxmlformats.org/officeDocument/2006/relationships/image" Target="../media/image47.emf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0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4" Type="http://schemas.openxmlformats.org/officeDocument/2006/relationships/image" Target="../media/image57.jpeg"/><Relationship Id="rId9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6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65.png"/><Relationship Id="rId5" Type="http://schemas.openxmlformats.org/officeDocument/2006/relationships/image" Target="../media/image64.jpeg"/><Relationship Id="rId4" Type="http://schemas.openxmlformats.org/officeDocument/2006/relationships/notesSlide" Target="../notesSlides/notesSlide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6.xml"/><Relationship Id="rId4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7.xml"/><Relationship Id="rId5" Type="http://schemas.openxmlformats.org/officeDocument/2006/relationships/image" Target="../media/image70.png"/><Relationship Id="rId4" Type="http://schemas.openxmlformats.org/officeDocument/2006/relationships/image" Target="../media/image6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76135"/>
            <a:ext cx="9144000" cy="2590800"/>
          </a:xfrm>
        </p:spPr>
        <p:txBody>
          <a:bodyPr>
            <a:normAutofit/>
          </a:bodyPr>
          <a:lstStyle/>
          <a:p>
            <a:r>
              <a:rPr lang="en-US" sz="40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 2750: Machine Learning </a:t>
            </a:r>
            <a:r>
              <a:rPr 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Directed Graphical Models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19335"/>
            <a:ext cx="6400800" cy="2133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</a:rPr>
              <a:t>Prof. Adriana </a:t>
            </a:r>
            <a:r>
              <a:rPr lang="en-US" sz="3600" dirty="0" err="1">
                <a:solidFill>
                  <a:schemeClr val="tx1"/>
                </a:solidFill>
              </a:rPr>
              <a:t>Kovashka</a:t>
            </a: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University of Pittsburgh</a:t>
            </a:r>
          </a:p>
          <a:p>
            <a:pPr>
              <a:spcBef>
                <a:spcPts val="0"/>
              </a:spcBef>
            </a:pPr>
            <a:r>
              <a:rPr lang="en-US" sz="3600">
                <a:solidFill>
                  <a:schemeClr val="tx1"/>
                </a:solidFill>
              </a:rPr>
              <a:t>March 28, 2017</a:t>
            </a:r>
            <a:endParaRPr lang="en-US" sz="36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947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Conditional Independence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latin typeface="cmmi10" pitchFamily="34" charset="0"/>
              </a:rPr>
              <a:t>a</a:t>
            </a:r>
            <a:r>
              <a:rPr lang="en-GB" sz="2800" dirty="0"/>
              <a:t> is independent of </a:t>
            </a:r>
            <a:r>
              <a:rPr lang="en-GB" sz="2800" dirty="0">
                <a:latin typeface="cmmi10" pitchFamily="34" charset="0"/>
              </a:rPr>
              <a:t>b</a:t>
            </a:r>
            <a:r>
              <a:rPr lang="en-GB" sz="2800" dirty="0"/>
              <a:t> given </a:t>
            </a:r>
            <a:r>
              <a:rPr lang="en-GB" sz="2800" dirty="0">
                <a:latin typeface="cmmi10" pitchFamily="34" charset="0"/>
              </a:rPr>
              <a:t>c</a:t>
            </a:r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Equivalently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Notation</a:t>
            </a:r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214" y="2414580"/>
            <a:ext cx="1828804" cy="280416"/>
          </a:xfrm>
          <a:prstGeom prst="rect">
            <a:avLst/>
          </a:prstGeom>
          <a:noFill/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5" y="3305748"/>
            <a:ext cx="3048006" cy="661418"/>
          </a:xfrm>
          <a:prstGeom prst="rect">
            <a:avLst/>
          </a:prstGeom>
          <a:noFill/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8699" y="4853571"/>
            <a:ext cx="1042417" cy="2804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6596390"/>
            <a:ext cx="8867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Chris Bishop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Conditional Independence: Example 1</a:t>
            </a:r>
          </a:p>
        </p:txBody>
      </p:sp>
      <p:pic>
        <p:nvPicPr>
          <p:cNvPr id="4" name="Picture 3" descr="Figure8.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8662" y="2428868"/>
            <a:ext cx="3151632" cy="1956816"/>
          </a:xfrm>
          <a:prstGeom prst="rect">
            <a:avLst/>
          </a:prstGeom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4990" y="2362766"/>
            <a:ext cx="2947422" cy="280416"/>
          </a:xfrm>
          <a:prstGeom prst="rect">
            <a:avLst/>
          </a:prstGeom>
          <a:noFill/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2066" y="3233740"/>
            <a:ext cx="3099822" cy="557786"/>
          </a:xfrm>
          <a:prstGeom prst="rect">
            <a:avLst/>
          </a:prstGeom>
          <a:noFill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2246" y="4220154"/>
            <a:ext cx="990602" cy="28041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5373216"/>
            <a:ext cx="4949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Node </a:t>
            </a:r>
            <a:r>
              <a:rPr lang="en-US" i="1" dirty="0"/>
              <a:t>c </a:t>
            </a:r>
            <a:r>
              <a:rPr lang="en-US" dirty="0"/>
              <a:t>is “tail to tail” for path from </a:t>
            </a:r>
            <a:r>
              <a:rPr lang="en-US" i="1" dirty="0"/>
              <a:t>a </a:t>
            </a:r>
            <a:r>
              <a:rPr lang="en-US" dirty="0"/>
              <a:t>to </a:t>
            </a:r>
            <a:r>
              <a:rPr lang="en-US" i="1" dirty="0"/>
              <a:t>b</a:t>
            </a:r>
            <a:r>
              <a:rPr lang="en-US" dirty="0"/>
              <a:t>: </a:t>
            </a:r>
          </a:p>
          <a:p>
            <a:r>
              <a:rPr lang="en-US" b="1" dirty="0" smtClean="0"/>
              <a:t>No independence </a:t>
            </a:r>
            <a:r>
              <a:rPr lang="en-US" dirty="0" smtClean="0"/>
              <a:t>of </a:t>
            </a:r>
            <a:r>
              <a:rPr lang="en-US" i="1" dirty="0" smtClean="0"/>
              <a:t>a </a:t>
            </a:r>
            <a:r>
              <a:rPr lang="en-US" dirty="0"/>
              <a:t>and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 smtClean="0"/>
              <a:t>follows from this path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596390"/>
            <a:ext cx="8867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Chris Bishop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36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Conditional Independence: Example 1</a:t>
            </a:r>
          </a:p>
        </p:txBody>
      </p:sp>
      <p:pic>
        <p:nvPicPr>
          <p:cNvPr id="5" name="Picture 4" descr="Figure8.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8662" y="2428868"/>
            <a:ext cx="3151632" cy="1956816"/>
          </a:xfrm>
          <a:prstGeom prst="rect">
            <a:avLst/>
          </a:prstGeom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24494" y="2509836"/>
            <a:ext cx="2819406" cy="990602"/>
          </a:xfrm>
          <a:prstGeom prst="rect">
            <a:avLst/>
          </a:prstGeom>
          <a:noFill/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29913" y="3934402"/>
            <a:ext cx="1042417" cy="28041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55576" y="5373216"/>
            <a:ext cx="7285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Node </a:t>
            </a:r>
            <a:r>
              <a:rPr lang="en-US" i="1" dirty="0"/>
              <a:t>c </a:t>
            </a:r>
            <a:r>
              <a:rPr lang="en-US" dirty="0"/>
              <a:t>is “tail to tail” for path from </a:t>
            </a:r>
            <a:r>
              <a:rPr lang="en-US" i="1" dirty="0"/>
              <a:t>a </a:t>
            </a:r>
            <a:r>
              <a:rPr lang="en-US" dirty="0"/>
              <a:t>to </a:t>
            </a:r>
            <a:r>
              <a:rPr lang="en-US" i="1" dirty="0"/>
              <a:t>b</a:t>
            </a:r>
            <a:r>
              <a:rPr lang="en-US" dirty="0"/>
              <a:t>: </a:t>
            </a:r>
          </a:p>
          <a:p>
            <a:r>
              <a:rPr lang="en-US" dirty="0"/>
              <a:t>Observing </a:t>
            </a:r>
            <a:r>
              <a:rPr lang="en-US" i="1" dirty="0"/>
              <a:t>c </a:t>
            </a:r>
            <a:r>
              <a:rPr lang="en-US" dirty="0"/>
              <a:t>blocks the path thus making </a:t>
            </a:r>
            <a:r>
              <a:rPr lang="en-US" i="1" dirty="0"/>
              <a:t>a </a:t>
            </a:r>
            <a:r>
              <a:rPr lang="en-US" dirty="0"/>
              <a:t>and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b="1" dirty="0"/>
              <a:t>conditionally independent</a:t>
            </a:r>
          </a:p>
        </p:txBody>
      </p:sp>
      <p:pic>
        <p:nvPicPr>
          <p:cNvPr id="10" name="Picture 9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2080" y="1988840"/>
            <a:ext cx="2947422" cy="28041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6596390"/>
            <a:ext cx="8867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Chris Bishop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36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Conditional Independence: Example 2</a:t>
            </a:r>
          </a:p>
        </p:txBody>
      </p:sp>
      <p:pic>
        <p:nvPicPr>
          <p:cNvPr id="5" name="Picture 4" descr="Figure8.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27308" y="1628800"/>
            <a:ext cx="3681984" cy="762000"/>
          </a:xfrm>
          <a:prstGeom prst="rect">
            <a:avLst/>
          </a:prstGeom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98288" y="2799838"/>
            <a:ext cx="2947422" cy="280416"/>
          </a:xfrm>
          <a:prstGeom prst="rect">
            <a:avLst/>
          </a:prstGeom>
          <a:noFill/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0087" y="3553904"/>
            <a:ext cx="4623825" cy="557786"/>
          </a:xfrm>
          <a:prstGeom prst="rect">
            <a:avLst/>
          </a:prstGeom>
          <a:noFill/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6698" y="4482598"/>
            <a:ext cx="990602" cy="2804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55576" y="5373216"/>
            <a:ext cx="4965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Node </a:t>
            </a:r>
            <a:r>
              <a:rPr lang="en-US" i="1" dirty="0"/>
              <a:t>c </a:t>
            </a:r>
            <a:r>
              <a:rPr lang="en-US" dirty="0"/>
              <a:t>is “head to tail” for path from </a:t>
            </a:r>
            <a:r>
              <a:rPr lang="en-US" i="1" dirty="0"/>
              <a:t>a </a:t>
            </a:r>
            <a:r>
              <a:rPr lang="en-US" dirty="0"/>
              <a:t>to </a:t>
            </a:r>
            <a:r>
              <a:rPr lang="en-US" i="1" dirty="0"/>
              <a:t>b</a:t>
            </a:r>
            <a:r>
              <a:rPr lang="en-US" dirty="0"/>
              <a:t>: </a:t>
            </a:r>
          </a:p>
          <a:p>
            <a:r>
              <a:rPr lang="en-US" b="1" dirty="0"/>
              <a:t>No independence </a:t>
            </a:r>
            <a:r>
              <a:rPr lang="en-US" dirty="0"/>
              <a:t>of </a:t>
            </a:r>
            <a:r>
              <a:rPr lang="en-US" i="1" dirty="0"/>
              <a:t>a </a:t>
            </a:r>
            <a:r>
              <a:rPr lang="en-US" dirty="0"/>
              <a:t>and </a:t>
            </a:r>
            <a:r>
              <a:rPr lang="en-US" i="1" dirty="0"/>
              <a:t>b</a:t>
            </a:r>
            <a:r>
              <a:rPr lang="en-US" dirty="0"/>
              <a:t> follows from this path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6596390"/>
            <a:ext cx="8867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Chris Bishop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84168" y="4224162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Σ</a:t>
            </a:r>
            <a:r>
              <a:rPr lang="en-US" baseline="-25000" dirty="0" err="1"/>
              <a:t>c</a:t>
            </a:r>
            <a:r>
              <a:rPr lang="en-US" dirty="0"/>
              <a:t> p(</a:t>
            </a:r>
            <a:r>
              <a:rPr lang="en-US" dirty="0" err="1"/>
              <a:t>c|a</a:t>
            </a:r>
            <a:r>
              <a:rPr lang="en-US" dirty="0"/>
              <a:t>) p(</a:t>
            </a:r>
            <a:r>
              <a:rPr lang="en-US" dirty="0" err="1"/>
              <a:t>b|c</a:t>
            </a:r>
            <a:r>
              <a:rPr lang="en-US" dirty="0"/>
              <a:t>) = </a:t>
            </a:r>
          </a:p>
          <a:p>
            <a:r>
              <a:rPr lang="en-US" dirty="0" err="1"/>
              <a:t>Σ</a:t>
            </a:r>
            <a:r>
              <a:rPr lang="en-US" baseline="-25000" dirty="0" err="1"/>
              <a:t>c</a:t>
            </a:r>
            <a:r>
              <a:rPr lang="en-US" dirty="0"/>
              <a:t> p(</a:t>
            </a:r>
            <a:r>
              <a:rPr lang="en-US" dirty="0" err="1"/>
              <a:t>c|a</a:t>
            </a:r>
            <a:r>
              <a:rPr lang="en-US" dirty="0"/>
              <a:t>) </a:t>
            </a:r>
            <a:r>
              <a:rPr lang="en-US" b="1" dirty="0"/>
              <a:t>p(</a:t>
            </a:r>
            <a:r>
              <a:rPr lang="en-US" b="1" dirty="0" err="1"/>
              <a:t>b|c</a:t>
            </a:r>
            <a:r>
              <a:rPr lang="en-US" b="1" dirty="0"/>
              <a:t>, a) </a:t>
            </a:r>
            <a:r>
              <a:rPr lang="en-US" dirty="0"/>
              <a:t>= </a:t>
            </a:r>
            <a:r>
              <a:rPr lang="en-US" sz="1200" dirty="0"/>
              <a:t>// next slide</a:t>
            </a:r>
            <a:endParaRPr lang="en-US" dirty="0"/>
          </a:p>
          <a:p>
            <a:r>
              <a:rPr lang="en-US" dirty="0" err="1"/>
              <a:t>Σ</a:t>
            </a:r>
            <a:r>
              <a:rPr lang="en-US" baseline="-25000" dirty="0" err="1"/>
              <a:t>c</a:t>
            </a:r>
            <a:r>
              <a:rPr lang="en-US" dirty="0"/>
              <a:t> p(b, </a:t>
            </a:r>
            <a:r>
              <a:rPr lang="en-US" dirty="0" err="1"/>
              <a:t>c|a</a:t>
            </a:r>
            <a:r>
              <a:rPr lang="en-US" dirty="0"/>
              <a:t>) =</a:t>
            </a:r>
          </a:p>
          <a:p>
            <a:r>
              <a:rPr lang="en-US" dirty="0"/>
              <a:t>p(</a:t>
            </a:r>
            <a:r>
              <a:rPr lang="en-US" dirty="0" err="1"/>
              <a:t>b|a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55576" y="5373216"/>
            <a:ext cx="7232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Node </a:t>
            </a:r>
            <a:r>
              <a:rPr lang="en-US" i="1" dirty="0"/>
              <a:t>c </a:t>
            </a:r>
            <a:r>
              <a:rPr lang="en-US" dirty="0"/>
              <a:t>is “head to tail” for path from </a:t>
            </a:r>
            <a:r>
              <a:rPr lang="en-US" i="1" dirty="0"/>
              <a:t>a </a:t>
            </a:r>
            <a:r>
              <a:rPr lang="en-US" dirty="0"/>
              <a:t>to </a:t>
            </a:r>
            <a:r>
              <a:rPr lang="en-US" i="1" dirty="0"/>
              <a:t>b</a:t>
            </a:r>
            <a:r>
              <a:rPr lang="en-US" dirty="0"/>
              <a:t>: </a:t>
            </a:r>
          </a:p>
          <a:p>
            <a:r>
              <a:rPr lang="en-US" dirty="0"/>
              <a:t>Observing </a:t>
            </a:r>
            <a:r>
              <a:rPr lang="en-US" i="1" dirty="0"/>
              <a:t>c </a:t>
            </a:r>
            <a:r>
              <a:rPr lang="en-US" dirty="0"/>
              <a:t>blocks the path thus making </a:t>
            </a:r>
            <a:r>
              <a:rPr lang="en-US" i="1" dirty="0"/>
              <a:t>a </a:t>
            </a:r>
            <a:r>
              <a:rPr lang="en-US" dirty="0"/>
              <a:t>and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b="1" dirty="0"/>
              <a:t>conditionally independent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36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Conditional Independence: Example 2</a:t>
            </a:r>
          </a:p>
        </p:txBody>
      </p:sp>
      <p:pic>
        <p:nvPicPr>
          <p:cNvPr id="4" name="Picture 3" descr="Figure8.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27308" y="1628800"/>
            <a:ext cx="3681984" cy="762000"/>
          </a:xfrm>
          <a:prstGeom prst="rect">
            <a:avLst/>
          </a:prstGeom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5597" y="2803560"/>
            <a:ext cx="3352805" cy="1676403"/>
          </a:xfrm>
          <a:prstGeom prst="rect">
            <a:avLst/>
          </a:prstGeom>
          <a:noFill/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50791" y="4797152"/>
            <a:ext cx="1042417" cy="2804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6596390"/>
            <a:ext cx="8867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Chris Bishop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473526" y="3429000"/>
            <a:ext cx="1106586" cy="1060982"/>
            <a:chOff x="4473526" y="3429000"/>
            <a:chExt cx="1106586" cy="1060982"/>
          </a:xfrm>
        </p:grpSpPr>
        <p:sp>
          <p:nvSpPr>
            <p:cNvPr id="3" name="Rectangle 2"/>
            <p:cNvSpPr/>
            <p:nvPr/>
          </p:nvSpPr>
          <p:spPr>
            <a:xfrm>
              <a:off x="4473526" y="3429000"/>
              <a:ext cx="1106586" cy="7200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73526" y="4165516"/>
              <a:ext cx="627783" cy="3244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84163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Conditional Independence: Example 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Note: this is the opposite of Example 1, with </a:t>
            </a:r>
            <a:r>
              <a:rPr lang="en-GB" sz="2000" dirty="0">
                <a:latin typeface="cmmi12" pitchFamily="34" charset="0"/>
              </a:rPr>
              <a:t>c</a:t>
            </a:r>
            <a:r>
              <a:rPr lang="en-GB" sz="2000" dirty="0"/>
              <a:t> unobserved.</a:t>
            </a:r>
          </a:p>
        </p:txBody>
      </p:sp>
      <p:pic>
        <p:nvPicPr>
          <p:cNvPr id="4" name="Picture 3" descr="Figure8.1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8768" y="2490258"/>
            <a:ext cx="3151632" cy="2133600"/>
          </a:xfrm>
          <a:prstGeom prst="rect">
            <a:avLst/>
          </a:prstGeom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3504" y="2648518"/>
            <a:ext cx="2996189" cy="280416"/>
          </a:xfrm>
          <a:prstGeom prst="rect">
            <a:avLst/>
          </a:prstGeom>
          <a:noFill/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3286124"/>
            <a:ext cx="1929388" cy="280416"/>
          </a:xfrm>
          <a:prstGeom prst="rect">
            <a:avLst/>
          </a:prstGeom>
          <a:noFill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8" y="3929066"/>
            <a:ext cx="1042417" cy="28041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11560" y="4869160"/>
            <a:ext cx="6130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Node </a:t>
            </a:r>
            <a:r>
              <a:rPr lang="en-US" i="1" dirty="0"/>
              <a:t>c </a:t>
            </a:r>
            <a:r>
              <a:rPr lang="en-US" dirty="0"/>
              <a:t>is </a:t>
            </a:r>
            <a:r>
              <a:rPr lang="en-US" b="1" dirty="0"/>
              <a:t>“head to head” </a:t>
            </a:r>
            <a:r>
              <a:rPr lang="en-US" dirty="0"/>
              <a:t>for path from </a:t>
            </a:r>
            <a:r>
              <a:rPr lang="en-US" i="1" dirty="0"/>
              <a:t>a </a:t>
            </a:r>
            <a:r>
              <a:rPr lang="en-US" dirty="0"/>
              <a:t>to </a:t>
            </a:r>
            <a:r>
              <a:rPr lang="en-US" i="1" dirty="0"/>
              <a:t>b</a:t>
            </a:r>
            <a:r>
              <a:rPr lang="en-US" dirty="0"/>
              <a:t>: </a:t>
            </a:r>
          </a:p>
          <a:p>
            <a:r>
              <a:rPr lang="en-US" u="sng" dirty="0"/>
              <a:t>Unobserved</a:t>
            </a:r>
            <a:r>
              <a:rPr lang="en-US" dirty="0"/>
              <a:t> </a:t>
            </a:r>
            <a:r>
              <a:rPr lang="en-US" i="1" dirty="0"/>
              <a:t>c </a:t>
            </a:r>
            <a:r>
              <a:rPr lang="en-US" dirty="0"/>
              <a:t>blocks the path thus making </a:t>
            </a:r>
            <a:r>
              <a:rPr lang="en-US" i="1" dirty="0"/>
              <a:t>a </a:t>
            </a:r>
            <a:r>
              <a:rPr lang="en-US" dirty="0"/>
              <a:t>and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b="1" dirty="0"/>
              <a:t>independent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596390"/>
            <a:ext cx="8867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Chris Bishop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36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Conditional Independence: Example 3</a:t>
            </a:r>
          </a:p>
        </p:txBody>
      </p:sp>
      <p:pic>
        <p:nvPicPr>
          <p:cNvPr id="4" name="Picture 3" descr="Figure8.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080" y="2489156"/>
            <a:ext cx="3151632" cy="2133600"/>
          </a:xfrm>
          <a:prstGeom prst="rect">
            <a:avLst/>
          </a:prstGeom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6314" y="2571744"/>
            <a:ext cx="3352805" cy="1319786"/>
          </a:xfrm>
          <a:prstGeom prst="rect">
            <a:avLst/>
          </a:prstGeom>
          <a:noFill/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5840" y="4291592"/>
            <a:ext cx="1014986" cy="280416"/>
          </a:xfrm>
          <a:prstGeom prst="rect">
            <a:avLst/>
          </a:prstGeom>
          <a:noFill/>
        </p:spPr>
      </p:pic>
      <p:sp>
        <p:nvSpPr>
          <p:cNvPr id="7" name="Content Placeholder 6"/>
          <p:cNvSpPr txBox="1">
            <a:spLocks/>
          </p:cNvSpPr>
          <p:nvPr/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Note: this is the opposite of Example 1,</a:t>
            </a:r>
            <a:r>
              <a:rPr lang="en-GB" sz="2000" dirty="0"/>
              <a:t> with </a:t>
            </a:r>
            <a:r>
              <a:rPr lang="en-GB" sz="2000" dirty="0">
                <a:latin typeface="cmmi12" pitchFamily="34" charset="0"/>
              </a:rPr>
              <a:t>c</a:t>
            </a:r>
            <a:r>
              <a:rPr lang="en-GB" sz="2000" dirty="0"/>
              <a:t> observed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4869160"/>
            <a:ext cx="7313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Node </a:t>
            </a:r>
            <a:r>
              <a:rPr lang="en-US" i="1" dirty="0"/>
              <a:t>c </a:t>
            </a:r>
            <a:r>
              <a:rPr lang="en-US" dirty="0"/>
              <a:t>is </a:t>
            </a:r>
            <a:r>
              <a:rPr lang="en-US" b="1" dirty="0"/>
              <a:t>“head to head” </a:t>
            </a:r>
            <a:r>
              <a:rPr lang="en-US" dirty="0"/>
              <a:t>for path from </a:t>
            </a:r>
            <a:r>
              <a:rPr lang="en-US" i="1" dirty="0"/>
              <a:t>a </a:t>
            </a:r>
            <a:r>
              <a:rPr lang="en-US" dirty="0"/>
              <a:t>to </a:t>
            </a:r>
            <a:r>
              <a:rPr lang="en-US" i="1" dirty="0"/>
              <a:t>b</a:t>
            </a:r>
            <a:r>
              <a:rPr lang="en-US" dirty="0"/>
              <a:t>: </a:t>
            </a:r>
          </a:p>
          <a:p>
            <a:r>
              <a:rPr lang="en-US" u="sng" dirty="0"/>
              <a:t>Observing</a:t>
            </a:r>
            <a:r>
              <a:rPr lang="en-US" dirty="0"/>
              <a:t> </a:t>
            </a:r>
            <a:r>
              <a:rPr lang="en-US" i="1" dirty="0"/>
              <a:t>c </a:t>
            </a:r>
            <a:r>
              <a:rPr lang="en-US" b="1" dirty="0"/>
              <a:t>unblocks</a:t>
            </a:r>
            <a:r>
              <a:rPr lang="en-US" dirty="0"/>
              <a:t> the path thus making </a:t>
            </a:r>
            <a:r>
              <a:rPr lang="en-US" i="1" dirty="0"/>
              <a:t>a </a:t>
            </a:r>
            <a:r>
              <a:rPr lang="en-US" dirty="0"/>
              <a:t>and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b="1" dirty="0"/>
              <a:t>conditionally dependent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596390"/>
            <a:ext cx="8867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Chris Bishop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Bayesian Networks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More interesting: Some independences encoded</a:t>
            </a:r>
          </a:p>
        </p:txBody>
      </p:sp>
      <p:pic>
        <p:nvPicPr>
          <p:cNvPr id="6" name="Picture 5" descr="Figure8.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2740496"/>
            <a:ext cx="2718816" cy="3352800"/>
          </a:xfrm>
          <a:prstGeom prst="rect">
            <a:avLst/>
          </a:prstGeom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28926" y="2436385"/>
            <a:ext cx="5586005" cy="661301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2078" y="4740192"/>
            <a:ext cx="2286004" cy="78638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29124" y="4157114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General Factorization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596390"/>
            <a:ext cx="8867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Chris Bishop</a:t>
            </a:r>
          </a:p>
        </p:txBody>
      </p:sp>
    </p:spTree>
    <p:extLst>
      <p:ext uri="{BB962C8B-B14F-4D97-AF65-F5344CB8AC3E}">
        <p14:creationId xmlns:p14="http://schemas.microsoft.com/office/powerpoint/2010/main" val="192393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36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“Am I out of fuel?”</a:t>
            </a:r>
          </a:p>
        </p:txBody>
      </p:sp>
      <p:pic>
        <p:nvPicPr>
          <p:cNvPr id="4" name="Picture 3" descr="Figure8.21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0510" y="1790130"/>
            <a:ext cx="3121152" cy="1853184"/>
          </a:xfrm>
          <a:prstGeom prst="rect">
            <a:avLst/>
          </a:prstGeom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48" y="1904989"/>
            <a:ext cx="3557023" cy="142341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41200" y="4409911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71463" algn="l"/>
                <a:tab pos="542925" algn="l"/>
              </a:tabLst>
            </a:pPr>
            <a:r>
              <a:rPr lang="en-GB" dirty="0">
                <a:latin typeface="cmmi9" pitchFamily="34" charset="0"/>
                <a:cs typeface="Andalus" pitchFamily="2" charset="-78"/>
              </a:rPr>
              <a:t>B	</a:t>
            </a:r>
            <a:r>
              <a:rPr lang="en-GB" dirty="0"/>
              <a:t>=	Battery (0=flat, 1=fully charged)</a:t>
            </a:r>
          </a:p>
          <a:p>
            <a:pPr>
              <a:tabLst>
                <a:tab pos="271463" algn="l"/>
                <a:tab pos="542925" algn="l"/>
              </a:tabLst>
            </a:pPr>
            <a:r>
              <a:rPr lang="en-GB" dirty="0">
                <a:latin typeface="cmmi9" pitchFamily="34" charset="0"/>
                <a:cs typeface="Andalus" pitchFamily="2" charset="-78"/>
              </a:rPr>
              <a:t>F</a:t>
            </a:r>
            <a:r>
              <a:rPr lang="en-GB" dirty="0"/>
              <a:t>	=	Fuel Tank (0=empty, 1=full)</a:t>
            </a:r>
          </a:p>
          <a:p>
            <a:pPr>
              <a:tabLst>
                <a:tab pos="271463" algn="l"/>
                <a:tab pos="542925" algn="l"/>
              </a:tabLst>
            </a:pPr>
            <a:r>
              <a:rPr lang="en-GB" dirty="0">
                <a:latin typeface="cmmi9" pitchFamily="34" charset="0"/>
                <a:cs typeface="Andalus" pitchFamily="2" charset="-78"/>
              </a:rPr>
              <a:t>G	</a:t>
            </a:r>
            <a:r>
              <a:rPr lang="en-GB" dirty="0"/>
              <a:t>=	Fuel Gauge Reading</a:t>
            </a:r>
            <a:br>
              <a:rPr lang="en-GB" dirty="0"/>
            </a:br>
            <a:r>
              <a:rPr lang="en-GB" dirty="0"/>
              <a:t>		(0=empty, 1=full)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803169" y="4148034"/>
            <a:ext cx="2058399" cy="1424106"/>
            <a:chOff x="1372652" y="4267779"/>
            <a:chExt cx="2058399" cy="1424106"/>
          </a:xfrm>
        </p:grpSpPr>
        <p:pic>
          <p:nvPicPr>
            <p:cNvPr id="7" name="Picture 6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372652" y="4267779"/>
              <a:ext cx="2058399" cy="1424106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1852593" y="4981586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and hence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0" y="6596390"/>
            <a:ext cx="8867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Chris Bishop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36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“Am I out of fuel?”</a:t>
            </a:r>
          </a:p>
        </p:txBody>
      </p:sp>
      <p:pic>
        <p:nvPicPr>
          <p:cNvPr id="4" name="Picture 3" descr="Figure8.21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65624" y="1790130"/>
            <a:ext cx="3121152" cy="1853184"/>
          </a:xfrm>
          <a:prstGeom prst="rect">
            <a:avLst/>
          </a:prstGeom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62184" y="4143380"/>
            <a:ext cx="5181452" cy="889991"/>
          </a:xfrm>
          <a:prstGeom prst="rect">
            <a:avLst/>
          </a:prstGeom>
          <a:noFill/>
          <a:ln/>
          <a:effectLst/>
        </p:spPr>
      </p:pic>
      <p:sp>
        <p:nvSpPr>
          <p:cNvPr id="9" name="TextBox 8"/>
          <p:cNvSpPr txBox="1"/>
          <p:nvPr/>
        </p:nvSpPr>
        <p:spPr>
          <a:xfrm>
            <a:off x="857224" y="5429264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Probability of an empty tank increased by observing </a:t>
            </a:r>
            <a:r>
              <a:rPr lang="en-GB" dirty="0">
                <a:latin typeface="cmmi12" pitchFamily="34" charset="0"/>
              </a:rPr>
              <a:t>G  </a:t>
            </a:r>
            <a:r>
              <a:rPr lang="en-GB" dirty="0">
                <a:latin typeface="cmr12" pitchFamily="34" charset="0"/>
              </a:rPr>
              <a:t> = 0</a:t>
            </a:r>
            <a:r>
              <a:rPr lang="en-GB" dirty="0"/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596390"/>
            <a:ext cx="8867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Chris Bishop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552" y="3140968"/>
            <a:ext cx="3564053" cy="4239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224" y="1864646"/>
            <a:ext cx="3457651" cy="413100"/>
          </a:xfrm>
          <a:prstGeom prst="rect">
            <a:avLst/>
          </a:prstGeom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6803"/>
          <a:stretch/>
        </p:blipFill>
        <p:spPr bwMode="auto">
          <a:xfrm>
            <a:off x="886781" y="2577769"/>
            <a:ext cx="1232165" cy="19774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Graphical Models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371600"/>
            <a:ext cx="8136706" cy="527367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en-US" sz="2600" dirty="0"/>
              <a:t>If no assumption of independence is made, must estimate an exponential number of parameters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en-US" sz="2400" dirty="0">
                <a:sym typeface="Wingdings" panose="05000000000000000000" pitchFamily="2" charset="2"/>
              </a:rPr>
              <a:t>N</a:t>
            </a:r>
            <a:r>
              <a:rPr lang="en-US" altLang="en-US" sz="2400" dirty="0"/>
              <a:t>o realistic amount of training data is sufficient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en-US" sz="2600" dirty="0"/>
              <a:t>If we assume all variables independent, efficient training and inference possible, but assumption too strong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en-US" sz="2600" b="1" dirty="0">
                <a:solidFill>
                  <a:srgbClr val="FF0000"/>
                </a:solidFill>
              </a:rPr>
              <a:t>Graphical models</a:t>
            </a:r>
            <a:r>
              <a:rPr lang="en-US" altLang="en-US" sz="2600" dirty="0"/>
              <a:t> use graphs over random variables to specify variable dependencies and allow for less restrictive independence assumptions while limiting the number of parameters that must be estimated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</a:rPr>
              <a:t>Bayesian networks</a:t>
            </a:r>
            <a:r>
              <a:rPr lang="en-US" altLang="en-US" sz="2400" dirty="0"/>
              <a:t>: Directed acyclic graphs indicate causal structure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</a:rPr>
              <a:t>Markov networks</a:t>
            </a:r>
            <a:r>
              <a:rPr lang="en-US" altLang="en-US" sz="2400" dirty="0"/>
              <a:t>: Undirected graphs capture general dependencies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81001"/>
            <a:ext cx="17315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Adapted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642567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36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“Am I out of fuel?”</a:t>
            </a:r>
          </a:p>
        </p:txBody>
      </p:sp>
      <p:pic>
        <p:nvPicPr>
          <p:cNvPr id="4" name="Picture 3" descr="Figure8.21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65624" y="1790130"/>
            <a:ext cx="3121152" cy="18531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7224" y="5429264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Probability of an empty tank reduced by observing </a:t>
            </a:r>
            <a:r>
              <a:rPr lang="en-GB" dirty="0">
                <a:latin typeface="cmmi12" pitchFamily="34" charset="0"/>
              </a:rPr>
              <a:t>B  </a:t>
            </a:r>
            <a:r>
              <a:rPr lang="en-GB" dirty="0">
                <a:latin typeface="cmr12" pitchFamily="34" charset="0"/>
              </a:rPr>
              <a:t> = 0</a:t>
            </a:r>
            <a:r>
              <a:rPr lang="en-GB" dirty="0"/>
              <a:t>. </a:t>
            </a:r>
          </a:p>
          <a:p>
            <a:r>
              <a:rPr lang="en-GB" dirty="0"/>
              <a:t>This referred to as “explaining away”.</a:t>
            </a:r>
          </a:p>
        </p:txBody>
      </p:sp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48304" y="4143380"/>
            <a:ext cx="6909844" cy="966220"/>
          </a:xfrm>
          <a:prstGeom prst="rect">
            <a:avLst/>
          </a:prstGeom>
          <a:noFill/>
          <a:ln/>
          <a:effectLst/>
        </p:spPr>
      </p:pic>
      <p:sp>
        <p:nvSpPr>
          <p:cNvPr id="8" name="TextBox 7"/>
          <p:cNvSpPr txBox="1"/>
          <p:nvPr/>
        </p:nvSpPr>
        <p:spPr>
          <a:xfrm>
            <a:off x="0" y="6596390"/>
            <a:ext cx="8867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Chris Bishop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36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D-separation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4348" y="1321435"/>
            <a:ext cx="778674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n-GB" sz="2400" dirty="0">
                <a:latin typeface="cmmi12" pitchFamily="34" charset="0"/>
              </a:rPr>
              <a:t>A</a:t>
            </a:r>
            <a:r>
              <a:rPr lang="en-GB" sz="2400" dirty="0"/>
              <a:t>, </a:t>
            </a:r>
            <a:r>
              <a:rPr lang="en-GB" sz="2400" dirty="0">
                <a:latin typeface="cmmi12" pitchFamily="34" charset="0"/>
              </a:rPr>
              <a:t>B</a:t>
            </a:r>
            <a:r>
              <a:rPr lang="en-GB" sz="2400" dirty="0"/>
              <a:t>, and </a:t>
            </a:r>
            <a:r>
              <a:rPr lang="en-GB" sz="2400" dirty="0">
                <a:latin typeface="cmmi12" pitchFamily="34" charset="0"/>
              </a:rPr>
              <a:t>C</a:t>
            </a:r>
            <a:r>
              <a:rPr lang="en-GB" sz="2400" dirty="0"/>
              <a:t> are non-intersecting subsets of nodes in a directed graph.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GB" sz="2400" dirty="0"/>
              <a:t>A path from </a:t>
            </a:r>
            <a:r>
              <a:rPr lang="en-GB" sz="2400" dirty="0">
                <a:latin typeface="cmmi12" pitchFamily="34" charset="0"/>
              </a:rPr>
              <a:t>A</a:t>
            </a:r>
            <a:r>
              <a:rPr lang="en-GB" sz="2400" dirty="0"/>
              <a:t> to </a:t>
            </a:r>
            <a:r>
              <a:rPr lang="en-GB" sz="2400" dirty="0">
                <a:latin typeface="cmmi12" pitchFamily="34" charset="0"/>
              </a:rPr>
              <a:t>B</a:t>
            </a:r>
            <a:r>
              <a:rPr lang="en-GB" sz="2400" dirty="0"/>
              <a:t> is blocked if it contains a node such that either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GB" sz="2400" dirty="0"/>
              <a:t>the arrows on the path meet either head-to-tail or tail-to-tail at the node, and the node is in the set </a:t>
            </a:r>
            <a:r>
              <a:rPr lang="en-GB" sz="2400" dirty="0">
                <a:latin typeface="cmmi12" pitchFamily="34" charset="0"/>
              </a:rPr>
              <a:t>C</a:t>
            </a:r>
            <a:r>
              <a:rPr lang="en-GB" sz="2400" dirty="0"/>
              <a:t>, or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GB" sz="2400" dirty="0"/>
              <a:t>the arrows meet head-to-head at the node, and neither the node, nor any of its descendants, are in the set </a:t>
            </a:r>
            <a:r>
              <a:rPr lang="en-GB" sz="2400" dirty="0">
                <a:latin typeface="cmmi12" pitchFamily="34" charset="0"/>
              </a:rPr>
              <a:t>C</a:t>
            </a:r>
            <a:r>
              <a:rPr lang="en-GB" sz="2400" dirty="0"/>
              <a:t>.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GB" sz="2400" dirty="0"/>
              <a:t>If all paths from </a:t>
            </a:r>
            <a:r>
              <a:rPr lang="en-GB" sz="2400" dirty="0">
                <a:latin typeface="cmmi12" pitchFamily="34" charset="0"/>
              </a:rPr>
              <a:t>A</a:t>
            </a:r>
            <a:r>
              <a:rPr lang="en-GB" sz="2400" dirty="0"/>
              <a:t> to </a:t>
            </a:r>
            <a:r>
              <a:rPr lang="en-GB" sz="2400" dirty="0">
                <a:latin typeface="cmmi12" pitchFamily="34" charset="0"/>
              </a:rPr>
              <a:t>B</a:t>
            </a:r>
            <a:r>
              <a:rPr lang="en-GB" sz="2400" dirty="0"/>
              <a:t> are blocked, </a:t>
            </a:r>
            <a:r>
              <a:rPr lang="en-GB" sz="2400" dirty="0">
                <a:latin typeface="cmmi12" pitchFamily="34" charset="0"/>
              </a:rPr>
              <a:t>A</a:t>
            </a:r>
            <a:r>
              <a:rPr lang="en-GB" sz="2400" dirty="0"/>
              <a:t> is said to be d-separated from </a:t>
            </a:r>
            <a:r>
              <a:rPr lang="en-GB" sz="2400" dirty="0">
                <a:latin typeface="cmmi12" pitchFamily="34" charset="0"/>
              </a:rPr>
              <a:t>B</a:t>
            </a:r>
            <a:r>
              <a:rPr lang="en-GB" sz="2400" dirty="0"/>
              <a:t> by </a:t>
            </a:r>
            <a:r>
              <a:rPr lang="en-GB" sz="2400" dirty="0">
                <a:latin typeface="cmmi12" pitchFamily="34" charset="0"/>
              </a:rPr>
              <a:t>C</a:t>
            </a:r>
            <a:r>
              <a:rPr lang="en-GB" sz="2400" dirty="0"/>
              <a:t>. 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GB" sz="2400" dirty="0"/>
              <a:t>If </a:t>
            </a:r>
            <a:r>
              <a:rPr lang="en-GB" sz="2400" dirty="0">
                <a:latin typeface="cmmi12" pitchFamily="34" charset="0"/>
              </a:rPr>
              <a:t>A</a:t>
            </a:r>
            <a:r>
              <a:rPr lang="en-GB" sz="2400" dirty="0"/>
              <a:t> is d-separated from </a:t>
            </a:r>
            <a:r>
              <a:rPr lang="en-GB" sz="2400" dirty="0">
                <a:latin typeface="cmmi12" pitchFamily="34" charset="0"/>
              </a:rPr>
              <a:t>B</a:t>
            </a:r>
            <a:r>
              <a:rPr lang="en-GB" sz="2400" dirty="0"/>
              <a:t> by </a:t>
            </a:r>
            <a:r>
              <a:rPr lang="en-GB" sz="2400" dirty="0">
                <a:latin typeface="cmmi12" pitchFamily="34" charset="0"/>
              </a:rPr>
              <a:t>C</a:t>
            </a:r>
            <a:r>
              <a:rPr lang="en-GB" sz="2400" dirty="0"/>
              <a:t>, the joint distribution over all variables in the graph satisfies                       .</a:t>
            </a:r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50256" y="5804926"/>
            <a:ext cx="1493446" cy="32948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596390"/>
            <a:ext cx="8867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Chris Bishop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36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D-separation: Example</a:t>
            </a:r>
          </a:p>
        </p:txBody>
      </p:sp>
      <p:pic>
        <p:nvPicPr>
          <p:cNvPr id="4" name="Picture 3" descr="Figure8.22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026" y="1983258"/>
            <a:ext cx="3224784" cy="2487168"/>
          </a:xfrm>
          <a:prstGeom prst="rect">
            <a:avLst/>
          </a:prstGeom>
        </p:spPr>
      </p:pic>
      <p:pic>
        <p:nvPicPr>
          <p:cNvPr id="5" name="Picture 4" descr="Figure8.22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29190" y="1980144"/>
            <a:ext cx="3224784" cy="2487168"/>
          </a:xfrm>
          <a:prstGeom prst="rect">
            <a:avLst/>
          </a:prstGeom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8254" y="4863096"/>
            <a:ext cx="1014986" cy="280416"/>
          </a:xfrm>
          <a:prstGeom prst="rect">
            <a:avLst/>
          </a:prstGeom>
          <a:noFill/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38860" y="4863376"/>
            <a:ext cx="1065737" cy="280136"/>
          </a:xfrm>
          <a:prstGeom prst="rect">
            <a:avLst/>
          </a:prstGeom>
          <a:noFill/>
          <a:ln/>
          <a:effectLst/>
        </p:spPr>
      </p:pic>
      <p:sp>
        <p:nvSpPr>
          <p:cNvPr id="10" name="TextBox 9"/>
          <p:cNvSpPr txBox="1"/>
          <p:nvPr/>
        </p:nvSpPr>
        <p:spPr>
          <a:xfrm>
            <a:off x="0" y="6596390"/>
            <a:ext cx="8867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Chris Bishop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36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D-separation: I.I.D. Data</a:t>
            </a:r>
          </a:p>
        </p:txBody>
      </p:sp>
      <p:pic>
        <p:nvPicPr>
          <p:cNvPr id="4" name="Picture 3" descr="Figure8.23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3510" y="1785926"/>
            <a:ext cx="3761232" cy="1877568"/>
          </a:xfrm>
          <a:prstGeom prst="rect">
            <a:avLst/>
          </a:prstGeom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9044" y="4000504"/>
            <a:ext cx="2337820" cy="762002"/>
          </a:xfrm>
          <a:prstGeom prst="rect">
            <a:avLst/>
          </a:prstGeom>
          <a:noFill/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35622" y="5072074"/>
            <a:ext cx="4368826" cy="762182"/>
          </a:xfrm>
          <a:prstGeom prst="rect">
            <a:avLst/>
          </a:prstGeom>
          <a:noFill/>
          <a:ln/>
          <a:effectLst/>
        </p:spPr>
      </p:pic>
      <p:sp>
        <p:nvSpPr>
          <p:cNvPr id="9" name="TextBox 8"/>
          <p:cNvSpPr txBox="1"/>
          <p:nvPr/>
        </p:nvSpPr>
        <p:spPr>
          <a:xfrm>
            <a:off x="467544" y="5301208"/>
            <a:ext cx="361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Are the x</a:t>
            </a:r>
            <a:r>
              <a:rPr lang="en-US" baseline="-25000" dirty="0"/>
              <a:t>i</a:t>
            </a:r>
            <a:r>
              <a:rPr lang="en-US" dirty="0"/>
              <a:t>’s marginally independent?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4" y="4221088"/>
            <a:ext cx="3483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x</a:t>
            </a:r>
            <a:r>
              <a:rPr lang="en-US" baseline="-25000" dirty="0"/>
              <a:t>i</a:t>
            </a:r>
            <a:r>
              <a:rPr lang="en-US" dirty="0"/>
              <a:t>’s conditionally independent.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596390"/>
            <a:ext cx="8867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Chris Bishop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</a:t>
            </a:r>
            <a:r>
              <a:rPr lang="en-US" dirty="0" err="1"/>
              <a:t>Bayes</a:t>
            </a:r>
            <a:endParaRPr lang="en-US" dirty="0"/>
          </a:p>
        </p:txBody>
      </p:sp>
      <p:pic>
        <p:nvPicPr>
          <p:cNvPr id="174082" name="Picture 2" descr="http://research.microsoft.com/en-us/um/people/cmbishop/PRML/prmlfigs-jpg/Figure8.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6624" y="1988840"/>
            <a:ext cx="3730752" cy="18531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4581128"/>
            <a:ext cx="6255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Conditioned on the class </a:t>
            </a:r>
            <a:r>
              <a:rPr lang="en-US" b="1" dirty="0"/>
              <a:t>z</a:t>
            </a:r>
            <a:r>
              <a:rPr lang="en-US" dirty="0"/>
              <a:t>, </a:t>
            </a:r>
          </a:p>
          <a:p>
            <a:r>
              <a:rPr lang="en-US" dirty="0"/>
              <a:t>the distributions of the input variables x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dirty="0" err="1"/>
              <a:t>x</a:t>
            </a:r>
            <a:r>
              <a:rPr lang="en-US" baseline="-25000" dirty="0" err="1"/>
              <a:t>D</a:t>
            </a:r>
            <a:r>
              <a:rPr lang="en-US" dirty="0"/>
              <a:t> are independent.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5445224"/>
            <a:ext cx="4076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Are the x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dirty="0" err="1"/>
              <a:t>x</a:t>
            </a:r>
            <a:r>
              <a:rPr lang="en-US" baseline="-25000" dirty="0" err="1"/>
              <a:t>D</a:t>
            </a:r>
            <a:r>
              <a:rPr lang="en-US" dirty="0"/>
              <a:t> marginally independent?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96390"/>
            <a:ext cx="8867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Chris Bishop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Bayesian Curve Fitting 	</a:t>
            </a:r>
          </a:p>
        </p:txBody>
      </p:sp>
      <p:pic>
        <p:nvPicPr>
          <p:cNvPr id="4" name="Content Placeholder 3" descr="Figure1.4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1743084"/>
            <a:ext cx="4000500" cy="2971800"/>
          </a:xfrm>
          <a:prstGeom prst="rect">
            <a:avLst/>
          </a:prstGeom>
        </p:spPr>
      </p:pic>
      <p:pic>
        <p:nvPicPr>
          <p:cNvPr id="7" name="Picture 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693936" y="2680777"/>
            <a:ext cx="2092774" cy="818113"/>
          </a:xfrm>
          <a:prstGeom prst="rect">
            <a:avLst/>
          </a:prstGeom>
          <a:noFill/>
          <a:ln/>
          <a:effectLst/>
        </p:spPr>
      </p:pic>
      <p:sp>
        <p:nvSpPr>
          <p:cNvPr id="6" name="TextBox 5"/>
          <p:cNvSpPr txBox="1"/>
          <p:nvPr/>
        </p:nvSpPr>
        <p:spPr>
          <a:xfrm>
            <a:off x="5429256" y="227385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Polynomial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596390"/>
            <a:ext cx="8867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 Bishop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7176" y="5040330"/>
            <a:ext cx="3089647" cy="97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7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Bayesian Curve Fitting 	</a:t>
            </a:r>
          </a:p>
        </p:txBody>
      </p:sp>
      <p:pic>
        <p:nvPicPr>
          <p:cNvPr id="5" name="Picture 4" descr="Figure8.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3290328"/>
            <a:ext cx="3657600" cy="1853184"/>
          </a:xfrm>
          <a:prstGeom prst="rect">
            <a:avLst/>
          </a:prstGeom>
        </p:spPr>
      </p:pic>
      <p:pic>
        <p:nvPicPr>
          <p:cNvPr id="6" name="Picture 5" descr="Figure8.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7142" y="3662090"/>
            <a:ext cx="2639568" cy="10911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57950" y="492919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Plate</a:t>
            </a:r>
          </a:p>
        </p:txBody>
      </p:sp>
      <p:sp>
        <p:nvSpPr>
          <p:cNvPr id="32" name="Arc 31"/>
          <p:cNvSpPr/>
          <p:nvPr/>
        </p:nvSpPr>
        <p:spPr>
          <a:xfrm rot="10800000">
            <a:off x="5929322" y="4482098"/>
            <a:ext cx="928694" cy="642942"/>
          </a:xfrm>
          <a:prstGeom prst="arc">
            <a:avLst/>
          </a:prstGeom>
          <a:ln w="25400">
            <a:solidFill>
              <a:srgbClr val="0000CC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96390"/>
            <a:ext cx="8867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 Bishop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176" y="1800556"/>
            <a:ext cx="3089647" cy="97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0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Bayesian Curve Fitting 	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Input variables and explicit hyperparameters</a:t>
            </a:r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594" y="2238370"/>
            <a:ext cx="4876810" cy="762002"/>
          </a:xfrm>
          <a:prstGeom prst="rect">
            <a:avLst/>
          </a:prstGeom>
          <a:noFill/>
        </p:spPr>
      </p:pic>
      <p:pic>
        <p:nvPicPr>
          <p:cNvPr id="6" name="Picture 5" descr="Figure8.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34708" y="3429000"/>
            <a:ext cx="3657600" cy="23591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596390"/>
            <a:ext cx="8867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 Bishop</a:t>
            </a:r>
          </a:p>
        </p:txBody>
      </p:sp>
    </p:spTree>
    <p:extLst>
      <p:ext uri="{BB962C8B-B14F-4D97-AF65-F5344CB8AC3E}">
        <p14:creationId xmlns:p14="http://schemas.microsoft.com/office/powerpoint/2010/main" val="120802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Bayesian Curve Fitting	—Learning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Condition on data</a:t>
            </a:r>
          </a:p>
        </p:txBody>
      </p:sp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124685" y="2095751"/>
            <a:ext cx="2894629" cy="761745"/>
          </a:xfrm>
          <a:prstGeom prst="rect">
            <a:avLst/>
          </a:prstGeom>
          <a:noFill/>
          <a:ln/>
          <a:effectLst/>
        </p:spPr>
      </p:pic>
      <p:pic>
        <p:nvPicPr>
          <p:cNvPr id="6" name="Picture 5" descr="Figure8.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34708" y="3284426"/>
            <a:ext cx="3657600" cy="23591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596390"/>
            <a:ext cx="8867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 Bishop</a:t>
            </a:r>
          </a:p>
        </p:txBody>
      </p:sp>
    </p:spTree>
    <p:extLst>
      <p:ext uri="{BB962C8B-B14F-4D97-AF65-F5344CB8AC3E}">
        <p14:creationId xmlns:p14="http://schemas.microsoft.com/office/powerpoint/2010/main" val="243830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Bayesian Curve Fitting	—Prediction</a:t>
            </a:r>
          </a:p>
        </p:txBody>
      </p:sp>
      <p:pic>
        <p:nvPicPr>
          <p:cNvPr id="4" name="Picture 3" descr="Figure8.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2486044"/>
            <a:ext cx="3706368" cy="3657600"/>
          </a:xfrm>
          <a:prstGeom prst="rect">
            <a:avLst/>
          </a:prstGeom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647472" y="2876835"/>
            <a:ext cx="4978596" cy="1195107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3306" y="1562087"/>
            <a:ext cx="4852425" cy="609602"/>
          </a:xfrm>
          <a:prstGeom prst="rect">
            <a:avLst/>
          </a:prstGeom>
          <a:noFill/>
        </p:spPr>
      </p:pic>
      <p:sp>
        <p:nvSpPr>
          <p:cNvPr id="6" name="Content Placeholder 7"/>
          <p:cNvSpPr txBox="1">
            <a:spLocks/>
          </p:cNvSpPr>
          <p:nvPr/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Predictive distribution: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38530" y="227385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596390"/>
            <a:ext cx="8867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 Bishop</a:t>
            </a:r>
          </a:p>
        </p:txBody>
      </p:sp>
    </p:spTree>
    <p:extLst>
      <p:ext uri="{BB962C8B-B14F-4D97-AF65-F5344CB8AC3E}">
        <p14:creationId xmlns:p14="http://schemas.microsoft.com/office/powerpoint/2010/main" val="67215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Bayesian Networks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/>
              <a:t>Directed Acyclic Graph (DAG)</a:t>
            </a:r>
          </a:p>
          <a:p>
            <a:pPr>
              <a:buFont typeface="Arial" pitchFamily="34" charset="0"/>
              <a:buChar char="•"/>
            </a:pPr>
            <a:r>
              <a:rPr lang="en-US" altLang="en-US" sz="2800" dirty="0"/>
              <a:t>Nodes are random variables</a:t>
            </a:r>
          </a:p>
          <a:p>
            <a:pPr>
              <a:buFont typeface="Arial" pitchFamily="34" charset="0"/>
              <a:buChar char="•"/>
            </a:pPr>
            <a:r>
              <a:rPr lang="en-US" altLang="en-US" sz="2800" dirty="0"/>
              <a:t>Edges indicate causal influences</a:t>
            </a:r>
          </a:p>
        </p:txBody>
      </p:sp>
      <p:grpSp>
        <p:nvGrpSpPr>
          <p:cNvPr id="216078" name="Group 14"/>
          <p:cNvGrpSpPr>
            <a:grpSpLocks/>
          </p:cNvGrpSpPr>
          <p:nvPr/>
        </p:nvGrpSpPr>
        <p:grpSpPr bwMode="auto">
          <a:xfrm>
            <a:off x="2401094" y="3573016"/>
            <a:ext cx="4341813" cy="2195512"/>
            <a:chOff x="1222" y="2115"/>
            <a:chExt cx="2735" cy="1383"/>
          </a:xfrm>
        </p:grpSpPr>
        <p:sp>
          <p:nvSpPr>
            <p:cNvPr id="216068" name="Oval 4"/>
            <p:cNvSpPr>
              <a:spLocks noChangeArrowheads="1"/>
            </p:cNvSpPr>
            <p:nvPr/>
          </p:nvSpPr>
          <p:spPr bwMode="auto">
            <a:xfrm>
              <a:off x="1248" y="2119"/>
              <a:ext cx="925" cy="338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000000"/>
                  </a:solidFill>
                </a:rPr>
                <a:t>Burglary</a:t>
              </a:r>
            </a:p>
          </p:txBody>
        </p:sp>
        <p:sp>
          <p:nvSpPr>
            <p:cNvPr id="216070" name="Oval 6"/>
            <p:cNvSpPr>
              <a:spLocks noChangeArrowheads="1"/>
            </p:cNvSpPr>
            <p:nvPr/>
          </p:nvSpPr>
          <p:spPr bwMode="auto">
            <a:xfrm>
              <a:off x="2805" y="2115"/>
              <a:ext cx="1152" cy="338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000000"/>
                  </a:solidFill>
                </a:rPr>
                <a:t>Earthquake</a:t>
              </a:r>
            </a:p>
          </p:txBody>
        </p:sp>
        <p:sp>
          <p:nvSpPr>
            <p:cNvPr id="216071" name="Oval 7"/>
            <p:cNvSpPr>
              <a:spLocks noChangeArrowheads="1"/>
            </p:cNvSpPr>
            <p:nvPr/>
          </p:nvSpPr>
          <p:spPr bwMode="auto">
            <a:xfrm>
              <a:off x="2204" y="2619"/>
              <a:ext cx="699" cy="338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000000"/>
                  </a:solidFill>
                </a:rPr>
                <a:t>Alarm</a:t>
              </a:r>
            </a:p>
          </p:txBody>
        </p:sp>
        <p:sp>
          <p:nvSpPr>
            <p:cNvPr id="216072" name="Oval 8"/>
            <p:cNvSpPr>
              <a:spLocks noChangeArrowheads="1"/>
            </p:cNvSpPr>
            <p:nvPr/>
          </p:nvSpPr>
          <p:spPr bwMode="auto">
            <a:xfrm>
              <a:off x="1222" y="3160"/>
              <a:ext cx="1013" cy="338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000000"/>
                  </a:solidFill>
                </a:rPr>
                <a:t>JohnCalls</a:t>
              </a:r>
            </a:p>
          </p:txBody>
        </p:sp>
        <p:sp>
          <p:nvSpPr>
            <p:cNvPr id="216073" name="Oval 9"/>
            <p:cNvSpPr>
              <a:spLocks noChangeArrowheads="1"/>
            </p:cNvSpPr>
            <p:nvPr/>
          </p:nvSpPr>
          <p:spPr bwMode="auto">
            <a:xfrm>
              <a:off x="2839" y="3148"/>
              <a:ext cx="1075" cy="338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000000"/>
                  </a:solidFill>
                </a:rPr>
                <a:t>MaryCalls</a:t>
              </a:r>
            </a:p>
          </p:txBody>
        </p:sp>
        <p:sp>
          <p:nvSpPr>
            <p:cNvPr id="216074" name="Line 10"/>
            <p:cNvSpPr>
              <a:spLocks noChangeShapeType="1"/>
            </p:cNvSpPr>
            <p:nvPr/>
          </p:nvSpPr>
          <p:spPr bwMode="auto">
            <a:xfrm>
              <a:off x="1997" y="2419"/>
              <a:ext cx="292" cy="2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16075" name="Line 11"/>
            <p:cNvSpPr>
              <a:spLocks noChangeShapeType="1"/>
            </p:cNvSpPr>
            <p:nvPr/>
          </p:nvSpPr>
          <p:spPr bwMode="auto">
            <a:xfrm flipH="1">
              <a:off x="2818" y="2427"/>
              <a:ext cx="277" cy="2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16076" name="Line 12"/>
            <p:cNvSpPr>
              <a:spLocks noChangeShapeType="1"/>
            </p:cNvSpPr>
            <p:nvPr/>
          </p:nvSpPr>
          <p:spPr bwMode="auto">
            <a:xfrm flipH="1">
              <a:off x="2077" y="2915"/>
              <a:ext cx="277" cy="2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16077" name="Line 13"/>
            <p:cNvSpPr>
              <a:spLocks noChangeShapeType="1"/>
            </p:cNvSpPr>
            <p:nvPr/>
          </p:nvSpPr>
          <p:spPr bwMode="auto">
            <a:xfrm>
              <a:off x="2769" y="2922"/>
              <a:ext cx="292" cy="2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0" y="6581001"/>
            <a:ext cx="963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Ray Mooney</a:t>
            </a:r>
          </a:p>
        </p:txBody>
      </p:sp>
    </p:spTree>
    <p:extLst>
      <p:ext uri="{BB962C8B-B14F-4D97-AF65-F5344CB8AC3E}">
        <p14:creationId xmlns:p14="http://schemas.microsoft.com/office/powerpoint/2010/main" val="3548835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Discrete Variables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General joint distribution: </a:t>
            </a:r>
            <a:r>
              <a:rPr lang="en-GB" sz="2800" dirty="0">
                <a:latin typeface="cmmi12" pitchFamily="34" charset="0"/>
              </a:rPr>
              <a:t>K </a:t>
            </a:r>
            <a:r>
              <a:rPr lang="en-GB" sz="1400" dirty="0"/>
              <a:t> </a:t>
            </a:r>
            <a:r>
              <a:rPr lang="en-GB" sz="2800" baseline="30000" dirty="0">
                <a:latin typeface="cmr12" pitchFamily="34" charset="0"/>
              </a:rPr>
              <a:t>2 </a:t>
            </a:r>
            <a:r>
              <a:rPr lang="en-GB" sz="2800" dirty="0">
                <a:latin typeface="cmr12" pitchFamily="34" charset="0"/>
              </a:rPr>
              <a:t>{ 1</a:t>
            </a:r>
            <a:r>
              <a:rPr lang="en-GB" sz="2800" dirty="0"/>
              <a:t> parameters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Independent joint distribution: </a:t>
            </a:r>
            <a:r>
              <a:rPr lang="en-GB" sz="2800" dirty="0">
                <a:latin typeface="cmr12" pitchFamily="34" charset="0"/>
              </a:rPr>
              <a:t>2(</a:t>
            </a:r>
            <a:r>
              <a:rPr lang="en-GB" sz="2800" dirty="0">
                <a:latin typeface="cmmi12" pitchFamily="34" charset="0"/>
              </a:rPr>
              <a:t>K</a:t>
            </a:r>
            <a:r>
              <a:rPr lang="en-GB" sz="2800" baseline="30000" dirty="0">
                <a:latin typeface="cmr12" pitchFamily="34" charset="0"/>
              </a:rPr>
              <a:t> </a:t>
            </a:r>
            <a:r>
              <a:rPr lang="en-GB" sz="2800" dirty="0">
                <a:latin typeface="cmr12" pitchFamily="34" charset="0"/>
              </a:rPr>
              <a:t>{ 1)</a:t>
            </a:r>
            <a:r>
              <a:rPr lang="en-GB" sz="2800" dirty="0"/>
              <a:t> parameters</a:t>
            </a:r>
          </a:p>
          <a:p>
            <a:endParaRPr lang="en-GB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1453128" y="2275944"/>
            <a:ext cx="6191261" cy="817064"/>
            <a:chOff x="1453128" y="2275944"/>
            <a:chExt cx="6191261" cy="817064"/>
          </a:xfrm>
        </p:grpSpPr>
        <p:pic>
          <p:nvPicPr>
            <p:cNvPr id="5" name="Picture 4" descr="Figure8.9a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3128" y="2275944"/>
              <a:ext cx="2261616" cy="737616"/>
            </a:xfrm>
            <a:prstGeom prst="rect">
              <a:avLst/>
            </a:prstGeom>
          </p:spPr>
        </p:pic>
        <p:pic>
          <p:nvPicPr>
            <p:cNvPr id="8" name="Picture 7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72000" y="2306622"/>
              <a:ext cx="3072389" cy="786386"/>
            </a:xfrm>
            <a:prstGeom prst="rect">
              <a:avLst/>
            </a:prstGeom>
            <a:noFill/>
          </p:spPr>
        </p:pic>
      </p:grpSp>
      <p:grpSp>
        <p:nvGrpSpPr>
          <p:cNvPr id="9" name="Group 8"/>
          <p:cNvGrpSpPr/>
          <p:nvPr/>
        </p:nvGrpSpPr>
        <p:grpSpPr>
          <a:xfrm>
            <a:off x="1453128" y="4841837"/>
            <a:ext cx="6394401" cy="819411"/>
            <a:chOff x="1453128" y="3711612"/>
            <a:chExt cx="6394401" cy="819411"/>
          </a:xfrm>
        </p:grpSpPr>
        <p:pic>
          <p:nvPicPr>
            <p:cNvPr id="6" name="Picture 5" descr="Figure8.9b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3128" y="3711612"/>
              <a:ext cx="2261616" cy="737616"/>
            </a:xfrm>
            <a:prstGeom prst="rect">
              <a:avLst/>
            </a:prstGeom>
          </p:spPr>
        </p:pic>
        <p:pic>
          <p:nvPicPr>
            <p:cNvPr id="11" name="Picture 10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571997" y="3744895"/>
              <a:ext cx="3275532" cy="786128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8" cstate="print"/>
          <a:srcRect t="4564"/>
          <a:stretch>
            <a:fillRect/>
          </a:stretch>
        </p:blipFill>
        <p:spPr bwMode="auto">
          <a:xfrm>
            <a:off x="4334545" y="3140968"/>
            <a:ext cx="225367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4533" y="3429000"/>
            <a:ext cx="1733931" cy="37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0" y="6596390"/>
            <a:ext cx="8867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 Bishop</a:t>
            </a:r>
          </a:p>
        </p:txBody>
      </p:sp>
    </p:spTree>
    <p:extLst>
      <p:ext uri="{BB962C8B-B14F-4D97-AF65-F5344CB8AC3E}">
        <p14:creationId xmlns:p14="http://schemas.microsoft.com/office/powerpoint/2010/main" val="227141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Discrete Variables </a:t>
            </a:r>
          </a:p>
        </p:txBody>
      </p:sp>
      <p:pic>
        <p:nvPicPr>
          <p:cNvPr id="4" name="Picture 3" descr="Figure8.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5870" y="4357694"/>
            <a:ext cx="5590032" cy="737616"/>
          </a:xfrm>
          <a:prstGeom prst="rect">
            <a:avLst/>
          </a:prstGeom>
        </p:spPr>
      </p:pic>
      <p:sp>
        <p:nvSpPr>
          <p:cNvPr id="6" name="Content Placeholder 9"/>
          <p:cNvSpPr txBox="1">
            <a:spLocks/>
          </p:cNvSpPr>
          <p:nvPr/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General joint distribution over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mi12" pitchFamily="34" charset="0"/>
                <a:ea typeface="+mn-ea"/>
                <a:cs typeface="+mn-cs"/>
              </a:rPr>
              <a:t>M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variables: </a:t>
            </a: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mi12" pitchFamily="34" charset="0"/>
                <a:ea typeface="+mn-ea"/>
                <a:cs typeface="+mn-cs"/>
              </a:rPr>
              <a:t>K</a:t>
            </a:r>
            <a:r>
              <a:rPr kumimoji="0" lang="en-GB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mi12" pitchFamily="34" charset="0"/>
                <a:ea typeface="+mn-ea"/>
                <a:cs typeface="+mn-cs"/>
              </a:rPr>
              <a:t>M</a:t>
            </a:r>
            <a:r>
              <a:rPr kumimoji="0" lang="en-GB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12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12" pitchFamily="34" charset="0"/>
                <a:ea typeface="+mn-ea"/>
                <a:cs typeface="+mn-cs"/>
              </a:rPr>
              <a:t>{ 1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parameters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mi12" pitchFamily="34" charset="0"/>
                <a:ea typeface="+mn-ea"/>
                <a:cs typeface="+mn-cs"/>
              </a:rPr>
              <a:t>M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-node Markov chain: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mi12" pitchFamily="34" charset="0"/>
                <a:ea typeface="+mn-ea"/>
                <a:cs typeface="+mn-cs"/>
              </a:rPr>
              <a:t>K</a:t>
            </a:r>
            <a:r>
              <a:rPr kumimoji="0" lang="en-GB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12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12" pitchFamily="34" charset="0"/>
                <a:ea typeface="+mn-ea"/>
                <a:cs typeface="+mn-cs"/>
              </a:rPr>
              <a:t>{ 1 + (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mi12" pitchFamily="34" charset="0"/>
                <a:ea typeface="+mn-ea"/>
                <a:cs typeface="+mn-cs"/>
              </a:rPr>
              <a:t>M</a:t>
            </a:r>
            <a:r>
              <a:rPr kumimoji="0" lang="en-GB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12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12" pitchFamily="34" charset="0"/>
                <a:ea typeface="+mn-ea"/>
                <a:cs typeface="+mn-cs"/>
              </a:rPr>
              <a:t>{ 1)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mi12" pitchFamily="34" charset="0"/>
                <a:ea typeface="+mn-ea"/>
                <a:cs typeface="+mn-cs"/>
              </a:rPr>
              <a:t> K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12" pitchFamily="34" charset="0"/>
                <a:ea typeface="+mn-ea"/>
                <a:cs typeface="+mn-cs"/>
              </a:rPr>
              <a:t>(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mi12" pitchFamily="34" charset="0"/>
                <a:ea typeface="+mn-ea"/>
                <a:cs typeface="+mn-cs"/>
              </a:rPr>
              <a:t>K</a:t>
            </a:r>
            <a:r>
              <a:rPr kumimoji="0" lang="en-GB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12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12" pitchFamily="34" charset="0"/>
                <a:ea typeface="+mn-ea"/>
                <a:cs typeface="+mn-cs"/>
              </a:rPr>
              <a:t>{ 1)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parameters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596390"/>
            <a:ext cx="8867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 Bishop</a:t>
            </a:r>
          </a:p>
        </p:txBody>
      </p:sp>
    </p:spTree>
    <p:extLst>
      <p:ext uri="{BB962C8B-B14F-4D97-AF65-F5344CB8AC3E}">
        <p14:creationId xmlns:p14="http://schemas.microsoft.com/office/powerpoint/2010/main" val="406342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Discrete Variables: Bayesian Parameters </a:t>
            </a:r>
          </a:p>
        </p:txBody>
      </p:sp>
      <p:pic>
        <p:nvPicPr>
          <p:cNvPr id="4" name="Picture 3" descr="Figure8.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50528" y="1847316"/>
            <a:ext cx="5638800" cy="2286000"/>
          </a:xfrm>
          <a:prstGeom prst="rect">
            <a:avLst/>
          </a:prstGeom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353315" y="5577595"/>
            <a:ext cx="2437370" cy="280297"/>
          </a:xfrm>
          <a:prstGeom prst="rect">
            <a:avLst/>
          </a:prstGeom>
          <a:noFill/>
          <a:ln/>
          <a:effectLst/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86623" y="4452920"/>
            <a:ext cx="6761426" cy="762453"/>
          </a:xfrm>
          <a:prstGeom prst="rect">
            <a:avLst/>
          </a:prstGeom>
          <a:noFill/>
          <a:ln/>
          <a:effectLst/>
        </p:spPr>
      </p:pic>
      <p:sp>
        <p:nvSpPr>
          <p:cNvPr id="10" name="TextBox 9"/>
          <p:cNvSpPr txBox="1"/>
          <p:nvPr/>
        </p:nvSpPr>
        <p:spPr>
          <a:xfrm>
            <a:off x="0" y="6596390"/>
            <a:ext cx="8867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 Bishop</a:t>
            </a:r>
          </a:p>
        </p:txBody>
      </p:sp>
    </p:spTree>
    <p:extLst>
      <p:ext uri="{BB962C8B-B14F-4D97-AF65-F5344CB8AC3E}">
        <p14:creationId xmlns:p14="http://schemas.microsoft.com/office/powerpoint/2010/main" val="34141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Discrete Variables: Bayesian Parameters </a:t>
            </a:r>
          </a:p>
        </p:txBody>
      </p:sp>
      <p:pic>
        <p:nvPicPr>
          <p:cNvPr id="5" name="Picture 4" descr="Figure8.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3714" y="1847332"/>
            <a:ext cx="5614416" cy="2286000"/>
          </a:xfrm>
          <a:prstGeom prst="rect">
            <a:avLst/>
          </a:prstGeom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62346" y="4452920"/>
            <a:ext cx="6609978" cy="762573"/>
          </a:xfrm>
          <a:prstGeom prst="rect">
            <a:avLst/>
          </a:prstGeom>
          <a:noFill/>
          <a:ln/>
          <a:effectLst/>
        </p:spPr>
      </p:pic>
      <p:sp>
        <p:nvSpPr>
          <p:cNvPr id="7" name="TextBox 6"/>
          <p:cNvSpPr txBox="1"/>
          <p:nvPr/>
        </p:nvSpPr>
        <p:spPr>
          <a:xfrm>
            <a:off x="5857884" y="1785926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Shared prior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596390"/>
            <a:ext cx="8867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 Bishop</a:t>
            </a:r>
          </a:p>
        </p:txBody>
      </p:sp>
    </p:spTree>
    <p:extLst>
      <p:ext uri="{BB962C8B-B14F-4D97-AF65-F5344CB8AC3E}">
        <p14:creationId xmlns:p14="http://schemas.microsoft.com/office/powerpoint/2010/main" val="12939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ure8.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2099700"/>
            <a:ext cx="3578352" cy="26151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36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The Markov Blanket</a:t>
            </a:r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3372" y="2162750"/>
            <a:ext cx="4343408" cy="23378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43438" y="4653136"/>
            <a:ext cx="37862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Factors independent of </a:t>
            </a:r>
            <a:r>
              <a:rPr lang="en-GB" sz="2000" dirty="0">
                <a:latin typeface="cmbx12" pitchFamily="34" charset="0"/>
                <a:cs typeface="AngsanaUPC" pitchFamily="18" charset="-34"/>
              </a:rPr>
              <a:t>x</a:t>
            </a:r>
            <a:r>
              <a:rPr lang="en-GB" sz="2000" baseline="-15000" dirty="0">
                <a:latin typeface="cmmi12" pitchFamily="34" charset="0"/>
              </a:rPr>
              <a:t>i</a:t>
            </a:r>
            <a:r>
              <a:rPr lang="en-GB" dirty="0"/>
              <a:t> cancel between numerator and denominator.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5445224"/>
            <a:ext cx="82089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parents, children and co-parents of </a:t>
            </a:r>
            <a:r>
              <a:rPr lang="en-GB" sz="2000" dirty="0">
                <a:latin typeface="cmbx12" pitchFamily="34" charset="0"/>
                <a:cs typeface="AngsanaUPC" pitchFamily="18" charset="-34"/>
              </a:rPr>
              <a:t>x</a:t>
            </a:r>
            <a:r>
              <a:rPr lang="en-GB" sz="2000" baseline="-15000" dirty="0">
                <a:latin typeface="cmmi12" pitchFamily="34" charset="0"/>
              </a:rPr>
              <a:t>i</a:t>
            </a:r>
            <a:r>
              <a:rPr lang="en-GB" dirty="0"/>
              <a:t> form its </a:t>
            </a:r>
            <a:r>
              <a:rPr lang="en-GB" i="1" dirty="0"/>
              <a:t>Markov blanket</a:t>
            </a:r>
            <a:r>
              <a:rPr lang="en-GB" dirty="0"/>
              <a:t>, the minimal set of nodes that isolate </a:t>
            </a:r>
            <a:r>
              <a:rPr lang="en-GB" dirty="0">
                <a:latin typeface="cmbx12" pitchFamily="34" charset="0"/>
                <a:cs typeface="AngsanaUPC" pitchFamily="18" charset="-34"/>
              </a:rPr>
              <a:t>x</a:t>
            </a:r>
            <a:r>
              <a:rPr lang="en-GB" baseline="-15000" dirty="0">
                <a:latin typeface="cmmi12" pitchFamily="34" charset="0"/>
              </a:rPr>
              <a:t>i</a:t>
            </a:r>
            <a:r>
              <a:rPr lang="en-GB" dirty="0"/>
              <a:t> from the rest of the graph.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596390"/>
            <a:ext cx="8867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Chris Bishop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Conditional Probability Tables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idx="1"/>
          </p:nvPr>
        </p:nvSpPr>
        <p:spPr>
          <a:xfrm>
            <a:off x="515938" y="1371600"/>
            <a:ext cx="8150225" cy="468788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en-US" sz="2400" dirty="0"/>
              <a:t>Each node has a </a:t>
            </a:r>
            <a:r>
              <a:rPr lang="en-US" altLang="en-US" sz="2400" b="1" dirty="0">
                <a:solidFill>
                  <a:srgbClr val="FF0000"/>
                </a:solidFill>
              </a:rPr>
              <a:t>conditional probability table</a:t>
            </a:r>
            <a:r>
              <a:rPr lang="en-US" altLang="en-US" sz="2400" dirty="0"/>
              <a:t> (</a:t>
            </a:r>
            <a:r>
              <a:rPr lang="en-US" altLang="en-US" sz="2400" b="1" dirty="0">
                <a:solidFill>
                  <a:srgbClr val="FF0000"/>
                </a:solidFill>
              </a:rPr>
              <a:t>CPT</a:t>
            </a:r>
            <a:r>
              <a:rPr lang="en-US" altLang="en-US" sz="2400" dirty="0"/>
              <a:t>) that gives the probability of each of its values given every possible combination of values for its parents (conditioning case)</a:t>
            </a:r>
          </a:p>
          <a:p>
            <a:pPr lvl="1">
              <a:buFont typeface="Arial" pitchFamily="34" charset="0"/>
              <a:buChar char="•"/>
            </a:pPr>
            <a:r>
              <a:rPr lang="en-US" altLang="en-US" sz="2000" dirty="0"/>
              <a:t>Roots (sources) of the DAG that have no parents are given prior probabilities</a:t>
            </a:r>
          </a:p>
        </p:txBody>
      </p:sp>
      <p:sp>
        <p:nvSpPr>
          <p:cNvPr id="217093" name="Oval 5"/>
          <p:cNvSpPr>
            <a:spLocks noChangeArrowheads="1"/>
          </p:cNvSpPr>
          <p:nvPr/>
        </p:nvSpPr>
        <p:spPr bwMode="auto">
          <a:xfrm>
            <a:off x="2492375" y="3417317"/>
            <a:ext cx="1468438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Burglary</a:t>
            </a:r>
          </a:p>
        </p:txBody>
      </p:sp>
      <p:sp>
        <p:nvSpPr>
          <p:cNvPr id="217094" name="Oval 6"/>
          <p:cNvSpPr>
            <a:spLocks noChangeArrowheads="1"/>
          </p:cNvSpPr>
          <p:nvPr/>
        </p:nvSpPr>
        <p:spPr bwMode="auto">
          <a:xfrm>
            <a:off x="4964113" y="3410967"/>
            <a:ext cx="18288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Earthquake</a:t>
            </a:r>
          </a:p>
        </p:txBody>
      </p:sp>
      <p:sp>
        <p:nvSpPr>
          <p:cNvPr id="217095" name="Oval 7"/>
          <p:cNvSpPr>
            <a:spLocks noChangeArrowheads="1"/>
          </p:cNvSpPr>
          <p:nvPr/>
        </p:nvSpPr>
        <p:spPr bwMode="auto">
          <a:xfrm>
            <a:off x="4010025" y="4515867"/>
            <a:ext cx="1109663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Alarm</a:t>
            </a:r>
          </a:p>
        </p:txBody>
      </p:sp>
      <p:sp>
        <p:nvSpPr>
          <p:cNvPr id="217096" name="Oval 8"/>
          <p:cNvSpPr>
            <a:spLocks noChangeArrowheads="1"/>
          </p:cNvSpPr>
          <p:nvPr/>
        </p:nvSpPr>
        <p:spPr bwMode="auto">
          <a:xfrm>
            <a:off x="2378075" y="5593779"/>
            <a:ext cx="1608138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JohnCalls</a:t>
            </a:r>
          </a:p>
        </p:txBody>
      </p:sp>
      <p:sp>
        <p:nvSpPr>
          <p:cNvPr id="217097" name="Oval 9"/>
          <p:cNvSpPr>
            <a:spLocks noChangeArrowheads="1"/>
          </p:cNvSpPr>
          <p:nvPr/>
        </p:nvSpPr>
        <p:spPr bwMode="auto">
          <a:xfrm>
            <a:off x="5346700" y="5563617"/>
            <a:ext cx="1706563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MaryCalls</a:t>
            </a:r>
          </a:p>
        </p:txBody>
      </p:sp>
      <p:sp>
        <p:nvSpPr>
          <p:cNvPr id="217098" name="Line 10"/>
          <p:cNvSpPr>
            <a:spLocks noChangeShapeType="1"/>
          </p:cNvSpPr>
          <p:nvPr/>
        </p:nvSpPr>
        <p:spPr bwMode="auto">
          <a:xfrm>
            <a:off x="3681413" y="3893567"/>
            <a:ext cx="573087" cy="671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17099" name="Line 11"/>
          <p:cNvSpPr>
            <a:spLocks noChangeShapeType="1"/>
          </p:cNvSpPr>
          <p:nvPr/>
        </p:nvSpPr>
        <p:spPr bwMode="auto">
          <a:xfrm flipH="1">
            <a:off x="4900613" y="3906267"/>
            <a:ext cx="523875" cy="671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17100" name="Line 12"/>
          <p:cNvSpPr>
            <a:spLocks noChangeShapeType="1"/>
          </p:cNvSpPr>
          <p:nvPr/>
        </p:nvSpPr>
        <p:spPr bwMode="auto">
          <a:xfrm flipH="1">
            <a:off x="3467100" y="4923854"/>
            <a:ext cx="635000" cy="708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17101" name="Line 13"/>
          <p:cNvSpPr>
            <a:spLocks noChangeShapeType="1"/>
          </p:cNvSpPr>
          <p:nvPr/>
        </p:nvSpPr>
        <p:spPr bwMode="auto">
          <a:xfrm>
            <a:off x="5003800" y="4960367"/>
            <a:ext cx="877888" cy="622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graphicFrame>
        <p:nvGraphicFramePr>
          <p:cNvPr id="217220" name="Group 132"/>
          <p:cNvGraphicFramePr>
            <a:graphicFrameLocks noGrp="1"/>
          </p:cNvGraphicFramePr>
          <p:nvPr/>
        </p:nvGraphicFramePr>
        <p:xfrm>
          <a:off x="1878013" y="3398267"/>
          <a:ext cx="511175" cy="552960"/>
        </p:xfrm>
        <a:graphic>
          <a:graphicData uri="http://schemas.openxmlformats.org/drawingml/2006/table">
            <a:tbl>
              <a:tblPr/>
              <a:tblGrid>
                <a:gridCol w="511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19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P(B)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.001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17221" name="Group 133"/>
          <p:cNvGraphicFramePr>
            <a:graphicFrameLocks noGrp="1"/>
          </p:cNvGraphicFramePr>
          <p:nvPr/>
        </p:nvGraphicFramePr>
        <p:xfrm>
          <a:off x="6846888" y="3356992"/>
          <a:ext cx="492125" cy="552960"/>
        </p:xfrm>
        <a:graphic>
          <a:graphicData uri="http://schemas.openxmlformats.org/drawingml/2006/table">
            <a:tbl>
              <a:tblPr/>
              <a:tblGrid>
                <a:gridCol w="492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67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P(E)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.002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17173" name="Group 85"/>
          <p:cNvGraphicFramePr>
            <a:graphicFrameLocks noGrp="1"/>
          </p:cNvGraphicFramePr>
          <p:nvPr/>
        </p:nvGraphicFramePr>
        <p:xfrm>
          <a:off x="5400675" y="4058667"/>
          <a:ext cx="1062038" cy="1199520"/>
        </p:xfrm>
        <a:graphic>
          <a:graphicData uri="http://schemas.openxmlformats.org/drawingml/2006/table">
            <a:tbl>
              <a:tblPr/>
              <a:tblGrid>
                <a:gridCol w="2809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9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00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E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P(A)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.95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.94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.29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.001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217205" name="Group 117"/>
          <p:cNvGraphicFramePr>
            <a:graphicFrameLocks noGrp="1"/>
          </p:cNvGraphicFramePr>
          <p:nvPr/>
        </p:nvGraphicFramePr>
        <p:xfrm>
          <a:off x="7113588" y="5404867"/>
          <a:ext cx="866775" cy="719712"/>
        </p:xfrm>
        <a:graphic>
          <a:graphicData uri="http://schemas.openxmlformats.org/drawingml/2006/table">
            <a:tbl>
              <a:tblPr/>
              <a:tblGrid>
                <a:gridCol w="3111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56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P(M)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.70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.01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217206" name="Group 118"/>
          <p:cNvGraphicFramePr>
            <a:graphicFrameLocks noGrp="1"/>
          </p:cNvGraphicFramePr>
          <p:nvPr/>
        </p:nvGraphicFramePr>
        <p:xfrm>
          <a:off x="1401763" y="5447729"/>
          <a:ext cx="866775" cy="719712"/>
        </p:xfrm>
        <a:graphic>
          <a:graphicData uri="http://schemas.openxmlformats.org/drawingml/2006/table">
            <a:tbl>
              <a:tblPr/>
              <a:tblGrid>
                <a:gridCol w="3111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56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P(J)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.90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.05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0" y="6581001"/>
            <a:ext cx="963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Ray Mooney</a:t>
            </a:r>
          </a:p>
        </p:txBody>
      </p:sp>
    </p:spTree>
    <p:extLst>
      <p:ext uri="{BB962C8B-B14F-4D97-AF65-F5344CB8AC3E}">
        <p14:creationId xmlns:p14="http://schemas.microsoft.com/office/powerpoint/2010/main" val="2600331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CPT Comments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en-US" sz="2800" dirty="0"/>
              <a:t>Probability of false not given since rows must add to 1</a:t>
            </a:r>
          </a:p>
          <a:p>
            <a:pPr>
              <a:buFont typeface="Arial" pitchFamily="34" charset="0"/>
              <a:buChar char="•"/>
            </a:pPr>
            <a:r>
              <a:rPr lang="en-US" altLang="en-US" sz="2800" dirty="0"/>
              <a:t>Example requires 10 parameters rather than 2</a:t>
            </a:r>
            <a:r>
              <a:rPr lang="en-US" altLang="en-US" sz="2800" baseline="30000" dirty="0"/>
              <a:t>5</a:t>
            </a:r>
            <a:r>
              <a:rPr lang="en-US" altLang="en-US" sz="2800" dirty="0">
                <a:cs typeface="Times New Roman" panose="02020603050405020304" pitchFamily="18" charset="0"/>
              </a:rPr>
              <a:t>–1=31 for specifying the full joint distribution</a:t>
            </a:r>
          </a:p>
          <a:p>
            <a:pPr>
              <a:buFont typeface="Arial" pitchFamily="34" charset="0"/>
              <a:buChar char="•"/>
            </a:pPr>
            <a:r>
              <a:rPr lang="en-US" altLang="en-US" sz="2800" dirty="0">
                <a:cs typeface="Times New Roman" panose="02020603050405020304" pitchFamily="18" charset="0"/>
              </a:rPr>
              <a:t>Number of parameters in the CPT for a node is exponential in the number of parents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81001"/>
            <a:ext cx="963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Ray Mooney</a:t>
            </a:r>
          </a:p>
        </p:txBody>
      </p:sp>
    </p:spTree>
    <p:extLst>
      <p:ext uri="{BB962C8B-B14F-4D97-AF65-F5344CB8AC3E}">
        <p14:creationId xmlns:p14="http://schemas.microsoft.com/office/powerpoint/2010/main" val="1697633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Bayes Net Inference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en-US" sz="2800" dirty="0"/>
              <a:t>Given known values for some </a:t>
            </a:r>
            <a:r>
              <a:rPr lang="en-US" altLang="en-US" sz="2800" b="1" dirty="0">
                <a:solidFill>
                  <a:srgbClr val="FF0000"/>
                </a:solidFill>
              </a:rPr>
              <a:t>evidence variables</a:t>
            </a:r>
            <a:r>
              <a:rPr lang="en-US" altLang="en-US" sz="2800" dirty="0"/>
              <a:t>, determine the posterior probability of some </a:t>
            </a:r>
            <a:r>
              <a:rPr lang="en-US" altLang="en-US" sz="2800" b="1" dirty="0">
                <a:solidFill>
                  <a:srgbClr val="FF0000"/>
                </a:solidFill>
              </a:rPr>
              <a:t>query variables</a:t>
            </a:r>
            <a:endParaRPr lang="en-US" altLang="en-US" sz="2800" dirty="0"/>
          </a:p>
          <a:p>
            <a:pPr>
              <a:buFont typeface="Arial" pitchFamily="34" charset="0"/>
              <a:buChar char="•"/>
            </a:pPr>
            <a:r>
              <a:rPr lang="en-US" altLang="en-US" sz="2800" dirty="0"/>
              <a:t>Example: Given that John calls, what is the probability that there is a Burglary?</a:t>
            </a:r>
          </a:p>
        </p:txBody>
      </p:sp>
      <p:sp>
        <p:nvSpPr>
          <p:cNvPr id="221189" name="Oval 5"/>
          <p:cNvSpPr>
            <a:spLocks noChangeArrowheads="1"/>
          </p:cNvSpPr>
          <p:nvPr/>
        </p:nvSpPr>
        <p:spPr bwMode="auto">
          <a:xfrm>
            <a:off x="481013" y="4143375"/>
            <a:ext cx="1468437" cy="5365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Burglary</a:t>
            </a:r>
          </a:p>
        </p:txBody>
      </p:sp>
      <p:sp>
        <p:nvSpPr>
          <p:cNvPr id="221190" name="Oval 6"/>
          <p:cNvSpPr>
            <a:spLocks noChangeArrowheads="1"/>
          </p:cNvSpPr>
          <p:nvPr/>
        </p:nvSpPr>
        <p:spPr bwMode="auto">
          <a:xfrm>
            <a:off x="2952750" y="4137025"/>
            <a:ext cx="18288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Earthquake</a:t>
            </a:r>
          </a:p>
        </p:txBody>
      </p:sp>
      <p:sp>
        <p:nvSpPr>
          <p:cNvPr id="221191" name="Oval 7"/>
          <p:cNvSpPr>
            <a:spLocks noChangeArrowheads="1"/>
          </p:cNvSpPr>
          <p:nvPr/>
        </p:nvSpPr>
        <p:spPr bwMode="auto">
          <a:xfrm>
            <a:off x="1998663" y="4937125"/>
            <a:ext cx="1109662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Alarm</a:t>
            </a:r>
          </a:p>
        </p:txBody>
      </p:sp>
      <p:sp>
        <p:nvSpPr>
          <p:cNvPr id="221192" name="Oval 8"/>
          <p:cNvSpPr>
            <a:spLocks noChangeArrowheads="1"/>
          </p:cNvSpPr>
          <p:nvPr/>
        </p:nvSpPr>
        <p:spPr bwMode="auto">
          <a:xfrm>
            <a:off x="439738" y="5795963"/>
            <a:ext cx="1608137" cy="536575"/>
          </a:xfrm>
          <a:prstGeom prst="ellipse">
            <a:avLst/>
          </a:prstGeom>
          <a:solidFill>
            <a:srgbClr val="FF3F3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JohnCalls</a:t>
            </a:r>
          </a:p>
        </p:txBody>
      </p:sp>
      <p:sp>
        <p:nvSpPr>
          <p:cNvPr id="221193" name="Oval 9"/>
          <p:cNvSpPr>
            <a:spLocks noChangeArrowheads="1"/>
          </p:cNvSpPr>
          <p:nvPr/>
        </p:nvSpPr>
        <p:spPr bwMode="auto">
          <a:xfrm>
            <a:off x="3006725" y="5776913"/>
            <a:ext cx="1706563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MaryCalls</a:t>
            </a:r>
          </a:p>
        </p:txBody>
      </p:sp>
      <p:sp>
        <p:nvSpPr>
          <p:cNvPr id="221194" name="Line 10"/>
          <p:cNvSpPr>
            <a:spLocks noChangeShapeType="1"/>
          </p:cNvSpPr>
          <p:nvPr/>
        </p:nvSpPr>
        <p:spPr bwMode="auto">
          <a:xfrm>
            <a:off x="1670050" y="4619625"/>
            <a:ext cx="463550" cy="403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21195" name="Line 11"/>
          <p:cNvSpPr>
            <a:spLocks noChangeShapeType="1"/>
          </p:cNvSpPr>
          <p:nvPr/>
        </p:nvSpPr>
        <p:spPr bwMode="auto">
          <a:xfrm flipH="1">
            <a:off x="2973388" y="4632325"/>
            <a:ext cx="439737" cy="414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21196" name="Line 12"/>
          <p:cNvSpPr>
            <a:spLocks noChangeShapeType="1"/>
          </p:cNvSpPr>
          <p:nvPr/>
        </p:nvSpPr>
        <p:spPr bwMode="auto">
          <a:xfrm flipH="1">
            <a:off x="1797050" y="5407025"/>
            <a:ext cx="439738" cy="463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21197" name="Line 13"/>
          <p:cNvSpPr>
            <a:spLocks noChangeShapeType="1"/>
          </p:cNvSpPr>
          <p:nvPr/>
        </p:nvSpPr>
        <p:spPr bwMode="auto">
          <a:xfrm>
            <a:off x="2895600" y="5418138"/>
            <a:ext cx="463550" cy="403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21198" name="Text Box 14"/>
          <p:cNvSpPr txBox="1">
            <a:spLocks noChangeArrowheads="1"/>
          </p:cNvSpPr>
          <p:nvPr/>
        </p:nvSpPr>
        <p:spPr bwMode="auto">
          <a:xfrm>
            <a:off x="801688" y="3817938"/>
            <a:ext cx="790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CC0000"/>
                </a:solidFill>
              </a:rPr>
              <a:t>???</a:t>
            </a:r>
          </a:p>
        </p:txBody>
      </p:sp>
      <p:sp>
        <p:nvSpPr>
          <p:cNvPr id="221199" name="Text Box 15"/>
          <p:cNvSpPr txBox="1">
            <a:spLocks noChangeArrowheads="1"/>
          </p:cNvSpPr>
          <p:nvPr/>
        </p:nvSpPr>
        <p:spPr bwMode="auto">
          <a:xfrm>
            <a:off x="5000625" y="4051300"/>
            <a:ext cx="4143375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</a:rPr>
              <a:t>John calls 90% of the time there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</a:rPr>
              <a:t>is an Alarm and the Alarm detects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</a:rPr>
              <a:t>94% of Burglaries so people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</a:rPr>
              <a:t>generally think it should be fairly high.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</a:rPr>
              <a:t>However, this ignores the prior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</a:rPr>
              <a:t>probability of John calling.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6581001"/>
            <a:ext cx="963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Ray Mooney</a:t>
            </a:r>
          </a:p>
        </p:txBody>
      </p:sp>
    </p:spTree>
    <p:extLst>
      <p:ext uri="{BB962C8B-B14F-4D97-AF65-F5344CB8AC3E}">
        <p14:creationId xmlns:p14="http://schemas.microsoft.com/office/powerpoint/2010/main" val="504457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Bayes Net Inference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en-US" sz="2800" dirty="0"/>
              <a:t>Example: Given that John calls, what is the probability that there is a Burglary?</a:t>
            </a:r>
          </a:p>
        </p:txBody>
      </p:sp>
      <p:sp>
        <p:nvSpPr>
          <p:cNvPr id="222212" name="Oval 4"/>
          <p:cNvSpPr>
            <a:spLocks noChangeArrowheads="1"/>
          </p:cNvSpPr>
          <p:nvPr/>
        </p:nvSpPr>
        <p:spPr bwMode="auto">
          <a:xfrm>
            <a:off x="322263" y="3145305"/>
            <a:ext cx="1468437" cy="5365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Burglary</a:t>
            </a:r>
          </a:p>
        </p:txBody>
      </p:sp>
      <p:sp>
        <p:nvSpPr>
          <p:cNvPr id="222213" name="Oval 5"/>
          <p:cNvSpPr>
            <a:spLocks noChangeArrowheads="1"/>
          </p:cNvSpPr>
          <p:nvPr/>
        </p:nvSpPr>
        <p:spPr bwMode="auto">
          <a:xfrm>
            <a:off x="2794000" y="3138955"/>
            <a:ext cx="18288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Earthquake</a:t>
            </a:r>
          </a:p>
        </p:txBody>
      </p:sp>
      <p:sp>
        <p:nvSpPr>
          <p:cNvPr id="222214" name="Oval 6"/>
          <p:cNvSpPr>
            <a:spLocks noChangeArrowheads="1"/>
          </p:cNvSpPr>
          <p:nvPr/>
        </p:nvSpPr>
        <p:spPr bwMode="auto">
          <a:xfrm>
            <a:off x="1839913" y="3939055"/>
            <a:ext cx="1109662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Alarm</a:t>
            </a:r>
          </a:p>
        </p:txBody>
      </p:sp>
      <p:sp>
        <p:nvSpPr>
          <p:cNvPr id="222215" name="Oval 7"/>
          <p:cNvSpPr>
            <a:spLocks noChangeArrowheads="1"/>
          </p:cNvSpPr>
          <p:nvPr/>
        </p:nvSpPr>
        <p:spPr bwMode="auto">
          <a:xfrm>
            <a:off x="280988" y="4797892"/>
            <a:ext cx="1608137" cy="536575"/>
          </a:xfrm>
          <a:prstGeom prst="ellipse">
            <a:avLst/>
          </a:prstGeom>
          <a:solidFill>
            <a:srgbClr val="FF3F3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JohnCalls</a:t>
            </a:r>
          </a:p>
        </p:txBody>
      </p:sp>
      <p:sp>
        <p:nvSpPr>
          <p:cNvPr id="222216" name="Oval 8"/>
          <p:cNvSpPr>
            <a:spLocks noChangeArrowheads="1"/>
          </p:cNvSpPr>
          <p:nvPr/>
        </p:nvSpPr>
        <p:spPr bwMode="auto">
          <a:xfrm>
            <a:off x="2847975" y="4778842"/>
            <a:ext cx="1706563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MaryCalls</a:t>
            </a:r>
          </a:p>
        </p:txBody>
      </p:sp>
      <p:sp>
        <p:nvSpPr>
          <p:cNvPr id="222217" name="Line 9"/>
          <p:cNvSpPr>
            <a:spLocks noChangeShapeType="1"/>
          </p:cNvSpPr>
          <p:nvPr/>
        </p:nvSpPr>
        <p:spPr bwMode="auto">
          <a:xfrm>
            <a:off x="1511300" y="3621555"/>
            <a:ext cx="463550" cy="403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22218" name="Line 10"/>
          <p:cNvSpPr>
            <a:spLocks noChangeShapeType="1"/>
          </p:cNvSpPr>
          <p:nvPr/>
        </p:nvSpPr>
        <p:spPr bwMode="auto">
          <a:xfrm flipH="1">
            <a:off x="2814638" y="3634255"/>
            <a:ext cx="439737" cy="414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22219" name="Line 11"/>
          <p:cNvSpPr>
            <a:spLocks noChangeShapeType="1"/>
          </p:cNvSpPr>
          <p:nvPr/>
        </p:nvSpPr>
        <p:spPr bwMode="auto">
          <a:xfrm flipH="1">
            <a:off x="1638300" y="4408955"/>
            <a:ext cx="439738" cy="463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22220" name="Line 12"/>
          <p:cNvSpPr>
            <a:spLocks noChangeShapeType="1"/>
          </p:cNvSpPr>
          <p:nvPr/>
        </p:nvSpPr>
        <p:spPr bwMode="auto">
          <a:xfrm>
            <a:off x="2736850" y="4420067"/>
            <a:ext cx="463550" cy="403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22221" name="Text Box 13"/>
          <p:cNvSpPr txBox="1">
            <a:spLocks noChangeArrowheads="1"/>
          </p:cNvSpPr>
          <p:nvPr/>
        </p:nvSpPr>
        <p:spPr bwMode="auto">
          <a:xfrm>
            <a:off x="642938" y="2819867"/>
            <a:ext cx="790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CC0000"/>
                </a:solidFill>
              </a:rPr>
              <a:t>???</a:t>
            </a:r>
          </a:p>
        </p:txBody>
      </p:sp>
      <p:sp>
        <p:nvSpPr>
          <p:cNvPr id="222222" name="Text Box 14"/>
          <p:cNvSpPr txBox="1">
            <a:spLocks noChangeArrowheads="1"/>
          </p:cNvSpPr>
          <p:nvPr/>
        </p:nvSpPr>
        <p:spPr bwMode="auto">
          <a:xfrm>
            <a:off x="4622800" y="2747963"/>
            <a:ext cx="45212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John also calls 5% of the time when there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is no Alarm. So over 1,000 days we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expect 1 Burglary and John will probably call. However, he will also call with a false report 50 times on average. So the call is about 50 times more likely a false report: P(Burglary | JohnCalls) 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≈ 0.02</a:t>
            </a:r>
          </a:p>
        </p:txBody>
      </p:sp>
      <p:graphicFrame>
        <p:nvGraphicFramePr>
          <p:cNvPr id="222223" name="Group 15"/>
          <p:cNvGraphicFramePr>
            <a:graphicFrameLocks noGrp="1"/>
          </p:cNvGraphicFramePr>
          <p:nvPr/>
        </p:nvGraphicFramePr>
        <p:xfrm>
          <a:off x="1647825" y="2700805"/>
          <a:ext cx="511175" cy="552960"/>
        </p:xfrm>
        <a:graphic>
          <a:graphicData uri="http://schemas.openxmlformats.org/drawingml/2006/table">
            <a:tbl>
              <a:tblPr/>
              <a:tblGrid>
                <a:gridCol w="511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19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P(B)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.001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22231" name="Group 23"/>
          <p:cNvGraphicFramePr>
            <a:graphicFrameLocks noGrp="1"/>
          </p:cNvGraphicFramePr>
          <p:nvPr/>
        </p:nvGraphicFramePr>
        <p:xfrm>
          <a:off x="1108075" y="5445592"/>
          <a:ext cx="866775" cy="719712"/>
        </p:xfrm>
        <a:graphic>
          <a:graphicData uri="http://schemas.openxmlformats.org/drawingml/2006/table">
            <a:tbl>
              <a:tblPr/>
              <a:tblGrid>
                <a:gridCol w="3111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56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P(J)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.90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CC00"/>
                        </a:buClr>
                        <a:defRPr sz="24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 sz="200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defRPr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.05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0" y="6581001"/>
            <a:ext cx="963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Ray Mooney</a:t>
            </a:r>
          </a:p>
        </p:txBody>
      </p:sp>
    </p:spTree>
    <p:extLst>
      <p:ext uri="{BB962C8B-B14F-4D97-AF65-F5344CB8AC3E}">
        <p14:creationId xmlns:p14="http://schemas.microsoft.com/office/powerpoint/2010/main" val="3732112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Bayesian Networks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No independence encoded</a:t>
            </a:r>
          </a:p>
        </p:txBody>
      </p:sp>
      <p:pic>
        <p:nvPicPr>
          <p:cNvPr id="5" name="Picture 4" descr="Figure8.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4672" y="2344300"/>
            <a:ext cx="2310384" cy="2084832"/>
          </a:xfrm>
          <a:prstGeom prst="rect">
            <a:avLst/>
          </a:prstGeom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31487" y="5596856"/>
            <a:ext cx="5081025" cy="280416"/>
          </a:xfrm>
          <a:prstGeom prst="rect">
            <a:avLst/>
          </a:prstGeom>
          <a:noFill/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0486" y="4890456"/>
            <a:ext cx="5843027" cy="28041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6596390"/>
            <a:ext cx="8867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Chris Bishop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Bayesian Networks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More interesting: Some independences encoded</a:t>
            </a:r>
          </a:p>
        </p:txBody>
      </p:sp>
      <p:pic>
        <p:nvPicPr>
          <p:cNvPr id="6" name="Picture 5" descr="Figure8.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2740496"/>
            <a:ext cx="2718816" cy="3352800"/>
          </a:xfrm>
          <a:prstGeom prst="rect">
            <a:avLst/>
          </a:prstGeom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28926" y="2436385"/>
            <a:ext cx="5586005" cy="661301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2078" y="4740192"/>
            <a:ext cx="2286004" cy="78638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29124" y="4157114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General Factorization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370196"/>
            <a:ext cx="40324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6596390"/>
            <a:ext cx="8867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Chris Bishop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MARKUSSV@9CFEVIMFUVWXY5M7" val="2826"/>
  <p:tag name="DEFAULTDISPLAYSOURCE" val="\documentclass{book}&#10;\pagestyle{empty}&#10;\input{C:/Users/markussv/depots/CMBBOOK/latex/prml-utils}&#10;\begin{document}&#10;\[&#10;&#10;\]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a,b) = \sum_c p(a|c) p(b|c)p(c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22"/>
  <p:tag name="PICTUREFILESIZE" val="433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nocondindep{a}{b}{\emptyset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9"/>
  <p:tag name="PICTUREFILESIZE" val="190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p(a,b|c) &amp;=&amp; \frac{p(a,b,c)}{p(c)} \\&#10;  &amp;=&amp; p(a|c) p(b|c)&#10;\end{eqnarray*}&#10;\end{document}&#10;f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11"/>
  <p:tag name="PICTUREFILESIZE" val="634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condindep{a}{b}{c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41"/>
  <p:tag name="PICTUREFILESIZE" val="174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a,b,c) = p(a|c) p(b|c) p(c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16"/>
  <p:tag name="PICTUREFILESIZE" val="343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a,b,c) = p(a) p(c|a) p(b|c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16"/>
  <p:tag name="PICTUREFILESIZE" val="358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a,b) = p(a) \sum_c p(c|a) p(b|c) = p(a) p(b|a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82"/>
  <p:tag name="PICTUREFILESIZE" val="566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nocondindep{a}{b}{\emptyset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9"/>
  <p:tag name="PICTUREFILESIZE" val="190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p(a,b|c) &amp;=&amp; \frac{p(a,b,c)}{p(c)} \nonumber \\&#10;  &amp;=&amp;  \frac{p(a) p(c|a) p(b|c)}{p(c)} \nonumber \\&#10;  &amp;=&amp; p(a|c) p(b|c)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32"/>
  <p:tag name="PICTUREFILESIZE" val="1011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condindep{a}{b}{c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41"/>
  <p:tag name="PICTUREFILESIZE" val="174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a,b,c) = p(c|a,b) p(a,b) = p(c|a,b)p(b|a)p(a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00"/>
  <p:tag name="PICTUREFILESIZE" val="464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a,b,c) = p(a) p(b) p(c|a,b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18"/>
  <p:tag name="PICTUREFILESIZE" val="362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a,b) = p(a) p(b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76"/>
  <p:tag name="PICTUREFILESIZE" val="269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condindep{a}{b}{\emptyset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41"/>
  <p:tag name="PICTUREFILESIZE" val="183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p(a,b|c) &amp;=&amp; \frac{p(a,b,c)}{p(c)} \nonumber \\&#10;  &amp;=&amp;  \frac{p(a) p(b) p(c|a,b)}{p(c)}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32"/>
  <p:tag name="PICTUREFILESIZE" val="820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nocondindep{a}{b}{c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40"/>
  <p:tag name="PICTUREFILESIZE" val="182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  p( x_{1}, \ldots, x_{7} ) &amp;= &amp; p(x_1) p(x_2) p(x_3) p(x_4|x_1, x_2, x_3) \\&#10;    &amp; &amp; p(x_5|x_1, x_3) p(x_6|x_4) p(x_7|x_4, x_5)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20"/>
  <p:tag name="PICTUREFILESIZE" val="826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bfx) = \prod_{k=1}^K p(x_k | \pa{k}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90"/>
  <p:tag name="PICTUREFILESIZE" val="443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p(G=1|B=1, F=1) &amp;=&amp; 0.8 \\&#10;  p(G=1|B=1, F=0) &amp;=&amp; 0.2 \\&#10;  p(G=1|B=0, F=1) &amp;=&amp; 0.2 \\&#10;  p(G=1|B=0, F=0) &amp;=&amp; 0.1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40"/>
  <p:tag name="PICTUREFILESIZE" val="1094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p(B=1) &amp;=&amp; 0.9 \\&#10;  p(F=1) &amp;=&amp; 0.9 \\&#10;&amp; &amp; \\&#10;  p(F=0) &amp;=&amp; 0.1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81"/>
  <p:tag name="PICTUREFILESIZE" val="58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p(F=0|G=0) &amp; = &amp; \frac{p(G=0|F=0) p(F=0)}{p(G=0)} \\&#10;&amp; \simeq &amp; 0.257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04"/>
  <p:tag name="PICTUREFILESIZE" val="77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 p(x_1, \ldots, x_K) = p(x_K | x_1, \ldots, x_{K-1})&#10;  \ldots  p(x_2 | x_1) p(x_1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30"/>
  <p:tag name="PICTUREFILESIZE" val="480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p(B=1) &amp;=&amp; 0.9 \\&#10;  p(F=1) &amp;=&amp; 0.9 \\&#10;&amp; &amp; \\&#10;  p(F=0) &amp;=&amp; 0.1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81"/>
  <p:tag name="PICTUREFILESIZE" val="581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p(F=0|G=0, B=0) &amp; = &amp; \frac{p(G=0|B=0, F=0) p(F=0)}&#10;    {\sum_{F \in \{0,1\}} p(G=0|B=0,F) p(F)} \\&#10;&amp; \simeq &amp; 0.111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72"/>
  <p:tag name="PICTUREFILESIZE" val="1074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condindep{A}{B}{C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50"/>
  <p:tag name="PICTUREFILESIZE" val="193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nocondindep{a}{b}{c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40"/>
  <p:tag name="PICTUREFILESIZE" val="182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condindep{a}{b}{f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42"/>
  <p:tag name="PICTUREFILESIZE" val="172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{\cal D}|\mu) = \prod_{n=1}^N p(x_n|\mu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92"/>
  <p:tag name="PICTUREFILESIZE" val="434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{\cal D}) = \int_{-\infty}^{\infty} p({\cal D}|\mu) p(\mu) \diff{\mu} \neq&#10;\prod_{n=1}^N p(x_n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72"/>
  <p:tag name="PICTUREFILESIZE" val="712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   y(x, \bfw) =   \sum_{j=0}^M w_j x^j&#10;\]&#10;\end{document}&#10;"/>
  <p:tag name="FILENAME" val="TP_tmp"/>
  <p:tag name="FORMAT" val="png256"/>
  <p:tag name="RES" val="600"/>
  <p:tag name="BLEND" val="0"/>
  <p:tag name="TRANSPARENT" val="0"/>
  <p:tag name="TBUG" val="0"/>
  <p:tag name="ALLOWFS" val="0"/>
  <p:tag name="ORIGWIDTH" val="82"/>
  <p:tag name="PICTUREFILESIZE" val="401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vectt, \bfw|\vectx, \alpha, \sigma^2) = p(\bfw|\alpha) \prod_{n=1}^N&#10;   p(t_n|\bfw, x_n, \sigma^2).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92"/>
  <p:tag name="PICTUREFILESIZE" val="723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bfw | \vectt) \propto p(\bfw) \prod_{n=1}^N p(t_n|\bfw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14"/>
  <p:tag name="PICTUREFILESIZE" val="51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  p( x_{1}, \ldots, x_{7} ) &amp;= &amp; p(x_1) p(x_2) p(x_3) p(x_4|x_1, x_2, x_3) \\&#10;    &amp; &amp; p(x_5|x_1, x_3) p(x_6|x_4) p(x_7|x_4, x_5)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20"/>
  <p:tag name="PICTUREFILESIZE" val="826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\lefteqn{p(\widehat{t}, \vectt, \bfw|\widehat{x}, \vectx, \alpha, \sigma^2) =} \\&#10;    &amp; &amp; \left[ \prod_{n=1}^N p(t_n|x_n, \bfw, \sigma^2) \right]&#10;   p(\bfw|\alpha) p(\widehat{t}|\widehat{x}, \bfw, \sigma^2)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96"/>
  <p:tag name="PICTUREFILESIZE" val="1020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widehat{t}|\widehat{x}, \vectx, \vectt, \alpha, \sigma^2) \propto&#10;    \int p(\widehat{t}, \vectt, \bfw|\widehat{x}, \vectx, \alpha, \sigma^2)&#10;    \diff{\bfw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91"/>
  <p:tag name="PICTUREFILESIZE" val="657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hat{p}(\bfx_1, \bfx_2|\boldmu) = \prod_{k=1}^K \mu_{1k}^{x_{1k}}&#10; \prod_{l=1}^K \mu_{2l}^{x_{2l}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29"/>
  <p:tag name="PICTUREFILESIZE" val="601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bfx_1, \bfx_2|\boldmu) = \prod_{k=1}^K \prod_{l=1}^K&#10;    \mu_{kl}^{x_{1k} x_{2l}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21"/>
  <p:tag name="PICTUREFILESIZE" val="519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boldmu_{m}) = {\rm Dir}(\boldmu_{m}|\boldalpha_{m}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96"/>
  <p:tag name="PICTUREFILESIZE" val="324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 \left( \left\{ \bfx_{m}, \boldmu_{m} \right\} \right) = &#10;p\left(\bfx_{1} \left| \boldmu_{1} \right. \right)  p\left( \boldmu_{1}\right)&#10;\prod_{m=2}^{M} &#10;p\left(\bfx_{m}|\bfx_{m-1},\boldmu_{m}\right) p\left( \boldmu_{m}\right) 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66"/>
  <p:tag name="PICTUREFILESIZE" val="878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 \left( \left\{ \bfx_{m} \right\}, \boldmu_{1}, \boldmu \right) = &#10;p\left(\bfx_{1} \left| \boldmu_{1} \right. \right)  p\left( \boldmu_{1}\right)&#10;\prod_{m=2}^{M} &#10;p\left(\bfx_{m}|\bfx_{m-1},\boldmu\right) p\left( \boldmu \right) 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60"/>
  <p:tag name="PICTUREFILESIZE" val="848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p(\bfx_i | \bfx_{\{j \neq i\}}) &amp;=&amp; \frac{p(\bfx_1, \ldots, \bfx_M)}&#10;  {\displaystyle \int p(\bfx_1, \ldots, \bfx_M) \diff{\bfx_i}} \\&#10;  &amp;=&amp; \frac{\displaystyle \prod_k p(\bfx_k|\pa{k})}&#10;  {\displaystyle \int \prod_k p(\bfx_k|\pa{k})&#10;  \diff{\bfx_i}} 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71"/>
  <p:tag name="PICTUREFILESIZE" val="1383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bfx) = \prod_{k=1}^K p(x_k | \pa{k}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90"/>
  <p:tag name="PICTUREFILESIZE" val="443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a|b,c) = p(a|c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72"/>
  <p:tag name="PICTUREFILESIZE" val="262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  p(a,b|c) &amp;=&amp; p(a|b,c) p(b|c) \\&#10;    &amp;=&amp; p(a|c) p(b|c)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20"/>
  <p:tag name="PICTUREFILESIZE" val="544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condindep{a}{b}{c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41"/>
  <p:tag name="PICTUREFILESIZE" val="174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a,b,c) = p(a|c) p(b|c) p(c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16"/>
  <p:tag name="PICTUREFILESIZE" val="3431"/>
</p:tagLst>
</file>

<file path=ppt/theme/theme1.xml><?xml version="1.0" encoding="utf-8"?>
<a:theme xmlns:a="http://schemas.openxmlformats.org/drawingml/2006/main" name="prm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prml</Template>
  <TotalTime>9169</TotalTime>
  <Words>1140</Words>
  <Application>Microsoft Office PowerPoint</Application>
  <PresentationFormat>On-screen Show (4:3)</PresentationFormat>
  <Paragraphs>268</Paragraphs>
  <Slides>34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Arial</vt:lpstr>
      <vt:lpstr>AngsanaUPC</vt:lpstr>
      <vt:lpstr>Wingdings</vt:lpstr>
      <vt:lpstr>cmmi10</vt:lpstr>
      <vt:lpstr>cmr12</vt:lpstr>
      <vt:lpstr>Calibri</vt:lpstr>
      <vt:lpstr>cmmi12</vt:lpstr>
      <vt:lpstr>Andalus</vt:lpstr>
      <vt:lpstr>Times New Roman</vt:lpstr>
      <vt:lpstr>cmmi9</vt:lpstr>
      <vt:lpstr>cmbx12</vt:lpstr>
      <vt:lpstr>prml</vt:lpstr>
      <vt:lpstr>1_Office Theme</vt:lpstr>
      <vt:lpstr>CS 2750: Machine Learning  Directed Graphical Models </vt:lpstr>
      <vt:lpstr>Graphical Models</vt:lpstr>
      <vt:lpstr>Bayesian Networks</vt:lpstr>
      <vt:lpstr>Conditional Probability Tables</vt:lpstr>
      <vt:lpstr>CPT Comments</vt:lpstr>
      <vt:lpstr>Bayes Net Inference</vt:lpstr>
      <vt:lpstr>Bayes Net Inference</vt:lpstr>
      <vt:lpstr>Bayesian Networks</vt:lpstr>
      <vt:lpstr>Bayesian Networks</vt:lpstr>
      <vt:lpstr>Conditional Independence</vt:lpstr>
      <vt:lpstr>Conditional Independence: Example 1</vt:lpstr>
      <vt:lpstr>Conditional Independence: Example 1</vt:lpstr>
      <vt:lpstr>Conditional Independence: Example 2</vt:lpstr>
      <vt:lpstr>Conditional Independence: Example 2</vt:lpstr>
      <vt:lpstr>Conditional Independence: Example 3</vt:lpstr>
      <vt:lpstr>Conditional Independence: Example 3</vt:lpstr>
      <vt:lpstr>Bayesian Networks</vt:lpstr>
      <vt:lpstr>“Am I out of fuel?”</vt:lpstr>
      <vt:lpstr>“Am I out of fuel?”</vt:lpstr>
      <vt:lpstr>“Am I out of fuel?”</vt:lpstr>
      <vt:lpstr>D-separation</vt:lpstr>
      <vt:lpstr>D-separation: Example</vt:lpstr>
      <vt:lpstr>D-separation: I.I.D. Data</vt:lpstr>
      <vt:lpstr>Naïve Bayes</vt:lpstr>
      <vt:lpstr>Bayesian Curve Fitting  </vt:lpstr>
      <vt:lpstr>Bayesian Curve Fitting  </vt:lpstr>
      <vt:lpstr>Bayesian Curve Fitting  </vt:lpstr>
      <vt:lpstr>Bayesian Curve Fitting —Learning</vt:lpstr>
      <vt:lpstr>Bayesian Curve Fitting —Prediction</vt:lpstr>
      <vt:lpstr>Discrete Variables </vt:lpstr>
      <vt:lpstr>Discrete Variables </vt:lpstr>
      <vt:lpstr>Discrete Variables: Bayesian Parameters </vt:lpstr>
      <vt:lpstr>Discrete Variables: Bayesian Parameters </vt:lpstr>
      <vt:lpstr>The Markov Blanket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Pattern Recognition and Machine Learning : Graphical Models</dc:title>
  <dc:creator>Markus Svensén &amp; Christopher M Bishop </dc:creator>
  <cp:lastModifiedBy>Adriana I. Kovashka</cp:lastModifiedBy>
  <cp:revision>625</cp:revision>
  <dcterms:created xsi:type="dcterms:W3CDTF">2007-10-17T08:21:15Z</dcterms:created>
  <dcterms:modified xsi:type="dcterms:W3CDTF">2017-03-30T16:23:56Z</dcterms:modified>
</cp:coreProperties>
</file>