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14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2" r:id="rId3"/>
    <p:sldMasterId id="2147483734" r:id="rId4"/>
    <p:sldMasterId id="2147483746" r:id="rId5"/>
    <p:sldMasterId id="2147483758" r:id="rId6"/>
  </p:sldMasterIdLst>
  <p:notesMasterIdLst>
    <p:notesMasterId r:id="rId71"/>
  </p:notesMasterIdLst>
  <p:sldIdLst>
    <p:sldId id="256" r:id="rId7"/>
    <p:sldId id="554" r:id="rId8"/>
    <p:sldId id="371" r:id="rId9"/>
    <p:sldId id="372" r:id="rId10"/>
    <p:sldId id="375" r:id="rId11"/>
    <p:sldId id="376" r:id="rId12"/>
    <p:sldId id="367" r:id="rId13"/>
    <p:sldId id="368" r:id="rId14"/>
    <p:sldId id="369" r:id="rId15"/>
    <p:sldId id="370" r:id="rId16"/>
    <p:sldId id="530" r:id="rId17"/>
    <p:sldId id="531" r:id="rId18"/>
    <p:sldId id="310" r:id="rId19"/>
    <p:sldId id="552" r:id="rId20"/>
    <p:sldId id="392" r:id="rId21"/>
    <p:sldId id="494" r:id="rId22"/>
    <p:sldId id="553" r:id="rId23"/>
    <p:sldId id="532" r:id="rId24"/>
    <p:sldId id="492" r:id="rId25"/>
    <p:sldId id="533" r:id="rId26"/>
    <p:sldId id="309" r:id="rId27"/>
    <p:sldId id="397" r:id="rId28"/>
    <p:sldId id="396" r:id="rId29"/>
    <p:sldId id="534" r:id="rId30"/>
    <p:sldId id="535" r:id="rId31"/>
    <p:sldId id="536" r:id="rId32"/>
    <p:sldId id="543" r:id="rId33"/>
    <p:sldId id="544" r:id="rId34"/>
    <p:sldId id="545" r:id="rId35"/>
    <p:sldId id="547" r:id="rId36"/>
    <p:sldId id="550" r:id="rId37"/>
    <p:sldId id="551" r:id="rId38"/>
    <p:sldId id="495" r:id="rId39"/>
    <p:sldId id="500" r:id="rId40"/>
    <p:sldId id="501" r:id="rId41"/>
    <p:sldId id="555" r:id="rId42"/>
    <p:sldId id="517" r:id="rId43"/>
    <p:sldId id="524" r:id="rId44"/>
    <p:sldId id="540" r:id="rId45"/>
    <p:sldId id="525" r:id="rId46"/>
    <p:sldId id="526" r:id="rId47"/>
    <p:sldId id="527" r:id="rId48"/>
    <p:sldId id="518" r:id="rId49"/>
    <p:sldId id="538" r:id="rId50"/>
    <p:sldId id="519" r:id="rId51"/>
    <p:sldId id="520" r:id="rId52"/>
    <p:sldId id="541" r:id="rId53"/>
    <p:sldId id="521" r:id="rId54"/>
    <p:sldId id="522" r:id="rId55"/>
    <p:sldId id="523" r:id="rId56"/>
    <p:sldId id="503" r:id="rId57"/>
    <p:sldId id="504" r:id="rId58"/>
    <p:sldId id="505" r:id="rId59"/>
    <p:sldId id="506" r:id="rId60"/>
    <p:sldId id="507" r:id="rId61"/>
    <p:sldId id="508" r:id="rId62"/>
    <p:sldId id="509" r:id="rId63"/>
    <p:sldId id="510" r:id="rId64"/>
    <p:sldId id="511" r:id="rId65"/>
    <p:sldId id="512" r:id="rId66"/>
    <p:sldId id="513" r:id="rId67"/>
    <p:sldId id="514" r:id="rId68"/>
    <p:sldId id="515" r:id="rId69"/>
    <p:sldId id="516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8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" Type="http://schemas.openxmlformats.org/officeDocument/2006/relationships/slide" Target="slides/slide1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2474" indent="-28172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6884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7637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8391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9144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9898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0651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1405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68F9A-32E8-2C49-8E33-819937371D7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10053" y="694641"/>
            <a:ext cx="4437894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151" tIns="45075" rIns="90151" bIns="4507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16" name="Text Box 3"/>
          <p:cNvSpPr>
            <a:spLocks noGrp="1" noChangeArrowheads="1"/>
          </p:cNvSpPr>
          <p:nvPr>
            <p:ph type="body"/>
          </p:nvPr>
        </p:nvSpPr>
        <p:spPr>
          <a:xfrm>
            <a:off x="687038" y="4343085"/>
            <a:ext cx="5483924" cy="411101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8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2474" indent="-28172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6884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7637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8391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9144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9898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0651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1405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0A881-AF76-B049-8059-1F0F7578E1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210053" y="694641"/>
            <a:ext cx="4437894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151" tIns="45075" rIns="90151" bIns="4507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64" name="Text Box 3"/>
          <p:cNvSpPr>
            <a:spLocks noGrp="1" noChangeArrowheads="1"/>
          </p:cNvSpPr>
          <p:nvPr>
            <p:ph type="body"/>
          </p:nvPr>
        </p:nvSpPr>
        <p:spPr>
          <a:xfrm>
            <a:off x="687038" y="4343085"/>
            <a:ext cx="5483924" cy="411101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1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D0980D-8DB2-4740-921F-ABEBA3E92A7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4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E74C0E-2FFA-4330-AD46-59EE08661FED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68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2474" indent="-28172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6884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7637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8391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9144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9898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0651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1405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235147-32C6-8844-AD2A-99783CB511B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210053" y="694641"/>
            <a:ext cx="4437894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151" tIns="45075" rIns="90151" bIns="4507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2" name="Text Box 3"/>
          <p:cNvSpPr>
            <a:spLocks noGrp="1" noChangeArrowheads="1"/>
          </p:cNvSpPr>
          <p:nvPr>
            <p:ph type="body"/>
          </p:nvPr>
        </p:nvSpPr>
        <p:spPr>
          <a:xfrm>
            <a:off x="687038" y="4343085"/>
            <a:ext cx="5483924" cy="411101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6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3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17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47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3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85000"/>
                  </a:prstClr>
                </a:solidFill>
              </a:rPr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60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67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58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85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46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3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96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46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6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30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30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06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85000"/>
                  </a:prstClr>
                </a:solidFill>
              </a:rPr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43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53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61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65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9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82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24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56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20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275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35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209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/>
          <a:lstStyle>
            <a:lvl1pPr>
              <a:buNone/>
              <a:defRPr b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192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920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2376" y="4419600"/>
            <a:ext cx="7772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4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216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54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3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7532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714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None/>
              <a:defRPr sz="3200"/>
            </a:lvl1pPr>
            <a:lvl2pPr>
              <a:buNone/>
              <a:defRPr sz="2800"/>
            </a:lvl2pPr>
            <a:lvl3pPr>
              <a:buNone/>
              <a:defRPr sz="2400"/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1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275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95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404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35C7-8E8B-4C92-934C-79C8EF50164E}" type="datetimeFigureOut">
              <a:rPr lang="en-US"/>
              <a:pPr>
                <a:defRPr/>
              </a:pPr>
              <a:t>3/23/2017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11400-6366-4C53-B1F2-E1168CCEFA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96764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2192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/>
          <a:lstStyle>
            <a:lvl1pPr>
              <a:buNone/>
              <a:defRPr b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5B49-C7D5-401A-A320-5F5D06E90286}" type="datetimeFigureOut">
              <a:rPr lang="en-US"/>
              <a:pPr>
                <a:defRPr/>
              </a:pPr>
              <a:t>3/23/2017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48DB5-AE19-4C60-B644-1745AE3A93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09039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22313" y="4419600"/>
            <a:ext cx="7772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65DED-BA49-40AD-893D-07259FFFFF58}" type="datetimeFigureOut">
              <a:rPr lang="en-US"/>
              <a:pPr>
                <a:defRPr/>
              </a:pPr>
              <a:t>3/23/2017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E988A-FC04-4DC3-A76C-9B7C92B709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0977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FA7D-9353-4A1E-A797-7351CEFEB6C3}" type="datetimeFigureOut">
              <a:rPr lang="en-US"/>
              <a:pPr>
                <a:defRPr/>
              </a:pPr>
              <a:t>3/23/2017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9AE23-BCCE-459D-8950-41DBC8F795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025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01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45BF-DD6F-45E8-A30E-A9B112EA79FA}" type="datetimeFigureOut">
              <a:rPr lang="en-US"/>
              <a:pPr>
                <a:defRPr/>
              </a:pPr>
              <a:t>3/23/2017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DDAC9-E9AC-4469-87F5-267BF4AB62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0097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0DD00-1753-4354-8DC1-621876E8AE18}" type="datetimeFigureOut">
              <a:rPr lang="en-US"/>
              <a:pPr>
                <a:defRPr/>
              </a:pPr>
              <a:t>3/23/2017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9EA95-FEF9-42AA-8DD6-AE06F459D5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703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6F337-FDE7-4DE4-8084-E7022E1B55EE}" type="datetimeFigureOut">
              <a:rPr lang="en-US"/>
              <a:pPr>
                <a:defRPr/>
              </a:pPr>
              <a:t>3/23/2017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8BEED-0C87-4222-9E02-7E4516A9CD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86243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None/>
              <a:defRPr sz="3200"/>
            </a:lvl1pPr>
            <a:lvl2pPr>
              <a:buNone/>
              <a:defRPr sz="2800"/>
            </a:lvl2pPr>
            <a:lvl3pPr>
              <a:buNone/>
              <a:defRPr sz="2400"/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905B-6E01-45F9-AB3F-D1E018723499}" type="datetimeFigureOut">
              <a:rPr lang="en-US"/>
              <a:pPr>
                <a:defRPr/>
              </a:pPr>
              <a:t>3/23/2017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3D953-6B89-43FC-9AB2-7F3629EB74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77190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14A6-6DD9-4B95-9FF5-40B17842DF48}" type="datetimeFigureOut">
              <a:rPr lang="en-US"/>
              <a:pPr>
                <a:defRPr/>
              </a:pPr>
              <a:t>3/23/2017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4033B-56C7-4D2B-83A9-A29F6AA98D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1684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67C3-6910-4026-85C5-DD11D38DD6CA}" type="datetimeFigureOut">
              <a:rPr lang="en-US"/>
              <a:pPr>
                <a:defRPr/>
              </a:pPr>
              <a:t>3/23/2017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E7CED-CCEC-4877-91BC-3ADD01DF1F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7360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6C24-3ECC-4960-BD10-B89972980D35}" type="datetimeFigureOut">
              <a:rPr lang="en-US"/>
              <a:pPr>
                <a:defRPr/>
              </a:pPr>
              <a:t>3/23/2017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69678-6D98-4F75-A31B-614B9502D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421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1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1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0B04-5B08-449E-9A80-4C83B77B7073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B0B04-5B08-449E-9A80-4C83B77B7073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21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878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4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9E623-51B9-4C3E-8825-B463FF1D6909}" type="datetimeFigureOut">
              <a:rPr lang="en-US"/>
              <a:pPr>
                <a:defRPr/>
              </a:pPr>
              <a:t>3/23/2017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431FE02-80F5-4C34-90BE-1E23835876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46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11.w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9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29.w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5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2.xml"/><Relationship Id="rId7" Type="http://schemas.openxmlformats.org/officeDocument/2006/relationships/image" Target="../media/image3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57.xml"/><Relationship Id="rId4" Type="http://schemas.openxmlformats.org/officeDocument/2006/relationships/tags" Target="../tags/tag13.xml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4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4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24.xml"/><Relationship Id="rId7" Type="http://schemas.openxmlformats.org/officeDocument/2006/relationships/image" Target="../media/image5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57.xml"/><Relationship Id="rId4" Type="http://schemas.openxmlformats.org/officeDocument/2006/relationships/tags" Target="../tags/tag25.xml"/><Relationship Id="rId9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61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0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1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34.xml"/><Relationship Id="rId7" Type="http://schemas.openxmlformats.org/officeDocument/2006/relationships/image" Target="../media/image6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70.png"/><Relationship Id="rId5" Type="http://schemas.openxmlformats.org/officeDocument/2006/relationships/tags" Target="../tags/tag36.xml"/><Relationship Id="rId10" Type="http://schemas.openxmlformats.org/officeDocument/2006/relationships/image" Target="../media/image69.png"/><Relationship Id="rId4" Type="http://schemas.openxmlformats.org/officeDocument/2006/relationships/tags" Target="../tags/tag35.xml"/><Relationship Id="rId9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7.xml"/><Relationship Id="rId4" Type="http://schemas.openxmlformats.org/officeDocument/2006/relationships/image" Target="../media/image72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40.xml"/><Relationship Id="rId7" Type="http://schemas.openxmlformats.org/officeDocument/2006/relationships/image" Target="../media/image73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77.png"/><Relationship Id="rId5" Type="http://schemas.openxmlformats.org/officeDocument/2006/relationships/tags" Target="../tags/tag42.xml"/><Relationship Id="rId10" Type="http://schemas.openxmlformats.org/officeDocument/2006/relationships/image" Target="../media/image76.png"/><Relationship Id="rId4" Type="http://schemas.openxmlformats.org/officeDocument/2006/relationships/tags" Target="../tags/tag41.xml"/><Relationship Id="rId9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84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8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90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95.png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99.png"/><Relationship Id="rId4" Type="http://schemas.openxmlformats.org/officeDocument/2006/relationships/image" Target="../media/image9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60.xml"/><Relationship Id="rId7" Type="http://schemas.openxmlformats.org/officeDocument/2006/relationships/image" Target="../media/image103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02.png"/><Relationship Id="rId5" Type="http://schemas.openxmlformats.org/officeDocument/2006/relationships/slideLayout" Target="../slideLayouts/slideLayout46.xml"/><Relationship Id="rId4" Type="http://schemas.openxmlformats.org/officeDocument/2006/relationships/tags" Target="../tags/tag61.xml"/><Relationship Id="rId9" Type="http://schemas.openxmlformats.org/officeDocument/2006/relationships/image" Target="../media/image10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62.xml"/><Relationship Id="rId4" Type="http://schemas.openxmlformats.org/officeDocument/2006/relationships/image" Target="../media/image10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tags" Target="../tags/tag65.xml"/><Relationship Id="rId7" Type="http://schemas.openxmlformats.org/officeDocument/2006/relationships/image" Target="../media/image109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08.png"/><Relationship Id="rId5" Type="http://schemas.openxmlformats.org/officeDocument/2006/relationships/slideLayout" Target="../slideLayouts/slideLayout46.xml"/><Relationship Id="rId4" Type="http://schemas.openxmlformats.org/officeDocument/2006/relationships/tags" Target="../tags/tag66.xml"/><Relationship Id="rId9" Type="http://schemas.openxmlformats.org/officeDocument/2006/relationships/image" Target="../media/image1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6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22.png"/><Relationship Id="rId4" Type="http://schemas.openxmlformats.org/officeDocument/2006/relationships/image" Target="../media/image121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tags" Target="../tags/tag74.xml"/><Relationship Id="rId7" Type="http://schemas.openxmlformats.org/officeDocument/2006/relationships/image" Target="../media/image123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127.png"/><Relationship Id="rId5" Type="http://schemas.openxmlformats.org/officeDocument/2006/relationships/tags" Target="../tags/tag76.xml"/><Relationship Id="rId10" Type="http://schemas.openxmlformats.org/officeDocument/2006/relationships/image" Target="../media/image126.png"/><Relationship Id="rId4" Type="http://schemas.openxmlformats.org/officeDocument/2006/relationships/tags" Target="../tags/tag75.xml"/><Relationship Id="rId9" Type="http://schemas.openxmlformats.org/officeDocument/2006/relationships/image" Target="../media/image12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tags" Target="../tags/tag79.xml"/><Relationship Id="rId7" Type="http://schemas.openxmlformats.org/officeDocument/2006/relationships/image" Target="../media/image128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132.png"/><Relationship Id="rId5" Type="http://schemas.openxmlformats.org/officeDocument/2006/relationships/tags" Target="../tags/tag81.xml"/><Relationship Id="rId10" Type="http://schemas.openxmlformats.org/officeDocument/2006/relationships/image" Target="../media/image131.png"/><Relationship Id="rId4" Type="http://schemas.openxmlformats.org/officeDocument/2006/relationships/tags" Target="../tags/tag80.xml"/><Relationship Id="rId9" Type="http://schemas.openxmlformats.org/officeDocument/2006/relationships/image" Target="../media/image13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8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2750: Machine Learning 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Review</a:t>
            </a:r>
            <a:b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 Estimation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March </a:t>
            </a:r>
            <a:r>
              <a:rPr lang="en-US" sz="3600" dirty="0" smtClean="0">
                <a:solidFill>
                  <a:schemeClr val="tx1"/>
                </a:solidFill>
              </a:rPr>
              <a:t>23</a:t>
            </a:r>
            <a:r>
              <a:rPr lang="en-US" sz="3600" dirty="0">
                <a:solidFill>
                  <a:schemeClr val="tx1"/>
                </a:solidFill>
              </a:rPr>
              <a:t>, 2017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0&lt;= P(A) &lt;= 1</a:t>
            </a:r>
          </a:p>
          <a:p>
            <a:r>
              <a:rPr lang="en-US" dirty="0"/>
              <a:t>P(false) = 0</a:t>
            </a:r>
          </a:p>
          <a:p>
            <a:r>
              <a:rPr lang="en-US" dirty="0"/>
              <a:t>P(true) = 1</a:t>
            </a:r>
          </a:p>
          <a:p>
            <a:r>
              <a:rPr lang="en-US" dirty="0">
                <a:solidFill>
                  <a:srgbClr val="FF0000"/>
                </a:solidFill>
              </a:rPr>
              <a:t>P(A v B) = P(A) + P(B) – P(A ^ B)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91920"/>
            <a:ext cx="1946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Dhruv</a:t>
            </a:r>
            <a:r>
              <a:rPr lang="en-US" sz="1200" dirty="0"/>
              <a:t> Batra, Andrew Moore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470" y="6126163"/>
            <a:ext cx="8799073" cy="245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t="47414" b="13577"/>
          <a:stretch/>
        </p:blipFill>
        <p:spPr>
          <a:xfrm>
            <a:off x="137160" y="3931920"/>
            <a:ext cx="8875059" cy="26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32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Probabilities: Example Use </a:t>
            </a:r>
          </a:p>
        </p:txBody>
      </p:sp>
      <p:pic>
        <p:nvPicPr>
          <p:cNvPr id="25603" name="Content Placeholder 3" descr="Figure1.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89188"/>
            <a:ext cx="5181600" cy="3402012"/>
          </a:xfrm>
        </p:spPr>
      </p:pic>
      <p:sp>
        <p:nvSpPr>
          <p:cNvPr id="5" name="TextBox 4"/>
          <p:cNvSpPr txBox="1"/>
          <p:nvPr/>
        </p:nvSpPr>
        <p:spPr>
          <a:xfrm>
            <a:off x="457200" y="1524000"/>
            <a:ext cx="8229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Apples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Oranges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17244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Marginal, Joint, Conditional</a:t>
            </a:r>
          </a:p>
        </p:txBody>
      </p:sp>
      <p:pic>
        <p:nvPicPr>
          <p:cNvPr id="26627" name="Content Placeholder 8" descr="Figure1.10.jpg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788" y="1447800"/>
            <a:ext cx="3833812" cy="2511425"/>
          </a:xfrm>
        </p:spPr>
      </p:pic>
      <p:sp>
        <p:nvSpPr>
          <p:cNvPr id="26628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068763"/>
          </a:xfrm>
        </p:spPr>
        <p:txBody>
          <a:bodyPr/>
          <a:lstStyle/>
          <a:p>
            <a:pPr marL="0" indent="0"/>
            <a:endParaRPr lang="en-GB" altLang="en-US"/>
          </a:p>
          <a:p>
            <a:pPr marL="0" indent="0"/>
            <a:r>
              <a:rPr lang="en-GB" altLang="en-US"/>
              <a:t>Marginal Probability</a:t>
            </a:r>
          </a:p>
          <a:p>
            <a:pPr marL="0" indent="0"/>
            <a:endParaRPr lang="en-GB" altLang="en-US"/>
          </a:p>
          <a:p>
            <a:pPr marL="0" indent="0"/>
            <a:endParaRPr lang="en-GB" altLang="en-US"/>
          </a:p>
          <a:p>
            <a:pPr marL="0" indent="0"/>
            <a:endParaRPr lang="en-GB" altLang="en-US"/>
          </a:p>
          <a:p>
            <a:pPr marL="0" indent="0"/>
            <a:endParaRPr lang="en-GB" altLang="en-US"/>
          </a:p>
          <a:p>
            <a:pPr marL="0" indent="0"/>
            <a:r>
              <a:rPr lang="en-GB" altLang="en-US"/>
              <a:t>Conditional Probability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685800" y="4230688"/>
            <a:ext cx="4038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Joint Probability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630" name="Picture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4876800"/>
            <a:ext cx="27511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2743200"/>
            <a:ext cx="18335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4876800"/>
            <a:ext cx="26987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40420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96" y="5986763"/>
            <a:ext cx="8627165" cy="594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Joint Probability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450675"/>
            <a:ext cx="8137298" cy="48231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P(</a:t>
            </a:r>
            <a:r>
              <a:rPr lang="en-US" altLang="en-US" sz="2000" i="1" dirty="0"/>
              <a:t>X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,…,</a:t>
            </a:r>
            <a:r>
              <a:rPr lang="en-US" altLang="en-US" sz="2000" i="1" dirty="0" err="1"/>
              <a:t>X</a:t>
            </a:r>
            <a:r>
              <a:rPr lang="en-US" altLang="en-US" sz="2000" baseline="-25000" dirty="0" err="1"/>
              <a:t>n</a:t>
            </a:r>
            <a:r>
              <a:rPr lang="en-US" altLang="en-US" sz="2000" dirty="0" smtClean="0"/>
              <a:t>) gives </a:t>
            </a:r>
            <a:r>
              <a:rPr lang="en-US" altLang="en-US" sz="2000" dirty="0"/>
              <a:t>the probability of every combination of values (an </a:t>
            </a:r>
            <a:r>
              <a:rPr lang="en-US" altLang="en-US" sz="2000" i="1" dirty="0"/>
              <a:t>n</a:t>
            </a:r>
            <a:r>
              <a:rPr lang="en-US" altLang="en-US" sz="2000" dirty="0"/>
              <a:t>-dimensional array with </a:t>
            </a:r>
            <a:r>
              <a:rPr lang="en-US" altLang="en-US" sz="2000" i="1" dirty="0" err="1"/>
              <a:t>v</a:t>
            </a:r>
            <a:r>
              <a:rPr lang="en-US" altLang="en-US" sz="2000" i="1" baseline="30000" dirty="0" err="1"/>
              <a:t>n</a:t>
            </a:r>
            <a:r>
              <a:rPr lang="en-US" altLang="en-US" sz="2000" dirty="0"/>
              <a:t> values if all variables are discrete with </a:t>
            </a:r>
            <a:r>
              <a:rPr lang="en-US" altLang="en-US" sz="2000" i="1" dirty="0"/>
              <a:t>v</a:t>
            </a:r>
            <a:r>
              <a:rPr lang="en-US" altLang="en-US" sz="2000" dirty="0"/>
              <a:t> values, all </a:t>
            </a:r>
            <a:r>
              <a:rPr lang="en-US" altLang="en-US" sz="2000" i="1" dirty="0" err="1"/>
              <a:t>v</a:t>
            </a:r>
            <a:r>
              <a:rPr lang="en-US" altLang="en-US" sz="2000" i="1" baseline="30000" dirty="0" err="1"/>
              <a:t>n</a:t>
            </a:r>
            <a:r>
              <a:rPr lang="en-US" altLang="en-US" sz="2000" dirty="0"/>
              <a:t> values must sum to 1</a:t>
            </a:r>
            <a:r>
              <a:rPr lang="en-US" altLang="en-US" sz="2000" dirty="0" smtClean="0"/>
              <a:t>):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The probability of all possible conjunctions (assignments of values to some subset of variables) can be calculated by summing the appropriate subset of values from the joint distribution.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Therefore, all conditional probabilities can also be calculated.</a:t>
            </a:r>
          </a:p>
        </p:txBody>
      </p:sp>
      <p:graphicFrame>
        <p:nvGraphicFramePr>
          <p:cNvPr id="19356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295779"/>
              </p:ext>
            </p:extLst>
          </p:nvPr>
        </p:nvGraphicFramePr>
        <p:xfrm>
          <a:off x="1511300" y="2770679"/>
          <a:ext cx="2841625" cy="1103760"/>
        </p:xfrm>
        <a:graphic>
          <a:graphicData uri="http://schemas.openxmlformats.org/drawingml/2006/table">
            <a:tbl>
              <a:tblPr/>
              <a:tblGrid>
                <a:gridCol w="947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7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36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circle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square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0.20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blue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9356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857191"/>
              </p:ext>
            </p:extLst>
          </p:nvPr>
        </p:nvGraphicFramePr>
        <p:xfrm>
          <a:off x="4713288" y="2753216"/>
          <a:ext cx="2841625" cy="1103760"/>
        </p:xfrm>
        <a:graphic>
          <a:graphicData uri="http://schemas.openxmlformats.org/drawingml/2006/table">
            <a:tbl>
              <a:tblPr/>
              <a:tblGrid>
                <a:gridCol w="947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36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circle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square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0.30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blue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0.20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0.20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3586" name="Text Box 50"/>
          <p:cNvSpPr txBox="1">
            <a:spLocks noChangeArrowheads="1"/>
          </p:cNvSpPr>
          <p:nvPr/>
        </p:nvSpPr>
        <p:spPr bwMode="auto">
          <a:xfrm>
            <a:off x="2533650" y="2380154"/>
            <a:ext cx="904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positive</a:t>
            </a:r>
          </a:p>
        </p:txBody>
      </p:sp>
      <p:sp>
        <p:nvSpPr>
          <p:cNvPr id="193587" name="Text Box 51"/>
          <p:cNvSpPr txBox="1">
            <a:spLocks noChangeArrowheads="1"/>
          </p:cNvSpPr>
          <p:nvPr/>
        </p:nvSpPr>
        <p:spPr bwMode="auto">
          <a:xfrm>
            <a:off x="5768975" y="2361104"/>
            <a:ext cx="95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negative</a:t>
            </a:r>
          </a:p>
        </p:txBody>
      </p:sp>
      <p:graphicFrame>
        <p:nvGraphicFramePr>
          <p:cNvPr id="193588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396616"/>
              </p:ext>
            </p:extLst>
          </p:nvPr>
        </p:nvGraphicFramePr>
        <p:xfrm>
          <a:off x="2604635" y="4937580"/>
          <a:ext cx="39131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" name="Equation" r:id="rId4" imgW="2197100" imgH="203200" progId="Equation.3">
                  <p:embed/>
                </p:oleObj>
              </mc:Choice>
              <mc:Fallback>
                <p:oleObj name="Equation" r:id="rId4" imgW="2197100" imgH="203200" progId="Equation.3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4635" y="4937580"/>
                        <a:ext cx="391318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8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340535"/>
              </p:ext>
            </p:extLst>
          </p:nvPr>
        </p:nvGraphicFramePr>
        <p:xfrm>
          <a:off x="849084" y="6019800"/>
          <a:ext cx="737393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" name="Equation" r:id="rId6" imgW="4140200" imgH="419100" progId="Equation.3">
                  <p:embed/>
                </p:oleObj>
              </mc:Choice>
              <mc:Fallback>
                <p:oleObj name="Equation" r:id="rId6" imgW="4140200" imgH="419100" progId="Equation.3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084" y="6019800"/>
                        <a:ext cx="7373938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9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053739"/>
              </p:ext>
            </p:extLst>
          </p:nvPr>
        </p:nvGraphicFramePr>
        <p:xfrm>
          <a:off x="2356985" y="5236030"/>
          <a:ext cx="43195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" name="Equation" r:id="rId8" imgW="2425700" imgH="203200" progId="Equation.3">
                  <p:embed/>
                </p:oleObj>
              </mc:Choice>
              <mc:Fallback>
                <p:oleObj name="Equation" r:id="rId8" imgW="2425700" imgH="203200" progId="Equation.3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985" y="5236030"/>
                        <a:ext cx="431958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6581001"/>
            <a:ext cx="1865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Ray Mooney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509586" y="3195518"/>
            <a:ext cx="799097" cy="2406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718725" y="3195518"/>
            <a:ext cx="799097" cy="2406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58219" y="3191676"/>
            <a:ext cx="799097" cy="2406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67358" y="3191676"/>
            <a:ext cx="799097" cy="2406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328861" y="4937580"/>
            <a:ext cx="2164897" cy="2984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174867" y="5246181"/>
            <a:ext cx="3492491" cy="2984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94109" y="6019799"/>
            <a:ext cx="3073249" cy="7461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667358" y="5986763"/>
            <a:ext cx="1703848" cy="7635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1484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86" grpId="0"/>
      <p:bldP spid="193587" grpId="0"/>
      <p:bldP spid="2" grpId="0" animBg="1"/>
      <p:bldP spid="14" grpId="0" animBg="1"/>
      <p:bldP spid="15" grpId="0" animBg="1"/>
      <p:bldP spid="16" grpId="0" animBg="1"/>
      <p:bldP spid="3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5021674"/>
            <a:ext cx="327977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78" y="5021674"/>
            <a:ext cx="38862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34278" y="1473172"/>
            <a:ext cx="7275444" cy="3548502"/>
            <a:chOff x="636105" y="1671952"/>
            <a:chExt cx="7765774" cy="3787654"/>
          </a:xfrm>
        </p:grpSpPr>
        <p:pic>
          <p:nvPicPr>
            <p:cNvPr id="12290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4" b="552"/>
            <a:stretch>
              <a:fillRect/>
            </a:stretch>
          </p:blipFill>
          <p:spPr bwMode="auto">
            <a:xfrm>
              <a:off x="636105" y="1671952"/>
              <a:ext cx="7765774" cy="378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848113" y="2622012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y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37576" y="4251819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91920"/>
            <a:ext cx="1957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Dhruv</a:t>
            </a:r>
            <a:r>
              <a:rPr lang="en-US" sz="1200" dirty="0"/>
              <a:t> Batra, Erik </a:t>
            </a:r>
            <a:r>
              <a:rPr lang="en-US" sz="1200" dirty="0" err="1"/>
              <a:t>Suddherth</a:t>
            </a:r>
            <a:r>
              <a:rPr lang="en-US" sz="1200" dirty="0"/>
              <a:t>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Probability</a:t>
            </a:r>
          </a:p>
        </p:txBody>
      </p:sp>
    </p:spTree>
    <p:extLst>
      <p:ext uri="{BB962C8B-B14F-4D97-AF65-F5344CB8AC3E}">
        <p14:creationId xmlns:p14="http://schemas.microsoft.com/office/powerpoint/2010/main" val="1987158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P(Y=y | X=x): What do you believe about Y=y, if I tell you X=x?</a:t>
            </a:r>
          </a:p>
          <a:p>
            <a:endParaRPr lang="en-US" dirty="0"/>
          </a:p>
          <a:p>
            <a:r>
              <a:rPr lang="en-US" dirty="0" smtClean="0"/>
              <a:t>P(Andy Murray wins </a:t>
            </a:r>
            <a:r>
              <a:rPr lang="en-US" dirty="0"/>
              <a:t>US Open </a:t>
            </a:r>
            <a:r>
              <a:rPr lang="en-US" dirty="0" smtClean="0"/>
              <a:t>2017)?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if I tell you:</a:t>
            </a:r>
          </a:p>
          <a:p>
            <a:pPr lvl="1"/>
            <a:r>
              <a:rPr lang="en-US" sz="2400" dirty="0"/>
              <a:t>He is </a:t>
            </a:r>
            <a:r>
              <a:rPr lang="en-US" sz="2400" dirty="0" smtClean="0"/>
              <a:t>currently </a:t>
            </a:r>
            <a:r>
              <a:rPr lang="en-US" sz="2400" dirty="0"/>
              <a:t>ranked #1</a:t>
            </a:r>
          </a:p>
          <a:p>
            <a:pPr lvl="1"/>
            <a:r>
              <a:rPr lang="en-US" sz="2400" dirty="0" smtClean="0"/>
              <a:t>He </a:t>
            </a:r>
            <a:r>
              <a:rPr lang="en-US" sz="2400" dirty="0"/>
              <a:t>has won the US Open </a:t>
            </a:r>
            <a:r>
              <a:rPr lang="en-US" sz="2400" dirty="0" smtClean="0"/>
              <a:t>once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1920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Dhruv</a:t>
            </a:r>
            <a:r>
              <a:rPr lang="en-US" sz="1200" dirty="0"/>
              <a:t> Batra</a:t>
            </a:r>
          </a:p>
        </p:txBody>
      </p:sp>
    </p:spTree>
    <p:extLst>
      <p:ext uri="{BB962C8B-B14F-4D97-AF65-F5344CB8AC3E}">
        <p14:creationId xmlns:p14="http://schemas.microsoft.com/office/powerpoint/2010/main" val="3721116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  <p:pic>
        <p:nvPicPr>
          <p:cNvPr id="120834" name="Picture 2" descr="http://research.microsoft.com/en-us/um/people/cmbishop/PRML/prmlfigs-jpg/Figure1.1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" y="1307148"/>
            <a:ext cx="3308823" cy="23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6" name="Picture 4" descr="http://research.microsoft.com/en-us/um/people/cmbishop/PRML/prmlfigs-jpg/Figure1.11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69" y="1307148"/>
            <a:ext cx="3308823" cy="23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8" name="Picture 6" descr="http://research.microsoft.com/en-us/um/people/cmbishop/PRML/prmlfigs-jpg/Figure1.1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8" y="3776427"/>
            <a:ext cx="3308823" cy="23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0" name="Picture 8" descr="http://research.microsoft.com/en-us/um/people/cmbishop/PRML/prmlfigs-jpg/Figure1.11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68" y="3776427"/>
            <a:ext cx="3308823" cy="23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51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"/>
          <a:stretch>
            <a:fillRect/>
          </a:stretch>
        </p:blipFill>
        <p:spPr bwMode="auto">
          <a:xfrm>
            <a:off x="457200" y="1417638"/>
            <a:ext cx="5519215" cy="436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591920"/>
            <a:ext cx="1957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Dhruv</a:t>
            </a:r>
            <a:r>
              <a:rPr lang="en-US" sz="1200" dirty="0"/>
              <a:t> Batra, Erik </a:t>
            </a:r>
            <a:r>
              <a:rPr lang="en-US" sz="1200" dirty="0" err="1"/>
              <a:t>Suddherth</a:t>
            </a:r>
            <a:r>
              <a:rPr lang="en-US" sz="12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pic>
        <p:nvPicPr>
          <p:cNvPr id="14339" name="Picture 1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5222013"/>
            <a:ext cx="46513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364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Sum and Product Rules</a:t>
            </a:r>
          </a:p>
        </p:txBody>
      </p:sp>
      <p:pic>
        <p:nvPicPr>
          <p:cNvPr id="27651" name="Content Placeholder 8" descr="Figure1.10.jpg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788" y="1447800"/>
            <a:ext cx="3833812" cy="2511425"/>
          </a:xfrm>
        </p:spPr>
      </p:pic>
      <p:sp>
        <p:nvSpPr>
          <p:cNvPr id="27652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505200" cy="2057400"/>
          </a:xfrm>
        </p:spPr>
        <p:txBody>
          <a:bodyPr/>
          <a:lstStyle/>
          <a:p>
            <a:pPr marL="0" indent="0"/>
            <a:r>
              <a:rPr lang="en-GB" altLang="en-US"/>
              <a:t>Sum Rule</a:t>
            </a:r>
          </a:p>
          <a:p>
            <a:pPr marL="0" indent="0"/>
            <a:endParaRPr lang="en-GB" altLang="en-US"/>
          </a:p>
          <a:p>
            <a:pPr marL="0" indent="0"/>
            <a:endParaRPr lang="en-GB" altLang="en-US"/>
          </a:p>
          <a:p>
            <a:pPr marL="0" indent="0"/>
            <a:endParaRPr lang="en-GB" altLang="en-US"/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762000" y="4191000"/>
            <a:ext cx="4038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Product Rule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654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4767263"/>
            <a:ext cx="58086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532063"/>
            <a:ext cx="31623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20567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Generalizes the product rule: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Example:</a:t>
            </a:r>
          </a:p>
        </p:txBody>
      </p:sp>
      <p:pic>
        <p:nvPicPr>
          <p:cNvPr id="116738" name="Picture 2" descr="\mathrm  P\left(\bigcap_{k=1}^n A_k\right)  = \prod_{k=1}^n  \mathrm P\left(A_k \,\Bigg|\, \bigcap_{j=1}^{k-1} A_j\right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46" y="2557670"/>
            <a:ext cx="3978344" cy="8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0" name="Picture 4" descr=" \mathrm P(A_4, A_3, A_2, A_1) = \mathrm P(A_4 \mid A_3, A_2, A_1)\cdot \mathrm P(A_3 \mid A_2, A_1)\cdot \mathrm P(A_2 \mid A_1)\cdot \mathrm P(A_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4" y="5000519"/>
            <a:ext cx="8585568" cy="28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1923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Equations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287035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Probability </a:t>
            </a:r>
            <a:r>
              <a:rPr lang="en-US" dirty="0" smtClean="0"/>
              <a:t>basics (review)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Some terms from probabilistic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Some common probability distributions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Rules of Probability</a:t>
            </a:r>
          </a:p>
        </p:txBody>
      </p:sp>
      <p:sp>
        <p:nvSpPr>
          <p:cNvPr id="28675" name="Content Placeholder 6"/>
          <p:cNvSpPr>
            <a:spLocks noGrp="1"/>
          </p:cNvSpPr>
          <p:nvPr>
            <p:ph idx="1"/>
          </p:nvPr>
        </p:nvSpPr>
        <p:spPr>
          <a:xfrm>
            <a:off x="1447800" y="1752600"/>
            <a:ext cx="6629400" cy="3200400"/>
          </a:xfrm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144000"/>
          <a:lstStyle/>
          <a:p>
            <a:endParaRPr lang="en-GB" altLang="en-US" sz="2400"/>
          </a:p>
          <a:p>
            <a:r>
              <a:rPr lang="en-GB" altLang="en-US" sz="2400"/>
              <a:t>Sum Rule</a:t>
            </a:r>
          </a:p>
          <a:p>
            <a:endParaRPr lang="en-GB" altLang="en-US"/>
          </a:p>
          <a:p>
            <a:r>
              <a:rPr lang="en-GB" altLang="en-US" sz="2400"/>
              <a:t>Product Rule</a:t>
            </a:r>
          </a:p>
        </p:txBody>
      </p:sp>
      <p:pic>
        <p:nvPicPr>
          <p:cNvPr id="28676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2362200"/>
            <a:ext cx="219233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438525"/>
            <a:ext cx="25987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1600" y="1828800"/>
            <a:ext cx="6172200" cy="2438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20417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Independence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/>
              <a:t>A</a:t>
            </a:r>
            <a:r>
              <a:rPr lang="en-US" altLang="en-US" dirty="0"/>
              <a:t> and </a:t>
            </a:r>
            <a:r>
              <a:rPr lang="en-US" altLang="en-US" i="1" dirty="0"/>
              <a:t>B</a:t>
            </a:r>
            <a:r>
              <a:rPr lang="en-US" altLang="en-US" dirty="0"/>
              <a:t> are </a:t>
            </a:r>
            <a:r>
              <a:rPr lang="en-US" altLang="en-US" i="1" dirty="0"/>
              <a:t>independent </a:t>
            </a:r>
            <a:r>
              <a:rPr lang="en-US" altLang="en-US" dirty="0" err="1"/>
              <a:t>iff</a:t>
            </a:r>
            <a:r>
              <a:rPr lang="en-US" altLang="en-US" dirty="0"/>
              <a:t>: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Therefore, if </a:t>
            </a:r>
            <a:r>
              <a:rPr lang="en-US" altLang="en-US" i="1" dirty="0"/>
              <a:t>A</a:t>
            </a:r>
            <a:r>
              <a:rPr lang="en-US" altLang="en-US" dirty="0"/>
              <a:t> and </a:t>
            </a:r>
            <a:r>
              <a:rPr lang="en-US" altLang="en-US" i="1" dirty="0"/>
              <a:t>B</a:t>
            </a:r>
            <a:r>
              <a:rPr lang="en-US" altLang="en-US" dirty="0"/>
              <a:t> are independent:</a:t>
            </a:r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97993"/>
              </p:ext>
            </p:extLst>
          </p:nvPr>
        </p:nvGraphicFramePr>
        <p:xfrm>
          <a:off x="1415142" y="2282685"/>
          <a:ext cx="20574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" name="Equation" r:id="rId4" imgW="1002865" imgH="203112" progId="Equation.3">
                  <p:embed/>
                </p:oleObj>
              </mc:Choice>
              <mc:Fallback>
                <p:oleObj name="Equation" r:id="rId4" imgW="1002865" imgH="203112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142" y="2282685"/>
                        <a:ext cx="20574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98432"/>
              </p:ext>
            </p:extLst>
          </p:nvPr>
        </p:nvGraphicFramePr>
        <p:xfrm>
          <a:off x="1415142" y="2816085"/>
          <a:ext cx="20574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" name="Equation" r:id="rId6" imgW="1002865" imgH="203112" progId="Equation.3">
                  <p:embed/>
                </p:oleObj>
              </mc:Choice>
              <mc:Fallback>
                <p:oleObj name="Equation" r:id="rId6" imgW="1002865" imgH="203112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142" y="2816085"/>
                        <a:ext cx="20574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893965"/>
              </p:ext>
            </p:extLst>
          </p:nvPr>
        </p:nvGraphicFramePr>
        <p:xfrm>
          <a:off x="1415142" y="3976911"/>
          <a:ext cx="38242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" name="Equation" r:id="rId8" imgW="1739900" imgH="419100" progId="Equation.3">
                  <p:embed/>
                </p:oleObj>
              </mc:Choice>
              <mc:Fallback>
                <p:oleObj name="Equation" r:id="rId8" imgW="1739900" imgH="419100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142" y="3976911"/>
                        <a:ext cx="3824288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888543"/>
              </p:ext>
            </p:extLst>
          </p:nvPr>
        </p:nvGraphicFramePr>
        <p:xfrm>
          <a:off x="1415142" y="5119911"/>
          <a:ext cx="3505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" name="Equation" r:id="rId10" imgW="1384300" imgH="203200" progId="Equation.3">
                  <p:embed/>
                </p:oleObj>
              </mc:Choice>
              <mc:Fallback>
                <p:oleObj name="Equation" r:id="rId10" imgW="1384300" imgH="203200" progId="Equation.3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142" y="5119911"/>
                        <a:ext cx="35052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3625850" y="2543714"/>
            <a:ext cx="491119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/>
              <a:t>These two constraints are logically equivalent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963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Ray Mooney</a:t>
            </a:r>
          </a:p>
        </p:txBody>
      </p:sp>
    </p:spTree>
    <p:extLst>
      <p:ext uri="{BB962C8B-B14F-4D97-AF65-F5344CB8AC3E}">
        <p14:creationId xmlns:p14="http://schemas.microsoft.com/office/powerpoint/2010/main" val="3459195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1179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pitchFamily="18" charset="2"/>
              </a:rPr>
              <a:t>Marginal: </a:t>
            </a:r>
            <a:r>
              <a:rPr lang="en-US" i="1" dirty="0">
                <a:sym typeface="Symbol" pitchFamily="18" charset="2"/>
              </a:rPr>
              <a:t>P</a:t>
            </a:r>
            <a:r>
              <a:rPr lang="en-US" dirty="0">
                <a:sym typeface="Symbol" pitchFamily="18" charset="2"/>
              </a:rPr>
              <a:t> satisfies </a:t>
            </a:r>
            <a:r>
              <a:rPr lang="en-US" dirty="0"/>
              <a:t>(</a:t>
            </a:r>
            <a:r>
              <a:rPr lang="en-US" b="1" dirty="0"/>
              <a:t>X </a:t>
            </a:r>
            <a:r>
              <a:rPr lang="en-US" dirty="0">
                <a:sym typeface="Symbol" pitchFamily="18" charset="2"/>
              </a:rPr>
              <a:t> </a:t>
            </a:r>
            <a:r>
              <a:rPr lang="en-US" b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) if and only if</a:t>
            </a:r>
          </a:p>
          <a:p>
            <a:pPr lvl="1" eaLnBrk="1" hangingPunct="1"/>
            <a:r>
              <a:rPr lang="en-US" dirty="0"/>
              <a:t>P(</a:t>
            </a:r>
            <a:r>
              <a:rPr lang="en-US" b="1" dirty="0"/>
              <a:t>X=</a:t>
            </a:r>
            <a:r>
              <a:rPr lang="en-US" b="1" dirty="0" err="1"/>
              <a:t>x</a:t>
            </a:r>
            <a:r>
              <a:rPr lang="en-US" dirty="0" err="1">
                <a:sym typeface="Symbol" pitchFamily="18" charset="2"/>
              </a:rPr>
              <a:t>,</a:t>
            </a:r>
            <a:r>
              <a:rPr lang="en-US" b="1" dirty="0" err="1">
                <a:sym typeface="Symbol" pitchFamily="18" charset="2"/>
              </a:rPr>
              <a:t>Y</a:t>
            </a:r>
            <a:r>
              <a:rPr lang="en-US" b="1" dirty="0">
                <a:sym typeface="Symbol" pitchFamily="18" charset="2"/>
              </a:rPr>
              <a:t>=y</a:t>
            </a:r>
            <a:r>
              <a:rPr lang="en-US" dirty="0">
                <a:sym typeface="Symbol" pitchFamily="18" charset="2"/>
              </a:rPr>
              <a:t>) = </a:t>
            </a:r>
            <a:r>
              <a:rPr lang="en-US" dirty="0"/>
              <a:t>P(</a:t>
            </a:r>
            <a:r>
              <a:rPr lang="en-US" b="1" dirty="0"/>
              <a:t>X=x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dirty="0"/>
              <a:t>P(</a:t>
            </a:r>
            <a:r>
              <a:rPr lang="en-US" b="1" dirty="0">
                <a:sym typeface="Symbol" pitchFamily="18" charset="2"/>
              </a:rPr>
              <a:t>Y=y</a:t>
            </a:r>
            <a:r>
              <a:rPr lang="en-US" dirty="0">
                <a:sym typeface="Symbol" pitchFamily="18" charset="2"/>
              </a:rPr>
              <a:t>),          </a:t>
            </a:r>
            <a:r>
              <a:rPr lang="en-US" dirty="0" smtClean="0">
                <a:sym typeface="Symbol" pitchFamily="18" charset="2"/>
              </a:rPr>
              <a:t>	         </a:t>
            </a:r>
            <a:r>
              <a:rPr lang="en-US" dirty="0" smtClean="0">
                <a:sym typeface="Symbol"/>
              </a:rPr>
              <a:t></a:t>
            </a:r>
            <a:r>
              <a:rPr lang="en-US" b="1" dirty="0" err="1">
                <a:sym typeface="Symbol" pitchFamily="18" charset="2"/>
              </a:rPr>
              <a:t>x</a:t>
            </a:r>
            <a:r>
              <a:rPr lang="en-US" dirty="0" err="1">
                <a:sym typeface="Symbol"/>
              </a:rPr>
              <a:t></a:t>
            </a:r>
            <a:r>
              <a:rPr lang="en-US" dirty="0" err="1">
                <a:sym typeface="Symbol" pitchFamily="18" charset="2"/>
              </a:rPr>
              <a:t>Val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b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), </a:t>
            </a:r>
            <a:r>
              <a:rPr lang="en-US" b="1" dirty="0" err="1">
                <a:sym typeface="Symbol" pitchFamily="18" charset="2"/>
              </a:rPr>
              <a:t>y</a:t>
            </a:r>
            <a:r>
              <a:rPr lang="en-US" dirty="0" err="1">
                <a:sym typeface="Symbol"/>
              </a:rPr>
              <a:t></a:t>
            </a:r>
            <a:r>
              <a:rPr lang="en-US" dirty="0" err="1">
                <a:sym typeface="Symbol" pitchFamily="18" charset="2"/>
              </a:rPr>
              <a:t>Val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b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lvl="1" eaLnBrk="1" hangingPunct="1"/>
            <a:endParaRPr lang="en-US" dirty="0">
              <a:sym typeface="Symbol" pitchFamily="18" charset="2"/>
            </a:endParaRPr>
          </a:p>
          <a:p>
            <a:pPr eaLnBrk="1" hangingPunct="1"/>
            <a:r>
              <a:rPr lang="en-US" dirty="0">
                <a:sym typeface="Symbol" pitchFamily="18" charset="2"/>
              </a:rPr>
              <a:t>Conditional: </a:t>
            </a:r>
            <a:r>
              <a:rPr lang="en-US" i="1" dirty="0">
                <a:sym typeface="Symbol" pitchFamily="18" charset="2"/>
              </a:rPr>
              <a:t>P</a:t>
            </a:r>
            <a:r>
              <a:rPr lang="en-US" dirty="0">
                <a:sym typeface="Symbol" pitchFamily="18" charset="2"/>
              </a:rPr>
              <a:t> satisfies </a:t>
            </a:r>
            <a:r>
              <a:rPr lang="en-US" dirty="0"/>
              <a:t>(</a:t>
            </a:r>
            <a:r>
              <a:rPr lang="en-US" b="1" dirty="0"/>
              <a:t>X </a:t>
            </a:r>
            <a:r>
              <a:rPr lang="en-US" dirty="0">
                <a:sym typeface="Symbol" pitchFamily="18" charset="2"/>
              </a:rPr>
              <a:t> </a:t>
            </a:r>
            <a:r>
              <a:rPr lang="en-US" b="1" dirty="0">
                <a:sym typeface="Symbol" pitchFamily="18" charset="2"/>
              </a:rPr>
              <a:t>Y </a:t>
            </a:r>
            <a:r>
              <a:rPr lang="en-US" dirty="0">
                <a:sym typeface="Symbol" pitchFamily="18" charset="2"/>
              </a:rPr>
              <a:t>| </a:t>
            </a:r>
            <a:r>
              <a:rPr lang="en-US" b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) if and only if</a:t>
            </a:r>
          </a:p>
          <a:p>
            <a:pPr lvl="1" eaLnBrk="1" hangingPunct="1"/>
            <a:r>
              <a:rPr lang="en-US" dirty="0"/>
              <a:t>P(</a:t>
            </a:r>
            <a:r>
              <a:rPr lang="en-US" b="1" dirty="0"/>
              <a:t>X</a:t>
            </a:r>
            <a:r>
              <a:rPr lang="en-US" dirty="0">
                <a:sym typeface="Symbol" pitchFamily="18" charset="2"/>
              </a:rPr>
              <a:t>,</a:t>
            </a:r>
            <a:r>
              <a:rPr lang="en-US" b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|</a:t>
            </a:r>
            <a:r>
              <a:rPr lang="en-US" b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) = </a:t>
            </a:r>
            <a:r>
              <a:rPr lang="en-US" dirty="0"/>
              <a:t>P(</a:t>
            </a:r>
            <a:r>
              <a:rPr lang="en-US" b="1" dirty="0"/>
              <a:t>X</a:t>
            </a:r>
            <a:r>
              <a:rPr lang="en-US" dirty="0">
                <a:sym typeface="Symbol" pitchFamily="18" charset="2"/>
              </a:rPr>
              <a:t>|</a:t>
            </a:r>
            <a:r>
              <a:rPr lang="en-US" b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dirty="0"/>
              <a:t>P(</a:t>
            </a:r>
            <a:r>
              <a:rPr lang="en-US" b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|</a:t>
            </a:r>
            <a:r>
              <a:rPr lang="en-US" b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),      </a:t>
            </a:r>
            <a:r>
              <a:rPr lang="en-US" dirty="0" smtClean="0">
                <a:sym typeface="Symbol" pitchFamily="18" charset="2"/>
              </a:rPr>
              <a:t>			</a:t>
            </a:r>
            <a:r>
              <a:rPr lang="en-US" dirty="0" smtClean="0">
                <a:sym typeface="Symbol"/>
              </a:rPr>
              <a:t></a:t>
            </a:r>
            <a:r>
              <a:rPr lang="en-US" b="1" dirty="0" err="1">
                <a:sym typeface="Symbol" pitchFamily="18" charset="2"/>
              </a:rPr>
              <a:t>x</a:t>
            </a:r>
            <a:r>
              <a:rPr lang="en-US" dirty="0" err="1">
                <a:sym typeface="Symbol"/>
              </a:rPr>
              <a:t></a:t>
            </a:r>
            <a:r>
              <a:rPr lang="en-US" dirty="0" err="1">
                <a:sym typeface="Symbol" pitchFamily="18" charset="2"/>
              </a:rPr>
              <a:t>Val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b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), </a:t>
            </a:r>
            <a:r>
              <a:rPr lang="en-US" b="1" dirty="0" err="1">
                <a:sym typeface="Symbol" pitchFamily="18" charset="2"/>
              </a:rPr>
              <a:t>y</a:t>
            </a:r>
            <a:r>
              <a:rPr lang="en-US" dirty="0" err="1">
                <a:sym typeface="Symbol"/>
              </a:rPr>
              <a:t></a:t>
            </a:r>
            <a:r>
              <a:rPr lang="en-US" dirty="0" err="1">
                <a:sym typeface="Symbol" pitchFamily="18" charset="2"/>
              </a:rPr>
              <a:t>Val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b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), </a:t>
            </a:r>
            <a:r>
              <a:rPr lang="en-US" b="1" dirty="0" err="1">
                <a:sym typeface="Symbol" pitchFamily="18" charset="2"/>
              </a:rPr>
              <a:t>z</a:t>
            </a:r>
            <a:r>
              <a:rPr lang="en-US" dirty="0" err="1">
                <a:sym typeface="Symbol"/>
              </a:rPr>
              <a:t></a:t>
            </a:r>
            <a:r>
              <a:rPr lang="en-US" dirty="0" err="1">
                <a:sym typeface="Symbol" pitchFamily="18" charset="2"/>
              </a:rPr>
              <a:t>Val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b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endParaRPr lang="en-US" dirty="0"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1920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Dhruv</a:t>
            </a:r>
            <a:r>
              <a:rPr lang="en-US" sz="1200" dirty="0"/>
              <a:t> Batra</a:t>
            </a:r>
          </a:p>
        </p:txBody>
      </p:sp>
    </p:spTree>
    <p:extLst>
      <p:ext uri="{BB962C8B-B14F-4D97-AF65-F5344CB8AC3E}">
        <p14:creationId xmlns:p14="http://schemas.microsoft.com/office/powerpoint/2010/main" val="3469229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6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2" b="12622"/>
          <a:stretch>
            <a:fillRect/>
          </a:stretch>
        </p:blipFill>
        <p:spPr bwMode="auto">
          <a:xfrm>
            <a:off x="487362" y="1590675"/>
            <a:ext cx="8199438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18312" y="2581345"/>
            <a:ext cx="3048000" cy="1954212"/>
            <a:chOff x="5638800" y="2236788"/>
            <a:chExt cx="3048000" cy="1954212"/>
          </a:xfrm>
        </p:grpSpPr>
        <p:pic>
          <p:nvPicPr>
            <p:cNvPr id="16387" name="Picture 1" descr="latex-image-1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075" y="3260725"/>
              <a:ext cx="2719388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8" name="Picture 2" descr="latex-image-1.pd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2236788"/>
              <a:ext cx="13716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3" descr="latex-image-1.pd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849688"/>
              <a:ext cx="304800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Up-Down Arrow 4"/>
            <p:cNvSpPr>
              <a:spLocks noChangeArrowheads="1"/>
            </p:cNvSpPr>
            <p:nvPr/>
          </p:nvSpPr>
          <p:spPr bwMode="auto">
            <a:xfrm>
              <a:off x="6881813" y="2706688"/>
              <a:ext cx="304800" cy="533400"/>
            </a:xfrm>
            <a:prstGeom prst="upDownArrow">
              <a:avLst>
                <a:gd name="adj1" fmla="val 50000"/>
                <a:gd name="adj2" fmla="val 49997"/>
              </a:avLst>
            </a:prstGeom>
            <a:solidFill>
              <a:schemeClr val="tx2"/>
            </a:solidFill>
            <a:ln w="9525">
              <a:solidFill>
                <a:srgbClr val="0064E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200">
                <a:solidFill>
                  <a:prstClr val="black"/>
                </a:solidFill>
                <a:ea typeface="ＭＳ Ｐゴシック" pitchFamily="-97" charset="-12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6591920"/>
            <a:ext cx="1922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Dhruv</a:t>
            </a:r>
            <a:r>
              <a:rPr lang="en-US" sz="1200" dirty="0"/>
              <a:t> Batra, Erik </a:t>
            </a:r>
            <a:r>
              <a:rPr lang="en-US" sz="1200" dirty="0" err="1"/>
              <a:t>Suddherth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</p:spTree>
    <p:extLst>
      <p:ext uri="{BB962C8B-B14F-4D97-AF65-F5344CB8AC3E}">
        <p14:creationId xmlns:p14="http://schemas.microsoft.com/office/powerpoint/2010/main" val="224374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Bayes’ Theorem</a:t>
            </a:r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133600"/>
            <a:ext cx="2590800" cy="633413"/>
          </a:xfrm>
          <a:gradFill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9700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176588"/>
            <a:ext cx="2643188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2714625" y="426243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posterior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 likelihood × prior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14597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Expectations</a:t>
            </a:r>
          </a:p>
        </p:txBody>
      </p:sp>
      <p:pic>
        <p:nvPicPr>
          <p:cNvPr id="32771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21574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19300"/>
            <a:ext cx="2414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4495800"/>
            <a:ext cx="2185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05200"/>
            <a:ext cx="26908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11"/>
          <p:cNvSpPr txBox="1">
            <a:spLocks noChangeArrowheads="1"/>
          </p:cNvSpPr>
          <p:nvPr/>
        </p:nvSpPr>
        <p:spPr bwMode="auto">
          <a:xfrm>
            <a:off x="5029200" y="331628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Conditional Expectation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(discrete)</a:t>
            </a:r>
          </a:p>
        </p:txBody>
      </p:sp>
      <p:sp>
        <p:nvSpPr>
          <p:cNvPr id="32776" name="TextBox 12"/>
          <p:cNvSpPr txBox="1">
            <a:spLocks noChangeArrowheads="1"/>
          </p:cNvSpPr>
          <p:nvPr/>
        </p:nvSpPr>
        <p:spPr bwMode="auto">
          <a:xfrm>
            <a:off x="5029200" y="445928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Approximate Expectation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(discrete and continuous)</a:t>
            </a:r>
          </a:p>
        </p:txBody>
      </p:sp>
      <p:grpSp>
        <p:nvGrpSpPr>
          <p:cNvPr id="32777" name="Group 30"/>
          <p:cNvGrpSpPr>
            <a:grpSpLocks/>
          </p:cNvGrpSpPr>
          <p:nvPr/>
        </p:nvGrpSpPr>
        <p:grpSpPr bwMode="auto">
          <a:xfrm>
            <a:off x="1589088" y="3852863"/>
            <a:ext cx="990600" cy="153987"/>
            <a:chOff x="1905000" y="4114800"/>
            <a:chExt cx="990600" cy="153988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905000" y="4267201"/>
              <a:ext cx="990600" cy="1587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1829594" y="4190206"/>
              <a:ext cx="152401" cy="1587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34398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Variances and Covariances</a:t>
            </a:r>
          </a:p>
        </p:txBody>
      </p:sp>
      <p:pic>
        <p:nvPicPr>
          <p:cNvPr id="3379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981200"/>
            <a:ext cx="58134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15"/>
          <p:cNvGrpSpPr>
            <a:grpSpLocks/>
          </p:cNvGrpSpPr>
          <p:nvPr/>
        </p:nvGrpSpPr>
        <p:grpSpPr bwMode="auto">
          <a:xfrm>
            <a:off x="1076325" y="3352800"/>
            <a:ext cx="5029200" cy="1676400"/>
            <a:chOff x="1076325" y="3733800"/>
            <a:chExt cx="5029210" cy="1676400"/>
          </a:xfrm>
        </p:grpSpPr>
        <p:pic>
          <p:nvPicPr>
            <p:cNvPr id="33797" name="Picture 8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507" y="3733800"/>
              <a:ext cx="4596393" cy="66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8" name="Picture 1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325" y="4672582"/>
              <a:ext cx="5029210" cy="73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31296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Entropy</a:t>
            </a:r>
          </a:p>
        </p:txBody>
      </p:sp>
      <p:pic>
        <p:nvPicPr>
          <p:cNvPr id="59395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109788"/>
            <a:ext cx="29194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685800" y="3306763"/>
            <a:ext cx="7696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Important quantity in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coding theory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statistical physics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machine learning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6242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Entropy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/>
              <a:t>Coding theory: </a:t>
            </a:r>
            <a:r>
              <a:rPr lang="en-GB" altLang="en-US" sz="2400">
                <a:latin typeface="cmti10" pitchFamily="34" charset="0"/>
              </a:rPr>
              <a:t>x</a:t>
            </a:r>
            <a:r>
              <a:rPr lang="en-GB" altLang="en-US" sz="2400"/>
              <a:t> discrete with 8 possible states; how many bits to transmit the state of </a:t>
            </a:r>
            <a:r>
              <a:rPr lang="en-GB" altLang="en-US" sz="2400">
                <a:latin typeface="cmti10" pitchFamily="34" charset="0"/>
              </a:rPr>
              <a:t>x</a:t>
            </a:r>
            <a:r>
              <a:rPr lang="en-GB" altLang="en-US" sz="2400"/>
              <a:t>?</a:t>
            </a:r>
          </a:p>
          <a:p>
            <a:endParaRPr lang="en-GB" altLang="en-US" sz="2400"/>
          </a:p>
          <a:p>
            <a:r>
              <a:rPr lang="en-GB" altLang="en-US" sz="2400"/>
              <a:t>All states equally likely</a:t>
            </a:r>
          </a:p>
        </p:txBody>
      </p:sp>
      <p:pic>
        <p:nvPicPr>
          <p:cNvPr id="60420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3581400"/>
            <a:ext cx="33782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9059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Entropy</a:t>
            </a:r>
          </a:p>
        </p:txBody>
      </p:sp>
      <p:pic>
        <p:nvPicPr>
          <p:cNvPr id="61443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00200"/>
            <a:ext cx="76962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2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75961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2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48213"/>
            <a:ext cx="792638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25689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Learning: Procedural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78800" cy="4525963"/>
          </a:xfrm>
        </p:spPr>
        <p:txBody>
          <a:bodyPr/>
          <a:lstStyle/>
          <a:p>
            <a:r>
              <a:rPr lang="en-US" dirty="0"/>
              <a:t>Training Stage:</a:t>
            </a:r>
          </a:p>
          <a:p>
            <a:pPr lvl="1"/>
            <a:r>
              <a:rPr lang="en-US" dirty="0"/>
              <a:t>Raw Data </a:t>
            </a:r>
            <a:r>
              <a:rPr lang="en-US" dirty="0">
                <a:sym typeface="Wingdings"/>
              </a:rPr>
              <a:t> x 			</a:t>
            </a:r>
            <a:r>
              <a:rPr lang="en-US" dirty="0" smtClean="0">
                <a:sym typeface="Wingdings"/>
              </a:rPr>
              <a:t>(Extract features)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Training Data { (</a:t>
            </a:r>
            <a:r>
              <a:rPr lang="en-US" dirty="0" err="1">
                <a:sym typeface="Wingdings"/>
              </a:rPr>
              <a:t>x,y</a:t>
            </a:r>
            <a:r>
              <a:rPr lang="en-US" dirty="0">
                <a:sym typeface="Wingdings"/>
              </a:rPr>
              <a:t>) }  f 	(</a:t>
            </a:r>
            <a:r>
              <a:rPr lang="en-US" dirty="0" smtClean="0">
                <a:sym typeface="Wingdings"/>
              </a:rPr>
              <a:t>Learn model)</a:t>
            </a:r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Testing Stage</a:t>
            </a:r>
          </a:p>
          <a:p>
            <a:pPr lvl="1"/>
            <a:r>
              <a:rPr lang="en-US" dirty="0"/>
              <a:t>Raw Data </a:t>
            </a:r>
            <a:r>
              <a:rPr lang="en-US" dirty="0">
                <a:sym typeface="Wingdings"/>
              </a:rPr>
              <a:t> x 			(Extract features)</a:t>
            </a:r>
          </a:p>
          <a:p>
            <a:pPr lvl="1"/>
            <a:r>
              <a:rPr lang="en-US" dirty="0"/>
              <a:t>Test Data x </a:t>
            </a:r>
            <a:r>
              <a:rPr lang="en-US" dirty="0">
                <a:sym typeface="Wingdings"/>
              </a:rPr>
              <a:t> f(x) 	      	(Apply </a:t>
            </a:r>
            <a:r>
              <a:rPr lang="en-US" dirty="0" smtClean="0">
                <a:sym typeface="Wingdings"/>
              </a:rPr>
              <a:t>learned model, </a:t>
            </a:r>
            <a:r>
              <a:rPr lang="en-US" dirty="0">
                <a:sym typeface="Wingdings"/>
              </a:rPr>
              <a:t>					</a:t>
            </a:r>
            <a:r>
              <a:rPr lang="en-US" dirty="0" smtClean="0">
                <a:sym typeface="Wingdings"/>
              </a:rPr>
              <a:t>Evaluate </a:t>
            </a:r>
            <a:r>
              <a:rPr lang="en-US" dirty="0">
                <a:sym typeface="Wingdings"/>
              </a:rPr>
              <a:t>error)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1920"/>
            <a:ext cx="1829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 </a:t>
            </a:r>
            <a:r>
              <a:rPr lang="en-US" sz="1200" dirty="0" err="1" smtClean="0"/>
              <a:t>Dhruv</a:t>
            </a:r>
            <a:r>
              <a:rPr lang="en-US" sz="1200" dirty="0" smtClean="0"/>
              <a:t> </a:t>
            </a:r>
            <a:r>
              <a:rPr lang="en-US" sz="1200" dirty="0"/>
              <a:t>Batra</a:t>
            </a:r>
          </a:p>
        </p:txBody>
      </p:sp>
    </p:spTree>
    <p:extLst>
      <p:ext uri="{BB962C8B-B14F-4D97-AF65-F5344CB8AC3E}">
        <p14:creationId xmlns:p14="http://schemas.microsoft.com/office/powerpoint/2010/main" val="4197630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Entropy</a:t>
            </a:r>
          </a:p>
        </p:txBody>
      </p:sp>
      <p:pic>
        <p:nvPicPr>
          <p:cNvPr id="63491" name="Content Placeholder 3" descr="Figure1.30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133600"/>
            <a:ext cx="3678238" cy="3165475"/>
          </a:xfrm>
        </p:spPr>
      </p:pic>
      <p:pic>
        <p:nvPicPr>
          <p:cNvPr id="63492" name="Picture 4" descr="Figure1.30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678238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39093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Kullback-Leibler Divergence</a:t>
            </a:r>
          </a:p>
        </p:txBody>
      </p:sp>
      <p:pic>
        <p:nvPicPr>
          <p:cNvPr id="66563" name="Content Placeholder 4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0800" y="1905000"/>
            <a:ext cx="6502400" cy="1347788"/>
          </a:xfrm>
        </p:spPr>
      </p:pic>
      <p:pic>
        <p:nvPicPr>
          <p:cNvPr id="66564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810000"/>
            <a:ext cx="477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05413"/>
            <a:ext cx="13954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5205413"/>
            <a:ext cx="21875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12048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Mutual Information</a:t>
            </a:r>
          </a:p>
        </p:txBody>
      </p:sp>
      <p:pic>
        <p:nvPicPr>
          <p:cNvPr id="67587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133600"/>
            <a:ext cx="523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43195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31139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/ Prior / Posterior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A hypothesis is denoted as </a:t>
            </a:r>
            <a:r>
              <a:rPr lang="en-US" sz="2800" i="1" dirty="0"/>
              <a:t>h</a:t>
            </a:r>
            <a:r>
              <a:rPr lang="en-US" sz="2800" dirty="0"/>
              <a:t>; it is one member of the hypothesis space </a:t>
            </a:r>
            <a:r>
              <a:rPr lang="en-US" sz="2800" i="1" dirty="0"/>
              <a:t>H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A set of training examples is denoted as </a:t>
            </a:r>
            <a:r>
              <a:rPr lang="en-US" sz="2800" i="1" dirty="0"/>
              <a:t>D</a:t>
            </a:r>
            <a:r>
              <a:rPr lang="en-US" sz="2800" dirty="0"/>
              <a:t>,  a collection of (</a:t>
            </a:r>
            <a:r>
              <a:rPr lang="en-US" sz="2800" b="1" dirty="0"/>
              <a:t>x</a:t>
            </a:r>
            <a:r>
              <a:rPr lang="en-US" sz="2800" dirty="0"/>
              <a:t>, y) pairs for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Pr(</a:t>
            </a:r>
            <a:r>
              <a:rPr lang="en-US" sz="2800" i="1" dirty="0"/>
              <a:t>h</a:t>
            </a:r>
            <a:r>
              <a:rPr lang="en-US" sz="2800" dirty="0"/>
              <a:t>) – the </a:t>
            </a:r>
            <a:r>
              <a:rPr lang="en-US" sz="2800" i="1" dirty="0"/>
              <a:t>prior probability of the hypothesis</a:t>
            </a:r>
            <a:r>
              <a:rPr lang="en-US" sz="2800" dirty="0"/>
              <a:t> – without observing any training data, what is the probability that </a:t>
            </a:r>
            <a:r>
              <a:rPr lang="en-US" sz="2800" i="1" dirty="0"/>
              <a:t>h</a:t>
            </a:r>
            <a:r>
              <a:rPr lang="en-US" sz="2800" dirty="0"/>
              <a:t> is the target function we want?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1017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Rebecca Hwa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/ Prior / Posterior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Pr(</a:t>
            </a:r>
            <a:r>
              <a:rPr lang="en-US" sz="2800" i="1" dirty="0"/>
              <a:t>D</a:t>
            </a:r>
            <a:r>
              <a:rPr lang="en-US" sz="2800" dirty="0"/>
              <a:t>) – the </a:t>
            </a:r>
            <a:r>
              <a:rPr lang="en-US" sz="2800" i="1" dirty="0"/>
              <a:t>prior probability of the observed data</a:t>
            </a:r>
            <a:r>
              <a:rPr lang="en-US" sz="2800" dirty="0"/>
              <a:t> – chance of getting the particular set of training examples </a:t>
            </a:r>
            <a:r>
              <a:rPr lang="en-US" sz="2800" i="1" dirty="0"/>
              <a:t>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Pr(</a:t>
            </a:r>
            <a:r>
              <a:rPr lang="en-US" sz="2800" i="1" dirty="0" err="1"/>
              <a:t>h</a:t>
            </a:r>
            <a:r>
              <a:rPr lang="en-US" sz="2800" dirty="0" err="1"/>
              <a:t>|</a:t>
            </a:r>
            <a:r>
              <a:rPr lang="en-US" sz="2800" i="1" dirty="0" err="1"/>
              <a:t>D</a:t>
            </a:r>
            <a:r>
              <a:rPr lang="en-US" sz="2800" dirty="0"/>
              <a:t>) – the </a:t>
            </a:r>
            <a:r>
              <a:rPr lang="en-US" sz="2800" i="1" dirty="0"/>
              <a:t>posterior probability of h</a:t>
            </a:r>
            <a:r>
              <a:rPr lang="en-US" sz="2800" dirty="0"/>
              <a:t> – what is the probability that </a:t>
            </a:r>
            <a:r>
              <a:rPr lang="en-US" sz="2800" i="1" dirty="0"/>
              <a:t>h</a:t>
            </a:r>
            <a:r>
              <a:rPr lang="en-US" sz="2800" dirty="0"/>
              <a:t> is the target given that we have observed </a:t>
            </a:r>
            <a:r>
              <a:rPr lang="en-US" sz="2800" i="1" dirty="0"/>
              <a:t>D</a:t>
            </a:r>
            <a:r>
              <a:rPr lang="en-US" sz="2800" dirty="0"/>
              <a:t>?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Pr(</a:t>
            </a:r>
            <a:r>
              <a:rPr lang="en-US" sz="2800" i="1" dirty="0" err="1"/>
              <a:t>D</a:t>
            </a:r>
            <a:r>
              <a:rPr lang="en-US" sz="2800" dirty="0" err="1"/>
              <a:t>|</a:t>
            </a:r>
            <a:r>
              <a:rPr lang="en-US" sz="2800" i="1" dirty="0" err="1"/>
              <a:t>h</a:t>
            </a:r>
            <a:r>
              <a:rPr lang="en-US" sz="2800" dirty="0"/>
              <a:t>) </a:t>
            </a:r>
            <a:r>
              <a:rPr lang="en-US" sz="2800" dirty="0" smtClean="0"/>
              <a:t>– the </a:t>
            </a:r>
            <a:r>
              <a:rPr lang="en-US" sz="2800" dirty="0"/>
              <a:t>probability of getting </a:t>
            </a:r>
            <a:r>
              <a:rPr lang="en-US" sz="2800" i="1" dirty="0"/>
              <a:t>D</a:t>
            </a:r>
            <a:r>
              <a:rPr lang="en-US" sz="2800" dirty="0"/>
              <a:t> if </a:t>
            </a:r>
            <a:r>
              <a:rPr lang="en-US" sz="2800" i="1" dirty="0"/>
              <a:t>h</a:t>
            </a:r>
            <a:r>
              <a:rPr lang="en-US" sz="2800" dirty="0"/>
              <a:t> were true (a.k.a. </a:t>
            </a:r>
            <a:r>
              <a:rPr lang="en-US" sz="2800" i="1" dirty="0"/>
              <a:t>likelihood of the data</a:t>
            </a:r>
            <a:r>
              <a:rPr lang="en-US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Pr(</a:t>
            </a:r>
            <a:r>
              <a:rPr lang="en-US" sz="2800" i="1" dirty="0" err="1"/>
              <a:t>h</a:t>
            </a:r>
            <a:r>
              <a:rPr lang="en-US" sz="2800" dirty="0" err="1"/>
              <a:t>|</a:t>
            </a:r>
            <a:r>
              <a:rPr lang="en-US" sz="2800" i="1" dirty="0" err="1"/>
              <a:t>D</a:t>
            </a:r>
            <a:r>
              <a:rPr lang="en-US" sz="2800" dirty="0"/>
              <a:t>) = Pr(</a:t>
            </a:r>
            <a:r>
              <a:rPr lang="en-US" sz="2800" i="1" dirty="0" err="1"/>
              <a:t>D</a:t>
            </a:r>
            <a:r>
              <a:rPr lang="en-US" sz="2800" dirty="0" err="1"/>
              <a:t>|</a:t>
            </a:r>
            <a:r>
              <a:rPr lang="en-US" sz="2800" i="1" dirty="0" err="1"/>
              <a:t>h</a:t>
            </a:r>
            <a:r>
              <a:rPr lang="en-US" sz="2800" dirty="0"/>
              <a:t>)Pr(</a:t>
            </a:r>
            <a:r>
              <a:rPr lang="en-US" sz="2800" i="1" dirty="0"/>
              <a:t>h</a:t>
            </a:r>
            <a:r>
              <a:rPr lang="en-US" sz="2800" dirty="0"/>
              <a:t>)/Pr(</a:t>
            </a:r>
            <a:r>
              <a:rPr lang="en-US" sz="2800" i="1" dirty="0"/>
              <a:t>D</a:t>
            </a:r>
            <a:r>
              <a:rPr lang="en-US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1017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Rebecca Hwa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Maximum-a-posteriori (MAP) estimation:</a:t>
            </a:r>
          </a:p>
          <a:p>
            <a:pPr lvl="1"/>
            <a:r>
              <a:rPr lang="en-US" dirty="0" err="1"/>
              <a:t>h</a:t>
            </a:r>
            <a:r>
              <a:rPr lang="en-US" baseline="-25000" dirty="0" err="1"/>
              <a:t>MAP</a:t>
            </a:r>
            <a:r>
              <a:rPr lang="en-US" dirty="0"/>
              <a:t> = </a:t>
            </a:r>
            <a:r>
              <a:rPr lang="en-US" dirty="0" err="1"/>
              <a:t>argmax</a:t>
            </a:r>
            <a:r>
              <a:rPr lang="en-US" baseline="-25000" dirty="0" err="1"/>
              <a:t>h</a:t>
            </a:r>
            <a:r>
              <a:rPr lang="en-US" dirty="0"/>
              <a:t> Pr(</a:t>
            </a:r>
            <a:r>
              <a:rPr lang="en-US" dirty="0" err="1"/>
              <a:t>h|D</a:t>
            </a:r>
            <a:r>
              <a:rPr lang="en-US" dirty="0"/>
              <a:t>)  </a:t>
            </a:r>
          </a:p>
          <a:p>
            <a:pPr lvl="1">
              <a:buNone/>
            </a:pPr>
            <a:r>
              <a:rPr lang="en-US" dirty="0"/>
              <a:t>	= </a:t>
            </a:r>
            <a:r>
              <a:rPr lang="en-US" dirty="0" err="1"/>
              <a:t>argmax</a:t>
            </a:r>
            <a:r>
              <a:rPr lang="en-US" baseline="-25000" dirty="0" err="1"/>
              <a:t>h</a:t>
            </a:r>
            <a:r>
              <a:rPr lang="en-US" dirty="0"/>
              <a:t> Pr(</a:t>
            </a:r>
            <a:r>
              <a:rPr lang="en-US" dirty="0" err="1"/>
              <a:t>D|h</a:t>
            </a:r>
            <a:r>
              <a:rPr lang="en-US" dirty="0"/>
              <a:t>)Pr(h)/Pr(D) </a:t>
            </a:r>
          </a:p>
          <a:p>
            <a:pPr lvl="1">
              <a:buNone/>
            </a:pPr>
            <a:r>
              <a:rPr lang="en-US" dirty="0"/>
              <a:t>	= </a:t>
            </a:r>
            <a:r>
              <a:rPr lang="en-US" dirty="0" err="1"/>
              <a:t>argmax</a:t>
            </a:r>
            <a:r>
              <a:rPr lang="en-US" baseline="-25000" dirty="0" err="1"/>
              <a:t>h</a:t>
            </a:r>
            <a:r>
              <a:rPr lang="en-US" dirty="0"/>
              <a:t> Pr(</a:t>
            </a:r>
            <a:r>
              <a:rPr lang="en-US" dirty="0" err="1"/>
              <a:t>D|h</a:t>
            </a:r>
            <a:r>
              <a:rPr lang="en-US" dirty="0"/>
              <a:t>)Pr(h)</a:t>
            </a:r>
          </a:p>
          <a:p>
            <a:r>
              <a:rPr lang="en-US" dirty="0"/>
              <a:t>Maximum likelihood estimation (MLE):</a:t>
            </a:r>
          </a:p>
          <a:p>
            <a:pPr lvl="1"/>
            <a:r>
              <a:rPr lang="en-US" dirty="0" err="1"/>
              <a:t>h</a:t>
            </a:r>
            <a:r>
              <a:rPr lang="en-US" baseline="-25000" dirty="0" err="1"/>
              <a:t>ML</a:t>
            </a:r>
            <a:r>
              <a:rPr lang="en-US" dirty="0"/>
              <a:t> = </a:t>
            </a:r>
            <a:r>
              <a:rPr lang="en-US" dirty="0" err="1"/>
              <a:t>argmax</a:t>
            </a:r>
            <a:r>
              <a:rPr lang="en-US" dirty="0"/>
              <a:t> Pr(</a:t>
            </a:r>
            <a:r>
              <a:rPr lang="en-US" dirty="0" err="1"/>
              <a:t>D|h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1017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Rebecca Hwa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vs MLE Estimation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Probability </a:t>
            </a:r>
            <a:r>
              <a:rPr lang="en-US" dirty="0" smtClean="0"/>
              <a:t>basics (review)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Some terms from probabilistic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Some common probability distributions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764971"/>
            <a:ext cx="8229600" cy="667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3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Figure1.1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27694" y="1428737"/>
            <a:ext cx="3444240" cy="24917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/>
              <a:t>Gaussian Distribution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1671628"/>
            <a:ext cx="5081025" cy="685802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031" y="5214950"/>
            <a:ext cx="6705613" cy="633986"/>
          </a:xfrm>
          <a:prstGeom prst="rect">
            <a:avLst/>
          </a:prstGeom>
          <a:noFill/>
        </p:spPr>
      </p:pic>
      <p:pic>
        <p:nvPicPr>
          <p:cNvPr id="10" name="Content Placeholder 3" descr="Figure2.8a.jpg"/>
          <p:cNvPicPr>
            <a:picLocks noChangeAspect="1"/>
          </p:cNvPicPr>
          <p:nvPr/>
        </p:nvPicPr>
        <p:blipFill>
          <a:blip r:embed="rId7" cstate="print"/>
          <a:srcRect b="13871"/>
          <a:stretch>
            <a:fillRect/>
          </a:stretch>
        </p:blipFill>
        <p:spPr>
          <a:xfrm>
            <a:off x="6013922" y="3145168"/>
            <a:ext cx="2487168" cy="1926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15518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Curve Fitting Re-visited</a:t>
            </a:r>
          </a:p>
        </p:txBody>
      </p:sp>
      <p:pic>
        <p:nvPicPr>
          <p:cNvPr id="40963" name="Content Placeholder 3" descr="Figure1.1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31975"/>
            <a:ext cx="6096000" cy="3883025"/>
          </a:xfrm>
        </p:spPr>
      </p:pic>
      <p:pic>
        <p:nvPicPr>
          <p:cNvPr id="40964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4267200"/>
            <a:ext cx="200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39330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Gaussian Parameter Estimation</a:t>
            </a:r>
          </a:p>
        </p:txBody>
      </p:sp>
      <p:pic>
        <p:nvPicPr>
          <p:cNvPr id="37891" name="Content Placeholder 3" descr="Figure1.1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76400"/>
            <a:ext cx="4926013" cy="3151188"/>
          </a:xfrm>
        </p:spPr>
      </p:pic>
      <p:pic>
        <p:nvPicPr>
          <p:cNvPr id="37892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05400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4343400" y="2052638"/>
            <a:ext cx="289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Likelihood 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25983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Estimation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8189843" cy="4525963"/>
          </a:xfrm>
        </p:spPr>
        <p:txBody>
          <a:bodyPr/>
          <a:lstStyle/>
          <a:p>
            <a:r>
              <a:rPr lang="en-US" dirty="0"/>
              <a:t>Probabilities to rescue:</a:t>
            </a:r>
          </a:p>
          <a:p>
            <a:pPr lvl="1"/>
            <a:r>
              <a:rPr lang="en-US" dirty="0"/>
              <a:t>x and y are </a:t>
            </a:r>
            <a:r>
              <a:rPr lang="en-US" i="1" dirty="0"/>
              <a:t>random</a:t>
            </a:r>
            <a:r>
              <a:rPr lang="en-US" dirty="0"/>
              <a:t> </a:t>
            </a:r>
            <a:r>
              <a:rPr lang="en-US" i="1" dirty="0"/>
              <a:t>variables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 = 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 (x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), …, 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/>
              <a:t>) 	~ P(X,Y)</a:t>
            </a:r>
          </a:p>
          <a:p>
            <a:pPr lvl="1"/>
            <a:endParaRPr lang="en-US" dirty="0"/>
          </a:p>
          <a:p>
            <a:r>
              <a:rPr lang="en-US" dirty="0"/>
              <a:t>IID: Independent Identically Distributed</a:t>
            </a:r>
          </a:p>
          <a:p>
            <a:pPr lvl="1"/>
            <a:r>
              <a:rPr lang="en-US" dirty="0"/>
              <a:t>Both training &amp; testing data sampled IID from P(X,Y)</a:t>
            </a:r>
          </a:p>
          <a:p>
            <a:pPr lvl="1"/>
            <a:r>
              <a:rPr lang="en-US" dirty="0"/>
              <a:t>Learn on training set</a:t>
            </a:r>
          </a:p>
          <a:p>
            <a:pPr lvl="1"/>
            <a:r>
              <a:rPr lang="en-US" dirty="0"/>
              <a:t>Have some hope of </a:t>
            </a:r>
            <a:r>
              <a:rPr lang="en-US" i="1" dirty="0"/>
              <a:t>generalizing</a:t>
            </a:r>
            <a:r>
              <a:rPr lang="en-US" dirty="0"/>
              <a:t> to test set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1920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Dhruv</a:t>
            </a:r>
            <a:r>
              <a:rPr lang="en-US" sz="1200" dirty="0"/>
              <a:t> Batra</a:t>
            </a:r>
          </a:p>
        </p:txBody>
      </p:sp>
    </p:spTree>
    <p:extLst>
      <p:ext uri="{BB962C8B-B14F-4D97-AF65-F5344CB8AC3E}">
        <p14:creationId xmlns:p14="http://schemas.microsoft.com/office/powerpoint/2010/main" val="1533449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Maximum Likelihood</a:t>
            </a:r>
          </a:p>
        </p:txBody>
      </p:sp>
      <p:pic>
        <p:nvPicPr>
          <p:cNvPr id="41987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26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895600"/>
            <a:ext cx="68834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5105400"/>
            <a:ext cx="375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00200" y="4419600"/>
            <a:ext cx="5943600" cy="369888"/>
            <a:chOff x="1600200" y="4419600"/>
            <a:chExt cx="5943600" cy="369888"/>
          </a:xfrm>
        </p:grpSpPr>
        <p:sp>
          <p:nvSpPr>
            <p:cNvPr id="41990" name="TextBox 10"/>
            <p:cNvSpPr txBox="1">
              <a:spLocks noChangeArrowheads="1"/>
            </p:cNvSpPr>
            <p:nvPr/>
          </p:nvSpPr>
          <p:spPr bwMode="auto">
            <a:xfrm>
              <a:off x="1600200" y="4419600"/>
              <a:ext cx="5943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Determine            by minimizing sum-of-squares error,             .</a:t>
              </a:r>
            </a:p>
          </p:txBody>
        </p:sp>
        <p:pic>
          <p:nvPicPr>
            <p:cNvPr id="41991" name="Picture 12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675" y="4548188"/>
              <a:ext cx="533400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2" name="Picture 1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495800"/>
              <a:ext cx="609600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34802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Predictive Distribution</a:t>
            </a:r>
          </a:p>
        </p:txBody>
      </p:sp>
      <p:pic>
        <p:nvPicPr>
          <p:cNvPr id="43011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5720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Content Placeholder 8" descr="poly_fit_pred_ml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278063"/>
            <a:ext cx="5273675" cy="3959225"/>
          </a:xfrm>
        </p:spPr>
      </p:pic>
      <p:sp>
        <p:nvSpPr>
          <p:cNvPr id="5" name="TextBox 4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26854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MAP: A Step towards Bayes</a:t>
            </a:r>
          </a:p>
        </p:txBody>
      </p:sp>
      <p:pic>
        <p:nvPicPr>
          <p:cNvPr id="4403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033588"/>
            <a:ext cx="62992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24213"/>
            <a:ext cx="3810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74456"/>
            <a:ext cx="472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90600" y="5531756"/>
            <a:ext cx="7162800" cy="369888"/>
            <a:chOff x="990600" y="5219700"/>
            <a:chExt cx="7162800" cy="369888"/>
          </a:xfrm>
        </p:grpSpPr>
        <p:sp>
          <p:nvSpPr>
            <p:cNvPr id="44038" name="TextBox 9"/>
            <p:cNvSpPr txBox="1">
              <a:spLocks noChangeArrowheads="1"/>
            </p:cNvSpPr>
            <p:nvPr/>
          </p:nvSpPr>
          <p:spPr bwMode="auto">
            <a:xfrm>
              <a:off x="990600" y="5219700"/>
              <a:ext cx="7162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Determine               by minimizing regularized sum-of-squares error,             .</a:t>
              </a:r>
            </a:p>
          </p:txBody>
        </p:sp>
        <p:pic>
          <p:nvPicPr>
            <p:cNvPr id="44039" name="Picture 12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348288"/>
              <a:ext cx="685800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3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250" y="5227638"/>
              <a:ext cx="609600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0" y="6591920"/>
            <a:ext cx="1854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 Chris </a:t>
            </a:r>
            <a:r>
              <a:rPr lang="en-US" sz="1200" dirty="0"/>
              <a:t>Bishop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954111" y="3505200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posterior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 likelihood × prior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Gaussian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10" descr="Figure2.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648878"/>
            <a:ext cx="2487168" cy="2237232"/>
          </a:xfrm>
          <a:prstGeom prst="rect">
            <a:avLst/>
          </a:prstGeom>
        </p:spPr>
      </p:pic>
      <p:pic>
        <p:nvPicPr>
          <p:cNvPr id="6" name="Picture 5" descr="Figure2.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9278" y="1648878"/>
            <a:ext cx="2487168" cy="2237232"/>
          </a:xfrm>
          <a:prstGeom prst="rect">
            <a:avLst/>
          </a:prstGeom>
        </p:spPr>
      </p:pic>
      <p:pic>
        <p:nvPicPr>
          <p:cNvPr id="7" name="Picture 6" descr="Figure2.8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2484" y="1648878"/>
            <a:ext cx="2487168" cy="2237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2587" y="3930725"/>
            <a:ext cx="272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Diagonal covariance matrix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7146" y="3930725"/>
            <a:ext cx="2034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Covariance matrix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proportional to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identity matrix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6762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Gaussian Mean and Variance</a:t>
            </a:r>
          </a:p>
        </p:txBody>
      </p:sp>
      <p:pic>
        <p:nvPicPr>
          <p:cNvPr id="35843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133600"/>
            <a:ext cx="363378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330575"/>
            <a:ext cx="302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21743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Maximum Likelihood for the Gaussian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Given </a:t>
            </a:r>
            <a:r>
              <a:rPr lang="en-GB" dirty="0" err="1"/>
              <a:t>i.i.d</a:t>
            </a:r>
            <a:r>
              <a:rPr lang="en-GB" dirty="0"/>
              <a:t>. data                             , the log </a:t>
            </a:r>
            <a:r>
              <a:rPr lang="en-GB" dirty="0" err="1"/>
              <a:t>likeli</a:t>
            </a:r>
            <a:r>
              <a:rPr lang="en-GB" dirty="0"/>
              <a:t>-hood function is given by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Sufficient statistics</a:t>
            </a: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27087" y="1714488"/>
            <a:ext cx="2602235" cy="41148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784" y="2857496"/>
            <a:ext cx="7900431" cy="762002"/>
          </a:xfrm>
          <a:prstGeom prst="rect">
            <a:avLst/>
          </a:prstGeom>
          <a:noFill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9605" y="4714884"/>
            <a:ext cx="3224789" cy="76200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5576" y="3962402"/>
            <a:ext cx="7968343" cy="1863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174500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Maximum Likelihood for the </a:t>
            </a:r>
            <a:r>
              <a:rPr lang="en-GB" dirty="0" smtClean="0"/>
              <a:t>Gaussian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 the derivative of  the log likelihood function to zero,</a:t>
            </a:r>
          </a:p>
          <a:p>
            <a:endParaRPr lang="en-GB" dirty="0"/>
          </a:p>
          <a:p>
            <a:endParaRPr lang="en-GB" sz="1800" dirty="0"/>
          </a:p>
          <a:p>
            <a:r>
              <a:rPr lang="en-GB" dirty="0"/>
              <a:t>and solve to obtain</a:t>
            </a:r>
          </a:p>
          <a:p>
            <a:endParaRPr lang="en-GB" dirty="0"/>
          </a:p>
          <a:p>
            <a:r>
              <a:rPr lang="en-GB" dirty="0"/>
              <a:t>Similarly</a:t>
            </a: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36913" y="2738650"/>
            <a:ext cx="4470171" cy="761788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93365" y="4167022"/>
            <a:ext cx="1957267" cy="762176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73867" y="5310024"/>
            <a:ext cx="4396265" cy="762182"/>
          </a:xfrm>
          <a:prstGeom prst="rect">
            <a:avLst/>
          </a:prstGeom>
          <a:noFill/>
          <a:ln/>
          <a:effectLst/>
        </p:spPr>
      </p:pic>
      <p:sp>
        <p:nvSpPr>
          <p:cNvPr id="8" name="TextBox 7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24228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Maximum Likelihood – 1D Case</a:t>
            </a:r>
          </a:p>
        </p:txBody>
      </p:sp>
      <p:pic>
        <p:nvPicPr>
          <p:cNvPr id="38915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76475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09975"/>
            <a:ext cx="1852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2871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6034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Mixtures of Gaussians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Old Faithful data set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47176" y="2285992"/>
            <a:ext cx="7434289" cy="3736992"/>
            <a:chOff x="857224" y="2786058"/>
            <a:chExt cx="7434289" cy="3736992"/>
          </a:xfrm>
        </p:grpSpPr>
        <p:grpSp>
          <p:nvGrpSpPr>
            <p:cNvPr id="7" name="Group 6"/>
            <p:cNvGrpSpPr/>
            <p:nvPr/>
          </p:nvGrpSpPr>
          <p:grpSpPr>
            <a:xfrm>
              <a:off x="857224" y="2786058"/>
              <a:ext cx="3505200" cy="3736992"/>
              <a:chOff x="1219724" y="2347356"/>
              <a:chExt cx="3505200" cy="3736992"/>
            </a:xfrm>
          </p:grpSpPr>
          <p:pic>
            <p:nvPicPr>
              <p:cNvPr id="4" name="Picture 3" descr="Figure2.21a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19724" y="2347356"/>
                <a:ext cx="3505200" cy="3224784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847308" y="5715016"/>
                <a:ext cx="2571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Single Gaussian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786314" y="2786058"/>
              <a:ext cx="3505199" cy="3736992"/>
              <a:chOff x="1219724" y="2347356"/>
              <a:chExt cx="3505199" cy="3736992"/>
            </a:xfrm>
          </p:grpSpPr>
          <p:pic>
            <p:nvPicPr>
              <p:cNvPr id="9" name="Picture 8" descr="Figure2.21a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19724" y="2347356"/>
                <a:ext cx="3505199" cy="3224784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847308" y="5715016"/>
                <a:ext cx="2571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Mixture of two Gaussians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10974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Mixtures of Gaussians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Combine simple models </a:t>
            </a:r>
            <a:br>
              <a:rPr lang="en-GB" dirty="0"/>
            </a:br>
            <a:r>
              <a:rPr lang="en-GB" dirty="0"/>
              <a:t>into a complex model:</a:t>
            </a:r>
          </a:p>
        </p:txBody>
      </p:sp>
      <p:pic>
        <p:nvPicPr>
          <p:cNvPr id="13" name="Content Placeholder 12" descr="TP_tmp.png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2643182"/>
            <a:ext cx="2919989" cy="786386"/>
          </a:xfrm>
          <a:noFill/>
        </p:spPr>
      </p:pic>
      <p:sp>
        <p:nvSpPr>
          <p:cNvPr id="14" name="Right Brace 13"/>
          <p:cNvSpPr/>
          <p:nvPr/>
        </p:nvSpPr>
        <p:spPr>
          <a:xfrm rot="5400000">
            <a:off x="3107521" y="2607463"/>
            <a:ext cx="142876" cy="1357322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335756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2062416" y="3499644"/>
            <a:ext cx="571504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33540" y="37348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Mixing coefficient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286248" y="1714488"/>
            <a:ext cx="4267200" cy="2726786"/>
            <a:chOff x="4286248" y="1643050"/>
            <a:chExt cx="4267200" cy="2726786"/>
          </a:xfrm>
        </p:grpSpPr>
        <p:pic>
          <p:nvPicPr>
            <p:cNvPr id="24" name="Picture 23" descr="Figure2.2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6248" y="1643050"/>
              <a:ext cx="4267200" cy="254203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72198" y="4000504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K=3</a:t>
              </a:r>
            </a:p>
          </p:txBody>
        </p:sp>
      </p:grpSp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411" y="4357126"/>
            <a:ext cx="2919989" cy="78638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8649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is non-deterministic event</a:t>
            </a:r>
          </a:p>
          <a:p>
            <a:pPr lvl="1"/>
            <a:r>
              <a:rPr lang="en-US" dirty="0"/>
              <a:t>Can think of A as a Boolean-valued variable</a:t>
            </a:r>
          </a:p>
          <a:p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A = your next patient has cancer</a:t>
            </a:r>
          </a:p>
          <a:p>
            <a:pPr lvl="1"/>
            <a:r>
              <a:rPr lang="en-US" dirty="0"/>
              <a:t>A = </a:t>
            </a:r>
            <a:r>
              <a:rPr lang="en-US" dirty="0" smtClean="0"/>
              <a:t>Andy Murray wins </a:t>
            </a:r>
            <a:r>
              <a:rPr lang="en-US" dirty="0"/>
              <a:t>US Open </a:t>
            </a:r>
            <a:r>
              <a:rPr lang="en-US" dirty="0" smtClean="0"/>
              <a:t>2017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1920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Dhruv</a:t>
            </a:r>
            <a:r>
              <a:rPr lang="en-US" sz="1200" dirty="0"/>
              <a:t> Batra</a:t>
            </a:r>
          </a:p>
        </p:txBody>
      </p:sp>
    </p:spTree>
    <p:extLst>
      <p:ext uri="{BB962C8B-B14F-4D97-AF65-F5344CB8AC3E}">
        <p14:creationId xmlns:p14="http://schemas.microsoft.com/office/powerpoint/2010/main" val="2305428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Mixtures of Gaussians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00034" y="1926351"/>
            <a:ext cx="8072494" cy="2570232"/>
            <a:chOff x="500034" y="2357430"/>
            <a:chExt cx="8072494" cy="2570232"/>
          </a:xfrm>
        </p:grpSpPr>
        <p:pic>
          <p:nvPicPr>
            <p:cNvPr id="19" name="Picture 18" descr="Figure2.23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034" y="2358198"/>
              <a:ext cx="2647188" cy="2569464"/>
            </a:xfrm>
            <a:prstGeom prst="rect">
              <a:avLst/>
            </a:prstGeom>
          </p:spPr>
        </p:pic>
        <p:pic>
          <p:nvPicPr>
            <p:cNvPr id="20" name="Picture 19" descr="Figure2.23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4678" y="2357430"/>
              <a:ext cx="2647188" cy="2569463"/>
            </a:xfrm>
            <a:prstGeom prst="rect">
              <a:avLst/>
            </a:prstGeom>
          </p:spPr>
        </p:pic>
        <p:pic>
          <p:nvPicPr>
            <p:cNvPr id="21" name="Picture 20" descr="Figure2.23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5340" y="2464587"/>
              <a:ext cx="2647188" cy="2355149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893" y="4732858"/>
            <a:ext cx="8578215" cy="92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9719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Variables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Coin flipping: heads=1, tails=0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Bernoulli Distribution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136" y="2577080"/>
            <a:ext cx="1652020" cy="280416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59030" y="4290644"/>
            <a:ext cx="3225938" cy="1067182"/>
          </a:xfrm>
          <a:prstGeom prst="rect">
            <a:avLst/>
          </a:prstGeom>
          <a:noFill/>
          <a:ln/>
          <a:effectLst/>
        </p:spPr>
      </p:pic>
      <p:sp>
        <p:nvSpPr>
          <p:cNvPr id="7" name="TextBox 6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35075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Variables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>
                <a:cs typeface="Times New Roman" pitchFamily="18" charset="0"/>
              </a:rPr>
              <a:t>N</a:t>
            </a:r>
            <a:r>
              <a:rPr lang="en-GB" dirty="0"/>
              <a:t> coin flips:</a:t>
            </a:r>
          </a:p>
          <a:p>
            <a:endParaRPr lang="en-GB" dirty="0"/>
          </a:p>
          <a:p>
            <a:r>
              <a:rPr lang="en-GB" dirty="0"/>
              <a:t>Binomial Distribution</a:t>
            </a: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2840" y="2219890"/>
            <a:ext cx="1828804" cy="280416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6024" y="3571876"/>
            <a:ext cx="3962408" cy="633986"/>
          </a:xfrm>
          <a:prstGeom prst="rect">
            <a:avLst/>
          </a:prstGeom>
          <a:noFill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195" y="4357694"/>
            <a:ext cx="3657608" cy="762002"/>
          </a:xfrm>
          <a:prstGeom prst="rect">
            <a:avLst/>
          </a:prstGeom>
          <a:noFill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2092" y="5286388"/>
            <a:ext cx="5815596" cy="7620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241205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Binomial Distribution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28662" y="1785926"/>
            <a:ext cx="6759141" cy="3785616"/>
            <a:chOff x="1142976" y="1928802"/>
            <a:chExt cx="6759141" cy="3785616"/>
          </a:xfrm>
        </p:grpSpPr>
        <p:pic>
          <p:nvPicPr>
            <p:cNvPr id="14" name="Picture 13" descr="Figure2.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1749" y="1928802"/>
              <a:ext cx="5230368" cy="3785616"/>
            </a:xfrm>
            <a:prstGeom prst="rect">
              <a:avLst/>
            </a:prstGeom>
          </p:spPr>
        </p:pic>
        <p:pic>
          <p:nvPicPr>
            <p:cNvPr id="16" name="Picture 15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2976" y="3500438"/>
              <a:ext cx="1700788" cy="280416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21763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Parameter Estimation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ML for Bernoulli</a:t>
            </a:r>
          </a:p>
          <a:p>
            <a:r>
              <a:rPr lang="en-GB" sz="2400" dirty="0"/>
              <a:t>	Given: </a:t>
            </a:r>
          </a:p>
          <a:p>
            <a:r>
              <a:rPr lang="en-GB" dirty="0"/>
              <a:t>	</a:t>
            </a:r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9744" y="2295517"/>
            <a:ext cx="5312414" cy="280563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1694" y="2809874"/>
            <a:ext cx="4800610" cy="762002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5184" y="3786190"/>
            <a:ext cx="6833630" cy="762002"/>
          </a:xfrm>
          <a:prstGeom prst="rect">
            <a:avLst/>
          </a:prstGeom>
          <a:noFill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0605" y="4786322"/>
            <a:ext cx="2462789" cy="7620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209469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Parameter Estimation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Example:</a:t>
            </a:r>
          </a:p>
          <a:p>
            <a:endParaRPr lang="en-GB" dirty="0"/>
          </a:p>
          <a:p>
            <a:r>
              <a:rPr lang="en-GB" dirty="0" smtClean="0"/>
              <a:t>Prediction</a:t>
            </a:r>
            <a:r>
              <a:rPr lang="en-GB" dirty="0"/>
              <a:t>: </a:t>
            </a:r>
            <a:r>
              <a:rPr lang="en-GB" i="1" dirty="0"/>
              <a:t>all</a:t>
            </a:r>
            <a:r>
              <a:rPr lang="en-GB" dirty="0"/>
              <a:t> future tosses will land heads up</a:t>
            </a:r>
          </a:p>
          <a:p>
            <a:r>
              <a:rPr lang="en-GB" sz="2800" dirty="0" smtClean="0"/>
              <a:t>	Overfitting </a:t>
            </a:r>
            <a:r>
              <a:rPr lang="en-GB" sz="2800" dirty="0"/>
              <a:t>to </a:t>
            </a:r>
            <a:r>
              <a:rPr lang="en-GB" sz="2800" i="1" dirty="0"/>
              <a:t>D</a:t>
            </a:r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39252" y="1666863"/>
            <a:ext cx="3256772" cy="558566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76474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Beta Distribution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Distribution over              .</a:t>
            </a: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35149" y="2500306"/>
            <a:ext cx="4673701" cy="1881066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51772" y="1782548"/>
            <a:ext cx="1207773" cy="350520"/>
          </a:xfrm>
          <a:prstGeom prst="rect">
            <a:avLst/>
          </a:prstGeom>
          <a:noFill/>
          <a:ln/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0413" y="4891108"/>
            <a:ext cx="2543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29832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Bayesian Bernoulli</a:t>
            </a: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47780" y="1785360"/>
            <a:ext cx="6248437" cy="1929396"/>
          </a:xfrm>
          <a:prstGeom prst="rect">
            <a:avLst/>
          </a:prstGeom>
          <a:noFill/>
          <a:ln/>
          <a:effectLst/>
        </p:spPr>
      </p:pic>
      <p:sp>
        <p:nvSpPr>
          <p:cNvPr id="7" name="TextBox 6"/>
          <p:cNvSpPr txBox="1"/>
          <p:nvPr/>
        </p:nvSpPr>
        <p:spPr>
          <a:xfrm>
            <a:off x="785786" y="478632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Beta distribution provides the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conjugate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prior for the Bernoulli distribution.</a:t>
            </a: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0504" y="4077278"/>
            <a:ext cx="4062991" cy="28041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67988" y="2142308"/>
            <a:ext cx="5943600" cy="809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7988" y="2965269"/>
            <a:ext cx="5943600" cy="439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7988" y="3396343"/>
            <a:ext cx="5943600" cy="461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7988" y="3870962"/>
            <a:ext cx="5943600" cy="544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24790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2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Bernoulli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hyperparameters</a:t>
            </a:r>
            <a:r>
              <a:rPr lang="en-US" dirty="0"/>
              <a:t> </a:t>
            </a:r>
            <a:r>
              <a:rPr lang="en-US" i="1" dirty="0" err="1"/>
              <a:t>a</a:t>
            </a:r>
            <a:r>
              <a:rPr lang="en-US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b</a:t>
            </a:r>
            <a:r>
              <a:rPr lang="en-US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are the effective number of observations of x=1 and x=0 (need not be integers)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The posterior distribution in turn can act as a </a:t>
            </a:r>
            <a:r>
              <a:rPr lang="en-US" i="1" dirty="0"/>
              <a:t>prior</a:t>
            </a:r>
            <a:r>
              <a:rPr lang="en-US" dirty="0"/>
              <a:t> as more data is observed</a:t>
            </a:r>
          </a:p>
        </p:txBody>
      </p:sp>
    </p:spTree>
    <p:extLst>
      <p:ext uri="{BB962C8B-B14F-4D97-AF65-F5344CB8AC3E}">
        <p14:creationId xmlns:p14="http://schemas.microsoft.com/office/powerpoint/2010/main" val="20127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Bernoulli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Interpretation?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The fraction of (real and fictitious/prior observations) corresponding to </a:t>
            </a:r>
            <a:r>
              <a:rPr lang="en-US" dirty="0" smtClean="0"/>
              <a:t>x=1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infinitely large datasets, reduces to </a:t>
            </a:r>
            <a:r>
              <a:rPr lang="en-US" dirty="0" err="1" smtClean="0"/>
              <a:t>Maxmimum</a:t>
            </a:r>
            <a:r>
              <a:rPr lang="en-US" dirty="0" smtClean="0"/>
              <a:t> Likelihood Estimation </a:t>
            </a:r>
            <a:endParaRPr lang="en-US" dirty="0"/>
          </a:p>
          <a:p>
            <a:endParaRPr lang="en-US" dirty="0"/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613" y="1781917"/>
            <a:ext cx="39147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84571" y="2244106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 = N - m</a:t>
            </a:r>
          </a:p>
        </p:txBody>
      </p:sp>
    </p:spTree>
    <p:extLst>
      <p:ext uri="{BB962C8B-B14F-4D97-AF65-F5344CB8AC3E}">
        <p14:creationId xmlns:p14="http://schemas.microsoft.com/office/powerpoint/2010/main" val="24470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P(A) mean?</a:t>
            </a:r>
          </a:p>
          <a:p>
            <a:endParaRPr lang="en-US" dirty="0"/>
          </a:p>
          <a:p>
            <a:r>
              <a:rPr lang="en-US" dirty="0" err="1"/>
              <a:t>Frequentist</a:t>
            </a:r>
            <a:r>
              <a:rPr lang="en-US" dirty="0"/>
              <a:t> View</a:t>
            </a:r>
          </a:p>
          <a:p>
            <a:pPr lvl="1"/>
            <a:r>
              <a:rPr lang="en-US" dirty="0"/>
              <a:t>limit N</a:t>
            </a:r>
            <a:r>
              <a:rPr lang="en-US" dirty="0">
                <a:sym typeface="Wingdings"/>
              </a:rPr>
              <a:t>∞ </a:t>
            </a:r>
            <a:r>
              <a:rPr lang="en-US" dirty="0"/>
              <a:t>#(A is true)/N</a:t>
            </a:r>
          </a:p>
          <a:p>
            <a:pPr lvl="1"/>
            <a:r>
              <a:rPr lang="en-US" dirty="0" smtClean="0"/>
              <a:t>frequency </a:t>
            </a:r>
            <a:r>
              <a:rPr lang="en-US" dirty="0"/>
              <a:t>of a repeating non-deterministic event</a:t>
            </a:r>
          </a:p>
          <a:p>
            <a:endParaRPr lang="en-US" dirty="0"/>
          </a:p>
          <a:p>
            <a:r>
              <a:rPr lang="en-US" dirty="0"/>
              <a:t>Bayesian View</a:t>
            </a:r>
          </a:p>
          <a:p>
            <a:pPr lvl="1"/>
            <a:r>
              <a:rPr lang="en-US" dirty="0"/>
              <a:t>P(A) is your “belief” about 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1920"/>
            <a:ext cx="1829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 </a:t>
            </a:r>
            <a:r>
              <a:rPr lang="en-US" sz="1200" dirty="0" err="1" smtClean="0"/>
              <a:t>Dhruv</a:t>
            </a:r>
            <a:r>
              <a:rPr lang="en-US" sz="1200" dirty="0" smtClean="0"/>
              <a:t> </a:t>
            </a:r>
            <a:r>
              <a:rPr lang="en-US" sz="1200" dirty="0"/>
              <a:t>Batra</a:t>
            </a:r>
          </a:p>
        </p:txBody>
      </p:sp>
    </p:spTree>
    <p:extLst>
      <p:ext uri="{BB962C8B-B14F-4D97-AF65-F5344CB8AC3E}">
        <p14:creationId xmlns:p14="http://schemas.microsoft.com/office/powerpoint/2010/main" val="1319317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Prior ∙ Likelihood = Posterior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1905" y="2366994"/>
            <a:ext cx="7500990" cy="1865376"/>
            <a:chOff x="857224" y="2807208"/>
            <a:chExt cx="7500990" cy="1865376"/>
          </a:xfrm>
        </p:grpSpPr>
        <p:pic>
          <p:nvPicPr>
            <p:cNvPr id="4" name="Picture 3" descr="Figure2.3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224" y="2807208"/>
              <a:ext cx="2478024" cy="1865376"/>
            </a:xfrm>
            <a:prstGeom prst="rect">
              <a:avLst/>
            </a:prstGeom>
          </p:spPr>
        </p:pic>
        <p:pic>
          <p:nvPicPr>
            <p:cNvPr id="5" name="Picture 4" descr="Figure2.3b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7554" y="2807208"/>
              <a:ext cx="2478024" cy="1865376"/>
            </a:xfrm>
            <a:prstGeom prst="rect">
              <a:avLst/>
            </a:prstGeom>
          </p:spPr>
        </p:pic>
        <p:pic>
          <p:nvPicPr>
            <p:cNvPr id="6" name="Picture 5" descr="Figure2.3c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0190" y="2807208"/>
              <a:ext cx="2478024" cy="1865376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941" y="4354152"/>
            <a:ext cx="8560118" cy="82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20388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Multinomial Variables</a:t>
            </a:r>
          </a:p>
        </p:txBody>
      </p:sp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9361" y="3286124"/>
            <a:ext cx="3328429" cy="786388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1689" y="2356862"/>
            <a:ext cx="1880620" cy="786386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4217" y="4929198"/>
            <a:ext cx="2615189" cy="786386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6273" y="4228536"/>
            <a:ext cx="4748793" cy="557786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2309210" y="1806022"/>
            <a:ext cx="4507512" cy="369332"/>
            <a:chOff x="1142976" y="1806022"/>
            <a:chExt cx="4507512" cy="369332"/>
          </a:xfrm>
        </p:grpSpPr>
        <p:pic>
          <p:nvPicPr>
            <p:cNvPr id="6" name="Picture 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93512" y="1814086"/>
              <a:ext cx="2156976" cy="32903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142976" y="1806022"/>
              <a:ext cx="2428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r12" pitchFamily="34" charset="0"/>
                  <a:ea typeface="+mn-ea"/>
                  <a:cs typeface="+mn-cs"/>
                </a:rPr>
                <a:t>1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-of-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mi12" pitchFamily="34" charset="0"/>
                  <a:ea typeface="+mn-ea"/>
                  <a:cs typeface="+mn-cs"/>
                </a:rPr>
                <a:t>K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coding scheme: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383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 Parameter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Given: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Ensure                  , use a Lagrange multiplier, </a:t>
            </a:r>
            <a:r>
              <a:rPr lang="en-GB" sz="2400" dirty="0">
                <a:latin typeface="+mj-lt"/>
              </a:rPr>
              <a:t> </a:t>
            </a:r>
            <a:r>
              <a:rPr lang="el-GR" sz="2400" dirty="0">
                <a:latin typeface="+mj-lt"/>
              </a:rPr>
              <a:t>λ</a:t>
            </a:r>
            <a:r>
              <a:rPr lang="en-GB" sz="2400" dirty="0">
                <a:latin typeface="+mj-lt"/>
              </a:rPr>
              <a:t>.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0986" y="2285992"/>
            <a:ext cx="5462027" cy="786386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8293" y="4071374"/>
            <a:ext cx="3300989" cy="786386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883"/>
          <a:stretch/>
        </p:blipFill>
        <p:spPr bwMode="auto">
          <a:xfrm>
            <a:off x="3802745" y="5161584"/>
            <a:ext cx="1264203" cy="481994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13131" y="1735753"/>
            <a:ext cx="1959247" cy="280764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18302" y="3471532"/>
            <a:ext cx="1167748" cy="280503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407677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Multinomial Distribution</a:t>
            </a: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796"/>
          <a:stretch>
            <a:fillRect/>
          </a:stretch>
        </p:blipFill>
        <p:spPr bwMode="auto">
          <a:xfrm>
            <a:off x="1307039" y="1928802"/>
            <a:ext cx="6529920" cy="1586294"/>
          </a:xfrm>
          <a:prstGeom prst="rect">
            <a:avLst/>
          </a:prstGeom>
          <a:noFill/>
          <a:ln/>
          <a:effectLst/>
        </p:spPr>
      </p:pic>
      <p:sp>
        <p:nvSpPr>
          <p:cNvPr id="5" name="TextBox 4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26706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Dirichlet</a:t>
            </a:r>
            <a:r>
              <a:rPr lang="en-GB" dirty="0"/>
              <a:t> Distribution</a:t>
            </a: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1928802"/>
            <a:ext cx="4242823" cy="786386"/>
          </a:xfrm>
          <a:prstGeom prst="rect">
            <a:avLst/>
          </a:prstGeom>
          <a:noFill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3000372"/>
            <a:ext cx="1295402" cy="7863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52488" y="4354305"/>
            <a:ext cx="682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Conjugate prior for the multinomial distribution.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7929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470" y="6126163"/>
            <a:ext cx="8799073" cy="245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0&lt;= P(A) &lt;= 1</a:t>
            </a:r>
          </a:p>
          <a:p>
            <a:r>
              <a:rPr lang="en-US" dirty="0"/>
              <a:t>P(false) = 0</a:t>
            </a:r>
          </a:p>
          <a:p>
            <a:r>
              <a:rPr lang="en-US" dirty="0"/>
              <a:t>P(true) = 1</a:t>
            </a:r>
          </a:p>
          <a:p>
            <a:r>
              <a:rPr lang="en-US" dirty="0"/>
              <a:t>P(A v B) = P(A) + P(B) – P(A ^ B)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t="35594" b="26974"/>
          <a:stretch/>
        </p:blipFill>
        <p:spPr>
          <a:xfrm>
            <a:off x="134470" y="3931920"/>
            <a:ext cx="8875059" cy="25671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91920"/>
            <a:ext cx="1946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Dhruv</a:t>
            </a:r>
            <a:r>
              <a:rPr lang="en-US" sz="1200" dirty="0"/>
              <a:t> Batra, Andrew Moore</a:t>
            </a:r>
          </a:p>
        </p:txBody>
      </p:sp>
    </p:spTree>
    <p:extLst>
      <p:ext uri="{BB962C8B-B14F-4D97-AF65-F5344CB8AC3E}">
        <p14:creationId xmlns:p14="http://schemas.microsoft.com/office/powerpoint/2010/main" val="801008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4470" y="6126163"/>
            <a:ext cx="8799073" cy="245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0&lt;= P(A) &lt;= 1</a:t>
            </a:r>
          </a:p>
          <a:p>
            <a:r>
              <a:rPr lang="en-US" dirty="0">
                <a:solidFill>
                  <a:srgbClr val="FF0000"/>
                </a:solidFill>
              </a:rPr>
              <a:t>P(false) = 0</a:t>
            </a:r>
          </a:p>
          <a:p>
            <a:r>
              <a:rPr lang="en-US" dirty="0"/>
              <a:t>P(true) = 1</a:t>
            </a:r>
          </a:p>
          <a:p>
            <a:r>
              <a:rPr lang="en-US" dirty="0"/>
              <a:t>P(A v B) = P(A) + P(B) – P(A ^ B)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91920"/>
            <a:ext cx="1946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Dhruv</a:t>
            </a:r>
            <a:r>
              <a:rPr lang="en-US" sz="1200" dirty="0"/>
              <a:t> Batra, Andrew Moore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470" y="3931920"/>
            <a:ext cx="8875059" cy="2549091"/>
            <a:chOff x="134470" y="3931920"/>
            <a:chExt cx="8875059" cy="25490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/>
            <a:srcRect t="44919" b="17912"/>
            <a:stretch/>
          </p:blipFill>
          <p:spPr>
            <a:xfrm>
              <a:off x="134470" y="3931920"/>
              <a:ext cx="8875059" cy="254909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598228" y="4285996"/>
              <a:ext cx="137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’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16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4470" y="6126163"/>
            <a:ext cx="8799073" cy="245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0&lt;= P(A) &lt;= 1</a:t>
            </a:r>
          </a:p>
          <a:p>
            <a:r>
              <a:rPr lang="en-US" dirty="0"/>
              <a:t>P(false) = 0</a:t>
            </a:r>
          </a:p>
          <a:p>
            <a:r>
              <a:rPr lang="en-US" dirty="0">
                <a:solidFill>
                  <a:srgbClr val="FF0000"/>
                </a:solidFill>
              </a:rPr>
              <a:t>P(true) = 1</a:t>
            </a:r>
          </a:p>
          <a:p>
            <a:r>
              <a:rPr lang="en-US" dirty="0"/>
              <a:t>P(A v B) = P(A) + P(B) – P(A ^ B)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91920"/>
            <a:ext cx="1946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Dhruv</a:t>
            </a:r>
            <a:r>
              <a:rPr lang="en-US" sz="1200" dirty="0"/>
              <a:t> Batra, Andrew Moore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" y="3931920"/>
            <a:ext cx="8875059" cy="2504054"/>
            <a:chOff x="137160" y="3931920"/>
            <a:chExt cx="8875059" cy="250405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/>
            <a:srcRect t="45839" b="17648"/>
            <a:stretch/>
          </p:blipFill>
          <p:spPr>
            <a:xfrm>
              <a:off x="137160" y="3931920"/>
              <a:ext cx="8875059" cy="250405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98228" y="4227940"/>
              <a:ext cx="137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’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847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p(X=x_i, Y=y_j) = \frac{n_{ij}}{N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8"/>
  <p:tag name="PICTUREFILESIZE" val="38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[f] = \sum_x p(x) f(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5"/>
  <p:tag name="PICTUREFILESIZE" val="35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\expect[f] = \int p(x) f(x) \diff{x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5"/>
  <p:tag name="PICTUREFILESIZE" val="38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[f] \simeq \frac{1}{N} \sum_{n=1}^N f(x_n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6"/>
  <p:tag name="PICTUREFILESIZE" val="41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_x[f|y] = \sum_x p(x|y) f(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6"/>
  <p:tag name="PICTUREFILESIZE" val="435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rm var}[f] = \expect \left[ \left( f(x) - \expect[ f(x) ]&#10;    \right)^2 \right] = \expect [f(x)^2] - \expect[ f(x) ]^2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9"/>
  <p:tag name="PICTUREFILESIZE" val="62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{\rm cov}[x,y] &amp;=&amp; \expect_{x,y} \left[ \left\{ x - \expect[ x ]&#10;    \right\} \left\{ y - \expect[ y ]&#10;    \right\} \right] \\&#10;    &amp;=&amp; \expect_{x,y}[x y] - \expect[x] \expect[y]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1"/>
  <p:tag name="PICTUREFILESIZE" val="73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{\rm cov}[\bfx,\bfy] &amp;=&amp; \expect_{\bfx,\bfy} \left[ \{ \bfx - \expect[ \bfx ]&#10;  \} \{ \bfy^\T - \expect[ \bfy^\T ]&#10;    \} \right] \\&#10;    &amp;=&amp; \expect_{\bfx,\bfy}[\bfx \bfy^\T] - \expect[\bfx] \expect[\bfy^\T]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8"/>
  <p:tag name="PICTUREFILESIZE" val="82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ntrop[x] = - \sum_x p(x) \log_2 p(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5"/>
  <p:tag name="PICTUREFILESIZE" val="38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ntrop[x] = - 8 \times \frac{1}{8} \log_2 \frac{1}{8} = 3~{\rm bits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3"/>
  <p:tag name="PICTUREFILESIZE" val="438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r|cccccccc}&#10;$x$  &amp; a &amp; b &amp; c &amp; d &amp; e &amp; f &amp; g &amp; h \\ \hline&#10;$p(x)$ &amp; \rule{0mm}{4mm} $\frac{1}{2}$ &amp; $\frac{1}{4}$ &amp; $\frac{1}{8}$ &amp; $\frac{1}{16}$ &amp; $\frac{1}{64}$ &amp; $\frac{1}{64}$ &amp; $\frac{1}{64}$ &amp; $\frac{1}{64}$  \\&#10;code &amp; \rule{0mm}{4mm} 0 &amp; 10 &amp; 110 &amp; 1110 &amp; 111100 &amp; 111101 &amp; 111110 &amp; 111111&#10;\end{tabular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03"/>
  <p:tag name="PICTUREFILESIZE" val="111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p(X=x_i) = \frac{c_i}{N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2"/>
  <p:tag name="PICTUREFILESIZE" val="303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\entrop[x] &amp; = &amp; - \frac{1}{2} \log_2 \frac{1}{2}&#10;    - \frac{1}{4} \log_2 \frac{1}{4}&#10;    - \frac{1}{8} \log_2 \frac{1}{8}&#10;    - \frac{1}{16} \log_2 \frac{1}{16}&#10;    - \frac{4}{64} \log_2 \frac{1}{64} \\&#10;   &amp;  = &amp; 2~{\rm bits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99"/>
  <p:tag name="PICTUREFILESIZE" val="88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{\rm average~code~length} &amp; = &amp; \frac{1}{2} \times 1 +&#10;    \frac{1}{4} \times 2 + \frac{1}{8} \times 3 +&#10;    \frac{1}{16}  \times4 + 4 \times&#10;    \frac{1}{64}  \times 6 \\&#10; &amp; = &amp; 2~{\rm bits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12"/>
  <p:tag name="PICTUREFILESIZE" val="968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{\rm KL}(p \| q) &amp;=&amp; - \int p(\bfx) \ln q(\bfx) \diff{\bfx} -&#10;    \left( - \int p(\bfx) \ln p(\bfx) \diff{\bfx} \right) \\&#10;    &amp;=&amp; - \int p(\bfx) \ln \left\{ \frac{q(\bfx)}{p(\bfx)}&#10;    \right\} \diff{\bfx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56"/>
  <p:tag name="PICTUREFILESIZE" val="129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rm KL}(p \| q) \simeq \frac{1}{N} \sum_{n=1}^N  &#10;      \left\{- \ln q(\bfx_n | \boldtheta) + \ln&#10;    p(\bfx_n)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8"/>
  <p:tag name="PICTUREFILESIZE" val="738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{\rm KL}(p \| q)  \geqslant 0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5"/>
  <p:tag name="PICTUREFILESIZE" val="246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{\rm KL}(p \| q)  \not\equiv  {\rm KL}(q \| p) &#10;\]&#10;\end{document}&#10;r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6"/>
  <p:tag name="PICTUREFILESIZE" val="32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\mutual[\bfx, \bfy] &amp;\equiv&amp; {\rm KL}(p(\bfx, \bfy) \| p(\bfx) p(\bfy)) \\&#10;    &amp;=&amp; - \iint p(\bfx, \bfy) \ln \left(&#10;    \frac{p(\bfx) p(\bfy)}{p(\bfx, \bfy)} \right) \diff{\bfx}&#10;    \diff{\bfy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6"/>
  <p:tag name="PICTUREFILESIZE" val="1103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\mutual[\bfx, \bfy] = \entrop[\bfx] - \entrop[\bfx| \bfy] =&#10;    \entrop[\bfy] - \entrop[\bfy|\bfx]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0"/>
  <p:tag name="PICTUREFILESIZE" val="340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cal N}(x|\mu, \sigma^2) = \frac{1}{ \left( 2 \pi \sigma^2&#10;    \right)^{1/2} }&#10;    \exp \left\{ - \frac{1}{2 \sigma^2} (x - \mu)^2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0"/>
  <p:tag name="PICTUREFILESIZE" val="719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cal N}(\bfx|\boldmu, \boldSigma) = \frac{1}{(2\pi)^{D/2}}&#10;    \frac{1}{|\boldSigma|^{1/2}} \exp \left\{ -&#10;    \frac{1}{2} (\bfx - \boldmu)^\T \boldSigma^{-1} (\bfx -&#10;    \boldmu)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4"/>
  <p:tag name="PICTUREFILESIZE" val="85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p(Y=y_j|X=x_i) = \frac{n_{ij}}{c_i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6"/>
  <p:tag name="PICTUREFILESIZE" val="390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= {\cal N}\left(t|y(x_{0}, \bfw), \beta^{-1}&#10;   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4"/>
  <p:tag name="PICTUREFILESIZE" val="345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vectx|\mu, \sigma^2) = \prod_{n=1}^N {\cal N}&#10;    \left(x_n | \mu, \sigma^2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6"/>
  <p:tag name="PICTUREFILESIZE" val="53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 ( \vectt |\vectx, \bfw, \beta ) =&#10;    \prod_{n=1}^N {\cal N} \left(t_n|y(x_n, \bfw), \beta^{-1}&#10;   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8"/>
  <p:tag name="PICTUREFILESIZE" val="69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p(\vectt |\vectx, \bfw, \beta) = - \underbrace{\frac{\beta}{2}&#10;    \sum_{n=1}^N \left\{ y(x_n,&#10;    \bfw) - t_n \right\}^2}_{\beta E(\bfw)} + \frac{N}{2} \ln \beta - \frac{N}{2}&#10;    \ln (2 \pi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71"/>
  <p:tag name="PICTUREFILESIZE" val="1160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frac{1}{\beta_{\rm ML}} = \frac{1}{N} \sum_{n=1}^N&#10;    \left\{ y(x_n,  \bfw_{\rm ML}) - t_n \right\}^2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8"/>
  <p:tag name="PICTUREFILESIZE" val="595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w_{\rm ML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"/>
  <p:tag name="PICTUREFILESIZE" val="137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E(\bfw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"/>
  <p:tag name="PICTUREFILESIZE" val="16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p(t|x,  \bfw_{\rm ML}, \beta_{\rm ML}) =&#10;    {\cal N} \left(t|y(x, \bfw_{\rm ML}), \beta_{\rm ML}^{-1}&#10;   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0"/>
  <p:tag name="PICTUREFILESIZE" val="570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w|\alpha) = {\cal N}(\bfw|{\bf0}, \alpha^{-1} \bfI)&#10;    = \left( \frac{\alpha}{2 \pi} \right)^{(M+1)/2} \exp&#10;    \left\{ - \frac{\alpha}{2} \bfw^\T \bfw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8"/>
  <p:tag name="PICTUREFILESIZE" val="837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w|\vectx, \vectt, \alpha, \beta) \propto p(\vectt|\vectx, \bfw, \beta)&#10;    p(\bfw | \alpha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0"/>
  <p:tag name="PICTUREFILESIZE" val="48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p(X=x_i,Y=y_j) &amp;=&amp; \frac{n_{ij}}{N} = \frac{n_{ij}}{c_i} \cdot&#10;    \frac{c_i}{N} \\&#10;    &amp;=&amp; p(Y=y_j|X=x_i) p(X=x_i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8"/>
  <p:tag name="PICTUREFILESIZE" val="847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\beta \widetilde{E}(\bfw) = \frac{\beta}{2} \sum_{n=1}^N \{ y(x_n,&#10;    \bfw) - t_n \}^2 + \frac{\alpha}{2} \bfw^\T \bfw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6"/>
  <p:tag name="PICTUREFILESIZE" val="717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w_{\rm MAP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7"/>
  <p:tag name="PICTUREFILESIZE" val="157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widetilde{E}(\bfw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"/>
  <p:tag name="PICTUREFILESIZE" val="17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[x] = \int_{-\infty}^\infty {\cal N} \left(x|\mu, \sigma^2&#10;    \right) x \diff{x} = \mu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3"/>
  <p:tag name="PICTUREFILESIZE" val="519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{\rm var}[x] =  \expect[x^2] - \expect[ x ]^2&#10;    = \sigma^2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9"/>
  <p:tag name="PICTUREFILESIZE" val="330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X = (\bfx_1, \ldots, \bfx_N)^\T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2"/>
  <p:tag name="PICTUREFILESIZE" val="248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p(\bfX | \boldmu, \boldSigma) = - \frac{ND}{2} \ln (2\pi) -&#10;\frac{N}{2} \ln |\boldSigma| - \frac{1}{2} \sum_{n=1}^N (\bfx_n -&#10;\boldmu)^\T \boldSigma^{-1} (\bfx_n - \boldmu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11"/>
  <p:tag name="PICTUREFILESIZE" val="991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sum_{n=1}^N \bfx_n \hspace{20mm} \sum_{n=1}^N \bfx_n&#10;    \bfx_n^\T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7"/>
  <p:tag name="PICTUREFILESIZE" val="385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frac{\partial}{\partial \boldmu} \ln p(\bfX | \boldmu, \boldSigma)&#10;    = \sum_{n=1}^N \boldSigma^{-1} (\bfx_n - \boldmu)  = 0 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6"/>
  <p:tag name="PICTUREFILESIZE" val="675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oldmu_{\rm ML} = \frac{1}{N} \sum_{n=1}^N \bfx_n 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7"/>
  <p:tag name="PICTUREFILESIZE" val="36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\lefteqn{p(X=x_i) = \frac{c_{i}}{N} = \frac{1}{N} \sum_{j=1}^{L} n_{ij}} \\ &#10; &amp; = &amp; \sum_{j=1}^L p(X=x_i, Y=y_j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4"/>
  <p:tag name="PICTUREFILESIZE" val="849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oldSigma_{\rm ML} = \frac{1}{N} \sum_{n=1}^N&#10;    (\bfx_n - \boldmu_{\rm ML}) (\bfx_n - \boldmu_{\rm ML})^\T 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3"/>
  <p:tag name="PICTUREFILESIZE" val="586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p \left(\vectx|\mu, \sigma^2 \right) =&#10;    - \frac{1}{2\sigma^2} \sum_{n=1}^N (x_n -&#10;    \mu)^2 - \frac{N}{2} \ln \sigma^2 - \frac{N}{2} \ln (2 \pi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9"/>
  <p:tag name="PICTUREFILESIZE" val="856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uml = \frac{1}{N} \sum_{n=1}^N x_n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3"/>
  <p:tag name="PICTUREFILESIZE" val="357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sigml^2 = \frac{1}{N}&#10;    \sum_{n=1}^N (x_n - \muml)^2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3"/>
  <p:tag name="PICTUREFILESIZE" val="48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) = \sum_{k=1}^K \pi_k {\cal N}(\bfx|\boldmu_k,&#10;    \boldSigma_k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5"/>
  <p:tag name="PICTUREFILESIZE" val="523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forall k: \pi_k \geqslant 0 \qquad \sum_{k=1}^K \pi_k = 1 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5"/>
  <p:tag name="PICTUREFILESIZE" val="402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=1|\mu) = \mu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5"/>
  <p:tag name="PICTUREFILESIZE" val="232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{\rm Bern}(x|\mu) &amp;=&amp; \mu^x (1 - \mu)^{1 - x} \\&#10;  \expect[x] &amp;=&amp; \mu \\&#10;  {\rm var}[x] &amp;=&amp; \mu (1 - \mu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7"/>
  <p:tag name="PICTUREFILESIZE" val="686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 \mbox{$m$ heads}| N, \mu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2"/>
  <p:tag name="PICTUREFILESIZE" val="299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rm Bin}(m|N, \mu) = {N \choose m}&#10;    \mu^{m} (1 - \mu)^{N-m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6"/>
  <p:tag name="PICTUREFILESIZE" val="58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) = \sum_Y p(X,Y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6"/>
  <p:tag name="PICTUREFILESIZE" val="34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[m] \equiv \sum_{m=0}^N m {\rm Bin}(m|N, \mu) = N \mu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4"/>
  <p:tag name="PICTUREFILESIZE" val="545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{\rm var}[m] \equiv \sum_{m=0}^N \left(m - \expect [ m ] \right)^2&#10;  {\rm Bin}(m|N, \mu) = N \mu (1 - \mu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9"/>
  <p:tag name="PICTUREFILESIZE" val="776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{\rm Bin}(m|10, 0.25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7"/>
  <p:tag name="PICTUREFILESIZE" val="258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athcal{D} = \{ x_{1}, \ldots, x_{N} \}, &#10;\mbox{\sf ~$m$ heads ($1$), $N-m$ tails ($0$)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9"/>
  <p:tag name="PICTUREFILESIZE" val="53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{\cal D}| \mu) = \prod_{n=1}^N p(x_n|\mu) = \prod_{n=1}^N&#10;  \mu^{x_n} (1 - \mu)^{1 - {x_n}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9"/>
  <p:tag name="PICTUREFILESIZE" val="655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p({\cal D}| \mu) = \sum_{n=1}^N \ln p(x_n|\mu) = \sum_{n=1}^N&#10;  \left\{ x_n \ln \mu + (1 - x_n) \ln (1 - \mu)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9"/>
  <p:tag name="PICTUREFILESIZE" val="812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u_{\rm ML} = \frac{1}{N} \sum_{n=1}^N x_n = \frac{m}{N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7"/>
  <p:tag name="PICTUREFILESIZE" val="431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athcal{D} = \{ 1, 1, 1 \} \rightarrow \mu_{\rm ML} = \frac{3}{3} = 1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8"/>
  <p:tag name="PICTUREFILESIZE" val="36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{\rm Beta}(\mu|a,b) &amp;=&amp;&#10;    \frac{\Gamma(a+b)}{\Gamma(a) \Gamma(b)}&#10;    \mu^{a-1} (1 - \mu)^{b-1} \\&#10;  \expect[\mu] &amp;=&amp; \frac{a}{a+b} \\&#10;  {\rm var}[\mu] &amp;=&amp; \frac{ab}{(a+b)^2(a+b+1)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4"/>
  <p:tag name="PICTUREFILESIZE" val="1267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u \in [0,1]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8"/>
  <p:tag name="PICTUREFILESIZE" val="16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,Y) = p(Y|X) p(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2"/>
  <p:tag name="PICTUREFILESIZE" val="334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p(\mu|a_{0},b_{0},\mathcal{D}) &amp; \propto &amp; &#10;p(\mathcal{D}|\mu) p(\mu|a_{0},b_{0}) \\&#10;&amp; = &amp; \left( \prod_{n=1}^{N}   \mu^{x_n} (1 - \mu)^{1 - {x_n}}\right)&#10;{\rm Beta}(\mu|a_{0},b_{0}) \\&#10;&amp; \propto &amp; \mu^{m + a_{0} -1} (1 - \mu)^{(N-m) + b_{0} - 1} \\&#10;&amp; \propto &amp; {\rm Beta}(\mu|a_{N},b_{N}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6"/>
  <p:tag name="PICTUREFILESIZE" val="1805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a_{N} = a_{0} + m \qquad b_{N} = b_{0} + (N-m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0"/>
  <p:tag name="PICTUREFILESIZE" val="363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forall k:\mu_k \geqslant 0 \quad \mbox{\sf and} \quad &#10;\sum_{k=1}^{K} \mu_k = 1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1"/>
  <p:tag name="PICTUREFILESIZE" val="466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|\boldmu) = \prod_{k=1}^K \mu_k^{x_k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4"/>
  <p:tag name="PICTUREFILESIZE" val="379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\sum_{\bfx} p(\bfx|\boldmu) = \sum_{k=1}^K \mu_k = 1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3"/>
  <p:tag name="PICTUREFILESIZE" val="45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\expect[\bfx|\boldmu] = \sum_\bfx p(\bfx|\boldmu) \bfx = (\mu_1,&#10;    \ldots, \mu_K)^\T = \boldmu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7"/>
  <p:tag name="PICTUREFILESIZE" val="550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x = (0, 0, 1, 0, 0, 0)^\T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5"/>
  <p:tag name="PICTUREFILESIZE" val="234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{\cal D}|\boldmu) = \prod_{n=1}^N \prod_{k=1}^K \mu_k^{x_{nk}} =&#10;\prod_{k=1}^K \mu_k^{ \left( \sum_n x_{nk} \right)} = \prod_{k=1}^K&#10;\mu_k^{m_k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5"/>
  <p:tag name="PICTUREFILESIZE" val="82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sum_{k=1}^K m_k \ln \mu_k + \lambda \left( \sum_{k=1}^K \mu_k - 1&#10;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0"/>
  <p:tag name="PICTUREFILESIZE" val="546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\mu_k = - m_k/\lambda \qquad \mu^{\rm ML}_k = \frac{m_k}{N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4"/>
  <p:tag name="PICTUREFILESIZE" val="39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p(Y|X) = \frac{p(X|Y)p(Y)}{p(X)}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102"/>
  <p:tag name="PICTUREFILESIZE" val="499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athcal{D} = \{ \bfx_{1}, \ldots, \bfx_{N} 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7"/>
  <p:tag name="PICTUREFILESIZE" val="233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$\sum_{k} \mu_k = 1$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6"/>
  <p:tag name="PICTUREFILESIZE" val="194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{\rm Mult}(m_1, m_2, \ldots, m_K|\boldmu, N) &amp;=&amp;&#10;    {N \choose m_1 m_2 \ldots m_K} \prod_{k=1}^K \mu_k^{m_k} \\&#10;    \expect[m_k] &amp;=&amp; N \mu_k \\&#10;    {\rm var}[m_k] &amp;=&amp; N \mu_k (1 - \mu_k)  \\&#10;    {\rm cov}[m_j m_k] &amp;=&amp; - N \mu_j \mu_k&#10;\end{eqnarray*}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57"/>
  <p:tag name="PICTUREFILESIZE" val="1736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{\rm Dir}(\boldmu|\boldalpha) = \frac{\Gamma(\alpha_0)}&#10;    {\Gamma(\alpha_1) \cdots \Gamma(\alpha_K)} \prod_{k=1}^K&#10;    \mu_k^{\alpha_k - 1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7"/>
  <p:tag name="PICTUREFILESIZE" val="673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alpha_0 = \sum_{k=1}^K \alpha_k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1"/>
  <p:tag name="PICTUREFILESIZE" val="28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) = \sum_Y p(X|Y) p(Y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4"/>
  <p:tag name="PICTUREFILESIZE" val="401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m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1699</TotalTime>
  <Words>1195</Words>
  <Application>Microsoft Office PowerPoint</Application>
  <PresentationFormat>On-screen Show (4:3)</PresentationFormat>
  <Paragraphs>333</Paragraphs>
  <Slides>64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83" baseType="lpstr">
      <vt:lpstr>ＭＳ Ｐゴシック</vt:lpstr>
      <vt:lpstr>Arial</vt:lpstr>
      <vt:lpstr>Arial Narrow</vt:lpstr>
      <vt:lpstr>Calibri</vt:lpstr>
      <vt:lpstr>Calibri Light</vt:lpstr>
      <vt:lpstr>cmmi12</vt:lpstr>
      <vt:lpstr>cmr12</vt:lpstr>
      <vt:lpstr>cmti10</vt:lpstr>
      <vt:lpstr>Osaka</vt:lpstr>
      <vt:lpstr>Symbol</vt:lpstr>
      <vt:lpstr>Times New Roman</vt:lpstr>
      <vt:lpstr>Wingdings</vt:lpstr>
      <vt:lpstr>Office Theme</vt:lpstr>
      <vt:lpstr>1_Office Theme</vt:lpstr>
      <vt:lpstr>Blank Presentation</vt:lpstr>
      <vt:lpstr>1_Blank Presentation</vt:lpstr>
      <vt:lpstr>prml</vt:lpstr>
      <vt:lpstr>2_Office Theme</vt:lpstr>
      <vt:lpstr>Equation</vt:lpstr>
      <vt:lpstr>CS 2750: Machine Learning  Probability Review Density Estimation</vt:lpstr>
      <vt:lpstr>Plan for this lecture</vt:lpstr>
      <vt:lpstr>Machine Learning: Procedural View</vt:lpstr>
      <vt:lpstr>Statistical Estimation View</vt:lpstr>
      <vt:lpstr>Probability</vt:lpstr>
      <vt:lpstr>Interpreting Probabilities</vt:lpstr>
      <vt:lpstr>Axioms of Probability </vt:lpstr>
      <vt:lpstr>Axioms of Probability </vt:lpstr>
      <vt:lpstr>Axioms of Probability </vt:lpstr>
      <vt:lpstr>Axioms of Probability </vt:lpstr>
      <vt:lpstr>Probabilities: Example Use </vt:lpstr>
      <vt:lpstr>Marginal, Joint, Conditional</vt:lpstr>
      <vt:lpstr>Joint Probability</vt:lpstr>
      <vt:lpstr>Marginal Probability</vt:lpstr>
      <vt:lpstr>Conditional Probability</vt:lpstr>
      <vt:lpstr>Conditional Probability</vt:lpstr>
      <vt:lpstr>Conditional Probability</vt:lpstr>
      <vt:lpstr>Sum and Product Rules</vt:lpstr>
      <vt:lpstr>Chain Rule</vt:lpstr>
      <vt:lpstr>The Rules of Probability</vt:lpstr>
      <vt:lpstr>Independence</vt:lpstr>
      <vt:lpstr>Independence</vt:lpstr>
      <vt:lpstr>Independence</vt:lpstr>
      <vt:lpstr>Bayes’ Theorem</vt:lpstr>
      <vt:lpstr>Expectations</vt:lpstr>
      <vt:lpstr>Variances and Covariances</vt:lpstr>
      <vt:lpstr>Entropy</vt:lpstr>
      <vt:lpstr>Entropy</vt:lpstr>
      <vt:lpstr>Entropy</vt:lpstr>
      <vt:lpstr>Entropy</vt:lpstr>
      <vt:lpstr>The Kullback-Leibler Divergence</vt:lpstr>
      <vt:lpstr>Mutual Information</vt:lpstr>
      <vt:lpstr>Likelihood / Prior / Posterior</vt:lpstr>
      <vt:lpstr>Likelihood / Prior / Posterior</vt:lpstr>
      <vt:lpstr>MAP vs MLE Estimation</vt:lpstr>
      <vt:lpstr>Plan for this lecture</vt:lpstr>
      <vt:lpstr>The Gaussian Distribution</vt:lpstr>
      <vt:lpstr>Curve Fitting Re-visited</vt:lpstr>
      <vt:lpstr>Gaussian Parameter Estimation</vt:lpstr>
      <vt:lpstr>Maximum Likelihood</vt:lpstr>
      <vt:lpstr>Predictive Distribution</vt:lpstr>
      <vt:lpstr>MAP: A Step towards Bayes</vt:lpstr>
      <vt:lpstr>The Gaussian Distribution</vt:lpstr>
      <vt:lpstr>Gaussian Mean and Variance</vt:lpstr>
      <vt:lpstr>Maximum Likelihood for the Gaussian </vt:lpstr>
      <vt:lpstr>Maximum Likelihood for the Gaussian</vt:lpstr>
      <vt:lpstr>Maximum Likelihood – 1D Case</vt:lpstr>
      <vt:lpstr>Mixtures of Gaussians </vt:lpstr>
      <vt:lpstr>Mixtures of Gaussians </vt:lpstr>
      <vt:lpstr>Mixtures of Gaussians </vt:lpstr>
      <vt:lpstr>Binary Variables </vt:lpstr>
      <vt:lpstr>Binary Variables </vt:lpstr>
      <vt:lpstr>Binomial Distribution</vt:lpstr>
      <vt:lpstr>Parameter Estimation </vt:lpstr>
      <vt:lpstr>Parameter Estimation </vt:lpstr>
      <vt:lpstr>Beta Distribution</vt:lpstr>
      <vt:lpstr>Bayesian Bernoulli</vt:lpstr>
      <vt:lpstr>Bayesian Bernoulli</vt:lpstr>
      <vt:lpstr>Bayesian Bernoulli</vt:lpstr>
      <vt:lpstr>Prior ∙ Likelihood = Posterior</vt:lpstr>
      <vt:lpstr>Multinomial Variables</vt:lpstr>
      <vt:lpstr>ML Parameter Estimation</vt:lpstr>
      <vt:lpstr>The Multinomial Distribution</vt:lpstr>
      <vt:lpstr>The Dirichlet Distribution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1699: Intro to Computer Vision Introduction</dc:title>
  <dc:creator>Adriana I. Kovashka</dc:creator>
  <cp:lastModifiedBy>Adriana I. Kovashka</cp:lastModifiedBy>
  <cp:revision>218</cp:revision>
  <dcterms:created xsi:type="dcterms:W3CDTF">2015-04-17T19:15:42Z</dcterms:created>
  <dcterms:modified xsi:type="dcterms:W3CDTF">2017-03-23T16:49:47Z</dcterms:modified>
</cp:coreProperties>
</file>