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tags/tag9.xml" ContentType="application/vnd.openxmlformats-officedocument.presentationml.tags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881" r:id="rId4"/>
    <p:sldMasterId id="2147483887" r:id="rId5"/>
    <p:sldMasterId id="2147483893" r:id="rId6"/>
  </p:sldMasterIdLst>
  <p:notesMasterIdLst>
    <p:notesMasterId r:id="rId89"/>
  </p:notesMasterIdLst>
  <p:sldIdLst>
    <p:sldId id="256" r:id="rId7"/>
    <p:sldId id="707" r:id="rId8"/>
    <p:sldId id="708" r:id="rId9"/>
    <p:sldId id="709" r:id="rId10"/>
    <p:sldId id="710" r:id="rId11"/>
    <p:sldId id="351" r:id="rId12"/>
    <p:sldId id="746" r:id="rId13"/>
    <p:sldId id="747" r:id="rId14"/>
    <p:sldId id="702" r:id="rId15"/>
    <p:sldId id="699" r:id="rId16"/>
    <p:sldId id="268" r:id="rId17"/>
    <p:sldId id="269" r:id="rId18"/>
    <p:sldId id="703" r:id="rId19"/>
    <p:sldId id="704" r:id="rId20"/>
    <p:sldId id="705" r:id="rId21"/>
    <p:sldId id="706" r:id="rId22"/>
    <p:sldId id="270" r:id="rId23"/>
    <p:sldId id="429" r:id="rId24"/>
    <p:sldId id="271" r:id="rId25"/>
    <p:sldId id="529" r:id="rId26"/>
    <p:sldId id="530" r:id="rId27"/>
    <p:sldId id="532" r:id="rId28"/>
    <p:sldId id="533" r:id="rId29"/>
    <p:sldId id="534" r:id="rId30"/>
    <p:sldId id="535" r:id="rId31"/>
    <p:sldId id="536" r:id="rId32"/>
    <p:sldId id="537" r:id="rId33"/>
    <p:sldId id="538" r:id="rId34"/>
    <p:sldId id="540" r:id="rId35"/>
    <p:sldId id="717" r:id="rId36"/>
    <p:sldId id="718" r:id="rId37"/>
    <p:sldId id="720" r:id="rId38"/>
    <p:sldId id="722" r:id="rId39"/>
    <p:sldId id="542" r:id="rId40"/>
    <p:sldId id="543" r:id="rId41"/>
    <p:sldId id="544" r:id="rId42"/>
    <p:sldId id="545" r:id="rId43"/>
    <p:sldId id="546" r:id="rId44"/>
    <p:sldId id="547" r:id="rId45"/>
    <p:sldId id="548" r:id="rId46"/>
    <p:sldId id="549" r:id="rId47"/>
    <p:sldId id="550" r:id="rId48"/>
    <p:sldId id="551" r:id="rId49"/>
    <p:sldId id="552" r:id="rId50"/>
    <p:sldId id="553" r:id="rId51"/>
    <p:sldId id="554" r:id="rId52"/>
    <p:sldId id="555" r:id="rId53"/>
    <p:sldId id="556" r:id="rId54"/>
    <p:sldId id="558" r:id="rId55"/>
    <p:sldId id="559" r:id="rId56"/>
    <p:sldId id="560" r:id="rId57"/>
    <p:sldId id="561" r:id="rId58"/>
    <p:sldId id="541" r:id="rId59"/>
    <p:sldId id="430" r:id="rId60"/>
    <p:sldId id="573" r:id="rId61"/>
    <p:sldId id="574" r:id="rId62"/>
    <p:sldId id="578" r:id="rId63"/>
    <p:sldId id="580" r:id="rId64"/>
    <p:sldId id="581" r:id="rId65"/>
    <p:sldId id="583" r:id="rId66"/>
    <p:sldId id="715" r:id="rId67"/>
    <p:sldId id="723" r:id="rId68"/>
    <p:sldId id="724" r:id="rId69"/>
    <p:sldId id="726" r:id="rId70"/>
    <p:sldId id="727" r:id="rId71"/>
    <p:sldId id="728" r:id="rId72"/>
    <p:sldId id="729" r:id="rId73"/>
    <p:sldId id="731" r:id="rId74"/>
    <p:sldId id="730" r:id="rId75"/>
    <p:sldId id="732" r:id="rId76"/>
    <p:sldId id="733" r:id="rId77"/>
    <p:sldId id="734" r:id="rId78"/>
    <p:sldId id="735" r:id="rId79"/>
    <p:sldId id="736" r:id="rId80"/>
    <p:sldId id="737" r:id="rId81"/>
    <p:sldId id="738" r:id="rId82"/>
    <p:sldId id="739" r:id="rId83"/>
    <p:sldId id="740" r:id="rId84"/>
    <p:sldId id="741" r:id="rId85"/>
    <p:sldId id="742" r:id="rId86"/>
    <p:sldId id="743" r:id="rId87"/>
    <p:sldId id="744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91144" autoAdjust="0"/>
  </p:normalViewPr>
  <p:slideViewPr>
    <p:cSldViewPr snapToGrid="0">
      <p:cViewPr varScale="1">
        <p:scale>
          <a:sx n="68" d="100"/>
          <a:sy n="68" d="100"/>
        </p:scale>
        <p:origin x="134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Sheet1!$A$5:$A$9</c:f>
              <c:strCache>
                <c:ptCount val="5"/>
                <c:pt idx="0">
                  <c:v>SuperVision</c:v>
                </c:pt>
                <c:pt idx="1">
                  <c:v>ISI</c:v>
                </c:pt>
                <c:pt idx="2">
                  <c:v>Oxford</c:v>
                </c:pt>
                <c:pt idx="3">
                  <c:v>INRIA</c:v>
                </c:pt>
                <c:pt idx="4">
                  <c:v>Amsterdam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16.399999999999999</c:v>
                </c:pt>
                <c:pt idx="1">
                  <c:v>26.2</c:v>
                </c:pt>
                <c:pt idx="2">
                  <c:v>27</c:v>
                </c:pt>
                <c:pt idx="3">
                  <c:v>27</c:v>
                </c:pt>
                <c:pt idx="4">
                  <c:v>29.6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18-4A21-9775-1B7555DB4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33592656"/>
        <c:axId val="-1833594288"/>
      </c:barChart>
      <c:catAx>
        <c:axId val="-1833592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1833594288"/>
        <c:crosses val="autoZero"/>
        <c:auto val="1"/>
        <c:lblAlgn val="ctr"/>
        <c:lblOffset val="100"/>
        <c:noMultiLvlLbl val="0"/>
      </c:catAx>
      <c:valAx>
        <c:axId val="-1833594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Top</a:t>
                </a:r>
                <a:r>
                  <a:rPr lang="en-US" baseline="0">
                    <a:solidFill>
                      <a:schemeClr val="bg1"/>
                    </a:solidFill>
                  </a:rPr>
                  <a:t>-5 error rate %</a:t>
                </a:r>
                <a:endParaRPr lang="en-US">
                  <a:solidFill>
                    <a:schemeClr val="bg1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1833592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3/2/2017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6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7EAD1-C33D-48A2-8CAB-582B6385EBD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72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clear that classic methods, e.g.</a:t>
            </a:r>
            <a:r>
              <a:rPr lang="en-US" baseline="0" dirty="0"/>
              <a:t> </a:t>
            </a:r>
            <a:r>
              <a:rPr lang="en-US" baseline="0" dirty="0" err="1"/>
              <a:t>convnets</a:t>
            </a:r>
            <a:r>
              <a:rPr lang="en-US" baseline="0" dirty="0"/>
              <a:t> are purely supervised.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FFFF1-8662-394F-907E-7BF21FC6F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69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81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4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9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72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353E7-3A92-C646-93EB-8F39569F7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46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6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52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9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79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81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7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5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6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3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81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6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54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91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72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28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2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56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9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88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51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25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34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69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60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63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7762" y="1826713"/>
            <a:ext cx="269430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85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54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7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76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73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7762" y="1826713"/>
            <a:ext cx="269430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72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99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37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90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8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50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1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0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97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87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26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0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4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8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3195" y="1157207"/>
            <a:ext cx="4993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2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3195" y="1157207"/>
            <a:ext cx="4993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4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3/2/2017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5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hyperlink" Target="http://www.cv-foundation.org/openaccess/content_cvpr_workshops_2014/W15/papers/Razavian_CNN_Features_Off-the-Shelf_2014_CVPR_paper.pdf" TargetMode="Externa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cs.toronto.edu/~fritz/absps/imagenet.pdf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7.xml"/><Relationship Id="rId6" Type="http://schemas.openxmlformats.org/officeDocument/2006/relationships/hyperlink" Target="http://ftp.cs.nyu.edu/~fergus/papers/zeilerECCV2014.pdf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8.xml"/><Relationship Id="rId4" Type="http://schemas.openxmlformats.org/officeDocument/2006/relationships/hyperlink" Target="http://ftp.cs.nyu.edu/~fergus/papers/zeilerECCV2014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9.xml"/><Relationship Id="rId4" Type="http://schemas.openxmlformats.org/officeDocument/2006/relationships/hyperlink" Target="http://ftp.cs.nyu.edu/~fergus/papers/zeilerECCV2014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://ftp.cs.nyu.edu/~fergus/papers/zeilerECCV2014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://www.cs.toronto.edu/~fritz/absps/imagenet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youtube.com/watch?v=1PGLj-uKT1w" TargetMode="External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jpeg"/><Relationship Id="rId4" Type="http://schemas.openxmlformats.org/officeDocument/2006/relationships/hyperlink" Target="http://yann.lecun.com/exdb/publis/pdf/lecun-01a.pd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://yosinski.com/deepvis" TargetMode="Externa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2.xml"/><Relationship Id="rId4" Type="http://schemas.openxmlformats.org/officeDocument/2006/relationships/hyperlink" Target="http://arxiv.org/pdf/1312.6199v4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4" Type="http://schemas.openxmlformats.org/officeDocument/2006/relationships/hyperlink" Target="http://karpathy.github.io/2015/03/30/breaking-convnets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4.xml"/><Relationship Id="rId4" Type="http://schemas.openxmlformats.org/officeDocument/2006/relationships/hyperlink" Target="http://arxiv.org/pdf/1412.1897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github.com/google/deepdream" TargetMode="Externa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xSerkkP4o" TargetMode="External"/><Relationship Id="rId2" Type="http://schemas.openxmlformats.org/officeDocument/2006/relationships/hyperlink" Target="https://www.youtube.com/watch?v=DgPaCWJL7XI" TargetMode="Externa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github.com/jcjohnson/neural-style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0.jpg"/><Relationship Id="rId4" Type="http://schemas.openxmlformats.org/officeDocument/2006/relationships/image" Target="../media/image7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2750: Machine Learning</a:t>
            </a:r>
            <a: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Convolutional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March 2, 2017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Hubel and </a:t>
            </a:r>
            <a:r>
              <a:rPr lang="en-US" alt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Weisel’s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architecture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826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Multi-layer neural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04084"/>
            <a:ext cx="18662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Adapted from </a:t>
            </a:r>
            <a:r>
              <a:rPr lang="en-US" sz="1050" dirty="0" err="1">
                <a:solidFill>
                  <a:prstClr val="black"/>
                </a:solidFill>
              </a:rPr>
              <a:t>Jia</a:t>
            </a:r>
            <a:r>
              <a:rPr lang="en-US" sz="1050" dirty="0">
                <a:solidFill>
                  <a:prstClr val="black"/>
                </a:solidFill>
              </a:rPr>
              <a:t>-bin Huang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analog</a:t>
            </a:r>
          </a:p>
        </p:txBody>
      </p:sp>
      <p:pic>
        <p:nvPicPr>
          <p:cNvPr id="11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956318" y="2040086"/>
            <a:ext cx="3746573" cy="18665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33044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Feed-forward feature extraction: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Convolve input with learned filters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Apply non-linearity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Spatial pooling (</a:t>
            </a:r>
            <a:r>
              <a:rPr lang="en-US" b="1" dirty="0" err="1"/>
              <a:t>downsample</a:t>
            </a:r>
            <a:r>
              <a:rPr lang="en-US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Supervised training of convolutional </a:t>
            </a:r>
            <a:br>
              <a:rPr lang="en-US" sz="2400" dirty="0"/>
            </a:br>
            <a:r>
              <a:rPr lang="en-US" sz="2400" dirty="0"/>
              <a:t>filters by back-propagating </a:t>
            </a:r>
            <a:br>
              <a:rPr lang="en-US" sz="2400" dirty="0"/>
            </a:br>
            <a:r>
              <a:rPr lang="en-US" sz="2400" dirty="0"/>
              <a:t>classification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Lana </a:t>
            </a:r>
            <a:r>
              <a:rPr lang="en-US" sz="1050" dirty="0" err="1"/>
              <a:t>Lazebnik</a:t>
            </a:r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Convolutional Neural Networks (CNN)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06206" y="1205498"/>
            <a:ext cx="2648607" cy="5398586"/>
            <a:chOff x="6306206" y="1205498"/>
            <a:chExt cx="2648607" cy="5398586"/>
          </a:xfrm>
        </p:grpSpPr>
        <p:grpSp>
          <p:nvGrpSpPr>
            <p:cNvPr id="8" name="Group 7"/>
            <p:cNvGrpSpPr/>
            <p:nvPr/>
          </p:nvGrpSpPr>
          <p:grpSpPr>
            <a:xfrm>
              <a:off x="6388751" y="2606380"/>
              <a:ext cx="2513164" cy="3997704"/>
              <a:chOff x="6404518" y="2819400"/>
              <a:chExt cx="2513164" cy="399770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6404518" y="6324600"/>
                <a:ext cx="2513164" cy="49250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cs typeface="Myriad Pro"/>
                  </a:rPr>
                  <a:t>Input Image</a:t>
                </a: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404518" y="5124228"/>
                <a:ext cx="2513164" cy="74317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cs typeface="Myriad Pro"/>
                  </a:rPr>
                  <a:t>Convolution (Learned)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404518" y="4191000"/>
                <a:ext cx="2513164" cy="492504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cs typeface="Myriad Pro"/>
                  </a:rPr>
                  <a:t>Non-linearity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421393" y="3241296"/>
                <a:ext cx="2492926" cy="49250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cs typeface="Myriad Pro"/>
                  </a:rPr>
                  <a:t>Spatial pooling</a:t>
                </a:r>
              </a:p>
            </p:txBody>
          </p:sp>
          <p:sp>
            <p:nvSpPr>
              <p:cNvPr id="9" name="Up Arrow 8"/>
              <p:cNvSpPr/>
              <p:nvPr/>
            </p:nvSpPr>
            <p:spPr>
              <a:xfrm>
                <a:off x="7458428" y="59157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Up Arrow 9"/>
              <p:cNvSpPr/>
              <p:nvPr/>
            </p:nvSpPr>
            <p:spPr>
              <a:xfrm>
                <a:off x="7462196" y="4723244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>
                <a:off x="7465964" y="37821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7469732" y="2819400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Up Arrow 18"/>
            <p:cNvSpPr/>
            <p:nvPr/>
          </p:nvSpPr>
          <p:spPr>
            <a:xfrm>
              <a:off x="7441787" y="1737417"/>
              <a:ext cx="391837" cy="408874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306206" y="1205498"/>
              <a:ext cx="2648607" cy="4925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Myriad Pro"/>
                </a:rPr>
                <a:t>Output (class </a:t>
              </a:r>
              <a:r>
                <a:rPr lang="en-US" sz="2000" dirty="0" err="1">
                  <a:solidFill>
                    <a:srgbClr val="000000"/>
                  </a:solidFill>
                  <a:cs typeface="Myriad Pro"/>
                </a:rPr>
                <a:t>probs</a:t>
              </a:r>
              <a:r>
                <a:rPr lang="en-US" sz="2000" dirty="0">
                  <a:solidFill>
                    <a:srgbClr val="000000"/>
                  </a:solidFill>
                  <a:cs typeface="Myriad Pro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88891" y="189808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4953000" y="1524001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1. Convolution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5101" y="1066800"/>
            <a:ext cx="4916215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Apply learned filter weights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One feature map per filter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Stride can be greater than 1 (faster, less memory)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4802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912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18284" y="6324600"/>
            <a:ext cx="193031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7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604084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8483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6550" y="1748076"/>
            <a:ext cx="5878513" cy="1573213"/>
            <a:chOff x="336550" y="4527545"/>
            <a:chExt cx="5878513" cy="1573213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90373"/>
              </p:ext>
            </p:extLst>
          </p:nvPr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7397" y="113248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60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Convolution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7989" y="1501812"/>
            <a:ext cx="5961163" cy="489199"/>
            <a:chOff x="287989" y="1501812"/>
            <a:chExt cx="5961163" cy="489199"/>
          </a:xfrm>
        </p:grpSpPr>
        <p:sp>
          <p:nvSpPr>
            <p:cNvPr id="5" name="TextBox 4"/>
            <p:cNvSpPr txBox="1"/>
            <p:nvPr/>
          </p:nvSpPr>
          <p:spPr>
            <a:xfrm>
              <a:off x="336550" y="150181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95443" y="1501812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filter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83759" y="150181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 (image)</a:t>
              </a:r>
            </a:p>
          </p:txBody>
        </p:sp>
        <p:sp>
          <p:nvSpPr>
            <p:cNvPr id="9" name="Right Brace 8"/>
            <p:cNvSpPr/>
            <p:nvPr/>
          </p:nvSpPr>
          <p:spPr bwMode="auto">
            <a:xfrm rot="16200000">
              <a:off x="676809" y="1443437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ight Brace 21"/>
            <p:cNvSpPr/>
            <p:nvPr/>
          </p:nvSpPr>
          <p:spPr bwMode="auto">
            <a:xfrm rot="16200000">
              <a:off x="3618208" y="1445989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ight Brace 22"/>
            <p:cNvSpPr/>
            <p:nvPr/>
          </p:nvSpPr>
          <p:spPr bwMode="auto">
            <a:xfrm rot="16200000">
              <a:off x="5167669" y="906976"/>
              <a:ext cx="148548" cy="201441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4" grpId="0" animBg="1"/>
      <p:bldP spid="7" grpId="0"/>
      <p:bldP spid="18" grpId="0"/>
      <p:bldP spid="19" grpId="0" animBg="1"/>
      <p:bldP spid="8" grpId="0"/>
      <p:bldP spid="25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6550" y="1748076"/>
            <a:ext cx="5878513" cy="1573213"/>
            <a:chOff x="336550" y="4527545"/>
            <a:chExt cx="5878513" cy="1573213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204535"/>
              </p:ext>
            </p:extLst>
          </p:nvPr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(0, 0)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03886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21627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Convolution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37397" y="113248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j)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87989" y="1501812"/>
            <a:ext cx="5961163" cy="489199"/>
            <a:chOff x="287989" y="1501812"/>
            <a:chExt cx="5961163" cy="489199"/>
          </a:xfrm>
        </p:grpSpPr>
        <p:sp>
          <p:nvSpPr>
            <p:cNvPr id="22" name="TextBox 21"/>
            <p:cNvSpPr txBox="1"/>
            <p:nvPr/>
          </p:nvSpPr>
          <p:spPr>
            <a:xfrm>
              <a:off x="336550" y="150181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5443" y="1501812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filter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83759" y="150181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 (image)</a:t>
              </a:r>
            </a:p>
          </p:txBody>
        </p:sp>
        <p:sp>
          <p:nvSpPr>
            <p:cNvPr id="25" name="Right Brace 24"/>
            <p:cNvSpPr/>
            <p:nvPr/>
          </p:nvSpPr>
          <p:spPr bwMode="auto">
            <a:xfrm rot="16200000">
              <a:off x="676809" y="1443437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Right Brace 27"/>
            <p:cNvSpPr/>
            <p:nvPr/>
          </p:nvSpPr>
          <p:spPr bwMode="auto">
            <a:xfrm rot="16200000">
              <a:off x="3618208" y="1445989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Right Brace 29"/>
            <p:cNvSpPr/>
            <p:nvPr/>
          </p:nvSpPr>
          <p:spPr bwMode="auto">
            <a:xfrm rot="16200000">
              <a:off x="5167669" y="906976"/>
              <a:ext cx="148548" cy="201441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6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6550" y="1748076"/>
            <a:ext cx="5878513" cy="1573213"/>
            <a:chOff x="336550" y="4527545"/>
            <a:chExt cx="5878513" cy="1573213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296531"/>
              </p:ext>
            </p:extLst>
          </p:nvPr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(0, 0)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8515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6256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Convolution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37397" y="113248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j)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87989" y="1501812"/>
            <a:ext cx="5961163" cy="489199"/>
            <a:chOff x="287989" y="1501812"/>
            <a:chExt cx="5961163" cy="489199"/>
          </a:xfrm>
        </p:grpSpPr>
        <p:sp>
          <p:nvSpPr>
            <p:cNvPr id="23" name="TextBox 22"/>
            <p:cNvSpPr txBox="1"/>
            <p:nvPr/>
          </p:nvSpPr>
          <p:spPr>
            <a:xfrm>
              <a:off x="336550" y="150181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95443" y="1501812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filter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83759" y="150181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 (image)</a:t>
              </a:r>
            </a:p>
          </p:txBody>
        </p:sp>
        <p:sp>
          <p:nvSpPr>
            <p:cNvPr id="28" name="Right Brace 27"/>
            <p:cNvSpPr/>
            <p:nvPr/>
          </p:nvSpPr>
          <p:spPr bwMode="auto">
            <a:xfrm rot="16200000">
              <a:off x="676809" y="1443437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Right Brace 29"/>
            <p:cNvSpPr/>
            <p:nvPr/>
          </p:nvSpPr>
          <p:spPr bwMode="auto">
            <a:xfrm rot="16200000">
              <a:off x="3618208" y="1445989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Right Brace 30"/>
            <p:cNvSpPr/>
            <p:nvPr/>
          </p:nvSpPr>
          <p:spPr bwMode="auto">
            <a:xfrm rot="16200000">
              <a:off x="5167669" y="906976"/>
              <a:ext cx="148548" cy="201441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65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6550" y="1748076"/>
            <a:ext cx="5878513" cy="1573213"/>
            <a:chOff x="336550" y="4527545"/>
            <a:chExt cx="5878513" cy="1573213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11254"/>
              </p:ext>
            </p:extLst>
          </p:nvPr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4003" y="37807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8917" y="37807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(0, 0)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60" y="23585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942891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Convolution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437397" y="113248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j)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87989" y="1501812"/>
            <a:ext cx="5961163" cy="489199"/>
            <a:chOff x="287989" y="1501812"/>
            <a:chExt cx="5961163" cy="489199"/>
          </a:xfrm>
        </p:grpSpPr>
        <p:sp>
          <p:nvSpPr>
            <p:cNvPr id="25" name="TextBox 24"/>
            <p:cNvSpPr txBox="1"/>
            <p:nvPr/>
          </p:nvSpPr>
          <p:spPr>
            <a:xfrm>
              <a:off x="336550" y="150181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95443" y="1501812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filter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83759" y="150181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 (image)</a:t>
              </a:r>
            </a:p>
          </p:txBody>
        </p:sp>
        <p:sp>
          <p:nvSpPr>
            <p:cNvPr id="31" name="Right Brace 30"/>
            <p:cNvSpPr/>
            <p:nvPr/>
          </p:nvSpPr>
          <p:spPr bwMode="auto">
            <a:xfrm rot="16200000">
              <a:off x="676809" y="1443437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Right Brace 31"/>
            <p:cNvSpPr/>
            <p:nvPr/>
          </p:nvSpPr>
          <p:spPr bwMode="auto">
            <a:xfrm rot="16200000">
              <a:off x="3618208" y="1445989"/>
              <a:ext cx="156202" cy="93384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Right Brace 32"/>
            <p:cNvSpPr/>
            <p:nvPr/>
          </p:nvSpPr>
          <p:spPr bwMode="auto">
            <a:xfrm rot="16200000">
              <a:off x="5167669" y="906976"/>
              <a:ext cx="148548" cy="201441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marL="342865" indent="-342865">
              <a:spcBef>
                <a:spcPct val="20000"/>
              </a:spcBef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2. Non-Linearity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027" y="960437"/>
            <a:ext cx="82296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Per-element (independent)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Options: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Tanh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92D050"/>
                </a:solidFill>
              </a:rPr>
              <a:t>Sigmoid</a:t>
            </a:r>
            <a:r>
              <a:rPr lang="en-US" dirty="0"/>
              <a:t>: 1/(1+exp(-x))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Rectified linear unit  (</a:t>
            </a:r>
            <a:r>
              <a:rPr lang="en-US" dirty="0" err="1">
                <a:solidFill>
                  <a:srgbClr val="0070C0"/>
                </a:solidFill>
              </a:rPr>
              <a:t>ReLU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/>
              <a:t>Avoids saturation issues</a:t>
            </a:r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5480"/>
            <a:ext cx="1931552" cy="1447800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15480"/>
            <a:ext cx="1942918" cy="145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6366" t="5805" r="6355" b="595"/>
          <a:stretch/>
        </p:blipFill>
        <p:spPr>
          <a:xfrm>
            <a:off x="5181601" y="3200400"/>
            <a:ext cx="3838821" cy="3087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04084"/>
            <a:ext cx="2270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4554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Role of pooling: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Invariance to small transformations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Larger receptive fields (neurons see more of input)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dobe Caslon Pro" charset="0"/>
            </a:endParaRP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914400" y="3999848"/>
            <a:ext cx="3581400" cy="233479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990599" y="4076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71599" y="4076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90599" y="4457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71599" y="4457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</a:endParaRPr>
          </a:p>
        </p:txBody>
      </p:sp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4442" r="9366" b="17938"/>
          <a:stretch/>
        </p:blipFill>
        <p:spPr>
          <a:xfrm>
            <a:off x="6324600" y="5371448"/>
            <a:ext cx="1931624" cy="1257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38093" y="423862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Max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738093" y="575244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Sum</a:t>
            </a: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6324599" y="3847447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0" y="6604084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102597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8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Role of pooling: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Invariance to small transformations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Larger receptive fields (neurons see more of input)</a:t>
            </a:r>
          </a:p>
          <a:p>
            <a:pPr marL="0" indent="0"/>
            <a:endParaRPr lang="en-US" sz="3200" dirty="0">
              <a:latin typeface="Adobe Caslon Pro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604084"/>
            <a:ext cx="2613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Rob Fergus, figure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pic>
        <p:nvPicPr>
          <p:cNvPr id="360452" name="Picture 4" descr="http://cs231n.github.io/assets/cnn/poo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754" y="3725315"/>
            <a:ext cx="3158049" cy="2494490"/>
          </a:xfrm>
          <a:prstGeom prst="rect">
            <a:avLst/>
          </a:prstGeom>
          <a:noFill/>
        </p:spPr>
      </p:pic>
      <p:pic>
        <p:nvPicPr>
          <p:cNvPr id="360454" name="Picture 6" descr="http://cs231n.github.io/assets/cnn/maxpoo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036" y="3720059"/>
            <a:ext cx="4835379" cy="2261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convolutional </a:t>
            </a:r>
            <a:r>
              <a:rPr lang="en-US" dirty="0"/>
              <a:t>neural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Obtained state of the art performance on many problems…</a:t>
            </a:r>
          </a:p>
          <a:p>
            <a:r>
              <a:rPr lang="en-US" dirty="0"/>
              <a:t>Most papers in CVPR 2016 use deep learning</a:t>
            </a:r>
          </a:p>
        </p:txBody>
      </p:sp>
      <p:sp>
        <p:nvSpPr>
          <p:cNvPr id="5" name="object 3"/>
          <p:cNvSpPr/>
          <p:nvPr/>
        </p:nvSpPr>
        <p:spPr>
          <a:xfrm>
            <a:off x="1170831" y="2612573"/>
            <a:ext cx="7853428" cy="3375142"/>
          </a:xfrm>
          <a:prstGeom prst="rect">
            <a:avLst/>
          </a:prstGeom>
          <a:blipFill>
            <a:blip r:embed="rId4" cstate="print"/>
            <a:stretch>
              <a:fillRect t="-45605" b="-1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425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/>
              </a:rPr>
              <a:t>Razavian</a:t>
            </a:r>
            <a:r>
              <a:rPr kumimoji="0" lang="en-US" sz="1800" b="0" i="1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/>
              </a:rPr>
              <a:t> et al., CVPR</a:t>
            </a:r>
            <a:r>
              <a:rPr kumimoji="0" lang="en-US" sz="1800" b="0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/>
              </a:rPr>
              <a:t> </a:t>
            </a:r>
            <a:r>
              <a:rPr kumimoji="0" lang="en-US" sz="1800" b="0" i="1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/>
              </a:rPr>
              <a:t>2014 Workshops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985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447" y="3026236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447" y="2283009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447" y="2283010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619" y="3026236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5874" y="311831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1483" y="505121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49" y="1774792"/>
            <a:ext cx="209232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32x32x3</a:t>
            </a:r>
            <a:r>
              <a:rPr sz="24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91396" y="4574072"/>
            <a:ext cx="5588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width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1373" y="3058648"/>
            <a:ext cx="6483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height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8424" y="4659583"/>
            <a:ext cx="597535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88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depth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16" name="Title 23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86078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447" y="3026236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447" y="2283009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447" y="2283010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619" y="3026236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5899" y="465958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95874" y="311831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1483" y="505121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45891" y="3312680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79" h="663575">
                <a:moveTo>
                  <a:pt x="0" y="0"/>
                </a:moveTo>
                <a:lnTo>
                  <a:pt x="131599" y="0"/>
                </a:lnTo>
                <a:lnTo>
                  <a:pt x="131599" y="663213"/>
                </a:lnTo>
                <a:lnTo>
                  <a:pt x="0" y="663213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45892" y="3161983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9" y="0"/>
                </a:lnTo>
                <a:lnTo>
                  <a:pt x="282299" y="0"/>
                </a:lnTo>
                <a:lnTo>
                  <a:pt x="282299" y="663211"/>
                </a:lnTo>
                <a:lnTo>
                  <a:pt x="131599" y="813910"/>
                </a:lnTo>
                <a:lnTo>
                  <a:pt x="0" y="813910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45892" y="3161982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599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77491" y="3312680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13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93116" y="2555867"/>
            <a:ext cx="14986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5x5x3</a:t>
            </a:r>
            <a:r>
              <a:rPr sz="24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filter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4249" y="1774792"/>
            <a:ext cx="209232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32x32x3</a:t>
            </a:r>
            <a:r>
              <a:rPr sz="24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0817" y="3593272"/>
            <a:ext cx="3466465" cy="837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Convolve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the filter with the</a:t>
            </a:r>
            <a:r>
              <a:rPr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i.e. “slide over the image spatially,  computing dot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products”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 wrap="square" lIns="0" tIns="0" rIns="0" bIns="0">
            <a:spAutoFit/>
          </a:bodyPr>
          <a:lstStyle/>
          <a:p>
            <a:r>
              <a:rPr lang="en-US" dirty="0"/>
              <a:t>Convolutions: More detail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676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5" dirty="0"/>
              <a:t>Convolution</a:t>
            </a:r>
            <a:r>
              <a:rPr sz="3000" spc="-35" dirty="0"/>
              <a:t> </a:t>
            </a:r>
            <a:r>
              <a:rPr sz="3000" spc="-5" dirty="0"/>
              <a:t>Layer</a:t>
            </a:r>
            <a:endParaRPr sz="3000"/>
          </a:p>
        </p:txBody>
      </p:sp>
      <p:sp>
        <p:nvSpPr>
          <p:cNvPr id="17" name="object 17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52739" y="1714496"/>
            <a:ext cx="2092325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32x32x3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image 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5x5x3</a:t>
            </a:r>
            <a:r>
              <a:rPr sz="24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filter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28618" y="3742969"/>
            <a:ext cx="354965" cy="127000"/>
          </a:xfrm>
          <a:custGeom>
            <a:avLst/>
            <a:gdLst/>
            <a:ahLst/>
            <a:cxnLst/>
            <a:rect l="l" t="t" r="r" b="b"/>
            <a:pathLst>
              <a:path w="354964" h="127000">
                <a:moveTo>
                  <a:pt x="354474" y="1265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87918" y="3728145"/>
            <a:ext cx="46355" cy="29845"/>
          </a:xfrm>
          <a:custGeom>
            <a:avLst/>
            <a:gdLst/>
            <a:ahLst/>
            <a:cxnLst/>
            <a:rect l="l" t="t" r="r" b="b"/>
            <a:pathLst>
              <a:path w="46354" h="29844">
                <a:moveTo>
                  <a:pt x="45974" y="0"/>
                </a:moveTo>
                <a:lnTo>
                  <a:pt x="0" y="274"/>
                </a:lnTo>
                <a:lnTo>
                  <a:pt x="35399" y="29624"/>
                </a:lnTo>
                <a:lnTo>
                  <a:pt x="45974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43993" y="3683073"/>
            <a:ext cx="4799965" cy="111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number: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208279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the result of taking a dot product between the  filter and a small 5x5x3 chunk of the</a:t>
            </a:r>
            <a:r>
              <a:rPr spc="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(i.e. 5*5*3 = 75-dimensional dot product +</a:t>
            </a:r>
            <a:r>
              <a:rPr spc="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bias)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12015" y="2135498"/>
            <a:ext cx="370519" cy="28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16692" y="4893067"/>
            <a:ext cx="1225637" cy="39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375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5" dirty="0"/>
              <a:t>Convolution</a:t>
            </a:r>
            <a:r>
              <a:rPr sz="3000" spc="-35" dirty="0"/>
              <a:t> </a:t>
            </a:r>
            <a:r>
              <a:rPr sz="3000" spc="-5" dirty="0"/>
              <a:t>Layer</a:t>
            </a:r>
            <a:endParaRPr sz="3000"/>
          </a:p>
        </p:txBody>
      </p:sp>
      <p:sp>
        <p:nvSpPr>
          <p:cNvPr id="17" name="object 17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71892" y="3430344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80538" y="341461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74935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74935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74935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67160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2739" y="1457505"/>
            <a:ext cx="5225415" cy="97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2030"/>
              </a:lnSpc>
            </a:pPr>
            <a:r>
              <a:rPr b="1" spc="-5" dirty="0">
                <a:solidFill>
                  <a:srgbClr val="0000FF"/>
                </a:solidFill>
                <a:latin typeface="Arial"/>
                <a:cs typeface="Arial"/>
              </a:rPr>
              <a:t>activation</a:t>
            </a:r>
            <a:r>
              <a:rPr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00FF"/>
                </a:solidFill>
                <a:latin typeface="Arial"/>
                <a:cs typeface="Arial"/>
              </a:rPr>
              <a:t>map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32x32x3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image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5x5x3</a:t>
            </a:r>
            <a:r>
              <a:rPr sz="24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filter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32453" y="483814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99963" y="438247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15440" y="2971490"/>
            <a:ext cx="4469130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060575">
              <a:lnSpc>
                <a:spcPct val="100699"/>
              </a:lnSpc>
              <a:spcBef>
                <a:spcPts val="105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convolve (slide) over all  spatial</a:t>
            </a:r>
            <a:r>
              <a:rPr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locations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264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74935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4935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74935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67160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3900" y="997684"/>
            <a:ext cx="309562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Convolution</a:t>
            </a:r>
            <a:r>
              <a:rPr sz="3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52739" y="1714496"/>
            <a:ext cx="2092325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32x32x3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image 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5x5x3</a:t>
            </a:r>
            <a:r>
              <a:rPr sz="2400" spc="-6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filter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71892" y="3430344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80538" y="341461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52910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52910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452910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45134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22910" y="1686104"/>
            <a:ext cx="1751964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activation</a:t>
            </a:r>
            <a:r>
              <a:rPr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maps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10433" y="483814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77943" y="438247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15441" y="2971490"/>
            <a:ext cx="4846955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438400">
              <a:lnSpc>
                <a:spcPct val="100699"/>
              </a:lnSpc>
              <a:spcBef>
                <a:spcPts val="105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convolve (slide) over all  spatial</a:t>
            </a:r>
            <a:r>
              <a:rPr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locations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184568" y="874882"/>
            <a:ext cx="41084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/>
              <a:t>consider a second, </a:t>
            </a:r>
            <a:r>
              <a:rPr sz="2400" spc="-5" dirty="0">
                <a:solidFill>
                  <a:srgbClr val="38751C"/>
                </a:solidFill>
              </a:rPr>
              <a:t>green</a:t>
            </a:r>
            <a:r>
              <a:rPr sz="2400" spc="30" dirty="0">
                <a:solidFill>
                  <a:srgbClr val="38751C"/>
                </a:solidFill>
              </a:rPr>
              <a:t> </a:t>
            </a:r>
            <a:r>
              <a:rPr sz="2400" spc="-5" dirty="0"/>
              <a:t>filter</a:t>
            </a:r>
            <a:endParaRPr sz="2400"/>
          </a:p>
        </p:txBody>
      </p:sp>
      <p:sp>
        <p:nvSpPr>
          <p:cNvPr id="4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41" name="TextBox 4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193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21872" y="2562725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2187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1872" y="1819499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35044" y="2562725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03338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3338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03338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95563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7518" y="41960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6911" y="458770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28894" y="3201745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37540" y="318601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52713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52713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52713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449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38835" y="4609550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94412" y="4173096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71819" y="1457505"/>
            <a:ext cx="5594350" cy="2126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44265"/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activation</a:t>
            </a:r>
            <a:r>
              <a:rPr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maps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6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154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65480">
              <a:spcBef>
                <a:spcPts val="105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Convolution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/>
            <a:r>
              <a:rPr sz="2000" spc="-5" dirty="0"/>
              <a:t>For example, if we had 6 5x5 filters, we’ll get 6 separate activation</a:t>
            </a:r>
            <a:r>
              <a:rPr sz="2000" spc="170" dirty="0"/>
              <a:t> </a:t>
            </a:r>
            <a:r>
              <a:rPr sz="2000" spc="-5" dirty="0"/>
              <a:t>maps:</a:t>
            </a:r>
            <a:endParaRPr sz="2000"/>
          </a:p>
        </p:txBody>
      </p:sp>
      <p:sp>
        <p:nvSpPr>
          <p:cNvPr id="24" name="object 24"/>
          <p:cNvSpPr/>
          <p:nvPr/>
        </p:nvSpPr>
        <p:spPr>
          <a:xfrm>
            <a:off x="60051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051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051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973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575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575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575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497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099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099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099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021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623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623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623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545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2673" y="5043567"/>
            <a:ext cx="640207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We stack these up to get a “new image” of size</a:t>
            </a:r>
            <a:r>
              <a:rPr sz="2000" spc="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28x28x6!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41" name="TextBox 4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9436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5" name="object 5"/>
          <p:cNvSpPr/>
          <p:nvPr/>
        </p:nvSpPr>
        <p:spPr>
          <a:xfrm>
            <a:off x="177074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074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074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246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2723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702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13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1872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12321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91669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91669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1669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04844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77318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41619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06711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94221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CONV,  ReLU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118110" algn="just">
              <a:lnSpc>
                <a:spcPct val="100699"/>
              </a:lnSpc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e.g. 6  5x5x3  filters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3" name="object 4"/>
          <p:cNvSpPr txBox="1">
            <a:spLocks/>
          </p:cNvSpPr>
          <p:nvPr/>
        </p:nvSpPr>
        <p:spPr>
          <a:xfrm>
            <a:off x="225099" y="1056962"/>
            <a:ext cx="8693800" cy="640597"/>
          </a:xfrm>
          <a:prstGeom prst="rect">
            <a:avLst/>
          </a:prstGeom>
        </p:spPr>
        <p:txBody>
          <a:bodyPr vert="horz" wrap="square" lIns="0" tIns="80301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5735" marR="5080">
              <a:lnSpc>
                <a:spcPct val="100699"/>
              </a:lnSpc>
            </a:pPr>
            <a:r>
              <a:rPr lang="en-US" sz="1800" b="1" kern="0" spc="-5" smtClean="0"/>
              <a:t>Preview: </a:t>
            </a:r>
            <a:r>
              <a:rPr lang="en-US" sz="1800" kern="0" spc="-5" smtClean="0"/>
              <a:t>ConvNet is a sequence of Convolutional Layers, interspersed with  activation</a:t>
            </a:r>
            <a:r>
              <a:rPr lang="en-US" sz="1800" kern="0" spc="-20" smtClean="0"/>
              <a:t> </a:t>
            </a:r>
            <a:r>
              <a:rPr lang="en-US" sz="1800" kern="0" spc="-5" smtClean="0"/>
              <a:t>functions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7559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640597"/>
          </a:xfrm>
          <a:prstGeom prst="rect">
            <a:avLst/>
          </a:prstGeom>
        </p:spPr>
        <p:txBody>
          <a:bodyPr vert="horz" wrap="square" lIns="0" tIns="80301" rIns="0" bIns="0" rtlCol="0">
            <a:spAutoFit/>
          </a:bodyPr>
          <a:lstStyle/>
          <a:p>
            <a:pPr marL="165735" marR="5080">
              <a:lnSpc>
                <a:spcPct val="100699"/>
              </a:lnSpc>
            </a:pPr>
            <a:r>
              <a:rPr sz="1800" b="1" spc="-5" dirty="0"/>
              <a:t>Preview: </a:t>
            </a:r>
            <a:r>
              <a:rPr sz="1800" spc="-5" dirty="0"/>
              <a:t>ConvNet is a sequence of Convolutional Layers, interspersed with  activation</a:t>
            </a:r>
            <a:r>
              <a:rPr sz="1800" spc="-20" dirty="0"/>
              <a:t> </a:t>
            </a:r>
            <a:r>
              <a:rPr sz="1800" spc="-5" dirty="0"/>
              <a:t>functions</a:t>
            </a:r>
            <a:endParaRPr sz="1800" dirty="0"/>
          </a:p>
        </p:txBody>
      </p:sp>
      <p:sp>
        <p:nvSpPr>
          <p:cNvPr id="5" name="object 5"/>
          <p:cNvSpPr/>
          <p:nvPr/>
        </p:nvSpPr>
        <p:spPr>
          <a:xfrm>
            <a:off x="177074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074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074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246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2723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702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13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1872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12321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4221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CONV,  ReLU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118110" algn="just">
              <a:lnSpc>
                <a:spcPct val="100699"/>
              </a:lnSpc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e.g. 6  5x5x3  filters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91669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1669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91669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04844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77318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41619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06711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25066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55515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37415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CONV,  ReLU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29845">
              <a:lnSpc>
                <a:spcPct val="100699"/>
              </a:lnSpc>
            </a:pP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e.g.</a:t>
            </a:r>
            <a:r>
              <a:rPr spc="-8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10  5x5x</a:t>
            </a:r>
            <a:r>
              <a:rPr b="1" spc="-5" dirty="0">
                <a:solidFill>
                  <a:srgbClr val="38751C"/>
                </a:solidFill>
                <a:latin typeface="Arial"/>
                <a:cs typeface="Arial"/>
              </a:rPr>
              <a:t>6  </a:t>
            </a: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filters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34863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34863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34863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48038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5861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09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46310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28210" y="3351104"/>
            <a:ext cx="749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CONV,  ReLU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44809" y="3090924"/>
            <a:ext cx="4146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….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73706" y="4751758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20512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8481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578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5" name="object 5"/>
          <p:cNvSpPr/>
          <p:nvPr/>
        </p:nvSpPr>
        <p:spPr>
          <a:xfrm>
            <a:off x="1414623" y="1522473"/>
            <a:ext cx="6520261" cy="3907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57182" y="991548"/>
            <a:ext cx="149669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[From recent</a:t>
            </a:r>
            <a:r>
              <a:rPr sz="1400" i="1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Yann  LeCun</a:t>
            </a:r>
            <a:r>
              <a:rPr sz="1400" i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slides]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7275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0050" y="934150"/>
            <a:ext cx="4308841" cy="44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8216" y="1113624"/>
            <a:ext cx="683895" cy="632460"/>
          </a:xfrm>
          <a:custGeom>
            <a:avLst/>
            <a:gdLst/>
            <a:ahLst/>
            <a:cxnLst/>
            <a:rect l="l" t="t" r="r" b="b"/>
            <a:pathLst>
              <a:path w="683894" h="632460">
                <a:moveTo>
                  <a:pt x="0" y="0"/>
                </a:moveTo>
                <a:lnTo>
                  <a:pt x="683698" y="0"/>
                </a:lnTo>
                <a:lnTo>
                  <a:pt x="6836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199" y="857250"/>
            <a:ext cx="957580" cy="256540"/>
          </a:xfrm>
          <a:custGeom>
            <a:avLst/>
            <a:gdLst/>
            <a:ahLst/>
            <a:cxnLst/>
            <a:rect l="l" t="t" r="r" b="b"/>
            <a:pathLst>
              <a:path w="957580" h="256540">
                <a:moveTo>
                  <a:pt x="957298" y="0"/>
                </a:moveTo>
                <a:lnTo>
                  <a:pt x="957298" y="256374"/>
                </a:lnTo>
                <a:lnTo>
                  <a:pt x="0" y="256374"/>
                </a:lnTo>
                <a:lnTo>
                  <a:pt x="0" y="0"/>
                </a:lnTo>
                <a:lnTo>
                  <a:pt x="957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51922" y="1027280"/>
            <a:ext cx="7163135" cy="257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39757" y="1393681"/>
            <a:ext cx="2565400" cy="650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7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example 5x5</a:t>
            </a:r>
            <a:r>
              <a:rPr sz="24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filters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(32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total)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03164" y="1027375"/>
            <a:ext cx="248285" cy="257810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2825" y="2171847"/>
            <a:ext cx="565785" cy="632460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4865" y="1285076"/>
            <a:ext cx="792480" cy="1109980"/>
          </a:xfrm>
          <a:custGeom>
            <a:avLst/>
            <a:gdLst/>
            <a:ahLst/>
            <a:cxnLst/>
            <a:rect l="l" t="t" r="r" b="b"/>
            <a:pathLst>
              <a:path w="792480" h="1109980">
                <a:moveTo>
                  <a:pt x="792198" y="0"/>
                </a:moveTo>
                <a:lnTo>
                  <a:pt x="0" y="11099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84642" y="237675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24609" y="0"/>
                </a:moveTo>
                <a:lnTo>
                  <a:pt x="0" y="88644"/>
                </a:lnTo>
                <a:lnTo>
                  <a:pt x="75832" y="36557"/>
                </a:lnTo>
                <a:lnTo>
                  <a:pt x="2460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1400" y="2724331"/>
            <a:ext cx="3530600" cy="839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We call the layer convolutional  because it is related to convolution  of two</a:t>
            </a:r>
            <a:r>
              <a:rPr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signals: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81105" y="5082378"/>
            <a:ext cx="301815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elementwise multiplication and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sum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of  a filter and the signal</a:t>
            </a:r>
            <a:r>
              <a:rPr sz="14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(image)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04799" y="1251791"/>
            <a:ext cx="1943735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800" spc="-5" dirty="0">
                <a:solidFill>
                  <a:srgbClr val="FF0000"/>
                </a:solidFill>
              </a:rPr>
              <a:t>one filter</a:t>
            </a:r>
            <a:r>
              <a:rPr sz="1800" spc="-60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=&gt;</a:t>
            </a:r>
            <a:endParaRPr sz="1800"/>
          </a:p>
          <a:p>
            <a:pPr marL="12700">
              <a:spcBef>
                <a:spcPts val="15"/>
              </a:spcBef>
            </a:pPr>
            <a:r>
              <a:rPr sz="1800" spc="-5" dirty="0">
                <a:solidFill>
                  <a:srgbClr val="FF0000"/>
                </a:solidFill>
              </a:rPr>
              <a:t>one activation</a:t>
            </a:r>
            <a:r>
              <a:rPr sz="1800" spc="-35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map</a:t>
            </a:r>
            <a:endParaRPr sz="1800"/>
          </a:p>
        </p:txBody>
      </p:sp>
      <p:sp>
        <p:nvSpPr>
          <p:cNvPr id="19" name="object 19"/>
          <p:cNvSpPr/>
          <p:nvPr/>
        </p:nvSpPr>
        <p:spPr>
          <a:xfrm>
            <a:off x="4908590" y="1035975"/>
            <a:ext cx="248285" cy="257810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53260" y="1293677"/>
            <a:ext cx="3879850" cy="2150745"/>
          </a:xfrm>
          <a:custGeom>
            <a:avLst/>
            <a:gdLst/>
            <a:ahLst/>
            <a:cxnLst/>
            <a:rect l="l" t="t" r="r" b="b"/>
            <a:pathLst>
              <a:path w="3879850" h="2150745">
                <a:moveTo>
                  <a:pt x="3879229" y="0"/>
                </a:moveTo>
                <a:lnTo>
                  <a:pt x="0" y="2150193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77647" y="3416344"/>
            <a:ext cx="91440" cy="69850"/>
          </a:xfrm>
          <a:custGeom>
            <a:avLst/>
            <a:gdLst/>
            <a:ahLst/>
            <a:cxnLst/>
            <a:rect l="l" t="t" r="r" b="b"/>
            <a:pathLst>
              <a:path w="91440" h="69850">
                <a:moveTo>
                  <a:pt x="60357" y="0"/>
                </a:moveTo>
                <a:lnTo>
                  <a:pt x="0" y="69424"/>
                </a:lnTo>
                <a:lnTo>
                  <a:pt x="90867" y="55024"/>
                </a:lnTo>
                <a:lnTo>
                  <a:pt x="60357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2825" y="3458619"/>
            <a:ext cx="565785" cy="632460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604084"/>
            <a:ext cx="28520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r>
              <a:rPr lang="en-US" sz="1050" dirty="0"/>
              <a:t>, Kristen </a:t>
            </a:r>
            <a:r>
              <a:rPr lang="en-US" sz="1050" dirty="0" err="1"/>
              <a:t>Grauman</a:t>
            </a:r>
            <a:endParaRPr lang="en-US" sz="1050" dirty="0"/>
          </a:p>
        </p:txBody>
      </p:sp>
      <p:pic>
        <p:nvPicPr>
          <p:cNvPr id="3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763" y="3785062"/>
            <a:ext cx="3855576" cy="56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7555549" y="4296339"/>
            <a:ext cx="0" cy="6675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ImageNet Challenge 2012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174" y="1581102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374" y="2190702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374" y="3867102"/>
            <a:ext cx="3429000" cy="7822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278" y="4629101"/>
            <a:ext cx="3062037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[Deng et al. CVPR 2009]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8601" y="2114502"/>
            <a:ext cx="4952999" cy="286231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~14 million labeled images, 20k classes</a:t>
            </a: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Images gathered from Internet</a:t>
            </a: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Human labels via Amazon Turk </a:t>
            </a: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Challenge: 1.2 million training images, 1000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Krizhevsky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Sutskever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and G. Hinton,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hlinkClick r:id="rId6"/>
              </a:rPr>
              <a:t>ImageNet Classification with Deep Convolutional Neural Networks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NIPS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9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3" name="Picture 2" descr="norm_vs_not_withnorm_images_7x7_pixF1_top9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29" y="1483743"/>
            <a:ext cx="5972082" cy="4866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-1" r="-1"/>
          <a:stretch/>
        </p:blipFill>
        <p:spPr>
          <a:xfrm>
            <a:off x="251549" y="952417"/>
            <a:ext cx="2508904" cy="204765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6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59739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4" y="941388"/>
            <a:ext cx="8902700" cy="4343400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3079" y="5462550"/>
            <a:ext cx="4675517" cy="584765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Patches from validation images that give maximal activation of a given feature map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301" y="5462550"/>
            <a:ext cx="2390051" cy="830987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Activations projected down to pixel level via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decovolution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003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19557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</a:t>
            </a:r>
            <a:r>
              <a:rPr lang="en-US" dirty="0"/>
              <a:t>4 and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6175"/>
            <a:ext cx="7772400" cy="4794250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3474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5" name="object 5"/>
          <p:cNvSpPr/>
          <p:nvPr/>
        </p:nvSpPr>
        <p:spPr>
          <a:xfrm>
            <a:off x="1267097" y="3312068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7098" y="3161371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7098" y="3161370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8699" y="3312068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63345" y="3427170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7"/>
                </a:lnTo>
                <a:lnTo>
                  <a:pt x="27235" y="57790"/>
                </a:lnTo>
                <a:lnTo>
                  <a:pt x="57790" y="27235"/>
                </a:lnTo>
                <a:lnTo>
                  <a:pt x="96537" y="7196"/>
                </a:lnTo>
                <a:lnTo>
                  <a:pt x="141149" y="0"/>
                </a:lnTo>
                <a:lnTo>
                  <a:pt x="195155" y="10746"/>
                </a:lnTo>
                <a:lnTo>
                  <a:pt x="240949" y="41349"/>
                </a:lnTo>
                <a:lnTo>
                  <a:pt x="271552" y="87143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3847" y="3568320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3348" y="3331019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9547" y="3181621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55646" y="3568319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36224" y="456594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0526" y="2492775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5611" y="495758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0573" y="2932599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0573" y="2189372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0573" y="2189373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63745" y="2932599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32959" y="2008773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5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90895" y="2213393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7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7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19611" y="2492296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9325" y="3000823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600592" y="357161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09239" y="3555894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03636" y="3053546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03636" y="2189372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03636" y="2189373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95861" y="3053546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81446" y="1598779"/>
            <a:ext cx="5225415" cy="97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2030"/>
              </a:lnSpc>
            </a:pPr>
            <a:r>
              <a:rPr b="1" spc="-5" dirty="0">
                <a:solidFill>
                  <a:srgbClr val="0000FF"/>
                </a:solidFill>
                <a:latin typeface="Arial"/>
                <a:cs typeface="Arial"/>
              </a:rPr>
              <a:t>activation</a:t>
            </a:r>
            <a:r>
              <a:rPr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00FF"/>
                </a:solidFill>
                <a:latin typeface="Arial"/>
                <a:cs typeface="Arial"/>
              </a:rPr>
              <a:t>map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32x32x3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image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5x5x3</a:t>
            </a:r>
            <a:r>
              <a:rPr sz="24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filter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61159" y="4979424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28660" y="4523748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44146" y="3112765"/>
            <a:ext cx="4469130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060575">
              <a:lnSpc>
                <a:spcPct val="100699"/>
              </a:lnSpc>
              <a:spcBef>
                <a:spcPts val="105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convolve (slide) over all  spatial</a:t>
            </a:r>
            <a:r>
              <a:rPr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locations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600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575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801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 dirty="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 dirty="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6903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660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807112" y="3355451"/>
            <a:ext cx="200533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=&gt; 5x5</a:t>
            </a:r>
            <a:r>
              <a:rPr sz="2400" b="1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output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1305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494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ImageNet Challenge 2012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7061" b="34445"/>
          <a:stretch/>
        </p:blipFill>
        <p:spPr>
          <a:xfrm>
            <a:off x="0" y="3272114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56608"/>
            <a:ext cx="91440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AlexNet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: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Similar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framework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to LeCun’98 but:</a:t>
            </a: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Bigger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model (7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hidden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, 650,000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units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,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60,000,000 params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)</a:t>
            </a: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More data (10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6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vs. 10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3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images)</a:t>
            </a: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GPU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implementation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(50x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speedup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over CPU)</a:t>
            </a:r>
          </a:p>
          <a:p>
            <a:pPr marL="1257265" marR="0" lvl="2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Trained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on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two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GPUs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for a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week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dobe Caslon Pro"/>
            </a:endParaRP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Better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regularization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for training (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DropOut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Krizhevsky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Sutskever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and G. Hinton,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hlinkClick r:id="rId4"/>
              </a:rPr>
              <a:t>ImageNet Classification with Deep Convolutional Neural Networks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NIPS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7698" name="Picture 2" descr="Image result for yann lec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90" y="160064"/>
            <a:ext cx="1082784" cy="10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Image result for alex krizhevs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52" y="1805540"/>
            <a:ext cx="1934122" cy="12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9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4"/>
            <a:ext cx="286956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7x7 input (spatially)  assume 3x3 filter  applied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with stride</a:t>
            </a:r>
            <a:r>
              <a:rPr sz="2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956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4"/>
            <a:ext cx="286956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7x7 input (spatially)  assume 3x3 filter  applied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with stride</a:t>
            </a:r>
            <a:r>
              <a:rPr sz="2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5183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5"/>
            <a:ext cx="2869565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7x7 input (spatially)  assume 3x3 filter  applied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with stride</a:t>
            </a:r>
            <a:r>
              <a:rPr sz="2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760"/>
              </a:lnSpc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=&gt; 3x3</a:t>
            </a:r>
            <a:r>
              <a:rPr sz="2400" b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output!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748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1" y="1980044"/>
            <a:ext cx="305562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7x7 input (spatially)  assume 3x3 filter  applied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with stride</a:t>
            </a:r>
            <a:r>
              <a:rPr sz="2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3?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675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1" y="1980044"/>
            <a:ext cx="305562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7x7 input (spatially)  assume 3x3 filter  applied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with stride</a:t>
            </a:r>
            <a:r>
              <a:rPr sz="2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3?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762668" y="3580079"/>
            <a:ext cx="3411854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doesn’t</a:t>
            </a:r>
            <a:r>
              <a:rPr sz="24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fit!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  <a:spcBef>
                <a:spcPts val="105"/>
              </a:spcBef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cannot apply 3x3 filter on  7x7 input with stride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3.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724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4474" y="1485673"/>
            <a:ext cx="2696210" cy="0"/>
          </a:xfrm>
          <a:custGeom>
            <a:avLst/>
            <a:gdLst/>
            <a:ahLst/>
            <a:cxnLst/>
            <a:rect l="l" t="t" r="r" b="b"/>
            <a:pathLst>
              <a:path w="2696210">
                <a:moveTo>
                  <a:pt x="0" y="0"/>
                </a:moveTo>
                <a:lnTo>
                  <a:pt x="26957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5921" y="2740757"/>
            <a:ext cx="2457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0293" y="1707998"/>
            <a:ext cx="0" cy="2595880"/>
          </a:xfrm>
          <a:custGeom>
            <a:avLst/>
            <a:gdLst/>
            <a:ahLst/>
            <a:cxnLst/>
            <a:rect l="l" t="t" r="r" b="b"/>
            <a:pathLst>
              <a:path h="2595879">
                <a:moveTo>
                  <a:pt x="0" y="0"/>
                </a:moveTo>
                <a:lnTo>
                  <a:pt x="0" y="2595294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0162" y="1693886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282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430049" y="1021858"/>
            <a:ext cx="5755005" cy="122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263900">
              <a:lnSpc>
                <a:spcPts val="2865"/>
              </a:lnSpc>
              <a:spcBef>
                <a:spcPts val="85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Output</a:t>
            </a:r>
            <a:r>
              <a:rPr sz="24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size: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263900">
              <a:lnSpc>
                <a:spcPts val="2865"/>
              </a:lnSpc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(N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F) / stride +</a:t>
            </a:r>
            <a:r>
              <a:rPr sz="2400" b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81440" y="2581305"/>
            <a:ext cx="4323715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e.g. N = 7, F =</a:t>
            </a:r>
            <a:r>
              <a:rPr sz="24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3: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stride 1 =&gt; (7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3)/1 + 1 =</a:t>
            </a:r>
            <a:r>
              <a:rPr sz="24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stride 2 =&gt; (7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3)/2 + 1 =</a:t>
            </a:r>
            <a:r>
              <a:rPr sz="24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stride 3 =&gt; (7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3)/3 + 1 = 2.33</a:t>
            </a:r>
            <a:r>
              <a:rPr sz="2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:\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0">
                <a:solidFill>
                  <a:sysClr val="windowText" lastClr="000000"/>
                </a:solidFill>
              </a:rPr>
              <a:t>Convolutions: More detail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355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372145" y="1956187"/>
            <a:ext cx="5287645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e.g. input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7x7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3x3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filter, applied with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stride</a:t>
            </a:r>
            <a:r>
              <a:rPr sz="2000" b="1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pad with 1 pixel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border =&gt; what is the</a:t>
            </a:r>
            <a:r>
              <a:rPr sz="2000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output?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94585" y="4308171"/>
            <a:ext cx="2419350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424242"/>
                </a:solidFill>
                <a:latin typeface="Arial"/>
                <a:cs typeface="Arial"/>
              </a:rPr>
              <a:t>(recall:)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(N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F) / stride +</a:t>
            </a:r>
            <a:r>
              <a:rPr sz="24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4350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3372145" y="1956187"/>
            <a:ext cx="5287645" cy="153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e.g. input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7x7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3x3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filter, applied with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stride</a:t>
            </a:r>
            <a:r>
              <a:rPr sz="2000" b="1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pad with 1 pixel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border =&gt; what is the</a:t>
            </a:r>
            <a:r>
              <a:rPr sz="2000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output?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7x7</a:t>
            </a:r>
            <a:r>
              <a:rPr sz="2000" b="1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output!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189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3372144" y="1956187"/>
            <a:ext cx="5554980" cy="336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e.g. input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7x7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3x3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filter, applied with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stride</a:t>
            </a:r>
            <a:r>
              <a:rPr sz="2000" b="1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pad with 1 pixel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border =&gt; what is the</a:t>
            </a:r>
            <a:r>
              <a:rPr sz="2000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output?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7x7</a:t>
            </a:r>
            <a:r>
              <a:rPr sz="2000" b="1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output!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in general, common to see CONV layers with  stride 1, filters of size FxF, and zero-padding with  (F-1)/2. (will preserve size</a:t>
            </a:r>
            <a:r>
              <a:rPr sz="2000" spc="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spatially)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504825" marR="2297430" indent="-492759" algn="just"/>
            <a:r>
              <a:rPr sz="2000" spc="-5" dirty="0">
                <a:solidFill>
                  <a:srgbClr val="0000FF"/>
                </a:solidFill>
                <a:latin typeface="Arial"/>
                <a:cs typeface="Arial"/>
              </a:rPr>
              <a:t>e.g. F = 3 =&gt; zero pad with 1  F = 5 =&gt; zero pad with 2  F = 7 =&gt; zero pad with</a:t>
            </a:r>
            <a:r>
              <a:rPr sz="20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3290256" y="5813946"/>
            <a:ext cx="449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" dirty="0">
                <a:solidFill>
                  <a:prstClr val="black"/>
                </a:solidFill>
                <a:latin typeface="Arial"/>
                <a:cs typeface="Arial"/>
              </a:rPr>
              <a:t>(N + </a:t>
            </a:r>
            <a:r>
              <a:rPr lang="en-US" sz="2400" b="1" spc="-5" dirty="0">
                <a:solidFill>
                  <a:srgbClr val="FF0000"/>
                </a:solidFill>
                <a:latin typeface="Arial"/>
                <a:cs typeface="Arial"/>
              </a:rPr>
              <a:t>2*padding</a:t>
            </a:r>
            <a:r>
              <a:rPr lang="en-US" sz="240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lang="en-US" sz="2400" b="1" spc="-5" dirty="0">
                <a:solidFill>
                  <a:prstClr val="black"/>
                </a:solidFill>
                <a:latin typeface="Arial"/>
                <a:cs typeface="Arial"/>
              </a:rPr>
              <a:t>F) / stride +</a:t>
            </a:r>
            <a:r>
              <a:rPr lang="en-US" sz="2400" b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7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5" y="1137208"/>
            <a:ext cx="5983085" cy="297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Examples</a:t>
            </a:r>
            <a:r>
              <a:rPr sz="3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time: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42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Input volume:</a:t>
            </a:r>
            <a:r>
              <a:rPr sz="3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32x32x3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sz="3000" spc="-5" dirty="0" smtClean="0">
                <a:solidFill>
                  <a:prstClr val="black"/>
                </a:solidFill>
                <a:latin typeface="Arial"/>
                <a:cs typeface="Arial"/>
              </a:rPr>
              <a:t>5x5</a:t>
            </a:r>
            <a:r>
              <a:rPr lang="en-US" sz="3000" spc="-5" dirty="0" smtClean="0">
                <a:solidFill>
                  <a:prstClr val="black"/>
                </a:solidFill>
                <a:latin typeface="Arial"/>
                <a:cs typeface="Arial"/>
              </a:rPr>
              <a:t>x3</a:t>
            </a:r>
            <a:r>
              <a:rPr sz="3000" spc="-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filters with stride 1, pad</a:t>
            </a:r>
            <a:r>
              <a:rPr sz="30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Output volume size:</a:t>
            </a:r>
            <a:r>
              <a:rPr sz="3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?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0">
                <a:solidFill>
                  <a:sysClr val="windowText" lastClr="000000"/>
                </a:solidFill>
              </a:rPr>
              <a:t>Convolutions: More detail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977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38200" y="2209800"/>
            <a:ext cx="7010400" cy="4343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Challenge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 et al. -- </a:t>
            </a:r>
            <a:r>
              <a:rPr lang="en-US" b="1" dirty="0"/>
              <a:t>16.4% error </a:t>
            </a:r>
            <a:r>
              <a:rPr lang="en-US" dirty="0"/>
              <a:t>(top-5)</a:t>
            </a:r>
          </a:p>
          <a:p>
            <a:r>
              <a:rPr lang="en-US" dirty="0"/>
              <a:t>Next best (non-</a:t>
            </a:r>
            <a:r>
              <a:rPr lang="en-US" dirty="0" err="1"/>
              <a:t>convnet</a:t>
            </a:r>
            <a:r>
              <a:rPr lang="en-US" dirty="0"/>
              <a:t>) – </a:t>
            </a:r>
            <a:r>
              <a:rPr lang="en-US" b="1" dirty="0"/>
              <a:t>26.2% error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143000" y="2590801"/>
          <a:ext cx="6400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3" y="1137208"/>
            <a:ext cx="6006735" cy="3901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Examples</a:t>
            </a:r>
            <a:r>
              <a:rPr sz="3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time: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42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Input volume:</a:t>
            </a:r>
            <a:r>
              <a:rPr sz="3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32x32</a:t>
            </a: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x3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10 </a:t>
            </a:r>
            <a:r>
              <a:rPr sz="3000" spc="-5" dirty="0" smtClean="0">
                <a:solidFill>
                  <a:srgbClr val="FF00FF"/>
                </a:solidFill>
                <a:latin typeface="Arial"/>
                <a:cs typeface="Arial"/>
              </a:rPr>
              <a:t>5x5</a:t>
            </a:r>
            <a:r>
              <a:rPr lang="en-US" sz="3000" spc="-5" dirty="0" smtClean="0">
                <a:latin typeface="Arial"/>
                <a:cs typeface="Arial"/>
              </a:rPr>
              <a:t>x3</a:t>
            </a:r>
            <a:r>
              <a:rPr sz="3000" spc="-5" dirty="0" smtClean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filters with stride </a:t>
            </a:r>
            <a:r>
              <a:rPr sz="3000" spc="-5" dirty="0">
                <a:solidFill>
                  <a:srgbClr val="38751C"/>
                </a:solidFill>
                <a:latin typeface="Arial"/>
                <a:cs typeface="Arial"/>
              </a:rPr>
              <a:t>1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, pad</a:t>
            </a:r>
            <a:r>
              <a:rPr sz="3000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9900FF"/>
                </a:solidFill>
                <a:latin typeface="Arial"/>
                <a:cs typeface="Arial"/>
              </a:rPr>
              <a:t>2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Output volume</a:t>
            </a:r>
            <a:r>
              <a:rPr sz="3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size: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32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+2*</a:t>
            </a:r>
            <a:r>
              <a:rPr sz="3000" spc="-5" dirty="0">
                <a:solidFill>
                  <a:srgbClr val="9900FF"/>
                </a:solidFill>
                <a:latin typeface="Arial"/>
                <a:cs typeface="Arial"/>
              </a:rPr>
              <a:t>2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3000" spc="-5" dirty="0">
                <a:solidFill>
                  <a:srgbClr val="FF00FF"/>
                </a:solidFill>
                <a:latin typeface="Arial"/>
                <a:cs typeface="Arial"/>
              </a:rPr>
              <a:t>5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)/</a:t>
            </a:r>
            <a:r>
              <a:rPr sz="3000" spc="-5" dirty="0">
                <a:solidFill>
                  <a:srgbClr val="38751C"/>
                </a:solidFill>
                <a:latin typeface="Arial"/>
                <a:cs typeface="Arial"/>
              </a:rPr>
              <a:t>1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+1 = 32 spatially,</a:t>
            </a:r>
            <a:r>
              <a:rPr sz="30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so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32x32x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0">
                <a:solidFill>
                  <a:sysClr val="windowText" lastClr="000000"/>
                </a:solidFill>
              </a:rPr>
              <a:t>Convolutions: More detail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026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4" y="1137208"/>
            <a:ext cx="6078220" cy="297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Examples</a:t>
            </a:r>
            <a:r>
              <a:rPr sz="3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time: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42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Input volume:</a:t>
            </a:r>
            <a:r>
              <a:rPr sz="3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32x32x3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sz="3000" spc="-5" dirty="0" smtClean="0">
                <a:solidFill>
                  <a:prstClr val="black"/>
                </a:solidFill>
                <a:latin typeface="Arial"/>
                <a:cs typeface="Arial"/>
              </a:rPr>
              <a:t>5x5</a:t>
            </a:r>
            <a:r>
              <a:rPr lang="en-US" sz="3000" spc="-5" dirty="0" smtClean="0">
                <a:solidFill>
                  <a:prstClr val="black"/>
                </a:solidFill>
                <a:latin typeface="Arial"/>
                <a:cs typeface="Arial"/>
              </a:rPr>
              <a:t>x3</a:t>
            </a:r>
            <a:r>
              <a:rPr sz="3000" spc="-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filters with stride 1, pad</a:t>
            </a:r>
            <a:r>
              <a:rPr sz="30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Number of parameters in this</a:t>
            </a:r>
            <a:r>
              <a:rPr sz="30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layer?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0">
                <a:solidFill>
                  <a:sysClr val="windowText" lastClr="000000"/>
                </a:solidFill>
              </a:rPr>
              <a:t>Convolutions: More detail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887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Examples</a:t>
            </a:r>
            <a:r>
              <a:rPr sz="3000" spc="-55" dirty="0"/>
              <a:t> </a:t>
            </a:r>
            <a:r>
              <a:rPr sz="3000" spc="-5" dirty="0"/>
              <a:t>time: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275823" y="2221007"/>
            <a:ext cx="606979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Input volume:</a:t>
            </a:r>
            <a:r>
              <a:rPr sz="3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32x32</a:t>
            </a: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3000" b="1" spc="-5" dirty="0">
                <a:solidFill>
                  <a:srgbClr val="FF9900"/>
                </a:solidFill>
                <a:latin typeface="Arial"/>
                <a:cs typeface="Arial"/>
              </a:rPr>
              <a:t>3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10 </a:t>
            </a:r>
            <a:r>
              <a:rPr sz="3000" spc="-5" dirty="0" smtClean="0">
                <a:solidFill>
                  <a:srgbClr val="FF00FF"/>
                </a:solidFill>
                <a:latin typeface="Arial"/>
                <a:cs typeface="Arial"/>
              </a:rPr>
              <a:t>5x5</a:t>
            </a:r>
            <a:r>
              <a:rPr lang="en-US" sz="3000" spc="-5" dirty="0" smtClean="0">
                <a:latin typeface="Arial"/>
                <a:cs typeface="Arial"/>
              </a:rPr>
              <a:t>x</a:t>
            </a:r>
            <a:r>
              <a:rPr lang="en-US" sz="3000" spc="-5" dirty="0">
                <a:solidFill>
                  <a:srgbClr val="FF9900"/>
                </a:solidFill>
                <a:latin typeface="Arial"/>
                <a:cs typeface="Arial"/>
              </a:rPr>
              <a:t>3</a:t>
            </a:r>
            <a:r>
              <a:rPr sz="3000" spc="-5" dirty="0" smtClean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filters with stride 1, pad</a:t>
            </a:r>
            <a:r>
              <a:rPr sz="30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01342" y="4176803"/>
            <a:ext cx="138684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(+1 for</a:t>
            </a:r>
            <a:r>
              <a:rPr sz="20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bias)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5824" y="3592604"/>
            <a:ext cx="6315710" cy="1380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Number of parameters in this layer?  each filter has </a:t>
            </a:r>
            <a:r>
              <a:rPr sz="3000" spc="-5" dirty="0">
                <a:solidFill>
                  <a:srgbClr val="FF00FF"/>
                </a:solidFill>
                <a:latin typeface="Arial"/>
                <a:cs typeface="Arial"/>
              </a:rPr>
              <a:t>5*5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*</a:t>
            </a:r>
            <a:r>
              <a:rPr sz="3000" spc="-5" dirty="0">
                <a:solidFill>
                  <a:srgbClr val="FF9900"/>
                </a:solidFill>
                <a:latin typeface="Arial"/>
                <a:cs typeface="Arial"/>
              </a:rPr>
              <a:t>3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+ 1 = </a:t>
            </a:r>
            <a:r>
              <a:rPr sz="3000" spc="-5" dirty="0">
                <a:solidFill>
                  <a:srgbClr val="38751C"/>
                </a:solidFill>
                <a:latin typeface="Arial"/>
                <a:cs typeface="Arial"/>
              </a:rPr>
              <a:t>76</a:t>
            </a:r>
            <a:r>
              <a:rPr sz="3000" spc="5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params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=&gt; </a:t>
            </a:r>
            <a:r>
              <a:rPr sz="3000" spc="-5" dirty="0">
                <a:solidFill>
                  <a:srgbClr val="38751C"/>
                </a:solidFill>
                <a:latin typeface="Arial"/>
                <a:cs typeface="Arial"/>
              </a:rPr>
              <a:t>76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*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10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30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760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03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Convolutions: More detail</a:t>
            </a:r>
            <a:endParaRPr lang="en-US" kern="0" dirty="0"/>
          </a:p>
        </p:txBody>
      </p:sp>
      <p:sp>
        <p:nvSpPr>
          <p:cNvPr id="4" name="object 4"/>
          <p:cNvSpPr/>
          <p:nvPr/>
        </p:nvSpPr>
        <p:spPr>
          <a:xfrm>
            <a:off x="1" y="1101399"/>
            <a:ext cx="9143981" cy="4378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299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http://www.mdpi.com/remotesensing/remotesensing-07-14680/article_deploy/html/images/remotesensing-07-14680-g002-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06" y="1334992"/>
            <a:ext cx="7810500" cy="32289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604084"/>
            <a:ext cx="38571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Figure from http://www.mdpi.com/2072-4292/7/11/14680/htm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Architecture: </a:t>
            </a:r>
            <a:r>
              <a:rPr lang="en-US" dirty="0" err="1"/>
              <a:t>AlexNet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7300" y="1615124"/>
            <a:ext cx="8791707" cy="2072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70568" y="1100961"/>
            <a:ext cx="20104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[Zeiler and Fergus, 2013]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</p:spPr>
        <p:txBody>
          <a:bodyPr/>
          <a:lstStyle/>
          <a:p>
            <a:r>
              <a:rPr lang="en-US" spc="-5" dirty="0"/>
              <a:t>Case Study:</a:t>
            </a:r>
            <a:r>
              <a:rPr lang="en-US" spc="-50" dirty="0"/>
              <a:t> </a:t>
            </a:r>
            <a:r>
              <a:rPr lang="en-US" spc="-5" dirty="0" err="1"/>
              <a:t>ZFNet</a:t>
            </a:r>
            <a:endParaRPr lang="en-US" dirty="0"/>
          </a:p>
        </p:txBody>
      </p:sp>
      <p:sp>
        <p:nvSpPr>
          <p:cNvPr id="7" name="object 7"/>
          <p:cNvSpPr txBox="1"/>
          <p:nvPr/>
        </p:nvSpPr>
        <p:spPr>
          <a:xfrm>
            <a:off x="536899" y="4212453"/>
            <a:ext cx="8553450" cy="1157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AlexNet</a:t>
            </a:r>
            <a:r>
              <a:rPr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but: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2158365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CONV1: change from (11x11 stride 4) to (7x7 stride 2)  CONV3,4,5: instead of 384, 384, 256 filters use 512, 1024,</a:t>
            </a:r>
            <a:r>
              <a:rPr spc="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512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4674235">
              <a:spcBef>
                <a:spcPts val="36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ImageNet top 5 error: 15.4% -&gt;</a:t>
            </a:r>
            <a:r>
              <a:rPr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14.8%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906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</p:spPr>
        <p:txBody>
          <a:bodyPr/>
          <a:lstStyle/>
          <a:p>
            <a:r>
              <a:rPr lang="en-US" spc="-5" dirty="0"/>
              <a:t>Case Study:</a:t>
            </a:r>
            <a:r>
              <a:rPr lang="en-US" spc="-50" dirty="0"/>
              <a:t> </a:t>
            </a:r>
            <a:r>
              <a:rPr lang="en-US" spc="-5" dirty="0" err="1"/>
              <a:t>VGGNet</a:t>
            </a:r>
            <a:endParaRPr lang="en-US" dirty="0"/>
          </a:p>
        </p:txBody>
      </p:sp>
      <p:sp>
        <p:nvSpPr>
          <p:cNvPr id="5" name="object 5"/>
          <p:cNvSpPr/>
          <p:nvPr/>
        </p:nvSpPr>
        <p:spPr>
          <a:xfrm>
            <a:off x="5057640" y="857250"/>
            <a:ext cx="3975241" cy="4607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65559" y="857250"/>
            <a:ext cx="692150" cy="3341370"/>
          </a:xfrm>
          <a:custGeom>
            <a:avLst/>
            <a:gdLst/>
            <a:ahLst/>
            <a:cxnLst/>
            <a:rect l="l" t="t" r="r" b="b"/>
            <a:pathLst>
              <a:path w="692150" h="3341370">
                <a:moveTo>
                  <a:pt x="692098" y="0"/>
                </a:moveTo>
                <a:lnTo>
                  <a:pt x="692098" y="3341268"/>
                </a:lnTo>
                <a:lnTo>
                  <a:pt x="0" y="3341268"/>
                </a:ln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08970" y="2535250"/>
            <a:ext cx="4844415" cy="869315"/>
          </a:xfrm>
          <a:custGeom>
            <a:avLst/>
            <a:gdLst/>
            <a:ahLst/>
            <a:cxnLst/>
            <a:rect l="l" t="t" r="r" b="b"/>
            <a:pathLst>
              <a:path w="4844415" h="869314">
                <a:moveTo>
                  <a:pt x="0" y="868720"/>
                </a:moveTo>
                <a:lnTo>
                  <a:pt x="484409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47510" y="2504276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11099" y="61942"/>
                </a:moveTo>
                <a:lnTo>
                  <a:pt x="90649" y="15709"/>
                </a:lnTo>
                <a:lnTo>
                  <a:pt x="0" y="0"/>
                </a:lnTo>
                <a:lnTo>
                  <a:pt x="11099" y="6194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8100" y="1930481"/>
            <a:ext cx="3161665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Only 3x3 CONV stride 1, pad 1  and  2x2 MAX POOL stride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9649" y="3648354"/>
            <a:ext cx="3491865" cy="170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679"/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best</a:t>
            </a:r>
            <a:r>
              <a:rPr sz="24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model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2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11.2% top 5 error in ILSVRC</a:t>
            </a:r>
            <a:r>
              <a:rPr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2013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-&gt;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7.3% top 5</a:t>
            </a:r>
            <a:r>
              <a:rPr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0193" y="1314977"/>
            <a:ext cx="2794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spc="-5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4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1400" i="1" spc="-5" dirty="0">
                <a:latin typeface="Arial" panose="020B0604020202020204" pitchFamily="34" charset="0"/>
                <a:cs typeface="Arial" panose="020B0604020202020204" pitchFamily="34" charset="0"/>
              </a:rPr>
              <a:t> and Zisserman,</a:t>
            </a:r>
            <a:r>
              <a:rPr lang="en-US" sz="1400" i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spc="-5" dirty="0">
                <a:latin typeface="Arial" panose="020B0604020202020204" pitchFamily="34" charset="0"/>
                <a:cs typeface="Arial" panose="020B0604020202020204" pitchFamily="34" charset="0"/>
              </a:rPr>
              <a:t>2014]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563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1075675"/>
            <a:ext cx="9143981" cy="2691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4966" y="1100961"/>
            <a:ext cx="17437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[Szegedy et al.,</a:t>
            </a:r>
            <a:r>
              <a:rPr sz="1400" i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2014]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2619" y="3433394"/>
            <a:ext cx="3720717" cy="1917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0869" y="4012847"/>
            <a:ext cx="4297680" cy="1272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Inception</a:t>
            </a:r>
            <a:r>
              <a:rPr sz="2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module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97815">
              <a:spcBef>
                <a:spcPts val="197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 2014 winner (6.7% top 5</a:t>
            </a:r>
            <a:r>
              <a:rPr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itle 22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spc="-5" dirty="0"/>
              <a:t>Case Study:</a:t>
            </a:r>
            <a:r>
              <a:rPr lang="en-US" kern="0" spc="-50" dirty="0"/>
              <a:t> </a:t>
            </a:r>
            <a:r>
              <a:rPr lang="en-US" kern="0" spc="-5" dirty="0" err="1"/>
              <a:t>GoogLeNet</a:t>
            </a:r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22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39499" y="5126349"/>
            <a:ext cx="74377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Slide from Kaiming He’s recent presentation</a:t>
            </a:r>
            <a:r>
              <a:rPr sz="1400" spc="2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u="heavy" spc="-5" dirty="0">
                <a:solidFill>
                  <a:srgbClr val="1154CC"/>
                </a:solidFill>
                <a:latin typeface="Arial"/>
                <a:cs typeface="Arial"/>
                <a:hlinkClick r:id="rId2"/>
              </a:rPr>
              <a:t>https://www.youtube.com/watch?v=1PGLj-uKT1w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4373" y="1787999"/>
            <a:ext cx="5641113" cy="3175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9610" y="1783211"/>
            <a:ext cx="5650865" cy="3185795"/>
          </a:xfrm>
          <a:custGeom>
            <a:avLst/>
            <a:gdLst/>
            <a:ahLst/>
            <a:cxnLst/>
            <a:rect l="l" t="t" r="r" b="b"/>
            <a:pathLst>
              <a:path w="5650865" h="3185795">
                <a:moveTo>
                  <a:pt x="0" y="0"/>
                </a:moveTo>
                <a:lnTo>
                  <a:pt x="5650651" y="0"/>
                </a:lnTo>
                <a:lnTo>
                  <a:pt x="5650651" y="3185531"/>
                </a:lnTo>
                <a:lnTo>
                  <a:pt x="0" y="318553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6563" y="1100962"/>
            <a:ext cx="401256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/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[He et al.,</a:t>
            </a:r>
            <a:r>
              <a:rPr sz="1400" i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2015]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 2015 winner (3.6% top 5</a:t>
            </a:r>
            <a:r>
              <a:rPr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975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51473" y="1026575"/>
            <a:ext cx="7125060" cy="3999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6711" y="1021812"/>
            <a:ext cx="7134859" cy="4009390"/>
          </a:xfrm>
          <a:custGeom>
            <a:avLst/>
            <a:gdLst/>
            <a:ahLst/>
            <a:cxnLst/>
            <a:rect l="l" t="t" r="r" b="b"/>
            <a:pathLst>
              <a:path w="7134859" h="4009390">
                <a:moveTo>
                  <a:pt x="0" y="0"/>
                </a:moveTo>
                <a:lnTo>
                  <a:pt x="7134573" y="0"/>
                </a:lnTo>
                <a:lnTo>
                  <a:pt x="7134573" y="4008954"/>
                </a:lnTo>
                <a:lnTo>
                  <a:pt x="0" y="400895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2849" y="5132702"/>
            <a:ext cx="35807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(slide from Kaiming He’s recent</a:t>
            </a:r>
            <a:r>
              <a:rPr sz="1400" spc="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presentation)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622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Convolutional Neural Networks (CNN)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4" y="914400"/>
            <a:ext cx="5430065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Neural network with specialized connectivity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Stack multiple stages of feature extractors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Higher stages compute more global, more invariant, </a:t>
            </a:r>
            <a:r>
              <a:rPr lang="en-US" sz="2000" i="1" dirty="0"/>
              <a:t>more abstract</a:t>
            </a:r>
            <a:r>
              <a:rPr lang="en-US" sz="2000" dirty="0"/>
              <a:t> 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Classification layer at the </a:t>
            </a:r>
            <a:r>
              <a:rPr lang="en-US" sz="2000" dirty="0" smtClean="0"/>
              <a:t>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Used in vision, but to a lesser extent also in NLP, biomedical,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383"/>
          <a:stretch/>
        </p:blipFill>
        <p:spPr>
          <a:xfrm>
            <a:off x="5605070" y="976860"/>
            <a:ext cx="3276600" cy="2637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032" y="6196679"/>
            <a:ext cx="8833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/>
              <a:t>Y. </a:t>
            </a:r>
            <a:r>
              <a:rPr lang="en-US" sz="1600" b="0" dirty="0" err="1"/>
              <a:t>LeCun</a:t>
            </a:r>
            <a:r>
              <a:rPr lang="en-US" sz="1600" b="0" dirty="0"/>
              <a:t>, L. </a:t>
            </a:r>
            <a:r>
              <a:rPr lang="en-US" sz="1600" b="0" dirty="0" err="1"/>
              <a:t>Bottou</a:t>
            </a:r>
            <a:r>
              <a:rPr lang="en-US" sz="1600" b="0" dirty="0"/>
              <a:t>, Y. </a:t>
            </a:r>
            <a:r>
              <a:rPr lang="en-US" sz="1600" b="0" dirty="0" err="1"/>
              <a:t>Bengio</a:t>
            </a:r>
            <a:r>
              <a:rPr lang="en-US" sz="1600" b="0" dirty="0"/>
              <a:t>, and P. </a:t>
            </a:r>
            <a:r>
              <a:rPr lang="en-US" sz="1600" b="0" dirty="0" err="1"/>
              <a:t>Haffner</a:t>
            </a:r>
            <a:r>
              <a:rPr lang="en-US" sz="1600" b="0" dirty="0"/>
              <a:t>, </a:t>
            </a:r>
            <a:r>
              <a:rPr lang="en-US" sz="1600" b="0" dirty="0">
                <a:hlinkClick r:id="rId4"/>
              </a:rPr>
              <a:t>Gradient-based learning applied to document recognition</a:t>
            </a:r>
            <a:r>
              <a:rPr lang="en-US" sz="1600" b="0" dirty="0"/>
              <a:t>, Proceedings of the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756" y="3740695"/>
            <a:ext cx="8722844" cy="2507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5141" y="6610662"/>
            <a:ext cx="17388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425231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756563" y="1100962"/>
            <a:ext cx="401256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/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[He et al.,</a:t>
            </a:r>
            <a:r>
              <a:rPr sz="1400" i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2015]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 2015 winner (3.6% top 5</a:t>
            </a:r>
            <a:r>
              <a:rPr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099" y="1780674"/>
            <a:ext cx="5873013" cy="3296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7335" y="1775911"/>
            <a:ext cx="5882640" cy="3306445"/>
          </a:xfrm>
          <a:custGeom>
            <a:avLst/>
            <a:gdLst/>
            <a:ahLst/>
            <a:cxnLst/>
            <a:rect l="l" t="t" r="r" b="b"/>
            <a:pathLst>
              <a:path w="5882640" h="3306445">
                <a:moveTo>
                  <a:pt x="0" y="0"/>
                </a:moveTo>
                <a:lnTo>
                  <a:pt x="5882550" y="0"/>
                </a:lnTo>
                <a:lnTo>
                  <a:pt x="5882550" y="3306155"/>
                </a:lnTo>
                <a:lnTo>
                  <a:pt x="0" y="330615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2849" y="5132702"/>
            <a:ext cx="35807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(slide from Kaiming He’s recent</a:t>
            </a:r>
            <a:r>
              <a:rPr sz="1400" spc="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presentation)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92831" y="1855334"/>
            <a:ext cx="2133600" cy="22556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2-3 weeks of</a:t>
            </a:r>
            <a:r>
              <a:rPr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training  on 8 GPU</a:t>
            </a:r>
            <a:r>
              <a:rPr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machine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169545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at runtime: faster  than a VGGNet!  (even though it</a:t>
            </a:r>
            <a:r>
              <a:rPr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has  8x more</a:t>
            </a:r>
            <a:r>
              <a:rPr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layers)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413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Visualizing CNNs</a:t>
            </a:r>
          </a:p>
        </p:txBody>
      </p:sp>
    </p:spTree>
    <p:extLst>
      <p:ext uri="{BB962C8B-B14F-4D97-AF65-F5344CB8AC3E}">
        <p14:creationId xmlns:p14="http://schemas.microsoft.com/office/powerpoint/2010/main" val="33141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5" name="object 5"/>
          <p:cNvSpPr/>
          <p:nvPr/>
        </p:nvSpPr>
        <p:spPr>
          <a:xfrm>
            <a:off x="3105696" y="931700"/>
            <a:ext cx="1435022" cy="4491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01969" y="931700"/>
            <a:ext cx="1416047" cy="4491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4686" y="1735210"/>
            <a:ext cx="2031364" cy="1115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function of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position of the  square of zeros in  the original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46769" y="1203875"/>
            <a:ext cx="1784985" cy="4219575"/>
          </a:xfrm>
          <a:custGeom>
            <a:avLst/>
            <a:gdLst/>
            <a:ahLst/>
            <a:cxnLst/>
            <a:rect l="l" t="t" r="r" b="b"/>
            <a:pathLst>
              <a:path w="1784984" h="4219575">
                <a:moveTo>
                  <a:pt x="0" y="0"/>
                </a:moveTo>
                <a:lnTo>
                  <a:pt x="1784996" y="0"/>
                </a:lnTo>
                <a:lnTo>
                  <a:pt x="1784996" y="4219491"/>
                </a:lnTo>
                <a:lnTo>
                  <a:pt x="0" y="42194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09491" y="1098274"/>
            <a:ext cx="1124585" cy="58420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26613" y="16681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 bwMode="auto">
          <a:xfrm>
            <a:off x="3823195" y="6028631"/>
            <a:ext cx="8787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[Zeiler &amp; Fergus</a:t>
            </a:r>
            <a:r>
              <a:rPr kumimoji="0" lang="de-DE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2014]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50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4" name="object 4"/>
          <p:cNvSpPr/>
          <p:nvPr/>
        </p:nvSpPr>
        <p:spPr>
          <a:xfrm>
            <a:off x="3105684" y="931700"/>
            <a:ext cx="1435022" cy="4491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1957" y="931700"/>
            <a:ext cx="1416047" cy="4491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09479" y="1098274"/>
            <a:ext cx="1124585" cy="58420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26601" y="16681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4674" y="1735210"/>
            <a:ext cx="2031364" cy="1115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function of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position of the  square of zeros in  the original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/>
          </p:cNvSpPr>
          <p:nvPr/>
        </p:nvSpPr>
        <p:spPr bwMode="auto">
          <a:xfrm>
            <a:off x="3823195" y="6028631"/>
            <a:ext cx="8787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[Zeiler &amp; Fergus</a:t>
            </a:r>
            <a:r>
              <a:rPr kumimoji="0" lang="de-DE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2014]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6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5"/>
          <p:cNvSpPr/>
          <p:nvPr/>
        </p:nvSpPr>
        <p:spPr>
          <a:xfrm>
            <a:off x="1274240" y="1607149"/>
            <a:ext cx="6079637" cy="2281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1269477" y="1602382"/>
            <a:ext cx="6089650" cy="2291715"/>
          </a:xfrm>
          <a:custGeom>
            <a:avLst/>
            <a:gdLst/>
            <a:ahLst/>
            <a:cxnLst/>
            <a:rect l="l" t="t" r="r" b="b"/>
            <a:pathLst>
              <a:path w="6089650" h="2291715">
                <a:moveTo>
                  <a:pt x="0" y="0"/>
                </a:moveTo>
                <a:lnTo>
                  <a:pt x="6089157" y="0"/>
                </a:lnTo>
                <a:lnTo>
                  <a:pt x="6089157" y="2291412"/>
                </a:lnTo>
                <a:lnTo>
                  <a:pt x="0" y="22914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649949" y="3995338"/>
            <a:ext cx="8009890" cy="1245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Repeat: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Forward an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 activations in layer of interest to all zero, except for a 1.0 for a neuron of</a:t>
            </a:r>
            <a:r>
              <a:rPr kumimoji="0" sz="1600" b="0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interest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Backprop to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an “image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update”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9443" y="5818975"/>
            <a:ext cx="66128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[Understanding Neural Networks Through Deep Visualization, Yosinski et al. ,</a:t>
            </a:r>
            <a:r>
              <a:rPr kumimoji="0" sz="1400" b="0" i="1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765" marR="0" lvl="0" indent="0" algn="ctr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http://yosinski.com/deepvis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499" y="1549474"/>
            <a:ext cx="7542859" cy="3871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/>
          <p:nvPr/>
        </p:nvSpPr>
        <p:spPr>
          <a:xfrm>
            <a:off x="55300" y="1115275"/>
            <a:ext cx="9033381" cy="3761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0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Breaking CNNs</a:t>
            </a:r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Intriguing properties of neural networks [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Szegedy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 ICLR 2014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400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Fooling a linear classifier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10355" y="990600"/>
            <a:ext cx="3933645" cy="5135563"/>
          </a:xfrm>
        </p:spPr>
        <p:txBody>
          <a:bodyPr>
            <a:normAutofit/>
          </a:bodyPr>
          <a:lstStyle/>
          <a:p>
            <a:pPr marL="457200" indent="-457200">
              <a:buNone/>
              <a:defRPr/>
            </a:pPr>
            <a:r>
              <a:rPr lang="en-US" sz="2400" dirty="0"/>
              <a:t>	To fool a linear classifier, add a small multiple of the weight vector to the training example: </a:t>
            </a:r>
          </a:p>
          <a:p>
            <a:pPr marL="457200" indent="-457200">
              <a:buNone/>
              <a:defRPr/>
            </a:pPr>
            <a:r>
              <a:rPr lang="en-US" sz="2400" b="1" dirty="0">
                <a:solidFill>
                  <a:srgbClr val="0000FF"/>
                </a:solidFill>
              </a:rPr>
              <a:t>	x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x</a:t>
            </a:r>
            <a:r>
              <a:rPr lang="en-US" sz="2400" dirty="0">
                <a:solidFill>
                  <a:srgbClr val="0000FF"/>
                </a:solidFill>
              </a:rPr>
              <a:t> + α</a:t>
            </a:r>
            <a:r>
              <a:rPr lang="en-US" sz="600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w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400" dirty="0"/>
          </a:p>
        </p:txBody>
      </p:sp>
      <p:pic>
        <p:nvPicPr>
          <p:cNvPr id="60419" name="Picture 5" descr="Screen Shot 2015-04-28 at 4.48.1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5" y="914400"/>
            <a:ext cx="4940163" cy="51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1940940" y="6400800"/>
            <a:ext cx="524557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http://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karpathy.github.io/2015/03/30/breaking-convnets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/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</p:spTree>
    <p:extLst>
      <p:ext uri="{BB962C8B-B14F-4D97-AF65-F5344CB8AC3E}">
        <p14:creationId xmlns:p14="http://schemas.microsoft.com/office/powerpoint/2010/main" val="589352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Breaking CNNs</a:t>
            </a:r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/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1600200"/>
            <a:ext cx="7712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Neural Networks are Easily Fooled: High Confidence Predictions for Unrecognizable Images [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Nguyen et al. CVPR 2015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</p:spTree>
    <p:extLst>
      <p:ext uri="{BB962C8B-B14F-4D97-AF65-F5344CB8AC3E}">
        <p14:creationId xmlns:p14="http://schemas.microsoft.com/office/powerpoint/2010/main" val="300180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Traditional </a:t>
            </a:r>
            <a:r>
              <a:rPr lang="en-US" dirty="0" smtClean="0">
                <a:latin typeface="+mn-lt"/>
              </a:rPr>
              <a:t>recognition </a:t>
            </a:r>
            <a:r>
              <a:rPr lang="en-US" dirty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pproach</a:t>
            </a:r>
            <a:endParaRPr lang="en-US" dirty="0">
              <a:latin typeface="+mn-lt"/>
            </a:endParaRP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749425" y="2057400"/>
            <a:ext cx="2593975" cy="1600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Hand-designed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feature extraction (e.g. SIFT, HOG)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876310" y="2057400"/>
            <a:ext cx="2593975" cy="16002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Trainable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371600" y="2743200"/>
            <a:ext cx="304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543309" y="27432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133724" y="2286000"/>
            <a:ext cx="1810124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Image/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Pixels</a:t>
            </a:r>
          </a:p>
        </p:txBody>
      </p:sp>
      <p:sp>
        <p:nvSpPr>
          <p:cNvPr id="10254" name="Content Placeholder 2"/>
          <p:cNvSpPr txBox="1">
            <a:spLocks/>
          </p:cNvSpPr>
          <p:nvPr/>
        </p:nvSpPr>
        <p:spPr bwMode="auto">
          <a:xfrm>
            <a:off x="258792" y="4343400"/>
            <a:ext cx="873280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Features are key to recent progress in recognition, but research shows they’re flawed…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Where next? Better classifiers? Or keep building more features?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917287" y="2438400"/>
            <a:ext cx="1074313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Object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Class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4419600" y="27432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02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images</a:t>
            </a:r>
          </a:p>
        </p:txBody>
      </p:sp>
      <p:sp>
        <p:nvSpPr>
          <p:cNvPr id="4" name="object 4"/>
          <p:cNvSpPr txBox="1">
            <a:spLocks/>
          </p:cNvSpPr>
          <p:nvPr/>
        </p:nvSpPr>
        <p:spPr bwMode="auto">
          <a:xfrm>
            <a:off x="809774" y="1199320"/>
            <a:ext cx="6958965" cy="166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just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Question: Given a CNN </a:t>
            </a:r>
            <a:r>
              <a:rPr kumimoji="0" lang="en-US" sz="3600" b="0" i="0" u="none" strike="noStrike" kern="0" cap="none" spc="-5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code</a:t>
            </a:r>
            <a:r>
              <a:rPr kumimoji="0" lang="en-US" sz="36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is it  possible to reconstruct the original  image?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11621" y="3131099"/>
            <a:ext cx="5730188" cy="2150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4386" y="3466469"/>
            <a:ext cx="344170" cy="1408430"/>
          </a:xfrm>
          <a:custGeom>
            <a:avLst/>
            <a:gdLst/>
            <a:ahLst/>
            <a:cxnLst/>
            <a:rect l="l" t="t" r="r" b="b"/>
            <a:pathLst>
              <a:path w="344170" h="1408429">
                <a:moveTo>
                  <a:pt x="344099" y="0"/>
                </a:moveTo>
                <a:lnTo>
                  <a:pt x="344099" y="1408197"/>
                </a:lnTo>
                <a:lnTo>
                  <a:pt x="0" y="1408197"/>
                </a:lnTo>
                <a:lnTo>
                  <a:pt x="0" y="0"/>
                </a:lnTo>
                <a:lnTo>
                  <a:pt x="3440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images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799" y="1177408"/>
            <a:ext cx="784334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 an image such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Its code is similar to a given</a:t>
            </a:r>
            <a:r>
              <a:rPr kumimoji="0" sz="3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code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 “looks natural” (image prior</a:t>
            </a:r>
            <a:r>
              <a:rPr kumimoji="0" sz="30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regularization)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44370" y="4156018"/>
            <a:ext cx="3943342" cy="571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1730015" y="3366280"/>
            <a:ext cx="5172052" cy="742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images</a:t>
            </a:r>
          </a:p>
        </p:txBody>
      </p:sp>
      <p:sp>
        <p:nvSpPr>
          <p:cNvPr id="10" name="object 4"/>
          <p:cNvSpPr/>
          <p:nvPr/>
        </p:nvSpPr>
        <p:spPr>
          <a:xfrm>
            <a:off x="1764745" y="1719605"/>
            <a:ext cx="5277814" cy="3580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5"/>
          <p:cNvSpPr txBox="1">
            <a:spLocks/>
          </p:cNvSpPr>
          <p:nvPr/>
        </p:nvSpPr>
        <p:spPr bwMode="auto">
          <a:xfrm>
            <a:off x="685800" y="5523781"/>
            <a:ext cx="7678066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ctr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Understanding Deep Image Representations by Inverting Them  [Mahendran and </a:t>
            </a:r>
            <a:r>
              <a:rPr kumimoji="0" lang="en-US" sz="2000" b="0" i="1" u="none" strike="noStrike" kern="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Vedaldi</a:t>
            </a:r>
            <a:r>
              <a:rPr kumimoji="0" lang="en-US" sz="2000" b="0" i="1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</a:t>
            </a:r>
            <a:r>
              <a:rPr kumimoji="0" lang="en-US" sz="2000" b="0" i="1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0" i="1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2014]</a:t>
            </a:r>
          </a:p>
        </p:txBody>
      </p:sp>
      <p:sp>
        <p:nvSpPr>
          <p:cNvPr id="12" name="object 6"/>
          <p:cNvSpPr txBox="1"/>
          <p:nvPr/>
        </p:nvSpPr>
        <p:spPr>
          <a:xfrm>
            <a:off x="198825" y="1942591"/>
            <a:ext cx="11322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906022" y="2394528"/>
            <a:ext cx="670560" cy="187960"/>
          </a:xfrm>
          <a:custGeom>
            <a:avLst/>
            <a:gdLst/>
            <a:ahLst/>
            <a:cxnLst/>
            <a:rect l="l" t="t" r="r" b="b"/>
            <a:pathLst>
              <a:path w="670560" h="187960">
                <a:moveTo>
                  <a:pt x="0" y="0"/>
                </a:moveTo>
                <a:lnTo>
                  <a:pt x="670228" y="187592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1567771" y="2551821"/>
            <a:ext cx="92075" cy="60960"/>
          </a:xfrm>
          <a:custGeom>
            <a:avLst/>
            <a:gdLst/>
            <a:ahLst/>
            <a:cxnLst/>
            <a:rect l="l" t="t" r="r" b="b"/>
            <a:pathLst>
              <a:path w="92075" h="60960">
                <a:moveTo>
                  <a:pt x="0" y="60599"/>
                </a:moveTo>
                <a:lnTo>
                  <a:pt x="91732" y="53599"/>
                </a:lnTo>
                <a:lnTo>
                  <a:pt x="16959" y="0"/>
                </a:lnTo>
                <a:lnTo>
                  <a:pt x="0" y="6059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7161146" y="2053092"/>
            <a:ext cx="1714840" cy="1675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econstructions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the 1000  log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  for ImageNet  (ILSVRC)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images</a:t>
            </a:r>
          </a:p>
        </p:txBody>
      </p:sp>
      <p:sp>
        <p:nvSpPr>
          <p:cNvPr id="4" name="object 4"/>
          <p:cNvSpPr/>
          <p:nvPr/>
        </p:nvSpPr>
        <p:spPr>
          <a:xfrm>
            <a:off x="724549" y="2072811"/>
            <a:ext cx="7353285" cy="3047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/>
          </p:cNvSpPr>
          <p:nvPr/>
        </p:nvSpPr>
        <p:spPr bwMode="auto">
          <a:xfrm>
            <a:off x="178474" y="984513"/>
            <a:ext cx="8787050" cy="84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29791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85445" marR="508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Reconstructions from the representation after last last pooling layer  (immediately before the first Fully Connected</a:t>
            </a:r>
            <a:r>
              <a:rPr kumimoji="0" lang="en-US" sz="2000" b="0" i="0" u="none" strike="noStrike" kern="0" cap="none" spc="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layer)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8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DeepDream</a:t>
            </a: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47324" y="910099"/>
            <a:ext cx="2777844" cy="4166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28170" y="910099"/>
            <a:ext cx="2963043" cy="4166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1362" y="3535119"/>
            <a:ext cx="3105718" cy="1544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50163" y="936527"/>
            <a:ext cx="3105718" cy="2459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63812" y="6016938"/>
            <a:ext cx="40163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DeepDream </a:t>
            </a: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6"/>
              </a:rPr>
              <a:t>https://github.com/google/deepdream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0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DeepDream</a:t>
            </a: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84687" y="1821273"/>
            <a:ext cx="3991404" cy="2241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22741" y="1821289"/>
            <a:ext cx="3991391" cy="2241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7916" y="2905370"/>
            <a:ext cx="306070" cy="0"/>
          </a:xfrm>
          <a:custGeom>
            <a:avLst/>
            <a:gdLst/>
            <a:ahLst/>
            <a:cxnLst/>
            <a:rect l="l" t="t" r="r" b="b"/>
            <a:pathLst>
              <a:path w="306070">
                <a:moveTo>
                  <a:pt x="0" y="0"/>
                </a:moveTo>
                <a:lnTo>
                  <a:pt x="30584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23766" y="288963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424" y="4200346"/>
            <a:ext cx="8369934" cy="111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DeepDream modifies the image in a way that “boosts” all activations, at any</a:t>
            </a:r>
            <a:r>
              <a:rPr kumimoji="0" sz="1800" b="0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creates a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feedback </a:t>
            </a:r>
            <a:r>
              <a:rPr kumimoji="0" sz="18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loop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any slightly detected dog face will be made more  and more dog like over time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3397469" y="5120255"/>
            <a:ext cx="5230889" cy="1488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DeepDream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1563631"/>
            <a:ext cx="8458200" cy="169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1279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Dream Grocery Trip 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https://www.youtube.com/watch?v=DgPaCWJL7XI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Dreaming Fear &amp; Loathing in Las Vegas: the Great San Francisco Acid Wave 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https://www.youtube.com/watch?v=oyxSerkkP4o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1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Synthesis / style transfer</a:t>
            </a:r>
          </a:p>
        </p:txBody>
      </p:sp>
    </p:spTree>
    <p:extLst>
      <p:ext uri="{BB962C8B-B14F-4D97-AF65-F5344CB8AC3E}">
        <p14:creationId xmlns:p14="http://schemas.microsoft.com/office/powerpoint/2010/main" val="34895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Style</a:t>
            </a:r>
          </a:p>
        </p:txBody>
      </p:sp>
      <p:sp>
        <p:nvSpPr>
          <p:cNvPr id="3" name="object 5"/>
          <p:cNvSpPr txBox="1"/>
          <p:nvPr/>
        </p:nvSpPr>
        <p:spPr>
          <a:xfrm>
            <a:off x="254049" y="1607245"/>
            <a:ext cx="4300220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 A Neural Algorithm of Artistic Style by Leon A. Gatys,  Alexander S. Ecker, and Matthias Bethge, 2015]  </a:t>
            </a:r>
            <a:endParaRPr kumimoji="0" lang="en-US" sz="1400" b="0" i="1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good implementation by Justin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Johnson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</a:t>
            </a:r>
            <a:r>
              <a:rPr kumimoji="0" sz="14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Torch: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heavy" strike="noStrike" kern="1200" cap="none" spc="-860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1" i="0" u="heavy" strike="noStrike" kern="1200" cap="none" spc="-300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ttps://github.com/jcjohnson/neural-style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5257389" y="947200"/>
            <a:ext cx="3744092" cy="4450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957399" y="3642270"/>
            <a:ext cx="3122543" cy="1755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957399" y="2571309"/>
            <a:ext cx="1234829" cy="966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2268428" y="3054671"/>
            <a:ext cx="875030" cy="399415"/>
          </a:xfrm>
          <a:custGeom>
            <a:avLst/>
            <a:gdLst/>
            <a:ahLst/>
            <a:cxnLst/>
            <a:rect l="l" t="t" r="r" b="b"/>
            <a:pathLst>
              <a:path w="875030" h="399414">
                <a:moveTo>
                  <a:pt x="0" y="0"/>
                </a:moveTo>
                <a:lnTo>
                  <a:pt x="874990" y="3989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136894" y="3439344"/>
            <a:ext cx="46355" cy="32384"/>
          </a:xfrm>
          <a:custGeom>
            <a:avLst/>
            <a:gdLst/>
            <a:ahLst/>
            <a:cxnLst/>
            <a:rect l="l" t="t" r="r" b="b"/>
            <a:pathLst>
              <a:path w="46355" h="32385">
                <a:moveTo>
                  <a:pt x="0" y="28624"/>
                </a:moveTo>
                <a:lnTo>
                  <a:pt x="45874" y="32249"/>
                </a:lnTo>
                <a:lnTo>
                  <a:pt x="13049" y="0"/>
                </a:lnTo>
                <a:lnTo>
                  <a:pt x="0" y="286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Style</a:t>
            </a:r>
          </a:p>
        </p:txBody>
      </p:sp>
      <p:sp>
        <p:nvSpPr>
          <p:cNvPr id="3" name="object 4"/>
          <p:cNvSpPr txBox="1"/>
          <p:nvPr/>
        </p:nvSpPr>
        <p:spPr>
          <a:xfrm>
            <a:off x="5286920" y="5692098"/>
            <a:ext cx="3621404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your own easily on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deepart.io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264069" y="1547388"/>
            <a:ext cx="2177645" cy="2177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2492095" y="1547388"/>
            <a:ext cx="1882391" cy="2177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757943" y="3802784"/>
            <a:ext cx="1840971" cy="18409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2689940" y="3802784"/>
            <a:ext cx="1840971" cy="1840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4656636" y="3802784"/>
            <a:ext cx="1840971" cy="18409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6582982" y="3802784"/>
            <a:ext cx="1840971" cy="18409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424861" y="1547388"/>
            <a:ext cx="2177645" cy="21776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6652882" y="1547388"/>
            <a:ext cx="2177645" cy="21776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78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What about learning the features?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Learn a </a:t>
            </a:r>
            <a:r>
              <a:rPr lang="en-US" sz="2400" i="1" dirty="0"/>
              <a:t>feature hierarchy</a:t>
            </a:r>
            <a:r>
              <a:rPr lang="en-US" sz="2400" dirty="0"/>
              <a:t> all the way from pixels </a:t>
            </a:r>
            <a:r>
              <a:rPr lang="en-US" sz="2400" dirty="0">
                <a:sym typeface="Wingdings" charset="0"/>
              </a:rPr>
              <a:t>to classifier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Each layer extracts features from the output of previous layer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Train all layers jointly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6764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338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7912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3152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7912300" y="4967635"/>
            <a:ext cx="1241025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Simple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Classifier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54454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Image/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2609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2035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11461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60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Style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532624" y="1097803"/>
            <a:ext cx="6630034" cy="60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Step 1: Extract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content targets 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</a:t>
            </a:r>
            <a:r>
              <a:rPr kumimoji="0" lang="en-US" sz="2000" b="0" i="0" u="none" strike="noStrike" kern="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ConvNet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activations of all layers  for the given content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image)</a:t>
            </a:r>
          </a:p>
        </p:txBody>
      </p:sp>
      <p:sp>
        <p:nvSpPr>
          <p:cNvPr id="4" name="object 5"/>
          <p:cNvSpPr/>
          <p:nvPr/>
        </p:nvSpPr>
        <p:spPr>
          <a:xfrm>
            <a:off x="790236" y="2064798"/>
            <a:ext cx="1669221" cy="1867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2532720" y="2142823"/>
            <a:ext cx="4385816" cy="1646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2527944" y="2138059"/>
            <a:ext cx="4395470" cy="1656080"/>
          </a:xfrm>
          <a:custGeom>
            <a:avLst/>
            <a:gdLst/>
            <a:ahLst/>
            <a:cxnLst/>
            <a:rect l="l" t="t" r="r" b="b"/>
            <a:pathLst>
              <a:path w="4395470" h="1656080">
                <a:moveTo>
                  <a:pt x="0" y="0"/>
                </a:moveTo>
                <a:lnTo>
                  <a:pt x="4395366" y="0"/>
                </a:lnTo>
                <a:lnTo>
                  <a:pt x="4395366" y="1655634"/>
                </a:lnTo>
                <a:lnTo>
                  <a:pt x="0" y="165563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379424" y="3914273"/>
            <a:ext cx="7580630" cy="1169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2135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CONV5_1 layer we would have a [14x14x512] array of target</a:t>
            </a:r>
            <a:r>
              <a:rPr kumimoji="0" sz="1800" b="0" i="0" u="none" strike="noStrike" kern="1200" cap="none" spc="1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5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Style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532625" y="942376"/>
            <a:ext cx="5779135" cy="9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Step 2: Extract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style targets 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(Gram matrices of </a:t>
            </a:r>
            <a:r>
              <a:rPr kumimoji="0" lang="en-US" sz="2000" b="0" i="0" u="none" strike="noStrike" kern="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ConvNet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activations of all layers for the given style</a:t>
            </a:r>
            <a:r>
              <a:rPr kumimoji="0" lang="en-US" sz="2000" b="0" i="0" u="none" strike="noStrike" kern="0" cap="none" spc="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image)</a:t>
            </a:r>
          </a:p>
        </p:txBody>
      </p:sp>
      <p:sp>
        <p:nvSpPr>
          <p:cNvPr id="4" name="object 5"/>
          <p:cNvSpPr/>
          <p:nvPr/>
        </p:nvSpPr>
        <p:spPr>
          <a:xfrm>
            <a:off x="2685095" y="2219023"/>
            <a:ext cx="4385841" cy="1646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2680344" y="2214259"/>
            <a:ext cx="4395470" cy="1656080"/>
          </a:xfrm>
          <a:custGeom>
            <a:avLst/>
            <a:gdLst/>
            <a:ahLst/>
            <a:cxnLst/>
            <a:rect l="l" t="t" r="r" b="b"/>
            <a:pathLst>
              <a:path w="4395470" h="1656080">
                <a:moveTo>
                  <a:pt x="0" y="0"/>
                </a:moveTo>
                <a:lnTo>
                  <a:pt x="4395366" y="0"/>
                </a:lnTo>
                <a:lnTo>
                  <a:pt x="4395366" y="1655634"/>
                </a:lnTo>
                <a:lnTo>
                  <a:pt x="0" y="165563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547424" y="2219022"/>
            <a:ext cx="1962771" cy="1536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379424" y="3990472"/>
            <a:ext cx="7923530" cy="136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7375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style gram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matrices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CONV1 layer (with [224x224x64] activations) would give a [64x64] Gram  matrix of all pairwise activation covariances (summed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spatial</a:t>
            </a:r>
            <a:r>
              <a:rPr kumimoji="0" sz="1800" b="0" i="0" u="none" strike="noStrike" kern="1200" cap="none" spc="18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7070936" y="4338728"/>
            <a:ext cx="997222" cy="33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7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Style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178474" y="969125"/>
            <a:ext cx="8787050" cy="47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6660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6639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Step 3: Optimize over image to</a:t>
            </a:r>
            <a:r>
              <a:rPr kumimoji="0" lang="en-US" sz="2000" b="0" i="0" u="none" strike="noStrike" kern="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have:</a:t>
            </a:r>
          </a:p>
        </p:txBody>
      </p:sp>
      <p:sp>
        <p:nvSpPr>
          <p:cNvPr id="4" name="object 5"/>
          <p:cNvSpPr/>
          <p:nvPr/>
        </p:nvSpPr>
        <p:spPr>
          <a:xfrm>
            <a:off x="2216120" y="2008060"/>
            <a:ext cx="3790942" cy="485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2211359" y="2003297"/>
            <a:ext cx="3800475" cy="495300"/>
          </a:xfrm>
          <a:custGeom>
            <a:avLst/>
            <a:gdLst/>
            <a:ahLst/>
            <a:cxnLst/>
            <a:rect l="l" t="t" r="r" b="b"/>
            <a:pathLst>
              <a:path w="3800475" h="495300">
                <a:moveTo>
                  <a:pt x="0" y="0"/>
                </a:moveTo>
                <a:lnTo>
                  <a:pt x="3800454" y="0"/>
                </a:lnTo>
                <a:lnTo>
                  <a:pt x="3800454" y="495299"/>
                </a:lnTo>
                <a:lnTo>
                  <a:pt x="0" y="495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6280887" y="4249644"/>
            <a:ext cx="2575694" cy="966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6276112" y="4244868"/>
            <a:ext cx="2585720" cy="976630"/>
          </a:xfrm>
          <a:custGeom>
            <a:avLst/>
            <a:gdLst/>
            <a:ahLst/>
            <a:cxnLst/>
            <a:rect l="l" t="t" r="r" b="b"/>
            <a:pathLst>
              <a:path w="2585720" h="976629">
                <a:moveTo>
                  <a:pt x="0" y="0"/>
                </a:moveTo>
                <a:lnTo>
                  <a:pt x="2585219" y="0"/>
                </a:lnTo>
                <a:lnTo>
                  <a:pt x="2585219" y="976273"/>
                </a:lnTo>
                <a:lnTo>
                  <a:pt x="0" y="97627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4967664" y="4249644"/>
            <a:ext cx="1234822" cy="966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5025490" y="3041249"/>
            <a:ext cx="980297" cy="1096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6048787" y="3087071"/>
            <a:ext cx="2575694" cy="966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6044037" y="3082307"/>
            <a:ext cx="2585720" cy="976630"/>
          </a:xfrm>
          <a:custGeom>
            <a:avLst/>
            <a:gdLst/>
            <a:ahLst/>
            <a:cxnLst/>
            <a:rect l="l" t="t" r="r" b="b"/>
            <a:pathLst>
              <a:path w="2585720" h="976630">
                <a:moveTo>
                  <a:pt x="0" y="0"/>
                </a:moveTo>
                <a:lnTo>
                  <a:pt x="2585219" y="0"/>
                </a:lnTo>
                <a:lnTo>
                  <a:pt x="2585219" y="976260"/>
                </a:lnTo>
                <a:lnTo>
                  <a:pt x="0" y="97626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1322989" y="3631245"/>
            <a:ext cx="3179218" cy="1193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1318227" y="3626495"/>
            <a:ext cx="3188970" cy="1203325"/>
          </a:xfrm>
          <a:custGeom>
            <a:avLst/>
            <a:gdLst/>
            <a:ahLst/>
            <a:cxnLst/>
            <a:rect l="l" t="t" r="r" b="b"/>
            <a:pathLst>
              <a:path w="3188970" h="1203325">
                <a:moveTo>
                  <a:pt x="0" y="0"/>
                </a:moveTo>
                <a:lnTo>
                  <a:pt x="3188738" y="0"/>
                </a:lnTo>
                <a:lnTo>
                  <a:pt x="3188738" y="1202772"/>
                </a:lnTo>
                <a:lnTo>
                  <a:pt x="0" y="120277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296549" y="3743970"/>
            <a:ext cx="980440" cy="902969"/>
          </a:xfrm>
          <a:custGeom>
            <a:avLst/>
            <a:gdLst/>
            <a:ahLst/>
            <a:cxnLst/>
            <a:rect l="l" t="t" r="r" b="b"/>
            <a:pathLst>
              <a:path w="980440" h="902970">
                <a:moveTo>
                  <a:pt x="0" y="0"/>
                </a:moveTo>
                <a:lnTo>
                  <a:pt x="980398" y="0"/>
                </a:lnTo>
                <a:lnTo>
                  <a:pt x="980398" y="902398"/>
                </a:lnTo>
                <a:lnTo>
                  <a:pt x="0" y="902398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296549" y="3743970"/>
            <a:ext cx="980440" cy="902969"/>
          </a:xfrm>
          <a:custGeom>
            <a:avLst/>
            <a:gdLst/>
            <a:ahLst/>
            <a:cxnLst/>
            <a:rect l="l" t="t" r="r" b="b"/>
            <a:pathLst>
              <a:path w="980440" h="902970">
                <a:moveTo>
                  <a:pt x="0" y="0"/>
                </a:moveTo>
                <a:lnTo>
                  <a:pt x="980398" y="0"/>
                </a:lnTo>
                <a:lnTo>
                  <a:pt x="980398" y="902398"/>
                </a:lnTo>
                <a:lnTo>
                  <a:pt x="0" y="9023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4699665" y="3806344"/>
            <a:ext cx="113664" cy="60960"/>
          </a:xfrm>
          <a:custGeom>
            <a:avLst/>
            <a:gdLst/>
            <a:ahLst/>
            <a:cxnLst/>
            <a:rect l="l" t="t" r="r" b="b"/>
            <a:pathLst>
              <a:path w="113664" h="60960">
                <a:moveTo>
                  <a:pt x="0" y="60849"/>
                </a:moveTo>
                <a:lnTo>
                  <a:pt x="113099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4623540" y="3839494"/>
            <a:ext cx="91440" cy="69215"/>
          </a:xfrm>
          <a:custGeom>
            <a:avLst/>
            <a:gdLst/>
            <a:ahLst/>
            <a:cxnLst/>
            <a:rect l="l" t="t" r="r" b="b"/>
            <a:pathLst>
              <a:path w="91439" h="69214">
                <a:moveTo>
                  <a:pt x="61224" y="0"/>
                </a:moveTo>
                <a:lnTo>
                  <a:pt x="0" y="68674"/>
                </a:lnTo>
                <a:lnTo>
                  <a:pt x="91024" y="55424"/>
                </a:lnTo>
                <a:lnTo>
                  <a:pt x="61224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4797865" y="3765370"/>
            <a:ext cx="91440" cy="69215"/>
          </a:xfrm>
          <a:custGeom>
            <a:avLst/>
            <a:gdLst/>
            <a:ahLst/>
            <a:cxnLst/>
            <a:rect l="l" t="t" r="r" b="b"/>
            <a:pathLst>
              <a:path w="91439" h="69214">
                <a:moveTo>
                  <a:pt x="29799" y="68674"/>
                </a:moveTo>
                <a:lnTo>
                  <a:pt x="91024" y="0"/>
                </a:lnTo>
                <a:lnTo>
                  <a:pt x="0" y="13249"/>
                </a:lnTo>
                <a:lnTo>
                  <a:pt x="29799" y="68674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4691816" y="4518893"/>
            <a:ext cx="112395" cy="100965"/>
          </a:xfrm>
          <a:custGeom>
            <a:avLst/>
            <a:gdLst/>
            <a:ahLst/>
            <a:cxnLst/>
            <a:rect l="l" t="t" r="r" b="b"/>
            <a:pathLst>
              <a:path w="112395" h="100964">
                <a:moveTo>
                  <a:pt x="0" y="0"/>
                </a:moveTo>
                <a:lnTo>
                  <a:pt x="112274" y="100449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4627416" y="4461242"/>
            <a:ext cx="85725" cy="81280"/>
          </a:xfrm>
          <a:custGeom>
            <a:avLst/>
            <a:gdLst/>
            <a:ahLst/>
            <a:cxnLst/>
            <a:rect l="l" t="t" r="r" b="b"/>
            <a:pathLst>
              <a:path w="85725" h="81279">
                <a:moveTo>
                  <a:pt x="85399" y="34199"/>
                </a:moveTo>
                <a:lnTo>
                  <a:pt x="0" y="0"/>
                </a:lnTo>
                <a:lnTo>
                  <a:pt x="43424" y="81099"/>
                </a:lnTo>
                <a:lnTo>
                  <a:pt x="85399" y="3419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4783091" y="4595892"/>
            <a:ext cx="85725" cy="81280"/>
          </a:xfrm>
          <a:custGeom>
            <a:avLst/>
            <a:gdLst/>
            <a:ahLst/>
            <a:cxnLst/>
            <a:rect l="l" t="t" r="r" b="b"/>
            <a:pathLst>
              <a:path w="85725" h="81279">
                <a:moveTo>
                  <a:pt x="0" y="46899"/>
                </a:moveTo>
                <a:lnTo>
                  <a:pt x="85399" y="81099"/>
                </a:lnTo>
                <a:lnTo>
                  <a:pt x="41974" y="0"/>
                </a:lnTo>
                <a:lnTo>
                  <a:pt x="0" y="4689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3"/>
          <p:cNvSpPr/>
          <p:nvPr/>
        </p:nvSpPr>
        <p:spPr>
          <a:xfrm>
            <a:off x="0" y="292954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4"/>
          <p:cNvSpPr txBox="1"/>
          <p:nvPr/>
        </p:nvSpPr>
        <p:spPr>
          <a:xfrm>
            <a:off x="685099" y="1395530"/>
            <a:ext cx="7781925" cy="1831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content image (activations match</a:t>
            </a:r>
            <a:r>
              <a:rPr kumimoji="0" sz="1800" b="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style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style image (Gram matrices of activations match</a:t>
            </a:r>
            <a:r>
              <a:rPr kumimoji="0" sz="1800" b="0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style)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837565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match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5"/>
          <p:cNvSpPr txBox="1"/>
          <p:nvPr/>
        </p:nvSpPr>
        <p:spPr>
          <a:xfrm>
            <a:off x="3662447" y="4951203"/>
            <a:ext cx="9245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match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style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2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Biological analog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1" y="1766785"/>
            <a:ext cx="3963755" cy="2560320"/>
          </a:xfrm>
        </p:spPr>
      </p:pic>
      <p:sp>
        <p:nvSpPr>
          <p:cNvPr id="2" name="Rounded Rectangle 1"/>
          <p:cNvSpPr/>
          <p:nvPr/>
        </p:nvSpPr>
        <p:spPr>
          <a:xfrm>
            <a:off x="457200" y="990600"/>
            <a:ext cx="4021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021138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255712" y="4791075"/>
            <a:ext cx="242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25477" y="4791075"/>
            <a:ext cx="23086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An artificial neuron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6495"/>
            <a:ext cx="3738682" cy="264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04084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</a:rPr>
              <a:t>Jia</a:t>
            </a:r>
            <a:r>
              <a:rPr lang="en-US" sz="1050" dirty="0">
                <a:solidFill>
                  <a:prstClr val="black"/>
                </a:solidFill>
              </a:rPr>
              <a:t>-bin Huang</a:t>
            </a:r>
          </a:p>
        </p:txBody>
      </p:sp>
    </p:spTree>
    <p:extLst>
      <p:ext uri="{BB962C8B-B14F-4D97-AF65-F5344CB8AC3E}">
        <p14:creationId xmlns:p14="http://schemas.microsoft.com/office/powerpoint/2010/main" val="13384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154CC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154CC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154CC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154CC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154C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1333</TotalTime>
  <Words>2937</Words>
  <Application>Microsoft Office PowerPoint</Application>
  <PresentationFormat>On-screen Show (4:3)</PresentationFormat>
  <Paragraphs>767</Paragraphs>
  <Slides>82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82</vt:i4>
      </vt:variant>
    </vt:vector>
  </HeadingPairs>
  <TitlesOfParts>
    <vt:vector size="96" baseType="lpstr">
      <vt:lpstr>ＭＳ Ｐゴシック</vt:lpstr>
      <vt:lpstr>ＭＳ Ｐゴシック</vt:lpstr>
      <vt:lpstr>Adobe Caslon Pro</vt:lpstr>
      <vt:lpstr>Arial</vt:lpstr>
      <vt:lpstr>Calibri</vt:lpstr>
      <vt:lpstr>Myriad Pro</vt:lpstr>
      <vt:lpstr>Times New Roman</vt:lpstr>
      <vt:lpstr>Wingdings</vt:lpstr>
      <vt:lpstr>1_Office Theme</vt:lpstr>
      <vt:lpstr>Blank Presentation</vt:lpstr>
      <vt:lpstr>2_Default Design</vt:lpstr>
      <vt:lpstr>13_Office Theme</vt:lpstr>
      <vt:lpstr>14_Office Theme</vt:lpstr>
      <vt:lpstr>1_Blank Presentation</vt:lpstr>
      <vt:lpstr>CS 2750: Machine Learning Convolutional Neural Networks</vt:lpstr>
      <vt:lpstr>Why convolutional neural networks? </vt:lpstr>
      <vt:lpstr>ImageNet Challenge 2012</vt:lpstr>
      <vt:lpstr>ImageNet Challenge 2012</vt:lpstr>
      <vt:lpstr>ImageNet Challenge 2012</vt:lpstr>
      <vt:lpstr>Convolutional Neural Networks (CNN)</vt:lpstr>
      <vt:lpstr>Traditional recognition approach</vt:lpstr>
      <vt:lpstr>What about learning the features?</vt:lpstr>
      <vt:lpstr>Biological analog</vt:lpstr>
      <vt:lpstr>Biological analog</vt:lpstr>
      <vt:lpstr>Convolutional Neural Networks (CNN)</vt:lpstr>
      <vt:lpstr>1. Convolution</vt:lpstr>
      <vt:lpstr>1. Convolution</vt:lpstr>
      <vt:lpstr>1. Convolution</vt:lpstr>
      <vt:lpstr>1. Convolution</vt:lpstr>
      <vt:lpstr>1. Convolution</vt:lpstr>
      <vt:lpstr>2. Non-Linearity</vt:lpstr>
      <vt:lpstr>3. Spatial Pooling</vt:lpstr>
      <vt:lpstr>3. Spatial Pooling</vt:lpstr>
      <vt:lpstr>Convolutions: More detail</vt:lpstr>
      <vt:lpstr>Convolutions: More detail</vt:lpstr>
      <vt:lpstr>Convolution Layer</vt:lpstr>
      <vt:lpstr>Convolution Layer</vt:lpstr>
      <vt:lpstr>consider a second, green filter</vt:lpstr>
      <vt:lpstr>For example, if we had 6 5x5 filters, we’ll get 6 separate activation maps:</vt:lpstr>
      <vt:lpstr>PowerPoint Presentation</vt:lpstr>
      <vt:lpstr>Preview: ConvNet is a sequence of Convolutional Layers, interspersed with  activation functions</vt:lpstr>
      <vt:lpstr>PowerPoint Presentation</vt:lpstr>
      <vt:lpstr>one filter =&gt; one activation map</vt:lpstr>
      <vt:lpstr>Layer 1</vt:lpstr>
      <vt:lpstr>Layer 2</vt:lpstr>
      <vt:lpstr>Layer 3</vt:lpstr>
      <vt:lpstr>Layers 4 and 5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PowerPoint Presentation</vt:lpstr>
      <vt:lpstr>In practice: Common to zero pad the border</vt:lpstr>
      <vt:lpstr>In practice: Common to zero pad the border</vt:lpstr>
      <vt:lpstr>In practice: Common to zero pad the border</vt:lpstr>
      <vt:lpstr>PowerPoint Presentation</vt:lpstr>
      <vt:lpstr>PowerPoint Presentation</vt:lpstr>
      <vt:lpstr>PowerPoint Presentation</vt:lpstr>
      <vt:lpstr>Examples time:</vt:lpstr>
      <vt:lpstr>PowerPoint Presentation</vt:lpstr>
      <vt:lpstr>A Common Architecture: AlexNet</vt:lpstr>
      <vt:lpstr>Case Study: ZFNet</vt:lpstr>
      <vt:lpstr>Case Study: VGGNet</vt:lpstr>
      <vt:lpstr>PowerPoint Presentation</vt:lpstr>
      <vt:lpstr>Case Study: ResNet</vt:lpstr>
      <vt:lpstr>Case Study: ResNet</vt:lpstr>
      <vt:lpstr>Case Study: ResNet</vt:lpstr>
      <vt:lpstr>Visualizing CNNs</vt:lpstr>
      <vt:lpstr>Occlusion experiments</vt:lpstr>
      <vt:lpstr>Occlusion experiments</vt:lpstr>
      <vt:lpstr>What image maximizes a class score?</vt:lpstr>
      <vt:lpstr>What image maximizes a class score?</vt:lpstr>
      <vt:lpstr>What image maximizes a class score?</vt:lpstr>
      <vt:lpstr>Breaking CNNs</vt:lpstr>
      <vt:lpstr>Fooling a linear classifier</vt:lpstr>
      <vt:lpstr>Breaking CNNs</vt:lpstr>
      <vt:lpstr>Reconstructing images</vt:lpstr>
      <vt:lpstr>Reconstructing images</vt:lpstr>
      <vt:lpstr>Reconstructing images</vt:lpstr>
      <vt:lpstr>Reconstructing images</vt:lpstr>
      <vt:lpstr>DeepDream</vt:lpstr>
      <vt:lpstr>DeepDream</vt:lpstr>
      <vt:lpstr>DeepDream</vt:lpstr>
      <vt:lpstr>Synthesis / style transfer</vt:lpstr>
      <vt:lpstr>Neural Style</vt:lpstr>
      <vt:lpstr>Neural Style</vt:lpstr>
      <vt:lpstr>Neural Style</vt:lpstr>
      <vt:lpstr>Neural Style</vt:lpstr>
      <vt:lpstr>Neural Style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</cp:lastModifiedBy>
  <cp:revision>160</cp:revision>
  <dcterms:created xsi:type="dcterms:W3CDTF">2015-04-17T19:15:42Z</dcterms:created>
  <dcterms:modified xsi:type="dcterms:W3CDTF">2017-03-02T14:48:46Z</dcterms:modified>
</cp:coreProperties>
</file>