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1"/>
  </p:notesMasterIdLst>
  <p:sldIdLst>
    <p:sldId id="256" r:id="rId3"/>
    <p:sldId id="257" r:id="rId4"/>
    <p:sldId id="259" r:id="rId5"/>
    <p:sldId id="260" r:id="rId6"/>
    <p:sldId id="324" r:id="rId7"/>
    <p:sldId id="261" r:id="rId8"/>
    <p:sldId id="325" r:id="rId9"/>
    <p:sldId id="287" r:id="rId10"/>
    <p:sldId id="262" r:id="rId11"/>
    <p:sldId id="263" r:id="rId12"/>
    <p:sldId id="264" r:id="rId13"/>
    <p:sldId id="265" r:id="rId14"/>
    <p:sldId id="275" r:id="rId15"/>
    <p:sldId id="289" r:id="rId16"/>
    <p:sldId id="308" r:id="rId17"/>
    <p:sldId id="291" r:id="rId18"/>
    <p:sldId id="290" r:id="rId19"/>
    <p:sldId id="292" r:id="rId20"/>
    <p:sldId id="309" r:id="rId21"/>
    <p:sldId id="276" r:id="rId22"/>
    <p:sldId id="277" r:id="rId23"/>
    <p:sldId id="278" r:id="rId24"/>
    <p:sldId id="279" r:id="rId25"/>
    <p:sldId id="266" r:id="rId26"/>
    <p:sldId id="268" r:id="rId27"/>
    <p:sldId id="269" r:id="rId28"/>
    <p:sldId id="280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4" r:id="rId37"/>
    <p:sldId id="335" r:id="rId38"/>
    <p:sldId id="336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0304"/>
            <a:ext cx="9144000" cy="592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8946"/>
            <a:ext cx="8229600" cy="5057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Models for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February 7, 2017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92686" y="4920343"/>
            <a:ext cx="2177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41772" y="4920343"/>
            <a:ext cx="2177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2.jpg"/>
          <p:cNvPicPr>
            <a:picLocks noChangeAspect="1"/>
          </p:cNvPicPr>
          <p:nvPr/>
        </p:nvPicPr>
        <p:blipFill rotWithShape="1">
          <a:blip r:embed="rId2" cstate="print"/>
          <a:srcRect b="70241"/>
          <a:stretch/>
        </p:blipFill>
        <p:spPr>
          <a:xfrm>
            <a:off x="134470" y="0"/>
            <a:ext cx="8875059" cy="20408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45029" y="4206240"/>
            <a:ext cx="3944982" cy="1267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0012.jpg"/>
          <p:cNvPicPr>
            <a:picLocks noChangeAspect="1"/>
          </p:cNvPicPr>
          <p:nvPr/>
        </p:nvPicPr>
        <p:blipFill rotWithShape="1">
          <a:blip r:embed="rId2" cstate="print"/>
          <a:srcRect t="88571"/>
          <a:stretch/>
        </p:blipFill>
        <p:spPr>
          <a:xfrm>
            <a:off x="134470" y="6087291"/>
            <a:ext cx="8875059" cy="7837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68450" y="6087291"/>
            <a:ext cx="1201783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Fisher’s linear </a:t>
            </a:r>
            <a:r>
              <a:rPr lang="en-US" sz="32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discriminant</a:t>
            </a:r>
            <a:endParaRPr lang="en-US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Figures from Bishop</a:t>
            </a:r>
          </a:p>
        </p:txBody>
      </p:sp>
      <p:pic>
        <p:nvPicPr>
          <p:cNvPr id="48130" name="Picture 2" descr="http://research.microsoft.com/en-us/um/people/cmbishop/PRML/prmlfigs-jpg/Figure4.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1419"/>
            <a:ext cx="4533900" cy="3430219"/>
          </a:xfrm>
          <a:prstGeom prst="rect">
            <a:avLst/>
          </a:prstGeom>
          <a:noFill/>
        </p:spPr>
      </p:pic>
      <p:pic>
        <p:nvPicPr>
          <p:cNvPr id="48132" name="Picture 4" descr="http://research.microsoft.com/en-us/um/people/cmbishop/PRML/prmlfigs-jpg/Figure4.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534" y="1543912"/>
            <a:ext cx="4533900" cy="3430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 for classification </a:t>
            </a:r>
          </a:p>
          <a:p>
            <a:r>
              <a:rPr lang="en-US" dirty="0"/>
              <a:t>Fisher’s linear </a:t>
            </a:r>
            <a:r>
              <a:rPr lang="en-US" dirty="0" err="1"/>
              <a:t>discriminant</a:t>
            </a:r>
            <a:endParaRPr lang="en-US" dirty="0"/>
          </a:p>
          <a:p>
            <a:r>
              <a:rPr lang="en-US" dirty="0" err="1"/>
              <a:t>Perceptron</a:t>
            </a:r>
            <a:r>
              <a:rPr lang="en-US" dirty="0"/>
              <a:t> 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Multi-way classification</a:t>
            </a:r>
          </a:p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509" y="2808509"/>
            <a:ext cx="8543108" cy="5486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perceptron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946"/>
            <a:ext cx="8229600" cy="5279603"/>
          </a:xfrm>
        </p:spPr>
        <p:txBody>
          <a:bodyPr/>
          <a:lstStyle/>
          <a:p>
            <a:r>
              <a:rPr lang="en-US" dirty="0"/>
              <a:t>Rosenblatt (1962)</a:t>
            </a:r>
          </a:p>
          <a:p>
            <a:r>
              <a:rPr lang="en-US" dirty="0"/>
              <a:t>Prediction rule:</a:t>
            </a:r>
          </a:p>
          <a:p>
            <a:pPr>
              <a:buNone/>
            </a:pPr>
            <a:r>
              <a:rPr lang="en-US" dirty="0"/>
              <a:t>	where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Want: 					(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/>
              <a:t> = +1 or -1)</a:t>
            </a:r>
          </a:p>
          <a:p>
            <a:r>
              <a:rPr lang="en-US" dirty="0"/>
              <a:t>Loss: </a:t>
            </a:r>
          </a:p>
          <a:p>
            <a:pPr>
              <a:buNone/>
            </a:pPr>
            <a:r>
              <a:rPr lang="en-US" dirty="0"/>
              <a:t>  	</a:t>
            </a:r>
          </a:p>
          <a:p>
            <a:pPr>
              <a:buNone/>
            </a:pPr>
            <a:r>
              <a:rPr lang="en-US" dirty="0"/>
              <a:t>	(just using the Misclassified examples)</a:t>
            </a:r>
          </a:p>
          <a:p>
            <a:endParaRPr lang="en-US" dirty="0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824" y="1530247"/>
            <a:ext cx="40671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340" y="2306273"/>
            <a:ext cx="4524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t="14288"/>
          <a:stretch/>
        </p:blipFill>
        <p:spPr bwMode="auto">
          <a:xfrm>
            <a:off x="1900238" y="4535714"/>
            <a:ext cx="5343525" cy="12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4651"/>
          <a:stretch/>
        </p:blipFill>
        <p:spPr>
          <a:xfrm>
            <a:off x="2138901" y="4013200"/>
            <a:ext cx="3553476" cy="548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perceptron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946"/>
            <a:ext cx="8229600" cy="5305728"/>
          </a:xfrm>
        </p:spPr>
        <p:txBody>
          <a:bodyPr>
            <a:normAutofit/>
          </a:bodyPr>
          <a:lstStyle/>
          <a:p>
            <a:r>
              <a:rPr lang="en-US" dirty="0"/>
              <a:t>Loss: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Learning algorithm update rule: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Interpretation: </a:t>
            </a:r>
          </a:p>
          <a:p>
            <a:pPr lvl="1"/>
            <a:r>
              <a:rPr lang="en-US" dirty="0"/>
              <a:t>If sample is being misclassified, make the weight vector more like it</a:t>
            </a:r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867" y="821754"/>
            <a:ext cx="53435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97" y="3542770"/>
            <a:ext cx="88868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perceptron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40090" y="877705"/>
            <a:ext cx="6063821" cy="5810479"/>
            <a:chOff x="431079" y="877705"/>
            <a:chExt cx="6063821" cy="5810479"/>
          </a:xfrm>
        </p:grpSpPr>
        <p:pic>
          <p:nvPicPr>
            <p:cNvPr id="50178" name="Picture 2" descr="http://research.microsoft.com/en-us/um/people/cmbishop/PRML/prmlfigs-jpg/Figure4.7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079" y="877705"/>
              <a:ext cx="2942982" cy="2884398"/>
            </a:xfrm>
            <a:prstGeom prst="rect">
              <a:avLst/>
            </a:prstGeom>
            <a:noFill/>
          </p:spPr>
        </p:pic>
        <p:pic>
          <p:nvPicPr>
            <p:cNvPr id="50180" name="Picture 4" descr="http://research.microsoft.com/en-us/um/people/cmbishop/PRML/prmlfigs-jpg/Figure4.7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1918" y="877705"/>
              <a:ext cx="2942982" cy="2884398"/>
            </a:xfrm>
            <a:prstGeom prst="rect">
              <a:avLst/>
            </a:prstGeom>
            <a:noFill/>
          </p:spPr>
        </p:pic>
        <p:pic>
          <p:nvPicPr>
            <p:cNvPr id="50182" name="Picture 6" descr="http://research.microsoft.com/en-us/um/people/cmbishop/PRML/prmlfigs-jpg/Figure4.7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079" y="3790723"/>
              <a:ext cx="2942982" cy="2884398"/>
            </a:xfrm>
            <a:prstGeom prst="rect">
              <a:avLst/>
            </a:prstGeom>
            <a:noFill/>
          </p:spPr>
        </p:pic>
        <p:pic>
          <p:nvPicPr>
            <p:cNvPr id="50184" name="Picture 8" descr="http://research.microsoft.com/en-us/um/people/cmbishop/PRML/prmlfigs-jpg/Figure4.7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9625" y="3803786"/>
              <a:ext cx="2942982" cy="2884398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0" y="6596390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Figures from Bishop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 for classification </a:t>
            </a:r>
          </a:p>
          <a:p>
            <a:r>
              <a:rPr lang="en-US" dirty="0"/>
              <a:t>Fisher’s linear </a:t>
            </a:r>
            <a:r>
              <a:rPr lang="en-US" dirty="0" err="1"/>
              <a:t>discriminant</a:t>
            </a:r>
            <a:endParaRPr lang="en-US" dirty="0"/>
          </a:p>
          <a:p>
            <a:r>
              <a:rPr lang="en-US" dirty="0" err="1"/>
              <a:t>Perceptron</a:t>
            </a:r>
            <a:r>
              <a:rPr lang="en-US" dirty="0"/>
              <a:t> 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Multi-way classification</a:t>
            </a:r>
          </a:p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509" y="3396344"/>
            <a:ext cx="8543108" cy="5486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next two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 for classification </a:t>
            </a:r>
          </a:p>
          <a:p>
            <a:r>
              <a:rPr lang="en-US" dirty="0"/>
              <a:t>Fisher’s linear </a:t>
            </a:r>
            <a:r>
              <a:rPr lang="en-US" dirty="0" err="1"/>
              <a:t>discriminant</a:t>
            </a:r>
            <a:endParaRPr lang="en-US" dirty="0"/>
          </a:p>
          <a:p>
            <a:r>
              <a:rPr lang="en-US" dirty="0" err="1"/>
              <a:t>Perceptron</a:t>
            </a:r>
            <a:r>
              <a:rPr lang="en-US" dirty="0"/>
              <a:t> 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Multi-way classification</a:t>
            </a:r>
          </a:p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06686" y="2910114"/>
            <a:ext cx="33534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200" i="1" dirty="0"/>
              <a:t>σ</a:t>
            </a:r>
            <a:endParaRPr lang="en-US" sz="2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846" y="4093029"/>
            <a:ext cx="33534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200" i="1" dirty="0"/>
              <a:t>σ</a:t>
            </a:r>
            <a:endParaRPr lang="en-US" sz="22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56754" y="4153989"/>
            <a:ext cx="8817429" cy="1789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0400" y="3526971"/>
            <a:ext cx="33534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200" i="1" dirty="0"/>
              <a:t>σ</a:t>
            </a:r>
            <a:endParaRPr lang="en-US" sz="22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09006" y="4976949"/>
            <a:ext cx="8725988" cy="124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 for classification </a:t>
            </a:r>
          </a:p>
          <a:p>
            <a:r>
              <a:rPr lang="en-US" dirty="0"/>
              <a:t>Fisher’s linear </a:t>
            </a:r>
            <a:r>
              <a:rPr lang="en-US" dirty="0" err="1"/>
              <a:t>discriminant</a:t>
            </a:r>
            <a:endParaRPr lang="en-US" dirty="0"/>
          </a:p>
          <a:p>
            <a:r>
              <a:rPr lang="en-US" dirty="0" err="1"/>
              <a:t>Perceptron</a:t>
            </a:r>
            <a:r>
              <a:rPr lang="en-US" dirty="0"/>
              <a:t> 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Multi-way classification</a:t>
            </a:r>
          </a:p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509" y="3962398"/>
            <a:ext cx="8543108" cy="5486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just two classes, we now have C classes</a:t>
            </a:r>
          </a:p>
          <a:p>
            <a:pPr lvl="1"/>
            <a:r>
              <a:rPr lang="en-US" dirty="0"/>
              <a:t>E.g. predict which movie genre a viewer likes best</a:t>
            </a:r>
          </a:p>
          <a:p>
            <a:pPr lvl="1"/>
            <a:r>
              <a:rPr lang="en-US" dirty="0"/>
              <a:t>Possible answers: action, drama, indie, thriller, etc.</a:t>
            </a:r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-all</a:t>
            </a:r>
          </a:p>
          <a:p>
            <a:pPr lvl="1"/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-one</a:t>
            </a:r>
          </a:p>
        </p:txBody>
      </p:sp>
    </p:spTree>
    <p:extLst>
      <p:ext uri="{BB962C8B-B14F-4D97-AF65-F5344CB8AC3E}">
        <p14:creationId xmlns:p14="http://schemas.microsoft.com/office/powerpoint/2010/main" val="12875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20505" y="3650343"/>
            <a:ext cx="7159897" cy="1037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solidFill>
                  <a:schemeClr val="tx1"/>
                </a:solidFill>
              </a:rPr>
              <a:t>Objective we want to minimize: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946"/>
            <a:ext cx="8229600" cy="5462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-all (a.k.a. one-</a:t>
            </a:r>
            <a:r>
              <a:rPr lang="en-US" dirty="0" err="1"/>
              <a:t>vs</a:t>
            </a:r>
            <a:r>
              <a:rPr lang="en-US" dirty="0"/>
              <a:t>-others)</a:t>
            </a:r>
          </a:p>
          <a:p>
            <a:pPr lvl="1"/>
            <a:r>
              <a:rPr lang="en-US" dirty="0"/>
              <a:t>Train </a:t>
            </a:r>
            <a:r>
              <a:rPr lang="en-US" dirty="0" smtClean="0"/>
              <a:t>C </a:t>
            </a:r>
            <a:r>
              <a:rPr lang="en-US" dirty="0"/>
              <a:t>classifiers</a:t>
            </a:r>
          </a:p>
          <a:p>
            <a:pPr lvl="1"/>
            <a:r>
              <a:rPr lang="en-US" dirty="0"/>
              <a:t>In each, pos = data from class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dirty="0" err="1"/>
              <a:t>neg</a:t>
            </a:r>
            <a:r>
              <a:rPr lang="en-US" dirty="0"/>
              <a:t> = data from classes other than </a:t>
            </a:r>
            <a:r>
              <a:rPr lang="en-US" i="1" dirty="0" err="1"/>
              <a:t>i</a:t>
            </a:r>
            <a:endParaRPr lang="en-US" i="1" dirty="0"/>
          </a:p>
          <a:p>
            <a:pPr lvl="1"/>
            <a:r>
              <a:rPr lang="en-US" dirty="0"/>
              <a:t>The class with the most confident prediction wins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You have 4 classes, train 4 classifiers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vs</a:t>
            </a:r>
            <a:r>
              <a:rPr lang="en-US" dirty="0"/>
              <a:t> others: score 3.5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vs</a:t>
            </a:r>
            <a:r>
              <a:rPr lang="en-US" dirty="0"/>
              <a:t> others: score 6.2</a:t>
            </a:r>
          </a:p>
          <a:p>
            <a:pPr lvl="2"/>
            <a:r>
              <a:rPr lang="en-US" dirty="0"/>
              <a:t>3 </a:t>
            </a:r>
            <a:r>
              <a:rPr lang="en-US" dirty="0" err="1"/>
              <a:t>vs</a:t>
            </a:r>
            <a:r>
              <a:rPr lang="en-US" dirty="0"/>
              <a:t> others: score 1.4</a:t>
            </a:r>
          </a:p>
          <a:p>
            <a:pPr lvl="2"/>
            <a:r>
              <a:rPr lang="en-US" dirty="0"/>
              <a:t>4 </a:t>
            </a:r>
            <a:r>
              <a:rPr lang="en-US" dirty="0" err="1"/>
              <a:t>vs</a:t>
            </a:r>
            <a:r>
              <a:rPr lang="en-US" dirty="0"/>
              <a:t> other: score 5.5</a:t>
            </a:r>
          </a:p>
          <a:p>
            <a:pPr lvl="2"/>
            <a:r>
              <a:rPr lang="en-US" dirty="0"/>
              <a:t>Final prediction: class 2</a:t>
            </a:r>
          </a:p>
          <a:p>
            <a:pPr lvl="1"/>
            <a:r>
              <a:rPr lang="en-US" dirty="0"/>
              <a:t>Issues?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</a:t>
            </a:r>
            <a:r>
              <a:rPr lang="en-US" dirty="0" err="1"/>
              <a:t>vs</a:t>
            </a:r>
            <a:r>
              <a:rPr lang="en-US" dirty="0"/>
              <a:t>-one (a.k.a. all-</a:t>
            </a:r>
            <a:r>
              <a:rPr lang="en-US" dirty="0" err="1"/>
              <a:t>vs</a:t>
            </a:r>
            <a:r>
              <a:rPr lang="en-US" dirty="0"/>
              <a:t>-all)</a:t>
            </a:r>
          </a:p>
          <a:p>
            <a:pPr lvl="1"/>
            <a:r>
              <a:rPr lang="en-US" dirty="0"/>
              <a:t>Train </a:t>
            </a:r>
            <a:r>
              <a:rPr lang="en-US" dirty="0" smtClean="0"/>
              <a:t>C(C-1</a:t>
            </a:r>
            <a:r>
              <a:rPr lang="en-US" dirty="0"/>
              <a:t>)/2 binary classifiers (all pairs of classes)</a:t>
            </a:r>
          </a:p>
          <a:p>
            <a:pPr lvl="1"/>
            <a:r>
              <a:rPr lang="en-US" dirty="0"/>
              <a:t>They all vote for the label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You have 4 classes, then train 6 classifiers</a:t>
            </a:r>
          </a:p>
          <a:p>
            <a:pPr lvl="2"/>
            <a:r>
              <a:rPr lang="en-US" dirty="0"/>
              <a:t>1 </a:t>
            </a:r>
            <a:r>
              <a:rPr lang="en-US" dirty="0" err="1"/>
              <a:t>vs</a:t>
            </a:r>
            <a:r>
              <a:rPr lang="en-US" dirty="0"/>
              <a:t> 2, 1 </a:t>
            </a:r>
            <a:r>
              <a:rPr lang="en-US" dirty="0" err="1"/>
              <a:t>vs</a:t>
            </a:r>
            <a:r>
              <a:rPr lang="en-US" dirty="0"/>
              <a:t> 3, 1 </a:t>
            </a:r>
            <a:r>
              <a:rPr lang="en-US" dirty="0" err="1"/>
              <a:t>vs</a:t>
            </a:r>
            <a:r>
              <a:rPr lang="en-US" dirty="0"/>
              <a:t> 4, 2 </a:t>
            </a:r>
            <a:r>
              <a:rPr lang="en-US" dirty="0" err="1"/>
              <a:t>vs</a:t>
            </a:r>
            <a:r>
              <a:rPr lang="en-US" dirty="0"/>
              <a:t> 3, 2 </a:t>
            </a:r>
            <a:r>
              <a:rPr lang="en-US" dirty="0" err="1"/>
              <a:t>vs</a:t>
            </a:r>
            <a:r>
              <a:rPr lang="en-US" dirty="0"/>
              <a:t> 4, 3 </a:t>
            </a:r>
            <a:r>
              <a:rPr lang="en-US" dirty="0" err="1"/>
              <a:t>vs</a:t>
            </a:r>
            <a:r>
              <a:rPr lang="en-US" dirty="0"/>
              <a:t> 4</a:t>
            </a:r>
          </a:p>
          <a:p>
            <a:pPr lvl="2"/>
            <a:r>
              <a:rPr lang="en-US" dirty="0"/>
              <a:t>Votes: 1, 1, 4, 2, 4, 4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Final prediction is class 4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4742"/>
            <a:ext cx="8229600" cy="1734457"/>
          </a:xfrm>
        </p:spPr>
        <p:txBody>
          <a:bodyPr/>
          <a:lstStyle/>
          <a:p>
            <a:r>
              <a:rPr lang="en-US" dirty="0"/>
              <a:t>What are some problems with this approach to doing multi-class? </a:t>
            </a:r>
          </a:p>
          <a:p>
            <a:pPr lvl="1"/>
            <a:r>
              <a:rPr lang="en-US" dirty="0"/>
              <a:t>There are “natively multi-class” methods</a:t>
            </a:r>
          </a:p>
        </p:txBody>
      </p:sp>
      <p:pic>
        <p:nvPicPr>
          <p:cNvPr id="1026" name="Picture 2" descr="http://research.microsoft.com/en-us/um/people/cmbishop/PRML/prmlfigs-jpg/Figure4.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218165"/>
            <a:ext cx="3048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microsoft.com/en-us/um/people/cmbishop/PRML/prmlfigs-jpg/Figure4.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18" y="1446530"/>
            <a:ext cx="2937510" cy="29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Figures from Bishop</a:t>
            </a:r>
          </a:p>
        </p:txBody>
      </p:sp>
    </p:spTree>
    <p:extLst>
      <p:ext uri="{BB962C8B-B14F-4D97-AF65-F5344CB8AC3E}">
        <p14:creationId xmlns:p14="http://schemas.microsoft.com/office/powerpoint/2010/main" val="32843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K-class classifier: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b="1" dirty="0" err="1"/>
              <a:t>w</a:t>
            </a:r>
            <a:r>
              <a:rPr lang="en-US" baseline="-25000" dirty="0" err="1"/>
              <a:t>k</a:t>
            </a:r>
            <a:r>
              <a:rPr lang="en-US" baseline="30000" dirty="0" err="1"/>
              <a:t>T</a:t>
            </a:r>
            <a:r>
              <a:rPr lang="en-US" baseline="30000" dirty="0"/>
              <a:t> </a:t>
            </a:r>
            <a:r>
              <a:rPr lang="en-US" b="1" dirty="0"/>
              <a:t>x</a:t>
            </a:r>
            <a:r>
              <a:rPr lang="en-US" dirty="0"/>
              <a:t> + w</a:t>
            </a:r>
            <a:r>
              <a:rPr lang="en-US" baseline="-25000" dirty="0"/>
              <a:t>k0</a:t>
            </a:r>
          </a:p>
          <a:p>
            <a:pPr marL="0" indent="0" algn="ctr">
              <a:buNone/>
            </a:pPr>
            <a:endParaRPr lang="en-US" baseline="-25000" dirty="0"/>
          </a:p>
          <a:p>
            <a:r>
              <a:rPr lang="en-US" dirty="0"/>
              <a:t>Prediction:</a:t>
            </a:r>
          </a:p>
          <a:p>
            <a:pPr lvl="1"/>
            <a:r>
              <a:rPr lang="en-US" dirty="0"/>
              <a:t>Assign </a:t>
            </a:r>
            <a:r>
              <a:rPr lang="en-US" b="1" dirty="0"/>
              <a:t>x</a:t>
            </a:r>
            <a:r>
              <a:rPr lang="en-US" dirty="0"/>
              <a:t> to class </a:t>
            </a:r>
            <a:r>
              <a:rPr lang="en-US" dirty="0" err="1"/>
              <a:t>C</a:t>
            </a:r>
            <a:r>
              <a:rPr lang="en-US" baseline="-25000" dirty="0" err="1"/>
              <a:t>k</a:t>
            </a:r>
            <a:r>
              <a:rPr lang="en-US" dirty="0"/>
              <a:t> if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&gt; f</a:t>
            </a:r>
            <a:r>
              <a:rPr lang="en-US" baseline="-25000" dirty="0"/>
              <a:t>j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for all j ≠ k</a:t>
            </a:r>
          </a:p>
          <a:p>
            <a:pPr lvl="1"/>
            <a:endParaRPr lang="en-US" dirty="0"/>
          </a:p>
          <a:p>
            <a:r>
              <a:rPr lang="en-US" dirty="0"/>
              <a:t>Benefit:</a:t>
            </a:r>
          </a:p>
          <a:p>
            <a:pPr lvl="1"/>
            <a:r>
              <a:rPr lang="en-US" dirty="0"/>
              <a:t>Decision regions would not overlap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problems</a:t>
            </a:r>
          </a:p>
        </p:txBody>
      </p:sp>
    </p:spTree>
    <p:extLst>
      <p:ext uri="{BB962C8B-B14F-4D97-AF65-F5344CB8AC3E}">
        <p14:creationId xmlns:p14="http://schemas.microsoft.com/office/powerpoint/2010/main" val="3899920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 for classification </a:t>
            </a:r>
          </a:p>
          <a:p>
            <a:r>
              <a:rPr lang="en-US" dirty="0"/>
              <a:t>Fisher’s linear discriminant</a:t>
            </a:r>
          </a:p>
          <a:p>
            <a:r>
              <a:rPr lang="en-US" dirty="0" err="1"/>
              <a:t>Perceptron</a:t>
            </a:r>
            <a:r>
              <a:rPr lang="en-US" dirty="0"/>
              <a:t> 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Multi-way classification</a:t>
            </a:r>
          </a:p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509" y="4540087"/>
            <a:ext cx="8543108" cy="5486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74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case: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114" y="1793693"/>
            <a:ext cx="5915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611" y="3078753"/>
            <a:ext cx="3400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6359" y="4465564"/>
            <a:ext cx="2819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739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Multi-class case: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124" y="2166664"/>
            <a:ext cx="4286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788" y="4314009"/>
            <a:ext cx="293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549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these called generative?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probability of the data features </a:t>
            </a:r>
            <a:r>
              <a:rPr lang="en-US" b="1" dirty="0"/>
              <a:t>x</a:t>
            </a:r>
            <a:endParaRPr lang="en-US" dirty="0"/>
          </a:p>
          <a:p>
            <a:pPr lvl="1"/>
            <a:r>
              <a:rPr lang="en-US" dirty="0"/>
              <a:t>Can use them to </a:t>
            </a:r>
            <a:r>
              <a:rPr lang="en-US" i="1" dirty="0"/>
              <a:t>generate </a:t>
            </a:r>
            <a:r>
              <a:rPr lang="en-US" dirty="0"/>
              <a:t>new samples </a:t>
            </a:r>
            <a:r>
              <a:rPr lang="en-US" b="1" dirty="0"/>
              <a:t>x</a:t>
            </a:r>
          </a:p>
          <a:p>
            <a:pPr lvl="1"/>
            <a:r>
              <a:rPr lang="en-US" dirty="0"/>
              <a:t>Can model which data points are outliers</a:t>
            </a:r>
          </a:p>
          <a:p>
            <a:r>
              <a:rPr lang="en-US" dirty="0"/>
              <a:t>Don’t always need to model the probability of the features</a:t>
            </a:r>
          </a:p>
          <a:p>
            <a:pPr lvl="1"/>
            <a:r>
              <a:rPr lang="en-US" dirty="0"/>
              <a:t>In SVMs (coming next) we don’t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8923"/>
          <a:stretch>
            <a:fillRect/>
          </a:stretch>
        </p:blipFill>
        <p:spPr bwMode="auto">
          <a:xfrm>
            <a:off x="2272124" y="1764633"/>
            <a:ext cx="4286250" cy="9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5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discussed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Regression for classification</a:t>
            </a:r>
          </a:p>
          <a:p>
            <a:pPr lvl="1"/>
            <a:r>
              <a:rPr lang="en-US" dirty="0"/>
              <a:t>Generally not a good idea</a:t>
            </a:r>
          </a:p>
          <a:p>
            <a:r>
              <a:rPr lang="en-US" dirty="0"/>
              <a:t>Fisher’s linear discriminant</a:t>
            </a:r>
          </a:p>
          <a:p>
            <a:pPr lvl="1"/>
            <a:r>
              <a:rPr lang="en-US" dirty="0"/>
              <a:t>Finds a discriminative projection of the data</a:t>
            </a:r>
          </a:p>
          <a:p>
            <a:pPr lvl="1"/>
            <a:r>
              <a:rPr lang="en-US" dirty="0"/>
              <a:t>Can be coupled with a threshold to allow classification</a:t>
            </a:r>
          </a:p>
          <a:p>
            <a:r>
              <a:rPr lang="en-US" dirty="0"/>
              <a:t>Perceptron</a:t>
            </a:r>
          </a:p>
          <a:p>
            <a:pPr lvl="1"/>
            <a:r>
              <a:rPr lang="en-US" dirty="0"/>
              <a:t>Decision boundary corresponds to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Simple update rule</a:t>
            </a:r>
          </a:p>
          <a:p>
            <a:pPr lvl="1"/>
            <a:r>
              <a:rPr lang="en-US" dirty="0"/>
              <a:t>Won’t converge for non-linearly-separable data</a:t>
            </a:r>
          </a:p>
          <a:p>
            <a:r>
              <a:rPr lang="en-US" dirty="0"/>
              <a:t>Logistic regression (a </a:t>
            </a:r>
            <a:r>
              <a:rPr lang="en-US" i="1" dirty="0"/>
              <a:t>classification </a:t>
            </a:r>
            <a:r>
              <a:rPr lang="en-US" dirty="0"/>
              <a:t>method)</a:t>
            </a:r>
          </a:p>
          <a:p>
            <a:pPr lvl="1"/>
            <a:r>
              <a:rPr lang="en-US" dirty="0"/>
              <a:t>Same decision boundary as perceptron</a:t>
            </a:r>
          </a:p>
          <a:p>
            <a:pPr lvl="1"/>
            <a:r>
              <a:rPr lang="en-US" dirty="0"/>
              <a:t>Models the </a:t>
            </a:r>
            <a:r>
              <a:rPr lang="en-US" i="1" dirty="0"/>
              <a:t>probability </a:t>
            </a:r>
            <a:r>
              <a:rPr lang="en-US" dirty="0"/>
              <a:t>of a label given the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6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84" y="1277223"/>
            <a:ext cx="4290432" cy="2095682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2425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Figures adapted from from Andrew Ng </a:t>
            </a:r>
          </a:p>
        </p:txBody>
      </p:sp>
      <p:pic>
        <p:nvPicPr>
          <p:cNvPr id="7" name="Picture 6" descr="0005.jpg"/>
          <p:cNvPicPr>
            <a:picLocks noChangeAspect="1"/>
          </p:cNvPicPr>
          <p:nvPr/>
        </p:nvPicPr>
        <p:blipFill rotWithShape="1">
          <a:blip r:embed="rId3" cstate="print"/>
          <a:srcRect b="88466"/>
          <a:stretch/>
        </p:blipFill>
        <p:spPr>
          <a:xfrm>
            <a:off x="134470" y="0"/>
            <a:ext cx="8875059" cy="7910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63" y="13063"/>
            <a:ext cx="1201783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8743" y="2198914"/>
            <a:ext cx="50074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203710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) = 0.5</a:t>
            </a:r>
          </a:p>
        </p:txBody>
      </p:sp>
    </p:spTree>
    <p:extLst>
      <p:ext uri="{BB962C8B-B14F-4D97-AF65-F5344CB8AC3E}">
        <p14:creationId xmlns:p14="http://schemas.microsoft.com/office/powerpoint/2010/main" val="37521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84" y="1277223"/>
            <a:ext cx="4290432" cy="2095682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2425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Figures adapted from </a:t>
            </a:r>
            <a:r>
              <a:rPr lang="en-US" sz="1100" dirty="0" err="1"/>
              <a:t>from</a:t>
            </a:r>
            <a:r>
              <a:rPr lang="en-US" sz="1100" dirty="0"/>
              <a:t> Andrew 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9" y="3878657"/>
            <a:ext cx="7178662" cy="2095682"/>
          </a:xfrm>
          <a:prstGeom prst="rect">
            <a:avLst/>
          </a:prstGeom>
        </p:spPr>
      </p:pic>
      <p:pic>
        <p:nvPicPr>
          <p:cNvPr id="7" name="Picture 6" descr="0005.jpg"/>
          <p:cNvPicPr>
            <a:picLocks noChangeAspect="1"/>
          </p:cNvPicPr>
          <p:nvPr/>
        </p:nvPicPr>
        <p:blipFill rotWithShape="1">
          <a:blip r:embed="rId4" cstate="print"/>
          <a:srcRect b="88466"/>
          <a:stretch/>
        </p:blipFill>
        <p:spPr>
          <a:xfrm>
            <a:off x="134470" y="0"/>
            <a:ext cx="8875059" cy="7910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63" y="13063"/>
            <a:ext cx="1201783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8743" y="2198914"/>
            <a:ext cx="50074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203710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) = 0.5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3943" y="4799404"/>
            <a:ext cx="50074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463759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) = 0.5</a:t>
            </a:r>
          </a:p>
        </p:txBody>
      </p:sp>
    </p:spTree>
    <p:extLst>
      <p:ext uri="{BB962C8B-B14F-4D97-AF65-F5344CB8AC3E}">
        <p14:creationId xmlns:p14="http://schemas.microsoft.com/office/powerpoint/2010/main" val="12178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effect of outliers: 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esearch.microsoft.com/en-us/um/people/cmbishop/PRML/prmlfigs-jpg/Figure4.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6" y="1413283"/>
            <a:ext cx="4548226" cy="4619549"/>
          </a:xfrm>
          <a:prstGeom prst="rect">
            <a:avLst/>
          </a:prstGeom>
          <a:noFill/>
        </p:spPr>
      </p:pic>
      <p:pic>
        <p:nvPicPr>
          <p:cNvPr id="1028" name="Picture 4" descr="http://research.microsoft.com/en-us/um/people/cmbishop/PRML/prmlfigs-jpg/Figure4.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585" y="1423034"/>
            <a:ext cx="4548226" cy="46195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Figures from Bishop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5926" y="6135914"/>
            <a:ext cx="500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Magenta = least squares, green = logistic regression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63" y="13063"/>
            <a:ext cx="9117874" cy="6831874"/>
            <a:chOff x="13063" y="13063"/>
            <a:chExt cx="9117874" cy="6831874"/>
          </a:xfrm>
        </p:grpSpPr>
        <p:sp>
          <p:nvSpPr>
            <p:cNvPr id="4" name="Rectangle 3"/>
            <p:cNvSpPr/>
            <p:nvPr/>
          </p:nvSpPr>
          <p:spPr>
            <a:xfrm>
              <a:off x="13063" y="13063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29154" y="6087291"/>
              <a:ext cx="1201783" cy="757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3063" y="4638262"/>
            <a:ext cx="9117874" cy="715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1374" y="2837544"/>
            <a:ext cx="312906" cy="15388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y</a:t>
            </a:r>
            <a:endParaRPr lang="en-US" sz="3200" dirty="0"/>
          </a:p>
          <a:p>
            <a:r>
              <a:rPr lang="en-US" sz="2200" dirty="0"/>
              <a:t>y</a:t>
            </a:r>
          </a:p>
          <a:p>
            <a:endParaRPr lang="en-US" sz="2600" dirty="0"/>
          </a:p>
          <a:p>
            <a:r>
              <a:rPr lang="en-US" sz="2200" dirty="0"/>
              <a:t>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564</Words>
  <Application>Microsoft Office PowerPoint</Application>
  <PresentationFormat>On-screen Show (4:3)</PresentationFormat>
  <Paragraphs>147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Wingdings</vt:lpstr>
      <vt:lpstr>1_Office Theme</vt:lpstr>
      <vt:lpstr>2_Office Theme</vt:lpstr>
      <vt:lpstr>CS 2750: Machine Learning  Linear Models for Classification</vt:lpstr>
      <vt:lpstr>Plan for next two lectures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outliers: Another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Fisher’s linear discriminant</vt:lpstr>
      <vt:lpstr>Plan for Today</vt:lpstr>
      <vt:lpstr>The perceptron algorithm</vt:lpstr>
      <vt:lpstr>The perceptron algorithm</vt:lpstr>
      <vt:lpstr>The perceptron algorithm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Multi-class problems</vt:lpstr>
      <vt:lpstr>Multi-class problems</vt:lpstr>
      <vt:lpstr>Multi-class problems</vt:lpstr>
      <vt:lpstr>Multi-class problems</vt:lpstr>
      <vt:lpstr>Multi-class problems</vt:lpstr>
      <vt:lpstr>Plan for Today</vt:lpstr>
      <vt:lpstr>Generative models</vt:lpstr>
      <vt:lpstr>Generative models</vt:lpstr>
      <vt:lpstr>Generative models</vt:lpstr>
      <vt:lpstr>Tradeoffs in discussed methods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2750: Machine Learning</dc:title>
  <dc:creator>Adriana I. Kovashka</dc:creator>
  <cp:lastModifiedBy>Adriana I. Kovashka</cp:lastModifiedBy>
  <cp:revision>238</cp:revision>
  <dcterms:created xsi:type="dcterms:W3CDTF">2015-04-17T19:15:42Z</dcterms:created>
  <dcterms:modified xsi:type="dcterms:W3CDTF">2017-02-16T19:25:27Z</dcterms:modified>
</cp:coreProperties>
</file>