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8"/>
  </p:notesMasterIdLst>
  <p:sldIdLst>
    <p:sldId id="256" r:id="rId2"/>
    <p:sldId id="398" r:id="rId3"/>
    <p:sldId id="364" r:id="rId4"/>
    <p:sldId id="363" r:id="rId5"/>
    <p:sldId id="261" r:id="rId6"/>
    <p:sldId id="263" r:id="rId7"/>
    <p:sldId id="264" r:id="rId8"/>
    <p:sldId id="281" r:id="rId9"/>
    <p:sldId id="265" r:id="rId10"/>
    <p:sldId id="282" r:id="rId11"/>
    <p:sldId id="283" r:id="rId12"/>
    <p:sldId id="284" r:id="rId13"/>
    <p:sldId id="285" r:id="rId14"/>
    <p:sldId id="365" r:id="rId15"/>
    <p:sldId id="287" r:id="rId16"/>
    <p:sldId id="288" r:id="rId17"/>
    <p:sldId id="289" r:id="rId18"/>
    <p:sldId id="292" r:id="rId19"/>
    <p:sldId id="296" r:id="rId20"/>
    <p:sldId id="297" r:id="rId21"/>
    <p:sldId id="294" r:id="rId22"/>
    <p:sldId id="295" r:id="rId23"/>
    <p:sldId id="298" r:id="rId24"/>
    <p:sldId id="299" r:id="rId25"/>
    <p:sldId id="300" r:id="rId26"/>
    <p:sldId id="366" r:id="rId27"/>
    <p:sldId id="345" r:id="rId28"/>
    <p:sldId id="367" r:id="rId29"/>
    <p:sldId id="379" r:id="rId30"/>
    <p:sldId id="368" r:id="rId31"/>
    <p:sldId id="375" r:id="rId32"/>
    <p:sldId id="329" r:id="rId33"/>
    <p:sldId id="396" r:id="rId34"/>
    <p:sldId id="381" r:id="rId35"/>
    <p:sldId id="318" r:id="rId36"/>
    <p:sldId id="356" r:id="rId37"/>
    <p:sldId id="319" r:id="rId38"/>
    <p:sldId id="397" r:id="rId39"/>
    <p:sldId id="320" r:id="rId40"/>
    <p:sldId id="370" r:id="rId41"/>
    <p:sldId id="371" r:id="rId42"/>
    <p:sldId id="372" r:id="rId43"/>
    <p:sldId id="338" r:id="rId44"/>
    <p:sldId id="339" r:id="rId45"/>
    <p:sldId id="340" r:id="rId46"/>
    <p:sldId id="341" r:id="rId47"/>
    <p:sldId id="373" r:id="rId48"/>
    <p:sldId id="346" r:id="rId49"/>
    <p:sldId id="357" r:id="rId50"/>
    <p:sldId id="358" r:id="rId51"/>
    <p:sldId id="359" r:id="rId52"/>
    <p:sldId id="360" r:id="rId53"/>
    <p:sldId id="361" r:id="rId54"/>
    <p:sldId id="362" r:id="rId55"/>
    <p:sldId id="369" r:id="rId56"/>
    <p:sldId id="395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025" autoAdjust="0"/>
    <p:restoredTop sz="94624" autoAdjust="0"/>
  </p:normalViewPr>
  <p:slideViewPr>
    <p:cSldViewPr snapToGrid="0">
      <p:cViewPr>
        <p:scale>
          <a:sx n="90" d="100"/>
          <a:sy n="90" d="100"/>
        </p:scale>
        <p:origin x="1536" y="8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37736-4DC9-4C05-99A7-856CCC231FA5}" type="datetimeFigureOut">
              <a:rPr lang="en-US" smtClean="0"/>
              <a:pPr/>
              <a:t>2/2/2017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AD559-58E6-437A-A7FE-2E6C4DB0F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9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163D97-8211-4AEF-9959-0E87344EDFB3}" type="slidenum">
              <a:rPr lang="en-US"/>
              <a:pPr/>
              <a:t>32</a:t>
            </a:fld>
            <a:endParaRPr lang="en-US"/>
          </a:p>
        </p:txBody>
      </p:sp>
      <p:sp>
        <p:nvSpPr>
          <p:cNvPr id="87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2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79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854AF03-B015-45AA-BF1C-1BAEF236B7C6}" type="slidenum">
              <a: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3312079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B833E63-5558-4E10-BA6D-333217C0F89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670703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68D9F50-6A56-479A-A954-B3C4CFE386B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3500110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B53B157-9E9D-4940-9D57-A93980881B9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3102501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570D-0386-41C4-87DD-7617E4715BC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2967459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570D-0386-41C4-87DD-7617E4715BCF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4222085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570D-0386-41C4-87DD-7617E4715BCF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3584569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A34661-90BA-4F43-BBFB-510D053F6464}" type="slidenum">
              <a:rPr lang="en-US"/>
              <a:pPr/>
              <a:t>29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01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52900"/>
            <a:ext cx="40386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124200" y="64325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©Carlos Guestrin 2005-2009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43255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DCFE52C-E62B-44AB-8737-4EDBF0F9D41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©2005-2009 Carlos Guestrin</a:t>
            </a:r>
          </a:p>
        </p:txBody>
      </p:sp>
    </p:spTree>
    <p:extLst>
      <p:ext uri="{BB962C8B-B14F-4D97-AF65-F5344CB8AC3E}">
        <p14:creationId xmlns:p14="http://schemas.microsoft.com/office/powerpoint/2010/main" val="2324627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2.gif"/><Relationship Id="rId4" Type="http://schemas.openxmlformats.org/officeDocument/2006/relationships/image" Target="../media/image31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2750: Machine Learning </a:t>
            </a:r>
            <a: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Classification: </a:t>
            </a:r>
            <a:b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Nearest Neighbors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February 2, 2017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Grp="1" noChangeArrowheads="1"/>
          </p:cNvSpPr>
          <p:nvPr>
            <p:ph idx="1"/>
          </p:nvPr>
        </p:nvSpPr>
        <p:spPr>
          <a:xfrm>
            <a:off x="304800" y="1411605"/>
            <a:ext cx="8610600" cy="17049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For a new point, find the 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closest points from training data (e.g. 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=5)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Labels of the 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points “vote” to classify</a:t>
            </a:r>
          </a:p>
        </p:txBody>
      </p:sp>
      <p:pic>
        <p:nvPicPr>
          <p:cNvPr id="915460" name="Picture 4" descr="duda_4"/>
          <p:cNvPicPr>
            <a:picLocks noChangeAspect="1" noChangeArrowheads="1"/>
          </p:cNvPicPr>
          <p:nvPr/>
        </p:nvPicPr>
        <p:blipFill>
          <a:blip r:embed="rId4" cstate="print"/>
          <a:srcRect l="25735" r="25735" b="27457"/>
          <a:stretch>
            <a:fillRect/>
          </a:stretch>
        </p:blipFill>
        <p:spPr bwMode="auto">
          <a:xfrm>
            <a:off x="2057400" y="2769331"/>
            <a:ext cx="4191000" cy="396716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791200" y="3607531"/>
            <a:ext cx="3581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If query lands here, the 5 NN consist of 3 negatives and 2 positives, so we classify it as negative.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531331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Black = negative</a:t>
            </a:r>
          </a:p>
          <a:p>
            <a:r>
              <a:rPr lang="en-US" sz="2200" dirty="0">
                <a:solidFill>
                  <a:srgbClr val="FF0000"/>
                </a:solidFill>
              </a:rPr>
              <a:t>Red = positive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81775"/>
            <a:ext cx="148951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cs typeface="Arial" panose="020B0604020202020204" pitchFamily="34" charset="0"/>
              </a:rPr>
              <a:t>Slide credit: David Lowe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dirty="0"/>
              <a:t>-Nearest Neighbor Classifier</a:t>
            </a:r>
          </a:p>
        </p:txBody>
      </p:sp>
    </p:spTree>
    <p:extLst>
      <p:ext uri="{BB962C8B-B14F-4D97-AF65-F5344CB8AC3E}">
        <p14:creationId xmlns:p14="http://schemas.microsoft.com/office/powerpoint/2010/main" val="282294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1-nearest neighbor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52700" y="1720056"/>
            <a:ext cx="4038600" cy="3417888"/>
            <a:chOff x="4495800" y="1447800"/>
            <a:chExt cx="4038600" cy="341788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4495800" y="1447800"/>
              <a:ext cx="4038600" cy="3417888"/>
              <a:chOff x="4267200" y="2667000"/>
              <a:chExt cx="4038600" cy="3417332"/>
            </a:xfrm>
          </p:grpSpPr>
          <p:sp>
            <p:nvSpPr>
              <p:cNvPr id="77833" name="TextBox 4"/>
              <p:cNvSpPr txBox="1">
                <a:spLocks noChangeArrowheads="1"/>
              </p:cNvSpPr>
              <p:nvPr/>
            </p:nvSpPr>
            <p:spPr bwMode="auto">
              <a:xfrm>
                <a:off x="6553200" y="35052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7834" name="TextBox 5"/>
              <p:cNvSpPr txBox="1">
                <a:spLocks noChangeArrowheads="1"/>
              </p:cNvSpPr>
              <p:nvPr/>
            </p:nvSpPr>
            <p:spPr bwMode="auto">
              <a:xfrm>
                <a:off x="7086600" y="35052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7835" name="TextBox 6"/>
              <p:cNvSpPr txBox="1">
                <a:spLocks noChangeArrowheads="1"/>
              </p:cNvSpPr>
              <p:nvPr/>
            </p:nvSpPr>
            <p:spPr bwMode="auto">
              <a:xfrm>
                <a:off x="7086600" y="41910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7836" name="TextBox 7"/>
              <p:cNvSpPr txBox="1">
                <a:spLocks noChangeArrowheads="1"/>
              </p:cNvSpPr>
              <p:nvPr/>
            </p:nvSpPr>
            <p:spPr bwMode="auto">
              <a:xfrm>
                <a:off x="7620000" y="4038600"/>
                <a:ext cx="228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7837" name="TextBox 8"/>
              <p:cNvSpPr txBox="1">
                <a:spLocks noChangeArrowheads="1"/>
              </p:cNvSpPr>
              <p:nvPr/>
            </p:nvSpPr>
            <p:spPr bwMode="auto">
              <a:xfrm>
                <a:off x="5257800" y="28956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7838" name="TextBox 9"/>
              <p:cNvSpPr txBox="1">
                <a:spLocks noChangeArrowheads="1"/>
              </p:cNvSpPr>
              <p:nvPr/>
            </p:nvSpPr>
            <p:spPr bwMode="auto">
              <a:xfrm>
                <a:off x="5257800" y="34290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7839" name="TextBox 10"/>
              <p:cNvSpPr txBox="1">
                <a:spLocks noChangeArrowheads="1"/>
              </p:cNvSpPr>
              <p:nvPr/>
            </p:nvSpPr>
            <p:spPr bwMode="auto">
              <a:xfrm>
                <a:off x="6248400" y="30480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7840" name="TextBox 11"/>
              <p:cNvSpPr txBox="1">
                <a:spLocks noChangeArrowheads="1"/>
              </p:cNvSpPr>
              <p:nvPr/>
            </p:nvSpPr>
            <p:spPr bwMode="auto">
              <a:xfrm>
                <a:off x="5715000" y="36576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7841" name="TextBox 12"/>
              <p:cNvSpPr txBox="1">
                <a:spLocks noChangeArrowheads="1"/>
              </p:cNvSpPr>
              <p:nvPr/>
            </p:nvSpPr>
            <p:spPr bwMode="auto">
              <a:xfrm>
                <a:off x="6172200" y="33528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7842" name="TextBox 13"/>
              <p:cNvSpPr txBox="1">
                <a:spLocks noChangeArrowheads="1"/>
              </p:cNvSpPr>
              <p:nvPr/>
            </p:nvSpPr>
            <p:spPr bwMode="auto">
              <a:xfrm>
                <a:off x="6553200" y="44196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7843" name="TextBox 14"/>
              <p:cNvSpPr txBox="1">
                <a:spLocks noChangeArrowheads="1"/>
              </p:cNvSpPr>
              <p:nvPr/>
            </p:nvSpPr>
            <p:spPr bwMode="auto">
              <a:xfrm>
                <a:off x="5181600" y="46482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7844" name="TextBox 15"/>
              <p:cNvSpPr txBox="1">
                <a:spLocks noChangeArrowheads="1"/>
              </p:cNvSpPr>
              <p:nvPr/>
            </p:nvSpPr>
            <p:spPr bwMode="auto">
              <a:xfrm>
                <a:off x="5334000" y="41148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7845" name="TextBox 16"/>
              <p:cNvSpPr txBox="1">
                <a:spLocks noChangeArrowheads="1"/>
              </p:cNvSpPr>
              <p:nvPr/>
            </p:nvSpPr>
            <p:spPr bwMode="auto">
              <a:xfrm>
                <a:off x="5943600" y="50292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7846" name="TextBox 17"/>
              <p:cNvSpPr txBox="1">
                <a:spLocks noChangeArrowheads="1"/>
              </p:cNvSpPr>
              <p:nvPr/>
            </p:nvSpPr>
            <p:spPr bwMode="auto">
              <a:xfrm>
                <a:off x="6019800" y="43434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7847" name="TextBox 18"/>
              <p:cNvSpPr txBox="1">
                <a:spLocks noChangeArrowheads="1"/>
              </p:cNvSpPr>
              <p:nvPr/>
            </p:nvSpPr>
            <p:spPr bwMode="auto">
              <a:xfrm>
                <a:off x="6019800" y="39624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rot="5400000" flipH="1" flipV="1">
                <a:off x="3389555" y="4152658"/>
                <a:ext cx="2972904" cy="15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4876800" y="5638317"/>
                <a:ext cx="342900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850" name="TextBox 21"/>
              <p:cNvSpPr txBox="1">
                <a:spLocks noChangeArrowheads="1"/>
              </p:cNvSpPr>
              <p:nvPr/>
            </p:nvSpPr>
            <p:spPr bwMode="auto">
              <a:xfrm>
                <a:off x="4267200" y="5181600"/>
                <a:ext cx="4283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x2</a:t>
                </a:r>
              </a:p>
            </p:txBody>
          </p:sp>
          <p:sp>
            <p:nvSpPr>
              <p:cNvPr id="77851" name="TextBox 22"/>
              <p:cNvSpPr txBox="1">
                <a:spLocks noChangeArrowheads="1"/>
              </p:cNvSpPr>
              <p:nvPr/>
            </p:nvSpPr>
            <p:spPr bwMode="auto">
              <a:xfrm>
                <a:off x="5105400" y="5715000"/>
                <a:ext cx="4283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x1</a:t>
                </a:r>
              </a:p>
            </p:txBody>
          </p:sp>
        </p:grpSp>
        <p:sp>
          <p:nvSpPr>
            <p:cNvPr id="77828" name="TextBox 23"/>
            <p:cNvSpPr txBox="1">
              <a:spLocks noChangeArrowheads="1"/>
            </p:cNvSpPr>
            <p:nvPr/>
          </p:nvSpPr>
          <p:spPr bwMode="auto">
            <a:xfrm>
              <a:off x="5867400" y="2667000"/>
              <a:ext cx="3190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7829" name="TextBox 28"/>
            <p:cNvSpPr txBox="1">
              <a:spLocks noChangeArrowheads="1"/>
            </p:cNvSpPr>
            <p:nvPr/>
          </p:nvSpPr>
          <p:spPr bwMode="auto">
            <a:xfrm>
              <a:off x="6996113" y="3124200"/>
              <a:ext cx="31908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5867400" y="2438400"/>
              <a:ext cx="381000" cy="609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781800" y="3048000"/>
              <a:ext cx="533400" cy="609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0" y="6581001"/>
            <a:ext cx="1608133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cs typeface="Arial" panose="020B0604020202020204" pitchFamily="34" charset="0"/>
              </a:rPr>
              <a:t>Slide credit: Derek </a:t>
            </a:r>
            <a:r>
              <a:rPr lang="en-US" sz="1050" dirty="0" err="1">
                <a:cs typeface="Arial" panose="020B0604020202020204" pitchFamily="34" charset="0"/>
              </a:rPr>
              <a:t>Hoiem</a:t>
            </a:r>
            <a:endParaRPr lang="en-US" sz="105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14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3-nearest neighbor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52700" y="1720056"/>
            <a:ext cx="4038600" cy="3417888"/>
            <a:chOff x="4495800" y="1447800"/>
            <a:chExt cx="4038600" cy="341788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4495800" y="1447800"/>
              <a:ext cx="4038600" cy="3417888"/>
              <a:chOff x="4267200" y="2667000"/>
              <a:chExt cx="4038600" cy="3417332"/>
            </a:xfrm>
          </p:grpSpPr>
          <p:sp>
            <p:nvSpPr>
              <p:cNvPr id="78857" name="TextBox 4"/>
              <p:cNvSpPr txBox="1">
                <a:spLocks noChangeArrowheads="1"/>
              </p:cNvSpPr>
              <p:nvPr/>
            </p:nvSpPr>
            <p:spPr bwMode="auto">
              <a:xfrm>
                <a:off x="6553200" y="35052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8858" name="TextBox 5"/>
              <p:cNvSpPr txBox="1">
                <a:spLocks noChangeArrowheads="1"/>
              </p:cNvSpPr>
              <p:nvPr/>
            </p:nvSpPr>
            <p:spPr bwMode="auto">
              <a:xfrm>
                <a:off x="7086600" y="35052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8859" name="TextBox 6"/>
              <p:cNvSpPr txBox="1">
                <a:spLocks noChangeArrowheads="1"/>
              </p:cNvSpPr>
              <p:nvPr/>
            </p:nvSpPr>
            <p:spPr bwMode="auto">
              <a:xfrm>
                <a:off x="7086600" y="41910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8860" name="TextBox 7"/>
              <p:cNvSpPr txBox="1">
                <a:spLocks noChangeArrowheads="1"/>
              </p:cNvSpPr>
              <p:nvPr/>
            </p:nvSpPr>
            <p:spPr bwMode="auto">
              <a:xfrm>
                <a:off x="7620000" y="4038600"/>
                <a:ext cx="228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8861" name="TextBox 8"/>
              <p:cNvSpPr txBox="1">
                <a:spLocks noChangeArrowheads="1"/>
              </p:cNvSpPr>
              <p:nvPr/>
            </p:nvSpPr>
            <p:spPr bwMode="auto">
              <a:xfrm>
                <a:off x="5257800" y="28956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8862" name="TextBox 9"/>
              <p:cNvSpPr txBox="1">
                <a:spLocks noChangeArrowheads="1"/>
              </p:cNvSpPr>
              <p:nvPr/>
            </p:nvSpPr>
            <p:spPr bwMode="auto">
              <a:xfrm>
                <a:off x="5257800" y="34290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8863" name="TextBox 10"/>
              <p:cNvSpPr txBox="1">
                <a:spLocks noChangeArrowheads="1"/>
              </p:cNvSpPr>
              <p:nvPr/>
            </p:nvSpPr>
            <p:spPr bwMode="auto">
              <a:xfrm>
                <a:off x="6248400" y="30480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8864" name="TextBox 11"/>
              <p:cNvSpPr txBox="1">
                <a:spLocks noChangeArrowheads="1"/>
              </p:cNvSpPr>
              <p:nvPr/>
            </p:nvSpPr>
            <p:spPr bwMode="auto">
              <a:xfrm>
                <a:off x="5715000" y="36576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8865" name="TextBox 12"/>
              <p:cNvSpPr txBox="1">
                <a:spLocks noChangeArrowheads="1"/>
              </p:cNvSpPr>
              <p:nvPr/>
            </p:nvSpPr>
            <p:spPr bwMode="auto">
              <a:xfrm>
                <a:off x="6172200" y="33528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8866" name="TextBox 13"/>
              <p:cNvSpPr txBox="1">
                <a:spLocks noChangeArrowheads="1"/>
              </p:cNvSpPr>
              <p:nvPr/>
            </p:nvSpPr>
            <p:spPr bwMode="auto">
              <a:xfrm>
                <a:off x="6553200" y="44196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8867" name="TextBox 14"/>
              <p:cNvSpPr txBox="1">
                <a:spLocks noChangeArrowheads="1"/>
              </p:cNvSpPr>
              <p:nvPr/>
            </p:nvSpPr>
            <p:spPr bwMode="auto">
              <a:xfrm>
                <a:off x="5181600" y="46482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8868" name="TextBox 15"/>
              <p:cNvSpPr txBox="1">
                <a:spLocks noChangeArrowheads="1"/>
              </p:cNvSpPr>
              <p:nvPr/>
            </p:nvSpPr>
            <p:spPr bwMode="auto">
              <a:xfrm>
                <a:off x="5334000" y="41148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8869" name="TextBox 16"/>
              <p:cNvSpPr txBox="1">
                <a:spLocks noChangeArrowheads="1"/>
              </p:cNvSpPr>
              <p:nvPr/>
            </p:nvSpPr>
            <p:spPr bwMode="auto">
              <a:xfrm>
                <a:off x="5943600" y="50292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8870" name="TextBox 17"/>
              <p:cNvSpPr txBox="1">
                <a:spLocks noChangeArrowheads="1"/>
              </p:cNvSpPr>
              <p:nvPr/>
            </p:nvSpPr>
            <p:spPr bwMode="auto">
              <a:xfrm>
                <a:off x="6019800" y="43434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8871" name="TextBox 18"/>
              <p:cNvSpPr txBox="1">
                <a:spLocks noChangeArrowheads="1"/>
              </p:cNvSpPr>
              <p:nvPr/>
            </p:nvSpPr>
            <p:spPr bwMode="auto">
              <a:xfrm>
                <a:off x="6019800" y="39624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rot="5400000" flipH="1" flipV="1">
                <a:off x="3389555" y="4152658"/>
                <a:ext cx="2972904" cy="15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4876800" y="5638317"/>
                <a:ext cx="342900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874" name="TextBox 21"/>
              <p:cNvSpPr txBox="1">
                <a:spLocks noChangeArrowheads="1"/>
              </p:cNvSpPr>
              <p:nvPr/>
            </p:nvSpPr>
            <p:spPr bwMode="auto">
              <a:xfrm>
                <a:off x="4267200" y="5181600"/>
                <a:ext cx="4283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x2</a:t>
                </a:r>
              </a:p>
            </p:txBody>
          </p:sp>
          <p:sp>
            <p:nvSpPr>
              <p:cNvPr id="78875" name="TextBox 22"/>
              <p:cNvSpPr txBox="1">
                <a:spLocks noChangeArrowheads="1"/>
              </p:cNvSpPr>
              <p:nvPr/>
            </p:nvSpPr>
            <p:spPr bwMode="auto">
              <a:xfrm>
                <a:off x="5105400" y="5715000"/>
                <a:ext cx="4283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x1</a:t>
                </a:r>
              </a:p>
            </p:txBody>
          </p:sp>
        </p:grpSp>
        <p:sp>
          <p:nvSpPr>
            <p:cNvPr id="78852" name="TextBox 23"/>
            <p:cNvSpPr txBox="1">
              <a:spLocks noChangeArrowheads="1"/>
            </p:cNvSpPr>
            <p:nvPr/>
          </p:nvSpPr>
          <p:spPr bwMode="auto">
            <a:xfrm>
              <a:off x="5867400" y="2667000"/>
              <a:ext cx="3190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8853" name="TextBox 28"/>
            <p:cNvSpPr txBox="1">
              <a:spLocks noChangeArrowheads="1"/>
            </p:cNvSpPr>
            <p:nvPr/>
          </p:nvSpPr>
          <p:spPr bwMode="auto">
            <a:xfrm>
              <a:off x="6996113" y="3124200"/>
              <a:ext cx="31908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5486400" y="2438400"/>
              <a:ext cx="1066800" cy="9144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248400" y="2971800"/>
              <a:ext cx="1447800" cy="6858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0" y="6581001"/>
            <a:ext cx="1608133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cs typeface="Arial" panose="020B0604020202020204" pitchFamily="34" charset="0"/>
              </a:rPr>
              <a:t>Slide credit: Derek </a:t>
            </a:r>
            <a:r>
              <a:rPr lang="en-US" sz="1050" dirty="0" err="1">
                <a:cs typeface="Arial" panose="020B0604020202020204" pitchFamily="34" charset="0"/>
              </a:rPr>
              <a:t>Hoiem</a:t>
            </a:r>
            <a:endParaRPr lang="en-US" sz="105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16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5-nearest neighbor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52700" y="1720056"/>
            <a:ext cx="4038600" cy="3417888"/>
            <a:chOff x="4510314" y="1447800"/>
            <a:chExt cx="4038600" cy="3417888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4510314" y="1447800"/>
              <a:ext cx="4038600" cy="3417888"/>
              <a:chOff x="4267200" y="2667000"/>
              <a:chExt cx="4038600" cy="3417332"/>
            </a:xfrm>
          </p:grpSpPr>
          <p:sp>
            <p:nvSpPr>
              <p:cNvPr id="79880" name="TextBox 4"/>
              <p:cNvSpPr txBox="1">
                <a:spLocks noChangeArrowheads="1"/>
              </p:cNvSpPr>
              <p:nvPr/>
            </p:nvSpPr>
            <p:spPr bwMode="auto">
              <a:xfrm>
                <a:off x="6553200" y="35052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9881" name="TextBox 5"/>
              <p:cNvSpPr txBox="1">
                <a:spLocks noChangeArrowheads="1"/>
              </p:cNvSpPr>
              <p:nvPr/>
            </p:nvSpPr>
            <p:spPr bwMode="auto">
              <a:xfrm>
                <a:off x="7086600" y="35052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9882" name="TextBox 6"/>
              <p:cNvSpPr txBox="1">
                <a:spLocks noChangeArrowheads="1"/>
              </p:cNvSpPr>
              <p:nvPr/>
            </p:nvSpPr>
            <p:spPr bwMode="auto">
              <a:xfrm>
                <a:off x="7086600" y="41910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9883" name="TextBox 7"/>
              <p:cNvSpPr txBox="1">
                <a:spLocks noChangeArrowheads="1"/>
              </p:cNvSpPr>
              <p:nvPr/>
            </p:nvSpPr>
            <p:spPr bwMode="auto">
              <a:xfrm>
                <a:off x="7620000" y="4038600"/>
                <a:ext cx="228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9884" name="TextBox 8"/>
              <p:cNvSpPr txBox="1">
                <a:spLocks noChangeArrowheads="1"/>
              </p:cNvSpPr>
              <p:nvPr/>
            </p:nvSpPr>
            <p:spPr bwMode="auto">
              <a:xfrm>
                <a:off x="5257800" y="28956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9885" name="TextBox 9"/>
              <p:cNvSpPr txBox="1">
                <a:spLocks noChangeArrowheads="1"/>
              </p:cNvSpPr>
              <p:nvPr/>
            </p:nvSpPr>
            <p:spPr bwMode="auto">
              <a:xfrm>
                <a:off x="5257800" y="34290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9886" name="TextBox 10"/>
              <p:cNvSpPr txBox="1">
                <a:spLocks noChangeArrowheads="1"/>
              </p:cNvSpPr>
              <p:nvPr/>
            </p:nvSpPr>
            <p:spPr bwMode="auto">
              <a:xfrm>
                <a:off x="6248400" y="30480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9887" name="TextBox 11"/>
              <p:cNvSpPr txBox="1">
                <a:spLocks noChangeArrowheads="1"/>
              </p:cNvSpPr>
              <p:nvPr/>
            </p:nvSpPr>
            <p:spPr bwMode="auto">
              <a:xfrm>
                <a:off x="5715000" y="3657600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79888" name="TextBox 12"/>
              <p:cNvSpPr txBox="1">
                <a:spLocks noChangeArrowheads="1"/>
              </p:cNvSpPr>
              <p:nvPr/>
            </p:nvSpPr>
            <p:spPr bwMode="auto">
              <a:xfrm>
                <a:off x="6172200" y="33528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9889" name="TextBox 13"/>
              <p:cNvSpPr txBox="1">
                <a:spLocks noChangeArrowheads="1"/>
              </p:cNvSpPr>
              <p:nvPr/>
            </p:nvSpPr>
            <p:spPr bwMode="auto">
              <a:xfrm>
                <a:off x="6553200" y="44196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9890" name="TextBox 14"/>
              <p:cNvSpPr txBox="1">
                <a:spLocks noChangeArrowheads="1"/>
              </p:cNvSpPr>
              <p:nvPr/>
            </p:nvSpPr>
            <p:spPr bwMode="auto">
              <a:xfrm>
                <a:off x="5181600" y="46482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9891" name="TextBox 15"/>
              <p:cNvSpPr txBox="1">
                <a:spLocks noChangeArrowheads="1"/>
              </p:cNvSpPr>
              <p:nvPr/>
            </p:nvSpPr>
            <p:spPr bwMode="auto">
              <a:xfrm>
                <a:off x="5334000" y="41148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9892" name="TextBox 16"/>
              <p:cNvSpPr txBox="1">
                <a:spLocks noChangeArrowheads="1"/>
              </p:cNvSpPr>
              <p:nvPr/>
            </p:nvSpPr>
            <p:spPr bwMode="auto">
              <a:xfrm>
                <a:off x="5943600" y="50292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9893" name="TextBox 17"/>
              <p:cNvSpPr txBox="1">
                <a:spLocks noChangeArrowheads="1"/>
              </p:cNvSpPr>
              <p:nvPr/>
            </p:nvSpPr>
            <p:spPr bwMode="auto">
              <a:xfrm>
                <a:off x="6019800" y="43434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79894" name="TextBox 18"/>
              <p:cNvSpPr txBox="1">
                <a:spLocks noChangeArrowheads="1"/>
              </p:cNvSpPr>
              <p:nvPr/>
            </p:nvSpPr>
            <p:spPr bwMode="auto">
              <a:xfrm>
                <a:off x="6019800" y="3962400"/>
                <a:ext cx="3257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rot="5400000" flipH="1" flipV="1">
                <a:off x="3389555" y="4152658"/>
                <a:ext cx="2972904" cy="15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4876800" y="5638317"/>
                <a:ext cx="342900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897" name="TextBox 21"/>
              <p:cNvSpPr txBox="1">
                <a:spLocks noChangeArrowheads="1"/>
              </p:cNvSpPr>
              <p:nvPr/>
            </p:nvSpPr>
            <p:spPr bwMode="auto">
              <a:xfrm>
                <a:off x="4267200" y="5181600"/>
                <a:ext cx="4283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x2</a:t>
                </a:r>
              </a:p>
            </p:txBody>
          </p:sp>
          <p:sp>
            <p:nvSpPr>
              <p:cNvPr id="79898" name="TextBox 22"/>
              <p:cNvSpPr txBox="1">
                <a:spLocks noChangeArrowheads="1"/>
              </p:cNvSpPr>
              <p:nvPr/>
            </p:nvSpPr>
            <p:spPr bwMode="auto">
              <a:xfrm>
                <a:off x="5105400" y="5715000"/>
                <a:ext cx="4283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x1</a:t>
                </a:r>
              </a:p>
            </p:txBody>
          </p:sp>
        </p:grpSp>
        <p:sp>
          <p:nvSpPr>
            <p:cNvPr id="79876" name="TextBox 23"/>
            <p:cNvSpPr txBox="1">
              <a:spLocks noChangeArrowheads="1"/>
            </p:cNvSpPr>
            <p:nvPr/>
          </p:nvSpPr>
          <p:spPr bwMode="auto">
            <a:xfrm>
              <a:off x="5867400" y="2667000"/>
              <a:ext cx="3190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9877" name="TextBox 28"/>
            <p:cNvSpPr txBox="1">
              <a:spLocks noChangeArrowheads="1"/>
            </p:cNvSpPr>
            <p:nvPr/>
          </p:nvSpPr>
          <p:spPr bwMode="auto">
            <a:xfrm>
              <a:off x="6996113" y="3124200"/>
              <a:ext cx="31908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0" name="Oval 29"/>
            <p:cNvSpPr/>
            <p:nvPr/>
          </p:nvSpPr>
          <p:spPr>
            <a:xfrm rot="2565105">
              <a:off x="5334000" y="2286000"/>
              <a:ext cx="1447800" cy="11430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096000" y="2743200"/>
              <a:ext cx="2209800" cy="9144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707434" y="5910875"/>
            <a:ext cx="5729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are the tradeoffs of having a too large </a:t>
            </a:r>
            <a:r>
              <a:rPr lang="en-US" i="1" dirty="0"/>
              <a:t>k</a:t>
            </a:r>
            <a:r>
              <a:rPr lang="en-US" dirty="0"/>
              <a:t>? Too small </a:t>
            </a:r>
            <a:r>
              <a:rPr lang="en-US" i="1" dirty="0"/>
              <a:t>k</a:t>
            </a:r>
            <a:r>
              <a:rPr lang="en-US" dirty="0"/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6581001"/>
            <a:ext cx="1608133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cs typeface="Arial" panose="020B0604020202020204" pitchFamily="34" charset="0"/>
              </a:rPr>
              <a:t>Slide credit: Derek </a:t>
            </a:r>
            <a:r>
              <a:rPr lang="en-US" sz="1050" dirty="0" err="1">
                <a:cs typeface="Arial" panose="020B0604020202020204" pitchFamily="34" charset="0"/>
              </a:rPr>
              <a:t>Hoiem</a:t>
            </a:r>
            <a:endParaRPr lang="en-US" sz="105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0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Let </a:t>
            </a:r>
            <a:r>
              <a:rPr lang="en-US" i="1" dirty="0"/>
              <a:t>x</a:t>
            </a:r>
            <a:r>
              <a:rPr lang="en-US" dirty="0"/>
              <a:t> be our test data point, and </a:t>
            </a:r>
            <a:r>
              <a:rPr lang="en-US" i="1" dirty="0"/>
              <a:t>N</a:t>
            </a:r>
            <a:r>
              <a:rPr lang="en-US" i="1" baseline="-25000" dirty="0"/>
              <a:t>K</a:t>
            </a:r>
            <a:r>
              <a:rPr lang="en-US" i="1" dirty="0"/>
              <a:t>(x) </a:t>
            </a:r>
            <a:r>
              <a:rPr lang="en-US" dirty="0"/>
              <a:t>be the indices of the k nearest neighbors of </a:t>
            </a:r>
            <a:r>
              <a:rPr lang="en-US" i="1" dirty="0"/>
              <a:t>x</a:t>
            </a:r>
            <a:r>
              <a:rPr lang="en-US" dirty="0"/>
              <a:t> </a:t>
            </a:r>
          </a:p>
          <a:p>
            <a:r>
              <a:rPr lang="en-US" dirty="0"/>
              <a:t>Classification: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Regression: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63" y="3278602"/>
            <a:ext cx="3262946" cy="3508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63" y="3828388"/>
            <a:ext cx="4203236" cy="820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62" y="5100757"/>
            <a:ext cx="2364759" cy="954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l="18095" t="13715" r="46191" b="10857"/>
          <a:stretch>
            <a:fillRect/>
          </a:stretch>
        </p:blipFill>
        <p:spPr bwMode="auto">
          <a:xfrm>
            <a:off x="2506713" y="1021312"/>
            <a:ext cx="4130575" cy="5453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Example: Predict where this picture was taken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" y="6604084"/>
            <a:ext cx="58652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Hays and </a:t>
            </a:r>
            <a:r>
              <a:rPr lang="en-US" sz="1050" dirty="0" err="1">
                <a:solidFill>
                  <a:prstClr val="black"/>
                </a:solidFill>
              </a:rPr>
              <a:t>Efros</a:t>
            </a:r>
            <a:r>
              <a:rPr lang="en-US" sz="1050" dirty="0">
                <a:solidFill>
                  <a:prstClr val="black"/>
                </a:solidFill>
              </a:rPr>
              <a:t>, </a:t>
            </a:r>
            <a:r>
              <a:rPr lang="en-US" sz="1050" b="1" dirty="0">
                <a:solidFill>
                  <a:prstClr val="black"/>
                </a:solidFill>
              </a:rPr>
              <a:t>IM2GPS: Estimating Geographic Information from a Single Image</a:t>
            </a:r>
            <a:r>
              <a:rPr lang="en-US" sz="1050" dirty="0">
                <a:solidFill>
                  <a:prstClr val="black"/>
                </a:solidFill>
              </a:rPr>
              <a:t>, CVPR 2008</a:t>
            </a:r>
          </a:p>
        </p:txBody>
      </p:sp>
    </p:spTree>
    <p:extLst>
      <p:ext uri="{BB962C8B-B14F-4D97-AF65-F5344CB8AC3E}">
        <p14:creationId xmlns:p14="http://schemas.microsoft.com/office/powerpoint/2010/main" val="273857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 cstate="print"/>
          <a:srcRect l="22858" t="12952" r="15714" b="11620"/>
          <a:stretch>
            <a:fillRect/>
          </a:stretch>
        </p:blipFill>
        <p:spPr bwMode="auto">
          <a:xfrm>
            <a:off x="1147128" y="914400"/>
            <a:ext cx="684974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1" y="6604084"/>
            <a:ext cx="58652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Hays and </a:t>
            </a:r>
            <a:r>
              <a:rPr lang="en-US" sz="1050" dirty="0" err="1">
                <a:solidFill>
                  <a:prstClr val="black"/>
                </a:solidFill>
              </a:rPr>
              <a:t>Efros</a:t>
            </a:r>
            <a:r>
              <a:rPr lang="en-US" sz="1050" dirty="0">
                <a:solidFill>
                  <a:prstClr val="black"/>
                </a:solidFill>
              </a:rPr>
              <a:t>, </a:t>
            </a:r>
            <a:r>
              <a:rPr lang="en-US" sz="1050" b="1" dirty="0">
                <a:solidFill>
                  <a:prstClr val="black"/>
                </a:solidFill>
              </a:rPr>
              <a:t>IM2GPS: Estimating Geographic Information from a Single Image</a:t>
            </a:r>
            <a:r>
              <a:rPr lang="en-US" sz="1050" dirty="0">
                <a:solidFill>
                  <a:prstClr val="black"/>
                </a:solidFill>
              </a:rPr>
              <a:t>, CVPR 2008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76200"/>
            <a:ext cx="91440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Example: Predict where this picture was taken</a:t>
            </a:r>
          </a:p>
        </p:txBody>
      </p:sp>
    </p:spTree>
    <p:extLst>
      <p:ext uri="{BB962C8B-B14F-4D97-AF65-F5344CB8AC3E}">
        <p14:creationId xmlns:p14="http://schemas.microsoft.com/office/powerpoint/2010/main" val="276185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 cstate="print"/>
          <a:srcRect l="37033" t="21516" r="16484" b="20988"/>
          <a:stretch>
            <a:fillRect/>
          </a:stretch>
        </p:blipFill>
        <p:spPr bwMode="auto">
          <a:xfrm>
            <a:off x="1081278" y="838200"/>
            <a:ext cx="6981444" cy="539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1" y="6604084"/>
            <a:ext cx="58652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Hays and </a:t>
            </a:r>
            <a:r>
              <a:rPr lang="en-US" sz="1050" dirty="0" err="1">
                <a:solidFill>
                  <a:prstClr val="black"/>
                </a:solidFill>
              </a:rPr>
              <a:t>Efros</a:t>
            </a:r>
            <a:r>
              <a:rPr lang="en-US" sz="1050" dirty="0">
                <a:solidFill>
                  <a:prstClr val="black"/>
                </a:solidFill>
              </a:rPr>
              <a:t>, </a:t>
            </a:r>
            <a:r>
              <a:rPr lang="en-US" sz="1050" b="1" dirty="0">
                <a:solidFill>
                  <a:prstClr val="black"/>
                </a:solidFill>
              </a:rPr>
              <a:t>IM2GPS: Estimating Geographic Information from a Single Image</a:t>
            </a:r>
            <a:r>
              <a:rPr lang="en-US" sz="1050" dirty="0">
                <a:solidFill>
                  <a:prstClr val="black"/>
                </a:solidFill>
              </a:rPr>
              <a:t>, CVPR 2008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/>
              <a:t>Example: Predict where this picture was taken</a:t>
            </a:r>
          </a:p>
        </p:txBody>
      </p:sp>
    </p:spTree>
    <p:extLst>
      <p:ext uri="{BB962C8B-B14F-4D97-AF65-F5344CB8AC3E}">
        <p14:creationId xmlns:p14="http://schemas.microsoft.com/office/powerpoint/2010/main" val="229383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>
            <a:noAutofit/>
          </a:bodyPr>
          <a:lstStyle/>
          <a:p>
            <a:r>
              <a:rPr lang="en-US" sz="3600" dirty="0"/>
              <a:t>6+ million </a:t>
            </a:r>
            <a:r>
              <a:rPr lang="en-US" sz="3600" dirty="0" err="1"/>
              <a:t>geotagged</a:t>
            </a:r>
            <a:r>
              <a:rPr lang="en-US" sz="3600" dirty="0"/>
              <a:t> photos</a:t>
            </a:r>
            <a:br>
              <a:rPr lang="en-US" sz="3600" dirty="0"/>
            </a:br>
            <a:r>
              <a:rPr lang="en-US" sz="3600" dirty="0"/>
              <a:t>by 109,788 photographers</a:t>
            </a:r>
          </a:p>
        </p:txBody>
      </p:sp>
      <p:pic>
        <p:nvPicPr>
          <p:cNvPr id="37891" name="Picture 2" descr="C:\Documents and Settings\jhhays\Desktop\im2gps\im2gps_figures\CR_images\all_coords.jpg"/>
          <p:cNvPicPr>
            <a:picLocks noChangeAspect="1" noChangeArrowheads="1"/>
          </p:cNvPicPr>
          <p:nvPr/>
        </p:nvPicPr>
        <p:blipFill>
          <a:blip r:embed="rId3" cstate="print"/>
          <a:srcRect r="33530"/>
          <a:stretch>
            <a:fillRect/>
          </a:stretch>
        </p:blipFill>
        <p:spPr bwMode="auto">
          <a:xfrm>
            <a:off x="0" y="1524000"/>
            <a:ext cx="91170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-1" y="6604084"/>
            <a:ext cx="58652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Hays and </a:t>
            </a:r>
            <a:r>
              <a:rPr lang="en-US" sz="1050" dirty="0" err="1">
                <a:solidFill>
                  <a:prstClr val="black"/>
                </a:solidFill>
              </a:rPr>
              <a:t>Efros</a:t>
            </a:r>
            <a:r>
              <a:rPr lang="en-US" sz="1050" dirty="0">
                <a:solidFill>
                  <a:prstClr val="black"/>
                </a:solidFill>
              </a:rPr>
              <a:t>, </a:t>
            </a:r>
            <a:r>
              <a:rPr lang="en-US" sz="1050" b="1" dirty="0">
                <a:solidFill>
                  <a:prstClr val="black"/>
                </a:solidFill>
              </a:rPr>
              <a:t>IM2GPS: Estimating Geographic Information from a Single Image</a:t>
            </a:r>
            <a:r>
              <a:rPr lang="en-US" sz="1050" dirty="0">
                <a:solidFill>
                  <a:prstClr val="black"/>
                </a:solidFill>
              </a:rPr>
              <a:t>, CVPR 2008</a:t>
            </a:r>
          </a:p>
        </p:txBody>
      </p:sp>
    </p:spTree>
    <p:extLst>
      <p:ext uri="{BB962C8B-B14F-4D97-AF65-F5344CB8AC3E}">
        <p14:creationId xmlns:p14="http://schemas.microsoft.com/office/powerpoint/2010/main" val="279624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4036" name="Picture 1" descr="C:\Documents and Settings\jhhays\Desktop\como workshop\images\0005_Paris_00005_44406254_0054d193dc_27_98908999@N00.jpg"/>
          <p:cNvPicPr preferRelativeResize="0">
            <a:picLocks noChangeAspect="1" noChangeArrowheads="1"/>
          </p:cNvPicPr>
          <p:nvPr/>
        </p:nvPicPr>
        <p:blipFill>
          <a:blip r:embed="rId2" cstate="print"/>
          <a:srcRect r="61014"/>
          <a:stretch>
            <a:fillRect/>
          </a:stretch>
        </p:blipFill>
        <p:spPr bwMode="auto">
          <a:xfrm>
            <a:off x="0" y="1231900"/>
            <a:ext cx="9144000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pPr eaLnBrk="1" hangingPunct="1"/>
            <a:r>
              <a:rPr lang="en-US" dirty="0"/>
              <a:t>Scene Matches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6604084"/>
            <a:ext cx="58652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Hays and </a:t>
            </a:r>
            <a:r>
              <a:rPr lang="en-US" sz="1050" dirty="0" err="1">
                <a:solidFill>
                  <a:prstClr val="black"/>
                </a:solidFill>
              </a:rPr>
              <a:t>Efros</a:t>
            </a:r>
            <a:r>
              <a:rPr lang="en-US" sz="1050" dirty="0">
                <a:solidFill>
                  <a:prstClr val="black"/>
                </a:solidFill>
              </a:rPr>
              <a:t>, </a:t>
            </a:r>
            <a:r>
              <a:rPr lang="en-US" sz="1050" b="1" dirty="0">
                <a:solidFill>
                  <a:prstClr val="black"/>
                </a:solidFill>
              </a:rPr>
              <a:t>IM2GPS: Estimating Geographic Information from a Single Image</a:t>
            </a:r>
            <a:r>
              <a:rPr lang="en-US" sz="1050" dirty="0">
                <a:solidFill>
                  <a:prstClr val="black"/>
                </a:solidFill>
              </a:rPr>
              <a:t>, CVPR 2008</a:t>
            </a:r>
          </a:p>
        </p:txBody>
      </p:sp>
    </p:spTree>
    <p:extLst>
      <p:ext uri="{BB962C8B-B14F-4D97-AF65-F5344CB8AC3E}">
        <p14:creationId xmlns:p14="http://schemas.microsoft.com/office/powerpoint/2010/main" val="136192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Just for today, my office hours will be slightly shifted, 4:30-6pm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21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5060" name="Picture 1" descr="C:\Documents and Settings\jhhays\Desktop\como workshop\images\0005_Paris_00005_44406254_0054d193dc_27_98908999@N00.jpg"/>
          <p:cNvPicPr>
            <a:picLocks noChangeAspect="1" noChangeArrowheads="1"/>
          </p:cNvPicPr>
          <p:nvPr/>
        </p:nvPicPr>
        <p:blipFill>
          <a:blip r:embed="rId2" cstate="print"/>
          <a:srcRect l="38824" r="20477"/>
          <a:stretch>
            <a:fillRect/>
          </a:stretch>
        </p:blipFill>
        <p:spPr bwMode="auto">
          <a:xfrm>
            <a:off x="0" y="2273300"/>
            <a:ext cx="9144000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" descr="C:\Documents and Settings\jhhays\Desktop\como workshop\images\0005_Paris_00005_44406254_0054d193dc_27_98908999@N00.jpg"/>
          <p:cNvPicPr>
            <a:picLocks noChangeAspect="1" noChangeArrowheads="1"/>
          </p:cNvPicPr>
          <p:nvPr/>
        </p:nvPicPr>
        <p:blipFill>
          <a:blip r:embed="rId3" cstate="print"/>
          <a:srcRect r="61111"/>
          <a:stretch>
            <a:fillRect/>
          </a:stretch>
        </p:blipFill>
        <p:spPr bwMode="auto">
          <a:xfrm>
            <a:off x="2438400" y="0"/>
            <a:ext cx="42672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1" y="6604084"/>
            <a:ext cx="58652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Hays and </a:t>
            </a:r>
            <a:r>
              <a:rPr lang="en-US" sz="1050" dirty="0" err="1">
                <a:solidFill>
                  <a:prstClr val="black"/>
                </a:solidFill>
              </a:rPr>
              <a:t>Efros</a:t>
            </a:r>
            <a:r>
              <a:rPr lang="en-US" sz="1050" dirty="0">
                <a:solidFill>
                  <a:prstClr val="black"/>
                </a:solidFill>
              </a:rPr>
              <a:t>, </a:t>
            </a:r>
            <a:r>
              <a:rPr lang="en-US" sz="1050" b="1" dirty="0">
                <a:solidFill>
                  <a:prstClr val="black"/>
                </a:solidFill>
              </a:rPr>
              <a:t>IM2GPS: Estimating Geographic Information from a Single Image</a:t>
            </a:r>
            <a:r>
              <a:rPr lang="en-US" sz="1050" dirty="0">
                <a:solidFill>
                  <a:prstClr val="black"/>
                </a:solidFill>
              </a:rPr>
              <a:t>, CVPR 2008</a:t>
            </a:r>
          </a:p>
        </p:txBody>
      </p:sp>
    </p:spTree>
    <p:extLst>
      <p:ext uri="{BB962C8B-B14F-4D97-AF65-F5344CB8AC3E}">
        <p14:creationId xmlns:p14="http://schemas.microsoft.com/office/powerpoint/2010/main" val="421773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Scene Matches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 cstate="print"/>
          <a:srcRect l="659" t="10901" r="2966" b="9802"/>
          <a:stretch>
            <a:fillRect/>
          </a:stretch>
        </p:blipFill>
        <p:spPr bwMode="auto">
          <a:xfrm>
            <a:off x="0" y="1524000"/>
            <a:ext cx="9144000" cy="47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-1" y="6604084"/>
            <a:ext cx="58652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Hays and </a:t>
            </a:r>
            <a:r>
              <a:rPr lang="en-US" sz="1050" dirty="0" err="1">
                <a:solidFill>
                  <a:prstClr val="black"/>
                </a:solidFill>
              </a:rPr>
              <a:t>Efros</a:t>
            </a:r>
            <a:r>
              <a:rPr lang="en-US" sz="1050" dirty="0">
                <a:solidFill>
                  <a:prstClr val="black"/>
                </a:solidFill>
              </a:rPr>
              <a:t>, </a:t>
            </a:r>
            <a:r>
              <a:rPr lang="en-US" sz="1050" b="1" dirty="0">
                <a:solidFill>
                  <a:prstClr val="black"/>
                </a:solidFill>
              </a:rPr>
              <a:t>IM2GPS: Estimating Geographic Information from a Single Image</a:t>
            </a:r>
            <a:r>
              <a:rPr lang="en-US" sz="1050" dirty="0">
                <a:solidFill>
                  <a:prstClr val="black"/>
                </a:solidFill>
              </a:rPr>
              <a:t>, CVPR 2008</a:t>
            </a:r>
          </a:p>
        </p:txBody>
      </p:sp>
    </p:spTree>
    <p:extLst>
      <p:ext uri="{BB962C8B-B14F-4D97-AF65-F5344CB8AC3E}">
        <p14:creationId xmlns:p14="http://schemas.microsoft.com/office/powerpoint/2010/main" val="76310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3012" name="Picture 1" descr="C:\Documents and Settings\jhhays\Desktop\como workshop\images\0040_425432303_c817c468e3_166_14882112@N00.jpg"/>
          <p:cNvPicPr>
            <a:picLocks noChangeAspect="1" noChangeArrowheads="1"/>
          </p:cNvPicPr>
          <p:nvPr/>
        </p:nvPicPr>
        <p:blipFill>
          <a:blip r:embed="rId3" cstate="print"/>
          <a:srcRect l="38873" r="20430"/>
          <a:stretch>
            <a:fillRect/>
          </a:stretch>
        </p:blipFill>
        <p:spPr bwMode="auto">
          <a:xfrm>
            <a:off x="0" y="2273300"/>
            <a:ext cx="9144000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1" descr="C:\Documents and Settings\jhhays\Desktop\como workshop\images\0040_425432303_c817c468e3_166_14882112@N00.jpg"/>
          <p:cNvPicPr>
            <a:picLocks noChangeAspect="1" noChangeArrowheads="1"/>
          </p:cNvPicPr>
          <p:nvPr/>
        </p:nvPicPr>
        <p:blipFill>
          <a:blip r:embed="rId4" cstate="print"/>
          <a:srcRect r="61047"/>
          <a:stretch>
            <a:fillRect/>
          </a:stretch>
        </p:blipFill>
        <p:spPr bwMode="auto">
          <a:xfrm>
            <a:off x="2435225" y="0"/>
            <a:ext cx="42735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1" y="6604084"/>
            <a:ext cx="58652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Hays and </a:t>
            </a:r>
            <a:r>
              <a:rPr lang="en-US" sz="1050" dirty="0" err="1">
                <a:solidFill>
                  <a:prstClr val="black"/>
                </a:solidFill>
              </a:rPr>
              <a:t>Efros</a:t>
            </a:r>
            <a:r>
              <a:rPr lang="en-US" sz="1050" dirty="0">
                <a:solidFill>
                  <a:prstClr val="black"/>
                </a:solidFill>
              </a:rPr>
              <a:t>, </a:t>
            </a:r>
            <a:r>
              <a:rPr lang="en-US" sz="1050" b="1" dirty="0">
                <a:solidFill>
                  <a:prstClr val="black"/>
                </a:solidFill>
              </a:rPr>
              <a:t>IM2GPS: Estimating Geographic Information from a Single Image</a:t>
            </a:r>
            <a:r>
              <a:rPr lang="en-US" sz="1050" dirty="0">
                <a:solidFill>
                  <a:prstClr val="black"/>
                </a:solidFill>
              </a:rPr>
              <a:t>, CVPR 2008</a:t>
            </a:r>
          </a:p>
        </p:txBody>
      </p:sp>
    </p:spTree>
    <p:extLst>
      <p:ext uri="{BB962C8B-B14F-4D97-AF65-F5344CB8AC3E}">
        <p14:creationId xmlns:p14="http://schemas.microsoft.com/office/powerpoint/2010/main" val="400753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46084" name="Picture 1" descr="C:\Documents and Settings\jhhays\Desktop\como workshop\images\0079_Bangkok_00011_215914338_705d7ea038_92_20194767@N00.jpg"/>
          <p:cNvPicPr>
            <a:picLocks noChangeAspect="1" noChangeArrowheads="1"/>
          </p:cNvPicPr>
          <p:nvPr/>
        </p:nvPicPr>
        <p:blipFill>
          <a:blip r:embed="rId2" cstate="print"/>
          <a:srcRect r="61111"/>
          <a:stretch>
            <a:fillRect/>
          </a:stretch>
        </p:blipFill>
        <p:spPr bwMode="auto">
          <a:xfrm>
            <a:off x="0" y="1219200"/>
            <a:ext cx="91471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pPr eaLnBrk="1" hangingPunct="1"/>
            <a:r>
              <a:rPr lang="en-US" dirty="0"/>
              <a:t>Scene Matches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6604084"/>
            <a:ext cx="58652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Hays and </a:t>
            </a:r>
            <a:r>
              <a:rPr lang="en-US" sz="1050" dirty="0" err="1">
                <a:solidFill>
                  <a:prstClr val="black"/>
                </a:solidFill>
              </a:rPr>
              <a:t>Efros</a:t>
            </a:r>
            <a:r>
              <a:rPr lang="en-US" sz="1050" dirty="0">
                <a:solidFill>
                  <a:prstClr val="black"/>
                </a:solidFill>
              </a:rPr>
              <a:t>, </a:t>
            </a:r>
            <a:r>
              <a:rPr lang="en-US" sz="1050" b="1" dirty="0">
                <a:solidFill>
                  <a:prstClr val="black"/>
                </a:solidFill>
              </a:rPr>
              <a:t>IM2GPS: Estimating Geographic Information from a Single Image</a:t>
            </a:r>
            <a:r>
              <a:rPr lang="en-US" sz="1050" dirty="0">
                <a:solidFill>
                  <a:prstClr val="black"/>
                </a:solidFill>
              </a:rPr>
              <a:t>, CVPR 2008</a:t>
            </a:r>
          </a:p>
        </p:txBody>
      </p:sp>
    </p:spTree>
    <p:extLst>
      <p:ext uri="{BB962C8B-B14F-4D97-AF65-F5344CB8AC3E}">
        <p14:creationId xmlns:p14="http://schemas.microsoft.com/office/powerpoint/2010/main" val="6127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7108" name="Picture 1" descr="C:\Documents and Settings\jhhays\Desktop\como workshop\images\0079_Bangkok_00011_215914338_705d7ea038_92_20194767@N00.jpg"/>
          <p:cNvPicPr>
            <a:picLocks noChangeAspect="1" noChangeArrowheads="1"/>
          </p:cNvPicPr>
          <p:nvPr/>
        </p:nvPicPr>
        <p:blipFill>
          <a:blip r:embed="rId2" cstate="print"/>
          <a:srcRect r="61111"/>
          <a:stretch>
            <a:fillRect/>
          </a:stretch>
        </p:blipFill>
        <p:spPr bwMode="auto">
          <a:xfrm>
            <a:off x="2438400" y="0"/>
            <a:ext cx="42672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1" descr="C:\Documents and Settings\jhhays\Desktop\como workshop\images\0079_Bangkok_00011_215914338_705d7ea038_92_20194767@N00.jpg"/>
          <p:cNvPicPr>
            <a:picLocks noChangeAspect="1" noChangeArrowheads="1"/>
          </p:cNvPicPr>
          <p:nvPr/>
        </p:nvPicPr>
        <p:blipFill>
          <a:blip r:embed="rId3" cstate="print"/>
          <a:srcRect l="38937"/>
          <a:stretch>
            <a:fillRect/>
          </a:stretch>
        </p:blipFill>
        <p:spPr bwMode="auto">
          <a:xfrm>
            <a:off x="0" y="2963863"/>
            <a:ext cx="9144000" cy="30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1" y="6604084"/>
            <a:ext cx="58652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Hays and </a:t>
            </a:r>
            <a:r>
              <a:rPr lang="en-US" sz="1050" dirty="0" err="1">
                <a:solidFill>
                  <a:prstClr val="black"/>
                </a:solidFill>
              </a:rPr>
              <a:t>Efros</a:t>
            </a:r>
            <a:r>
              <a:rPr lang="en-US" sz="1050" dirty="0">
                <a:solidFill>
                  <a:prstClr val="black"/>
                </a:solidFill>
              </a:rPr>
              <a:t>, </a:t>
            </a:r>
            <a:r>
              <a:rPr lang="en-US" sz="1050" b="1" dirty="0">
                <a:solidFill>
                  <a:prstClr val="black"/>
                </a:solidFill>
              </a:rPr>
              <a:t>IM2GPS: Estimating Geographic Information from a Single Image</a:t>
            </a:r>
            <a:r>
              <a:rPr lang="en-US" sz="1050" dirty="0">
                <a:solidFill>
                  <a:prstClr val="black"/>
                </a:solidFill>
              </a:rPr>
              <a:t>, CVPR 2008</a:t>
            </a:r>
          </a:p>
        </p:txBody>
      </p:sp>
    </p:spTree>
    <p:extLst>
      <p:ext uri="{BB962C8B-B14F-4D97-AF65-F5344CB8AC3E}">
        <p14:creationId xmlns:p14="http://schemas.microsoft.com/office/powerpoint/2010/main" val="112929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Importance of Data</a:t>
            </a:r>
          </a:p>
        </p:txBody>
      </p:sp>
      <p:pic>
        <p:nvPicPr>
          <p:cNvPr id="991241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25435" r="13906" b="5263"/>
          <a:stretch/>
        </p:blipFill>
        <p:spPr bwMode="auto">
          <a:xfrm>
            <a:off x="336048" y="1282890"/>
            <a:ext cx="8676964" cy="473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" y="6604084"/>
            <a:ext cx="58652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Hays and </a:t>
            </a:r>
            <a:r>
              <a:rPr lang="en-US" sz="1050" dirty="0" err="1">
                <a:solidFill>
                  <a:prstClr val="black"/>
                </a:solidFill>
              </a:rPr>
              <a:t>Efros</a:t>
            </a:r>
            <a:r>
              <a:rPr lang="en-US" sz="1050" dirty="0">
                <a:solidFill>
                  <a:prstClr val="black"/>
                </a:solidFill>
              </a:rPr>
              <a:t>, </a:t>
            </a:r>
            <a:r>
              <a:rPr lang="en-US" sz="1050" b="1" dirty="0">
                <a:solidFill>
                  <a:prstClr val="black"/>
                </a:solidFill>
              </a:rPr>
              <a:t>IM2GPS: Estimating Geographic Information from a Single Image</a:t>
            </a:r>
            <a:r>
              <a:rPr lang="en-US" sz="1050" dirty="0">
                <a:solidFill>
                  <a:prstClr val="black"/>
                </a:solidFill>
              </a:rPr>
              <a:t>, CVPR 2008</a:t>
            </a:r>
          </a:p>
        </p:txBody>
      </p:sp>
    </p:spTree>
    <p:extLst>
      <p:ext uri="{BB962C8B-B14F-4D97-AF65-F5344CB8AC3E}">
        <p14:creationId xmlns:p14="http://schemas.microsoft.com/office/powerpoint/2010/main" val="349751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Four things make a memory based learner:</a:t>
            </a:r>
          </a:p>
          <a:p>
            <a:r>
              <a:rPr lang="en-US" i="1" dirty="0"/>
              <a:t>A distance metric</a:t>
            </a:r>
          </a:p>
          <a:p>
            <a:pPr lvl="1"/>
            <a:r>
              <a:rPr lang="en-US" b="1" dirty="0"/>
              <a:t>Euclidean (and others)</a:t>
            </a:r>
          </a:p>
          <a:p>
            <a:pPr lvl="1"/>
            <a:endParaRPr lang="en-US" dirty="0"/>
          </a:p>
          <a:p>
            <a:r>
              <a:rPr lang="en-US" i="1" dirty="0"/>
              <a:t>How many nearby neighbors to look at?</a:t>
            </a:r>
          </a:p>
          <a:p>
            <a:pPr lvl="1"/>
            <a:r>
              <a:rPr lang="en-US" b="1" dirty="0"/>
              <a:t>k</a:t>
            </a:r>
          </a:p>
          <a:p>
            <a:pPr lvl="1"/>
            <a:endParaRPr lang="en-US" dirty="0"/>
          </a:p>
          <a:p>
            <a:r>
              <a:rPr lang="en-US" i="1" dirty="0"/>
              <a:t>A weighting function (optional)</a:t>
            </a:r>
          </a:p>
          <a:p>
            <a:pPr lvl="1"/>
            <a:r>
              <a:rPr lang="en-US" b="1" dirty="0"/>
              <a:t>Not used</a:t>
            </a:r>
          </a:p>
          <a:p>
            <a:pPr lvl="1"/>
            <a:endParaRPr lang="en-US" dirty="0"/>
          </a:p>
          <a:p>
            <a:r>
              <a:rPr lang="en-US" i="1" dirty="0"/>
              <a:t>How to fit with the local points?</a:t>
            </a:r>
          </a:p>
          <a:p>
            <a:pPr lvl="1"/>
            <a:r>
              <a:rPr lang="en-US" b="1" dirty="0"/>
              <a:t>Just predict the average output among the nearest neighbors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17668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Slide credit: Carlos </a:t>
            </a:r>
            <a:r>
              <a:rPr lang="en-US" sz="1100"/>
              <a:t>Guestrin</a:t>
            </a:r>
            <a:endParaRPr lang="en-US" sz="1100" dirty="0"/>
          </a:p>
        </p:txBody>
      </p:sp>
      <p:sp>
        <p:nvSpPr>
          <p:cNvPr id="5" name="Rectangle 4"/>
          <p:cNvSpPr/>
          <p:nvPr/>
        </p:nvSpPr>
        <p:spPr>
          <a:xfrm>
            <a:off x="419100" y="1943100"/>
            <a:ext cx="8267700" cy="78105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9100" y="4000500"/>
            <a:ext cx="8267700" cy="78105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8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I want to charge my overall distance more for differences in x</a:t>
            </a:r>
            <a:r>
              <a:rPr lang="en-US" baseline="-25000" dirty="0"/>
              <a:t>2</a:t>
            </a:r>
            <a:r>
              <a:rPr lang="en-US" dirty="0"/>
              <a:t> direction as opposed to x</a:t>
            </a:r>
            <a:r>
              <a:rPr lang="en-US" baseline="-25000" dirty="0"/>
              <a:t>1</a:t>
            </a:r>
            <a:r>
              <a:rPr lang="en-US" dirty="0"/>
              <a:t> direction</a:t>
            </a:r>
          </a:p>
          <a:p>
            <a:r>
              <a:rPr lang="en-US" dirty="0"/>
              <a:t>Setup A: equal weighing on all directions</a:t>
            </a:r>
          </a:p>
          <a:p>
            <a:r>
              <a:rPr lang="en-US" dirty="0"/>
              <a:t>Setup B: more weight on x</a:t>
            </a:r>
            <a:r>
              <a:rPr lang="en-US" baseline="-25000" dirty="0"/>
              <a:t>2</a:t>
            </a:r>
            <a:r>
              <a:rPr lang="en-US" dirty="0"/>
              <a:t> direction </a:t>
            </a:r>
          </a:p>
          <a:p>
            <a:r>
              <a:rPr lang="en-US" dirty="0"/>
              <a:t>Will my neighborhoods be longer in the x</a:t>
            </a:r>
            <a:r>
              <a:rPr lang="en-US" baseline="-25000" dirty="0"/>
              <a:t>1</a:t>
            </a:r>
            <a:r>
              <a:rPr lang="en-US" dirty="0"/>
              <a:t> or x</a:t>
            </a:r>
            <a:r>
              <a:rPr lang="en-US" baseline="-25000" dirty="0"/>
              <a:t>2 </a:t>
            </a:r>
            <a:r>
              <a:rPr lang="en-US" dirty="0"/>
              <a:t>direction?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Voronoi</a:t>
            </a:r>
            <a:r>
              <a:rPr lang="en-US" dirty="0"/>
              <a:t> partitioning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2322"/>
            <a:ext cx="5045122" cy="4433841"/>
          </a:xfrm>
        </p:spPr>
        <p:txBody>
          <a:bodyPr/>
          <a:lstStyle/>
          <a:p>
            <a:r>
              <a:rPr lang="en-US" dirty="0"/>
              <a:t>Nearest neighbor regions</a:t>
            </a:r>
          </a:p>
          <a:p>
            <a:r>
              <a:rPr lang="en-US" dirty="0"/>
              <a:t>All points in a region are closer to the seed in that region than to any other seed (black dots = seeds)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1566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Figure from Wikipedia</a:t>
            </a:r>
          </a:p>
        </p:txBody>
      </p:sp>
      <p:pic>
        <p:nvPicPr>
          <p:cNvPr id="893954" name="Picture 2" descr="https://upload.wikimedia.org/wikipedia/commons/thumb/5/54/Euclidean_Voronoi_diagram.svg/512px-Euclidean_Voronoi_diagram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154" y="1692323"/>
            <a:ext cx="3248645" cy="324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7108" name="Group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836287"/>
              </p:ext>
            </p:extLst>
          </p:nvPr>
        </p:nvGraphicFramePr>
        <p:xfrm>
          <a:off x="914400" y="4648200"/>
          <a:ext cx="8534400" cy="1148398"/>
        </p:xfrm>
        <a:graphic>
          <a:graphicData uri="http://schemas.openxmlformats.org/drawingml/2006/table">
            <a:tbl>
              <a:tblPr/>
              <a:tblGrid>
                <a:gridCol w="4267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82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r>
                        <a:rPr kumimoji="0" lang="en-US" sz="18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r>
                        <a:rPr kumimoji="0" lang="en-US" sz="18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 = (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r>
                        <a:rPr kumimoji="0" lang="en-US" sz="18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kumimoji="0" lang="en-US" sz="18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– 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r>
                        <a:rPr kumimoji="0" lang="en-US" sz="18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</a:t>
                      </a:r>
                      <a:r>
                        <a:rPr kumimoji="0" lang="en-US" sz="18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+ (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r>
                        <a:rPr kumimoji="0" lang="en-US" sz="18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kumimoji="0" lang="en-US" sz="18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r>
                        <a:rPr kumimoji="0" lang="en-US" sz="18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</a:t>
                      </a:r>
                      <a:r>
                        <a:rPr kumimoji="0" lang="en-US" sz="18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570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610600" cy="1447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1800" dirty="0"/>
              <a:t>Suppose the input vectors </a:t>
            </a:r>
            <a:r>
              <a:rPr lang="en-US" sz="1800" b="1" dirty="0"/>
              <a:t>x</a:t>
            </a:r>
            <a:r>
              <a:rPr lang="en-US" sz="1800" baseline="-25000" dirty="0"/>
              <a:t>1</a:t>
            </a:r>
            <a:r>
              <a:rPr lang="en-US" sz="1800" dirty="0"/>
              <a:t>, </a:t>
            </a:r>
            <a:r>
              <a:rPr lang="en-US" sz="1800" b="1" dirty="0"/>
              <a:t>x</a:t>
            </a:r>
            <a:r>
              <a:rPr lang="en-US" sz="1800" baseline="-25000" dirty="0"/>
              <a:t>2</a:t>
            </a:r>
            <a:r>
              <a:rPr lang="en-US" sz="1800" dirty="0"/>
              <a:t>, …</a:t>
            </a:r>
            <a:r>
              <a:rPr lang="en-US" sz="1800" b="1" dirty="0" err="1"/>
              <a:t>x</a:t>
            </a:r>
            <a:r>
              <a:rPr lang="en-US" sz="1800" baseline="-25000" dirty="0" err="1"/>
              <a:t>N</a:t>
            </a:r>
            <a:r>
              <a:rPr lang="en-US" sz="1800" dirty="0"/>
              <a:t> are two dimensional:</a:t>
            </a:r>
          </a:p>
          <a:p>
            <a:pPr>
              <a:buFont typeface="Wingdings" pitchFamily="2" charset="2"/>
              <a:buNone/>
            </a:pPr>
            <a:r>
              <a:rPr lang="en-US" sz="1800" b="1" dirty="0"/>
              <a:t>x</a:t>
            </a:r>
            <a:r>
              <a:rPr lang="en-US" sz="1800" i="1" baseline="-25000" dirty="0"/>
              <a:t>1</a:t>
            </a:r>
            <a:r>
              <a:rPr lang="en-US" sz="1800" dirty="0"/>
              <a:t> = ( </a:t>
            </a:r>
            <a:r>
              <a:rPr lang="en-US" sz="1800" i="1" dirty="0"/>
              <a:t>x</a:t>
            </a:r>
            <a:r>
              <a:rPr lang="en-US" sz="1800" i="1" baseline="-25000" dirty="0"/>
              <a:t>1</a:t>
            </a:r>
            <a:r>
              <a:rPr lang="en-US" sz="1800" i="1" baseline="30000" dirty="0"/>
              <a:t>1</a:t>
            </a:r>
            <a:r>
              <a:rPr lang="en-US" sz="1800" dirty="0"/>
              <a:t> , </a:t>
            </a:r>
            <a:r>
              <a:rPr lang="en-US" sz="1800" i="1" dirty="0"/>
              <a:t>x</a:t>
            </a:r>
            <a:r>
              <a:rPr lang="en-US" sz="1800" i="1" baseline="-25000" dirty="0"/>
              <a:t>1</a:t>
            </a:r>
            <a:r>
              <a:rPr lang="en-US" sz="1800" i="1" baseline="30000" dirty="0"/>
              <a:t>2</a:t>
            </a:r>
            <a:r>
              <a:rPr lang="en-US" sz="1800" dirty="0"/>
              <a:t> ) , </a:t>
            </a:r>
            <a:r>
              <a:rPr lang="en-US" sz="1800" b="1" dirty="0"/>
              <a:t>x</a:t>
            </a:r>
            <a:r>
              <a:rPr lang="en-US" sz="1800" i="1" baseline="-25000" dirty="0"/>
              <a:t>2</a:t>
            </a:r>
            <a:r>
              <a:rPr lang="en-US" sz="1800" dirty="0"/>
              <a:t> = ( </a:t>
            </a:r>
            <a:r>
              <a:rPr lang="en-US" sz="1800" i="1" dirty="0"/>
              <a:t>x</a:t>
            </a:r>
            <a:r>
              <a:rPr lang="en-US" sz="1800" i="1" baseline="-25000" dirty="0"/>
              <a:t>2</a:t>
            </a:r>
            <a:r>
              <a:rPr lang="en-US" sz="1800" i="1" baseline="30000" dirty="0"/>
              <a:t>1</a:t>
            </a:r>
            <a:r>
              <a:rPr lang="en-US" sz="1800" dirty="0"/>
              <a:t> , </a:t>
            </a:r>
            <a:r>
              <a:rPr lang="en-US" sz="1800" i="1" dirty="0"/>
              <a:t>x</a:t>
            </a:r>
            <a:r>
              <a:rPr lang="en-US" sz="1800" i="1" baseline="-25000" dirty="0"/>
              <a:t>2</a:t>
            </a:r>
            <a:r>
              <a:rPr lang="en-US" sz="1800" i="1" baseline="30000" dirty="0"/>
              <a:t>2</a:t>
            </a:r>
            <a:r>
              <a:rPr lang="en-US" sz="1800" baseline="-25000" dirty="0"/>
              <a:t> </a:t>
            </a:r>
            <a:r>
              <a:rPr lang="en-US" sz="1800" dirty="0"/>
              <a:t>) , … , </a:t>
            </a:r>
            <a:r>
              <a:rPr lang="en-US" sz="1800" b="1" dirty="0" err="1"/>
              <a:t>x</a:t>
            </a:r>
            <a:r>
              <a:rPr lang="en-US" sz="1800" i="1" baseline="-25000" dirty="0" err="1"/>
              <a:t>N</a:t>
            </a:r>
            <a:r>
              <a:rPr lang="en-US" sz="1800" dirty="0"/>
              <a:t> = ( </a:t>
            </a:r>
            <a:r>
              <a:rPr lang="en-US" sz="1800" i="1" dirty="0"/>
              <a:t>x</a:t>
            </a:r>
            <a:r>
              <a:rPr lang="en-US" sz="1800" i="1" baseline="-25000" dirty="0"/>
              <a:t>N</a:t>
            </a:r>
            <a:r>
              <a:rPr lang="en-US" sz="1800" i="1" baseline="30000" dirty="0"/>
              <a:t>1</a:t>
            </a:r>
            <a:r>
              <a:rPr lang="en-US" sz="1800" dirty="0"/>
              <a:t> , </a:t>
            </a:r>
            <a:r>
              <a:rPr lang="en-US" sz="1800" i="1" dirty="0"/>
              <a:t>x</a:t>
            </a:r>
            <a:r>
              <a:rPr lang="en-US" sz="1800" i="1" baseline="-25000" dirty="0"/>
              <a:t>N</a:t>
            </a:r>
            <a:r>
              <a:rPr lang="en-US" sz="1800" i="1" baseline="30000" dirty="0"/>
              <a:t>2</a:t>
            </a:r>
            <a:r>
              <a:rPr lang="en-US" sz="1800" dirty="0"/>
              <a:t> ).</a:t>
            </a:r>
          </a:p>
        </p:txBody>
      </p:sp>
      <p:graphicFrame>
        <p:nvGraphicFramePr>
          <p:cNvPr id="857092" name="Group 4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05812329"/>
              </p:ext>
            </p:extLst>
          </p:nvPr>
        </p:nvGraphicFramePr>
        <p:xfrm>
          <a:off x="381000" y="2514600"/>
          <a:ext cx="8534400" cy="3429001"/>
        </p:xfrm>
        <a:graphic>
          <a:graphicData uri="http://schemas.openxmlformats.org/drawingml/2006/table">
            <a:tbl>
              <a:tblPr/>
              <a:tblGrid>
                <a:gridCol w="4267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93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Dist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r>
                        <a:rPr kumimoji="0" lang="en-US" sz="18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r>
                        <a:rPr kumimoji="0" lang="en-US" sz="18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 =(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r>
                        <a:rPr kumimoji="0" lang="en-US" sz="18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kumimoji="0" lang="en-US" sz="18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– 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r>
                        <a:rPr kumimoji="0" lang="en-US" sz="18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</a:t>
                      </a:r>
                      <a:r>
                        <a:rPr kumimoji="0" lang="en-US" sz="18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+(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3x</a:t>
                      </a:r>
                      <a:r>
                        <a:rPr kumimoji="0" lang="en-US" sz="18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kumimoji="0" lang="en-US" sz="18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3x</a:t>
                      </a:r>
                      <a:r>
                        <a:rPr kumimoji="0" lang="en-US" sz="18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</a:t>
                      </a:r>
                      <a:r>
                        <a:rPr kumimoji="0" lang="en-US" sz="18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857105" name="Picture 17" descr="nnscaled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89038" y="2466975"/>
            <a:ext cx="2738437" cy="2943225"/>
          </a:xfrm>
          <a:ln/>
        </p:spPr>
      </p:pic>
      <p:pic>
        <p:nvPicPr>
          <p:cNvPr id="857106" name="Picture 18" descr="nnscaled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590800"/>
            <a:ext cx="2814638" cy="2819400"/>
          </a:xfrm>
          <a:prstGeom prst="rect">
            <a:avLst/>
          </a:prstGeom>
          <a:noFill/>
        </p:spPr>
      </p:pic>
      <p:sp>
        <p:nvSpPr>
          <p:cNvPr id="857107" name="Text Box 19"/>
          <p:cNvSpPr txBox="1">
            <a:spLocks noChangeArrowheads="1"/>
          </p:cNvSpPr>
          <p:nvPr/>
        </p:nvSpPr>
        <p:spPr bwMode="auto">
          <a:xfrm>
            <a:off x="304800" y="6019800"/>
            <a:ext cx="861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tx1"/>
              </a:buClr>
            </a:pPr>
            <a:r>
              <a:rPr lang="en-US" sz="2000"/>
              <a:t>The relative scalings in the distance metric affect region shapes</a:t>
            </a:r>
          </a:p>
        </p:txBody>
      </p:sp>
      <p:sp>
        <p:nvSpPr>
          <p:cNvPr id="23" name="Slide Number Placeholder 4"/>
          <p:cNvSpPr txBox="1">
            <a:spLocks/>
          </p:cNvSpPr>
          <p:nvPr/>
        </p:nvSpPr>
        <p:spPr bwMode="auto">
          <a:xfrm>
            <a:off x="0" y="6645349"/>
            <a:ext cx="2573079" cy="21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l">
              <a:defRPr/>
            </a:pPr>
            <a:r>
              <a:rPr lang="en-US" sz="1050" dirty="0" smtClean="0">
                <a:solidFill>
                  <a:schemeClr val="tx1"/>
                </a:solidFill>
              </a:rPr>
              <a:t>Adapted from Carlos </a:t>
            </a:r>
            <a:r>
              <a:rPr lang="en-US" sz="1050" dirty="0" err="1">
                <a:solidFill>
                  <a:schemeClr val="tx1"/>
                </a:solidFill>
              </a:rPr>
              <a:t>Guestrin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Multivariate distance metrics</a:t>
            </a:r>
          </a:p>
        </p:txBody>
      </p:sp>
    </p:spTree>
    <p:extLst>
      <p:ext uri="{BB962C8B-B14F-4D97-AF65-F5344CB8AC3E}">
        <p14:creationId xmlns:p14="http://schemas.microsoft.com/office/powerpoint/2010/main" val="297546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Basic formulation of the simplest classifier:     K-Nearest Neighbors</a:t>
            </a:r>
          </a:p>
          <a:p>
            <a:pPr lvl="1"/>
            <a:r>
              <a:rPr lang="en-US" dirty="0"/>
              <a:t>Example use</a:t>
            </a:r>
          </a:p>
          <a:p>
            <a:r>
              <a:rPr lang="en-US" dirty="0"/>
              <a:t>Generalizing the distance metric and weighting neighbors differently</a:t>
            </a:r>
          </a:p>
          <a:p>
            <a:r>
              <a:rPr lang="en-US" dirty="0"/>
              <a:t>Problems:</a:t>
            </a:r>
          </a:p>
          <a:p>
            <a:pPr lvl="1"/>
            <a:r>
              <a:rPr lang="en-US" dirty="0"/>
              <a:t>The curse of dimensionality</a:t>
            </a:r>
          </a:p>
          <a:p>
            <a:pPr lvl="1"/>
            <a:r>
              <a:rPr lang="en-US" dirty="0"/>
              <a:t>Picking K</a:t>
            </a:r>
          </a:p>
          <a:p>
            <a:pPr lvl="1"/>
            <a:r>
              <a:rPr lang="en-US" dirty="0"/>
              <a:t>Approximation strategies</a:t>
            </a:r>
          </a:p>
          <a:p>
            <a:pPr lvl="1">
              <a:buNone/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 metrics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Euclidean: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Minkowski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Mahalanobis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11" y="1403570"/>
            <a:ext cx="3826998" cy="1059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11" y="2550063"/>
            <a:ext cx="3931158" cy="10561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11" y="5220065"/>
            <a:ext cx="4180523" cy="4107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52233" y="5834050"/>
            <a:ext cx="540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(where </a:t>
            </a:r>
            <a:r>
              <a:rPr lang="en-US" i="1" dirty="0"/>
              <a:t>A </a:t>
            </a:r>
            <a:r>
              <a:rPr lang="en-US" dirty="0"/>
              <a:t>is a </a:t>
            </a:r>
            <a:r>
              <a:rPr lang="en-US" b="1" dirty="0"/>
              <a:t>positive semidefinite </a:t>
            </a:r>
            <a:r>
              <a:rPr lang="en-US" dirty="0"/>
              <a:t>matrix, </a:t>
            </a:r>
          </a:p>
          <a:p>
            <a:pPr algn="ctr"/>
            <a:r>
              <a:rPr lang="en-US" dirty="0"/>
              <a:t>i.e. symmetric matrix with all non-negative eigenvalues)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11" y="3751469"/>
            <a:ext cx="3989832" cy="132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 metrics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942" t="29955" r="25532" b="33553"/>
          <a:stretch/>
        </p:blipFill>
        <p:spPr>
          <a:xfrm>
            <a:off x="457200" y="1600200"/>
            <a:ext cx="6563411" cy="3693695"/>
          </a:xfrm>
          <a:prstGeom prst="rect">
            <a:avLst/>
          </a:prstGeom>
        </p:spPr>
      </p:pic>
      <p:pic>
        <p:nvPicPr>
          <p:cNvPr id="892930" name="Picture 2" descr="L1-norm and L2-norm dist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767" y="1600200"/>
            <a:ext cx="1604211" cy="161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581001"/>
            <a:ext cx="16276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Figures from Wikipedia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020611" y="1163659"/>
            <a:ext cx="1127051" cy="112705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09144" y="767932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Euclidean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584136" y="2712406"/>
            <a:ext cx="1010093" cy="101009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919178" y="3775967"/>
            <a:ext cx="122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Manhattan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7584136" y="3158973"/>
            <a:ext cx="563526" cy="56352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389628" y="2105246"/>
            <a:ext cx="1520456" cy="15204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31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Another generalization: Weighted K-NNs</a:t>
            </a:r>
          </a:p>
        </p:txBody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lnSpcReduction="10000"/>
          </a:bodyPr>
          <a:lstStyle/>
          <a:p>
            <a:r>
              <a:rPr lang="pt-BR" dirty="0"/>
              <a:t>Neighbors weighted differently:</a:t>
            </a:r>
          </a:p>
          <a:p>
            <a:pPr lvl="1"/>
            <a:r>
              <a:rPr lang="pt-BR" dirty="0"/>
              <a:t>Use all samples, i.e. K = N</a:t>
            </a:r>
          </a:p>
          <a:p>
            <a:pPr lvl="1"/>
            <a:r>
              <a:rPr lang="pt-BR" dirty="0"/>
              <a:t>Weight on i-th sample: </a:t>
            </a:r>
          </a:p>
          <a:p>
            <a:pPr lvl="1"/>
            <a:r>
              <a:rPr lang="pt-BR" dirty="0"/>
              <a:t>σ = the bandwidht parameter, </a:t>
            </a:r>
            <a:r>
              <a:rPr lang="en-US" dirty="0"/>
              <a:t>expresses how quickly our weight function “drops off” as points get further and further from the query x</a:t>
            </a:r>
          </a:p>
          <a:p>
            <a:endParaRPr lang="en-US" dirty="0"/>
          </a:p>
          <a:p>
            <a:r>
              <a:rPr lang="en-US" dirty="0"/>
              <a:t>Classification:</a:t>
            </a:r>
          </a:p>
          <a:p>
            <a:endParaRPr lang="en-US" dirty="0"/>
          </a:p>
          <a:p>
            <a:r>
              <a:rPr lang="en-US" dirty="0"/>
              <a:t>Regression:</a:t>
            </a:r>
            <a:endParaRPr lang="pt-BR" dirty="0"/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6" y="2400302"/>
            <a:ext cx="2156270" cy="557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207" y="4594003"/>
            <a:ext cx="4253865" cy="1056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207" y="5696426"/>
            <a:ext cx="2214944" cy="101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7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Another generalization: Weighted K-NNs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Extremes</a:t>
            </a:r>
          </a:p>
          <a:p>
            <a:pPr lvl="1"/>
            <a:r>
              <a:rPr lang="pt-BR" dirty="0"/>
              <a:t>Bandwidth = infinity: prediction is dataset average</a:t>
            </a:r>
          </a:p>
          <a:p>
            <a:pPr lvl="1"/>
            <a:r>
              <a:rPr lang="pt-BR" dirty="0"/>
              <a:t>Bandwidth = zero: prediction becomes 1-NN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47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Regression/Classification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Four things make a memory based learner:</a:t>
            </a:r>
          </a:p>
          <a:p>
            <a:r>
              <a:rPr lang="en-US" i="1" dirty="0"/>
              <a:t>A distance metric</a:t>
            </a:r>
          </a:p>
          <a:p>
            <a:pPr lvl="1"/>
            <a:r>
              <a:rPr lang="en-US" b="1" dirty="0"/>
              <a:t>Euclidean (and others)</a:t>
            </a:r>
          </a:p>
          <a:p>
            <a:pPr lvl="1"/>
            <a:endParaRPr lang="en-US" dirty="0"/>
          </a:p>
          <a:p>
            <a:r>
              <a:rPr lang="en-US" i="1" dirty="0"/>
              <a:t>How many nearby neighbors to look at?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All of them</a:t>
            </a:r>
          </a:p>
          <a:p>
            <a:pPr lvl="1"/>
            <a:endParaRPr lang="en-US" dirty="0"/>
          </a:p>
          <a:p>
            <a:r>
              <a:rPr lang="en-US" i="1" dirty="0"/>
              <a:t>A weighting function (optional)</a:t>
            </a:r>
          </a:p>
          <a:p>
            <a:pPr lvl="1"/>
            <a:r>
              <a:rPr lang="en-US" b="1" i="1" dirty="0" err="1">
                <a:solidFill>
                  <a:srgbClr val="00B050"/>
                </a:solidFill>
              </a:rPr>
              <a:t>w</a:t>
            </a:r>
            <a:r>
              <a:rPr lang="en-US" b="1" i="1" baseline="-25000" dirty="0" err="1">
                <a:solidFill>
                  <a:srgbClr val="00B050"/>
                </a:solidFill>
              </a:rPr>
              <a:t>i</a:t>
            </a:r>
            <a:r>
              <a:rPr lang="en-US" b="1" i="1" dirty="0">
                <a:solidFill>
                  <a:srgbClr val="00B050"/>
                </a:solidFill>
              </a:rPr>
              <a:t> = </a:t>
            </a:r>
            <a:r>
              <a:rPr lang="en-US" b="1" i="1" dirty="0" err="1">
                <a:solidFill>
                  <a:srgbClr val="00B050"/>
                </a:solidFill>
              </a:rPr>
              <a:t>exp</a:t>
            </a:r>
            <a:r>
              <a:rPr lang="en-US" b="1" i="1" dirty="0">
                <a:solidFill>
                  <a:srgbClr val="00B050"/>
                </a:solidFill>
              </a:rPr>
              <a:t>(-d(x</a:t>
            </a:r>
            <a:r>
              <a:rPr lang="en-US" b="1" i="1" baseline="-25000" dirty="0">
                <a:solidFill>
                  <a:srgbClr val="00B050"/>
                </a:solidFill>
              </a:rPr>
              <a:t>i</a:t>
            </a:r>
            <a:r>
              <a:rPr lang="en-US" b="1" i="1" dirty="0">
                <a:solidFill>
                  <a:srgbClr val="00B050"/>
                </a:solidFill>
              </a:rPr>
              <a:t>, query)</a:t>
            </a:r>
            <a:r>
              <a:rPr lang="en-US" b="1" i="1" baseline="30000" dirty="0">
                <a:solidFill>
                  <a:srgbClr val="00B050"/>
                </a:solidFill>
              </a:rPr>
              <a:t>2</a:t>
            </a:r>
            <a:r>
              <a:rPr lang="en-US" b="1" i="1" dirty="0">
                <a:solidFill>
                  <a:srgbClr val="00B050"/>
                </a:solidFill>
              </a:rPr>
              <a:t> / σ</a:t>
            </a:r>
            <a:r>
              <a:rPr lang="en-US" b="1" i="1" baseline="30000" dirty="0">
                <a:solidFill>
                  <a:srgbClr val="00B050"/>
                </a:solidFill>
              </a:rPr>
              <a:t>2</a:t>
            </a:r>
            <a:r>
              <a:rPr lang="en-US" b="1" i="1" dirty="0">
                <a:solidFill>
                  <a:srgbClr val="00B050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Nearby points to the query are weighted strongly, far points weakly. The </a:t>
            </a:r>
            <a:r>
              <a:rPr lang="el-GR" dirty="0">
                <a:solidFill>
                  <a:srgbClr val="00B050"/>
                </a:solidFill>
              </a:rPr>
              <a:t>σ</a:t>
            </a:r>
            <a:r>
              <a:rPr lang="en-US" dirty="0">
                <a:solidFill>
                  <a:srgbClr val="00B050"/>
                </a:solidFill>
              </a:rPr>
              <a:t> parameter is the </a:t>
            </a:r>
            <a:r>
              <a:rPr lang="en-US" b="1" dirty="0">
                <a:solidFill>
                  <a:srgbClr val="00B050"/>
                </a:solidFill>
              </a:rPr>
              <a:t>kernel width / bandwidth</a:t>
            </a:r>
            <a:r>
              <a:rPr lang="en-US" dirty="0">
                <a:solidFill>
                  <a:srgbClr val="00B050"/>
                </a:solidFill>
              </a:rPr>
              <a:t>. </a:t>
            </a:r>
            <a:endParaRPr lang="en-US" b="1" dirty="0"/>
          </a:p>
          <a:p>
            <a:pPr lvl="1"/>
            <a:endParaRPr lang="en-US" dirty="0"/>
          </a:p>
          <a:p>
            <a:r>
              <a:rPr lang="en-US" i="1" dirty="0"/>
              <a:t>How to fit with the local points?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Predict the weighted average of the outputs</a:t>
            </a:r>
            <a:endParaRPr lang="en-US" b="1" dirty="0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0" y="6629400"/>
            <a:ext cx="2419350" cy="22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l">
              <a:defRPr/>
            </a:pPr>
            <a:r>
              <a:rPr lang="en-US" sz="1050" dirty="0">
                <a:solidFill>
                  <a:schemeClr val="tx1"/>
                </a:solidFill>
              </a:rPr>
              <a:t>Adapted from Carlos </a:t>
            </a:r>
            <a:r>
              <a:rPr lang="en-US" sz="1050" dirty="0" err="1">
                <a:solidFill>
                  <a:schemeClr val="tx1"/>
                </a:solidFill>
              </a:rPr>
              <a:t>Guestrin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48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Problems with Instance-Based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3834"/>
            <a:ext cx="8229600" cy="510426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Too many features? </a:t>
            </a:r>
          </a:p>
          <a:p>
            <a:pPr lvl="1"/>
            <a:r>
              <a:rPr lang="en-US" dirty="0"/>
              <a:t>Doesn’t work well if large number of irrelevant features, distances overwhelmed by noisy features</a:t>
            </a:r>
          </a:p>
          <a:p>
            <a:pPr lvl="1"/>
            <a:r>
              <a:rPr lang="en-US" dirty="0"/>
              <a:t>Distances become meaningless in high dimensions (the </a:t>
            </a:r>
            <a:r>
              <a:rPr lang="en-US" b="1" dirty="0"/>
              <a:t>curse of dimensionality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What is the impact of the </a:t>
            </a:r>
            <a:r>
              <a:rPr lang="en-US" b="1" dirty="0"/>
              <a:t>value of K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Expensive</a:t>
            </a:r>
          </a:p>
          <a:p>
            <a:pPr lvl="1"/>
            <a:r>
              <a:rPr lang="en-US" dirty="0"/>
              <a:t>No learning: most real work done during testing</a:t>
            </a:r>
          </a:p>
          <a:p>
            <a:pPr lvl="1"/>
            <a:r>
              <a:rPr lang="en-US" dirty="0"/>
              <a:t>For every test sample, must search through all dataset – very slow!</a:t>
            </a:r>
          </a:p>
          <a:p>
            <a:pPr lvl="1"/>
            <a:r>
              <a:rPr lang="en-US" b="1" dirty="0"/>
              <a:t>Must use tricks like approximate nearest neighbor search</a:t>
            </a:r>
          </a:p>
          <a:p>
            <a:pPr lvl="1"/>
            <a:r>
              <a:rPr lang="en-US" dirty="0"/>
              <a:t>Need to store all training data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0" y="6662057"/>
            <a:ext cx="1933303" cy="19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l">
              <a:defRPr/>
            </a:pPr>
            <a:r>
              <a:rPr lang="en-US" sz="1050" dirty="0">
                <a:solidFill>
                  <a:schemeClr val="tx1"/>
                </a:solidFill>
              </a:rPr>
              <a:t>Adapted from </a:t>
            </a:r>
            <a:r>
              <a:rPr lang="en-US" sz="1050" dirty="0" err="1">
                <a:solidFill>
                  <a:schemeClr val="tx1"/>
                </a:solidFill>
              </a:rPr>
              <a:t>Dhruv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Batra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5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Curse of Dimensionality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0052.jpg"/>
          <p:cNvPicPr>
            <a:picLocks noChangeAspect="1"/>
          </p:cNvPicPr>
          <p:nvPr/>
        </p:nvPicPr>
        <p:blipFill>
          <a:blip r:embed="rId2" cstate="print"/>
          <a:srcRect t="24188"/>
          <a:stretch>
            <a:fillRect/>
          </a:stretch>
        </p:blipFill>
        <p:spPr>
          <a:xfrm>
            <a:off x="0" y="1563447"/>
            <a:ext cx="9144000" cy="519874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648" y="6441741"/>
            <a:ext cx="9116704" cy="307075"/>
            <a:chOff x="13648" y="6537277"/>
            <a:chExt cx="9116704" cy="307075"/>
          </a:xfrm>
        </p:grpSpPr>
        <p:sp>
          <p:nvSpPr>
            <p:cNvPr id="5" name="Rectangle 4"/>
            <p:cNvSpPr/>
            <p:nvPr/>
          </p:nvSpPr>
          <p:spPr>
            <a:xfrm>
              <a:off x="7956645" y="6537277"/>
              <a:ext cx="1173707" cy="3070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3648" y="6537277"/>
              <a:ext cx="1173707" cy="3070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Curse of Dimensionality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Consider: Sphere of radius 1 in </a:t>
            </a:r>
            <a:r>
              <a:rPr lang="en-US" dirty="0" err="1"/>
              <a:t>d</a:t>
            </a:r>
            <a:r>
              <a:rPr lang="en-US" dirty="0"/>
              <a:t>-dims</a:t>
            </a:r>
          </a:p>
          <a:p>
            <a:endParaRPr lang="en-US" dirty="0"/>
          </a:p>
          <a:p>
            <a:r>
              <a:rPr lang="en-US" dirty="0"/>
              <a:t>Consider: An outer ε-shell in this sphere</a:t>
            </a:r>
          </a:p>
          <a:p>
            <a:endParaRPr lang="en-US" dirty="0"/>
          </a:p>
          <a:p>
            <a:r>
              <a:rPr lang="en-US" dirty="0"/>
              <a:t>What is                      ?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636543"/>
              </p:ext>
            </p:extLst>
          </p:nvPr>
        </p:nvGraphicFramePr>
        <p:xfrm>
          <a:off x="2286000" y="3916692"/>
          <a:ext cx="1652868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935" name="Equation" r:id="rId3" imgW="941400" imgH="420480" progId="Equation.3">
                  <p:embed/>
                </p:oleObj>
              </mc:Choice>
              <mc:Fallback>
                <p:oleObj name="Equation" r:id="rId3" imgW="941400" imgH="420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916692"/>
                        <a:ext cx="1652868" cy="749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0" y="6662057"/>
            <a:ext cx="1933303" cy="19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l">
              <a:defRPr/>
            </a:pPr>
            <a:r>
              <a:rPr lang="en-US" sz="1050" dirty="0">
                <a:solidFill>
                  <a:schemeClr val="tx1"/>
                </a:solidFill>
              </a:rPr>
              <a:t>Slide credit: </a:t>
            </a:r>
            <a:r>
              <a:rPr lang="en-US" sz="1050" dirty="0" err="1">
                <a:solidFill>
                  <a:schemeClr val="tx1"/>
                </a:solidFill>
              </a:rPr>
              <a:t>Dhruv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Batra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3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Curse of Dimensionality (2)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volume of a “sphere” with radius r in D dimensions is </a:t>
            </a:r>
            <a:r>
              <a:rPr lang="en-US" dirty="0" err="1"/>
              <a:t>K</a:t>
            </a:r>
            <a:r>
              <a:rPr lang="en-US" baseline="-25000" dirty="0" err="1"/>
              <a:t>D</a:t>
            </a:r>
            <a:r>
              <a:rPr lang="en-US" dirty="0" err="1"/>
              <a:t>r</a:t>
            </a:r>
            <a:r>
              <a:rPr lang="en-US" baseline="30000" dirty="0" err="1"/>
              <a:t>D</a:t>
            </a:r>
            <a:r>
              <a:rPr lang="en-US" dirty="0"/>
              <a:t> (Bishop Sec. 1.4)</a:t>
            </a:r>
          </a:p>
          <a:p>
            <a:endParaRPr lang="en-US" dirty="0"/>
          </a:p>
          <a:p>
            <a:r>
              <a:rPr lang="en-US" dirty="0"/>
              <a:t>What is                      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As D tends to infinity, this ratio tends to 1</a:t>
            </a:r>
          </a:p>
          <a:p>
            <a:r>
              <a:rPr lang="en-US" dirty="0"/>
              <a:t>I.e. most of the volume of the sphere is in that thin outer shell, which is counter-intuitive</a:t>
            </a:r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8892463"/>
              </p:ext>
            </p:extLst>
          </p:nvPr>
        </p:nvGraphicFramePr>
        <p:xfrm>
          <a:off x="2286000" y="2964192"/>
          <a:ext cx="1652868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936" name="Equation" r:id="rId3" imgW="941400" imgH="420480" progId="Equation.3">
                  <p:embed/>
                </p:oleObj>
              </mc:Choice>
              <mc:Fallback>
                <p:oleObj name="Equation" r:id="rId3" imgW="941400" imgH="42048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964192"/>
                        <a:ext cx="1652868" cy="749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832084"/>
            <a:ext cx="6553200" cy="9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3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Curse of Dimensionality (2)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0" y="6662057"/>
            <a:ext cx="1933303" cy="19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l">
              <a:defRPr/>
            </a:pPr>
            <a:r>
              <a:rPr lang="en-US" sz="1050" dirty="0">
                <a:solidFill>
                  <a:schemeClr val="tx1"/>
                </a:solidFill>
              </a:rPr>
              <a:t>Figure 1.22 from Bishop </a:t>
            </a:r>
          </a:p>
        </p:txBody>
      </p:sp>
      <p:pic>
        <p:nvPicPr>
          <p:cNvPr id="1029122" name="Picture 2" descr="http://research.microsoft.com/en-us/um/people/cmbishop/PRML/prmlfigs-jpg/Figure1.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4421" y="1310182"/>
            <a:ext cx="5515159" cy="53840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352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type of supervised learning: We want to learn to predict, for a new data point x, its label y (e.g. spam / not spam)</a:t>
            </a:r>
          </a:p>
          <a:p>
            <a:r>
              <a:rPr lang="en-US" dirty="0"/>
              <a:t>Don’t learn an explicit function F: X </a:t>
            </a:r>
            <a:r>
              <a:rPr lang="en-US" dirty="0">
                <a:sym typeface="Wingdings" pitchFamily="2" charset="2"/>
              </a:rPr>
              <a:t> Y</a:t>
            </a:r>
          </a:p>
          <a:p>
            <a:r>
              <a:rPr lang="en-US" dirty="0">
                <a:sym typeface="Wingdings" pitchFamily="2" charset="2"/>
              </a:rPr>
              <a:t>Keep all training data {X, Y}</a:t>
            </a:r>
          </a:p>
          <a:p>
            <a:r>
              <a:rPr lang="en-US" dirty="0">
                <a:sym typeface="Wingdings" pitchFamily="2" charset="2"/>
              </a:rPr>
              <a:t>For a test example x, find the training example x</a:t>
            </a:r>
            <a:r>
              <a:rPr lang="en-US" baseline="-25000" dirty="0">
                <a:sym typeface="Wingdings" pitchFamily="2" charset="2"/>
              </a:rPr>
              <a:t>i</a:t>
            </a:r>
            <a:r>
              <a:rPr lang="en-US" dirty="0">
                <a:sym typeface="Wingdings" pitchFamily="2" charset="2"/>
              </a:rPr>
              <a:t> closest to it (e.g. using Euclidean distance) </a:t>
            </a:r>
          </a:p>
          <a:p>
            <a:r>
              <a:rPr lang="en-US" dirty="0">
                <a:sym typeface="Wingdings" pitchFamily="2" charset="2"/>
              </a:rPr>
              <a:t>Then copy the target label </a:t>
            </a:r>
            <a:r>
              <a:rPr lang="en-US" dirty="0" err="1">
                <a:sym typeface="Wingdings" pitchFamily="2" charset="2"/>
              </a:rPr>
              <a:t>y</a:t>
            </a:r>
            <a:r>
              <a:rPr lang="en-US" baseline="-25000" dirty="0" err="1">
                <a:sym typeface="Wingdings" pitchFamily="2" charset="2"/>
              </a:rPr>
              <a:t>i</a:t>
            </a:r>
            <a:r>
              <a:rPr lang="en-US" dirty="0">
                <a:sym typeface="Wingdings" pitchFamily="2" charset="2"/>
              </a:rPr>
              <a:t> as the label for 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Curse of Dimensionality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Problem: In very high dimensions, all points are equally close</a:t>
            </a:r>
          </a:p>
          <a:p>
            <a:r>
              <a:rPr lang="en-US" dirty="0"/>
              <a:t>This problem applies to all types of classifiers, not just K-NN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Problems with Instance-Based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3834"/>
            <a:ext cx="8229600" cy="510426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Too many features? </a:t>
            </a:r>
          </a:p>
          <a:p>
            <a:pPr lvl="1"/>
            <a:r>
              <a:rPr lang="en-US" dirty="0"/>
              <a:t>Doesn’t work well if large number of irrelevant features, distances overwhelmed by noisy features</a:t>
            </a:r>
          </a:p>
          <a:p>
            <a:pPr lvl="1"/>
            <a:r>
              <a:rPr lang="en-US" dirty="0"/>
              <a:t>Distances become meaningless in high dimensions (the </a:t>
            </a:r>
            <a:r>
              <a:rPr lang="en-US" b="1" dirty="0"/>
              <a:t>curse of dimensionality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What is the impact of the </a:t>
            </a:r>
            <a:r>
              <a:rPr lang="en-US" b="1" dirty="0"/>
              <a:t>value of K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Expensive</a:t>
            </a:r>
          </a:p>
          <a:p>
            <a:pPr lvl="1"/>
            <a:r>
              <a:rPr lang="en-US" dirty="0"/>
              <a:t>No learning: most real work done during testing</a:t>
            </a:r>
          </a:p>
          <a:p>
            <a:pPr lvl="1"/>
            <a:r>
              <a:rPr lang="en-US" dirty="0"/>
              <a:t>For every test sample, must search through all dataset – very slow!</a:t>
            </a:r>
          </a:p>
          <a:p>
            <a:pPr lvl="1"/>
            <a:r>
              <a:rPr lang="en-US" b="1" dirty="0"/>
              <a:t>Must use tricks like approximate nearest neighbor search</a:t>
            </a:r>
          </a:p>
          <a:p>
            <a:pPr lvl="1"/>
            <a:r>
              <a:rPr lang="en-US" dirty="0"/>
              <a:t>Need to store all training data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0" y="6662057"/>
            <a:ext cx="1933303" cy="19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l">
              <a:defRPr/>
            </a:pPr>
            <a:r>
              <a:rPr lang="en-US" sz="1050" dirty="0">
                <a:solidFill>
                  <a:schemeClr val="tx1"/>
                </a:solidFill>
              </a:rPr>
              <a:t>Adapted from </a:t>
            </a:r>
            <a:r>
              <a:rPr lang="en-US" sz="1050" dirty="0" err="1">
                <a:solidFill>
                  <a:schemeClr val="tx1"/>
                </a:solidFill>
              </a:rPr>
              <a:t>Dhruv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Batra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307" y="1201003"/>
            <a:ext cx="8598090" cy="197892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1579" y="3179928"/>
            <a:ext cx="8598090" cy="777923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5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5.jpg"/>
          <p:cNvPicPr>
            <a:picLocks noChangeAspect="1"/>
          </p:cNvPicPr>
          <p:nvPr/>
        </p:nvPicPr>
        <p:blipFill>
          <a:blip r:embed="rId2" cstate="print"/>
          <a:srcRect b="66766"/>
          <a:stretch>
            <a:fillRect/>
          </a:stretch>
        </p:blipFill>
        <p:spPr>
          <a:xfrm>
            <a:off x="134470" y="0"/>
            <a:ext cx="8875059" cy="2279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04084"/>
            <a:ext cx="16914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Slide credit: Alexander </a:t>
            </a:r>
            <a:r>
              <a:rPr lang="en-US" sz="1050" dirty="0" err="1"/>
              <a:t>Ihler</a:t>
            </a:r>
            <a:endParaRPr lang="en-US" sz="1050" dirty="0"/>
          </a:p>
        </p:txBody>
      </p:sp>
      <p:sp>
        <p:nvSpPr>
          <p:cNvPr id="4" name="Rectangle 3"/>
          <p:cNvSpPr/>
          <p:nvPr/>
        </p:nvSpPr>
        <p:spPr>
          <a:xfrm>
            <a:off x="1201003" y="1665027"/>
            <a:ext cx="3916907" cy="286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11439" y="1992572"/>
            <a:ext cx="1146412" cy="300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79678" y="2238233"/>
            <a:ext cx="10099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811439" y="1628464"/>
            <a:ext cx="1172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simplifies / </a:t>
            </a:r>
          </a:p>
          <a:p>
            <a:pPr algn="ctr"/>
            <a:r>
              <a:rPr lang="en-US" sz="1600" dirty="0"/>
              <a:t>complicates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04084"/>
            <a:ext cx="16914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Slide credit: Alexander </a:t>
            </a:r>
            <a:r>
              <a:rPr lang="en-US" sz="1050" dirty="0" err="1"/>
              <a:t>Ihler</a:t>
            </a:r>
            <a:endParaRPr lang="en-US" sz="1050" dirty="0"/>
          </a:p>
        </p:txBody>
      </p:sp>
      <p:sp>
        <p:nvSpPr>
          <p:cNvPr id="4" name="Rectangle 3"/>
          <p:cNvSpPr/>
          <p:nvPr/>
        </p:nvSpPr>
        <p:spPr>
          <a:xfrm>
            <a:off x="1201003" y="1665027"/>
            <a:ext cx="3916907" cy="286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04084"/>
            <a:ext cx="16914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Slide credit: Alexander </a:t>
            </a:r>
            <a:r>
              <a:rPr lang="en-US" sz="1050" dirty="0" err="1"/>
              <a:t>Ihler</a:t>
            </a:r>
            <a:endParaRPr lang="en-US" sz="1050" dirty="0"/>
          </a:p>
        </p:txBody>
      </p:sp>
      <p:sp>
        <p:nvSpPr>
          <p:cNvPr id="4" name="Rectangle 3"/>
          <p:cNvSpPr/>
          <p:nvPr/>
        </p:nvSpPr>
        <p:spPr>
          <a:xfrm>
            <a:off x="1201003" y="1665027"/>
            <a:ext cx="4653887" cy="340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04084"/>
            <a:ext cx="16914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Slide credit: Alexander </a:t>
            </a:r>
            <a:r>
              <a:rPr lang="en-US" sz="1050" dirty="0" err="1"/>
              <a:t>Ihler</a:t>
            </a:r>
            <a:endParaRPr lang="en-US" sz="1050" dirty="0"/>
          </a:p>
        </p:txBody>
      </p:sp>
      <p:sp>
        <p:nvSpPr>
          <p:cNvPr id="4" name="Rectangle 3"/>
          <p:cNvSpPr/>
          <p:nvPr/>
        </p:nvSpPr>
        <p:spPr>
          <a:xfrm>
            <a:off x="1201003" y="1665027"/>
            <a:ext cx="4653887" cy="340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355" y="5895833"/>
            <a:ext cx="136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Too complex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1439" y="2306472"/>
            <a:ext cx="286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Use a validation set to pick 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604084"/>
            <a:ext cx="16914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Slide credit: Alexander </a:t>
            </a:r>
            <a:r>
              <a:rPr lang="en-US" sz="1050" dirty="0" err="1"/>
              <a:t>Ihler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Problems with Instance-Based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3834"/>
            <a:ext cx="8229600" cy="510426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Too many features? </a:t>
            </a:r>
          </a:p>
          <a:p>
            <a:pPr lvl="1"/>
            <a:r>
              <a:rPr lang="en-US" dirty="0"/>
              <a:t>Doesn’t work well if large number of irrelevant features, distances overwhelmed by noisy features</a:t>
            </a:r>
          </a:p>
          <a:p>
            <a:pPr lvl="1"/>
            <a:r>
              <a:rPr lang="en-US" dirty="0"/>
              <a:t>Distances become meaningless in high dimensions (the </a:t>
            </a:r>
            <a:r>
              <a:rPr lang="en-US" b="1" dirty="0"/>
              <a:t>curse of dimensionality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What is the impact of the </a:t>
            </a:r>
            <a:r>
              <a:rPr lang="en-US" b="1" dirty="0"/>
              <a:t>value of K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Expensive</a:t>
            </a:r>
          </a:p>
          <a:p>
            <a:pPr lvl="1"/>
            <a:r>
              <a:rPr lang="en-US" dirty="0"/>
              <a:t>No learning: most real work done during testing</a:t>
            </a:r>
          </a:p>
          <a:p>
            <a:pPr lvl="1"/>
            <a:r>
              <a:rPr lang="en-US" dirty="0"/>
              <a:t>For every test sample, must search through all dataset – very slow!</a:t>
            </a:r>
          </a:p>
          <a:p>
            <a:pPr lvl="1"/>
            <a:r>
              <a:rPr lang="en-US" b="1" dirty="0"/>
              <a:t>Must use tricks like approximate nearest neighbor search</a:t>
            </a:r>
          </a:p>
          <a:p>
            <a:pPr lvl="1"/>
            <a:r>
              <a:rPr lang="en-US" dirty="0"/>
              <a:t>Need to store all training data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0" y="6662057"/>
            <a:ext cx="1933303" cy="19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l">
              <a:defRPr/>
            </a:pPr>
            <a:r>
              <a:rPr lang="en-US" sz="1050" dirty="0">
                <a:solidFill>
                  <a:schemeClr val="tx1"/>
                </a:solidFill>
              </a:rPr>
              <a:t>Adapted from </a:t>
            </a:r>
            <a:r>
              <a:rPr lang="en-US" sz="1050" dirty="0" err="1">
                <a:solidFill>
                  <a:schemeClr val="tx1"/>
                </a:solidFill>
              </a:rPr>
              <a:t>Dhruv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Batra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307" y="4148919"/>
            <a:ext cx="8598090" cy="230653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5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approximate </a:t>
            </a:r>
            <a:r>
              <a:rPr lang="en-US" dirty="0"/>
              <a:t>distance </a:t>
            </a:r>
            <a:r>
              <a:rPr lang="en-US" dirty="0" smtClean="0"/>
              <a:t>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Build a balanced tree of data points (</a:t>
            </a:r>
            <a:r>
              <a:rPr lang="en-US" i="1" dirty="0" err="1" smtClean="0"/>
              <a:t>kd</a:t>
            </a:r>
            <a:r>
              <a:rPr lang="en-US" dirty="0" smtClean="0"/>
              <a:t>-tree), </a:t>
            </a:r>
            <a:r>
              <a:rPr lang="en-US" dirty="0"/>
              <a:t>splitting along different dimensions</a:t>
            </a:r>
          </a:p>
          <a:p>
            <a:r>
              <a:rPr lang="en-US" dirty="0"/>
              <a:t>Go down tree (starting from root) </a:t>
            </a:r>
            <a:r>
              <a:rPr lang="en-US" dirty="0" smtClean="0"/>
              <a:t>to find in which bin a query point lives, declare that leaf “current best” neighbor </a:t>
            </a:r>
          </a:p>
          <a:p>
            <a:r>
              <a:rPr lang="en-US" dirty="0" smtClean="0"/>
              <a:t>Go up the tree, checking for and exploring branches as needed when a closer neighbor could exist in that branch </a:t>
            </a:r>
          </a:p>
          <a:p>
            <a:r>
              <a:rPr lang="en-US" dirty="0" smtClean="0"/>
              <a:t>Check for possibility of better neighbor by intersecting regions with hypersphere defined by radius of current best; </a:t>
            </a:r>
            <a:r>
              <a:rPr lang="en-US" dirty="0" smtClean="0"/>
              <a:t>eliminate </a:t>
            </a:r>
            <a:r>
              <a:rPr lang="en-US" dirty="0"/>
              <a:t>parts of the search space if they cannot contain a better </a:t>
            </a:r>
            <a:r>
              <a:rPr lang="en-US" dirty="0" smtClean="0"/>
              <a:t>current best</a:t>
            </a:r>
            <a:endParaRPr lang="en-US" dirty="0"/>
          </a:p>
          <a:p>
            <a:r>
              <a:rPr lang="en-US" dirty="0"/>
              <a:t>Only search for neighbors up until some budget exhausted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Instance-based methods</a:t>
            </a:r>
          </a:p>
          <a:p>
            <a:r>
              <a:rPr lang="en-US" dirty="0"/>
              <a:t>Exemplar methods</a:t>
            </a:r>
          </a:p>
          <a:p>
            <a:r>
              <a:rPr lang="en-US" dirty="0"/>
              <a:t>Memory-based methods</a:t>
            </a:r>
          </a:p>
          <a:p>
            <a:r>
              <a:rPr lang="en-US" dirty="0"/>
              <a:t>Non-parametric methods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53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164" y="795340"/>
            <a:ext cx="5181673" cy="526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6581001"/>
            <a:ext cx="1385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Figure from </a:t>
            </a:r>
            <a:r>
              <a:rPr lang="en-US" sz="1200" dirty="0" err="1"/>
              <a:t>Szeliski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789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K-Nearest Neighbor is the most basic and simplest to implement classifier</a:t>
            </a:r>
          </a:p>
          <a:p>
            <a:r>
              <a:rPr lang="en-US" dirty="0"/>
              <a:t>Cheap at training time, expensive at test time</a:t>
            </a:r>
          </a:p>
          <a:p>
            <a:r>
              <a:rPr lang="en-US" dirty="0"/>
              <a:t>Unlike other methods we’ll see later, naturally works for any number of classes</a:t>
            </a:r>
          </a:p>
          <a:p>
            <a:r>
              <a:rPr lang="en-US" dirty="0"/>
              <a:t>Pick K through a validation set, use approximate methods for finding neighbors</a:t>
            </a:r>
          </a:p>
          <a:p>
            <a:r>
              <a:rPr lang="en-US" dirty="0"/>
              <a:t>Success of classification depends on the amount of data and the meaningfulness of the distance function</a:t>
            </a:r>
          </a:p>
        </p:txBody>
      </p:sp>
    </p:spTree>
    <p:extLst>
      <p:ext uri="{BB962C8B-B14F-4D97-AF65-F5344CB8AC3E}">
        <p14:creationId xmlns:p14="http://schemas.microsoft.com/office/powerpoint/2010/main" val="56208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Instance/Memory-based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Four things make a memory based learner:</a:t>
            </a:r>
          </a:p>
          <a:p>
            <a:r>
              <a:rPr lang="en-US" i="1" dirty="0"/>
              <a:t>A distance metric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i="1" dirty="0"/>
              <a:t>How many nearby neighbors to look at?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i="1" dirty="0"/>
              <a:t>A weighting function (optional)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i="1" dirty="0"/>
              <a:t>How to fit with the local points?</a:t>
            </a:r>
          </a:p>
          <a:p>
            <a:pPr>
              <a:buNone/>
            </a:pPr>
            <a:r>
              <a:rPr lang="en-US" i="1" dirty="0"/>
              <a:t> 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96390"/>
            <a:ext cx="17668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Slide credit: Carlos </a:t>
            </a:r>
            <a:r>
              <a:rPr lang="en-US" sz="1100" dirty="0" err="1"/>
              <a:t>Guestrin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7442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Four things make a memory based learner:</a:t>
            </a:r>
          </a:p>
          <a:p>
            <a:r>
              <a:rPr lang="en-US" i="1" dirty="0"/>
              <a:t>A distance metric</a:t>
            </a:r>
          </a:p>
          <a:p>
            <a:pPr lvl="1"/>
            <a:r>
              <a:rPr lang="en-US" b="1" dirty="0"/>
              <a:t>Euclidean (and others)</a:t>
            </a:r>
          </a:p>
          <a:p>
            <a:pPr lvl="1"/>
            <a:endParaRPr lang="en-US" dirty="0"/>
          </a:p>
          <a:p>
            <a:r>
              <a:rPr lang="en-US" i="1" dirty="0"/>
              <a:t>How many nearby neighbors to look at?</a:t>
            </a:r>
          </a:p>
          <a:p>
            <a:pPr lvl="1"/>
            <a:r>
              <a:rPr lang="en-US" b="1" dirty="0"/>
              <a:t>1</a:t>
            </a:r>
          </a:p>
          <a:p>
            <a:pPr lvl="1"/>
            <a:endParaRPr lang="en-US" dirty="0"/>
          </a:p>
          <a:p>
            <a:r>
              <a:rPr lang="en-US" i="1" dirty="0"/>
              <a:t>A weighting function (optional)</a:t>
            </a:r>
          </a:p>
          <a:p>
            <a:pPr lvl="1"/>
            <a:r>
              <a:rPr lang="en-US" b="1" dirty="0"/>
              <a:t>Not used</a:t>
            </a:r>
          </a:p>
          <a:p>
            <a:pPr lvl="1"/>
            <a:endParaRPr lang="en-US" dirty="0"/>
          </a:p>
          <a:p>
            <a:r>
              <a:rPr lang="en-US" i="1" dirty="0"/>
              <a:t>How to fit with the local points?</a:t>
            </a:r>
          </a:p>
          <a:p>
            <a:pPr lvl="1"/>
            <a:r>
              <a:rPr lang="en-US" b="1" dirty="0"/>
              <a:t>Just predict the same output as the nearest neighbor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96390"/>
            <a:ext cx="17668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Slide credit: Carlos </a:t>
            </a:r>
            <a:r>
              <a:rPr lang="en-US" sz="1100"/>
              <a:t>Guestrin</a:t>
            </a:r>
            <a:endParaRPr lang="en-US" sz="11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/>
              <a:t>-Nearest Neighbor Classifier</a:t>
            </a:r>
          </a:p>
        </p:txBody>
      </p:sp>
    </p:spTree>
    <p:extLst>
      <p:ext uri="{BB962C8B-B14F-4D97-AF65-F5344CB8AC3E}">
        <p14:creationId xmlns:p14="http://schemas.microsoft.com/office/powerpoint/2010/main" val="276015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/>
              <a:t>-Nearest Neighbor Classifier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509" y="4495800"/>
            <a:ext cx="6230983" cy="1325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/>
              <a:t>f(</a:t>
            </a:r>
            <a:r>
              <a:rPr lang="en-US" sz="2400" b="1" dirty="0"/>
              <a:t>x</a:t>
            </a:r>
            <a:r>
              <a:rPr lang="en-US" sz="2400" dirty="0"/>
              <a:t>) = label of the training example nearest to </a:t>
            </a:r>
            <a:r>
              <a:rPr lang="en-US" sz="2400" b="1" dirty="0"/>
              <a:t>x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800" y="1828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3200" y="2514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76600" y="1752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62200" y="3276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3800" y="2971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1400" y="3733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791200" y="2057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029200" y="2743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791200" y="3124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6800" y="1676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57800" y="2286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76800" y="3581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05200" y="2234625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Test example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71600" y="228600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FF"/>
                </a:solidFill>
              </a:rPr>
              <a:t>Training examples from class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96000" y="213360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0000"/>
                </a:solidFill>
              </a:rPr>
              <a:t>Training examples from class 2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6200000" flipV="1">
            <a:off x="3352800" y="2057400"/>
            <a:ext cx="381000" cy="228600"/>
          </a:xfrm>
          <a:prstGeom prst="straightConnector1">
            <a:avLst/>
          </a:prstGeom>
          <a:ln w="254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5-Point Star 16"/>
          <p:cNvSpPr/>
          <p:nvPr/>
        </p:nvSpPr>
        <p:spPr>
          <a:xfrm>
            <a:off x="3429000" y="2133600"/>
            <a:ext cx="381000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581775"/>
            <a:ext cx="1771639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cs typeface="Arial" panose="020B0604020202020204" pitchFamily="34" charset="0"/>
              </a:rPr>
              <a:t>Adapted from Lana </a:t>
            </a:r>
            <a:r>
              <a:rPr lang="en-US" sz="1050" dirty="0" err="1">
                <a:cs typeface="Arial" panose="020B0604020202020204" pitchFamily="34" charset="0"/>
              </a:rPr>
              <a:t>Lazebnik</a:t>
            </a:r>
            <a:endParaRPr lang="en-US" sz="105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744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dirty="0"/>
              <a:t>-Nearest Neighbor Classifier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Four things make a memory based learner:</a:t>
            </a:r>
          </a:p>
          <a:p>
            <a:r>
              <a:rPr lang="en-US" i="1" dirty="0"/>
              <a:t>A distance metric</a:t>
            </a:r>
          </a:p>
          <a:p>
            <a:pPr lvl="1"/>
            <a:r>
              <a:rPr lang="en-US" b="1" dirty="0"/>
              <a:t>Euclidean (and others)</a:t>
            </a:r>
          </a:p>
          <a:p>
            <a:pPr lvl="1"/>
            <a:endParaRPr lang="en-US" dirty="0"/>
          </a:p>
          <a:p>
            <a:r>
              <a:rPr lang="en-US" i="1" dirty="0"/>
              <a:t>How many nearby neighbors to look at?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K</a:t>
            </a:r>
          </a:p>
          <a:p>
            <a:pPr lvl="1"/>
            <a:endParaRPr lang="en-US" dirty="0"/>
          </a:p>
          <a:p>
            <a:r>
              <a:rPr lang="en-US" i="1" dirty="0"/>
              <a:t>A weighting function (optional)</a:t>
            </a:r>
          </a:p>
          <a:p>
            <a:pPr lvl="1"/>
            <a:r>
              <a:rPr lang="en-US" b="1" dirty="0"/>
              <a:t>Not used</a:t>
            </a:r>
          </a:p>
          <a:p>
            <a:pPr lvl="1"/>
            <a:endParaRPr lang="en-US" dirty="0"/>
          </a:p>
          <a:p>
            <a:r>
              <a:rPr lang="en-US" i="1" dirty="0"/>
              <a:t>How to fit with the local points?</a:t>
            </a:r>
          </a:p>
          <a:p>
            <a:pPr lvl="1"/>
            <a:r>
              <a:rPr lang="en-US" b="1" dirty="0"/>
              <a:t>Just predict the </a:t>
            </a:r>
            <a:r>
              <a:rPr lang="en-US" b="1" dirty="0">
                <a:solidFill>
                  <a:srgbClr val="FF0000"/>
                </a:solidFill>
              </a:rPr>
              <a:t>average</a:t>
            </a:r>
            <a:r>
              <a:rPr lang="en-US" b="1" dirty="0"/>
              <a:t> output </a:t>
            </a:r>
            <a:r>
              <a:rPr lang="en-US" b="1" dirty="0">
                <a:solidFill>
                  <a:srgbClr val="FF0000"/>
                </a:solidFill>
              </a:rPr>
              <a:t>among the nearest neighbors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17668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Slide credit: Carlos </a:t>
            </a:r>
            <a:r>
              <a:rPr lang="en-US" sz="1100"/>
              <a:t>Guestrin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4558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1759</TotalTime>
  <Words>1790</Words>
  <Application>Microsoft Office PowerPoint</Application>
  <PresentationFormat>On-screen Show (4:3)</PresentationFormat>
  <Paragraphs>339</Paragraphs>
  <Slides>56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Calibri</vt:lpstr>
      <vt:lpstr>Wingdings</vt:lpstr>
      <vt:lpstr>1_Office Theme</vt:lpstr>
      <vt:lpstr>Equation</vt:lpstr>
      <vt:lpstr>CS 2750: Machine Learning  Classification:  Nearest Neighbors</vt:lpstr>
      <vt:lpstr>Announcement</vt:lpstr>
      <vt:lpstr>Plan for today</vt:lpstr>
      <vt:lpstr>Key Idea</vt:lpstr>
      <vt:lpstr>Related Methods</vt:lpstr>
      <vt:lpstr>Instance/Memory-based Learning</vt:lpstr>
      <vt:lpstr>1-Nearest Neighbor Classifier</vt:lpstr>
      <vt:lpstr>1-Nearest Neighbor Classifier</vt:lpstr>
      <vt:lpstr>K-Nearest Neighbor Classifier</vt:lpstr>
      <vt:lpstr>K-Nearest Neighbor Classifier</vt:lpstr>
      <vt:lpstr>1-nearest neighbor</vt:lpstr>
      <vt:lpstr>3-nearest neighbor</vt:lpstr>
      <vt:lpstr>5-nearest neighbor</vt:lpstr>
      <vt:lpstr>Formal Definition</vt:lpstr>
      <vt:lpstr>Example: Predict where this picture was taken</vt:lpstr>
      <vt:lpstr>PowerPoint Presentation</vt:lpstr>
      <vt:lpstr>Example: Predict where this picture was taken</vt:lpstr>
      <vt:lpstr>6+ million geotagged photos by 109,788 photographers</vt:lpstr>
      <vt:lpstr>Scene Matches</vt:lpstr>
      <vt:lpstr>PowerPoint Presentation</vt:lpstr>
      <vt:lpstr>Scene Matches</vt:lpstr>
      <vt:lpstr>PowerPoint Presentation</vt:lpstr>
      <vt:lpstr>Scene Matches</vt:lpstr>
      <vt:lpstr>PowerPoint Presentation</vt:lpstr>
      <vt:lpstr>The Importance of Data</vt:lpstr>
      <vt:lpstr>k-Nearest Neighbor</vt:lpstr>
      <vt:lpstr>Distances</vt:lpstr>
      <vt:lpstr>Voronoi partitioning </vt:lpstr>
      <vt:lpstr>Multivariate distance metrics</vt:lpstr>
      <vt:lpstr>Distance metrics</vt:lpstr>
      <vt:lpstr>Distance metrics</vt:lpstr>
      <vt:lpstr>Another generalization: Weighted K-NNs</vt:lpstr>
      <vt:lpstr>Another generalization: Weighted K-NNs</vt:lpstr>
      <vt:lpstr>Kernel Regression/Classification</vt:lpstr>
      <vt:lpstr>Problems with Instance-Based Learning</vt:lpstr>
      <vt:lpstr>Curse of Dimensionality (1)</vt:lpstr>
      <vt:lpstr>Curse of Dimensionality (2)</vt:lpstr>
      <vt:lpstr>Curse of Dimensionality (2) </vt:lpstr>
      <vt:lpstr>Curse of Dimensionality (2)</vt:lpstr>
      <vt:lpstr>Curse of Dimensionality (2)</vt:lpstr>
      <vt:lpstr>Problems with Instance-Based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Problems with Instance-Based Learning</vt:lpstr>
      <vt:lpstr>An approximate distance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>University of Pittsburgh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1699: Intro to Computer Vision Introduction</dc:title>
  <dc:creator>Adriana I. Kovashka</dc:creator>
  <cp:lastModifiedBy>Adriana I. Kovashka</cp:lastModifiedBy>
  <cp:revision>154</cp:revision>
  <dcterms:created xsi:type="dcterms:W3CDTF">2015-04-17T19:15:42Z</dcterms:created>
  <dcterms:modified xsi:type="dcterms:W3CDTF">2017-02-02T17:36:38Z</dcterms:modified>
</cp:coreProperties>
</file>