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57" r:id="rId6"/>
  </p:sldMasterIdLst>
  <p:notesMasterIdLst>
    <p:notesMasterId r:id="rId39"/>
  </p:notesMasterIdLst>
  <p:sldIdLst>
    <p:sldId id="256" r:id="rId7"/>
    <p:sldId id="328" r:id="rId8"/>
    <p:sldId id="257" r:id="rId9"/>
    <p:sldId id="258" r:id="rId10"/>
    <p:sldId id="259" r:id="rId11"/>
    <p:sldId id="260" r:id="rId12"/>
    <p:sldId id="263" r:id="rId13"/>
    <p:sldId id="265" r:id="rId14"/>
    <p:sldId id="266" r:id="rId15"/>
    <p:sldId id="276" r:id="rId16"/>
    <p:sldId id="282" r:id="rId17"/>
    <p:sldId id="289" r:id="rId18"/>
    <p:sldId id="288" r:id="rId19"/>
    <p:sldId id="326" r:id="rId20"/>
    <p:sldId id="305" r:id="rId21"/>
    <p:sldId id="306" r:id="rId22"/>
    <p:sldId id="290" r:id="rId23"/>
    <p:sldId id="291" r:id="rId24"/>
    <p:sldId id="292" r:id="rId25"/>
    <p:sldId id="327" r:id="rId26"/>
    <p:sldId id="311" r:id="rId27"/>
    <p:sldId id="312" r:id="rId28"/>
    <p:sldId id="313" r:id="rId29"/>
    <p:sldId id="314" r:id="rId30"/>
    <p:sldId id="315" r:id="rId31"/>
    <p:sldId id="316" r:id="rId32"/>
    <p:sldId id="319" r:id="rId33"/>
    <p:sldId id="320" r:id="rId34"/>
    <p:sldId id="321" r:id="rId35"/>
    <p:sldId id="322" r:id="rId36"/>
    <p:sldId id="323" r:id="rId37"/>
    <p:sldId id="32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80" d="100"/>
          <a:sy n="80" d="100"/>
        </p:scale>
        <p:origin x="1836" y="12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37736-4DC9-4C05-99A7-856CCC231F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AD559-58E6-437A-A7FE-2E6C4DB0F6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9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9E3122-616F-4F59-A9A7-EE3E81929973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363" name="Rectangle 7"/>
          <p:cNvSpPr txBox="1">
            <a:spLocks noGrp="1"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E710419-C34C-4D47-80A4-86135ABA834F}" type="slidenum">
              <a:rPr lang="en-US" sz="1200">
                <a:solidFill>
                  <a:srgbClr val="000000"/>
                </a:solidFill>
                <a:latin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CS 376 Lecture 11 </a:t>
            </a:r>
          </a:p>
        </p:txBody>
      </p:sp>
    </p:spTree>
    <p:extLst>
      <p:ext uri="{BB962C8B-B14F-4D97-AF65-F5344CB8AC3E}">
        <p14:creationId xmlns:p14="http://schemas.microsoft.com/office/powerpoint/2010/main" val="593363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9CE023-128E-4856-BCB6-506FF27BFF96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me give you an intuition of what is going on. Suppose we have the standard line fitting problem in presence of outliers.</a:t>
            </a:r>
          </a:p>
          <a:p>
            <a:r>
              <a:rPr lang="en-US"/>
              <a:t>We can formulate this problem as follows: want to find the best partition of points in inlier set and outlier set such that…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 objective consists of adjusting the parameters of a model function so as to best fit a data set. </a:t>
            </a:r>
          </a:p>
          <a:p>
            <a:r>
              <a:rPr lang="en-US"/>
              <a:t>"best" is defined by a function f that needs to be minimized.</a:t>
            </a:r>
          </a:p>
          <a:p>
            <a:endParaRPr lang="en-US"/>
          </a:p>
          <a:p>
            <a:r>
              <a:rPr lang="en-US"/>
              <a:t>Such that the best parameter of fitting the line give rise to a residual error lower that delta</a:t>
            </a:r>
          </a:p>
          <a:p>
            <a:endParaRPr lang="en-US"/>
          </a:p>
          <a:p>
            <a:r>
              <a:rPr lang="en-US"/>
              <a:t>as when the sum, </a:t>
            </a:r>
            <a:r>
              <a:rPr lang="en-US" i="1"/>
              <a:t>S</a:t>
            </a:r>
            <a:r>
              <a:rPr lang="en-US"/>
              <a:t>, of squared residuals </a:t>
            </a:r>
          </a:p>
        </p:txBody>
      </p:sp>
    </p:spTree>
    <p:extLst>
      <p:ext uri="{BB962C8B-B14F-4D97-AF65-F5344CB8AC3E}">
        <p14:creationId xmlns:p14="http://schemas.microsoft.com/office/powerpoint/2010/main" val="3622298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C0EBD-25A8-4D2D-84D6-A0B57D3202AA}" type="slidenum">
              <a:rPr lang="en-US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me give you an intuition of what is going on. Suppose we have the standard line fitting problem in presence of outliers.</a:t>
            </a:r>
          </a:p>
          <a:p>
            <a:r>
              <a:rPr lang="en-US" dirty="0"/>
              <a:t>We can formulate this problem as follows: want to find the best partition of points in </a:t>
            </a:r>
            <a:r>
              <a:rPr lang="en-US" dirty="0" err="1"/>
              <a:t>inlier</a:t>
            </a:r>
            <a:r>
              <a:rPr lang="en-US" dirty="0"/>
              <a:t> set and outlier set such that…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objective consists of adjusting the parameters of a model function so as to best fit a data set. </a:t>
            </a:r>
          </a:p>
          <a:p>
            <a:r>
              <a:rPr lang="en-US" dirty="0"/>
              <a:t>"best" is defined by a function f that needs to be minimized.</a:t>
            </a:r>
          </a:p>
          <a:p>
            <a:endParaRPr lang="en-US" dirty="0"/>
          </a:p>
          <a:p>
            <a:r>
              <a:rPr lang="en-US" dirty="0"/>
              <a:t>Such that the best parameter of fitting the line give rise to a residual error lower that delta</a:t>
            </a:r>
          </a:p>
          <a:p>
            <a:endParaRPr lang="en-US" dirty="0"/>
          </a:p>
          <a:p>
            <a:r>
              <a:rPr lang="en-US" dirty="0"/>
              <a:t>as when the sum, </a:t>
            </a:r>
            <a:r>
              <a:rPr lang="en-US" i="1" dirty="0"/>
              <a:t>S</a:t>
            </a:r>
            <a:r>
              <a:rPr lang="en-US" dirty="0"/>
              <a:t>, of squared residuals </a:t>
            </a:r>
          </a:p>
        </p:txBody>
      </p:sp>
    </p:spTree>
    <p:extLst>
      <p:ext uri="{BB962C8B-B14F-4D97-AF65-F5344CB8AC3E}">
        <p14:creationId xmlns:p14="http://schemas.microsoft.com/office/powerpoint/2010/main" val="3743964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3D293D-73B5-4141-AE77-401D46217D14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4387" name="Rectangle 7"/>
          <p:cNvSpPr txBox="1">
            <a:spLocks noGrp="1"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8E4D76A-B5A5-486A-A7D1-9B888FAE03B3}" type="slidenum">
              <a:rPr lang="en-US" sz="1200">
                <a:solidFill>
                  <a:srgbClr val="000000"/>
                </a:solidFill>
                <a:latin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z="1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4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CS 376 Lecture 11 </a:t>
            </a:r>
          </a:p>
        </p:txBody>
      </p:sp>
    </p:spTree>
    <p:extLst>
      <p:ext uri="{BB962C8B-B14F-4D97-AF65-F5344CB8AC3E}">
        <p14:creationId xmlns:p14="http://schemas.microsoft.com/office/powerpoint/2010/main" val="3882973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BCDA7C6-4E28-471E-A0F6-23EF427D758F}" type="slidenum">
              <a:rPr lang="en-US">
                <a:solidFill>
                  <a:prstClr val="black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7550"/>
            <a:ext cx="4779963" cy="3584575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961" y="4540568"/>
            <a:ext cx="5384800" cy="4378881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CS 376 Lecture 8 Fitting</a:t>
            </a:r>
          </a:p>
        </p:txBody>
      </p:sp>
    </p:spTree>
    <p:extLst>
      <p:ext uri="{BB962C8B-B14F-4D97-AF65-F5344CB8AC3E}">
        <p14:creationId xmlns:p14="http://schemas.microsoft.com/office/powerpoint/2010/main" val="3469440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7DD4497C-5D18-43CF-9BFC-913A6DFFACAF}" type="slidenum">
              <a:rPr lang="en-US">
                <a:solidFill>
                  <a:prstClr val="black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7550"/>
            <a:ext cx="4779963" cy="3584575"/>
          </a:xfrm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961" y="4540568"/>
            <a:ext cx="5384800" cy="4378881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CS 376 Lecture 8 Fitting</a:t>
            </a:r>
          </a:p>
        </p:txBody>
      </p:sp>
    </p:spTree>
    <p:extLst>
      <p:ext uri="{BB962C8B-B14F-4D97-AF65-F5344CB8AC3E}">
        <p14:creationId xmlns:p14="http://schemas.microsoft.com/office/powerpoint/2010/main" val="1530017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B032AB6-9822-46CE-B5E4-CEB78EEE70AD}" type="slidenum">
              <a:rPr lang="en-US">
                <a:solidFill>
                  <a:prstClr val="black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7550"/>
            <a:ext cx="4779963" cy="3584575"/>
          </a:xfrm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961" y="4540568"/>
            <a:ext cx="5384800" cy="4378881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CS 376 Lecture 8 Fitting</a:t>
            </a:r>
          </a:p>
        </p:txBody>
      </p:sp>
    </p:spTree>
    <p:extLst>
      <p:ext uri="{BB962C8B-B14F-4D97-AF65-F5344CB8AC3E}">
        <p14:creationId xmlns:p14="http://schemas.microsoft.com/office/powerpoint/2010/main" val="3687206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78B8CB7B-AC87-415D-8113-26EEAF404001}" type="slidenum">
              <a:rPr lang="en-US" b="1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CS 376 Lecture 11 </a:t>
            </a:r>
          </a:p>
        </p:txBody>
      </p:sp>
    </p:spTree>
    <p:extLst>
      <p:ext uri="{BB962C8B-B14F-4D97-AF65-F5344CB8AC3E}">
        <p14:creationId xmlns:p14="http://schemas.microsoft.com/office/powerpoint/2010/main" val="2358681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71030-AC51-4A09-A25E-5FA357B75AFA}" type="slidenum">
              <a:rPr lang="en-US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me give you an intuition of what is going on. Suppose we have the standard line fitting problem in presence of outliers.</a:t>
            </a:r>
          </a:p>
          <a:p>
            <a:r>
              <a:rPr lang="en-US"/>
              <a:t>We can formulate this problem as follows: want to find the best partition of points in inlier set and outlier set such that…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 objective consists of adjusting the parameters of a model function so as to best fit a data set. </a:t>
            </a:r>
          </a:p>
          <a:p>
            <a:r>
              <a:rPr lang="en-US"/>
              <a:t>"best" is defined by a function f that needs to be minimized.</a:t>
            </a:r>
          </a:p>
          <a:p>
            <a:endParaRPr lang="en-US"/>
          </a:p>
          <a:p>
            <a:r>
              <a:rPr lang="en-US"/>
              <a:t>Such that the best parameter of fitting the line give rise to a residual error lower that delta</a:t>
            </a:r>
          </a:p>
          <a:p>
            <a:endParaRPr lang="en-US"/>
          </a:p>
          <a:p>
            <a:r>
              <a:rPr lang="en-US"/>
              <a:t>as when the sum, </a:t>
            </a:r>
            <a:r>
              <a:rPr lang="en-US" i="1"/>
              <a:t>S</a:t>
            </a:r>
            <a:r>
              <a:rPr lang="en-US"/>
              <a:t>, of squared residuals </a:t>
            </a:r>
          </a:p>
        </p:txBody>
      </p:sp>
    </p:spTree>
    <p:extLst>
      <p:ext uri="{BB962C8B-B14F-4D97-AF65-F5344CB8AC3E}">
        <p14:creationId xmlns:p14="http://schemas.microsoft.com/office/powerpoint/2010/main" val="819992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1A7C6-64BD-4260-B379-19E577421018}" type="slidenum">
              <a:rPr lang="en-US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me give you an intuition of what is going on. Suppose we have the standard line fitting problem in presence of outliers.</a:t>
            </a:r>
          </a:p>
          <a:p>
            <a:r>
              <a:rPr lang="en-US"/>
              <a:t>We can formulate this problem as follows: want to find the best partition of points in inlier set and outlier set such that…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 objective consists of adjusting the parameters of a model function so as to best fit a data set. </a:t>
            </a:r>
          </a:p>
          <a:p>
            <a:r>
              <a:rPr lang="en-US"/>
              <a:t>"best" is defined by a function f that needs to be minimized.</a:t>
            </a:r>
          </a:p>
          <a:p>
            <a:endParaRPr lang="en-US"/>
          </a:p>
          <a:p>
            <a:r>
              <a:rPr lang="en-US"/>
              <a:t>Such that the best parameter of fitting the line give rise to a residual error lower that delta</a:t>
            </a:r>
          </a:p>
          <a:p>
            <a:endParaRPr lang="en-US"/>
          </a:p>
          <a:p>
            <a:r>
              <a:rPr lang="en-US"/>
              <a:t>as when the sum, </a:t>
            </a:r>
            <a:r>
              <a:rPr lang="en-US" i="1"/>
              <a:t>S</a:t>
            </a:r>
            <a:r>
              <a:rPr lang="en-US"/>
              <a:t>, of squared residuals </a:t>
            </a:r>
          </a:p>
        </p:txBody>
      </p:sp>
    </p:spTree>
    <p:extLst>
      <p:ext uri="{BB962C8B-B14F-4D97-AF65-F5344CB8AC3E}">
        <p14:creationId xmlns:p14="http://schemas.microsoft.com/office/powerpoint/2010/main" val="2066444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168155-4F81-4408-A7FC-EA1CD92B6B85}" type="slidenum">
              <a:rPr lang="en-US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me give you an intuition of what is going on. Suppose we have the standard line fitting problem in presence of outliers.</a:t>
            </a:r>
          </a:p>
          <a:p>
            <a:r>
              <a:rPr lang="en-US"/>
              <a:t>We can formulate this problem as follows: want to find the best partition of points in inlier set and outlier set such that…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 objective consists of adjusting the parameters of a model function so as to best fit a data set. </a:t>
            </a:r>
          </a:p>
          <a:p>
            <a:r>
              <a:rPr lang="en-US"/>
              <a:t>"best" is defined by a function f that needs to be minimized.</a:t>
            </a:r>
          </a:p>
          <a:p>
            <a:endParaRPr lang="en-US"/>
          </a:p>
          <a:p>
            <a:r>
              <a:rPr lang="en-US"/>
              <a:t>Such that the best parameter of fitting the line give rise to a residual error lower that delta</a:t>
            </a:r>
          </a:p>
          <a:p>
            <a:endParaRPr lang="en-US"/>
          </a:p>
          <a:p>
            <a:r>
              <a:rPr lang="en-US"/>
              <a:t>as when the sum, </a:t>
            </a:r>
            <a:r>
              <a:rPr lang="en-US" i="1"/>
              <a:t>S</a:t>
            </a:r>
            <a:r>
              <a:rPr lang="en-US"/>
              <a:t>, of squared residuals </a:t>
            </a:r>
          </a:p>
        </p:txBody>
      </p:sp>
    </p:spTree>
    <p:extLst>
      <p:ext uri="{BB962C8B-B14F-4D97-AF65-F5344CB8AC3E}">
        <p14:creationId xmlns:p14="http://schemas.microsoft.com/office/powerpoint/2010/main" val="340804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4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91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44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086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525963"/>
          </a:xfrm>
        </p:spPr>
        <p:txBody>
          <a:bodyPr/>
          <a:lstStyle>
            <a:lvl1pPr>
              <a:buNone/>
              <a:defRPr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989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76" y="4419600"/>
            <a:ext cx="7772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340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None/>
              <a:defRPr sz="2400" b="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None/>
              <a:defRPr sz="2400" b="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143000"/>
            <a:ext cx="8229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106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None/>
              <a:defRPr sz="2400"/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None/>
              <a:defRPr sz="2400"/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457200" y="1143000"/>
            <a:ext cx="82296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102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rot="5400000" flipH="1" flipV="1">
            <a:off x="0" y="11430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457200" y="1143000"/>
            <a:ext cx="82296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248400"/>
            <a:ext cx="822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740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97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None/>
              <a:defRPr sz="3200"/>
            </a:lvl1pPr>
            <a:lvl2pPr>
              <a:buNone/>
              <a:defRPr sz="2800"/>
            </a:lvl2pPr>
            <a:lvl3pPr>
              <a:buNone/>
              <a:defRPr sz="2400"/>
            </a:lvl3pPr>
            <a:lvl4pPr>
              <a:buNone/>
              <a:defRPr sz="2000"/>
            </a:lvl4pPr>
            <a:lvl5pPr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43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082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827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395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68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C975F6-1F02-49F1-9B80-3C42822A82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648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2697F2-86AE-437C-90FF-D0F00A09CC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41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C620BA-5B58-4BFE-9209-94A3CAD3632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152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8ACE6-38FB-41C1-BB51-260E57DEB5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059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8AE770-982F-4BC2-AA0E-C47D558F4A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12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383176-FBAF-4F05-A00D-81B28782FDD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617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B7E85-4311-4C48-89B5-CF7C3FBC332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7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362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D37FA9-4D0B-40BC-BBEA-37390D508C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23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F93CF4-E63E-4E36-BA7C-2CBBFE382D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098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1759FE-7B4E-4F6E-B866-11187D72CA9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566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97410A-348B-4A90-B1CF-A9CEE800D6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075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59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B09C-5FE3-4E5C-947F-62A8A654A6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8880D-8C14-414F-9A2C-CAC4CEB712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249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98400-A51E-47C6-AB6E-9D2F0FEB444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87C5-D1BA-4E64-9B6E-A01CF3A7D9E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8148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AFC77-476A-4B65-AEF2-B88090E8601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9DFD-7A6B-421E-91AE-F1416F30A7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2994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747BA-49B7-4E32-A9B2-44A226F3221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32093-982A-4E29-84CD-21505EE181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579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BBE94-D788-474D-8EEB-6F58D14720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8F99F-4257-47F7-B137-92F5C330B80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608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5DB7-2A11-4E6C-9567-D57EA333CE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DBDE-828A-4ED8-BAC3-0183760B6DD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00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558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82A0-E074-4D1F-9892-A88D1283A73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4E828-8872-429C-B31F-81F3904DB62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759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5463-834F-40F6-B8E3-F026FE73268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64F8D-F56C-469B-8A33-F67E89A087F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996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B97F0-D666-463A-99C4-716878AAB3F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1FFF3-B466-42C5-A286-E06D02714B7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5473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5714B-483C-45C3-99E0-9DDFC1306F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34E0C-7D9E-4F01-AF55-2FE14BA758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881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9D8F-1676-4F18-A19A-1DC9780C6F7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49CCE-778B-4371-A03A-FDCD62BA79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129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E4B2DDB-B4D1-4125-8159-6EDB94AE169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4372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73018B4-3933-4F62-A5FA-67D0DCE8653B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332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B389572-BE80-4015-B60A-A72FC85D6D8B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679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073EA36-E756-4169-B749-F2D60A8B0CA8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8609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A149096-2B83-44A4-B84B-C4BAB53BC103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70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886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7C9B566-B7D8-4BE7-840C-83778208EB12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9595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0B7A1A3-3CB5-4873-9914-12B786270A82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520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4F18ADD-DE40-44F3-A998-E661606E32F3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2343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1C550BD-6899-4552-B1A8-0A2A1826DF53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2969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C183C7D-514C-471D-B43C-43B42CF8B980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8008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F06E393-7836-4834-A61E-1ECDC2D3926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073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DFE37D-0399-4782-ACCC-41C6582A829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2981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653087-A45F-4E7E-8A0B-022321B6A9A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847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3FCA5C-1058-44E4-9BEF-B7DD58ECFA3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605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1C46FF-051C-4417-BFCD-C33BCFC3007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12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7933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386BE5-8C8C-4CA7-A34B-7167F91EBBF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279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3AD704-75B4-4EED-BB56-66A6FBA0736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2181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4FF8AD-E0AB-4224-90B0-25063A38E42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5530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734C93-0044-4DA3-A71E-86D267CB126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68812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0158DE-57D3-4497-B383-F0E55D5CF61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151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D52F32-A75F-403B-B111-3F89478CA95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499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552460-B472-4652-A7B3-F000F9CBB89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4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3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71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1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FD94-9782-41F3-B2A5-0D7934C54F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9CEBD-06BE-4342-B09A-C7EEE98F9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9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E2D75-176A-4731-8E9E-D5878C72AE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A1D74-A88E-44E7-9F6E-F7237237E53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8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28F398-02E5-4E7F-9921-4D067D02FE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7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668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F0A01C-ECC0-4966-AD27-2E8B22F3BDB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1/31/2017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F44228-A715-4D35-A686-68263BBDC7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3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9B403E6-EFB1-4095-AC3C-2CFB971FD47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>
            <a:off x="685800" y="8382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30B9F3-849D-4788-85CF-CB5DFEF19A3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58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6.xml"/><Relationship Id="rId1" Type="http://schemas.openxmlformats.org/officeDocument/2006/relationships/tags" Target="../tags/tag6.xml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6.xml"/><Relationship Id="rId1" Type="http://schemas.openxmlformats.org/officeDocument/2006/relationships/tags" Target="../tags/tag7.xml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76135"/>
            <a:ext cx="9144000" cy="25908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 2750: Machine Learning </a:t>
            </a:r>
            <a:r>
              <a:rPr lang="en-US" sz="5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 Regression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19335"/>
            <a:ext cx="6400800" cy="2133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</a:rPr>
              <a:t>Prof. Adriana </a:t>
            </a:r>
            <a:r>
              <a:rPr lang="en-US" sz="3600" dirty="0" err="1">
                <a:solidFill>
                  <a:schemeClr val="tx1"/>
                </a:solidFill>
              </a:rPr>
              <a:t>Kovashka</a:t>
            </a:r>
            <a:r>
              <a:rPr lang="en-US" sz="3600" dirty="0">
                <a:solidFill>
                  <a:schemeClr val="tx1"/>
                </a:solidFill>
              </a:rPr>
              <a:t/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University of Pittsburgh</a:t>
            </a:r>
          </a:p>
          <a:p>
            <a:pPr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</a:rPr>
              <a:t>January 31, 2017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16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/>
          <a:srcRect b="17482"/>
          <a:stretch/>
        </p:blipFill>
        <p:spPr>
          <a:xfrm>
            <a:off x="0" y="368300"/>
            <a:ext cx="9144000" cy="504986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604084"/>
            <a:ext cx="19527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Slide credit: Greg </a:t>
            </a:r>
            <a:r>
              <a:rPr lang="en-US" sz="1050" dirty="0" err="1">
                <a:solidFill>
                  <a:prstClr val="black"/>
                </a:solidFill>
              </a:rPr>
              <a:t>Shakhnarovich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194463"/>
            <a:ext cx="9144000" cy="6768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916879"/>
            <a:ext cx="9144000" cy="1201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70897" y="1048306"/>
            <a:ext cx="2202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(Derivation on board)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628450" y="5593902"/>
            <a:ext cx="4304184" cy="763948"/>
            <a:chOff x="1628450" y="5593902"/>
            <a:chExt cx="4304184" cy="76394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 cstate="print"/>
            <a:srcRect l="30956" t="82047" r="50567" b="5469"/>
            <a:stretch/>
          </p:blipFill>
          <p:spPr>
            <a:xfrm>
              <a:off x="1628450" y="5593902"/>
              <a:ext cx="1689516" cy="763948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3280603" y="6065950"/>
              <a:ext cx="40267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test</a:t>
              </a: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print"/>
            <a:srcRect l="50591" t="82047" r="28641" b="5469"/>
            <a:stretch/>
          </p:blipFill>
          <p:spPr>
            <a:xfrm>
              <a:off x="3596187" y="5593902"/>
              <a:ext cx="1898919" cy="763948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36930" y="6065950"/>
              <a:ext cx="40267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test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 cstate="print"/>
            <a:srcRect l="72301" t="82047" r="25957" b="5469"/>
            <a:stretch/>
          </p:blipFill>
          <p:spPr>
            <a:xfrm>
              <a:off x="5773327" y="5593902"/>
              <a:ext cx="159307" cy="763948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10417" y="5163787"/>
            <a:ext cx="2284440" cy="306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58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9353"/>
          </a:xfrm>
        </p:spPr>
        <p:txBody>
          <a:bodyPr>
            <a:normAutofit/>
          </a:bodyPr>
          <a:lstStyle/>
          <a:p>
            <a:r>
              <a:rPr lang="en-US" sz="2800" dirty="0"/>
              <a:t>Computing the </a:t>
            </a:r>
            <a:r>
              <a:rPr lang="en-US" sz="2800" dirty="0" err="1"/>
              <a:t>pseudoinverse</a:t>
            </a:r>
            <a:r>
              <a:rPr lang="en-US" sz="2800" dirty="0"/>
              <a:t> might be slow for large matrices</a:t>
            </a:r>
          </a:p>
          <a:p>
            <a:pPr lvl="1"/>
            <a:r>
              <a:rPr lang="en-US" sz="2400" i="1" dirty="0"/>
              <a:t>Cubic</a:t>
            </a:r>
            <a:r>
              <a:rPr lang="en-US" sz="2400" dirty="0"/>
              <a:t> in number of features D (due to SVD)</a:t>
            </a:r>
          </a:p>
          <a:p>
            <a:pPr lvl="1"/>
            <a:r>
              <a:rPr lang="en-US" sz="2400" dirty="0"/>
              <a:t>Linear in number of samples N</a:t>
            </a:r>
          </a:p>
          <a:p>
            <a:r>
              <a:rPr lang="en-US" sz="2800" dirty="0"/>
              <a:t>We might want to adjust solution as new examples come in, without </a:t>
            </a:r>
            <a:r>
              <a:rPr lang="en-US" sz="2800" dirty="0" err="1"/>
              <a:t>recomputing</a:t>
            </a:r>
            <a:r>
              <a:rPr lang="en-US" sz="2800" dirty="0"/>
              <a:t> the pseudoinverse for each new sample that comes in</a:t>
            </a:r>
          </a:p>
          <a:p>
            <a:r>
              <a:rPr lang="en-US" sz="2800" dirty="0"/>
              <a:t>Another solution: Gradient descent</a:t>
            </a:r>
          </a:p>
          <a:p>
            <a:pPr lvl="1"/>
            <a:r>
              <a:rPr lang="en-US" sz="2400" dirty="0"/>
              <a:t>Cost: linear in both D and N</a:t>
            </a:r>
          </a:p>
          <a:p>
            <a:pPr lvl="1"/>
            <a:r>
              <a:rPr lang="en-US" sz="2400" dirty="0"/>
              <a:t>If D &gt; 10,000, use gradient descent</a:t>
            </a:r>
          </a:p>
        </p:txBody>
      </p:sp>
    </p:spTree>
    <p:extLst>
      <p:ext uri="{BB962C8B-B14F-4D97-AF65-F5344CB8AC3E}">
        <p14:creationId xmlns:p14="http://schemas.microsoft.com/office/powerpoint/2010/main" val="2741666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optimality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5189516"/>
            <a:ext cx="8425543" cy="1246909"/>
          </a:xfrm>
        </p:spPr>
        <p:txBody>
          <a:bodyPr>
            <a:normAutofit/>
          </a:bodyPr>
          <a:lstStyle/>
          <a:p>
            <a:r>
              <a:rPr lang="en-US" dirty="0"/>
              <a:t>Global </a:t>
            </a:r>
            <a:r>
              <a:rPr lang="en-US" dirty="0" err="1"/>
              <a:t>vs</a:t>
            </a:r>
            <a:r>
              <a:rPr lang="en-US" dirty="0"/>
              <a:t> local minima</a:t>
            </a:r>
          </a:p>
          <a:p>
            <a:r>
              <a:rPr lang="en-US" dirty="0"/>
              <a:t>Fortunately, least squares is convex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904" y="1781175"/>
            <a:ext cx="8786192" cy="30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604084"/>
            <a:ext cx="17508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Adapted from Erik </a:t>
            </a:r>
            <a:r>
              <a:rPr lang="en-US" sz="1050" dirty="0" err="1">
                <a:solidFill>
                  <a:prstClr val="black"/>
                </a:solidFill>
              </a:rPr>
              <a:t>Sudderth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0151" y="1662545"/>
            <a:ext cx="3040083" cy="296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19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optimality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338" y="1600200"/>
            <a:ext cx="75533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604084"/>
            <a:ext cx="17107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Slide credit: </a:t>
            </a:r>
            <a:r>
              <a:rPr lang="en-US" sz="1050" dirty="0" err="1">
                <a:solidFill>
                  <a:prstClr val="black"/>
                </a:solidFill>
              </a:rPr>
              <a:t>Subhransu</a:t>
            </a:r>
            <a:r>
              <a:rPr lang="en-US" sz="1050" dirty="0">
                <a:solidFill>
                  <a:prstClr val="black"/>
                </a:solidFill>
              </a:rPr>
              <a:t> </a:t>
            </a:r>
            <a:r>
              <a:rPr lang="en-US" sz="1050" dirty="0" err="1">
                <a:solidFill>
                  <a:prstClr val="black"/>
                </a:solidFill>
              </a:rPr>
              <a:t>Maji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24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Linear regression definition</a:t>
            </a:r>
          </a:p>
          <a:p>
            <a:r>
              <a:rPr lang="en-US" dirty="0"/>
              <a:t>Solution via least squares</a:t>
            </a:r>
          </a:p>
          <a:p>
            <a:r>
              <a:rPr lang="en-US" dirty="0"/>
              <a:t>Solution via gradient descent</a:t>
            </a:r>
          </a:p>
          <a:p>
            <a:r>
              <a:rPr lang="en-US" dirty="0"/>
              <a:t>Regularized least squares</a:t>
            </a:r>
          </a:p>
          <a:p>
            <a:r>
              <a:rPr lang="en-US" dirty="0"/>
              <a:t>Dealing with outliers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5008" y="3360716"/>
            <a:ext cx="8585860" cy="60168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4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Linear Basis Function Models (1)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Example: Polynomial Curve Fitting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2009757" y="2357430"/>
            <a:ext cx="5122131" cy="3739467"/>
            <a:chOff x="1644889" y="1524000"/>
            <a:chExt cx="6026036" cy="4399373"/>
          </a:xfrm>
        </p:grpSpPr>
        <p:pic>
          <p:nvPicPr>
            <p:cNvPr id="6" name="Content Placeholder 7" descr="Figure1.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1200" y="1524000"/>
              <a:ext cx="4800598" cy="3566160"/>
            </a:xfrm>
            <a:prstGeom prst="rect">
              <a:avLst/>
            </a:prstGeom>
          </p:spPr>
        </p:pic>
        <p:pic>
          <p:nvPicPr>
            <p:cNvPr id="7" name="Picture 6" descr="TP_tmp.emf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44889" y="5105400"/>
              <a:ext cx="6026036" cy="817973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9" name="TextBox 8"/>
          <p:cNvSpPr txBox="1"/>
          <p:nvPr/>
        </p:nvSpPr>
        <p:spPr>
          <a:xfrm>
            <a:off x="0" y="6604084"/>
            <a:ext cx="19014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Slide credit: Christopher Bishop</a:t>
            </a:r>
          </a:p>
        </p:txBody>
      </p:sp>
    </p:spTree>
    <p:extLst>
      <p:ext uri="{BB962C8B-B14F-4D97-AF65-F5344CB8AC3E}">
        <p14:creationId xmlns:p14="http://schemas.microsoft.com/office/powerpoint/2010/main" val="138284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ml-slides-3-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604084"/>
            <a:ext cx="19014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Slide credit: Christopher Bishop</a:t>
            </a:r>
          </a:p>
        </p:txBody>
      </p:sp>
    </p:spTree>
    <p:extLst>
      <p:ext uri="{BB962C8B-B14F-4D97-AF65-F5344CB8AC3E}">
        <p14:creationId xmlns:p14="http://schemas.microsoft.com/office/powerpoint/2010/main" val="14763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Regularized Least Squares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Consider the error function:</a:t>
            </a:r>
          </a:p>
          <a:p>
            <a:endParaRPr lang="en-GB" sz="2800" dirty="0"/>
          </a:p>
          <a:p>
            <a:pPr>
              <a:spcBef>
                <a:spcPts val="3600"/>
              </a:spcBef>
            </a:pPr>
            <a:r>
              <a:rPr lang="en-GB" sz="2800" dirty="0"/>
              <a:t>With the sum-of-squares error function and a quadratic regularizer, we get  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which is minimized by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348223" y="2285992"/>
            <a:ext cx="4071966" cy="642942"/>
            <a:chOff x="3348223" y="2214554"/>
            <a:chExt cx="4071966" cy="642942"/>
          </a:xfrm>
        </p:grpSpPr>
        <p:pic>
          <p:nvPicPr>
            <p:cNvPr id="5" name="Picture 4" descr="TP_tmp.png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543298" y="2214554"/>
              <a:ext cx="2057404" cy="280416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/>
          </p:nvSpPr>
          <p:spPr>
            <a:xfrm>
              <a:off x="3348223" y="2488164"/>
              <a:ext cx="407196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Data term + Regularization term</a:t>
              </a:r>
            </a:p>
          </p:txBody>
        </p:sp>
      </p:grpSp>
      <p:pic>
        <p:nvPicPr>
          <p:cNvPr id="44" name="Picture 4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742691" y="4000504"/>
            <a:ext cx="3658617" cy="762212"/>
          </a:xfrm>
          <a:prstGeom prst="rect">
            <a:avLst/>
          </a:prstGeom>
          <a:noFill/>
          <a:ln/>
          <a:effectLst/>
        </p:spPr>
      </p:pic>
      <p:pic>
        <p:nvPicPr>
          <p:cNvPr id="46" name="Picture 45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33301" y="5429264"/>
            <a:ext cx="2871222" cy="533402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6858016" y="4648810"/>
            <a:ext cx="1500198" cy="9233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mmi12" pitchFamily="34" charset="0"/>
              </a:rPr>
              <a:t>λ</a:t>
            </a:r>
            <a:r>
              <a:rPr lang="en-GB" dirty="0">
                <a:solidFill>
                  <a:prstClr val="black"/>
                </a:solidFill>
              </a:rPr>
              <a:t> is called the regularization coefficient.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604084"/>
            <a:ext cx="19014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Slide credit: Christopher Bishop</a:t>
            </a:r>
          </a:p>
        </p:txBody>
      </p:sp>
    </p:spTree>
    <p:extLst>
      <p:ext uri="{BB962C8B-B14F-4D97-AF65-F5344CB8AC3E}">
        <p14:creationId xmlns:p14="http://schemas.microsoft.com/office/powerpoint/2010/main" val="342997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Regularized Least Squares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With a more general regularizer, we have</a:t>
            </a:r>
          </a:p>
          <a:p>
            <a:endParaRPr lang="en-GB" sz="2800" dirty="0"/>
          </a:p>
        </p:txBody>
      </p:sp>
      <p:pic>
        <p:nvPicPr>
          <p:cNvPr id="10" name="Picture 9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542059" y="2257766"/>
            <a:ext cx="4039730" cy="814044"/>
          </a:xfrm>
          <a:prstGeom prst="rect">
            <a:avLst/>
          </a:prstGeom>
          <a:noFill/>
          <a:ln/>
          <a:effectLst/>
        </p:spPr>
      </p:pic>
      <p:pic>
        <p:nvPicPr>
          <p:cNvPr id="11" name="Picture 10" descr="Figure3.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47" y="3811234"/>
            <a:ext cx="7925579" cy="205740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562405" y="587834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Lasso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90662" y="587834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Quadratic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604084"/>
            <a:ext cx="20553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Adapted from Christopher Bishop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4391" y="3313220"/>
            <a:ext cx="3533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Isosurfaces</a:t>
            </a:r>
            <a:r>
              <a:rPr lang="en-US" dirty="0"/>
              <a:t>: </a:t>
            </a:r>
            <a:r>
              <a:rPr lang="en-US" spc="-500" dirty="0"/>
              <a:t>|</a:t>
            </a:r>
            <a:r>
              <a:rPr lang="en-US" dirty="0"/>
              <a:t>|w</a:t>
            </a:r>
            <a:r>
              <a:rPr lang="en-US" spc="-500" dirty="0"/>
              <a:t>|</a:t>
            </a:r>
            <a:r>
              <a:rPr lang="en-US" dirty="0"/>
              <a:t>|</a:t>
            </a:r>
            <a:r>
              <a:rPr lang="en-US" baseline="-25000" dirty="0"/>
              <a:t>q</a:t>
            </a:r>
            <a:r>
              <a:rPr lang="en-US" dirty="0"/>
              <a:t> = constant, e.g.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47657" y="435824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5128161" y="4108861"/>
            <a:ext cx="52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7036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Regularized Least Squares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8764"/>
            <a:ext cx="7962928" cy="1060058"/>
          </a:xfrm>
        </p:spPr>
        <p:txBody>
          <a:bodyPr>
            <a:normAutofit/>
          </a:bodyPr>
          <a:lstStyle/>
          <a:p>
            <a:pPr marL="0" indent="0"/>
            <a:r>
              <a:rPr lang="en-GB" sz="2800" dirty="0"/>
              <a:t>Lasso (L1) tends to generate sparser solutions than a quadratic </a:t>
            </a:r>
            <a:r>
              <a:rPr lang="en-GB" sz="2800" dirty="0" err="1"/>
              <a:t>regularizer</a:t>
            </a:r>
            <a:r>
              <a:rPr lang="en-GB" sz="2800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604084"/>
            <a:ext cx="36166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Adapted from Christopher Bishop, figures from Alexander </a:t>
            </a:r>
            <a:r>
              <a:rPr lang="en-US" sz="1050" dirty="0" err="1">
                <a:solidFill>
                  <a:prstClr val="black"/>
                </a:solidFill>
              </a:rPr>
              <a:t>Ihler</a:t>
            </a:r>
            <a:endParaRPr lang="en-US" sz="1050" dirty="0">
              <a:solidFill>
                <a:prstClr val="black"/>
              </a:solidFill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581" y="2793547"/>
            <a:ext cx="39909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1"/>
          <p:cNvGrpSpPr/>
          <p:nvPr/>
        </p:nvGrpSpPr>
        <p:grpSpPr>
          <a:xfrm>
            <a:off x="4940135" y="2790947"/>
            <a:ext cx="3638550" cy="3027960"/>
            <a:chOff x="4952010" y="2731572"/>
            <a:chExt cx="3638550" cy="3027960"/>
          </a:xfrm>
        </p:grpSpPr>
        <p:pic>
          <p:nvPicPr>
            <p:cNvPr id="552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71060" y="2731572"/>
              <a:ext cx="3619500" cy="3009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4952010" y="5498275"/>
              <a:ext cx="736271" cy="2612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4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TA will be back this Wednesday</a:t>
            </a:r>
          </a:p>
          <a:p>
            <a:endParaRPr lang="en-US" dirty="0"/>
          </a:p>
          <a:p>
            <a:r>
              <a:rPr lang="en-US" b="1" dirty="0" smtClean="0"/>
              <a:t>Office hours:</a:t>
            </a:r>
          </a:p>
          <a:p>
            <a:pPr lvl="1"/>
            <a:r>
              <a:rPr lang="en-US" dirty="0" smtClean="0"/>
              <a:t>Tuesday and Thursday 4-5pm</a:t>
            </a:r>
          </a:p>
          <a:p>
            <a:pPr lvl="1"/>
            <a:r>
              <a:rPr lang="en-US" dirty="0" smtClean="0"/>
              <a:t>Friday 12-2pm</a:t>
            </a:r>
          </a:p>
          <a:p>
            <a:pPr lvl="1"/>
            <a:endParaRPr lang="en-US" dirty="0"/>
          </a:p>
          <a:p>
            <a:r>
              <a:rPr lang="en-US" dirty="0" smtClean="0"/>
              <a:t>Office hours start this Thursday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Linear regression definition</a:t>
            </a:r>
          </a:p>
          <a:p>
            <a:r>
              <a:rPr lang="en-US" dirty="0"/>
              <a:t>Solution via least squares</a:t>
            </a:r>
          </a:p>
          <a:p>
            <a:r>
              <a:rPr lang="en-US" dirty="0"/>
              <a:t>Solution via gradient descent</a:t>
            </a:r>
          </a:p>
          <a:p>
            <a:r>
              <a:rPr lang="en-US" dirty="0"/>
              <a:t>Regularized least squares</a:t>
            </a:r>
          </a:p>
          <a:p>
            <a:r>
              <a:rPr lang="en-US" dirty="0"/>
              <a:t>Dealing with outliers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5008" y="3962400"/>
            <a:ext cx="8585860" cy="56984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6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4163" y="1511300"/>
            <a:ext cx="6034087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Tit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Outliers affect least squares fit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" y="6609979"/>
            <a:ext cx="3090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Kristen </a:t>
            </a:r>
            <a:r>
              <a:rPr lang="en-US" sz="1000" dirty="0" err="1">
                <a:solidFill>
                  <a:srgbClr val="000000"/>
                </a:solidFill>
              </a:rPr>
              <a:t>Grauman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9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4163" y="1358900"/>
            <a:ext cx="6034087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7" name="Title 4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>
                <a:solidFill>
                  <a:srgbClr val="000000"/>
                </a:solidFill>
              </a:rPr>
              <a:t>Outliers affect least squares fit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" y="6609979"/>
            <a:ext cx="3090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Kristen </a:t>
            </a:r>
            <a:r>
              <a:rPr lang="en-US" sz="1000" dirty="0" err="1">
                <a:solidFill>
                  <a:srgbClr val="000000"/>
                </a:solidFill>
              </a:rPr>
              <a:t>Grauman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07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Hypothesize and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599"/>
            <a:ext cx="8476343" cy="561937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Try all possible parameter combinations</a:t>
            </a:r>
          </a:p>
          <a:p>
            <a:pPr marL="914400" lvl="1" indent="-514350"/>
            <a:r>
              <a:rPr lang="en-US" dirty="0"/>
              <a:t>Repeatedly sample enough points to solve for parameters</a:t>
            </a:r>
          </a:p>
          <a:p>
            <a:pPr marL="914400" lvl="1" indent="-514350"/>
            <a:r>
              <a:rPr lang="en-US" dirty="0"/>
              <a:t>Each point votes for all consistent parameters</a:t>
            </a:r>
          </a:p>
          <a:p>
            <a:pPr marL="914400" lvl="1" indent="-514350"/>
            <a:r>
              <a:rPr lang="en-US" dirty="0"/>
              <a:t>E.g. each point votes for all possible lines on which it might lie</a:t>
            </a:r>
          </a:p>
          <a:p>
            <a:pPr marL="914400" lvl="1" indent="-51435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Score the given parameters: Number of consistent points</a:t>
            </a:r>
          </a:p>
          <a:p>
            <a:pPr marL="914400" lvl="1" indent="-51435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Choose the optimal parameters using the scores</a:t>
            </a:r>
          </a:p>
          <a:p>
            <a:pPr marL="514350" indent="-514350"/>
            <a:endParaRPr lang="en-US" dirty="0"/>
          </a:p>
          <a:p>
            <a:pPr marL="514350" indent="-514350"/>
            <a:r>
              <a:rPr lang="en-US" dirty="0"/>
              <a:t>Noise &amp; clutter features? </a:t>
            </a:r>
          </a:p>
          <a:p>
            <a:pPr marL="914400" lvl="1" indent="-514350"/>
            <a:r>
              <a:rPr lang="en-US" sz="2600" dirty="0"/>
              <a:t>They will cast votes too, </a:t>
            </a:r>
            <a:r>
              <a:rPr lang="en-US" sz="2600" i="1" dirty="0"/>
              <a:t>but</a:t>
            </a:r>
            <a:r>
              <a:rPr lang="en-US" sz="2600" dirty="0"/>
              <a:t> typically their votes should be inconsistent with the majority of “good” features</a:t>
            </a:r>
          </a:p>
          <a:p>
            <a:pPr marL="400050" lvl="1" indent="0">
              <a:buNone/>
            </a:pPr>
            <a:endParaRPr lang="en-US" sz="3100" dirty="0"/>
          </a:p>
          <a:p>
            <a:pPr marL="514350" indent="-514350"/>
            <a:r>
              <a:rPr lang="en-US" dirty="0"/>
              <a:t>Two methods: Hough transform and RANSAC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609979"/>
            <a:ext cx="29318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Adapted from Derek </a:t>
            </a:r>
            <a:r>
              <a:rPr lang="en-US" sz="1000" dirty="0" err="1">
                <a:solidFill>
                  <a:srgbClr val="000000"/>
                </a:solidFill>
              </a:rPr>
              <a:t>Hoiem</a:t>
            </a:r>
            <a:r>
              <a:rPr lang="en-US" sz="1000" dirty="0">
                <a:solidFill>
                  <a:srgbClr val="000000"/>
                </a:solidFill>
              </a:rPr>
              <a:t> and Kristen </a:t>
            </a:r>
            <a:r>
              <a:rPr lang="en-US" sz="1000" dirty="0" err="1">
                <a:solidFill>
                  <a:srgbClr val="000000"/>
                </a:solidFill>
              </a:rPr>
              <a:t>Grauman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6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Hough transform for finding lines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81534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Connection between image (</a:t>
            </a:r>
            <a:r>
              <a:rPr lang="en-US" dirty="0" err="1"/>
              <a:t>x,y</a:t>
            </a:r>
            <a:r>
              <a:rPr lang="en-US" dirty="0"/>
              <a:t>) and Hough (</a:t>
            </a:r>
            <a:r>
              <a:rPr lang="en-US" dirty="0" err="1"/>
              <a:t>m,b</a:t>
            </a:r>
            <a:r>
              <a:rPr lang="en-US" dirty="0"/>
              <a:t>) spaces</a:t>
            </a:r>
          </a:p>
          <a:p>
            <a:pPr lvl="1" eaLnBrk="1" hangingPunct="1"/>
            <a:r>
              <a:rPr lang="en-US" dirty="0"/>
              <a:t>A line in the image corresponds to a point in Hough space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V="1">
            <a:off x="129540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129540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124200" y="30480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958850" y="11144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 flipV="1">
            <a:off x="1676400" y="1981200"/>
            <a:ext cx="14478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56329" name="Picture 9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4838" y="1755775"/>
            <a:ext cx="1554162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0" name="Line 10"/>
          <p:cNvSpPr>
            <a:spLocks noChangeShapeType="1"/>
          </p:cNvSpPr>
          <p:nvPr/>
        </p:nvSpPr>
        <p:spPr bwMode="auto">
          <a:xfrm flipV="1">
            <a:off x="545465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45465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283450" y="3048000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5105400" y="11144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5715000" y="2590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6096000" y="3032125"/>
            <a:ext cx="487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>
                <a:solidFill>
                  <a:srgbClr val="000000"/>
                </a:solidFill>
              </a:rPr>
              <a:t>m</a:t>
            </a:r>
            <a:r>
              <a:rPr lang="en-US" sz="2000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019675" y="2409825"/>
            <a:ext cx="417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>
                <a:solidFill>
                  <a:srgbClr val="000000"/>
                </a:solidFill>
              </a:rPr>
              <a:t>b</a:t>
            </a:r>
            <a:r>
              <a:rPr lang="en-US" sz="2000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1447800" y="3352800"/>
            <a:ext cx="191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image space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4914900" y="3352800"/>
            <a:ext cx="3695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Hough (parameter) space</a:t>
            </a:r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3810000" y="2209800"/>
            <a:ext cx="914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6609979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Steve Seitz</a:t>
            </a:r>
          </a:p>
        </p:txBody>
      </p:sp>
    </p:spTree>
    <p:extLst>
      <p:ext uri="{BB962C8B-B14F-4D97-AF65-F5344CB8AC3E}">
        <p14:creationId xmlns:p14="http://schemas.microsoft.com/office/powerpoint/2010/main" val="34008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Hough transform for finding lines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8153400" cy="190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Connection between image (</a:t>
            </a:r>
            <a:r>
              <a:rPr lang="en-US" dirty="0" err="1"/>
              <a:t>x,y</a:t>
            </a:r>
            <a:r>
              <a:rPr lang="en-US" dirty="0"/>
              <a:t>) and Hough (</a:t>
            </a:r>
            <a:r>
              <a:rPr lang="en-US" dirty="0" err="1"/>
              <a:t>m,b</a:t>
            </a:r>
            <a:r>
              <a:rPr lang="en-US" dirty="0"/>
              <a:t>) spaces</a:t>
            </a:r>
          </a:p>
          <a:p>
            <a:pPr lvl="1" eaLnBrk="1" hangingPunct="1"/>
            <a:r>
              <a:rPr lang="en-US" dirty="0"/>
              <a:t>A line in the image corresponds to a point in Hough space</a:t>
            </a:r>
          </a:p>
          <a:p>
            <a:pPr lvl="1" eaLnBrk="1" hangingPunct="1"/>
            <a:r>
              <a:rPr lang="en-US" dirty="0"/>
              <a:t>What does a point (x</a:t>
            </a:r>
            <a:r>
              <a:rPr lang="en-US" baseline="-25000" dirty="0"/>
              <a:t>0</a:t>
            </a:r>
            <a:r>
              <a:rPr lang="en-US" dirty="0"/>
              <a:t>, y</a:t>
            </a:r>
            <a:r>
              <a:rPr lang="en-US" baseline="-25000" dirty="0"/>
              <a:t>0</a:t>
            </a:r>
            <a:r>
              <a:rPr lang="en-US" dirty="0"/>
              <a:t>) in the image space map to?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marL="457200" lvl="1" indent="0" eaLnBrk="1" hangingPunct="1">
              <a:buNone/>
            </a:pPr>
            <a:endParaRPr lang="en-US" dirty="0"/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 flipV="1">
            <a:off x="129540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129540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124200" y="30480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958850" y="11144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 flipV="1">
            <a:off x="545465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45465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7283450" y="3048000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5105400" y="11144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1828800" y="1828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1447800" y="3352800"/>
            <a:ext cx="191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image space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4876800" y="3352800"/>
            <a:ext cx="3695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Hough (parameter) space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810000" y="2209800"/>
            <a:ext cx="914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85800" y="1757363"/>
            <a:ext cx="8153400" cy="4217988"/>
            <a:chOff x="432" y="1107"/>
            <a:chExt cx="5136" cy="2657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32" y="1248"/>
              <a:ext cx="5136" cy="2516"/>
              <a:chOff x="432" y="1248"/>
              <a:chExt cx="5136" cy="2516"/>
            </a:xfrm>
          </p:grpSpPr>
          <p:sp>
            <p:nvSpPr>
              <p:cNvPr id="57365" name="Line 18"/>
              <p:cNvSpPr>
                <a:spLocks noChangeShapeType="1"/>
              </p:cNvSpPr>
              <p:nvPr/>
            </p:nvSpPr>
            <p:spPr bwMode="auto">
              <a:xfrm>
                <a:off x="3648" y="1248"/>
                <a:ext cx="912" cy="33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7366" name="Rectangle 19"/>
              <p:cNvSpPr>
                <a:spLocks noChangeArrowheads="1"/>
              </p:cNvSpPr>
              <p:nvPr/>
            </p:nvSpPr>
            <p:spPr bwMode="auto">
              <a:xfrm>
                <a:off x="432" y="3332"/>
                <a:ext cx="5136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1143000" lvl="2" indent="-228600" fontAlgn="base">
                  <a:spcBef>
                    <a:spcPct val="20000"/>
                  </a:spcBef>
                  <a:spcAft>
                    <a:spcPct val="0"/>
                  </a:spcAft>
                  <a:buFontTx/>
                  <a:buChar char="–"/>
                </a:pPr>
                <a:r>
                  <a:rPr lang="en-US" dirty="0">
                    <a:solidFill>
                      <a:srgbClr val="000000"/>
                    </a:solidFill>
                  </a:rPr>
                  <a:t>Answer:  the solutions of b = -x</a:t>
                </a:r>
                <a:r>
                  <a:rPr lang="en-US" baseline="-25000" dirty="0">
                    <a:solidFill>
                      <a:srgbClr val="000000"/>
                    </a:solidFill>
                  </a:rPr>
                  <a:t>0</a:t>
                </a:r>
                <a:r>
                  <a:rPr lang="en-US" dirty="0">
                    <a:solidFill>
                      <a:srgbClr val="000000"/>
                    </a:solidFill>
                  </a:rPr>
                  <a:t>m + y</a:t>
                </a:r>
                <a:r>
                  <a:rPr lang="en-US" baseline="-25000" dirty="0">
                    <a:solidFill>
                      <a:srgbClr val="000000"/>
                    </a:solidFill>
                  </a:rPr>
                  <a:t>0</a:t>
                </a:r>
              </a:p>
              <a:p>
                <a:pPr marL="1143000" lvl="2" indent="-228600" fontAlgn="base">
                  <a:spcBef>
                    <a:spcPct val="20000"/>
                  </a:spcBef>
                  <a:spcAft>
                    <a:spcPct val="0"/>
                  </a:spcAft>
                  <a:buFontTx/>
                  <a:buChar char="–"/>
                </a:pPr>
                <a:r>
                  <a:rPr lang="en-US" dirty="0">
                    <a:solidFill>
                      <a:srgbClr val="000000"/>
                    </a:solidFill>
                  </a:rPr>
                  <a:t>This is a line in Hough space</a:t>
                </a:r>
              </a:p>
            </p:txBody>
          </p:sp>
        </p:grpSp>
        <p:pic>
          <p:nvPicPr>
            <p:cNvPr id="57364" name="Picture 20" descr="Edittex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15" y="1107"/>
              <a:ext cx="1092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7361" name="Text Box 21"/>
          <p:cNvSpPr txBox="1">
            <a:spLocks noChangeArrowheads="1"/>
          </p:cNvSpPr>
          <p:nvPr/>
        </p:nvSpPr>
        <p:spPr bwMode="auto">
          <a:xfrm>
            <a:off x="1646238" y="3032125"/>
            <a:ext cx="403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>
                <a:solidFill>
                  <a:srgbClr val="000000"/>
                </a:solidFill>
              </a:rPr>
              <a:t>x</a:t>
            </a:r>
            <a:r>
              <a:rPr lang="en-US" sz="2000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7362" name="Text Box 22"/>
          <p:cNvSpPr txBox="1">
            <a:spLocks noChangeArrowheads="1"/>
          </p:cNvSpPr>
          <p:nvPr/>
        </p:nvSpPr>
        <p:spPr bwMode="auto">
          <a:xfrm>
            <a:off x="877888" y="1603350"/>
            <a:ext cx="403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 dirty="0">
                <a:solidFill>
                  <a:srgbClr val="000000"/>
                </a:solidFill>
              </a:rPr>
              <a:t>y</a:t>
            </a:r>
            <a:r>
              <a:rPr lang="en-US" sz="2000" i="1" baseline="-25000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6609979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Steve Seitz</a:t>
            </a:r>
          </a:p>
        </p:txBody>
      </p:sp>
    </p:spTree>
    <p:extLst>
      <p:ext uri="{BB962C8B-B14F-4D97-AF65-F5344CB8AC3E}">
        <p14:creationId xmlns:p14="http://schemas.microsoft.com/office/powerpoint/2010/main" val="428511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76200"/>
            <a:ext cx="8458201" cy="838200"/>
          </a:xfrm>
        </p:spPr>
        <p:txBody>
          <a:bodyPr/>
          <a:lstStyle/>
          <a:p>
            <a:pPr eaLnBrk="1" hangingPunct="1"/>
            <a:r>
              <a:rPr lang="en-US" dirty="0"/>
              <a:t>Hough transform for finding lines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544" y="4013208"/>
            <a:ext cx="8356656" cy="190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How can we use this to find the most likely parameters (</a:t>
            </a:r>
            <a:r>
              <a:rPr lang="en-US" dirty="0" err="1"/>
              <a:t>m,b</a:t>
            </a:r>
            <a:r>
              <a:rPr lang="en-US" dirty="0"/>
              <a:t>) for the most prominent line in the image space?</a:t>
            </a:r>
          </a:p>
          <a:p>
            <a:pPr eaLnBrk="1" hangingPunct="1"/>
            <a:r>
              <a:rPr lang="en-US" dirty="0">
                <a:solidFill>
                  <a:srgbClr val="002060"/>
                </a:solidFill>
              </a:rPr>
              <a:t>Let each edge point in image space </a:t>
            </a:r>
            <a:r>
              <a:rPr lang="en-US" i="1" dirty="0">
                <a:solidFill>
                  <a:srgbClr val="002060"/>
                </a:solidFill>
              </a:rPr>
              <a:t>vote </a:t>
            </a:r>
            <a:r>
              <a:rPr lang="en-US" dirty="0">
                <a:solidFill>
                  <a:srgbClr val="002060"/>
                </a:solidFill>
              </a:rPr>
              <a:t>for a set of possible parameters in Hough space</a:t>
            </a:r>
          </a:p>
          <a:p>
            <a:pPr eaLnBrk="1" hangingPunct="1"/>
            <a:r>
              <a:rPr lang="en-US" dirty="0">
                <a:solidFill>
                  <a:srgbClr val="002060"/>
                </a:solidFill>
              </a:rPr>
              <a:t>Accumulate votes in discrete set of bins; parameters with the most votes indicate line in </a:t>
            </a:r>
            <a:r>
              <a:rPr lang="en-US">
                <a:solidFill>
                  <a:srgbClr val="002060"/>
                </a:solidFill>
              </a:rPr>
              <a:t>image </a:t>
            </a:r>
            <a:r>
              <a:rPr lang="en-US" smtClean="0">
                <a:solidFill>
                  <a:srgbClr val="002060"/>
                </a:solidFill>
              </a:rPr>
              <a:t>space</a:t>
            </a: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V="1">
            <a:off x="129540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129540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124200" y="30480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958850" y="11144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5454650" y="12192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454650" y="30480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7283450" y="3048000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105400" y="11144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58380" name="Oval 12"/>
          <p:cNvSpPr>
            <a:spLocks noChangeArrowheads="1"/>
          </p:cNvSpPr>
          <p:nvPr/>
        </p:nvSpPr>
        <p:spPr bwMode="auto">
          <a:xfrm>
            <a:off x="1828800" y="1828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1447800" y="3352800"/>
            <a:ext cx="191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image space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4876800" y="3352800"/>
            <a:ext cx="3695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Hough (parameter) space</a:t>
            </a:r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3810000" y="2209800"/>
            <a:ext cx="914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85800" y="1981200"/>
            <a:ext cx="8153400" cy="4724400"/>
            <a:chOff x="432" y="1248"/>
            <a:chExt cx="5136" cy="2976"/>
          </a:xfrm>
        </p:grpSpPr>
        <p:sp>
          <p:nvSpPr>
            <p:cNvPr id="58391" name="Line 18"/>
            <p:cNvSpPr>
              <a:spLocks noChangeShapeType="1"/>
            </p:cNvSpPr>
            <p:nvPr/>
          </p:nvSpPr>
          <p:spPr bwMode="auto">
            <a:xfrm>
              <a:off x="3648" y="1248"/>
              <a:ext cx="912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8392" name="Rectangle 19"/>
            <p:cNvSpPr>
              <a:spLocks noChangeArrowheads="1"/>
            </p:cNvSpPr>
            <p:nvPr/>
          </p:nvSpPr>
          <p:spPr bwMode="auto">
            <a:xfrm>
              <a:off x="432" y="3792"/>
              <a:ext cx="513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1143000" lvl="2" indent="-228600" fontAlgn="base">
                <a:spcBef>
                  <a:spcPct val="20000"/>
                </a:spcBef>
                <a:spcAft>
                  <a:spcPct val="0"/>
                </a:spcAft>
                <a:buFontTx/>
                <a:buChar char="–"/>
              </a:pP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58387" name="Oval 22"/>
          <p:cNvSpPr>
            <a:spLocks noChangeArrowheads="1"/>
          </p:cNvSpPr>
          <p:nvPr/>
        </p:nvSpPr>
        <p:spPr bwMode="auto">
          <a:xfrm>
            <a:off x="2362200" y="1600200"/>
            <a:ext cx="76200" cy="762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388" name="Line 18"/>
          <p:cNvSpPr>
            <a:spLocks noChangeShapeType="1"/>
          </p:cNvSpPr>
          <p:nvPr/>
        </p:nvSpPr>
        <p:spPr bwMode="auto">
          <a:xfrm>
            <a:off x="5715000" y="2133600"/>
            <a:ext cx="1752600" cy="228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Oval 12"/>
          <p:cNvSpPr>
            <a:spLocks noChangeArrowheads="1"/>
          </p:cNvSpPr>
          <p:nvPr/>
        </p:nvSpPr>
        <p:spPr bwMode="auto">
          <a:xfrm>
            <a:off x="1504908" y="1981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Oval 12"/>
          <p:cNvSpPr>
            <a:spLocks noChangeArrowheads="1"/>
          </p:cNvSpPr>
          <p:nvPr/>
        </p:nvSpPr>
        <p:spPr bwMode="auto">
          <a:xfrm>
            <a:off x="2779689" y="15271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Line 18"/>
          <p:cNvSpPr>
            <a:spLocks noChangeShapeType="1"/>
          </p:cNvSpPr>
          <p:nvPr/>
        </p:nvSpPr>
        <p:spPr bwMode="auto">
          <a:xfrm flipV="1">
            <a:off x="5813442" y="1895451"/>
            <a:ext cx="1825649" cy="69374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Line 18"/>
          <p:cNvSpPr>
            <a:spLocks noChangeShapeType="1"/>
          </p:cNvSpPr>
          <p:nvPr/>
        </p:nvSpPr>
        <p:spPr bwMode="auto">
          <a:xfrm flipV="1">
            <a:off x="5703904" y="2114531"/>
            <a:ext cx="1971701" cy="29210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48"/>
          <p:cNvGrpSpPr/>
          <p:nvPr/>
        </p:nvGrpSpPr>
        <p:grpSpPr>
          <a:xfrm>
            <a:off x="5448312" y="1201707"/>
            <a:ext cx="2336832" cy="1898676"/>
            <a:chOff x="9144000" y="1311246"/>
            <a:chExt cx="2336832" cy="1898676"/>
          </a:xfrm>
        </p:grpSpPr>
        <p:grpSp>
          <p:nvGrpSpPr>
            <p:cNvPr id="4" name="Group 46"/>
            <p:cNvGrpSpPr/>
            <p:nvPr/>
          </p:nvGrpSpPr>
          <p:grpSpPr>
            <a:xfrm>
              <a:off x="9144000" y="1347759"/>
              <a:ext cx="2336832" cy="1862163"/>
              <a:chOff x="5375286" y="1238220"/>
              <a:chExt cx="2336832" cy="1862163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5375286" y="1238220"/>
                <a:ext cx="2300319" cy="186216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 bwMode="auto">
              <a:xfrm>
                <a:off x="5411799" y="1528736"/>
                <a:ext cx="2263806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5375286" y="1822428"/>
                <a:ext cx="2263806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5448312" y="2114532"/>
                <a:ext cx="2263806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 bwMode="auto">
              <a:xfrm>
                <a:off x="5448312" y="2405048"/>
                <a:ext cx="2263806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>
                <a:off x="5448312" y="2662227"/>
                <a:ext cx="2263806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>
                <a:off x="5448312" y="2952743"/>
                <a:ext cx="2263806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" name="Group 47"/>
            <p:cNvGrpSpPr/>
            <p:nvPr/>
          </p:nvGrpSpPr>
          <p:grpSpPr>
            <a:xfrm>
              <a:off x="9355203" y="1311246"/>
              <a:ext cx="1753418" cy="1863751"/>
              <a:chOff x="5739622" y="1237426"/>
              <a:chExt cx="1753418" cy="1863751"/>
            </a:xfrm>
          </p:grpSpPr>
          <p:cxnSp>
            <p:nvCxnSpPr>
              <p:cNvPr id="34" name="Straight Connector 33"/>
              <p:cNvCxnSpPr/>
              <p:nvPr/>
            </p:nvCxnSpPr>
            <p:spPr bwMode="auto">
              <a:xfrm rot="5400000">
                <a:off x="4827591" y="2187558"/>
                <a:ext cx="182565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 rot="5400000">
                <a:off x="5191927" y="2186764"/>
                <a:ext cx="182565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rot="5400000">
                <a:off x="5557851" y="2150251"/>
                <a:ext cx="182565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 rot="5400000">
                <a:off x="5922187" y="2149457"/>
                <a:ext cx="182565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 rot="5400000">
                <a:off x="6215085" y="2186764"/>
                <a:ext cx="182565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5400000">
                <a:off x="6579421" y="2185970"/>
                <a:ext cx="1825650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47" name="TextBox 46"/>
          <p:cNvSpPr txBox="1"/>
          <p:nvPr/>
        </p:nvSpPr>
        <p:spPr>
          <a:xfrm>
            <a:off x="0" y="6609979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Steve Seitz</a:t>
            </a:r>
          </a:p>
        </p:txBody>
      </p:sp>
    </p:spTree>
    <p:extLst>
      <p:ext uri="{BB962C8B-B14F-4D97-AF65-F5344CB8AC3E}">
        <p14:creationId xmlns:p14="http://schemas.microsoft.com/office/powerpoint/2010/main" val="364491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363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err="1"/>
              <a:t>RANdom</a:t>
            </a:r>
            <a:r>
              <a:rPr lang="en-US" sz="4000" dirty="0"/>
              <a:t> Sample Consensus (RANSAC)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74763"/>
            <a:ext cx="8229600" cy="4525962"/>
          </a:xfrm>
        </p:spPr>
        <p:txBody>
          <a:bodyPr/>
          <a:lstStyle/>
          <a:p>
            <a:pPr marL="533400" indent="-533400">
              <a:spcAft>
                <a:spcPts val="600"/>
              </a:spcAft>
            </a:pPr>
            <a:r>
              <a:rPr lang="en-US" sz="2400" u="sng" dirty="0"/>
              <a:t>RANSAC loop</a:t>
            </a:r>
            <a:r>
              <a:rPr lang="en-US" sz="2400" dirty="0"/>
              <a:t>:</a:t>
            </a:r>
          </a:p>
          <a:p>
            <a:pPr marL="533400" indent="-533400">
              <a:spcAft>
                <a:spcPts val="600"/>
              </a:spcAft>
              <a:buFontTx/>
              <a:buAutoNum type="arabicPeriod"/>
            </a:pPr>
            <a:r>
              <a:rPr lang="en-US" sz="2400" dirty="0"/>
              <a:t>Randomly select a </a:t>
            </a:r>
            <a:r>
              <a:rPr lang="en-US" sz="2400" i="1" dirty="0"/>
              <a:t>seed group</a:t>
            </a:r>
            <a:r>
              <a:rPr lang="en-US" sz="2400" dirty="0"/>
              <a:t> of </a:t>
            </a:r>
            <a:r>
              <a:rPr lang="en-US" sz="2400" b="1" i="1" dirty="0"/>
              <a:t>s</a:t>
            </a:r>
            <a:r>
              <a:rPr lang="en-US" sz="2400" b="1" dirty="0"/>
              <a:t> </a:t>
            </a:r>
            <a:r>
              <a:rPr lang="en-US" sz="2400" dirty="0"/>
              <a:t>points on which to base model estimate </a:t>
            </a:r>
          </a:p>
          <a:p>
            <a:pPr marL="533400" indent="-533400">
              <a:spcAft>
                <a:spcPts val="600"/>
              </a:spcAft>
              <a:buFontTx/>
              <a:buAutoNum type="arabicPeriod"/>
            </a:pPr>
            <a:r>
              <a:rPr lang="en-US" sz="2400" dirty="0"/>
              <a:t>Fit model to these </a:t>
            </a:r>
            <a:r>
              <a:rPr lang="en-US" sz="2400" b="1" i="1" dirty="0"/>
              <a:t>s </a:t>
            </a:r>
            <a:r>
              <a:rPr lang="en-US" sz="2400" dirty="0"/>
              <a:t>points</a:t>
            </a:r>
            <a:endParaRPr lang="en-US" sz="2400" b="1" dirty="0"/>
          </a:p>
          <a:p>
            <a:pPr marL="533400" indent="-533400">
              <a:spcAft>
                <a:spcPts val="600"/>
              </a:spcAft>
              <a:buFontTx/>
              <a:buAutoNum type="arabicPeriod"/>
            </a:pPr>
            <a:r>
              <a:rPr lang="en-US" sz="2400" dirty="0"/>
              <a:t>Find </a:t>
            </a:r>
            <a:r>
              <a:rPr lang="en-US" sz="2400" i="1" dirty="0"/>
              <a:t>inliers </a:t>
            </a:r>
            <a:r>
              <a:rPr lang="en-US" sz="2400" dirty="0"/>
              <a:t>to this model (i.e., points whose distance from the line is less than </a:t>
            </a:r>
            <a:r>
              <a:rPr lang="en-US" sz="2400" b="1" i="1" dirty="0"/>
              <a:t>t</a:t>
            </a:r>
            <a:r>
              <a:rPr lang="en-US" sz="2400" dirty="0"/>
              <a:t>)</a:t>
            </a:r>
          </a:p>
          <a:p>
            <a:pPr marL="533400" indent="-533400">
              <a:spcAft>
                <a:spcPts val="600"/>
              </a:spcAft>
              <a:buFontTx/>
              <a:buAutoNum type="arabicPeriod"/>
            </a:pPr>
            <a:r>
              <a:rPr lang="en-US" sz="2400" dirty="0"/>
              <a:t>If there are </a:t>
            </a:r>
            <a:r>
              <a:rPr lang="en-US" sz="2400" b="1" i="1" dirty="0"/>
              <a:t>d</a:t>
            </a:r>
            <a:r>
              <a:rPr lang="en-US" sz="2400" dirty="0"/>
              <a:t> or more inliers, re-compute  estimate of model on all of the inliers</a:t>
            </a:r>
          </a:p>
          <a:p>
            <a:pPr marL="533400" indent="-533400">
              <a:spcAft>
                <a:spcPts val="600"/>
              </a:spcAft>
              <a:buFontTx/>
              <a:buAutoNum type="arabicPeriod"/>
            </a:pPr>
            <a:r>
              <a:rPr lang="en-US" sz="2400" dirty="0"/>
              <a:t>Repeat </a:t>
            </a:r>
            <a:r>
              <a:rPr lang="en-US" sz="2400" b="1" i="1" dirty="0"/>
              <a:t>N </a:t>
            </a:r>
            <a:r>
              <a:rPr lang="en-US" sz="2400" dirty="0"/>
              <a:t>times</a:t>
            </a:r>
            <a:br>
              <a:rPr lang="en-US" sz="2400" dirty="0"/>
            </a:br>
            <a:endParaRPr lang="en-US" sz="2400" dirty="0"/>
          </a:p>
          <a:p>
            <a:pPr marL="533400" indent="-533400">
              <a:spcAft>
                <a:spcPts val="600"/>
              </a:spcAft>
            </a:pPr>
            <a:r>
              <a:rPr lang="en-US" sz="2400" dirty="0"/>
              <a:t>Keep the model with the largest number of inliers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" y="6609979"/>
            <a:ext cx="39817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Modified from Kristen </a:t>
            </a:r>
            <a:r>
              <a:rPr lang="en-US" sz="1000" dirty="0" err="1">
                <a:solidFill>
                  <a:srgbClr val="000000"/>
                </a:solidFill>
              </a:rPr>
              <a:t>Grauman</a:t>
            </a:r>
            <a:r>
              <a:rPr lang="en-US" sz="1000" dirty="0">
                <a:solidFill>
                  <a:srgbClr val="000000"/>
                </a:solidFill>
              </a:rPr>
              <a:t> and Svetlana </a:t>
            </a:r>
            <a:r>
              <a:rPr lang="en-US" sz="1000" dirty="0" err="1">
                <a:solidFill>
                  <a:srgbClr val="000000"/>
                </a:solidFill>
              </a:rPr>
              <a:t>Lazebnik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308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Oval 2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35" name="Oval 3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36" name="Oval 4"/>
          <p:cNvSpPr>
            <a:spLocks noChangeArrowheads="1"/>
          </p:cNvSpPr>
          <p:nvPr/>
        </p:nvSpPr>
        <p:spPr bwMode="auto">
          <a:xfrm>
            <a:off x="68580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37" name="Oval 5"/>
          <p:cNvSpPr>
            <a:spLocks noChangeArrowheads="1"/>
          </p:cNvSpPr>
          <p:nvPr/>
        </p:nvSpPr>
        <p:spPr bwMode="auto">
          <a:xfrm>
            <a:off x="6248400" y="2590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38" name="Oval 6"/>
          <p:cNvSpPr>
            <a:spLocks noChangeArrowheads="1"/>
          </p:cNvSpPr>
          <p:nvPr/>
        </p:nvSpPr>
        <p:spPr bwMode="auto">
          <a:xfrm>
            <a:off x="3886200" y="2286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42672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0" name="Oval 8"/>
          <p:cNvSpPr>
            <a:spLocks noChangeArrowheads="1"/>
          </p:cNvSpPr>
          <p:nvPr/>
        </p:nvSpPr>
        <p:spPr bwMode="auto">
          <a:xfrm>
            <a:off x="3505200" y="3048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1" name="Oval 9"/>
          <p:cNvSpPr>
            <a:spLocks noChangeArrowheads="1"/>
          </p:cNvSpPr>
          <p:nvPr/>
        </p:nvSpPr>
        <p:spPr bwMode="auto">
          <a:xfrm>
            <a:off x="5867400" y="685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2" name="Oval 10"/>
          <p:cNvSpPr>
            <a:spLocks noChangeArrowheads="1"/>
          </p:cNvSpPr>
          <p:nvPr/>
        </p:nvSpPr>
        <p:spPr bwMode="auto">
          <a:xfrm>
            <a:off x="6019800" y="1295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3" name="Oval 11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4" name="Oval 12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5" name="Oval 13"/>
          <p:cNvSpPr>
            <a:spLocks noChangeArrowheads="1"/>
          </p:cNvSpPr>
          <p:nvPr/>
        </p:nvSpPr>
        <p:spPr bwMode="auto">
          <a:xfrm>
            <a:off x="62484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6" name="Oval 14"/>
          <p:cNvSpPr>
            <a:spLocks noChangeArrowheads="1"/>
          </p:cNvSpPr>
          <p:nvPr/>
        </p:nvSpPr>
        <p:spPr bwMode="auto">
          <a:xfrm>
            <a:off x="5562600" y="1524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7" name="Oval 15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8" name="Oval 16"/>
          <p:cNvSpPr>
            <a:spLocks noChangeArrowheads="1"/>
          </p:cNvSpPr>
          <p:nvPr/>
        </p:nvSpPr>
        <p:spPr bwMode="auto">
          <a:xfrm>
            <a:off x="67818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49" name="Oval 17"/>
          <p:cNvSpPr>
            <a:spLocks noChangeArrowheads="1"/>
          </p:cNvSpPr>
          <p:nvPr/>
        </p:nvSpPr>
        <p:spPr bwMode="auto">
          <a:xfrm>
            <a:off x="6248400" y="990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50" name="Oval 18"/>
          <p:cNvSpPr>
            <a:spLocks noChangeArrowheads="1"/>
          </p:cNvSpPr>
          <p:nvPr/>
        </p:nvSpPr>
        <p:spPr bwMode="auto">
          <a:xfrm>
            <a:off x="6705600" y="609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51" name="Oval 19"/>
          <p:cNvSpPr>
            <a:spLocks noChangeArrowheads="1"/>
          </p:cNvSpPr>
          <p:nvPr/>
        </p:nvSpPr>
        <p:spPr bwMode="auto">
          <a:xfrm>
            <a:off x="4191000" y="457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53" name="Oval 21"/>
          <p:cNvSpPr>
            <a:spLocks noChangeArrowheads="1"/>
          </p:cNvSpPr>
          <p:nvPr/>
        </p:nvSpPr>
        <p:spPr bwMode="auto">
          <a:xfrm>
            <a:off x="5791200" y="2971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54" name="Oval 22"/>
          <p:cNvSpPr>
            <a:spLocks noChangeArrowheads="1"/>
          </p:cNvSpPr>
          <p:nvPr/>
        </p:nvSpPr>
        <p:spPr bwMode="auto">
          <a:xfrm>
            <a:off x="5486400" y="3505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56" name="Oval 24"/>
          <p:cNvSpPr>
            <a:spLocks noChangeArrowheads="1"/>
          </p:cNvSpPr>
          <p:nvPr/>
        </p:nvSpPr>
        <p:spPr bwMode="auto">
          <a:xfrm>
            <a:off x="4572000" y="762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57" name="Oval 25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6465" name="Rectangle 33"/>
          <p:cNvSpPr>
            <a:spLocks noChangeArrowheads="1"/>
          </p:cNvSpPr>
          <p:nvPr/>
        </p:nvSpPr>
        <p:spPr bwMode="auto">
          <a:xfrm>
            <a:off x="204788" y="179388"/>
            <a:ext cx="158908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RANSAC</a:t>
            </a:r>
          </a:p>
        </p:txBody>
      </p:sp>
      <p:sp>
        <p:nvSpPr>
          <p:cNvPr id="146467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861060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Algorithm: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Sample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(randomly) the number of points required to fit the model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Solve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for model parameters using samples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Score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by the fraction of inliers within a preset threshold of the model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Repeat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1-3 until the best model is found with high confidence</a:t>
            </a:r>
          </a:p>
        </p:txBody>
      </p:sp>
      <p:sp>
        <p:nvSpPr>
          <p:cNvPr id="146470" name="Text Box 38"/>
          <p:cNvSpPr txBox="1">
            <a:spLocks noChangeArrowheads="1"/>
          </p:cNvSpPr>
          <p:nvPr/>
        </p:nvSpPr>
        <p:spPr bwMode="auto">
          <a:xfrm>
            <a:off x="6461125" y="4537075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" name="Rectangle 40"/>
          <p:cNvSpPr>
            <a:spLocks noChangeArrowheads="1"/>
          </p:cNvSpPr>
          <p:nvPr/>
        </p:nvSpPr>
        <p:spPr bwMode="auto">
          <a:xfrm>
            <a:off x="152400" y="1219200"/>
            <a:ext cx="2079625" cy="3048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30000"/>
              </a:spcBef>
              <a:spcAft>
                <a:spcPct val="0"/>
              </a:spcAft>
            </a:pPr>
            <a:r>
              <a:rPr lang="en-US" sz="1400">
                <a:solidFill>
                  <a:srgbClr val="C0504D"/>
                </a:solidFill>
                <a:latin typeface="Arial" charset="0"/>
              </a:rPr>
              <a:t>Fischler &amp; Bolles in ‘81.</a:t>
            </a:r>
          </a:p>
        </p:txBody>
      </p:sp>
      <p:sp>
        <p:nvSpPr>
          <p:cNvPr id="32" name="Rectangle 42"/>
          <p:cNvSpPr>
            <a:spLocks noChangeArrowheads="1"/>
          </p:cNvSpPr>
          <p:nvPr/>
        </p:nvSpPr>
        <p:spPr bwMode="auto">
          <a:xfrm>
            <a:off x="152400" y="685800"/>
            <a:ext cx="3095625" cy="3365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aseline="-25000">
                <a:solidFill>
                  <a:prstClr val="black"/>
                </a:solidFill>
                <a:latin typeface="Arial" charset="0"/>
              </a:rPr>
              <a:t>(</a:t>
            </a:r>
            <a:r>
              <a:rPr lang="en-US" sz="2400" baseline="-25000">
                <a:solidFill>
                  <a:srgbClr val="FF0000"/>
                </a:solidFill>
                <a:latin typeface="Arial" charset="0"/>
              </a:rPr>
              <a:t>RAN</a:t>
            </a:r>
            <a:r>
              <a:rPr lang="en-US" sz="2400" baseline="-25000">
                <a:solidFill>
                  <a:prstClr val="black"/>
                </a:solidFill>
                <a:latin typeface="Arial" charset="0"/>
              </a:rPr>
              <a:t>dom </a:t>
            </a:r>
            <a:r>
              <a:rPr lang="en-US" sz="2400" baseline="-25000">
                <a:solidFill>
                  <a:srgbClr val="FF0000"/>
                </a:solidFill>
                <a:latin typeface="Arial" charset="0"/>
              </a:rPr>
              <a:t>SA</a:t>
            </a:r>
            <a:r>
              <a:rPr lang="en-US" sz="2400" baseline="-25000">
                <a:solidFill>
                  <a:prstClr val="black"/>
                </a:solidFill>
                <a:latin typeface="Arial" charset="0"/>
              </a:rPr>
              <a:t>mple </a:t>
            </a:r>
            <a:r>
              <a:rPr lang="en-US" sz="2400" baseline="-2500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sz="2400" baseline="-25000">
                <a:solidFill>
                  <a:prstClr val="black"/>
                </a:solidFill>
                <a:latin typeface="Arial" charset="0"/>
              </a:rPr>
              <a:t>onsensus) 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1" y="6609979"/>
            <a:ext cx="3090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Silvio </a:t>
            </a:r>
            <a:r>
              <a:rPr lang="en-US" sz="1000" dirty="0" err="1">
                <a:solidFill>
                  <a:srgbClr val="000000"/>
                </a:solidFill>
              </a:rPr>
              <a:t>Savarese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Oval 2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1" name="Oval 3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>
            <a:off x="68580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3" name="Oval 5"/>
          <p:cNvSpPr>
            <a:spLocks noChangeArrowheads="1"/>
          </p:cNvSpPr>
          <p:nvPr/>
        </p:nvSpPr>
        <p:spPr bwMode="auto">
          <a:xfrm>
            <a:off x="6248400" y="2590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4" name="Oval 6"/>
          <p:cNvSpPr>
            <a:spLocks noChangeArrowheads="1"/>
          </p:cNvSpPr>
          <p:nvPr/>
        </p:nvSpPr>
        <p:spPr bwMode="auto">
          <a:xfrm>
            <a:off x="3886200" y="2286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5" name="Oval 7"/>
          <p:cNvSpPr>
            <a:spLocks noChangeArrowheads="1"/>
          </p:cNvSpPr>
          <p:nvPr/>
        </p:nvSpPr>
        <p:spPr bwMode="auto">
          <a:xfrm>
            <a:off x="42672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6" name="Oval 8"/>
          <p:cNvSpPr>
            <a:spLocks noChangeArrowheads="1"/>
          </p:cNvSpPr>
          <p:nvPr/>
        </p:nvSpPr>
        <p:spPr bwMode="auto">
          <a:xfrm>
            <a:off x="3505200" y="3048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7" name="Oval 9"/>
          <p:cNvSpPr>
            <a:spLocks noChangeArrowheads="1"/>
          </p:cNvSpPr>
          <p:nvPr/>
        </p:nvSpPr>
        <p:spPr bwMode="auto">
          <a:xfrm>
            <a:off x="5867400" y="685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8" name="Oval 10"/>
          <p:cNvSpPr>
            <a:spLocks noChangeArrowheads="1"/>
          </p:cNvSpPr>
          <p:nvPr/>
        </p:nvSpPr>
        <p:spPr bwMode="auto">
          <a:xfrm>
            <a:off x="6019800" y="1295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299" name="Oval 11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0" name="Oval 12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1" name="Oval 13"/>
          <p:cNvSpPr>
            <a:spLocks noChangeArrowheads="1"/>
          </p:cNvSpPr>
          <p:nvPr/>
        </p:nvSpPr>
        <p:spPr bwMode="auto">
          <a:xfrm>
            <a:off x="62484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2" name="Oval 14"/>
          <p:cNvSpPr>
            <a:spLocks noChangeArrowheads="1"/>
          </p:cNvSpPr>
          <p:nvPr/>
        </p:nvSpPr>
        <p:spPr bwMode="auto">
          <a:xfrm>
            <a:off x="5562600" y="1524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3" name="Oval 15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4" name="Oval 16"/>
          <p:cNvSpPr>
            <a:spLocks noChangeArrowheads="1"/>
          </p:cNvSpPr>
          <p:nvPr/>
        </p:nvSpPr>
        <p:spPr bwMode="auto">
          <a:xfrm>
            <a:off x="67818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5" name="Oval 17"/>
          <p:cNvSpPr>
            <a:spLocks noChangeArrowheads="1"/>
          </p:cNvSpPr>
          <p:nvPr/>
        </p:nvSpPr>
        <p:spPr bwMode="auto">
          <a:xfrm>
            <a:off x="6248400" y="990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6" name="Oval 18"/>
          <p:cNvSpPr>
            <a:spLocks noChangeArrowheads="1"/>
          </p:cNvSpPr>
          <p:nvPr/>
        </p:nvSpPr>
        <p:spPr bwMode="auto">
          <a:xfrm>
            <a:off x="6705600" y="609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7" name="Oval 19"/>
          <p:cNvSpPr>
            <a:spLocks noChangeArrowheads="1"/>
          </p:cNvSpPr>
          <p:nvPr/>
        </p:nvSpPr>
        <p:spPr bwMode="auto">
          <a:xfrm>
            <a:off x="4191000" y="457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09" name="Oval 21"/>
          <p:cNvSpPr>
            <a:spLocks noChangeArrowheads="1"/>
          </p:cNvSpPr>
          <p:nvPr/>
        </p:nvSpPr>
        <p:spPr bwMode="auto">
          <a:xfrm>
            <a:off x="5791200" y="2971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10" name="Oval 22"/>
          <p:cNvSpPr>
            <a:spLocks noChangeArrowheads="1"/>
          </p:cNvSpPr>
          <p:nvPr/>
        </p:nvSpPr>
        <p:spPr bwMode="auto">
          <a:xfrm>
            <a:off x="5486400" y="3505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12" name="Oval 24"/>
          <p:cNvSpPr>
            <a:spLocks noChangeArrowheads="1"/>
          </p:cNvSpPr>
          <p:nvPr/>
        </p:nvSpPr>
        <p:spPr bwMode="auto">
          <a:xfrm>
            <a:off x="4572000" y="762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13" name="Oval 25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14" name="Oval 26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00FF00"/>
          </a:solidFill>
          <a:ln w="508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17" name="Oval 29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00FF00"/>
          </a:solidFill>
          <a:ln w="508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21" name="Rectangle 33"/>
          <p:cNvSpPr>
            <a:spLocks noChangeArrowheads="1"/>
          </p:cNvSpPr>
          <p:nvPr/>
        </p:nvSpPr>
        <p:spPr bwMode="auto">
          <a:xfrm>
            <a:off x="204788" y="179388"/>
            <a:ext cx="158908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RANSAC</a:t>
            </a:r>
          </a:p>
        </p:txBody>
      </p:sp>
      <p:sp>
        <p:nvSpPr>
          <p:cNvPr id="140328" name="Text Box 40"/>
          <p:cNvSpPr txBox="1">
            <a:spLocks noChangeArrowheads="1"/>
          </p:cNvSpPr>
          <p:nvPr/>
        </p:nvSpPr>
        <p:spPr bwMode="auto">
          <a:xfrm>
            <a:off x="6461125" y="4537075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0333" name="Rectangle 45"/>
          <p:cNvSpPr>
            <a:spLocks noChangeArrowheads="1"/>
          </p:cNvSpPr>
          <p:nvPr/>
        </p:nvSpPr>
        <p:spPr bwMode="auto">
          <a:xfrm>
            <a:off x="152400" y="4537494"/>
            <a:ext cx="8610600" cy="37381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861060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Algorithm: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Sample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(randomly) the number of points required to fit the model (#=2)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Solve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for model parameters using samples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Score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by the fraction of inliers within a preset threshold of the model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Repeat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1-3 until the best model is found with high confidence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4800" y="1143000"/>
            <a:ext cx="2393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charset="0"/>
              </a:rPr>
              <a:t>Line fitting example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-1" y="6609979"/>
            <a:ext cx="3090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Silvio </a:t>
            </a:r>
            <a:r>
              <a:rPr lang="en-US" sz="1000" dirty="0" err="1">
                <a:solidFill>
                  <a:srgbClr val="000000"/>
                </a:solidFill>
              </a:rPr>
              <a:t>Savarese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45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Linear regression definition</a:t>
            </a:r>
          </a:p>
          <a:p>
            <a:r>
              <a:rPr lang="en-US" dirty="0"/>
              <a:t>Solution via least squares</a:t>
            </a:r>
          </a:p>
          <a:p>
            <a:r>
              <a:rPr lang="en-US" dirty="0"/>
              <a:t>Solution via gradient descent</a:t>
            </a:r>
          </a:p>
          <a:p>
            <a:r>
              <a:rPr lang="en-US" dirty="0"/>
              <a:t>Regularized least squares</a:t>
            </a:r>
          </a:p>
          <a:p>
            <a:r>
              <a:rPr lang="en-US" dirty="0"/>
              <a:t>Dealing with outliers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5008" y="1626919"/>
            <a:ext cx="8585860" cy="54626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4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Oval 2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83" name="Oval 3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84" name="Oval 4"/>
          <p:cNvSpPr>
            <a:spLocks noChangeArrowheads="1"/>
          </p:cNvSpPr>
          <p:nvPr/>
        </p:nvSpPr>
        <p:spPr bwMode="auto">
          <a:xfrm>
            <a:off x="68580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6248400" y="2590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86" name="Oval 6"/>
          <p:cNvSpPr>
            <a:spLocks noChangeArrowheads="1"/>
          </p:cNvSpPr>
          <p:nvPr/>
        </p:nvSpPr>
        <p:spPr bwMode="auto">
          <a:xfrm>
            <a:off x="3886200" y="2286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42672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3505200" y="3048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5867400" y="685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6019800" y="1295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62484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4" name="Oval 14"/>
          <p:cNvSpPr>
            <a:spLocks noChangeArrowheads="1"/>
          </p:cNvSpPr>
          <p:nvPr/>
        </p:nvSpPr>
        <p:spPr bwMode="auto">
          <a:xfrm>
            <a:off x="5562600" y="1524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67818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6248400" y="990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6705600" y="609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4191000" y="457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501" name="Oval 21"/>
          <p:cNvSpPr>
            <a:spLocks noChangeArrowheads="1"/>
          </p:cNvSpPr>
          <p:nvPr/>
        </p:nvSpPr>
        <p:spPr bwMode="auto">
          <a:xfrm>
            <a:off x="5791200" y="2971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5486400" y="3505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4572000" y="762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505" name="Oval 25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506" name="Oval 26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00FF00"/>
          </a:solidFill>
          <a:ln w="508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509" name="Oval 29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00FF00"/>
          </a:solidFill>
          <a:ln w="508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8513" name="Rectangle 33"/>
          <p:cNvSpPr>
            <a:spLocks noChangeArrowheads="1"/>
          </p:cNvSpPr>
          <p:nvPr/>
        </p:nvSpPr>
        <p:spPr bwMode="auto">
          <a:xfrm>
            <a:off x="204788" y="179388"/>
            <a:ext cx="158908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RANSAC</a:t>
            </a:r>
          </a:p>
        </p:txBody>
      </p:sp>
      <p:sp>
        <p:nvSpPr>
          <p:cNvPr id="148514" name="Line 34"/>
          <p:cNvSpPr>
            <a:spLocks noChangeShapeType="1"/>
          </p:cNvSpPr>
          <p:nvPr/>
        </p:nvSpPr>
        <p:spPr bwMode="auto">
          <a:xfrm>
            <a:off x="3657600" y="990600"/>
            <a:ext cx="4267200" cy="2286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6461125" y="4537075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" name="Rectangle 45"/>
          <p:cNvSpPr>
            <a:spLocks noChangeArrowheads="1"/>
          </p:cNvSpPr>
          <p:nvPr/>
        </p:nvSpPr>
        <p:spPr bwMode="auto">
          <a:xfrm>
            <a:off x="152400" y="4849482"/>
            <a:ext cx="8610600" cy="37381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861060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Algorithm: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Sample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(randomly) the number of points required to fit the model (#=2)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Solve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for model parameters using samples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Score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by the fraction of inliers within a preset threshold of the model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Repeat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1-3 until the best model is found with high confidence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4800" y="1143000"/>
            <a:ext cx="2393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charset="0"/>
              </a:rPr>
              <a:t>Line fitting example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-1" y="6609979"/>
            <a:ext cx="3090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Silvio </a:t>
            </a:r>
            <a:r>
              <a:rPr lang="en-US" sz="1000" dirty="0" err="1">
                <a:solidFill>
                  <a:srgbClr val="000000"/>
                </a:solidFill>
              </a:rPr>
              <a:t>Savarese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Oval 2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1" name="Oval 3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2" name="Oval 4"/>
          <p:cNvSpPr>
            <a:spLocks noChangeArrowheads="1"/>
          </p:cNvSpPr>
          <p:nvPr/>
        </p:nvSpPr>
        <p:spPr bwMode="auto">
          <a:xfrm>
            <a:off x="68580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3" name="Oval 5"/>
          <p:cNvSpPr>
            <a:spLocks noChangeArrowheads="1"/>
          </p:cNvSpPr>
          <p:nvPr/>
        </p:nvSpPr>
        <p:spPr bwMode="auto">
          <a:xfrm>
            <a:off x="6248400" y="2590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4" name="Oval 6"/>
          <p:cNvSpPr>
            <a:spLocks noChangeArrowheads="1"/>
          </p:cNvSpPr>
          <p:nvPr/>
        </p:nvSpPr>
        <p:spPr bwMode="auto">
          <a:xfrm>
            <a:off x="3886200" y="2286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5" name="Oval 7"/>
          <p:cNvSpPr>
            <a:spLocks noChangeArrowheads="1"/>
          </p:cNvSpPr>
          <p:nvPr/>
        </p:nvSpPr>
        <p:spPr bwMode="auto">
          <a:xfrm>
            <a:off x="42672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6" name="Oval 8"/>
          <p:cNvSpPr>
            <a:spLocks noChangeArrowheads="1"/>
          </p:cNvSpPr>
          <p:nvPr/>
        </p:nvSpPr>
        <p:spPr bwMode="auto">
          <a:xfrm>
            <a:off x="3505200" y="3048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7" name="Oval 9"/>
          <p:cNvSpPr>
            <a:spLocks noChangeArrowheads="1"/>
          </p:cNvSpPr>
          <p:nvPr/>
        </p:nvSpPr>
        <p:spPr bwMode="auto">
          <a:xfrm>
            <a:off x="5867400" y="685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8" name="Oval 10"/>
          <p:cNvSpPr>
            <a:spLocks noChangeArrowheads="1"/>
          </p:cNvSpPr>
          <p:nvPr/>
        </p:nvSpPr>
        <p:spPr bwMode="auto">
          <a:xfrm>
            <a:off x="6019800" y="1295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39" name="Oval 11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0" name="Oval 12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1" name="Oval 13"/>
          <p:cNvSpPr>
            <a:spLocks noChangeArrowheads="1"/>
          </p:cNvSpPr>
          <p:nvPr/>
        </p:nvSpPr>
        <p:spPr bwMode="auto">
          <a:xfrm>
            <a:off x="62484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2" name="Oval 14"/>
          <p:cNvSpPr>
            <a:spLocks noChangeArrowheads="1"/>
          </p:cNvSpPr>
          <p:nvPr/>
        </p:nvSpPr>
        <p:spPr bwMode="auto">
          <a:xfrm>
            <a:off x="5562600" y="1524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3" name="Oval 15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4" name="Oval 16"/>
          <p:cNvSpPr>
            <a:spLocks noChangeArrowheads="1"/>
          </p:cNvSpPr>
          <p:nvPr/>
        </p:nvSpPr>
        <p:spPr bwMode="auto">
          <a:xfrm>
            <a:off x="67818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5" name="Oval 17"/>
          <p:cNvSpPr>
            <a:spLocks noChangeArrowheads="1"/>
          </p:cNvSpPr>
          <p:nvPr/>
        </p:nvSpPr>
        <p:spPr bwMode="auto">
          <a:xfrm>
            <a:off x="6248400" y="990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6" name="Oval 18"/>
          <p:cNvSpPr>
            <a:spLocks noChangeArrowheads="1"/>
          </p:cNvSpPr>
          <p:nvPr/>
        </p:nvSpPr>
        <p:spPr bwMode="auto">
          <a:xfrm>
            <a:off x="6705600" y="609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7" name="Oval 19"/>
          <p:cNvSpPr>
            <a:spLocks noChangeArrowheads="1"/>
          </p:cNvSpPr>
          <p:nvPr/>
        </p:nvSpPr>
        <p:spPr bwMode="auto">
          <a:xfrm>
            <a:off x="4191000" y="457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8" name="Oval 20"/>
          <p:cNvSpPr>
            <a:spLocks noChangeArrowheads="1"/>
          </p:cNvSpPr>
          <p:nvPr/>
        </p:nvSpPr>
        <p:spPr bwMode="auto">
          <a:xfrm>
            <a:off x="6858000" y="26670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49" name="Oval 21"/>
          <p:cNvSpPr>
            <a:spLocks noChangeArrowheads="1"/>
          </p:cNvSpPr>
          <p:nvPr/>
        </p:nvSpPr>
        <p:spPr bwMode="auto">
          <a:xfrm>
            <a:off x="5791200" y="2971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0" name="Oval 22"/>
          <p:cNvSpPr>
            <a:spLocks noChangeArrowheads="1"/>
          </p:cNvSpPr>
          <p:nvPr/>
        </p:nvSpPr>
        <p:spPr bwMode="auto">
          <a:xfrm>
            <a:off x="5486400" y="3505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1" name="Oval 23"/>
          <p:cNvSpPr>
            <a:spLocks noChangeArrowheads="1"/>
          </p:cNvSpPr>
          <p:nvPr/>
        </p:nvSpPr>
        <p:spPr bwMode="auto">
          <a:xfrm>
            <a:off x="6248400" y="25908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2" name="Oval 24"/>
          <p:cNvSpPr>
            <a:spLocks noChangeArrowheads="1"/>
          </p:cNvSpPr>
          <p:nvPr/>
        </p:nvSpPr>
        <p:spPr bwMode="auto">
          <a:xfrm>
            <a:off x="4572000" y="762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3" name="Oval 25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4" name="Oval 26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00FF00"/>
          </a:solidFill>
          <a:ln w="508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5" name="Oval 27"/>
          <p:cNvSpPr>
            <a:spLocks noChangeArrowheads="1"/>
          </p:cNvSpPr>
          <p:nvPr/>
        </p:nvSpPr>
        <p:spPr bwMode="auto">
          <a:xfrm>
            <a:off x="5562600" y="15240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6" name="Oval 28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7" name="Oval 29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00FF00"/>
          </a:solidFill>
          <a:ln w="508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58" name="Line 30"/>
          <p:cNvSpPr>
            <a:spLocks noChangeShapeType="1"/>
          </p:cNvSpPr>
          <p:nvPr/>
        </p:nvSpPr>
        <p:spPr bwMode="auto">
          <a:xfrm flipH="1">
            <a:off x="7315200" y="3124200"/>
            <a:ext cx="2286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50559" name="Object 31"/>
          <p:cNvGraphicFramePr>
            <a:graphicFrameLocks noChangeAspect="1"/>
          </p:cNvGraphicFramePr>
          <p:nvPr/>
        </p:nvGraphicFramePr>
        <p:xfrm>
          <a:off x="7848600" y="2819400"/>
          <a:ext cx="32861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4" imgW="139579" imgH="177646" progId="Equation.3">
                  <p:embed/>
                </p:oleObj>
              </mc:Choice>
              <mc:Fallback>
                <p:oleObj name="Equation" r:id="rId4" imgW="139579" imgH="177646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2819400"/>
                        <a:ext cx="328613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60" name="Line 32"/>
          <p:cNvSpPr>
            <a:spLocks noChangeShapeType="1"/>
          </p:cNvSpPr>
          <p:nvPr/>
        </p:nvSpPr>
        <p:spPr bwMode="auto">
          <a:xfrm flipH="1">
            <a:off x="7620000" y="2667000"/>
            <a:ext cx="2286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61" name="Rectangle 33"/>
          <p:cNvSpPr>
            <a:spLocks noChangeArrowheads="1"/>
          </p:cNvSpPr>
          <p:nvPr/>
        </p:nvSpPr>
        <p:spPr bwMode="auto">
          <a:xfrm>
            <a:off x="204788" y="179388"/>
            <a:ext cx="158908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RANSAC</a:t>
            </a:r>
          </a:p>
        </p:txBody>
      </p:sp>
      <p:sp>
        <p:nvSpPr>
          <p:cNvPr id="150562" name="Line 34"/>
          <p:cNvSpPr>
            <a:spLocks noChangeShapeType="1"/>
          </p:cNvSpPr>
          <p:nvPr/>
        </p:nvSpPr>
        <p:spPr bwMode="auto">
          <a:xfrm>
            <a:off x="3657600" y="990600"/>
            <a:ext cx="4267200" cy="2286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64" name="Line 36"/>
          <p:cNvSpPr>
            <a:spLocks noChangeShapeType="1"/>
          </p:cNvSpPr>
          <p:nvPr/>
        </p:nvSpPr>
        <p:spPr bwMode="auto">
          <a:xfrm>
            <a:off x="3962400" y="533400"/>
            <a:ext cx="4267200" cy="2286000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65" name="Line 37"/>
          <p:cNvSpPr>
            <a:spLocks noChangeShapeType="1"/>
          </p:cNvSpPr>
          <p:nvPr/>
        </p:nvSpPr>
        <p:spPr bwMode="auto">
          <a:xfrm>
            <a:off x="3429000" y="1447800"/>
            <a:ext cx="4267200" cy="2286000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0566" name="Text Box 38"/>
          <p:cNvSpPr txBox="1">
            <a:spLocks noChangeArrowheads="1"/>
          </p:cNvSpPr>
          <p:nvPr/>
        </p:nvSpPr>
        <p:spPr bwMode="auto">
          <a:xfrm>
            <a:off x="457200" y="2936875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50567" name="Object 39"/>
          <p:cNvGraphicFramePr>
            <a:graphicFrameLocks noChangeAspect="1"/>
          </p:cNvGraphicFramePr>
          <p:nvPr/>
        </p:nvGraphicFramePr>
        <p:xfrm>
          <a:off x="1066800" y="3200400"/>
          <a:ext cx="11112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6" imgW="457002" imgH="215806" progId="Equation.3">
                  <p:embed/>
                </p:oleObj>
              </mc:Choice>
              <mc:Fallback>
                <p:oleObj name="Equation" r:id="rId6" imgW="457002" imgH="215806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200400"/>
                        <a:ext cx="1111250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457200" y="2936875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52400" y="5188788"/>
            <a:ext cx="8610600" cy="37381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861060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Algorithm: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Sample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(randomly) the number of points required to fit the model (#=2)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Solve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for model parameters using samples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Score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by the fraction of inliers within a preset threshold of the model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Repeat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1-3 until the best model is found with high confidence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4800" y="1143000"/>
            <a:ext cx="2393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charset="0"/>
              </a:rPr>
              <a:t>Line fitting example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-1" y="6609979"/>
            <a:ext cx="3090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Silvio </a:t>
            </a:r>
            <a:r>
              <a:rPr lang="en-US" sz="1000" dirty="0" err="1">
                <a:solidFill>
                  <a:srgbClr val="000000"/>
                </a:solidFill>
              </a:rPr>
              <a:t>Savarese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5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Oval 2"/>
          <p:cNvSpPr>
            <a:spLocks noChangeArrowheads="1"/>
          </p:cNvSpPr>
          <p:nvPr/>
        </p:nvSpPr>
        <p:spPr bwMode="auto">
          <a:xfrm>
            <a:off x="3886200" y="2286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39" name="Oval 3"/>
          <p:cNvSpPr>
            <a:spLocks noChangeArrowheads="1"/>
          </p:cNvSpPr>
          <p:nvPr/>
        </p:nvSpPr>
        <p:spPr bwMode="auto">
          <a:xfrm>
            <a:off x="42672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0" name="Oval 4"/>
          <p:cNvSpPr>
            <a:spLocks noChangeArrowheads="1"/>
          </p:cNvSpPr>
          <p:nvPr/>
        </p:nvSpPr>
        <p:spPr bwMode="auto">
          <a:xfrm>
            <a:off x="3505200" y="3048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1" name="Oval 5"/>
          <p:cNvSpPr>
            <a:spLocks noChangeArrowheads="1"/>
          </p:cNvSpPr>
          <p:nvPr/>
        </p:nvSpPr>
        <p:spPr bwMode="auto">
          <a:xfrm>
            <a:off x="5867400" y="685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2" name="Oval 6"/>
          <p:cNvSpPr>
            <a:spLocks noChangeArrowheads="1"/>
          </p:cNvSpPr>
          <p:nvPr/>
        </p:nvSpPr>
        <p:spPr bwMode="auto">
          <a:xfrm>
            <a:off x="6019800" y="1295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3" name="Oval 7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4" name="Oval 8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5" name="Oval 9"/>
          <p:cNvSpPr>
            <a:spLocks noChangeArrowheads="1"/>
          </p:cNvSpPr>
          <p:nvPr/>
        </p:nvSpPr>
        <p:spPr bwMode="auto">
          <a:xfrm>
            <a:off x="62484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6" name="Oval 10"/>
          <p:cNvSpPr>
            <a:spLocks noChangeArrowheads="1"/>
          </p:cNvSpPr>
          <p:nvPr/>
        </p:nvSpPr>
        <p:spPr bwMode="auto">
          <a:xfrm>
            <a:off x="5562600" y="1524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7" name="Oval 11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8" name="Oval 12"/>
          <p:cNvSpPr>
            <a:spLocks noChangeArrowheads="1"/>
          </p:cNvSpPr>
          <p:nvPr/>
        </p:nvSpPr>
        <p:spPr bwMode="auto">
          <a:xfrm>
            <a:off x="6781800" y="228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49" name="Oval 13"/>
          <p:cNvSpPr>
            <a:spLocks noChangeArrowheads="1"/>
          </p:cNvSpPr>
          <p:nvPr/>
        </p:nvSpPr>
        <p:spPr bwMode="auto">
          <a:xfrm>
            <a:off x="6248400" y="990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0" name="Oval 14"/>
          <p:cNvSpPr>
            <a:spLocks noChangeArrowheads="1"/>
          </p:cNvSpPr>
          <p:nvPr/>
        </p:nvSpPr>
        <p:spPr bwMode="auto">
          <a:xfrm>
            <a:off x="6705600" y="6096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1" name="Oval 15"/>
          <p:cNvSpPr>
            <a:spLocks noChangeArrowheads="1"/>
          </p:cNvSpPr>
          <p:nvPr/>
        </p:nvSpPr>
        <p:spPr bwMode="auto">
          <a:xfrm>
            <a:off x="4191000" y="457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2" name="Oval 16"/>
          <p:cNvSpPr>
            <a:spLocks noChangeArrowheads="1"/>
          </p:cNvSpPr>
          <p:nvPr/>
        </p:nvSpPr>
        <p:spPr bwMode="auto">
          <a:xfrm>
            <a:off x="6858000" y="2667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3" name="Oval 17"/>
          <p:cNvSpPr>
            <a:spLocks noChangeArrowheads="1"/>
          </p:cNvSpPr>
          <p:nvPr/>
        </p:nvSpPr>
        <p:spPr bwMode="auto">
          <a:xfrm>
            <a:off x="5791200" y="2971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4" name="Oval 18"/>
          <p:cNvSpPr>
            <a:spLocks noChangeArrowheads="1"/>
          </p:cNvSpPr>
          <p:nvPr/>
        </p:nvSpPr>
        <p:spPr bwMode="auto">
          <a:xfrm>
            <a:off x="5486400" y="3505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5" name="Oval 19"/>
          <p:cNvSpPr>
            <a:spLocks noChangeArrowheads="1"/>
          </p:cNvSpPr>
          <p:nvPr/>
        </p:nvSpPr>
        <p:spPr bwMode="auto">
          <a:xfrm>
            <a:off x="6248400" y="25908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6" name="Oval 20"/>
          <p:cNvSpPr>
            <a:spLocks noChangeArrowheads="1"/>
          </p:cNvSpPr>
          <p:nvPr/>
        </p:nvSpPr>
        <p:spPr bwMode="auto">
          <a:xfrm>
            <a:off x="4572000" y="7620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7" name="Oval 21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FF0000"/>
          </a:solidFill>
          <a:ln w="508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8" name="Oval 22"/>
          <p:cNvSpPr>
            <a:spLocks noChangeArrowheads="1"/>
          </p:cNvSpPr>
          <p:nvPr/>
        </p:nvSpPr>
        <p:spPr bwMode="auto">
          <a:xfrm>
            <a:off x="3886200" y="22860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59" name="Oval 23"/>
          <p:cNvSpPr>
            <a:spLocks noChangeArrowheads="1"/>
          </p:cNvSpPr>
          <p:nvPr/>
        </p:nvSpPr>
        <p:spPr bwMode="auto">
          <a:xfrm>
            <a:off x="4267200" y="2667000"/>
            <a:ext cx="228600" cy="228600"/>
          </a:xfrm>
          <a:prstGeom prst="ellipse">
            <a:avLst/>
          </a:prstGeom>
          <a:solidFill>
            <a:srgbClr val="00FF00"/>
          </a:solidFill>
          <a:ln w="1270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0" name="Oval 24"/>
          <p:cNvSpPr>
            <a:spLocks noChangeArrowheads="1"/>
          </p:cNvSpPr>
          <p:nvPr/>
        </p:nvSpPr>
        <p:spPr bwMode="auto">
          <a:xfrm>
            <a:off x="3505200" y="30480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1" name="Oval 25"/>
          <p:cNvSpPr>
            <a:spLocks noChangeArrowheads="1"/>
          </p:cNvSpPr>
          <p:nvPr/>
        </p:nvSpPr>
        <p:spPr bwMode="auto">
          <a:xfrm>
            <a:off x="5867400" y="6858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2" name="Oval 26"/>
          <p:cNvSpPr>
            <a:spLocks noChangeArrowheads="1"/>
          </p:cNvSpPr>
          <p:nvPr/>
        </p:nvSpPr>
        <p:spPr bwMode="auto">
          <a:xfrm>
            <a:off x="6019800" y="12954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3" name="Oval 27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rgbClr val="00FF00"/>
          </a:solidFill>
          <a:ln w="1270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4" name="Oval 28"/>
          <p:cNvSpPr>
            <a:spLocks noChangeArrowheads="1"/>
          </p:cNvSpPr>
          <p:nvPr/>
        </p:nvSpPr>
        <p:spPr bwMode="auto">
          <a:xfrm>
            <a:off x="4953000" y="16764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5" name="Oval 29"/>
          <p:cNvSpPr>
            <a:spLocks noChangeArrowheads="1"/>
          </p:cNvSpPr>
          <p:nvPr/>
        </p:nvSpPr>
        <p:spPr bwMode="auto">
          <a:xfrm>
            <a:off x="6248400" y="2286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6" name="Oval 30"/>
          <p:cNvSpPr>
            <a:spLocks noChangeArrowheads="1"/>
          </p:cNvSpPr>
          <p:nvPr/>
        </p:nvSpPr>
        <p:spPr bwMode="auto">
          <a:xfrm>
            <a:off x="5562600" y="15240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7" name="Oval 31"/>
          <p:cNvSpPr>
            <a:spLocks noChangeArrowheads="1"/>
          </p:cNvSpPr>
          <p:nvPr/>
        </p:nvSpPr>
        <p:spPr bwMode="auto">
          <a:xfrm>
            <a:off x="5334000" y="13716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8" name="Oval 32"/>
          <p:cNvSpPr>
            <a:spLocks noChangeArrowheads="1"/>
          </p:cNvSpPr>
          <p:nvPr/>
        </p:nvSpPr>
        <p:spPr bwMode="auto">
          <a:xfrm>
            <a:off x="6781800" y="2286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69" name="Oval 33"/>
          <p:cNvSpPr>
            <a:spLocks noChangeArrowheads="1"/>
          </p:cNvSpPr>
          <p:nvPr/>
        </p:nvSpPr>
        <p:spPr bwMode="auto">
          <a:xfrm>
            <a:off x="6248400" y="9906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70" name="Oval 34"/>
          <p:cNvSpPr>
            <a:spLocks noChangeArrowheads="1"/>
          </p:cNvSpPr>
          <p:nvPr/>
        </p:nvSpPr>
        <p:spPr bwMode="auto">
          <a:xfrm>
            <a:off x="6705600" y="6096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71" name="Oval 35"/>
          <p:cNvSpPr>
            <a:spLocks noChangeArrowheads="1"/>
          </p:cNvSpPr>
          <p:nvPr/>
        </p:nvSpPr>
        <p:spPr bwMode="auto">
          <a:xfrm>
            <a:off x="5562600" y="1981200"/>
            <a:ext cx="228600" cy="228600"/>
          </a:xfrm>
          <a:prstGeom prst="ellipse">
            <a:avLst/>
          </a:prstGeom>
          <a:solidFill>
            <a:srgbClr val="3366FF"/>
          </a:solidFill>
          <a:ln w="50800" algn="ctr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72" name="Line 36"/>
          <p:cNvSpPr>
            <a:spLocks noChangeShapeType="1"/>
          </p:cNvSpPr>
          <p:nvPr/>
        </p:nvSpPr>
        <p:spPr bwMode="auto">
          <a:xfrm>
            <a:off x="2971800" y="2971800"/>
            <a:ext cx="533400" cy="6096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42373" name="Object 37"/>
          <p:cNvGraphicFramePr>
            <a:graphicFrameLocks noChangeAspect="1"/>
          </p:cNvGraphicFramePr>
          <p:nvPr/>
        </p:nvGraphicFramePr>
        <p:xfrm>
          <a:off x="2819400" y="3316288"/>
          <a:ext cx="32861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0" name="Equation" r:id="rId4" imgW="139579" imgH="177646" progId="Equation.3">
                  <p:embed/>
                </p:oleObj>
              </mc:Choice>
              <mc:Fallback>
                <p:oleObj name="Equation" r:id="rId4" imgW="139579" imgH="177646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316288"/>
                        <a:ext cx="328613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74" name="Line 38"/>
          <p:cNvSpPr>
            <a:spLocks noChangeShapeType="1"/>
          </p:cNvSpPr>
          <p:nvPr/>
        </p:nvSpPr>
        <p:spPr bwMode="auto">
          <a:xfrm>
            <a:off x="3505200" y="3581400"/>
            <a:ext cx="533400" cy="6096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204788" y="179388"/>
            <a:ext cx="1589087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RANSAC</a:t>
            </a:r>
          </a:p>
        </p:txBody>
      </p:sp>
      <p:sp>
        <p:nvSpPr>
          <p:cNvPr id="142377" name="Line 41"/>
          <p:cNvSpPr>
            <a:spLocks noChangeShapeType="1"/>
          </p:cNvSpPr>
          <p:nvPr/>
        </p:nvSpPr>
        <p:spPr bwMode="auto">
          <a:xfrm flipV="1">
            <a:off x="3200400" y="304800"/>
            <a:ext cx="3810000" cy="3581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2380" name="Text Box 44"/>
          <p:cNvSpPr txBox="1">
            <a:spLocks noChangeArrowheads="1"/>
          </p:cNvSpPr>
          <p:nvPr/>
        </p:nvSpPr>
        <p:spPr bwMode="auto">
          <a:xfrm>
            <a:off x="6461125" y="4537075"/>
            <a:ext cx="184150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48" name="Object 39"/>
          <p:cNvGraphicFramePr>
            <a:graphicFrameLocks noChangeAspect="1"/>
          </p:cNvGraphicFramePr>
          <p:nvPr/>
        </p:nvGraphicFramePr>
        <p:xfrm>
          <a:off x="7161213" y="3657600"/>
          <a:ext cx="12668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1" name="Equation" r:id="rId6" imgW="520474" imgH="215806" progId="Equation.3">
                  <p:embed/>
                </p:oleObj>
              </mc:Choice>
              <mc:Fallback>
                <p:oleObj name="Equation" r:id="rId6" imgW="520474" imgH="215806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3" y="3657600"/>
                        <a:ext cx="12668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152400" y="5749506"/>
            <a:ext cx="8610600" cy="37381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8610600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Algorithm: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Sample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(randomly) the number of points required to fit the model (#=2)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Solve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for model parameters using samples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Score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by the fraction of inliers within a preset threshold of the model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Repeat</a:t>
            </a:r>
            <a:r>
              <a:rPr 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 1-3 until the best model is found with high confidence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-1" y="6609979"/>
            <a:ext cx="30907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Silvio </a:t>
            </a:r>
            <a:r>
              <a:rPr lang="en-US" sz="1000" dirty="0" err="1">
                <a:solidFill>
                  <a:srgbClr val="000000"/>
                </a:solidFill>
              </a:rPr>
              <a:t>Savarese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2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8" grpId="0" animBg="1"/>
      <p:bldP spid="142359" grpId="0" animBg="1"/>
      <p:bldP spid="142360" grpId="0" animBg="1"/>
      <p:bldP spid="142361" grpId="0" animBg="1"/>
      <p:bldP spid="142362" grpId="0" animBg="1"/>
      <p:bldP spid="142363" grpId="0" animBg="1"/>
      <p:bldP spid="142364" grpId="0" animBg="1"/>
      <p:bldP spid="142365" grpId="0" animBg="1"/>
      <p:bldP spid="142366" grpId="0" animBg="1"/>
      <p:bldP spid="142367" grpId="0" animBg="1"/>
      <p:bldP spid="142368" grpId="0" animBg="1"/>
      <p:bldP spid="142369" grpId="0" animBg="1"/>
      <p:bldP spid="142370" grpId="0" animBg="1"/>
      <p:bldP spid="142371" grpId="0" animBg="1"/>
      <p:bldP spid="142372" grpId="0" animBg="1"/>
      <p:bldP spid="142374" grpId="0" animBg="1"/>
      <p:bldP spid="1423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5303520"/>
            <a:ext cx="8399417" cy="10450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Sometimes want to add a </a:t>
            </a:r>
            <a:r>
              <a:rPr lang="en-US" i="1" dirty="0"/>
              <a:t>bias term </a:t>
            </a:r>
            <a:endParaRPr lang="en-US" dirty="0"/>
          </a:p>
          <a:p>
            <a:r>
              <a:rPr lang="en-US" dirty="0"/>
              <a:t>Can add 1 as x</a:t>
            </a:r>
            <a:r>
              <a:rPr lang="en-US" baseline="-25000" dirty="0"/>
              <a:t>0</a:t>
            </a:r>
            <a:r>
              <a:rPr lang="en-US" dirty="0"/>
              <a:t> such that x = (1, 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d</a:t>
            </a:r>
            <a:r>
              <a:rPr lang="en-US" dirty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673" y="2063932"/>
            <a:ext cx="7536027" cy="270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6604084"/>
            <a:ext cx="18020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Figure from Milos </a:t>
            </a:r>
            <a:r>
              <a:rPr lang="en-US" sz="1050" dirty="0" err="1">
                <a:solidFill>
                  <a:prstClr val="black"/>
                </a:solidFill>
              </a:rPr>
              <a:t>Hauskrecht</a:t>
            </a:r>
            <a:endParaRPr lang="en-US" sz="1050" dirty="0">
              <a:solidFill>
                <a:prstClr val="black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18903" y="2142309"/>
            <a:ext cx="7106194" cy="1159644"/>
            <a:chOff x="1018903" y="2142309"/>
            <a:chExt cx="7106194" cy="1159644"/>
          </a:xfrm>
        </p:grpSpPr>
        <p:sp>
          <p:nvSpPr>
            <p:cNvPr id="6" name="Rectangle 5"/>
            <p:cNvSpPr/>
            <p:nvPr/>
          </p:nvSpPr>
          <p:spPr>
            <a:xfrm>
              <a:off x="1018903" y="2142309"/>
              <a:ext cx="7106194" cy="6270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4088674" y="2677886"/>
              <a:ext cx="1737360" cy="624067"/>
            </a:xfrm>
            <a:prstGeom prst="line">
              <a:avLst/>
            </a:prstGeom>
            <a:ln w="1270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177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</a:t>
            </a:r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>
          <a:xfrm>
            <a:off x="457199" y="1600200"/>
            <a:ext cx="8399417" cy="49449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f(x, w):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 y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At training time: Use given </a:t>
            </a:r>
            <a:r>
              <a:rPr lang="en-US" altLang="en-US" dirty="0">
                <a:solidFill>
                  <a:srgbClr val="0000FF"/>
                </a:solidFill>
              </a:rPr>
              <a:t>{(</a:t>
            </a:r>
            <a:r>
              <a:rPr lang="en-US" altLang="en-US" b="1" dirty="0">
                <a:solidFill>
                  <a:srgbClr val="0000FF"/>
                </a:solidFill>
              </a:rPr>
              <a:t>x</a:t>
            </a:r>
            <a:r>
              <a:rPr lang="en-US" altLang="en-US" baseline="-25000" dirty="0">
                <a:solidFill>
                  <a:srgbClr val="0000FF"/>
                </a:solidFill>
              </a:rPr>
              <a:t>1</a:t>
            </a:r>
            <a:r>
              <a:rPr lang="en-US" altLang="en-US" dirty="0">
                <a:solidFill>
                  <a:srgbClr val="0000FF"/>
                </a:solidFill>
              </a:rPr>
              <a:t>,y</a:t>
            </a:r>
            <a:r>
              <a:rPr lang="en-US" altLang="en-US" baseline="-25000" dirty="0">
                <a:solidFill>
                  <a:srgbClr val="0000FF"/>
                </a:solidFill>
              </a:rPr>
              <a:t>1</a:t>
            </a:r>
            <a:r>
              <a:rPr lang="en-US" altLang="en-US" dirty="0">
                <a:solidFill>
                  <a:srgbClr val="0000FF"/>
                </a:solidFill>
              </a:rPr>
              <a:t>), …, (</a:t>
            </a:r>
            <a:r>
              <a:rPr lang="en-US" altLang="en-US" b="1" dirty="0" err="1">
                <a:solidFill>
                  <a:srgbClr val="0000FF"/>
                </a:solidFill>
              </a:rPr>
              <a:t>x</a:t>
            </a:r>
            <a:r>
              <a:rPr lang="en-US" altLang="en-US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dirty="0" err="1">
                <a:solidFill>
                  <a:srgbClr val="0000FF"/>
                </a:solidFill>
              </a:rPr>
              <a:t>,y</a:t>
            </a:r>
            <a:r>
              <a:rPr lang="en-US" altLang="en-US" baseline="-25000" dirty="0" err="1">
                <a:solidFill>
                  <a:srgbClr val="0000FF"/>
                </a:solidFill>
              </a:rPr>
              <a:t>N</a:t>
            </a:r>
            <a:r>
              <a:rPr lang="en-US" altLang="en-US" dirty="0">
                <a:solidFill>
                  <a:srgbClr val="0000FF"/>
                </a:solidFill>
              </a:rPr>
              <a:t>)}</a:t>
            </a:r>
            <a:r>
              <a:rPr lang="en-US" altLang="en-US" dirty="0"/>
              <a:t>, to estimate mapping function f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endParaRPr lang="en-US" altLang="en-US" dirty="0"/>
          </a:p>
          <a:p>
            <a:pPr lvl="1"/>
            <a:r>
              <a:rPr lang="en-US" altLang="en-US" dirty="0"/>
              <a:t>Objective: minimize (</a:t>
            </a:r>
            <a:r>
              <a:rPr lang="en-US" altLang="en-US" dirty="0" err="1">
                <a:solidFill>
                  <a:srgbClr val="0000FF"/>
                </a:solidFill>
              </a:rPr>
              <a:t>y</a:t>
            </a:r>
            <a:r>
              <a:rPr lang="en-US" altLang="en-US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baseline="-25000" dirty="0">
                <a:solidFill>
                  <a:srgbClr val="0000FF"/>
                </a:solidFill>
              </a:rPr>
              <a:t> </a:t>
            </a:r>
            <a:r>
              <a:rPr lang="en-US" altLang="en-US" dirty="0"/>
              <a:t>– f(w, </a:t>
            </a:r>
            <a:r>
              <a:rPr lang="en-US" altLang="en-US" b="1" dirty="0">
                <a:solidFill>
                  <a:srgbClr val="0000FF"/>
                </a:solidFill>
              </a:rPr>
              <a:t>x</a:t>
            </a:r>
            <a:r>
              <a:rPr lang="en-US" altLang="en-US" baseline="-25000" dirty="0">
                <a:solidFill>
                  <a:srgbClr val="0000FF"/>
                </a:solidFill>
              </a:rPr>
              <a:t>i</a:t>
            </a:r>
            <a:r>
              <a:rPr lang="en-US" altLang="en-US" dirty="0"/>
              <a:t>))</a:t>
            </a:r>
            <a:r>
              <a:rPr lang="en-US" altLang="en-US" baseline="30000" dirty="0"/>
              <a:t>2</a:t>
            </a:r>
            <a:r>
              <a:rPr lang="en-US" altLang="en-US" dirty="0"/>
              <a:t>, for all </a:t>
            </a:r>
            <a:r>
              <a:rPr lang="en-US" altLang="en-US" dirty="0" err="1"/>
              <a:t>i</a:t>
            </a:r>
            <a:r>
              <a:rPr lang="en-US" altLang="en-US" dirty="0"/>
              <a:t> = 1, …, N</a:t>
            </a:r>
          </a:p>
          <a:p>
            <a:pPr lvl="1"/>
            <a:r>
              <a:rPr lang="en-US" altLang="en-US" b="1" dirty="0">
                <a:solidFill>
                  <a:srgbClr val="0000FF"/>
                </a:solidFill>
              </a:rPr>
              <a:t>x</a:t>
            </a:r>
            <a:r>
              <a:rPr lang="en-US" altLang="en-US" baseline="-25000" dirty="0">
                <a:solidFill>
                  <a:srgbClr val="0000FF"/>
                </a:solidFill>
              </a:rPr>
              <a:t>i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dirty="0"/>
              <a:t>are the input features (</a:t>
            </a:r>
            <a:r>
              <a:rPr lang="en-US" altLang="en-US" i="1" dirty="0"/>
              <a:t>d</a:t>
            </a:r>
            <a:r>
              <a:rPr lang="en-US" altLang="en-US" dirty="0"/>
              <a:t>-dimensional)</a:t>
            </a:r>
          </a:p>
          <a:p>
            <a:pPr lvl="1"/>
            <a:r>
              <a:rPr lang="en-US" altLang="en-US" dirty="0" err="1">
                <a:solidFill>
                  <a:srgbClr val="0000FF"/>
                </a:solidFill>
              </a:rPr>
              <a:t>y</a:t>
            </a:r>
            <a:r>
              <a:rPr lang="en-US" altLang="en-US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dirty="0"/>
              <a:t> is the target </a:t>
            </a:r>
            <a:r>
              <a:rPr lang="en-US" altLang="en-US" i="1" dirty="0" smtClean="0"/>
              <a:t>continuous </a:t>
            </a:r>
            <a:r>
              <a:rPr lang="en-US" altLang="en-US" dirty="0" smtClean="0"/>
              <a:t>output </a:t>
            </a:r>
            <a:r>
              <a:rPr lang="en-US" altLang="en-US" dirty="0"/>
              <a:t>label (given by human/oracle)</a:t>
            </a:r>
          </a:p>
          <a:p>
            <a:r>
              <a:rPr lang="en-US" dirty="0"/>
              <a:t>At test time: Use </a:t>
            </a:r>
            <a:r>
              <a:rPr lang="en-US" altLang="en-US" dirty="0"/>
              <a:t>f</a:t>
            </a:r>
            <a:r>
              <a:rPr lang="en-US" dirty="0"/>
              <a:t> to make prediction for some new </a:t>
            </a:r>
            <a:r>
              <a:rPr lang="en-US" altLang="en-US" b="1" dirty="0" err="1">
                <a:solidFill>
                  <a:srgbClr val="0000FF"/>
                </a:solidFill>
              </a:rPr>
              <a:t>x</a:t>
            </a:r>
            <a:r>
              <a:rPr lang="en-US" altLang="en-US" i="1" baseline="-25000" dirty="0" err="1">
                <a:solidFill>
                  <a:srgbClr val="0000FF"/>
                </a:solidFill>
              </a:rPr>
              <a:t>test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5386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</a:t>
            </a:r>
            <a:r>
              <a:rPr lang="en-US" dirty="0" err="1"/>
              <a:t>vs</a:t>
            </a:r>
            <a:r>
              <a:rPr lang="en-US" dirty="0"/>
              <a:t>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Problem is called classification if… </a:t>
            </a: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y </a:t>
            </a:r>
            <a:r>
              <a:rPr lang="en-US" dirty="0"/>
              <a:t>is discrete</a:t>
            </a:r>
          </a:p>
          <a:p>
            <a:pPr lvl="1"/>
            <a:r>
              <a:rPr lang="en-US" dirty="0"/>
              <a:t>Does your patient have cancer?</a:t>
            </a:r>
          </a:p>
          <a:p>
            <a:pPr lvl="1"/>
            <a:r>
              <a:rPr lang="en-US" dirty="0"/>
              <a:t>Should your bank give this person a credit card?</a:t>
            </a:r>
          </a:p>
          <a:p>
            <a:pPr lvl="1"/>
            <a:r>
              <a:rPr lang="en-US" dirty="0"/>
              <a:t>Is it going to rain tomorrow?</a:t>
            </a:r>
          </a:p>
          <a:p>
            <a:pPr lvl="1"/>
            <a:r>
              <a:rPr lang="en-US" dirty="0"/>
              <a:t>What animal is in this image?</a:t>
            </a:r>
          </a:p>
          <a:p>
            <a:r>
              <a:rPr lang="en-US" dirty="0"/>
              <a:t>Problem is called regression if … </a:t>
            </a: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y</a:t>
            </a:r>
            <a:r>
              <a:rPr lang="en-US" dirty="0"/>
              <a:t> is continuous</a:t>
            </a:r>
          </a:p>
          <a:p>
            <a:pPr lvl="1"/>
            <a:r>
              <a:rPr lang="en-US" dirty="0"/>
              <a:t>What price should you ask for this house?</a:t>
            </a:r>
          </a:p>
          <a:p>
            <a:pPr lvl="1"/>
            <a:r>
              <a:rPr lang="en-US" dirty="0"/>
              <a:t>What is the temperature going to be tomorrow?</a:t>
            </a:r>
          </a:p>
          <a:p>
            <a:pPr lvl="1"/>
            <a:r>
              <a:rPr lang="en-US" dirty="0"/>
              <a:t>What score should your system give to this person’s figure-skating performance?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2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8867775" cy="684462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8556171" cy="6851981"/>
            <a:chOff x="0" y="0"/>
            <a:chExt cx="8556171" cy="685198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168400" cy="769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387771" y="6082724"/>
              <a:ext cx="1168400" cy="769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241774" y="3803374"/>
            <a:ext cx="9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b + mx</a:t>
            </a:r>
          </a:p>
        </p:txBody>
      </p:sp>
      <p:sp>
        <p:nvSpPr>
          <p:cNvPr id="7" name="Rectangle 6"/>
          <p:cNvSpPr/>
          <p:nvPr/>
        </p:nvSpPr>
        <p:spPr>
          <a:xfrm>
            <a:off x="795130" y="4200939"/>
            <a:ext cx="7761041" cy="1285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Fit line to points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Use parameters of line to predict the </a:t>
            </a:r>
            <a:r>
              <a:rPr lang="en-US" i="1" dirty="0"/>
              <a:t>y-</a:t>
            </a:r>
            <a:r>
              <a:rPr lang="en-US" dirty="0"/>
              <a:t>coordinate of a new data point </a:t>
            </a:r>
            <a:r>
              <a:rPr lang="en-US" i="1" dirty="0" err="1"/>
              <a:t>x</a:t>
            </a:r>
            <a:r>
              <a:rPr lang="en-US" i="1" baseline="-25000" dirty="0" err="1"/>
              <a:t>new</a:t>
            </a:r>
            <a:endParaRPr lang="en-US" i="1" baseline="-25000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1783939" y="3432010"/>
            <a:ext cx="5404671" cy="3425990"/>
            <a:chOff x="2024743" y="2860766"/>
            <a:chExt cx="3892731" cy="246758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/>
            <a:srcRect t="59949" r="57429"/>
            <a:stretch>
              <a:fillRect/>
            </a:stretch>
          </p:blipFill>
          <p:spPr>
            <a:xfrm>
              <a:off x="2024743" y="2860766"/>
              <a:ext cx="3892731" cy="246758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2390503" y="2965270"/>
              <a:ext cx="1933302" cy="4441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0" y="6604084"/>
            <a:ext cx="19463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Figure from Greg </a:t>
            </a:r>
            <a:r>
              <a:rPr lang="en-US" sz="1050" dirty="0" err="1">
                <a:solidFill>
                  <a:prstClr val="black"/>
                </a:solidFill>
              </a:rPr>
              <a:t>Shakhnarovich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99017" y="5799908"/>
            <a:ext cx="5094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1861240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parameters of plane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4525" y="2543174"/>
            <a:ext cx="5391150" cy="329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604084"/>
            <a:ext cx="18020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</a:rPr>
              <a:t>Figure from Milos </a:t>
            </a:r>
            <a:r>
              <a:rPr lang="en-US" sz="1050" dirty="0" err="1">
                <a:solidFill>
                  <a:prstClr val="black"/>
                </a:solidFill>
              </a:rPr>
              <a:t>Hauskrecht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28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   y(x, \bfw) = w_0 + w_1 x + w_2 x^2 + \ldots + w_M x^M =&#10;    \sum_{j=0}^M w_j x^j&#10;\]&#10;\end{document}&#10;"/>
  <p:tag name="FILENAME" val="TP_tmp"/>
  <p:tag name="FORMAT" val="png256"/>
  <p:tag name="RES" val="600"/>
  <p:tag name="BLEND" val="0"/>
  <p:tag name="TRANSPARENT" val="0"/>
  <p:tag name="TBUG" val="0"/>
  <p:tag name="ALLOWFS" val="0"/>
  <p:tag name="ORIGWIDTH" val="236"/>
  <p:tag name="PICTUREFILESIZE" val="725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frac{1}{2} \sum_{n=1}^N&#10;  \{ t_n - \bfw^\T \boldphi(\bfx_n) \}^2 + \frac{\lambda}{2}&#10;  \bfw^\T \bfw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44"/>
  <p:tag name="PICTUREFILESIZE" val="554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 \bfw = \left( \lambda \bfI + \boldPhi^\T \boldPhi \right)^{-1}&#10;  \boldPhi^\T \vectt.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13"/>
  <p:tag name="PICTUREFILESIZE" val="352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E_D(\bfw) + \lambda E_W(\bfw)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81"/>
  <p:tag name="PICTUREFILESIZE" val="296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book}&#10;\pagestyle{empty}&#10;\input{C:/Users/markussv/depots/CMBBOOK/latex/prml-utils}&#10;\begin{document}&#10;\[&#10;\frac{1}{2} \sum_{n=1}^N&#10;  \{ t_n - \bfw^\T \boldphi(\bfx_n) \}^2 + \frac{\lambda}{2}&#10;  \sum_{j=1}^M |w_j|^q&#10;\]&#10;\end{document}&#10;"/>
  <p:tag name="FILENAME" val="TP_tmp"/>
  <p:tag name="FORMAT" val="png256"/>
  <p:tag name="RES" val="600"/>
  <p:tag name="BLEND" val="0"/>
  <p:tag name="TRANSPARENT" val="1"/>
  <p:tag name="TBUG" val="0"/>
  <p:tag name="ALLOWFS" val="0"/>
  <p:tag name="ORIGWIDTH" val="159"/>
  <p:tag name="PICTUREFILESIZE" val="686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y = m_0 x + b_0&#10;\]&#10;\end{document}&#10;"/>
  <p:tag name="EXTERNALNAME" val="Edittex"/>
  <p:tag name="BLEND" val="False"/>
  <p:tag name="TRANSPARENT" val="False"/>
  <p:tag name="BITMAPFORMAT" val="bmp256"/>
  <p:tag name="DEBUGINTERACTIVE" val="True"/>
  <p:tag name="ORIGWIDTH" val="49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[&#10;b = -x_0 m  +y_0&#10;\]&#10;\end{document}&#10;"/>
  <p:tag name="EXTERNALNAME" val="Edittex"/>
  <p:tag name="BLEND" val="False"/>
  <p:tag name="TRANSPARENT" val="False"/>
  <p:tag name="BITMAPFORMAT" val="bmp256"/>
  <p:tag name="DEBUGINTERACTIVE" val="True"/>
  <p:tag name="ORIGWIDTH" val="547.2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m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2052</TotalTime>
  <Words>1830</Words>
  <Application>Microsoft Office PowerPoint</Application>
  <PresentationFormat>On-screen Show (4:3)</PresentationFormat>
  <Paragraphs>293</Paragraphs>
  <Slides>32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Arial</vt:lpstr>
      <vt:lpstr>Calibri</vt:lpstr>
      <vt:lpstr>cmmi12</vt:lpstr>
      <vt:lpstr>Times New Roman</vt:lpstr>
      <vt:lpstr>Wingdings</vt:lpstr>
      <vt:lpstr>1_Office Theme</vt:lpstr>
      <vt:lpstr>1_prml</vt:lpstr>
      <vt:lpstr>7_Default Design</vt:lpstr>
      <vt:lpstr>6_Office Theme</vt:lpstr>
      <vt:lpstr>3_Blank Presentation</vt:lpstr>
      <vt:lpstr>3_Default Design</vt:lpstr>
      <vt:lpstr>Equation</vt:lpstr>
      <vt:lpstr>CS 2750: Machine Learning  Linear Regression</vt:lpstr>
      <vt:lpstr>Announcement </vt:lpstr>
      <vt:lpstr>Plan for Today</vt:lpstr>
      <vt:lpstr>Linear Models</vt:lpstr>
      <vt:lpstr>Regression</vt:lpstr>
      <vt:lpstr>Regression vs Classification</vt:lpstr>
      <vt:lpstr>PowerPoint Presentation</vt:lpstr>
      <vt:lpstr>1-d example</vt:lpstr>
      <vt:lpstr>2-d example</vt:lpstr>
      <vt:lpstr>PowerPoint Presentation</vt:lpstr>
      <vt:lpstr>Challenges</vt:lpstr>
      <vt:lpstr>Solution optimality</vt:lpstr>
      <vt:lpstr>Solution optimality</vt:lpstr>
      <vt:lpstr>Plan for Today</vt:lpstr>
      <vt:lpstr>Linear Basis Function Models (1)</vt:lpstr>
      <vt:lpstr>PowerPoint Presentation</vt:lpstr>
      <vt:lpstr>Regularized Least Squares (1)</vt:lpstr>
      <vt:lpstr>Regularized Least Squares (2)</vt:lpstr>
      <vt:lpstr>Regularized Least Squares (3)</vt:lpstr>
      <vt:lpstr>Plan for Today</vt:lpstr>
      <vt:lpstr>Outliers affect least squares fit</vt:lpstr>
      <vt:lpstr>PowerPoint Presentation</vt:lpstr>
      <vt:lpstr>Hypothesize and test</vt:lpstr>
      <vt:lpstr>Hough transform for finding lines </vt:lpstr>
      <vt:lpstr>Hough transform for finding lines </vt:lpstr>
      <vt:lpstr>Hough transform for finding lines </vt:lpstr>
      <vt:lpstr>RANdom Sample Consensus (RANSAC)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1699: Intro to Computer Vision Introduction</dc:title>
  <dc:creator>Adriana I. Kovashka</dc:creator>
  <cp:lastModifiedBy>Adriana I. Kovashka</cp:lastModifiedBy>
  <cp:revision>194</cp:revision>
  <dcterms:created xsi:type="dcterms:W3CDTF">2015-04-17T19:15:42Z</dcterms:created>
  <dcterms:modified xsi:type="dcterms:W3CDTF">2017-01-31T16:59:12Z</dcterms:modified>
</cp:coreProperties>
</file>