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3.xml" ContentType="application/vnd.openxmlformats-officedocument.themeOverride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25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26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27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28.xml" ContentType="application/vnd.openxmlformats-officedocument.themeOverride+xml"/>
  <Override PartName="/ppt/notesSlides/notesSlide25.xml" ContentType="application/vnd.openxmlformats-officedocument.presentationml.notesSlide+xml"/>
  <Override PartName="/ppt/theme/themeOverride29.xml" ContentType="application/vnd.openxmlformats-officedocument.themeOverr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  <p:sldMasterId id="2147483721" r:id="rId2"/>
  </p:sldMasterIdLst>
  <p:notesMasterIdLst>
    <p:notesMasterId r:id="rId59"/>
  </p:notesMasterIdLst>
  <p:sldIdLst>
    <p:sldId id="350" r:id="rId3"/>
    <p:sldId id="390" r:id="rId4"/>
    <p:sldId id="434" r:id="rId5"/>
    <p:sldId id="391" r:id="rId6"/>
    <p:sldId id="392" r:id="rId7"/>
    <p:sldId id="393" r:id="rId8"/>
    <p:sldId id="394" r:id="rId9"/>
    <p:sldId id="395" r:id="rId10"/>
    <p:sldId id="396" r:id="rId11"/>
    <p:sldId id="354" r:id="rId12"/>
    <p:sldId id="355" r:id="rId13"/>
    <p:sldId id="356" r:id="rId14"/>
    <p:sldId id="357" r:id="rId15"/>
    <p:sldId id="358" r:id="rId16"/>
    <p:sldId id="359" r:id="rId17"/>
    <p:sldId id="397" r:id="rId18"/>
    <p:sldId id="435" r:id="rId19"/>
    <p:sldId id="398" r:id="rId20"/>
    <p:sldId id="399" r:id="rId21"/>
    <p:sldId id="407" r:id="rId22"/>
    <p:sldId id="351" r:id="rId23"/>
    <p:sldId id="352" r:id="rId24"/>
    <p:sldId id="361" r:id="rId25"/>
    <p:sldId id="362" r:id="rId26"/>
    <p:sldId id="363" r:id="rId27"/>
    <p:sldId id="368" r:id="rId28"/>
    <p:sldId id="369" r:id="rId29"/>
    <p:sldId id="371" r:id="rId30"/>
    <p:sldId id="373" r:id="rId31"/>
    <p:sldId id="374" r:id="rId32"/>
    <p:sldId id="383" r:id="rId33"/>
    <p:sldId id="384" r:id="rId34"/>
    <p:sldId id="385" r:id="rId35"/>
    <p:sldId id="386" r:id="rId36"/>
    <p:sldId id="437" r:id="rId37"/>
    <p:sldId id="436" r:id="rId38"/>
    <p:sldId id="408" r:id="rId39"/>
    <p:sldId id="409" r:id="rId40"/>
    <p:sldId id="410" r:id="rId41"/>
    <p:sldId id="411" r:id="rId42"/>
    <p:sldId id="412" r:id="rId43"/>
    <p:sldId id="413" r:id="rId44"/>
    <p:sldId id="414" r:id="rId45"/>
    <p:sldId id="415" r:id="rId46"/>
    <p:sldId id="416" r:id="rId47"/>
    <p:sldId id="377" r:id="rId48"/>
    <p:sldId id="378" r:id="rId49"/>
    <p:sldId id="379" r:id="rId50"/>
    <p:sldId id="380" r:id="rId51"/>
    <p:sldId id="381" r:id="rId52"/>
    <p:sldId id="382" r:id="rId53"/>
    <p:sldId id="424" r:id="rId54"/>
    <p:sldId id="427" r:id="rId55"/>
    <p:sldId id="428" r:id="rId56"/>
    <p:sldId id="429" r:id="rId57"/>
    <p:sldId id="430" r:id="rId58"/>
  </p:sldIdLst>
  <p:sldSz cx="9144000" cy="6858000" type="screen4x3"/>
  <p:notesSz cx="6718300" cy="9855200"/>
  <p:embeddedFontLst>
    <p:embeddedFont>
      <p:font typeface="Trebuchet MS" panose="020B0603020202020204" pitchFamily="34" charset="0"/>
      <p:regular r:id="rId60"/>
      <p:bold r:id="rId61"/>
      <p:italic r:id="rId62"/>
      <p:boldItalic r:id="rId63"/>
    </p:embeddedFont>
    <p:embeddedFont>
      <p:font typeface="Calibri" panose="020F0502020204030204" pitchFamily="34" charset="0"/>
      <p:regular r:id="rId64"/>
      <p:bold r:id="rId65"/>
      <p:italic r:id="rId66"/>
      <p:boldItalic r:id="rId67"/>
    </p:embeddedFont>
    <p:embeddedFont>
      <p:font typeface="Helvetica" panose="020B0604020202020204" pitchFamily="34" charset="0"/>
      <p:regular r:id="rId68"/>
      <p:bold r:id="rId69"/>
      <p:italic r:id="rId70"/>
      <p:boldItalic r:id="rId71"/>
    </p:embeddedFont>
  </p:embeddedFontLst>
  <p:custDataLst>
    <p:tags r:id="rId7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4">
          <p15:clr>
            <a:srgbClr val="A4A3A4"/>
          </p15:clr>
        </p15:guide>
        <p15:guide id="2" pos="211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kus Svensén" initials="JFMS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  <a:srgbClr val="FFCCCC"/>
    <a:srgbClr val="00FF00"/>
    <a:srgbClr val="238D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11" autoAdjust="0"/>
    <p:restoredTop sz="94177" autoAdjust="0"/>
  </p:normalViewPr>
  <p:slideViewPr>
    <p:cSldViewPr>
      <p:cViewPr varScale="1">
        <p:scale>
          <a:sx n="125" d="100"/>
          <a:sy n="125" d="100"/>
        </p:scale>
        <p:origin x="91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94" y="-84"/>
      </p:cViewPr>
      <p:guideLst>
        <p:guide orient="horz" pos="3104"/>
        <p:guide pos="21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font" Target="fonts/font4.fntdata"/><Relationship Id="rId68" Type="http://schemas.openxmlformats.org/officeDocument/2006/relationships/font" Target="fonts/font9.fntdata"/><Relationship Id="rId76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font" Target="fonts/font7.fntdata"/><Relationship Id="rId7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1.fntdata"/><Relationship Id="rId65" Type="http://schemas.openxmlformats.org/officeDocument/2006/relationships/font" Target="fonts/font6.fntdata"/><Relationship Id="rId73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font" Target="fonts/font5.fntdata"/><Relationship Id="rId69" Type="http://schemas.openxmlformats.org/officeDocument/2006/relationships/font" Target="fonts/font10.fntdata"/><Relationship Id="rId77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ags" Target="tags/tag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Relationship Id="rId67" Type="http://schemas.openxmlformats.org/officeDocument/2006/relationships/font" Target="fonts/font8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font" Target="fonts/font3.fntdata"/><Relationship Id="rId70" Type="http://schemas.openxmlformats.org/officeDocument/2006/relationships/font" Target="fonts/font11.fntdata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5238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B7E9D-307C-4F43-B508-A2CDC8AE20DA}" type="datetimeFigureOut">
              <a:rPr lang="en-US" smtClean="0"/>
              <a:pPr/>
              <a:t>3/30/2016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1513" y="4681538"/>
            <a:ext cx="5375275" cy="4433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5238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FC852-F124-48A4-8C7E-96992E409D3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3245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4E91B1-01C1-4E90-A782-185EE5E9BE0D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9753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CF1FF-1A43-4883-ACD0-FBA6EBC737C6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619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5F2F29-A94D-478F-8A4D-A806CBB197AB}" type="slidenum">
              <a:rPr lang="en-US" smtClean="0">
                <a:solidFill>
                  <a:srgbClr val="000000"/>
                </a:solidFill>
              </a:rPr>
              <a:pPr/>
              <a:t>25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673841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CF1FF-1A43-4883-ACD0-FBA6EBC737C6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362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CF1FF-1A43-4883-ACD0-FBA6EBC737C6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3913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EA2CF4-C81C-44D7-95DB-8009BB4A4C8C}" type="slidenum">
              <a:rPr lang="en-US" smtClean="0">
                <a:solidFill>
                  <a:srgbClr val="000000"/>
                </a:solidFill>
              </a:rPr>
              <a:pPr/>
              <a:t>28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943214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CF1FF-1A43-4883-ACD0-FBA6EBC737C6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8738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CF1FF-1A43-4883-ACD0-FBA6EBC737C6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8195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CF1FF-1A43-4883-ACD0-FBA6EBC737C6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1517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CF1FF-1A43-4883-ACD0-FBA6EBC737C6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7790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804737" y="9361889"/>
            <a:ext cx="2911995" cy="49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 fontAlgn="base">
              <a:spcBef>
                <a:spcPct val="0"/>
              </a:spcBef>
              <a:spcAft>
                <a:spcPct val="0"/>
              </a:spcAft>
            </a:pPr>
            <a:fld id="{D952E782-D2A8-4E8B-B015-260BA74DBFA2}" type="slidenum">
              <a:rPr lang="en-US" sz="1300">
                <a:solidFill>
                  <a:prstClr val="black"/>
                </a:solidFill>
                <a:latin typeface="Arial" charset="0"/>
              </a:rPr>
              <a:pPr algn="r" defTabSz="966788"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sz="13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739775"/>
            <a:ext cx="4927600" cy="3695700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517" y="4680945"/>
            <a:ext cx="5375268" cy="4435076"/>
          </a:xfrm>
          <a:noFill/>
          <a:ln w="9525"/>
        </p:spPr>
        <p:txBody>
          <a:bodyPr lIns="96661" tIns="48331" rIns="96661" bIns="48331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78149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0EE9D5-93B2-45AB-9588-373F9254DEE7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3077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 txBox="1">
            <a:spLocks noGrp="1" noChangeArrowheads="1"/>
          </p:cNvSpPr>
          <p:nvPr/>
        </p:nvSpPr>
        <p:spPr bwMode="auto">
          <a:xfrm>
            <a:off x="3804737" y="9361889"/>
            <a:ext cx="2911995" cy="49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 fontAlgn="base">
              <a:spcBef>
                <a:spcPct val="0"/>
              </a:spcBef>
              <a:spcAft>
                <a:spcPct val="0"/>
              </a:spcAft>
            </a:pPr>
            <a:fld id="{4701EDAA-C3CA-424B-AA41-CD8EF2613EEA}" type="slidenum">
              <a:rPr lang="en-US" sz="1300">
                <a:solidFill>
                  <a:prstClr val="black"/>
                </a:solidFill>
                <a:latin typeface="Arial" charset="0"/>
              </a:rPr>
              <a:pPr algn="r" defTabSz="966788"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sz="13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739775"/>
            <a:ext cx="4927600" cy="3695700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517" y="4680945"/>
            <a:ext cx="5375268" cy="4435076"/>
          </a:xfrm>
          <a:noFill/>
          <a:ln w="9525"/>
        </p:spPr>
        <p:txBody>
          <a:bodyPr lIns="96661" tIns="48331" rIns="96661" bIns="48331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228402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B36A2-D391-4BB6-B1CB-0A6BDE1DFADD}" type="slidenum">
              <a:rPr lang="en-US" smtClean="0">
                <a:solidFill>
                  <a:prstClr val="black"/>
                </a:solidFill>
              </a:rPr>
              <a:pPr/>
              <a:t>46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7546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B36A2-D391-4BB6-B1CB-0A6BDE1DFADD}" type="slidenum">
              <a:rPr lang="en-US" smtClean="0">
                <a:solidFill>
                  <a:prstClr val="black"/>
                </a:solidFill>
              </a:rPr>
              <a:pPr/>
              <a:t>47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2009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B36A2-D391-4BB6-B1CB-0A6BDE1DFADD}" type="slidenum">
              <a:rPr lang="en-US" smtClean="0">
                <a:solidFill>
                  <a:prstClr val="black"/>
                </a:solidFill>
              </a:rPr>
              <a:pPr/>
              <a:t>48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8139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B36A2-D391-4BB6-B1CB-0A6BDE1DFADD}" type="slidenum">
              <a:rPr lang="en-US" smtClean="0">
                <a:solidFill>
                  <a:prstClr val="black"/>
                </a:solidFill>
              </a:rPr>
              <a:pPr/>
              <a:t>49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2009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B36A2-D391-4BB6-B1CB-0A6BDE1DFADD}" type="slidenum">
              <a:rPr lang="en-US" smtClean="0">
                <a:solidFill>
                  <a:prstClr val="black"/>
                </a:solidFill>
              </a:rPr>
              <a:pPr/>
              <a:t>50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8139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B36A2-D391-4BB6-B1CB-0A6BDE1DFADD}" type="slidenum">
              <a:rPr lang="en-US" smtClean="0">
                <a:solidFill>
                  <a:prstClr val="black"/>
                </a:solidFill>
              </a:rPr>
              <a:pPr/>
              <a:t>51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543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486B06-1D0C-4FFA-B758-83C49B40E246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10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A63DFA-1E72-4AE4-BA06-257730BB0D1F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171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D4F684-D660-4A80-A67B-DCB99FB3615A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82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7963E2-9810-41BB-A67E-4381234D9795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609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CC61A5-B041-40CA-B59E-9FD7E78C7BDB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75991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615E34-67BE-43B6-AA45-D342F232CCA0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6475" y="782638"/>
            <a:ext cx="5153025" cy="3865562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4869" y="4915624"/>
            <a:ext cx="5256448" cy="465555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56846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CF1FF-1A43-4883-ACD0-FBA6EBC737C6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47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87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940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2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687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687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5944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3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3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3810000" cy="46878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6878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34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97E8357-4DE0-4F79-9961-42A458A81C23}" type="slidenum">
              <a:rPr lang="en-US"/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379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9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574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70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003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018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410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26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68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level Second 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9933"/>
                </a:solidFill>
              </a:defRPr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5541" name="Line 5"/>
          <p:cNvSpPr>
            <a:spLocks noChangeShapeType="1"/>
          </p:cNvSpPr>
          <p:nvPr/>
        </p:nvSpPr>
        <p:spPr bwMode="auto">
          <a:xfrm>
            <a:off x="533400" y="1295400"/>
            <a:ext cx="8077200" cy="0"/>
          </a:xfrm>
          <a:prstGeom prst="line">
            <a:avLst/>
          </a:prstGeom>
          <a:noFill/>
          <a:ln w="76200">
            <a:solidFill>
              <a:srgbClr val="FF505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34" charset="0"/>
              </a:defRPr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Clr>
                <a:srgbClr val="FF0000"/>
              </a:buClr>
              <a:buFontTx/>
              <a:buChar char="•"/>
              <a:defRPr sz="1400">
                <a:solidFill>
                  <a:srgbClr val="CC6600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0000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CC00"/>
        </a:buClr>
        <a:buChar char="–"/>
        <a:defRPr sz="2800">
          <a:solidFill>
            <a:srgbClr val="333399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3333CC"/>
        </a:buClr>
        <a:buChar char="•"/>
        <a:defRPr sz="2400">
          <a:solidFill>
            <a:srgbClr val="006600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3333CC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3333CC"/>
        </a:buClr>
        <a:buChar char="»"/>
        <a:defRPr sz="2000">
          <a:solidFill>
            <a:srgbClr val="0000C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333CC"/>
        </a:buClr>
        <a:buChar char="»"/>
        <a:defRPr sz="2000">
          <a:solidFill>
            <a:srgbClr val="0000C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333CC"/>
        </a:buClr>
        <a:buChar char="»"/>
        <a:defRPr sz="2000">
          <a:solidFill>
            <a:srgbClr val="0000C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333CC"/>
        </a:buClr>
        <a:buChar char="»"/>
        <a:defRPr sz="2000">
          <a:solidFill>
            <a:srgbClr val="0000C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333CC"/>
        </a:buClr>
        <a:buChar char="»"/>
        <a:defRPr sz="2000">
          <a:solidFill>
            <a:srgbClr val="0000C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png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9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0.jpeg"/><Relationship Id="rId2" Type="http://schemas.openxmlformats.org/officeDocument/2006/relationships/tags" Target="../tags/tag2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5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9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4.png"/><Relationship Id="rId9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0.xml"/><Relationship Id="rId5" Type="http://schemas.openxmlformats.org/officeDocument/2006/relationships/hyperlink" Target="http://www.vision.caltech.edu/html-files/EE148-2005-Spring/pprs/viola04ijcv.pdf" TargetMode="External"/><Relationship Id="rId4" Type="http://schemas.openxmlformats.org/officeDocument/2006/relationships/hyperlink" Target="http://research.microsoft.com/en-us/um/people/viola/pubs/detect/violajones_cvpr2001.pdf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2.xml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5.w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8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5.xml"/><Relationship Id="rId4" Type="http://schemas.openxmlformats.org/officeDocument/2006/relationships/image" Target="../media/image2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6.xml"/><Relationship Id="rId4" Type="http://schemas.openxmlformats.org/officeDocument/2006/relationships/image" Target="../media/image3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7.xml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8.xml"/><Relationship Id="rId4" Type="http://schemas.openxmlformats.org/officeDocument/2006/relationships/image" Target="../media/image3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9.xml"/><Relationship Id="rId4" Type="http://schemas.openxmlformats.org/officeDocument/2006/relationships/image" Target="../media/image29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76135"/>
            <a:ext cx="9144000" cy="2590800"/>
          </a:xfrm>
        </p:spPr>
        <p:txBody>
          <a:bodyPr>
            <a:normAutofit/>
          </a:bodyPr>
          <a:lstStyle/>
          <a:p>
            <a:r>
              <a:rPr lang="en-US" sz="40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 2750: Machine Learning </a:t>
            </a:r>
            <a:r>
              <a:rPr lang="en-US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Ensembles; bagging and boosting; decision trees</a:t>
            </a:r>
            <a:endParaRPr lang="en-US" sz="5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19335"/>
            <a:ext cx="6400800" cy="2133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dirty="0" smtClean="0">
                <a:solidFill>
                  <a:schemeClr val="tx1"/>
                </a:solidFill>
              </a:rPr>
              <a:t>Prof. Adriana </a:t>
            </a:r>
            <a:r>
              <a:rPr lang="en-US" sz="3600" dirty="0" err="1" smtClean="0">
                <a:solidFill>
                  <a:schemeClr val="tx1"/>
                </a:solidFill>
              </a:rPr>
              <a:t>Kovashka</a:t>
            </a: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University of Pittsburgh</a:t>
            </a:r>
          </a:p>
          <a:p>
            <a:pPr>
              <a:spcBef>
                <a:spcPts val="0"/>
              </a:spcBef>
            </a:pPr>
            <a:r>
              <a:rPr lang="en-US" sz="3600" smtClean="0">
                <a:solidFill>
                  <a:schemeClr val="tx1"/>
                </a:solidFill>
              </a:rPr>
              <a:t>April 11, </a:t>
            </a:r>
            <a:r>
              <a:rPr lang="en-US" sz="3600" dirty="0" smtClean="0">
                <a:solidFill>
                  <a:schemeClr val="tx1"/>
                </a:solidFill>
              </a:rPr>
              <a:t>2016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94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Boosting Illustration</a:t>
            </a:r>
          </a:p>
        </p:txBody>
      </p:sp>
      <p:sp>
        <p:nvSpPr>
          <p:cNvPr id="18435" name="Oval 3"/>
          <p:cNvSpPr>
            <a:spLocks noChangeArrowheads="1"/>
          </p:cNvSpPr>
          <p:nvPr/>
        </p:nvSpPr>
        <p:spPr bwMode="auto">
          <a:xfrm>
            <a:off x="4735513" y="2379663"/>
            <a:ext cx="377825" cy="381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6321425" y="2192338"/>
            <a:ext cx="384175" cy="377825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8437" name="Oval 5"/>
          <p:cNvSpPr>
            <a:spLocks noChangeArrowheads="1"/>
          </p:cNvSpPr>
          <p:nvPr/>
        </p:nvSpPr>
        <p:spPr bwMode="auto">
          <a:xfrm>
            <a:off x="7010400" y="2949575"/>
            <a:ext cx="384175" cy="381000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8438" name="Oval 6"/>
          <p:cNvSpPr>
            <a:spLocks noChangeArrowheads="1"/>
          </p:cNvSpPr>
          <p:nvPr/>
        </p:nvSpPr>
        <p:spPr bwMode="auto">
          <a:xfrm>
            <a:off x="6634163" y="4010025"/>
            <a:ext cx="376237" cy="377825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8439" name="Oval 7"/>
          <p:cNvSpPr>
            <a:spLocks noChangeArrowheads="1"/>
          </p:cNvSpPr>
          <p:nvPr/>
        </p:nvSpPr>
        <p:spPr bwMode="auto">
          <a:xfrm>
            <a:off x="5684838" y="3819525"/>
            <a:ext cx="377825" cy="381000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8440" name="Oval 8"/>
          <p:cNvSpPr>
            <a:spLocks noChangeArrowheads="1"/>
          </p:cNvSpPr>
          <p:nvPr/>
        </p:nvSpPr>
        <p:spPr bwMode="auto">
          <a:xfrm>
            <a:off x="5741988" y="4659313"/>
            <a:ext cx="377825" cy="381000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8441" name="Oval 9"/>
          <p:cNvSpPr>
            <a:spLocks noChangeArrowheads="1"/>
          </p:cNvSpPr>
          <p:nvPr/>
        </p:nvSpPr>
        <p:spPr bwMode="auto">
          <a:xfrm>
            <a:off x="5791200" y="2760663"/>
            <a:ext cx="381000" cy="379412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4262438" y="3155950"/>
            <a:ext cx="376237" cy="381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8443" name="Oval 11"/>
          <p:cNvSpPr>
            <a:spLocks noChangeArrowheads="1"/>
          </p:cNvSpPr>
          <p:nvPr/>
        </p:nvSpPr>
        <p:spPr bwMode="auto">
          <a:xfrm>
            <a:off x="4922838" y="4564063"/>
            <a:ext cx="381000" cy="376237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30189" name="Line 13"/>
          <p:cNvSpPr>
            <a:spLocks noChangeShapeType="1"/>
          </p:cNvSpPr>
          <p:nvPr/>
        </p:nvSpPr>
        <p:spPr bwMode="auto">
          <a:xfrm flipV="1">
            <a:off x="4354513" y="3417888"/>
            <a:ext cx="3227387" cy="3810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30190" name="Text Box 14"/>
          <p:cNvSpPr txBox="1">
            <a:spLocks noChangeArrowheads="1"/>
          </p:cNvSpPr>
          <p:nvPr/>
        </p:nvSpPr>
        <p:spPr bwMode="auto">
          <a:xfrm>
            <a:off x="1125538" y="2774950"/>
            <a:ext cx="1281112" cy="6397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Weak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Classifier 1</a:t>
            </a:r>
          </a:p>
        </p:txBody>
      </p:sp>
      <p:cxnSp>
        <p:nvCxnSpPr>
          <p:cNvPr id="1330191" name="AutoShape 15"/>
          <p:cNvCxnSpPr>
            <a:cxnSpLocks noChangeShapeType="1"/>
            <a:stCxn id="1330190" idx="3"/>
            <a:endCxn id="1330189" idx="0"/>
          </p:cNvCxnSpPr>
          <p:nvPr/>
        </p:nvCxnSpPr>
        <p:spPr bwMode="auto">
          <a:xfrm>
            <a:off x="2406650" y="3095625"/>
            <a:ext cx="1947863" cy="71596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8447" name="Rectangle 16"/>
          <p:cNvSpPr>
            <a:spLocks noChangeArrowheads="1"/>
          </p:cNvSpPr>
          <p:nvPr/>
        </p:nvSpPr>
        <p:spPr bwMode="auto">
          <a:xfrm>
            <a:off x="3975100" y="1905000"/>
            <a:ext cx="3797300" cy="3606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15713" y="6584223"/>
            <a:ext cx="31845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Paul Viola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572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0189" grpId="0" animBg="1"/>
      <p:bldP spid="13301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Boosting Illustration</a:t>
            </a:r>
          </a:p>
        </p:txBody>
      </p:sp>
      <p:sp>
        <p:nvSpPr>
          <p:cNvPr id="19459" name="Oval 4"/>
          <p:cNvSpPr>
            <a:spLocks noChangeArrowheads="1"/>
          </p:cNvSpPr>
          <p:nvPr/>
        </p:nvSpPr>
        <p:spPr bwMode="auto">
          <a:xfrm>
            <a:off x="4735513" y="2379663"/>
            <a:ext cx="377825" cy="381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9460" name="Oval 5"/>
          <p:cNvSpPr>
            <a:spLocks noChangeArrowheads="1"/>
          </p:cNvSpPr>
          <p:nvPr/>
        </p:nvSpPr>
        <p:spPr bwMode="auto">
          <a:xfrm>
            <a:off x="6122988" y="1981200"/>
            <a:ext cx="762000" cy="749300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9461" name="Oval 7"/>
          <p:cNvSpPr>
            <a:spLocks noChangeArrowheads="1"/>
          </p:cNvSpPr>
          <p:nvPr/>
        </p:nvSpPr>
        <p:spPr bwMode="auto">
          <a:xfrm>
            <a:off x="6634163" y="4010025"/>
            <a:ext cx="376237" cy="377825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9462" name="Oval 8"/>
          <p:cNvSpPr>
            <a:spLocks noChangeArrowheads="1"/>
          </p:cNvSpPr>
          <p:nvPr/>
        </p:nvSpPr>
        <p:spPr bwMode="auto">
          <a:xfrm>
            <a:off x="5684838" y="3819525"/>
            <a:ext cx="377825" cy="381000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9463" name="Oval 9"/>
          <p:cNvSpPr>
            <a:spLocks noChangeArrowheads="1"/>
          </p:cNvSpPr>
          <p:nvPr/>
        </p:nvSpPr>
        <p:spPr bwMode="auto">
          <a:xfrm>
            <a:off x="5741988" y="4659313"/>
            <a:ext cx="377825" cy="381000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9464" name="Oval 10"/>
          <p:cNvSpPr>
            <a:spLocks noChangeArrowheads="1"/>
          </p:cNvSpPr>
          <p:nvPr/>
        </p:nvSpPr>
        <p:spPr bwMode="auto">
          <a:xfrm>
            <a:off x="5791200" y="2760663"/>
            <a:ext cx="381000" cy="379412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9465" name="Oval 11"/>
          <p:cNvSpPr>
            <a:spLocks noChangeArrowheads="1"/>
          </p:cNvSpPr>
          <p:nvPr/>
        </p:nvSpPr>
        <p:spPr bwMode="auto">
          <a:xfrm>
            <a:off x="4262438" y="3155950"/>
            <a:ext cx="376237" cy="381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9466" name="Oval 12"/>
          <p:cNvSpPr>
            <a:spLocks noChangeArrowheads="1"/>
          </p:cNvSpPr>
          <p:nvPr/>
        </p:nvSpPr>
        <p:spPr bwMode="auto">
          <a:xfrm>
            <a:off x="4724400" y="4352925"/>
            <a:ext cx="755650" cy="746125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9467" name="Rectangle 17"/>
          <p:cNvSpPr>
            <a:spLocks noChangeArrowheads="1"/>
          </p:cNvSpPr>
          <p:nvPr/>
        </p:nvSpPr>
        <p:spPr bwMode="auto">
          <a:xfrm>
            <a:off x="3975100" y="1905000"/>
            <a:ext cx="3797300" cy="3606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9468" name="Text Box 33"/>
          <p:cNvSpPr txBox="1">
            <a:spLocks noChangeArrowheads="1"/>
          </p:cNvSpPr>
          <p:nvPr/>
        </p:nvSpPr>
        <p:spPr bwMode="auto">
          <a:xfrm>
            <a:off x="1981200" y="2940050"/>
            <a:ext cx="11366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Weights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Increased</a:t>
            </a:r>
          </a:p>
        </p:txBody>
      </p:sp>
      <p:sp>
        <p:nvSpPr>
          <p:cNvPr id="19469" name="Line 38"/>
          <p:cNvSpPr>
            <a:spLocks noChangeShapeType="1"/>
          </p:cNvSpPr>
          <p:nvPr/>
        </p:nvSpPr>
        <p:spPr bwMode="auto">
          <a:xfrm flipV="1">
            <a:off x="3200400" y="2362200"/>
            <a:ext cx="327660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9470" name="Line 40"/>
          <p:cNvSpPr>
            <a:spLocks noChangeShapeType="1"/>
          </p:cNvSpPr>
          <p:nvPr/>
        </p:nvSpPr>
        <p:spPr bwMode="auto">
          <a:xfrm>
            <a:off x="3200400" y="3276600"/>
            <a:ext cx="190500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9471" name="Line 42"/>
          <p:cNvSpPr>
            <a:spLocks noChangeShapeType="1"/>
          </p:cNvSpPr>
          <p:nvPr/>
        </p:nvSpPr>
        <p:spPr bwMode="auto">
          <a:xfrm flipV="1">
            <a:off x="4354513" y="3417888"/>
            <a:ext cx="3227387" cy="3810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9472" name="Oval 6"/>
          <p:cNvSpPr>
            <a:spLocks noChangeArrowheads="1"/>
          </p:cNvSpPr>
          <p:nvPr/>
        </p:nvSpPr>
        <p:spPr bwMode="auto">
          <a:xfrm>
            <a:off x="6811963" y="2738438"/>
            <a:ext cx="762000" cy="755650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9473" name="Line 39"/>
          <p:cNvSpPr>
            <a:spLocks noChangeShapeType="1"/>
          </p:cNvSpPr>
          <p:nvPr/>
        </p:nvSpPr>
        <p:spPr bwMode="auto">
          <a:xfrm flipV="1">
            <a:off x="3200400" y="3124200"/>
            <a:ext cx="39624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15713" y="6584223"/>
            <a:ext cx="31845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Paul Viola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7481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Boosting Illustration</a:t>
            </a:r>
          </a:p>
        </p:txBody>
      </p:sp>
      <p:sp>
        <p:nvSpPr>
          <p:cNvPr id="20483" name="Oval 3"/>
          <p:cNvSpPr>
            <a:spLocks noChangeArrowheads="1"/>
          </p:cNvSpPr>
          <p:nvPr/>
        </p:nvSpPr>
        <p:spPr bwMode="auto">
          <a:xfrm>
            <a:off x="4735513" y="2379663"/>
            <a:ext cx="377825" cy="381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484" name="Oval 4"/>
          <p:cNvSpPr>
            <a:spLocks noChangeArrowheads="1"/>
          </p:cNvSpPr>
          <p:nvPr/>
        </p:nvSpPr>
        <p:spPr bwMode="auto">
          <a:xfrm>
            <a:off x="6122988" y="1981200"/>
            <a:ext cx="762000" cy="749300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485" name="Oval 5"/>
          <p:cNvSpPr>
            <a:spLocks noChangeArrowheads="1"/>
          </p:cNvSpPr>
          <p:nvPr/>
        </p:nvSpPr>
        <p:spPr bwMode="auto">
          <a:xfrm>
            <a:off x="6811963" y="2738438"/>
            <a:ext cx="762000" cy="755650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486" name="Oval 6"/>
          <p:cNvSpPr>
            <a:spLocks noChangeArrowheads="1"/>
          </p:cNvSpPr>
          <p:nvPr/>
        </p:nvSpPr>
        <p:spPr bwMode="auto">
          <a:xfrm>
            <a:off x="6634163" y="4010025"/>
            <a:ext cx="376237" cy="377825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487" name="Oval 7"/>
          <p:cNvSpPr>
            <a:spLocks noChangeArrowheads="1"/>
          </p:cNvSpPr>
          <p:nvPr/>
        </p:nvSpPr>
        <p:spPr bwMode="auto">
          <a:xfrm>
            <a:off x="5684838" y="3819525"/>
            <a:ext cx="377825" cy="381000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488" name="Oval 8"/>
          <p:cNvSpPr>
            <a:spLocks noChangeArrowheads="1"/>
          </p:cNvSpPr>
          <p:nvPr/>
        </p:nvSpPr>
        <p:spPr bwMode="auto">
          <a:xfrm>
            <a:off x="5741988" y="4659313"/>
            <a:ext cx="377825" cy="381000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489" name="Oval 9"/>
          <p:cNvSpPr>
            <a:spLocks noChangeArrowheads="1"/>
          </p:cNvSpPr>
          <p:nvPr/>
        </p:nvSpPr>
        <p:spPr bwMode="auto">
          <a:xfrm>
            <a:off x="5791200" y="2760663"/>
            <a:ext cx="381000" cy="379412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490" name="Oval 10"/>
          <p:cNvSpPr>
            <a:spLocks noChangeArrowheads="1"/>
          </p:cNvSpPr>
          <p:nvPr/>
        </p:nvSpPr>
        <p:spPr bwMode="auto">
          <a:xfrm>
            <a:off x="4262438" y="3155950"/>
            <a:ext cx="376237" cy="381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491" name="Oval 11"/>
          <p:cNvSpPr>
            <a:spLocks noChangeArrowheads="1"/>
          </p:cNvSpPr>
          <p:nvPr/>
        </p:nvSpPr>
        <p:spPr bwMode="auto">
          <a:xfrm>
            <a:off x="4724400" y="4352925"/>
            <a:ext cx="755650" cy="746125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 flipH="1" flipV="1">
            <a:off x="5943600" y="2057400"/>
            <a:ext cx="838200" cy="30480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1919288" y="3932238"/>
            <a:ext cx="1281112" cy="6397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Weak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Classifier 2</a:t>
            </a:r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3975100" y="1905000"/>
            <a:ext cx="3797300" cy="3606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495" name="Line 19"/>
          <p:cNvSpPr>
            <a:spLocks noChangeShapeType="1"/>
          </p:cNvSpPr>
          <p:nvPr/>
        </p:nvSpPr>
        <p:spPr bwMode="auto">
          <a:xfrm flipV="1">
            <a:off x="3200400" y="3657600"/>
            <a:ext cx="30480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15713" y="6584223"/>
            <a:ext cx="31845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Paul Viola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7401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Boosting Illustration</a:t>
            </a:r>
          </a:p>
        </p:txBody>
      </p:sp>
      <p:sp>
        <p:nvSpPr>
          <p:cNvPr id="21507" name="Oval 3"/>
          <p:cNvSpPr>
            <a:spLocks noChangeArrowheads="1"/>
          </p:cNvSpPr>
          <p:nvPr/>
        </p:nvSpPr>
        <p:spPr bwMode="auto">
          <a:xfrm>
            <a:off x="4735513" y="2379663"/>
            <a:ext cx="377825" cy="381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1508" name="Oval 4"/>
          <p:cNvSpPr>
            <a:spLocks noChangeArrowheads="1"/>
          </p:cNvSpPr>
          <p:nvPr/>
        </p:nvSpPr>
        <p:spPr bwMode="auto">
          <a:xfrm>
            <a:off x="6122988" y="1981200"/>
            <a:ext cx="762000" cy="749300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1509" name="Oval 5"/>
          <p:cNvSpPr>
            <a:spLocks noChangeArrowheads="1"/>
          </p:cNvSpPr>
          <p:nvPr/>
        </p:nvSpPr>
        <p:spPr bwMode="auto">
          <a:xfrm>
            <a:off x="6811963" y="2738438"/>
            <a:ext cx="762000" cy="755650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1510" name="Oval 6"/>
          <p:cNvSpPr>
            <a:spLocks noChangeArrowheads="1"/>
          </p:cNvSpPr>
          <p:nvPr/>
        </p:nvSpPr>
        <p:spPr bwMode="auto">
          <a:xfrm>
            <a:off x="6634163" y="4010025"/>
            <a:ext cx="376237" cy="377825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1511" name="Oval 7"/>
          <p:cNvSpPr>
            <a:spLocks noChangeArrowheads="1"/>
          </p:cNvSpPr>
          <p:nvPr/>
        </p:nvSpPr>
        <p:spPr bwMode="auto">
          <a:xfrm>
            <a:off x="5562600" y="3667125"/>
            <a:ext cx="735013" cy="750888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1512" name="Oval 8"/>
          <p:cNvSpPr>
            <a:spLocks noChangeArrowheads="1"/>
          </p:cNvSpPr>
          <p:nvPr/>
        </p:nvSpPr>
        <p:spPr bwMode="auto">
          <a:xfrm>
            <a:off x="5619750" y="4506913"/>
            <a:ext cx="735013" cy="750887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1513" name="Oval 9"/>
          <p:cNvSpPr>
            <a:spLocks noChangeArrowheads="1"/>
          </p:cNvSpPr>
          <p:nvPr/>
        </p:nvSpPr>
        <p:spPr bwMode="auto">
          <a:xfrm>
            <a:off x="5791200" y="2760663"/>
            <a:ext cx="381000" cy="379412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1514" name="Oval 10"/>
          <p:cNvSpPr>
            <a:spLocks noChangeArrowheads="1"/>
          </p:cNvSpPr>
          <p:nvPr/>
        </p:nvSpPr>
        <p:spPr bwMode="auto">
          <a:xfrm>
            <a:off x="4262438" y="3155950"/>
            <a:ext cx="376237" cy="381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1515" name="Oval 11"/>
          <p:cNvSpPr>
            <a:spLocks noChangeArrowheads="1"/>
          </p:cNvSpPr>
          <p:nvPr/>
        </p:nvSpPr>
        <p:spPr bwMode="auto">
          <a:xfrm>
            <a:off x="4724400" y="4352925"/>
            <a:ext cx="755650" cy="746125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1516" name="Rectangle 14"/>
          <p:cNvSpPr>
            <a:spLocks noChangeArrowheads="1"/>
          </p:cNvSpPr>
          <p:nvPr/>
        </p:nvSpPr>
        <p:spPr bwMode="auto">
          <a:xfrm>
            <a:off x="3975100" y="1905000"/>
            <a:ext cx="3797300" cy="3606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1517" name="Text Box 15"/>
          <p:cNvSpPr txBox="1">
            <a:spLocks noChangeArrowheads="1"/>
          </p:cNvSpPr>
          <p:nvPr/>
        </p:nvSpPr>
        <p:spPr bwMode="auto">
          <a:xfrm>
            <a:off x="1981200" y="2940050"/>
            <a:ext cx="11366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Weights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Increased</a:t>
            </a:r>
          </a:p>
        </p:txBody>
      </p:sp>
      <p:sp>
        <p:nvSpPr>
          <p:cNvPr id="21518" name="Line 17"/>
          <p:cNvSpPr>
            <a:spLocks noChangeShapeType="1"/>
          </p:cNvSpPr>
          <p:nvPr/>
        </p:nvSpPr>
        <p:spPr bwMode="auto">
          <a:xfrm>
            <a:off x="3200400" y="3276600"/>
            <a:ext cx="274320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1519" name="Line 18"/>
          <p:cNvSpPr>
            <a:spLocks noChangeShapeType="1"/>
          </p:cNvSpPr>
          <p:nvPr/>
        </p:nvSpPr>
        <p:spPr bwMode="auto">
          <a:xfrm>
            <a:off x="3200400" y="3276600"/>
            <a:ext cx="2819400" cy="167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1520" name="Line 21"/>
          <p:cNvSpPr>
            <a:spLocks noChangeShapeType="1"/>
          </p:cNvSpPr>
          <p:nvPr/>
        </p:nvSpPr>
        <p:spPr bwMode="auto">
          <a:xfrm flipH="1" flipV="1">
            <a:off x="5943600" y="2057400"/>
            <a:ext cx="838200" cy="30480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15713" y="6584223"/>
            <a:ext cx="31845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Paul Viola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706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Boosting Illustration</a:t>
            </a:r>
          </a:p>
        </p:txBody>
      </p:sp>
      <p:sp>
        <p:nvSpPr>
          <p:cNvPr id="22531" name="Oval 3"/>
          <p:cNvSpPr>
            <a:spLocks noChangeArrowheads="1"/>
          </p:cNvSpPr>
          <p:nvPr/>
        </p:nvSpPr>
        <p:spPr bwMode="auto">
          <a:xfrm>
            <a:off x="4735513" y="2379663"/>
            <a:ext cx="377825" cy="381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2532" name="Oval 4"/>
          <p:cNvSpPr>
            <a:spLocks noChangeArrowheads="1"/>
          </p:cNvSpPr>
          <p:nvPr/>
        </p:nvSpPr>
        <p:spPr bwMode="auto">
          <a:xfrm>
            <a:off x="6122988" y="1981200"/>
            <a:ext cx="762000" cy="749300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2533" name="Oval 5"/>
          <p:cNvSpPr>
            <a:spLocks noChangeArrowheads="1"/>
          </p:cNvSpPr>
          <p:nvPr/>
        </p:nvSpPr>
        <p:spPr bwMode="auto">
          <a:xfrm>
            <a:off x="6811963" y="2738438"/>
            <a:ext cx="762000" cy="755650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6634163" y="4010025"/>
            <a:ext cx="376237" cy="377825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2535" name="Oval 7"/>
          <p:cNvSpPr>
            <a:spLocks noChangeArrowheads="1"/>
          </p:cNvSpPr>
          <p:nvPr/>
        </p:nvSpPr>
        <p:spPr bwMode="auto">
          <a:xfrm>
            <a:off x="5562600" y="3667125"/>
            <a:ext cx="735013" cy="750888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2536" name="Oval 8"/>
          <p:cNvSpPr>
            <a:spLocks noChangeArrowheads="1"/>
          </p:cNvSpPr>
          <p:nvPr/>
        </p:nvSpPr>
        <p:spPr bwMode="auto">
          <a:xfrm>
            <a:off x="5619750" y="4506913"/>
            <a:ext cx="735013" cy="750887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2537" name="Oval 9"/>
          <p:cNvSpPr>
            <a:spLocks noChangeArrowheads="1"/>
          </p:cNvSpPr>
          <p:nvPr/>
        </p:nvSpPr>
        <p:spPr bwMode="auto">
          <a:xfrm>
            <a:off x="5791200" y="2760663"/>
            <a:ext cx="381000" cy="379412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2538" name="Oval 10"/>
          <p:cNvSpPr>
            <a:spLocks noChangeArrowheads="1"/>
          </p:cNvSpPr>
          <p:nvPr/>
        </p:nvSpPr>
        <p:spPr bwMode="auto">
          <a:xfrm>
            <a:off x="4262438" y="3155950"/>
            <a:ext cx="376237" cy="381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2539" name="Oval 11"/>
          <p:cNvSpPr>
            <a:spLocks noChangeArrowheads="1"/>
          </p:cNvSpPr>
          <p:nvPr/>
        </p:nvSpPr>
        <p:spPr bwMode="auto">
          <a:xfrm>
            <a:off x="4724400" y="4352925"/>
            <a:ext cx="755650" cy="746125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 flipH="1" flipV="1">
            <a:off x="5410200" y="2209800"/>
            <a:ext cx="152400" cy="31242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1919288" y="3932238"/>
            <a:ext cx="1281112" cy="6397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Weak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Classifier 3</a:t>
            </a: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3975100" y="1905000"/>
            <a:ext cx="3797300" cy="3606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2543" name="Line 18"/>
          <p:cNvSpPr>
            <a:spLocks noChangeShapeType="1"/>
          </p:cNvSpPr>
          <p:nvPr/>
        </p:nvSpPr>
        <p:spPr bwMode="auto">
          <a:xfrm flipV="1">
            <a:off x="3200400" y="4114800"/>
            <a:ext cx="22098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15713" y="6584223"/>
            <a:ext cx="31845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Paul Viola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218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Boosting Illustration</a:t>
            </a:r>
          </a:p>
        </p:txBody>
      </p:sp>
      <p:sp>
        <p:nvSpPr>
          <p:cNvPr id="23555" name="Oval 3"/>
          <p:cNvSpPr>
            <a:spLocks noChangeArrowheads="1"/>
          </p:cNvSpPr>
          <p:nvPr/>
        </p:nvSpPr>
        <p:spPr bwMode="auto">
          <a:xfrm>
            <a:off x="4735513" y="2379663"/>
            <a:ext cx="377825" cy="381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6122988" y="1981200"/>
            <a:ext cx="762000" cy="749300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>
            <a:off x="6811963" y="2738438"/>
            <a:ext cx="762000" cy="755650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3558" name="Oval 6"/>
          <p:cNvSpPr>
            <a:spLocks noChangeArrowheads="1"/>
          </p:cNvSpPr>
          <p:nvPr/>
        </p:nvSpPr>
        <p:spPr bwMode="auto">
          <a:xfrm>
            <a:off x="6634163" y="4010025"/>
            <a:ext cx="376237" cy="377825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3559" name="Oval 7"/>
          <p:cNvSpPr>
            <a:spLocks noChangeArrowheads="1"/>
          </p:cNvSpPr>
          <p:nvPr/>
        </p:nvSpPr>
        <p:spPr bwMode="auto">
          <a:xfrm>
            <a:off x="5562600" y="3667125"/>
            <a:ext cx="735013" cy="750888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3560" name="Oval 8"/>
          <p:cNvSpPr>
            <a:spLocks noChangeArrowheads="1"/>
          </p:cNvSpPr>
          <p:nvPr/>
        </p:nvSpPr>
        <p:spPr bwMode="auto">
          <a:xfrm>
            <a:off x="5619750" y="4506913"/>
            <a:ext cx="735013" cy="750887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3561" name="Oval 9"/>
          <p:cNvSpPr>
            <a:spLocks noChangeArrowheads="1"/>
          </p:cNvSpPr>
          <p:nvPr/>
        </p:nvSpPr>
        <p:spPr bwMode="auto">
          <a:xfrm>
            <a:off x="5791200" y="2760663"/>
            <a:ext cx="381000" cy="379412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3562" name="Oval 10"/>
          <p:cNvSpPr>
            <a:spLocks noChangeArrowheads="1"/>
          </p:cNvSpPr>
          <p:nvPr/>
        </p:nvSpPr>
        <p:spPr bwMode="auto">
          <a:xfrm>
            <a:off x="4262438" y="3155950"/>
            <a:ext cx="376237" cy="381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3563" name="Oval 11"/>
          <p:cNvSpPr>
            <a:spLocks noChangeArrowheads="1"/>
          </p:cNvSpPr>
          <p:nvPr/>
        </p:nvSpPr>
        <p:spPr bwMode="auto">
          <a:xfrm>
            <a:off x="4724400" y="4352925"/>
            <a:ext cx="755650" cy="746125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 flipH="1" flipV="1">
            <a:off x="5410200" y="2209800"/>
            <a:ext cx="152400" cy="31242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3565" name="Rectangle 14"/>
          <p:cNvSpPr>
            <a:spLocks noChangeArrowheads="1"/>
          </p:cNvSpPr>
          <p:nvPr/>
        </p:nvSpPr>
        <p:spPr bwMode="auto">
          <a:xfrm>
            <a:off x="3975100" y="1905000"/>
            <a:ext cx="3797300" cy="3606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3566" name="Text Box 19"/>
          <p:cNvSpPr txBox="1">
            <a:spLocks noChangeArrowheads="1"/>
          </p:cNvSpPr>
          <p:nvPr/>
        </p:nvSpPr>
        <p:spPr bwMode="auto">
          <a:xfrm>
            <a:off x="1143000" y="3198813"/>
            <a:ext cx="2776538" cy="9159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Final classifier is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a combination of weak classifiers</a:t>
            </a:r>
          </a:p>
        </p:txBody>
      </p:sp>
      <p:sp>
        <p:nvSpPr>
          <p:cNvPr id="23567" name="Line 20"/>
          <p:cNvSpPr>
            <a:spLocks noChangeShapeType="1"/>
          </p:cNvSpPr>
          <p:nvPr/>
        </p:nvSpPr>
        <p:spPr bwMode="auto">
          <a:xfrm flipH="1" flipV="1">
            <a:off x="5943600" y="2057400"/>
            <a:ext cx="838200" cy="30480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3568" name="Line 21"/>
          <p:cNvSpPr>
            <a:spLocks noChangeShapeType="1"/>
          </p:cNvSpPr>
          <p:nvPr/>
        </p:nvSpPr>
        <p:spPr bwMode="auto">
          <a:xfrm flipV="1">
            <a:off x="4354513" y="3417888"/>
            <a:ext cx="3227387" cy="3810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15713" y="6584223"/>
            <a:ext cx="31845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Paul Viola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703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AdaBoost Pseudocode</a:t>
            </a:r>
          </a:p>
        </p:txBody>
      </p:sp>
      <p:sp>
        <p:nvSpPr>
          <p:cNvPr id="283652" name="Text Box 4"/>
          <p:cNvSpPr txBox="1">
            <a:spLocks noChangeArrowheads="1"/>
          </p:cNvSpPr>
          <p:nvPr/>
        </p:nvSpPr>
        <p:spPr bwMode="auto">
          <a:xfrm>
            <a:off x="542925" y="1279525"/>
            <a:ext cx="8477250" cy="5578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dirty="0" err="1"/>
              <a:t>TrainAdaBoost</a:t>
            </a:r>
            <a:r>
              <a:rPr lang="en-US" dirty="0"/>
              <a:t>(D, </a:t>
            </a:r>
            <a:r>
              <a:rPr lang="en-US" dirty="0" err="1"/>
              <a:t>BaseLearn</a:t>
            </a:r>
            <a:r>
              <a:rPr lang="en-US" dirty="0"/>
              <a:t>)</a:t>
            </a:r>
          </a:p>
          <a:p>
            <a:r>
              <a:rPr lang="en-US" dirty="0"/>
              <a:t>  For each example </a:t>
            </a:r>
            <a:r>
              <a:rPr lang="en-US" i="1" dirty="0" err="1"/>
              <a:t>d</a:t>
            </a:r>
            <a:r>
              <a:rPr lang="en-US" i="1" baseline="-25000" dirty="0" err="1"/>
              <a:t>i</a:t>
            </a:r>
            <a:r>
              <a:rPr lang="en-US" dirty="0"/>
              <a:t> in </a:t>
            </a:r>
            <a:r>
              <a:rPr lang="en-US" i="1" dirty="0"/>
              <a:t>D</a:t>
            </a:r>
            <a:r>
              <a:rPr lang="en-US" dirty="0"/>
              <a:t> let its weight </a:t>
            </a:r>
            <a:r>
              <a:rPr lang="en-US" i="1" dirty="0" err="1"/>
              <a:t>w</a:t>
            </a:r>
            <a:r>
              <a:rPr lang="en-US" i="1" baseline="-25000" dirty="0" err="1"/>
              <a:t>i</a:t>
            </a:r>
            <a:r>
              <a:rPr lang="en-US" dirty="0"/>
              <a:t>=1/|</a:t>
            </a:r>
            <a:r>
              <a:rPr lang="en-US" i="1" dirty="0"/>
              <a:t>D</a:t>
            </a:r>
            <a:r>
              <a:rPr lang="en-US" dirty="0"/>
              <a:t>|</a:t>
            </a:r>
          </a:p>
          <a:p>
            <a:r>
              <a:rPr lang="en-US" dirty="0"/>
              <a:t>  Let </a:t>
            </a:r>
            <a:r>
              <a:rPr lang="en-US" i="1" dirty="0"/>
              <a:t>H</a:t>
            </a:r>
            <a:r>
              <a:rPr lang="en-US" dirty="0"/>
              <a:t> be an empty set of hypotheses</a:t>
            </a:r>
          </a:p>
          <a:p>
            <a:r>
              <a:rPr lang="en-US" dirty="0"/>
              <a:t>  For </a:t>
            </a:r>
            <a:r>
              <a:rPr lang="en-US" i="1" dirty="0"/>
              <a:t>t </a:t>
            </a:r>
            <a:r>
              <a:rPr lang="en-US" dirty="0"/>
              <a:t>from 1 to </a:t>
            </a:r>
            <a:r>
              <a:rPr lang="en-US" i="1" dirty="0"/>
              <a:t>T</a:t>
            </a:r>
            <a:r>
              <a:rPr lang="en-US" dirty="0"/>
              <a:t> do:</a:t>
            </a:r>
          </a:p>
          <a:p>
            <a:r>
              <a:rPr lang="en-US" dirty="0"/>
              <a:t>       Learn a hypothesis, </a:t>
            </a:r>
            <a:r>
              <a:rPr lang="en-US" i="1" dirty="0"/>
              <a:t>h</a:t>
            </a:r>
            <a:r>
              <a:rPr lang="en-US" i="1" baseline="-25000" dirty="0"/>
              <a:t>t</a:t>
            </a:r>
            <a:r>
              <a:rPr lang="en-US" dirty="0"/>
              <a:t>, from the weighted examples: </a:t>
            </a:r>
            <a:r>
              <a:rPr lang="en-US" i="1" dirty="0"/>
              <a:t>h</a:t>
            </a:r>
            <a:r>
              <a:rPr lang="en-US" i="1" baseline="-25000" dirty="0"/>
              <a:t>t</a:t>
            </a:r>
            <a:r>
              <a:rPr lang="en-US" dirty="0"/>
              <a:t>=</a:t>
            </a:r>
            <a:r>
              <a:rPr lang="en-US" dirty="0" err="1"/>
              <a:t>BaseLearn</a:t>
            </a:r>
            <a:r>
              <a:rPr lang="en-US" dirty="0"/>
              <a:t>(</a:t>
            </a:r>
            <a:r>
              <a:rPr lang="en-US" i="1" dirty="0"/>
              <a:t>D</a:t>
            </a:r>
            <a:r>
              <a:rPr lang="en-US" dirty="0"/>
              <a:t>)</a:t>
            </a:r>
          </a:p>
          <a:p>
            <a:r>
              <a:rPr lang="en-US" dirty="0"/>
              <a:t>       Add </a:t>
            </a:r>
            <a:r>
              <a:rPr lang="en-US" i="1" dirty="0"/>
              <a:t>h</a:t>
            </a:r>
            <a:r>
              <a:rPr lang="en-US" i="1" baseline="-25000" dirty="0"/>
              <a:t>t</a:t>
            </a:r>
            <a:r>
              <a:rPr lang="en-US" dirty="0"/>
              <a:t> to </a:t>
            </a:r>
            <a:r>
              <a:rPr lang="en-US" i="1" dirty="0"/>
              <a:t>H</a:t>
            </a:r>
          </a:p>
          <a:p>
            <a:r>
              <a:rPr lang="en-US" dirty="0"/>
              <a:t>       Calculate the error, </a:t>
            </a:r>
            <a:r>
              <a:rPr lang="el-GR" dirty="0">
                <a:cs typeface="Times New Roman" pitchFamily="18" charset="0"/>
              </a:rPr>
              <a:t>ε</a:t>
            </a:r>
            <a:r>
              <a:rPr lang="en-US" i="1" baseline="-25000" dirty="0">
                <a:cs typeface="Times New Roman" pitchFamily="18" charset="0"/>
              </a:rPr>
              <a:t>t</a:t>
            </a:r>
            <a:r>
              <a:rPr lang="en-US" dirty="0">
                <a:cs typeface="Times New Roman" pitchFamily="18" charset="0"/>
              </a:rPr>
              <a:t>, of the hypothesis </a:t>
            </a:r>
            <a:r>
              <a:rPr lang="en-US" i="1" dirty="0">
                <a:cs typeface="Times New Roman" pitchFamily="18" charset="0"/>
              </a:rPr>
              <a:t>h</a:t>
            </a:r>
            <a:r>
              <a:rPr lang="en-US" i="1" baseline="-25000" dirty="0">
                <a:cs typeface="Times New Roman" pitchFamily="18" charset="0"/>
              </a:rPr>
              <a:t>t</a:t>
            </a:r>
            <a:r>
              <a:rPr lang="en-US" dirty="0">
                <a:cs typeface="Times New Roman" pitchFamily="18" charset="0"/>
              </a:rPr>
              <a:t> as the total sum weight of the</a:t>
            </a:r>
          </a:p>
          <a:p>
            <a:r>
              <a:rPr lang="en-US" dirty="0">
                <a:cs typeface="Times New Roman" pitchFamily="18" charset="0"/>
              </a:rPr>
              <a:t>            examples that it classifies incorrectly.</a:t>
            </a:r>
          </a:p>
          <a:p>
            <a:r>
              <a:rPr lang="en-US" dirty="0">
                <a:cs typeface="Times New Roman" pitchFamily="18" charset="0"/>
              </a:rPr>
              <a:t>       If </a:t>
            </a:r>
            <a:r>
              <a:rPr lang="el-GR" dirty="0">
                <a:cs typeface="Times New Roman" pitchFamily="18" charset="0"/>
              </a:rPr>
              <a:t>ε</a:t>
            </a:r>
            <a:r>
              <a:rPr lang="en-US" i="1" baseline="-25000" dirty="0">
                <a:cs typeface="Times New Roman" pitchFamily="18" charset="0"/>
              </a:rPr>
              <a:t>t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/>
              <a:t>&gt; 0.5 then exit loop, else continue.</a:t>
            </a:r>
          </a:p>
          <a:p>
            <a:r>
              <a:rPr lang="en-US" dirty="0"/>
              <a:t>       Let </a:t>
            </a:r>
            <a:r>
              <a:rPr lang="el-GR" dirty="0">
                <a:cs typeface="Times New Roman" pitchFamily="18" charset="0"/>
              </a:rPr>
              <a:t>β</a:t>
            </a:r>
            <a:r>
              <a:rPr lang="en-US" i="1" baseline="-25000" dirty="0">
                <a:cs typeface="Times New Roman" pitchFamily="18" charset="0"/>
              </a:rPr>
              <a:t>t </a:t>
            </a:r>
            <a:r>
              <a:rPr lang="en-US" dirty="0">
                <a:cs typeface="Times New Roman" pitchFamily="18" charset="0"/>
              </a:rPr>
              <a:t>= </a:t>
            </a:r>
            <a:r>
              <a:rPr lang="el-GR" dirty="0">
                <a:cs typeface="Times New Roman" pitchFamily="18" charset="0"/>
              </a:rPr>
              <a:t>ε</a:t>
            </a:r>
            <a:r>
              <a:rPr lang="en-US" i="1" baseline="-25000" dirty="0">
                <a:cs typeface="Times New Roman" pitchFamily="18" charset="0"/>
              </a:rPr>
              <a:t>t</a:t>
            </a:r>
            <a:r>
              <a:rPr lang="en-US" dirty="0">
                <a:cs typeface="Times New Roman" pitchFamily="18" charset="0"/>
              </a:rPr>
              <a:t>  / (1 – </a:t>
            </a:r>
            <a:r>
              <a:rPr lang="el-GR" dirty="0">
                <a:cs typeface="Times New Roman" pitchFamily="18" charset="0"/>
              </a:rPr>
              <a:t>ε</a:t>
            </a:r>
            <a:r>
              <a:rPr lang="en-US" i="1" baseline="-25000" dirty="0">
                <a:cs typeface="Times New Roman" pitchFamily="18" charset="0"/>
              </a:rPr>
              <a:t>t</a:t>
            </a:r>
            <a:r>
              <a:rPr lang="en-US" dirty="0">
                <a:cs typeface="Times New Roman" pitchFamily="18" charset="0"/>
              </a:rPr>
              <a:t> )</a:t>
            </a:r>
          </a:p>
          <a:p>
            <a:r>
              <a:rPr lang="en-US" dirty="0">
                <a:cs typeface="Times New Roman" pitchFamily="18" charset="0"/>
              </a:rPr>
              <a:t>       Multiply the weights of the examples that  </a:t>
            </a:r>
            <a:r>
              <a:rPr lang="en-US" i="1" dirty="0">
                <a:cs typeface="Times New Roman" pitchFamily="18" charset="0"/>
              </a:rPr>
              <a:t>h</a:t>
            </a:r>
            <a:r>
              <a:rPr lang="en-US" i="1" baseline="-25000" dirty="0">
                <a:cs typeface="Times New Roman" pitchFamily="18" charset="0"/>
              </a:rPr>
              <a:t>t</a:t>
            </a:r>
            <a:r>
              <a:rPr lang="en-US" dirty="0">
                <a:cs typeface="Times New Roman" pitchFamily="18" charset="0"/>
              </a:rPr>
              <a:t> classifies correctly by </a:t>
            </a:r>
            <a:r>
              <a:rPr lang="el-GR" dirty="0">
                <a:cs typeface="Times New Roman" pitchFamily="18" charset="0"/>
              </a:rPr>
              <a:t>β</a:t>
            </a:r>
            <a:r>
              <a:rPr lang="en-US" i="1" baseline="-25000" dirty="0">
                <a:cs typeface="Times New Roman" pitchFamily="18" charset="0"/>
              </a:rPr>
              <a:t>t</a:t>
            </a:r>
          </a:p>
          <a:p>
            <a:r>
              <a:rPr lang="en-US" i="1" baseline="-25000" dirty="0">
                <a:cs typeface="Times New Roman" pitchFamily="18" charset="0"/>
              </a:rPr>
              <a:t>          </a:t>
            </a:r>
            <a:r>
              <a:rPr lang="en-US" dirty="0">
                <a:cs typeface="Times New Roman" pitchFamily="18" charset="0"/>
              </a:rPr>
              <a:t>Rescale the weights of all of the examples so the total sum weight remains 1.</a:t>
            </a:r>
          </a:p>
          <a:p>
            <a:r>
              <a:rPr lang="en-US" dirty="0">
                <a:cs typeface="Times New Roman" pitchFamily="18" charset="0"/>
              </a:rPr>
              <a:t>  Return </a:t>
            </a:r>
            <a:r>
              <a:rPr lang="en-US" i="1" dirty="0">
                <a:cs typeface="Times New Roman" pitchFamily="18" charset="0"/>
              </a:rPr>
              <a:t>H</a:t>
            </a:r>
          </a:p>
          <a:p>
            <a:endParaRPr lang="en-US" i="1" dirty="0">
              <a:cs typeface="Times New Roman" pitchFamily="18" charset="0"/>
            </a:endParaRPr>
          </a:p>
          <a:p>
            <a:r>
              <a:rPr lang="en-US" dirty="0" err="1">
                <a:cs typeface="Times New Roman" pitchFamily="18" charset="0"/>
              </a:rPr>
              <a:t>TestAdaBoost</a:t>
            </a:r>
            <a:r>
              <a:rPr lang="en-US" dirty="0">
                <a:cs typeface="Times New Roman" pitchFamily="18" charset="0"/>
              </a:rPr>
              <a:t>(</a:t>
            </a:r>
            <a:r>
              <a:rPr lang="en-US" i="1" dirty="0">
                <a:cs typeface="Times New Roman" pitchFamily="18" charset="0"/>
              </a:rPr>
              <a:t>ex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H</a:t>
            </a:r>
            <a:r>
              <a:rPr lang="en-US" dirty="0">
                <a:cs typeface="Times New Roman" pitchFamily="18" charset="0"/>
              </a:rPr>
              <a:t>)</a:t>
            </a:r>
          </a:p>
          <a:p>
            <a:r>
              <a:rPr lang="en-US" dirty="0">
                <a:cs typeface="Times New Roman" pitchFamily="18" charset="0"/>
              </a:rPr>
              <a:t>      Let each hypothesis</a:t>
            </a:r>
            <a:r>
              <a:rPr lang="en-US" dirty="0"/>
              <a:t>, </a:t>
            </a:r>
            <a:r>
              <a:rPr lang="en-US" i="1" dirty="0"/>
              <a:t>h</a:t>
            </a:r>
            <a:r>
              <a:rPr lang="en-US" i="1" baseline="-25000" dirty="0"/>
              <a:t>t</a:t>
            </a:r>
            <a:r>
              <a:rPr lang="en-US" dirty="0"/>
              <a:t>, </a:t>
            </a:r>
            <a:r>
              <a:rPr lang="en-US" dirty="0">
                <a:cs typeface="Times New Roman" pitchFamily="18" charset="0"/>
              </a:rPr>
              <a:t>in </a:t>
            </a:r>
            <a:r>
              <a:rPr lang="en-US" i="1" dirty="0">
                <a:cs typeface="Times New Roman" pitchFamily="18" charset="0"/>
              </a:rPr>
              <a:t>H</a:t>
            </a:r>
            <a:r>
              <a:rPr lang="en-US" dirty="0">
                <a:cs typeface="Times New Roman" pitchFamily="18" charset="0"/>
              </a:rPr>
              <a:t> vote for </a:t>
            </a:r>
            <a:r>
              <a:rPr lang="en-US" i="1" dirty="0">
                <a:cs typeface="Times New Roman" pitchFamily="18" charset="0"/>
              </a:rPr>
              <a:t>ex</a:t>
            </a:r>
            <a:r>
              <a:rPr lang="en-US" dirty="0">
                <a:cs typeface="Times New Roman" pitchFamily="18" charset="0"/>
              </a:rPr>
              <a:t>’s classification with weight log(1/ </a:t>
            </a:r>
            <a:r>
              <a:rPr lang="el-GR" dirty="0">
                <a:cs typeface="Times New Roman" pitchFamily="18" charset="0"/>
              </a:rPr>
              <a:t>β</a:t>
            </a:r>
            <a:r>
              <a:rPr lang="en-US" i="1" baseline="-25000" dirty="0">
                <a:cs typeface="Times New Roman" pitchFamily="18" charset="0"/>
              </a:rPr>
              <a:t>t </a:t>
            </a:r>
            <a:r>
              <a:rPr lang="en-US" dirty="0">
                <a:cs typeface="Times New Roman" pitchFamily="18" charset="0"/>
              </a:rPr>
              <a:t>)</a:t>
            </a:r>
          </a:p>
          <a:p>
            <a:r>
              <a:rPr lang="en-US" dirty="0">
                <a:cs typeface="Times New Roman" pitchFamily="18" charset="0"/>
              </a:rPr>
              <a:t>      Return the class with the highest weighted vote total.</a:t>
            </a:r>
            <a:endParaRPr lang="el-GR" dirty="0">
              <a:cs typeface="Times New Roman" pitchFamily="18" charset="0"/>
            </a:endParaRPr>
          </a:p>
          <a:p>
            <a:r>
              <a:rPr lang="en-US" dirty="0"/>
              <a:t>     </a:t>
            </a: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597352"/>
            <a:ext cx="17075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Slide credit: Ray Mooney </a:t>
            </a:r>
            <a:endParaRPr lang="en-US" sz="11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516052"/>
            <a:ext cx="1331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Figure from C. Bishop, notes from K.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Grauman</a:t>
            </a:r>
            <a:endParaRPr 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187624" y="36110"/>
            <a:ext cx="5368172" cy="6921282"/>
            <a:chOff x="1187624" y="36110"/>
            <a:chExt cx="5368172" cy="6921282"/>
          </a:xfrm>
        </p:grpSpPr>
        <p:grpSp>
          <p:nvGrpSpPr>
            <p:cNvPr id="5" name="Group 4"/>
            <p:cNvGrpSpPr>
              <a:grpSpLocks noChangeAspect="1"/>
            </p:cNvGrpSpPr>
            <p:nvPr/>
          </p:nvGrpSpPr>
          <p:grpSpPr>
            <a:xfrm>
              <a:off x="1187624" y="36110"/>
              <a:ext cx="5368172" cy="6921282"/>
              <a:chOff x="1881188" y="631509"/>
              <a:chExt cx="5381625" cy="6938626"/>
            </a:xfrm>
          </p:grpSpPr>
          <p:pic>
            <p:nvPicPr>
              <p:cNvPr id="5122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881188" y="631509"/>
                <a:ext cx="5381625" cy="5457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23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881188" y="6550960"/>
                <a:ext cx="5276850" cy="1019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" name="TextBox 1"/>
            <p:cNvSpPr txBox="1"/>
            <p:nvPr/>
          </p:nvSpPr>
          <p:spPr>
            <a:xfrm>
              <a:off x="1763688" y="5445224"/>
              <a:ext cx="28979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(d) Normalize the weights so they sum to 1</a:t>
              </a:r>
              <a:endParaRPr lang="en-US" sz="1200" dirty="0"/>
            </a:p>
          </p:txBody>
        </p:sp>
      </p:grpSp>
      <p:grpSp>
        <p:nvGrpSpPr>
          <p:cNvPr id="11" name="Group 22"/>
          <p:cNvGrpSpPr/>
          <p:nvPr/>
        </p:nvGrpSpPr>
        <p:grpSpPr>
          <a:xfrm>
            <a:off x="6791756" y="-27384"/>
            <a:ext cx="2352243" cy="830997"/>
            <a:chOff x="5207054" y="657225"/>
            <a:chExt cx="2352243" cy="830997"/>
          </a:xfrm>
        </p:grpSpPr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5462642" y="657225"/>
              <a:ext cx="209665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</a:rPr>
                <a:t>Start with uniform weights on training </a:t>
              </a:r>
              <a:r>
                <a:rPr lang="en-US" sz="1600" dirty="0" smtClean="0">
                  <a:solidFill>
                    <a:srgbClr val="000000"/>
                  </a:solidFill>
                </a:rPr>
                <a:t>examples.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3" name="Line 5"/>
            <p:cNvSpPr>
              <a:spLocks noChangeShapeType="1"/>
            </p:cNvSpPr>
            <p:nvPr/>
          </p:nvSpPr>
          <p:spPr bwMode="auto">
            <a:xfrm flipH="1">
              <a:off x="5207054" y="1305297"/>
              <a:ext cx="1444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14" name="Group 23"/>
          <p:cNvGrpSpPr/>
          <p:nvPr/>
        </p:nvGrpSpPr>
        <p:grpSpPr>
          <a:xfrm>
            <a:off x="6798291" y="1661899"/>
            <a:ext cx="2345710" cy="830997"/>
            <a:chOff x="5778755" y="2842351"/>
            <a:chExt cx="2859193" cy="830997"/>
          </a:xfrm>
        </p:grpSpPr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5940542" y="2842351"/>
              <a:ext cx="2697406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</a:rPr>
                <a:t>Evaluate </a:t>
              </a:r>
              <a:r>
                <a:rPr lang="en-US" sz="1600" i="1" dirty="0">
                  <a:solidFill>
                    <a:srgbClr val="000000"/>
                  </a:solidFill>
                </a:rPr>
                <a:t>weighted</a:t>
              </a:r>
              <a:r>
                <a:rPr lang="en-US" sz="1600" dirty="0">
                  <a:solidFill>
                    <a:srgbClr val="000000"/>
                  </a:solidFill>
                </a:rPr>
                <a:t> error for each </a:t>
              </a:r>
              <a:r>
                <a:rPr lang="en-US" sz="1600" dirty="0" smtClean="0">
                  <a:solidFill>
                    <a:srgbClr val="000000"/>
                  </a:solidFill>
                </a:rPr>
                <a:t>weak learner, </a:t>
              </a:r>
              <a:r>
                <a:rPr lang="en-US" sz="1600" dirty="0">
                  <a:solidFill>
                    <a:srgbClr val="000000"/>
                  </a:solidFill>
                </a:rPr>
                <a:t>pick </a:t>
              </a:r>
              <a:r>
                <a:rPr lang="en-US" sz="1600" dirty="0" smtClean="0">
                  <a:solidFill>
                    <a:srgbClr val="000000"/>
                  </a:solidFill>
                </a:rPr>
                <a:t>best learner.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6" name="Line 7"/>
            <p:cNvSpPr>
              <a:spLocks noChangeShapeType="1"/>
            </p:cNvSpPr>
            <p:nvPr/>
          </p:nvSpPr>
          <p:spPr bwMode="auto">
            <a:xfrm flipH="1">
              <a:off x="5778755" y="3011033"/>
              <a:ext cx="1444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17" name="Group 24"/>
          <p:cNvGrpSpPr/>
          <p:nvPr/>
        </p:nvGrpSpPr>
        <p:grpSpPr>
          <a:xfrm>
            <a:off x="6732240" y="4121785"/>
            <a:ext cx="2400958" cy="1323439"/>
            <a:chOff x="5828330" y="4244975"/>
            <a:chExt cx="2400958" cy="1323439"/>
          </a:xfrm>
        </p:grpSpPr>
        <p:sp>
          <p:nvSpPr>
            <p:cNvPr id="18" name="Text Box 8"/>
            <p:cNvSpPr txBox="1">
              <a:spLocks noChangeArrowheads="1"/>
            </p:cNvSpPr>
            <p:nvPr/>
          </p:nvSpPr>
          <p:spPr bwMode="auto">
            <a:xfrm>
              <a:off x="5977058" y="4244975"/>
              <a:ext cx="2252230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00"/>
                  </a:solidFill>
                </a:rPr>
                <a:t>Re-weight the examples:</a:t>
              </a:r>
            </a:p>
            <a:p>
              <a:pPr fontAlgn="base"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00"/>
                  </a:solidFill>
                </a:rPr>
                <a:t>Incorrectly </a:t>
              </a:r>
              <a:r>
                <a:rPr lang="en-US" sz="1600" dirty="0">
                  <a:solidFill>
                    <a:srgbClr val="000000"/>
                  </a:solidFill>
                </a:rPr>
                <a:t>classified </a:t>
              </a:r>
              <a:endParaRPr lang="en-US" sz="1600" dirty="0" smtClean="0">
                <a:solidFill>
                  <a:srgbClr val="000000"/>
                </a:solidFill>
              </a:endParaRPr>
            </a:p>
            <a:p>
              <a:pPr fontAlgn="base"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00"/>
                  </a:solidFill>
                </a:rPr>
                <a:t>get more weight,</a:t>
              </a:r>
              <a:endParaRPr lang="en-US" sz="1600" dirty="0">
                <a:solidFill>
                  <a:srgbClr val="000000"/>
                </a:solidFill>
              </a:endParaRPr>
            </a:p>
            <a:p>
              <a:pPr fontAlgn="base"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</a:rPr>
                <a:t>c</a:t>
              </a:r>
              <a:r>
                <a:rPr lang="en-US" sz="1600" dirty="0" smtClean="0">
                  <a:solidFill>
                    <a:srgbClr val="000000"/>
                  </a:solidFill>
                </a:rPr>
                <a:t>orrectly </a:t>
              </a:r>
              <a:r>
                <a:rPr lang="en-US" sz="1600" dirty="0">
                  <a:solidFill>
                    <a:srgbClr val="000000"/>
                  </a:solidFill>
                </a:rPr>
                <a:t>classified </a:t>
              </a:r>
              <a:endParaRPr lang="en-US" sz="1600" dirty="0" smtClean="0">
                <a:solidFill>
                  <a:srgbClr val="000000"/>
                </a:solidFill>
              </a:endParaRPr>
            </a:p>
            <a:p>
              <a:pPr fontAlgn="base"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00"/>
                  </a:solidFill>
                </a:rPr>
                <a:t>get less weight.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9" name="Line 9"/>
            <p:cNvSpPr>
              <a:spLocks noChangeShapeType="1"/>
            </p:cNvSpPr>
            <p:nvPr/>
          </p:nvSpPr>
          <p:spPr bwMode="auto">
            <a:xfrm flipH="1">
              <a:off x="5828330" y="5424398"/>
              <a:ext cx="1444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20" name="Group 25"/>
          <p:cNvGrpSpPr/>
          <p:nvPr/>
        </p:nvGrpSpPr>
        <p:grpSpPr>
          <a:xfrm>
            <a:off x="6660232" y="5647962"/>
            <a:ext cx="2483768" cy="1077218"/>
            <a:chOff x="5226240" y="5647962"/>
            <a:chExt cx="2483768" cy="1077218"/>
          </a:xfrm>
        </p:grpSpPr>
        <p:sp>
          <p:nvSpPr>
            <p:cNvPr id="21" name="Text Box 10"/>
            <p:cNvSpPr txBox="1">
              <a:spLocks noChangeArrowheads="1"/>
            </p:cNvSpPr>
            <p:nvPr/>
          </p:nvSpPr>
          <p:spPr bwMode="auto">
            <a:xfrm>
              <a:off x="5381059" y="5647962"/>
              <a:ext cx="2328949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</a:rPr>
                <a:t>Final classifier is combination of </a:t>
              </a:r>
              <a:r>
                <a:rPr lang="en-US" sz="1600" dirty="0" smtClean="0">
                  <a:solidFill>
                    <a:srgbClr val="000000"/>
                  </a:solidFill>
                </a:rPr>
                <a:t> </a:t>
              </a:r>
              <a:r>
                <a:rPr lang="en-US" sz="1600" dirty="0">
                  <a:solidFill>
                    <a:srgbClr val="000000"/>
                  </a:solidFill>
                </a:rPr>
                <a:t>weak ones, weighted according </a:t>
              </a:r>
              <a:r>
                <a:rPr lang="en-US" sz="1600" dirty="0" smtClean="0">
                  <a:solidFill>
                    <a:srgbClr val="000000"/>
                  </a:solidFill>
                </a:rPr>
                <a:t>to </a:t>
              </a:r>
              <a:r>
                <a:rPr lang="en-US" sz="1600" dirty="0">
                  <a:solidFill>
                    <a:srgbClr val="000000"/>
                  </a:solidFill>
                </a:rPr>
                <a:t>error they had.</a:t>
              </a:r>
            </a:p>
          </p:txBody>
        </p:sp>
        <p:sp>
          <p:nvSpPr>
            <p:cNvPr id="22" name="Line 11"/>
            <p:cNvSpPr>
              <a:spLocks noChangeShapeType="1"/>
            </p:cNvSpPr>
            <p:nvPr/>
          </p:nvSpPr>
          <p:spPr bwMode="auto">
            <a:xfrm flipH="1">
              <a:off x="5226240" y="6525344"/>
              <a:ext cx="1548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788593" y="836712"/>
            <a:ext cx="2191932" cy="338554"/>
            <a:chOff x="6993814" y="1556792"/>
            <a:chExt cx="2191932" cy="338554"/>
          </a:xfrm>
        </p:grpSpPr>
        <p:sp>
          <p:nvSpPr>
            <p:cNvPr id="24" name="Text Box 6"/>
            <p:cNvSpPr txBox="1">
              <a:spLocks noChangeArrowheads="1"/>
            </p:cNvSpPr>
            <p:nvPr/>
          </p:nvSpPr>
          <p:spPr bwMode="auto">
            <a:xfrm>
              <a:off x="7236296" y="1556792"/>
              <a:ext cx="194945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00"/>
                  </a:solidFill>
                </a:rPr>
                <a:t>For </a:t>
              </a:r>
              <a:r>
                <a:rPr lang="en-US" sz="1600" i="1" dirty="0" smtClean="0">
                  <a:solidFill>
                    <a:srgbClr val="000000"/>
                  </a:solidFill>
                </a:rPr>
                <a:t>M</a:t>
              </a:r>
              <a:r>
                <a:rPr lang="en-US" sz="1600" dirty="0" smtClean="0">
                  <a:solidFill>
                    <a:srgbClr val="000000"/>
                  </a:solidFill>
                </a:rPr>
                <a:t> rounds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25" name="Line 7"/>
            <p:cNvSpPr>
              <a:spLocks noChangeShapeType="1"/>
            </p:cNvSpPr>
            <p:nvPr/>
          </p:nvSpPr>
          <p:spPr bwMode="auto">
            <a:xfrm flipH="1">
              <a:off x="6993814" y="1700808"/>
              <a:ext cx="1444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100" b="1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with Weighted Examples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Generic approach is to replicate examples in the training set proportional to their weights (e.g. 10 </a:t>
            </a:r>
            <a:r>
              <a:rPr lang="en-US" sz="2800" dirty="0" smtClean="0"/>
              <a:t>replicas </a:t>
            </a:r>
            <a:r>
              <a:rPr lang="en-US" sz="2800" dirty="0"/>
              <a:t>of an example with a weight of 0.01 and 100 for one with weight 0.1).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Most algorithms can be enhanced to efficiently incorporate weights directly in the learning algorithm so that the effect is </a:t>
            </a:r>
            <a:r>
              <a:rPr lang="en-US" sz="2800" dirty="0" smtClean="0"/>
              <a:t>the same.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For decision trees, for calculating information gain, when counting example </a:t>
            </a:r>
            <a:r>
              <a:rPr lang="en-US" sz="2800" i="1" dirty="0" err="1"/>
              <a:t>i</a:t>
            </a:r>
            <a:r>
              <a:rPr lang="en-US" sz="2800" dirty="0"/>
              <a:t>, simply increment the corresponding count by </a:t>
            </a:r>
            <a:r>
              <a:rPr lang="en-US" sz="2800" i="1" dirty="0" err="1"/>
              <a:t>w</a:t>
            </a:r>
            <a:r>
              <a:rPr lang="en-US" sz="2800" i="1" baseline="-25000" dirty="0" err="1"/>
              <a:t>i</a:t>
            </a:r>
            <a:r>
              <a:rPr lang="en-US" sz="2800" dirty="0"/>
              <a:t> rather than by 1.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597352"/>
            <a:ext cx="17075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Slide credit: Ray Mooney 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2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Experimental Results on Ensembles</a:t>
            </a:r>
            <a:br>
              <a:rPr lang="en-US" sz="3200"/>
            </a:br>
            <a:r>
              <a:rPr lang="en-US" sz="2800"/>
              <a:t>(Freund &amp; Schapire, 1996; Quinlan, 1996)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Ensembles have been used to improve generalization accuracy on a wide variety of problems.</a:t>
            </a:r>
          </a:p>
          <a:p>
            <a:pPr>
              <a:lnSpc>
                <a:spcPct val="90000"/>
              </a:lnSpc>
            </a:pPr>
            <a:r>
              <a:rPr lang="en-US" sz="2800"/>
              <a:t>On average, Boosting provides a larger increase in accuracy than Bagging.</a:t>
            </a:r>
          </a:p>
          <a:p>
            <a:pPr>
              <a:lnSpc>
                <a:spcPct val="90000"/>
              </a:lnSpc>
            </a:pPr>
            <a:r>
              <a:rPr lang="en-US" sz="2800"/>
              <a:t>Boosting on rare occasions can degrade accuracy.</a:t>
            </a:r>
          </a:p>
          <a:p>
            <a:pPr>
              <a:lnSpc>
                <a:spcPct val="90000"/>
              </a:lnSpc>
            </a:pPr>
            <a:r>
              <a:rPr lang="en-US" sz="2800"/>
              <a:t>Bagging more consistently provides a modest improvement.</a:t>
            </a:r>
          </a:p>
          <a:p>
            <a:pPr>
              <a:lnSpc>
                <a:spcPct val="90000"/>
              </a:lnSpc>
            </a:pPr>
            <a:r>
              <a:rPr lang="en-US" sz="2800"/>
              <a:t>Boosting is particularly subject to over-fitting when there is significant noise in the training data.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597352"/>
            <a:ext cx="17075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Slide credit: Ray Mooney 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Ensemble methods</a:t>
            </a:r>
          </a:p>
          <a:p>
            <a:pPr lvl="1"/>
            <a:r>
              <a:rPr lang="en-US" dirty="0" smtClean="0"/>
              <a:t>Bagging</a:t>
            </a:r>
          </a:p>
          <a:p>
            <a:pPr lvl="1"/>
            <a:r>
              <a:rPr lang="en-US" dirty="0" smtClean="0"/>
              <a:t>Boosting</a:t>
            </a:r>
          </a:p>
          <a:p>
            <a:r>
              <a:rPr lang="en-US" dirty="0" smtClean="0"/>
              <a:t>Boosting application: Face detection</a:t>
            </a:r>
          </a:p>
          <a:p>
            <a:r>
              <a:rPr lang="en-US" smtClean="0"/>
              <a:t>Decision trees</a:t>
            </a:r>
            <a:endParaRPr lang="en-US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Issues in Ensembles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Parallelism in Ensembles: Bagging is easily parallelized, Boosting is not.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Variants of Boosting to handle noisy data.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How “weak” should a base-learner for Boosting be?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What is the theoretical explanation of </a:t>
            </a:r>
            <a:r>
              <a:rPr lang="en-US" sz="2800" dirty="0" err="1"/>
              <a:t>B</a:t>
            </a:r>
            <a:r>
              <a:rPr lang="en-US" sz="2800" dirty="0" err="1" smtClean="0"/>
              <a:t>oosting’s</a:t>
            </a:r>
            <a:r>
              <a:rPr lang="en-US" sz="2800" dirty="0" smtClean="0"/>
              <a:t> </a:t>
            </a:r>
            <a:r>
              <a:rPr lang="en-US" sz="2800" dirty="0"/>
              <a:t>ability to improve generalization?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Exactly how does the diversity of ensembles affect their generalization </a:t>
            </a:r>
            <a:r>
              <a:rPr lang="en-US" sz="2800" dirty="0" smtClean="0"/>
              <a:t>performance?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Combining Boosting and </a:t>
            </a:r>
            <a:r>
              <a:rPr lang="en-US" sz="2800" dirty="0" smtClean="0"/>
              <a:t>Bagging? </a:t>
            </a: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597352"/>
            <a:ext cx="17075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Slide credit: Ray Mooney 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2362200"/>
            <a:ext cx="394493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4165" name="AutoShape 5"/>
          <p:cNvSpPr>
            <a:spLocks noChangeArrowheads="1"/>
          </p:cNvSpPr>
          <p:nvPr/>
        </p:nvSpPr>
        <p:spPr bwMode="auto">
          <a:xfrm>
            <a:off x="1623864" y="2438400"/>
            <a:ext cx="623888" cy="6858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Boosting application: Face detection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5146527" y="3276600"/>
            <a:ext cx="1295400" cy="838200"/>
          </a:xfrm>
          <a:prstGeom prst="rightArrow">
            <a:avLst>
              <a:gd name="adj1" fmla="val 50000"/>
              <a:gd name="adj2" fmla="val 38636"/>
            </a:avLst>
          </a:prstGeom>
          <a:solidFill>
            <a:srgbClr val="FF99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Detection</a:t>
            </a:r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6518127" y="3200400"/>
          <a:ext cx="9779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Image" r:id="rId6" imgW="977778" imgH="1002821" progId="">
                  <p:embed/>
                </p:oleObj>
              </mc:Choice>
              <mc:Fallback>
                <p:oleObj name="Image" r:id="rId6" imgW="977778" imgH="1002821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8127" y="3200400"/>
                        <a:ext cx="9779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596336" y="6577607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kern="0" dirty="0" smtClean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Lana </a:t>
            </a:r>
            <a:r>
              <a:rPr lang="en-US" sz="1400" kern="0" dirty="0" err="1" smtClean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Lazebnik</a:t>
            </a:r>
            <a:endParaRPr lang="en-US" sz="1400" kern="0" dirty="0" smtClean="0">
              <a:solidFill>
                <a:sysClr val="windowText" lastClr="00000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8747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07 -0.01204 L 0.36424 -0.01204 L 0.36337 0.03958 L -0.00504 0.03958 L -0.00504 0.0956 L 0.18073 0.09537 " pathEditMode="relative" rAng="0" ptsTypes="AAAAAA">
                                      <p:cBhvr>
                                        <p:cTn id="9" dur="2000" fill="hold"/>
                                        <p:tgtEl>
                                          <p:spTgt spid="1244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00" y="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4165" grpId="0" animBg="1"/>
      <p:bldP spid="1244165" grpId="1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Challenges of face detection</a:t>
            </a:r>
          </a:p>
        </p:txBody>
      </p:sp>
      <p:sp>
        <p:nvSpPr>
          <p:cNvPr id="1288195" name="Rectangle 3"/>
          <p:cNvSpPr>
            <a:spLocks noGrp="1" noChangeArrowheads="1"/>
          </p:cNvSpPr>
          <p:nvPr>
            <p:ph idx="1"/>
          </p:nvPr>
        </p:nvSpPr>
        <p:spPr>
          <a:xfrm>
            <a:off x="419100" y="1555576"/>
            <a:ext cx="8305800" cy="3025552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Sliding window detector must evaluate tens of thousands of location/scale combinations</a:t>
            </a:r>
          </a:p>
          <a:p>
            <a:pPr>
              <a:buFontTx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Faces are rare:  0–10 per image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A megapixel image has ~10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pixels and a comparable number of candidate face locations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For computational efficiency, we should try to spend as little time as possible on the non-face windows</a:t>
            </a:r>
            <a:endParaRPr lang="en-US" sz="2400" baseline="30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96336" y="6577607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kern="0" dirty="0" smtClean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Lana </a:t>
            </a:r>
            <a:r>
              <a:rPr lang="en-US" sz="1400" kern="0" dirty="0" err="1" smtClean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Lazebnik</a:t>
            </a:r>
            <a:endParaRPr lang="en-US" sz="1400" kern="0" dirty="0" smtClean="0">
              <a:solidFill>
                <a:sysClr val="windowText" lastClr="00000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218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8195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Viola-Jones face detector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Main idea:</a:t>
            </a:r>
          </a:p>
          <a:p>
            <a:pPr lvl="1">
              <a:spcAft>
                <a:spcPts val="1200"/>
              </a:spcAft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Represent local texture with efficiently computable “rectangular” features within window of interest</a:t>
            </a:r>
          </a:p>
          <a:p>
            <a:pPr lvl="1">
              <a:spcAft>
                <a:spcPts val="1200"/>
              </a:spcAft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Select discriminative features to be weak classifiers</a:t>
            </a:r>
          </a:p>
          <a:p>
            <a:pPr lvl="1">
              <a:spcAft>
                <a:spcPts val="1200"/>
              </a:spcAf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se boosted combination of them as final classifier</a:t>
            </a:r>
          </a:p>
          <a:p>
            <a:pPr lvl="1">
              <a:spcAft>
                <a:spcPts val="1200"/>
              </a:spcAft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Form a cascade of such classifiers, rejecting clear negatives quickly (not discussed, see hidden slides)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96336" y="6577607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Kristen </a:t>
            </a:r>
            <a:r>
              <a:rPr lang="en-US" sz="1400" dirty="0" err="1" smtClean="0">
                <a:solidFill>
                  <a:prstClr val="black"/>
                </a:solidFill>
              </a:rPr>
              <a:t>Grauman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915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Viola-Jones detector: features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 l="57146" t="38481" r="18179" b="29387"/>
          <a:stretch>
            <a:fillRect/>
          </a:stretch>
        </p:blipFill>
        <p:spPr bwMode="auto">
          <a:xfrm>
            <a:off x="628650" y="1530350"/>
            <a:ext cx="1390650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3914775" y="1898725"/>
            <a:ext cx="42554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" lvl="1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Feature output is difference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between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adjacent regions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/>
          <a:srcRect l="59290" t="39304" r="15630" b="35954"/>
          <a:stretch>
            <a:fillRect/>
          </a:stretch>
        </p:blipFill>
        <p:spPr bwMode="auto">
          <a:xfrm>
            <a:off x="4696619" y="4220737"/>
            <a:ext cx="2354262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 cstate="print"/>
          <a:srcRect l="48184" t="41776" r="17699" b="7678"/>
          <a:stretch>
            <a:fillRect/>
          </a:stretch>
        </p:blipFill>
        <p:spPr bwMode="auto">
          <a:xfrm>
            <a:off x="2198688" y="1530350"/>
            <a:ext cx="1579562" cy="14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92138" y="4287973"/>
            <a:ext cx="358381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" lvl="1"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Efficiently computable with integral image: any sum can be computed in constant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time</a:t>
            </a:r>
            <a:endParaRPr lang="en-US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12"/>
          <p:cNvSpPr txBox="1">
            <a:spLocks noChangeArrowheads="1"/>
          </p:cNvSpPr>
          <p:nvPr/>
        </p:nvSpPr>
        <p:spPr bwMode="auto">
          <a:xfrm>
            <a:off x="3914775" y="1481931"/>
            <a:ext cx="35439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Rectangular” filters</a:t>
            </a: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5791994" y="3746074"/>
            <a:ext cx="180022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000000"/>
                </a:solidFill>
                <a:latin typeface="Trebuchet MS"/>
              </a:rPr>
              <a:t>Value at (</a:t>
            </a:r>
            <a:r>
              <a:rPr lang="en-US" sz="1600" b="1" dirty="0" err="1">
                <a:solidFill>
                  <a:srgbClr val="000000"/>
                </a:solidFill>
                <a:latin typeface="Trebuchet MS"/>
              </a:rPr>
              <a:t>x,y</a:t>
            </a:r>
            <a:r>
              <a:rPr lang="en-US" sz="1600" b="1" dirty="0">
                <a:solidFill>
                  <a:srgbClr val="000000"/>
                </a:solidFill>
                <a:latin typeface="Trebuchet MS"/>
              </a:rPr>
              <a:t>) is sum of pixels above and to the left of (</a:t>
            </a:r>
            <a:r>
              <a:rPr lang="en-US" sz="1600" b="1" dirty="0" err="1">
                <a:solidFill>
                  <a:srgbClr val="000000"/>
                </a:solidFill>
                <a:latin typeface="Trebuchet MS"/>
              </a:rPr>
              <a:t>x,y</a:t>
            </a:r>
            <a:r>
              <a:rPr lang="en-US" sz="1600" b="1" dirty="0">
                <a:solidFill>
                  <a:srgbClr val="000000"/>
                </a:solidFill>
                <a:latin typeface="Trebuchet MS"/>
              </a:rPr>
              <a:t>)</a:t>
            </a:r>
          </a:p>
        </p:txBody>
      </p:sp>
      <p:sp>
        <p:nvSpPr>
          <p:cNvPr id="26" name="Line 4"/>
          <p:cNvSpPr>
            <a:spLocks noChangeShapeType="1"/>
          </p:cNvSpPr>
          <p:nvPr/>
        </p:nvSpPr>
        <p:spPr bwMode="auto">
          <a:xfrm flipH="1">
            <a:off x="5828506" y="4768424"/>
            <a:ext cx="401638" cy="4460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280819" y="6046362"/>
            <a:ext cx="21542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Trebuchet MS" pitchFamily="34" charset="0"/>
              </a:rPr>
              <a:t>Integral image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04048" y="6544491"/>
            <a:ext cx="4112119" cy="313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Adapted from Kristen </a:t>
            </a:r>
            <a:r>
              <a:rPr lang="en-US" sz="1400" dirty="0" err="1" smtClean="0">
                <a:solidFill>
                  <a:prstClr val="black"/>
                </a:solidFill>
              </a:rPr>
              <a:t>Grauman</a:t>
            </a:r>
            <a:r>
              <a:rPr lang="en-US" sz="1400" dirty="0" smtClean="0">
                <a:solidFill>
                  <a:prstClr val="black"/>
                </a:solidFill>
              </a:rPr>
              <a:t> and Lana </a:t>
            </a:r>
            <a:r>
              <a:rPr lang="en-US" sz="1400" dirty="0" err="1" smtClean="0">
                <a:solidFill>
                  <a:prstClr val="black"/>
                </a:solidFill>
              </a:rPr>
              <a:t>Lazebnik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961574" y="2824299"/>
            <a:ext cx="50749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 i="1" dirty="0">
                <a:solidFill>
                  <a:srgbClr val="000000"/>
                </a:solidFill>
                <a:cs typeface="Arial" charset="0"/>
              </a:rPr>
              <a:t>Value =  </a:t>
            </a:r>
            <a:r>
              <a:rPr lang="en-US" sz="1600" i="1" dirty="0" smtClean="0">
                <a:solidFill>
                  <a:srgbClr val="000000"/>
                </a:solidFill>
                <a:cs typeface="Arial" charset="0"/>
              </a:rPr>
              <a:t>∑ </a:t>
            </a:r>
            <a:r>
              <a:rPr lang="en-US" sz="1600" i="1" dirty="0">
                <a:solidFill>
                  <a:srgbClr val="000000"/>
                </a:solidFill>
                <a:cs typeface="Arial" charset="0"/>
              </a:rPr>
              <a:t>(pixels in white area) – </a:t>
            </a:r>
            <a:r>
              <a:rPr lang="en-US" sz="1600" i="1" dirty="0" smtClean="0">
                <a:solidFill>
                  <a:srgbClr val="000000"/>
                </a:solidFill>
                <a:cs typeface="Arial" charset="0"/>
              </a:rPr>
              <a:t>∑ </a:t>
            </a:r>
            <a:r>
              <a:rPr lang="en-US" sz="1600" i="1" dirty="0">
                <a:solidFill>
                  <a:srgbClr val="000000"/>
                </a:solidFill>
                <a:cs typeface="Arial" charset="0"/>
              </a:rPr>
              <a:t>(pixels in black area)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600" i="1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798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 animBg="1"/>
      <p:bldP spid="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Example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5" name="Picture 3" descr="Rando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5588" y="1600200"/>
            <a:ext cx="2306637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terminator3_poster"/>
          <p:cNvPicPr>
            <a:picLocks noChangeAspect="1" noChangeArrowheads="1"/>
          </p:cNvPicPr>
          <p:nvPr/>
        </p:nvPicPr>
        <p:blipFill>
          <a:blip r:embed="rId6" cstate="print"/>
          <a:srcRect r="52667" b="26889"/>
          <a:stretch>
            <a:fillRect/>
          </a:stretch>
        </p:blipFill>
        <p:spPr bwMode="auto">
          <a:xfrm>
            <a:off x="5715000" y="1600200"/>
            <a:ext cx="22606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2359" name="Picture 7" descr="Rando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4191000"/>
            <a:ext cx="2306638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2360" name="Picture 8" descr="terminator3_poster"/>
          <p:cNvPicPr>
            <a:picLocks noChangeAspect="1" noChangeArrowheads="1"/>
          </p:cNvPicPr>
          <p:nvPr/>
        </p:nvPicPr>
        <p:blipFill>
          <a:blip r:embed="rId6" cstate="print"/>
          <a:srcRect r="52667" b="26889"/>
          <a:stretch>
            <a:fillRect/>
          </a:stretch>
        </p:blipFill>
        <p:spPr bwMode="auto">
          <a:xfrm>
            <a:off x="5715000" y="4191000"/>
            <a:ext cx="2257425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324600" y="5003800"/>
            <a:ext cx="1143000" cy="711200"/>
            <a:chOff x="144" y="1296"/>
            <a:chExt cx="864" cy="864"/>
          </a:xfrm>
        </p:grpSpPr>
        <p:sp>
          <p:nvSpPr>
            <p:cNvPr id="13327" name="Rectangle 10"/>
            <p:cNvSpPr>
              <a:spLocks noChangeArrowheads="1"/>
            </p:cNvSpPr>
            <p:nvPr/>
          </p:nvSpPr>
          <p:spPr bwMode="auto">
            <a:xfrm>
              <a:off x="144" y="1296"/>
              <a:ext cx="864" cy="432"/>
            </a:xfrm>
            <a:prstGeom prst="rect">
              <a:avLst/>
            </a:prstGeom>
            <a:solidFill>
              <a:srgbClr val="000000">
                <a:alpha val="67058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328" name="Rectangle 11"/>
            <p:cNvSpPr>
              <a:spLocks noChangeArrowheads="1"/>
            </p:cNvSpPr>
            <p:nvPr/>
          </p:nvSpPr>
          <p:spPr bwMode="auto">
            <a:xfrm>
              <a:off x="144" y="1728"/>
              <a:ext cx="864" cy="432"/>
            </a:xfrm>
            <a:prstGeom prst="rect">
              <a:avLst/>
            </a:prstGeom>
            <a:solidFill>
              <a:srgbClr val="FFFFFF">
                <a:alpha val="67058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209800" y="5080000"/>
            <a:ext cx="1143000" cy="711200"/>
            <a:chOff x="144" y="1296"/>
            <a:chExt cx="864" cy="864"/>
          </a:xfrm>
        </p:grpSpPr>
        <p:sp>
          <p:nvSpPr>
            <p:cNvPr id="13325" name="Rectangle 13"/>
            <p:cNvSpPr>
              <a:spLocks noChangeArrowheads="1"/>
            </p:cNvSpPr>
            <p:nvPr/>
          </p:nvSpPr>
          <p:spPr bwMode="auto">
            <a:xfrm>
              <a:off x="144" y="1296"/>
              <a:ext cx="864" cy="432"/>
            </a:xfrm>
            <a:prstGeom prst="rect">
              <a:avLst/>
            </a:prstGeom>
            <a:solidFill>
              <a:srgbClr val="000000">
                <a:alpha val="67058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326" name="Rectangle 14"/>
            <p:cNvSpPr>
              <a:spLocks noChangeArrowheads="1"/>
            </p:cNvSpPr>
            <p:nvPr/>
          </p:nvSpPr>
          <p:spPr bwMode="auto">
            <a:xfrm>
              <a:off x="144" y="1728"/>
              <a:ext cx="864" cy="432"/>
            </a:xfrm>
            <a:prstGeom prst="rect">
              <a:avLst/>
            </a:prstGeom>
            <a:solidFill>
              <a:srgbClr val="FFFFFF">
                <a:alpha val="67058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cs typeface="Arial" charset="0"/>
              </a:endParaRPr>
            </a:p>
          </p:txBody>
        </p:sp>
      </p:grpSp>
      <p:pic>
        <p:nvPicPr>
          <p:cNvPr id="1252367" name="Picture 15" descr="ThreshLow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9FFFF"/>
              </a:clrFrom>
              <a:clrTo>
                <a:srgbClr val="F9FFFF">
                  <a:alpha val="0"/>
                </a:srgbClr>
              </a:clrTo>
            </a:clrChange>
          </a:blip>
          <a:srcRect t="29091" r="64706" b="32121"/>
          <a:stretch>
            <a:fillRect/>
          </a:stretch>
        </p:blipFill>
        <p:spPr bwMode="auto">
          <a:xfrm>
            <a:off x="914400" y="5029200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2368" name="Picture 16" descr="ThreshHigh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t="27272" r="60001" b="29091"/>
          <a:stretch>
            <a:fillRect/>
          </a:stretch>
        </p:blipFill>
        <p:spPr bwMode="auto">
          <a:xfrm>
            <a:off x="5105400" y="4953000"/>
            <a:ext cx="53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7596336" y="6577607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kern="0" dirty="0" smtClean="0">
                <a:solidFill>
                  <a:sysClr val="windowText" lastClr="000000"/>
                </a:solidFill>
              </a:rPr>
              <a:t>Lana </a:t>
            </a:r>
            <a:r>
              <a:rPr lang="en-US" sz="1400" kern="0" dirty="0" err="1" smtClean="0">
                <a:solidFill>
                  <a:sysClr val="windowText" lastClr="000000"/>
                </a:solidFill>
              </a:rPr>
              <a:t>Lazebnik</a:t>
            </a:r>
            <a:endParaRPr lang="en-US" sz="1400" kern="0" dirty="0" smtClean="0">
              <a:solidFill>
                <a:sysClr val="windowText" lastClr="000000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7803984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 l="19662" t="38298" r="24236" b="10341"/>
          <a:stretch>
            <a:fillRect/>
          </a:stretch>
        </p:blipFill>
        <p:spPr bwMode="auto">
          <a:xfrm>
            <a:off x="738135" y="1399661"/>
            <a:ext cx="5220580" cy="3757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156176" y="1556792"/>
            <a:ext cx="313234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Considering all possible filter parameters: position, scale, and type: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180,000+ possible features associated with each 24 x 24 window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36383" y="4869160"/>
            <a:ext cx="711999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Which subset of these features should we use to determine if a window has a face?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46656" y="5733256"/>
            <a:ext cx="79378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Use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AdaBoost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both to select the informative features and to form the classifier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Viola-Jones detector: features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96336" y="6577607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Kristen </a:t>
            </a:r>
            <a:r>
              <a:rPr lang="en-US" sz="1400" dirty="0" err="1" smtClean="0">
                <a:solidFill>
                  <a:prstClr val="black"/>
                </a:solidFill>
              </a:rPr>
              <a:t>Grauman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604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Viola-Jones detector: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AdaBoost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1" name="Straight Arrow Connector 60"/>
          <p:cNvCxnSpPr>
            <a:cxnSpLocks noChangeShapeType="1"/>
          </p:cNvCxnSpPr>
          <p:nvPr/>
        </p:nvCxnSpPr>
        <p:spPr bwMode="auto">
          <a:xfrm>
            <a:off x="1906588" y="5318274"/>
            <a:ext cx="1533525" cy="1587"/>
          </a:xfrm>
          <a:prstGeom prst="straightConnector1">
            <a:avLst/>
          </a:prstGeom>
          <a:noFill/>
          <a:ln w="12700" cap="sq" algn="ctr">
            <a:solidFill>
              <a:srgbClr val="000000"/>
            </a:solidFill>
            <a:round/>
            <a:headEnd type="none" w="sm" len="sm"/>
            <a:tailEnd type="arrow" w="med" len="med"/>
          </a:ln>
        </p:spPr>
      </p:cxnSp>
      <p:sp>
        <p:nvSpPr>
          <p:cNvPr id="62" name="Rectangle 3"/>
          <p:cNvSpPr txBox="1">
            <a:spLocks noChangeArrowheads="1"/>
          </p:cNvSpPr>
          <p:nvPr/>
        </p:nvSpPr>
        <p:spPr bwMode="auto">
          <a:xfrm>
            <a:off x="701675" y="1468586"/>
            <a:ext cx="77724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15000"/>
              <a:buChar char="•"/>
              <a:defRPr kumimoji="1"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50000"/>
              <a:buFont typeface="Wingdings" pitchFamily="2" charset="2"/>
              <a:buChar char="Ø"/>
              <a:defRPr kumimoji="1" sz="20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kumimoji="1" sz="24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0099"/>
              </a:buClr>
              <a:defRPr/>
            </a:pPr>
            <a:r>
              <a:rPr lang="en-US" sz="2100" kern="0" dirty="0" smtClean="0">
                <a:solidFill>
                  <a:srgbClr val="000000"/>
                </a:solidFill>
                <a:latin typeface="Trebuchet MS"/>
              </a:rPr>
              <a:t>Want to select the single rectangle feature and threshold that best separates </a:t>
            </a:r>
            <a:r>
              <a:rPr lang="en-US" sz="2100" kern="0" dirty="0" smtClean="0">
                <a:solidFill>
                  <a:srgbClr val="FF0000"/>
                </a:solidFill>
                <a:latin typeface="Trebuchet MS"/>
              </a:rPr>
              <a:t>positive</a:t>
            </a:r>
            <a:r>
              <a:rPr lang="en-US" sz="2100" kern="0" dirty="0" smtClean="0">
                <a:solidFill>
                  <a:srgbClr val="000000"/>
                </a:solidFill>
                <a:latin typeface="Trebuchet MS"/>
              </a:rPr>
              <a:t> (faces) and </a:t>
            </a:r>
            <a:r>
              <a:rPr lang="en-US" sz="2100" kern="0" dirty="0" smtClean="0">
                <a:solidFill>
                  <a:srgbClr val="000099"/>
                </a:solidFill>
                <a:latin typeface="Trebuchet MS"/>
              </a:rPr>
              <a:t>negative</a:t>
            </a:r>
            <a:r>
              <a:rPr lang="en-US" sz="2100" kern="0" dirty="0" smtClean="0">
                <a:solidFill>
                  <a:srgbClr val="000000"/>
                </a:solidFill>
                <a:latin typeface="Trebuchet MS"/>
              </a:rPr>
              <a:t> (non-faces) training examples, in terms of </a:t>
            </a:r>
            <a:r>
              <a:rPr lang="en-US" sz="2100" i="1" kern="0" dirty="0" smtClean="0">
                <a:solidFill>
                  <a:srgbClr val="000000"/>
                </a:solidFill>
                <a:latin typeface="Trebuchet MS"/>
              </a:rPr>
              <a:t>weighted</a:t>
            </a:r>
            <a:r>
              <a:rPr lang="en-US" sz="2100" kern="0" dirty="0" smtClean="0">
                <a:solidFill>
                  <a:srgbClr val="000000"/>
                </a:solidFill>
                <a:latin typeface="Trebuchet MS"/>
              </a:rPr>
              <a:t> error.</a:t>
            </a:r>
          </a:p>
        </p:txBody>
      </p:sp>
      <p:pic>
        <p:nvPicPr>
          <p:cNvPr id="63" name="Picture 5"/>
          <p:cNvPicPr>
            <a:picLocks noChangeAspect="1" noChangeArrowheads="1"/>
          </p:cNvPicPr>
          <p:nvPr/>
        </p:nvPicPr>
        <p:blipFill>
          <a:blip r:embed="rId4" cstate="print"/>
          <a:srcRect l="16476" t="76900" r="54482" b="13509"/>
          <a:stretch>
            <a:fillRect/>
          </a:stretch>
        </p:blipFill>
        <p:spPr bwMode="auto">
          <a:xfrm>
            <a:off x="5046663" y="3675211"/>
            <a:ext cx="360045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Text Box 6"/>
          <p:cNvSpPr txBox="1">
            <a:spLocks noChangeArrowheads="1"/>
          </p:cNvSpPr>
          <p:nvPr/>
        </p:nvSpPr>
        <p:spPr bwMode="auto">
          <a:xfrm>
            <a:off x="1395413" y="5537349"/>
            <a:ext cx="237331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rebuchet MS" pitchFamily="34" charset="0"/>
              </a:rPr>
              <a:t>Outputs of a possible rectangle feature on faces and non-faces.</a:t>
            </a:r>
          </a:p>
        </p:txBody>
      </p:sp>
      <p:sp>
        <p:nvSpPr>
          <p:cNvPr id="65" name="Line 8"/>
          <p:cNvSpPr>
            <a:spLocks noChangeShapeType="1"/>
          </p:cNvSpPr>
          <p:nvPr/>
        </p:nvSpPr>
        <p:spPr bwMode="auto">
          <a:xfrm flipH="1" flipV="1">
            <a:off x="4751388" y="5413524"/>
            <a:ext cx="0" cy="5032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100" b="1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66" name="Line 10"/>
          <p:cNvSpPr>
            <a:spLocks noChangeShapeType="1"/>
          </p:cNvSpPr>
          <p:nvPr/>
        </p:nvSpPr>
        <p:spPr bwMode="auto">
          <a:xfrm>
            <a:off x="7378700" y="4334024"/>
            <a:ext cx="0" cy="4667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100" b="1">
              <a:solidFill>
                <a:srgbClr val="000000"/>
              </a:solidFill>
              <a:latin typeface="Trebuchet MS" pitchFamily="34" charset="0"/>
            </a:endParaRPr>
          </a:p>
        </p:txBody>
      </p:sp>
      <p:cxnSp>
        <p:nvCxnSpPr>
          <p:cNvPr id="67" name="Straight Arrow Connector 18"/>
          <p:cNvCxnSpPr>
            <a:cxnSpLocks noChangeShapeType="1"/>
          </p:cNvCxnSpPr>
          <p:nvPr/>
        </p:nvCxnSpPr>
        <p:spPr bwMode="auto">
          <a:xfrm>
            <a:off x="1143000" y="6104086"/>
            <a:ext cx="2133600" cy="1588"/>
          </a:xfrm>
          <a:prstGeom prst="straightConnector1">
            <a:avLst/>
          </a:prstGeom>
          <a:noFill/>
          <a:ln w="9525" algn="ctr">
            <a:solidFill>
              <a:srgbClr val="FFFFFF"/>
            </a:solidFill>
            <a:round/>
            <a:headEnd/>
            <a:tailEnd type="arrow" w="med" len="med"/>
          </a:ln>
        </p:spPr>
      </p:cxnSp>
      <p:pic>
        <p:nvPicPr>
          <p:cNvPr id="68" name="Picture 5"/>
          <p:cNvPicPr>
            <a:picLocks noChangeAspect="1" noChangeArrowheads="1"/>
          </p:cNvPicPr>
          <p:nvPr/>
        </p:nvPicPr>
        <p:blipFill>
          <a:blip r:embed="rId4" cstate="print"/>
          <a:srcRect l="34917" t="78464" r="60167" b="17628"/>
          <a:stretch>
            <a:fillRect/>
          </a:stretch>
        </p:blipFill>
        <p:spPr bwMode="auto">
          <a:xfrm>
            <a:off x="2381250" y="5135711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482600" y="3200549"/>
            <a:ext cx="4052888" cy="600075"/>
            <a:chOff x="482544" y="2735253"/>
            <a:chExt cx="4052942" cy="600698"/>
          </a:xfrm>
        </p:grpSpPr>
        <p:pic>
          <p:nvPicPr>
            <p:cNvPr id="70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l="40077" t="28741" r="55986" b="68793"/>
            <a:stretch>
              <a:fillRect/>
            </a:stretch>
          </p:blipFill>
          <p:spPr bwMode="auto">
            <a:xfrm>
              <a:off x="4024305" y="2954331"/>
              <a:ext cx="259976" cy="207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l="41428" t="23193" r="55421" b="74649"/>
            <a:stretch>
              <a:fillRect/>
            </a:stretch>
          </p:blipFill>
          <p:spPr bwMode="auto">
            <a:xfrm>
              <a:off x="2344707" y="2954331"/>
              <a:ext cx="207981" cy="181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l="40077" t="28741" r="55986" b="68793"/>
            <a:stretch>
              <a:fillRect/>
            </a:stretch>
          </p:blipFill>
          <p:spPr bwMode="auto">
            <a:xfrm>
              <a:off x="1870038" y="2943234"/>
              <a:ext cx="259976" cy="207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l="40077" t="28741" r="55986" b="68793"/>
            <a:stretch>
              <a:fillRect/>
            </a:stretch>
          </p:blipFill>
          <p:spPr bwMode="auto">
            <a:xfrm>
              <a:off x="3257532" y="2954331"/>
              <a:ext cx="259976" cy="207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l="40077" t="28741" r="55986" b="68793"/>
            <a:stretch>
              <a:fillRect/>
            </a:stretch>
          </p:blipFill>
          <p:spPr bwMode="auto">
            <a:xfrm>
              <a:off x="3476610" y="2954331"/>
              <a:ext cx="259976" cy="207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l="40865" t="29050" r="55986" b="68793"/>
            <a:stretch>
              <a:fillRect/>
            </a:stretch>
          </p:blipFill>
          <p:spPr bwMode="auto">
            <a:xfrm>
              <a:off x="3805227" y="2979747"/>
              <a:ext cx="207981" cy="181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l="41428" t="23193" r="55421" b="74649"/>
            <a:stretch>
              <a:fillRect/>
            </a:stretch>
          </p:blipFill>
          <p:spPr bwMode="auto">
            <a:xfrm>
              <a:off x="1577934" y="2954331"/>
              <a:ext cx="207981" cy="181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l="41428" t="23193" r="55421" b="74649"/>
            <a:stretch>
              <a:fillRect/>
            </a:stretch>
          </p:blipFill>
          <p:spPr bwMode="auto">
            <a:xfrm>
              <a:off x="1285830" y="2954331"/>
              <a:ext cx="207981" cy="181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l="41428" t="23193" r="55421" b="74649"/>
            <a:stretch>
              <a:fillRect/>
            </a:stretch>
          </p:blipFill>
          <p:spPr bwMode="auto">
            <a:xfrm>
              <a:off x="2855889" y="2954331"/>
              <a:ext cx="207981" cy="181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 l="20656" t="70761" r="69067" b="16591"/>
            <a:stretch>
              <a:fillRect/>
            </a:stretch>
          </p:blipFill>
          <p:spPr bwMode="auto">
            <a:xfrm>
              <a:off x="482544" y="2735253"/>
              <a:ext cx="620721" cy="600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0" name="Straight Arrow Connector 54"/>
            <p:cNvCxnSpPr>
              <a:cxnSpLocks noChangeShapeType="1"/>
            </p:cNvCxnSpPr>
            <p:nvPr/>
          </p:nvCxnSpPr>
          <p:spPr bwMode="auto">
            <a:xfrm rot="10800000" flipH="1" flipV="1">
              <a:off x="1285829" y="3045322"/>
              <a:ext cx="3249657" cy="18547"/>
            </a:xfrm>
            <a:prstGeom prst="straightConnector1">
              <a:avLst/>
            </a:prstGeom>
            <a:noFill/>
            <a:ln w="12700" cap="sq" algn="ctr">
              <a:solidFill>
                <a:srgbClr val="000000"/>
              </a:solidFill>
              <a:round/>
              <a:headEnd type="none" w="sm" len="sm"/>
              <a:tailEnd type="arrow" w="med" len="med"/>
            </a:ln>
          </p:spPr>
        </p:cxnSp>
      </p:grpSp>
      <p:grpSp>
        <p:nvGrpSpPr>
          <p:cNvPr id="3" name="Group 63"/>
          <p:cNvGrpSpPr>
            <a:grpSpLocks/>
          </p:cNvGrpSpPr>
          <p:nvPr/>
        </p:nvGrpSpPr>
        <p:grpSpPr bwMode="auto">
          <a:xfrm>
            <a:off x="519113" y="3857774"/>
            <a:ext cx="3979862" cy="547687"/>
            <a:chOff x="519057" y="3392487"/>
            <a:chExt cx="3979917" cy="547695"/>
          </a:xfrm>
        </p:grpSpPr>
        <p:pic>
          <p:nvPicPr>
            <p:cNvPr id="82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 l="53802" t="56004" r="36253" b="31348"/>
            <a:stretch>
              <a:fillRect/>
            </a:stretch>
          </p:blipFill>
          <p:spPr bwMode="auto">
            <a:xfrm>
              <a:off x="519057" y="3392487"/>
              <a:ext cx="547695" cy="547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l="40077" t="28741" r="55986" b="68793"/>
            <a:stretch>
              <a:fillRect/>
            </a:stretch>
          </p:blipFill>
          <p:spPr bwMode="auto">
            <a:xfrm>
              <a:off x="4019920" y="3586149"/>
              <a:ext cx="259976" cy="207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4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l="41428" t="23193" r="55421" b="74649"/>
            <a:stretch>
              <a:fillRect/>
            </a:stretch>
          </p:blipFill>
          <p:spPr bwMode="auto">
            <a:xfrm>
              <a:off x="2136726" y="3575052"/>
              <a:ext cx="207981" cy="181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l="40077" t="28741" r="55986" b="68793"/>
            <a:stretch>
              <a:fillRect/>
            </a:stretch>
          </p:blipFill>
          <p:spPr bwMode="auto">
            <a:xfrm>
              <a:off x="3074967" y="3575052"/>
              <a:ext cx="259976" cy="207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6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l="40077" t="28741" r="55986" b="68793"/>
            <a:stretch>
              <a:fillRect/>
            </a:stretch>
          </p:blipFill>
          <p:spPr bwMode="auto">
            <a:xfrm>
              <a:off x="2376835" y="3575052"/>
              <a:ext cx="259976" cy="207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7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l="40077" t="28741" r="55986" b="68793"/>
            <a:stretch>
              <a:fillRect/>
            </a:stretch>
          </p:blipFill>
          <p:spPr bwMode="auto">
            <a:xfrm>
              <a:off x="3362686" y="3575052"/>
              <a:ext cx="259976" cy="207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l="40865" t="29050" r="55986" b="68793"/>
            <a:stretch>
              <a:fillRect/>
            </a:stretch>
          </p:blipFill>
          <p:spPr bwMode="auto">
            <a:xfrm>
              <a:off x="1870038" y="3611565"/>
              <a:ext cx="207981" cy="181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l="41428" t="23193" r="55421" b="74649"/>
            <a:stretch>
              <a:fillRect/>
            </a:stretch>
          </p:blipFill>
          <p:spPr bwMode="auto">
            <a:xfrm>
              <a:off x="3805227" y="3575052"/>
              <a:ext cx="207981" cy="181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0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l="41428" t="23193" r="55421" b="74649"/>
            <a:stretch>
              <a:fillRect/>
            </a:stretch>
          </p:blipFill>
          <p:spPr bwMode="auto">
            <a:xfrm>
              <a:off x="1281445" y="3586149"/>
              <a:ext cx="207981" cy="181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1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l="41428" t="23193" r="55421" b="74649"/>
            <a:stretch>
              <a:fillRect/>
            </a:stretch>
          </p:blipFill>
          <p:spPr bwMode="auto">
            <a:xfrm>
              <a:off x="2851504" y="3586149"/>
              <a:ext cx="207981" cy="181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2" name="Straight Arrow Connector 55"/>
            <p:cNvCxnSpPr>
              <a:cxnSpLocks noChangeShapeType="1"/>
            </p:cNvCxnSpPr>
            <p:nvPr/>
          </p:nvCxnSpPr>
          <p:spPr bwMode="auto">
            <a:xfrm rot="10800000" flipH="1" flipV="1">
              <a:off x="1249317" y="3666043"/>
              <a:ext cx="3249657" cy="18547"/>
            </a:xfrm>
            <a:prstGeom prst="straightConnector1">
              <a:avLst/>
            </a:prstGeom>
            <a:noFill/>
            <a:ln w="12700" cap="sq" algn="ctr">
              <a:solidFill>
                <a:srgbClr val="000000"/>
              </a:solidFill>
              <a:round/>
              <a:headEnd type="none" w="sm" len="sm"/>
              <a:tailEnd type="arrow" w="med" len="med"/>
            </a:ln>
          </p:spPr>
        </p:cxnSp>
      </p:grpSp>
      <p:grpSp>
        <p:nvGrpSpPr>
          <p:cNvPr id="5" name="Group 64"/>
          <p:cNvGrpSpPr>
            <a:grpSpLocks/>
          </p:cNvGrpSpPr>
          <p:nvPr/>
        </p:nvGrpSpPr>
        <p:grpSpPr bwMode="auto">
          <a:xfrm>
            <a:off x="519113" y="4478486"/>
            <a:ext cx="4016375" cy="1570038"/>
            <a:chOff x="519057" y="4013208"/>
            <a:chExt cx="4016431" cy="1570058"/>
          </a:xfrm>
        </p:grpSpPr>
        <p:pic>
          <p:nvPicPr>
            <p:cNvPr id="94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 l="31926" t="56004" r="58130" b="31348"/>
            <a:stretch>
              <a:fillRect/>
            </a:stretch>
          </p:blipFill>
          <p:spPr bwMode="auto">
            <a:xfrm>
              <a:off x="519057" y="4013208"/>
              <a:ext cx="584208" cy="584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5" name="TextBox 34"/>
            <p:cNvSpPr txBox="1">
              <a:spLocks noChangeArrowheads="1"/>
            </p:cNvSpPr>
            <p:nvPr/>
          </p:nvSpPr>
          <p:spPr bwMode="auto">
            <a:xfrm rot="5400000">
              <a:off x="379933" y="4882592"/>
              <a:ext cx="985851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100" b="1">
                  <a:solidFill>
                    <a:srgbClr val="000000"/>
                  </a:solidFill>
                  <a:latin typeface="Trebuchet MS" pitchFamily="34" charset="0"/>
                </a:rPr>
                <a:t>…</a:t>
              </a:r>
            </a:p>
          </p:txBody>
        </p:sp>
        <p:pic>
          <p:nvPicPr>
            <p:cNvPr id="96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l="40077" t="28741" r="55986" b="68793"/>
            <a:stretch>
              <a:fillRect/>
            </a:stretch>
          </p:blipFill>
          <p:spPr bwMode="auto">
            <a:xfrm>
              <a:off x="4056433" y="4206870"/>
              <a:ext cx="259976" cy="207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7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l="41428" t="23193" r="55421" b="74649"/>
            <a:stretch>
              <a:fillRect/>
            </a:stretch>
          </p:blipFill>
          <p:spPr bwMode="auto">
            <a:xfrm>
              <a:off x="2595913" y="4206870"/>
              <a:ext cx="207981" cy="181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l="40077" t="28741" r="55986" b="68793"/>
            <a:stretch>
              <a:fillRect/>
            </a:stretch>
          </p:blipFill>
          <p:spPr bwMode="auto">
            <a:xfrm>
              <a:off x="1902166" y="4195773"/>
              <a:ext cx="259976" cy="207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9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l="40077" t="28741" r="55986" b="68793"/>
            <a:stretch>
              <a:fillRect/>
            </a:stretch>
          </p:blipFill>
          <p:spPr bwMode="auto">
            <a:xfrm>
              <a:off x="2230783" y="4195773"/>
              <a:ext cx="259976" cy="207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0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l="40077" t="28741" r="55986" b="68793"/>
            <a:stretch>
              <a:fillRect/>
            </a:stretch>
          </p:blipFill>
          <p:spPr bwMode="auto">
            <a:xfrm>
              <a:off x="3508738" y="4206870"/>
              <a:ext cx="259976" cy="207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1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l="40865" t="29050" r="55986" b="68793"/>
            <a:stretch>
              <a:fillRect/>
            </a:stretch>
          </p:blipFill>
          <p:spPr bwMode="auto">
            <a:xfrm>
              <a:off x="3001941" y="4232286"/>
              <a:ext cx="207981" cy="181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l="41428" t="23193" r="55421" b="74649"/>
            <a:stretch>
              <a:fillRect/>
            </a:stretch>
          </p:blipFill>
          <p:spPr bwMode="auto">
            <a:xfrm>
              <a:off x="1610062" y="4206870"/>
              <a:ext cx="207981" cy="181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l="41428" t="23193" r="55421" b="74649"/>
            <a:stretch>
              <a:fillRect/>
            </a:stretch>
          </p:blipFill>
          <p:spPr bwMode="auto">
            <a:xfrm>
              <a:off x="1317958" y="4206870"/>
              <a:ext cx="207981" cy="181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l="41428" t="23193" r="55421" b="74649"/>
            <a:stretch>
              <a:fillRect/>
            </a:stretch>
          </p:blipFill>
          <p:spPr bwMode="auto">
            <a:xfrm>
              <a:off x="3268629" y="4232868"/>
              <a:ext cx="207981" cy="181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5" name="Straight Arrow Connector 56"/>
            <p:cNvCxnSpPr>
              <a:cxnSpLocks noChangeShapeType="1"/>
            </p:cNvCxnSpPr>
            <p:nvPr/>
          </p:nvCxnSpPr>
          <p:spPr bwMode="auto">
            <a:xfrm rot="10800000" flipH="1" flipV="1">
              <a:off x="1285831" y="4305312"/>
              <a:ext cx="3249657" cy="18547"/>
            </a:xfrm>
            <a:prstGeom prst="straightConnector1">
              <a:avLst/>
            </a:prstGeom>
            <a:noFill/>
            <a:ln w="12700" cap="sq" algn="ctr">
              <a:solidFill>
                <a:srgbClr val="000000"/>
              </a:solidFill>
              <a:round/>
              <a:headEnd type="none" w="sm" len="sm"/>
              <a:tailEnd type="arrow" w="med" len="med"/>
            </a:ln>
          </p:spPr>
        </p:cxnSp>
      </p:grpSp>
      <p:grpSp>
        <p:nvGrpSpPr>
          <p:cNvPr id="6" name="Group 68"/>
          <p:cNvGrpSpPr>
            <a:grpSpLocks/>
          </p:cNvGrpSpPr>
          <p:nvPr/>
        </p:nvGrpSpPr>
        <p:grpSpPr bwMode="auto">
          <a:xfrm>
            <a:off x="1685925" y="2871936"/>
            <a:ext cx="415925" cy="2562225"/>
            <a:chOff x="1686679" y="2406636"/>
            <a:chExt cx="415133" cy="2561430"/>
          </a:xfrm>
        </p:grpSpPr>
        <p:cxnSp>
          <p:nvCxnSpPr>
            <p:cNvPr id="107" name="Straight Connector 13"/>
            <p:cNvCxnSpPr>
              <a:cxnSpLocks noChangeShapeType="1"/>
            </p:cNvCxnSpPr>
            <p:nvPr/>
          </p:nvCxnSpPr>
          <p:spPr bwMode="auto">
            <a:xfrm rot="5400000">
              <a:off x="443669" y="3723468"/>
              <a:ext cx="2487608" cy="1588"/>
            </a:xfrm>
            <a:prstGeom prst="line">
              <a:avLst/>
            </a:prstGeom>
            <a:noFill/>
            <a:ln w="38100" algn="ctr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pic>
          <p:nvPicPr>
            <p:cNvPr id="108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l="42291" t="78464" r="55251" b="16847"/>
            <a:stretch>
              <a:fillRect/>
            </a:stretch>
          </p:blipFill>
          <p:spPr bwMode="auto">
            <a:xfrm>
              <a:off x="1797012" y="2406636"/>
              <a:ext cx="304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9" name="Picture 2"/>
          <p:cNvPicPr>
            <a:picLocks noChangeAspect="1" noChangeArrowheads="1"/>
          </p:cNvPicPr>
          <p:nvPr/>
        </p:nvPicPr>
        <p:blipFill>
          <a:blip r:embed="rId7" cstate="print"/>
          <a:srcRect l="29482" r="60495" b="90565"/>
          <a:stretch>
            <a:fillRect/>
          </a:stretch>
        </p:blipFill>
        <p:spPr bwMode="auto">
          <a:xfrm>
            <a:off x="5353050" y="3565674"/>
            <a:ext cx="401638" cy="3778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110" name="Picture 5"/>
          <p:cNvPicPr>
            <a:picLocks noChangeAspect="1" noChangeArrowheads="1"/>
          </p:cNvPicPr>
          <p:nvPr/>
        </p:nvPicPr>
        <p:blipFill>
          <a:blip r:embed="rId4" cstate="print"/>
          <a:srcRect l="34917" t="78839" r="63316" b="17628"/>
          <a:stretch>
            <a:fillRect/>
          </a:stretch>
        </p:blipFill>
        <p:spPr bwMode="auto">
          <a:xfrm>
            <a:off x="665163" y="2835424"/>
            <a:ext cx="219075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71"/>
          <p:cNvGrpSpPr>
            <a:grpSpLocks/>
          </p:cNvGrpSpPr>
          <p:nvPr/>
        </p:nvGrpSpPr>
        <p:grpSpPr bwMode="auto">
          <a:xfrm>
            <a:off x="3208338" y="2871936"/>
            <a:ext cx="414337" cy="1042988"/>
            <a:chOff x="1688269" y="2406636"/>
            <a:chExt cx="413543" cy="1042974"/>
          </a:xfrm>
        </p:grpSpPr>
        <p:cxnSp>
          <p:nvCxnSpPr>
            <p:cNvPr id="112" name="Straight Connector 13"/>
            <p:cNvCxnSpPr>
              <a:cxnSpLocks noChangeShapeType="1"/>
            </p:cNvCxnSpPr>
            <p:nvPr/>
          </p:nvCxnSpPr>
          <p:spPr bwMode="auto">
            <a:xfrm rot="16200000" flipH="1">
              <a:off x="1209643" y="2959084"/>
              <a:ext cx="969152" cy="11900"/>
            </a:xfrm>
            <a:prstGeom prst="line">
              <a:avLst/>
            </a:prstGeom>
            <a:noFill/>
            <a:ln w="38100" algn="ctr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pic>
          <p:nvPicPr>
            <p:cNvPr id="113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l="42291" t="78464" r="55251" b="16847"/>
            <a:stretch>
              <a:fillRect/>
            </a:stretch>
          </p:blipFill>
          <p:spPr bwMode="auto">
            <a:xfrm>
              <a:off x="1797012" y="2406636"/>
              <a:ext cx="304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4" name="Text Box 6"/>
          <p:cNvSpPr txBox="1">
            <a:spLocks noChangeArrowheads="1"/>
          </p:cNvSpPr>
          <p:nvPr/>
        </p:nvSpPr>
        <p:spPr bwMode="auto">
          <a:xfrm>
            <a:off x="4572000" y="2929086"/>
            <a:ext cx="42354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srgbClr val="000000"/>
                </a:solidFill>
                <a:latin typeface="Trebuchet MS"/>
              </a:rPr>
              <a:t>Resulting weak classifier:</a:t>
            </a:r>
          </a:p>
        </p:txBody>
      </p:sp>
      <p:sp>
        <p:nvSpPr>
          <p:cNvPr id="115" name="Rectangle 114"/>
          <p:cNvSpPr>
            <a:spLocks noChangeArrowheads="1"/>
          </p:cNvSpPr>
          <p:nvPr/>
        </p:nvSpPr>
        <p:spPr bwMode="auto">
          <a:xfrm>
            <a:off x="227013" y="2783036"/>
            <a:ext cx="4600575" cy="1095375"/>
          </a:xfrm>
          <a:prstGeom prst="rect">
            <a:avLst/>
          </a:prstGeom>
          <a:noFill/>
          <a:ln w="38100" cap="sq" algn="ctr">
            <a:solidFill>
              <a:srgbClr val="FFC000"/>
            </a:solidFill>
            <a:round/>
            <a:headEnd type="none" w="sm" len="sm"/>
            <a:tailEnd type="triangle" w="sm" len="sm"/>
          </a:ln>
        </p:spPr>
        <p:txBody>
          <a:bodyPr wrap="none" lIns="90000" tIns="46800" rIns="90000" bIns="4680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00" b="1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116" name="Text Box 6"/>
          <p:cNvSpPr txBox="1">
            <a:spLocks noChangeArrowheads="1"/>
          </p:cNvSpPr>
          <p:nvPr/>
        </p:nvSpPr>
        <p:spPr bwMode="auto">
          <a:xfrm>
            <a:off x="5046663" y="4937274"/>
            <a:ext cx="384581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srgbClr val="000000"/>
                </a:solidFill>
                <a:latin typeface="Trebuchet MS"/>
              </a:rPr>
              <a:t>For next round, reweight the examples according to errors, choose another filter/threshold combo.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596336" y="6577607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Kristen </a:t>
            </a:r>
            <a:r>
              <a:rPr lang="en-US" sz="1400" dirty="0" err="1" smtClean="0">
                <a:solidFill>
                  <a:prstClr val="black"/>
                </a:solidFill>
              </a:rPr>
              <a:t>Grauman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8978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44444E-6 L 0.27552 4.44444E-6 " pathEditMode="relative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6" grpId="0" animBg="1"/>
      <p:bldP spid="114" grpId="0"/>
      <p:bldP spid="114" grpId="1"/>
      <p:bldP spid="115" grpId="0" animBg="1"/>
      <p:bldP spid="1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412776"/>
            <a:ext cx="7772400" cy="5256584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n-US" dirty="0" smtClean="0"/>
              <a:t>First two features selected by boosting:</a:t>
            </a:r>
          </a:p>
          <a:p>
            <a:pPr>
              <a:buFontTx/>
              <a:buChar char="•"/>
            </a:pPr>
            <a:endParaRPr lang="en-US" dirty="0" smtClean="0"/>
          </a:p>
          <a:p>
            <a:pPr>
              <a:buFontTx/>
              <a:buChar char="•"/>
            </a:pPr>
            <a:endParaRPr lang="en-US" dirty="0" smtClean="0"/>
          </a:p>
          <a:p>
            <a:pPr>
              <a:buFontTx/>
              <a:buChar char="•"/>
            </a:pPr>
            <a:endParaRPr lang="en-US" dirty="0" smtClean="0"/>
          </a:p>
          <a:p>
            <a:pPr>
              <a:buFontTx/>
              <a:buChar char="•"/>
            </a:pPr>
            <a:endParaRPr lang="en-US" dirty="0" smtClean="0"/>
          </a:p>
          <a:p>
            <a:pPr>
              <a:buFontTx/>
              <a:buChar char="•"/>
            </a:pPr>
            <a:endParaRPr lang="en-US" dirty="0" smtClean="0"/>
          </a:p>
          <a:p>
            <a:pPr>
              <a:buFontTx/>
              <a:buChar char="•"/>
            </a:pPr>
            <a:endParaRPr lang="en-US" dirty="0" smtClean="0"/>
          </a:p>
          <a:p>
            <a:r>
              <a:rPr lang="en-US" dirty="0" smtClean="0"/>
              <a:t>This feature combination can yield 100% detection rate and 50% false positive rate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9848" y="1950652"/>
            <a:ext cx="5784304" cy="356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596336" y="6577607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kern="0" dirty="0" smtClean="0">
                <a:solidFill>
                  <a:sysClr val="windowText" lastClr="000000"/>
                </a:solidFill>
              </a:rPr>
              <a:t>Lana </a:t>
            </a:r>
            <a:r>
              <a:rPr lang="en-US" sz="1400" kern="0" dirty="0" err="1" smtClean="0">
                <a:solidFill>
                  <a:sysClr val="windowText" lastClr="000000"/>
                </a:solidFill>
              </a:rPr>
              <a:t>Lazebnik</a:t>
            </a:r>
            <a:endParaRPr lang="en-US" sz="1400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Boosting for face detection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053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Are we done?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Even if the filters are fast to compute, each new image has a lot of possible windows to search.</a:t>
            </a: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How to make the detection more efficient?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96336" y="6577607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Kristen </a:t>
            </a:r>
            <a:r>
              <a:rPr lang="en-US" sz="1400" dirty="0" err="1" smtClean="0">
                <a:solidFill>
                  <a:prstClr val="black"/>
                </a:solidFill>
              </a:rPr>
              <a:t>Grauman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7123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Ensembles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Learn multiple alternative definitions of a concept using different training data or different learning algorithms</a:t>
            </a:r>
          </a:p>
          <a:p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Train several classifiers: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SVM, KNN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logistic regression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400" dirty="0" smtClean="0"/>
              <a:t>decision tree, neural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network etc.</a:t>
            </a:r>
            <a:endParaRPr lang="en-US" sz="2400" dirty="0" smtClean="0"/>
          </a:p>
          <a:p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Call these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classifiers f</a:t>
            </a:r>
            <a:r>
              <a:rPr lang="en-US" sz="24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(x), f</a:t>
            </a:r>
            <a:r>
              <a:rPr lang="en-US" sz="24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(x), …,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</a:t>
            </a:r>
            <a:r>
              <a:rPr lang="en-US" sz="2400" baseline="-25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(x)</a:t>
            </a:r>
            <a:endParaRPr lang="en-US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Take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majority of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predictions:					 y = majority( f</a:t>
            </a:r>
            <a:r>
              <a:rPr lang="en-US" sz="24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(x), f</a:t>
            </a:r>
            <a:r>
              <a:rPr lang="en-US" sz="24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(x), …,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</a:t>
            </a:r>
            <a:r>
              <a:rPr lang="en-US" sz="2400" baseline="-25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(x) )</a:t>
            </a:r>
            <a:endParaRPr lang="en-US" sz="2400" dirty="0" smtClean="0"/>
          </a:p>
          <a:p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regression use mean or median of the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predictions</a:t>
            </a:r>
          </a:p>
          <a:p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Averaging is a form of regularization: each model can individually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overfit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but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average is able to overcome the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overfitting</a:t>
            </a:r>
            <a:endParaRPr lang="en-U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597352"/>
            <a:ext cx="26372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Slide credit: Ray Mooney / </a:t>
            </a:r>
            <a:r>
              <a:rPr lang="en-US" sz="1100" dirty="0" err="1" smtClean="0"/>
              <a:t>Subhransu</a:t>
            </a:r>
            <a:r>
              <a:rPr lang="en-US" sz="1100" dirty="0" smtClean="0"/>
              <a:t> </a:t>
            </a:r>
            <a:r>
              <a:rPr lang="en-US" sz="1100" dirty="0" err="1" smtClean="0"/>
              <a:t>Maji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636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Cascading classifiers for detection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7"/>
          <p:cNvSpPr>
            <a:spLocks noGrp="1"/>
          </p:cNvSpPr>
          <p:nvPr>
            <p:ph idx="1"/>
          </p:nvPr>
        </p:nvSpPr>
        <p:spPr>
          <a:xfrm>
            <a:off x="287524" y="5157192"/>
            <a:ext cx="8965504" cy="44958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Form a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cascade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with low false negative rates early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on</a:t>
            </a:r>
          </a:p>
          <a:p>
            <a:pPr>
              <a:spcAft>
                <a:spcPts val="600"/>
              </a:spcAft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Apply less accurate but faster classifiers first to immediately discard windows that clearly appear to be negative</a:t>
            </a:r>
          </a:p>
        </p:txBody>
      </p:sp>
      <p:pic>
        <p:nvPicPr>
          <p:cNvPr id="99123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4" t="26749" r="20147" b="13808"/>
          <a:stretch/>
        </p:blipFill>
        <p:spPr bwMode="auto">
          <a:xfrm>
            <a:off x="1295636" y="1389409"/>
            <a:ext cx="6863626" cy="3839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96336" y="6577607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Kristen </a:t>
            </a:r>
            <a:r>
              <a:rPr lang="en-US" sz="1400" dirty="0" err="1" smtClean="0">
                <a:solidFill>
                  <a:prstClr val="black"/>
                </a:solidFill>
              </a:rPr>
              <a:t>Grauman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7204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636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Viola-Jones detector: summary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Content Placeholder 6"/>
          <p:cNvSpPr>
            <a:spLocks noGrp="1"/>
          </p:cNvSpPr>
          <p:nvPr>
            <p:ph idx="1"/>
          </p:nvPr>
        </p:nvSpPr>
        <p:spPr>
          <a:xfrm>
            <a:off x="529716" y="5558733"/>
            <a:ext cx="8686800" cy="139865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Train with 5K positives, 350M negatives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Real-time detector using 38 layer cascade (0.067s)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6061 features in all layers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3193194" y="3277587"/>
            <a:ext cx="2373312" cy="1606550"/>
          </a:xfrm>
          <a:prstGeom prst="rect">
            <a:avLst/>
          </a:prstGeom>
          <a:solidFill>
            <a:srgbClr val="FFFFFF"/>
          </a:solidFill>
          <a:ln w="12700" cap="sq" algn="ctr">
            <a:solidFill>
              <a:srgbClr val="000000"/>
            </a:solidFill>
            <a:round/>
            <a:headEnd type="none" w="sm" len="sm"/>
            <a:tailEnd type="triangle" w="sm" len="sm"/>
          </a:ln>
        </p:spPr>
        <p:txBody>
          <a:bodyPr wrap="none" lIns="90000" tIns="46800" rIns="90000" bIns="4680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100" b="1">
              <a:solidFill>
                <a:srgbClr val="000000"/>
              </a:solidFill>
              <a:latin typeface="Trebuchet MS" pitchFamily="34" charset="0"/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187" y="1524987"/>
            <a:ext cx="1752901" cy="171960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738188" y="3481561"/>
            <a:ext cx="1756818" cy="1786197"/>
            <a:chOff x="3330558" y="1384272"/>
            <a:chExt cx="4538043" cy="3870378"/>
          </a:xfrm>
        </p:grpSpPr>
        <p:pic>
          <p:nvPicPr>
            <p:cNvPr id="40" name="Picture 12" descr="untitled.bmp"/>
            <p:cNvPicPr>
              <a:picLocks noChangeAspect="1"/>
            </p:cNvPicPr>
            <p:nvPr/>
          </p:nvPicPr>
          <p:blipFill>
            <a:blip r:embed="rId5" cstate="print">
              <a:grayscl/>
            </a:blip>
            <a:srcRect t="1443" r="33049" b="7195"/>
            <a:stretch>
              <a:fillRect/>
            </a:stretch>
          </p:blipFill>
          <p:spPr bwMode="auto">
            <a:xfrm>
              <a:off x="3330558" y="1384272"/>
              <a:ext cx="4538043" cy="3870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13" descr="untitled.bmp"/>
            <p:cNvPicPr>
              <a:picLocks noChangeAspect="1"/>
            </p:cNvPicPr>
            <p:nvPr/>
          </p:nvPicPr>
          <p:blipFill>
            <a:blip r:embed="rId6" cstate="print">
              <a:grayscl/>
            </a:blip>
            <a:srcRect l="38692" t="1443" r="53766" b="85777"/>
            <a:stretch>
              <a:fillRect/>
            </a:stretch>
          </p:blipFill>
          <p:spPr bwMode="auto">
            <a:xfrm rot="5400000">
              <a:off x="3345641" y="2866223"/>
              <a:ext cx="511182" cy="541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14" descr="untitled.bmp"/>
            <p:cNvPicPr>
              <a:picLocks noChangeAspect="1"/>
            </p:cNvPicPr>
            <p:nvPr/>
          </p:nvPicPr>
          <p:blipFill>
            <a:blip r:embed="rId5" cstate="print">
              <a:grayscl/>
            </a:blip>
            <a:srcRect l="38692" t="1443" r="53766" b="85777"/>
            <a:stretch>
              <a:fillRect/>
            </a:stretch>
          </p:blipFill>
          <p:spPr bwMode="auto">
            <a:xfrm>
              <a:off x="3805227" y="3282948"/>
              <a:ext cx="511182" cy="541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15" descr="untitled.bmp"/>
            <p:cNvPicPr>
              <a:picLocks noChangeAspect="1"/>
            </p:cNvPicPr>
            <p:nvPr/>
          </p:nvPicPr>
          <p:blipFill>
            <a:blip r:embed="rId7" cstate="print">
              <a:grayscl/>
            </a:blip>
            <a:srcRect l="38692" t="1443" r="53766" b="85777"/>
            <a:stretch>
              <a:fillRect/>
            </a:stretch>
          </p:blipFill>
          <p:spPr bwMode="auto">
            <a:xfrm rot="-5400000">
              <a:off x="4294346" y="2851771"/>
              <a:ext cx="489753" cy="5186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17" descr="untitled.bmp"/>
            <p:cNvPicPr>
              <a:picLocks noChangeAspect="1"/>
            </p:cNvPicPr>
            <p:nvPr/>
          </p:nvPicPr>
          <p:blipFill>
            <a:blip r:embed="rId8" cstate="print">
              <a:grayscl/>
            </a:blip>
            <a:srcRect l="49559" t="24715" r="42899" b="64079"/>
            <a:stretch>
              <a:fillRect/>
            </a:stretch>
          </p:blipFill>
          <p:spPr bwMode="auto">
            <a:xfrm>
              <a:off x="6689754" y="1895454"/>
              <a:ext cx="511182" cy="474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18" descr="untitled.bmp"/>
            <p:cNvPicPr>
              <a:picLocks noChangeAspect="1"/>
            </p:cNvPicPr>
            <p:nvPr/>
          </p:nvPicPr>
          <p:blipFill>
            <a:blip r:embed="rId8" cstate="print">
              <a:grayscl/>
            </a:blip>
            <a:srcRect l="49559" t="24715" r="42899" b="64079"/>
            <a:stretch>
              <a:fillRect/>
            </a:stretch>
          </p:blipFill>
          <p:spPr bwMode="auto">
            <a:xfrm>
              <a:off x="7200936" y="1420785"/>
              <a:ext cx="511182" cy="474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Isosceles Triangle 19"/>
            <p:cNvSpPr>
              <a:spLocks noChangeArrowheads="1"/>
            </p:cNvSpPr>
            <p:nvPr/>
          </p:nvSpPr>
          <p:spPr bwMode="auto">
            <a:xfrm>
              <a:off x="3403584" y="2479662"/>
              <a:ext cx="365130" cy="292104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 cap="sq" algn="ctr">
              <a:solidFill>
                <a:srgbClr val="000000"/>
              </a:solidFill>
              <a:round/>
              <a:headEnd type="none" w="sm" len="sm"/>
              <a:tailEnd type="triangle" w="sm" len="sm"/>
            </a:ln>
          </p:spPr>
          <p:txBody>
            <a:bodyPr wrap="none" lIns="90000" tIns="46800" rIns="90000" bIns="4680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00" b="1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47" name="Isosceles Triangle 20"/>
            <p:cNvSpPr>
              <a:spLocks noChangeArrowheads="1"/>
            </p:cNvSpPr>
            <p:nvPr/>
          </p:nvSpPr>
          <p:spPr bwMode="auto">
            <a:xfrm>
              <a:off x="4827591" y="1968480"/>
              <a:ext cx="365130" cy="292104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 cap="sq" algn="ctr">
              <a:solidFill>
                <a:srgbClr val="000000"/>
              </a:solidFill>
              <a:round/>
              <a:headEnd type="none" w="sm" len="sm"/>
              <a:tailEnd type="triangle" w="sm" len="sm"/>
            </a:ln>
          </p:spPr>
          <p:txBody>
            <a:bodyPr wrap="none" lIns="90000" tIns="46800" rIns="90000" bIns="4680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00" b="1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48" name="Isosceles Triangle 21"/>
            <p:cNvSpPr>
              <a:spLocks noChangeArrowheads="1"/>
            </p:cNvSpPr>
            <p:nvPr/>
          </p:nvSpPr>
          <p:spPr bwMode="auto">
            <a:xfrm>
              <a:off x="5448312" y="4278894"/>
              <a:ext cx="219078" cy="829704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 cap="sq" algn="ctr">
              <a:solidFill>
                <a:srgbClr val="000000"/>
              </a:solidFill>
              <a:round/>
              <a:headEnd type="none" w="sm" len="sm"/>
              <a:tailEnd type="triangle" w="sm" len="sm"/>
            </a:ln>
          </p:spPr>
          <p:txBody>
            <a:bodyPr lIns="90000" tIns="46800" rIns="90000" bIns="4680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00" b="1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49" name="Isosceles Triangle 22"/>
            <p:cNvSpPr>
              <a:spLocks noChangeArrowheads="1"/>
            </p:cNvSpPr>
            <p:nvPr/>
          </p:nvSpPr>
          <p:spPr bwMode="auto">
            <a:xfrm>
              <a:off x="6799293" y="4341825"/>
              <a:ext cx="365130" cy="292104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 cap="sq" algn="ctr">
              <a:solidFill>
                <a:srgbClr val="000000"/>
              </a:solidFill>
              <a:round/>
              <a:headEnd type="none" w="sm" len="sm"/>
              <a:tailEnd type="triangle" w="sm" len="sm"/>
            </a:ln>
          </p:spPr>
          <p:txBody>
            <a:bodyPr wrap="none" lIns="90000" tIns="46800" rIns="90000" bIns="4680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00" b="1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</p:grpSp>
      <p:sp>
        <p:nvSpPr>
          <p:cNvPr id="50" name="TextBox 10"/>
          <p:cNvSpPr txBox="1">
            <a:spLocks noChangeArrowheads="1"/>
          </p:cNvSpPr>
          <p:nvPr/>
        </p:nvSpPr>
        <p:spPr bwMode="auto">
          <a:xfrm>
            <a:off x="1257392" y="3228651"/>
            <a:ext cx="7239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Trebuchet MS" pitchFamily="34" charset="0"/>
              </a:rPr>
              <a:t>Faces</a:t>
            </a:r>
          </a:p>
        </p:txBody>
      </p:sp>
      <p:sp>
        <p:nvSpPr>
          <p:cNvPr id="51" name="TextBox 11"/>
          <p:cNvSpPr txBox="1">
            <a:spLocks noChangeArrowheads="1"/>
          </p:cNvSpPr>
          <p:nvPr/>
        </p:nvSpPr>
        <p:spPr bwMode="auto">
          <a:xfrm>
            <a:off x="1054691" y="5237613"/>
            <a:ext cx="12874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Trebuchet MS" pitchFamily="34" charset="0"/>
              </a:rPr>
              <a:t>Non-faces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2937606" y="1704375"/>
            <a:ext cx="2811463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b="1">
                <a:solidFill>
                  <a:srgbClr val="000000"/>
                </a:solidFill>
                <a:latin typeface="Trebuchet MS" pitchFamily="34" charset="0"/>
              </a:rPr>
              <a:t>Train cascade of classifiers with AdaBoost</a:t>
            </a:r>
          </a:p>
        </p:txBody>
      </p:sp>
      <p:sp>
        <p:nvSpPr>
          <p:cNvPr id="53" name="Rounded Rectangle 52"/>
          <p:cNvSpPr>
            <a:spLocks noChangeArrowheads="1"/>
          </p:cNvSpPr>
          <p:nvPr/>
        </p:nvSpPr>
        <p:spPr bwMode="auto">
          <a:xfrm>
            <a:off x="3120169" y="1524987"/>
            <a:ext cx="2446337" cy="1314450"/>
          </a:xfrm>
          <a:prstGeom prst="roundRect">
            <a:avLst>
              <a:gd name="adj" fmla="val 16667"/>
            </a:avLst>
          </a:prstGeom>
          <a:noFill/>
          <a:ln w="12700" cap="sq" algn="ctr">
            <a:solidFill>
              <a:srgbClr val="000000"/>
            </a:solidFill>
            <a:round/>
            <a:headEnd type="none" w="sm" len="sm"/>
            <a:tailEnd type="triangle" w="sm" len="sm"/>
          </a:ln>
        </p:spPr>
        <p:txBody>
          <a:bodyPr wrap="none" lIns="90000" tIns="46800" rIns="90000" bIns="4680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100" b="1">
              <a:solidFill>
                <a:srgbClr val="000000"/>
              </a:solidFill>
              <a:latin typeface="Trebuchet MS" pitchFamily="34" charset="0"/>
            </a:endParaRPr>
          </a:p>
        </p:txBody>
      </p:sp>
      <p:pic>
        <p:nvPicPr>
          <p:cNvPr id="54" name="Picture 4"/>
          <p:cNvPicPr>
            <a:picLocks noChangeAspect="1" noChangeArrowheads="1"/>
          </p:cNvPicPr>
          <p:nvPr/>
        </p:nvPicPr>
        <p:blipFill>
          <a:blip r:embed="rId9" cstate="print"/>
          <a:srcRect l="19662" t="38298" r="24236" b="16170"/>
          <a:stretch>
            <a:fillRect/>
          </a:stretch>
        </p:blipFill>
        <p:spPr bwMode="auto">
          <a:xfrm>
            <a:off x="3485294" y="3314100"/>
            <a:ext cx="1716087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ight Arrow 54"/>
          <p:cNvSpPr/>
          <p:nvPr/>
        </p:nvSpPr>
        <p:spPr bwMode="auto">
          <a:xfrm>
            <a:off x="2642830" y="1744062"/>
            <a:ext cx="438150" cy="830263"/>
          </a:xfrm>
          <a:prstGeom prst="rightArrow">
            <a:avLst/>
          </a:prstGeom>
          <a:solidFill>
            <a:srgbClr val="DADADA">
              <a:lumMod val="75000"/>
            </a:srgbClr>
          </a:solidFill>
          <a:ln w="12700" cap="rnd" cmpd="sng" algn="ctr">
            <a:solidFill>
              <a:srgbClr val="000000"/>
            </a:solidFill>
            <a:prstDash val="solid"/>
            <a:round/>
            <a:headEnd type="none" w="sm" len="sm"/>
            <a:tailEnd type="triangle" w="sm" len="sm"/>
          </a:ln>
          <a:effectLst/>
        </p:spPr>
        <p:txBody>
          <a:bodyPr lIns="90000" tIns="46800" rIns="90000" bIns="4680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100" b="1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56" name="Right Arrow 55"/>
          <p:cNvSpPr/>
          <p:nvPr/>
        </p:nvSpPr>
        <p:spPr bwMode="auto">
          <a:xfrm rot="5400000">
            <a:off x="4032982" y="2644174"/>
            <a:ext cx="438150" cy="828675"/>
          </a:xfrm>
          <a:prstGeom prst="rightArrow">
            <a:avLst/>
          </a:prstGeom>
          <a:solidFill>
            <a:srgbClr val="DADADA">
              <a:lumMod val="75000"/>
            </a:srgbClr>
          </a:solidFill>
          <a:ln w="12700" cap="rnd" cmpd="sng" algn="ctr">
            <a:solidFill>
              <a:srgbClr val="000000"/>
            </a:solidFill>
            <a:prstDash val="solid"/>
            <a:round/>
            <a:headEnd type="none" w="sm" len="sm"/>
            <a:tailEnd type="triangle" w="sm" len="sm"/>
          </a:ln>
          <a:effectLst/>
        </p:spPr>
        <p:txBody>
          <a:bodyPr lIns="90000" tIns="46800" rIns="90000" bIns="4680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100" b="1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3302731" y="4372962"/>
            <a:ext cx="21542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Trebuchet MS" pitchFamily="34" charset="0"/>
              </a:rPr>
              <a:t>Selected features, thresholds, and weights</a:t>
            </a:r>
          </a:p>
        </p:txBody>
      </p: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10" cstate="print"/>
          <a:srcRect l="57187" t="42818" r="24835" b="40144"/>
          <a:stretch>
            <a:fillRect/>
          </a:stretch>
        </p:blipFill>
        <p:spPr bwMode="auto">
          <a:xfrm>
            <a:off x="6333269" y="1378937"/>
            <a:ext cx="2263775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6369781" y="2985487"/>
            <a:ext cx="21542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Trebuchet MS" pitchFamily="34" charset="0"/>
              </a:rPr>
              <a:t>New image</a:t>
            </a: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6369781" y="1451962"/>
            <a:ext cx="365125" cy="417513"/>
          </a:xfrm>
          <a:prstGeom prst="rect">
            <a:avLst/>
          </a:prstGeom>
          <a:noFill/>
          <a:ln w="38100" cap="sq" algn="ctr">
            <a:solidFill>
              <a:srgbClr val="FFFF00"/>
            </a:solidFill>
            <a:round/>
            <a:headEnd type="none" w="sm" len="sm"/>
            <a:tailEnd type="triangle" w="sm" len="sm"/>
          </a:ln>
        </p:spPr>
        <p:txBody>
          <a:bodyPr lIns="90000" tIns="46800" rIns="90000" bIns="4680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00" b="1">
              <a:solidFill>
                <a:srgbClr val="000000"/>
              </a:solidFill>
              <a:latin typeface="Trebuchet MS" pitchFamily="34" charset="0"/>
            </a:endParaRPr>
          </a:p>
        </p:txBody>
      </p:sp>
      <p:grpSp>
        <p:nvGrpSpPr>
          <p:cNvPr id="4" name="Group 79"/>
          <p:cNvGrpSpPr>
            <a:grpSpLocks/>
          </p:cNvGrpSpPr>
          <p:nvPr/>
        </p:nvGrpSpPr>
        <p:grpSpPr bwMode="auto">
          <a:xfrm>
            <a:off x="5566506" y="1780575"/>
            <a:ext cx="766763" cy="2405062"/>
            <a:chOff x="5083182" y="1566450"/>
            <a:chExt cx="766773" cy="2405781"/>
          </a:xfrm>
        </p:grpSpPr>
        <p:sp>
          <p:nvSpPr>
            <p:cNvPr id="62" name="Up Arrow 61"/>
            <p:cNvSpPr/>
            <p:nvPr/>
          </p:nvSpPr>
          <p:spPr bwMode="auto">
            <a:xfrm rot="1715709">
              <a:off x="5083182" y="1634732"/>
              <a:ext cx="766773" cy="2337499"/>
            </a:xfrm>
            <a:prstGeom prst="upArrow">
              <a:avLst/>
            </a:prstGeom>
            <a:solidFill>
              <a:srgbClr val="FFFFFF">
                <a:lumMod val="65000"/>
              </a:srgbClr>
            </a:solidFill>
            <a:ln w="12700" cap="sq" cmpd="sng" algn="ctr">
              <a:solidFill>
                <a:srgbClr val="000000"/>
              </a:solidFill>
              <a:prstDash val="solid"/>
              <a:round/>
              <a:headEnd type="none" w="sm" len="sm"/>
              <a:tailEnd type="triangle" w="sm" len="sm"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00" b="1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3" name="TextBox 78"/>
            <p:cNvSpPr txBox="1">
              <a:spLocks noChangeArrowheads="1"/>
            </p:cNvSpPr>
            <p:nvPr/>
          </p:nvSpPr>
          <p:spPr bwMode="auto">
            <a:xfrm rot="-3602014">
              <a:off x="4449764" y="2369452"/>
              <a:ext cx="219078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>
                  <a:solidFill>
                    <a:srgbClr val="000000"/>
                  </a:solidFill>
                  <a:latin typeface="Trebuchet MS" pitchFamily="34" charset="0"/>
                </a:rPr>
                <a:t>Apply to each subwindow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570617" y="6570617"/>
            <a:ext cx="30419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Adapted from Kristen </a:t>
            </a:r>
            <a:r>
              <a:rPr lang="en-US" sz="1400" dirty="0" err="1" smtClean="0">
                <a:solidFill>
                  <a:prstClr val="black"/>
                </a:solidFill>
              </a:rPr>
              <a:t>Grauman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27017" y="1402432"/>
            <a:ext cx="2011680" cy="411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917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948 -0.00254 0.18976 -0.00508 0.18872 -0.00277 C 0.18768 -0.00046 0.00278 0.0081 -0.00607 0.01365 C -0.01493 0.0192 0.11164 0.0273 0.13507 0.03008 " pathEditMode="relative" ptsTypes="aaaA">
                                      <p:cBhvr>
                                        <p:cTn id="3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52" grpId="0"/>
      <p:bldP spid="53" grpId="0" animBg="1"/>
      <p:bldP spid="55" grpId="0" animBg="1"/>
      <p:bldP spid="56" grpId="0" animBg="1"/>
      <p:bldP spid="57" grpId="0"/>
      <p:bldP spid="59" grpId="0"/>
      <p:bldP spid="60" grpId="0" animBg="1"/>
      <p:bldP spid="60" grpId="1" animBg="1"/>
      <p:bldP spid="60" grpId="2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636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Viola-Jones detector: summary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ectangle 3"/>
          <p:cNvSpPr txBox="1">
            <a:spLocks noChangeArrowheads="1"/>
          </p:cNvSpPr>
          <p:nvPr/>
        </p:nvSpPr>
        <p:spPr bwMode="auto">
          <a:xfrm>
            <a:off x="467544" y="1633500"/>
            <a:ext cx="828457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15000"/>
              <a:buChar char="•"/>
              <a:defRPr kumimoji="1"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50000"/>
              <a:buFont typeface="Wingdings" pitchFamily="2" charset="2"/>
              <a:buChar char="Ø"/>
              <a:defRPr kumimoji="1" sz="20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kumimoji="1" sz="24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0099"/>
              </a:buClr>
              <a:defRPr/>
            </a:pPr>
            <a:r>
              <a:rPr lang="en-US" b="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 seminal approach to real-time object detection </a:t>
            </a:r>
          </a:p>
          <a:p>
            <a:pPr>
              <a:buClr>
                <a:srgbClr val="000099"/>
              </a:buClr>
              <a:defRPr/>
            </a:pPr>
            <a:r>
              <a:rPr lang="en-US" b="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Training is slow, but detection is very fast</a:t>
            </a:r>
          </a:p>
          <a:p>
            <a:pPr>
              <a:buClr>
                <a:srgbClr val="000099"/>
              </a:buClr>
              <a:defRPr/>
            </a:pPr>
            <a:r>
              <a:rPr lang="en-US" b="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Key ideas</a:t>
            </a:r>
          </a:p>
          <a:p>
            <a:pPr lvl="1">
              <a:buClr>
                <a:srgbClr val="000099"/>
              </a:buClr>
              <a:defRPr/>
            </a:pPr>
            <a:r>
              <a:rPr lang="en-US" sz="2400" b="0" i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Integral images</a:t>
            </a:r>
            <a:r>
              <a:rPr lang="en-US" sz="2400" b="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for fast feature evaluation</a:t>
            </a:r>
          </a:p>
          <a:p>
            <a:pPr lvl="1">
              <a:buClr>
                <a:srgbClr val="000099"/>
              </a:buClr>
              <a:defRPr/>
            </a:pPr>
            <a:r>
              <a:rPr lang="en-US" sz="2400" b="0" i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Boosting</a:t>
            </a:r>
            <a:r>
              <a:rPr lang="en-US" sz="2400" b="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for feature selection</a:t>
            </a:r>
          </a:p>
          <a:p>
            <a:pPr lvl="1">
              <a:buClr>
                <a:srgbClr val="000099"/>
              </a:buClr>
              <a:defRPr/>
            </a:pPr>
            <a:r>
              <a:rPr lang="en-US" sz="2400" b="0" i="1" kern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Attentional</a:t>
            </a:r>
            <a:r>
              <a:rPr lang="en-US" sz="2400" b="0" i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cascade</a:t>
            </a:r>
            <a:r>
              <a:rPr lang="en-US" sz="2400" b="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of classifiers for fast rejection of non-face windows</a:t>
            </a:r>
          </a:p>
          <a:p>
            <a:pPr>
              <a:buClr>
                <a:srgbClr val="000099"/>
              </a:buClr>
              <a:defRPr/>
            </a:pPr>
            <a:endParaRPr lang="en-US" b="0" kern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Rectangle 7"/>
          <p:cNvSpPr>
            <a:spLocks noChangeArrowheads="1"/>
          </p:cNvSpPr>
          <p:nvPr/>
        </p:nvSpPr>
        <p:spPr bwMode="auto">
          <a:xfrm>
            <a:off x="286072" y="5879023"/>
            <a:ext cx="8534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4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P. Viola and M. Jones. </a:t>
            </a:r>
            <a:r>
              <a:rPr lang="en-US" sz="1400" i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4"/>
              </a:rPr>
              <a:t>Rapid object detection using a boosted cascade of simple features.</a:t>
            </a:r>
            <a:r>
              <a:rPr lang="en-US" sz="14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CVPR 2001. </a:t>
            </a:r>
          </a:p>
        </p:txBody>
      </p:sp>
      <p:sp>
        <p:nvSpPr>
          <p:cNvPr id="67" name="Rectangle 7"/>
          <p:cNvSpPr>
            <a:spLocks noChangeArrowheads="1"/>
          </p:cNvSpPr>
          <p:nvPr/>
        </p:nvSpPr>
        <p:spPr bwMode="auto">
          <a:xfrm>
            <a:off x="286072" y="6215887"/>
            <a:ext cx="8534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400" ker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P. Viola and M. Jones. </a:t>
            </a:r>
            <a:r>
              <a:rPr lang="en-US" sz="1400" i="1" kern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5"/>
              </a:rPr>
              <a:t>Robust real-time face detection.</a:t>
            </a:r>
            <a:r>
              <a:rPr lang="en-US" sz="1400" ker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IJCV 57(2), 2004.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96336" y="6577607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Kristen </a:t>
            </a:r>
            <a:r>
              <a:rPr lang="en-US" sz="1400" dirty="0" err="1" smtClean="0">
                <a:solidFill>
                  <a:prstClr val="black"/>
                </a:solidFill>
              </a:rPr>
              <a:t>Grauman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1499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4" cstate="print"/>
          <a:srcRect l="18620" t="39484" r="24835" b="8292"/>
          <a:stretch>
            <a:fillRect/>
          </a:stretch>
        </p:blipFill>
        <p:spPr bwMode="auto">
          <a:xfrm>
            <a:off x="1066800" y="1449089"/>
            <a:ext cx="7119938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596336" y="6577607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Kristen </a:t>
            </a:r>
            <a:r>
              <a:rPr lang="en-US" sz="1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Grauman</a:t>
            </a:r>
            <a:endParaRPr lang="en-US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44624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Viola-Jones face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detector: Results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5529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4" cstate="print"/>
          <a:srcRect l="13692" t="36972" r="24269" b="8212"/>
          <a:stretch>
            <a:fillRect/>
          </a:stretch>
        </p:blipFill>
        <p:spPr bwMode="auto">
          <a:xfrm>
            <a:off x="827584" y="1340768"/>
            <a:ext cx="7507237" cy="519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596336" y="6577607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Kristen </a:t>
            </a:r>
            <a:r>
              <a:rPr lang="en-US" sz="1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Grauman</a:t>
            </a:r>
            <a:endParaRPr lang="en-US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44624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Viola-Jones face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detector: Results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66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Like the </a:t>
            </a:r>
            <a:r>
              <a:rPr lang="en-US" dirty="0" err="1" smtClean="0"/>
              <a:t>thresholded</a:t>
            </a:r>
            <a:r>
              <a:rPr lang="en-US" dirty="0" smtClean="0"/>
              <a:t> features=classifiers in face detection</a:t>
            </a:r>
          </a:p>
          <a:p>
            <a:r>
              <a:rPr lang="en-US" dirty="0" smtClean="0"/>
              <a:t>A single-level decision tree (discussed next)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 HW4, use a total of 10-30 of these, and don’t worry about them having better-than-chance performance</a:t>
            </a:r>
          </a:p>
          <a:p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r>
              <a:rPr lang="en-US" dirty="0" smtClean="0"/>
              <a:t>Decision Stumps</a:t>
            </a:r>
            <a:endParaRPr lang="en-US" dirty="0"/>
          </a:p>
        </p:txBody>
      </p:sp>
      <p:pic>
        <p:nvPicPr>
          <p:cNvPr id="148482" name="Picture 2" descr="https://upload.wikimedia.org/wikipedia/commons/thumb/c/cf/Decision_stump.svg/250px-Decision_stump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556" y="3212976"/>
            <a:ext cx="3570888" cy="128552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6597352"/>
            <a:ext cx="14798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Figure from Wikipedia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Ensemble methods</a:t>
            </a:r>
          </a:p>
          <a:p>
            <a:pPr lvl="1"/>
            <a:r>
              <a:rPr lang="en-US" dirty="0" smtClean="0"/>
              <a:t>Bagging</a:t>
            </a:r>
          </a:p>
          <a:p>
            <a:pPr lvl="1"/>
            <a:r>
              <a:rPr lang="en-US" dirty="0" smtClean="0"/>
              <a:t>Boosting</a:t>
            </a:r>
          </a:p>
          <a:p>
            <a:r>
              <a:rPr lang="en-US" dirty="0" smtClean="0"/>
              <a:t>Boosting application: Face detection</a:t>
            </a:r>
          </a:p>
          <a:p>
            <a:r>
              <a:rPr lang="en-US" smtClean="0"/>
              <a:t>Decision trees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539552" y="3573016"/>
            <a:ext cx="8064896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Trees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Tree-based classifiers for instances represented as feature-vectors.  Nodes test features, there is one branch for each value of the feature, and leaves specify the category.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Can represent arbitrary conjunction and disjunction. Can represent any classification function over discrete feature vectors.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Can be rewritten as a set of </a:t>
            </a:r>
            <a:r>
              <a:rPr lang="en-US" sz="2000" dirty="0" smtClean="0"/>
              <a:t>rules: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1800" dirty="0"/>
              <a:t>red </a:t>
            </a:r>
            <a:r>
              <a:rPr lang="en-US" sz="1800" dirty="0">
                <a:sym typeface="Symbol" pitchFamily="18" charset="2"/>
              </a:rPr>
              <a:t> circle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→ </a:t>
            </a:r>
            <a:r>
              <a:rPr lang="en-US" sz="1800" dirty="0" err="1">
                <a:cs typeface="Times New Roman" pitchFamily="18" charset="0"/>
                <a:sym typeface="Symbol" pitchFamily="18" charset="2"/>
              </a:rPr>
              <a:t>pos</a:t>
            </a:r>
            <a:endParaRPr lang="en-US" sz="1800" dirty="0">
              <a:cs typeface="Times New Roman" pitchFamily="18" charset="0"/>
              <a:sym typeface="Symbol" pitchFamily="18" charset="2"/>
            </a:endParaRPr>
          </a:p>
          <a:p>
            <a:pPr lvl="1">
              <a:lnSpc>
                <a:spcPct val="80000"/>
              </a:lnSpc>
            </a:pPr>
            <a:r>
              <a:rPr lang="en-US" sz="1800" dirty="0"/>
              <a:t>red </a:t>
            </a:r>
            <a:r>
              <a:rPr lang="en-US" sz="1800" dirty="0">
                <a:sym typeface="Symbol" pitchFamily="18" charset="2"/>
              </a:rPr>
              <a:t> circle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→ A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cs typeface="Times New Roman" pitchFamily="18" charset="0"/>
                <a:sym typeface="Symbol" pitchFamily="18" charset="2"/>
              </a:rPr>
              <a:t>blue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→ </a:t>
            </a:r>
            <a:r>
              <a:rPr lang="en-US" sz="1800" dirty="0" smtClean="0">
                <a:cs typeface="Times New Roman" pitchFamily="18" charset="0"/>
                <a:sym typeface="Symbol" pitchFamily="18" charset="2"/>
              </a:rPr>
              <a:t>B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red </a:t>
            </a:r>
            <a:r>
              <a:rPr lang="en-US" sz="1800" dirty="0">
                <a:sym typeface="Symbol" pitchFamily="18" charset="2"/>
              </a:rPr>
              <a:t> square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→ B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cs typeface="Times New Roman" pitchFamily="18" charset="0"/>
                <a:sym typeface="Symbol" pitchFamily="18" charset="2"/>
              </a:rPr>
              <a:t>green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→ </a:t>
            </a:r>
            <a:r>
              <a:rPr lang="en-US" sz="1800" dirty="0" smtClean="0">
                <a:cs typeface="Times New Roman" pitchFamily="18" charset="0"/>
                <a:sym typeface="Symbol" pitchFamily="18" charset="2"/>
              </a:rPr>
              <a:t>C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red </a:t>
            </a:r>
            <a:r>
              <a:rPr lang="en-US" sz="1800" dirty="0">
                <a:sym typeface="Symbol" pitchFamily="18" charset="2"/>
              </a:rPr>
              <a:t> triangle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→ C</a:t>
            </a: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1106488" y="2111375"/>
            <a:ext cx="2838450" cy="1889125"/>
            <a:chOff x="374" y="1330"/>
            <a:chExt cx="1788" cy="1190"/>
          </a:xfrm>
        </p:grpSpPr>
        <p:grpSp>
          <p:nvGrpSpPr>
            <p:cNvPr id="3" name="Group 22"/>
            <p:cNvGrpSpPr>
              <a:grpSpLocks/>
            </p:cNvGrpSpPr>
            <p:nvPr/>
          </p:nvGrpSpPr>
          <p:grpSpPr bwMode="auto">
            <a:xfrm>
              <a:off x="576" y="1421"/>
              <a:ext cx="1442" cy="927"/>
              <a:chOff x="576" y="1421"/>
              <a:chExt cx="1120" cy="765"/>
            </a:xfrm>
          </p:grpSpPr>
          <p:sp>
            <p:nvSpPr>
              <p:cNvPr id="240646" name="Oval 6"/>
              <p:cNvSpPr>
                <a:spLocks noChangeArrowheads="1"/>
              </p:cNvSpPr>
              <p:nvPr/>
            </p:nvSpPr>
            <p:spPr bwMode="auto">
              <a:xfrm>
                <a:off x="903" y="1788"/>
                <a:ext cx="56" cy="56"/>
              </a:xfrm>
              <a:prstGeom prst="ellipse">
                <a:avLst/>
              </a:prstGeom>
              <a:solidFill>
                <a:srgbClr val="0099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647" name="Oval 7"/>
              <p:cNvSpPr>
                <a:spLocks noChangeArrowheads="1"/>
              </p:cNvSpPr>
              <p:nvPr/>
            </p:nvSpPr>
            <p:spPr bwMode="auto">
              <a:xfrm>
                <a:off x="1291" y="1773"/>
                <a:ext cx="56" cy="56"/>
              </a:xfrm>
              <a:prstGeom prst="ellipse">
                <a:avLst/>
              </a:prstGeom>
              <a:solidFill>
                <a:srgbClr val="0099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648" name="Oval 8"/>
              <p:cNvSpPr>
                <a:spLocks noChangeArrowheads="1"/>
              </p:cNvSpPr>
              <p:nvPr/>
            </p:nvSpPr>
            <p:spPr bwMode="auto">
              <a:xfrm>
                <a:off x="1640" y="1773"/>
                <a:ext cx="56" cy="56"/>
              </a:xfrm>
              <a:prstGeom prst="ellipse">
                <a:avLst/>
              </a:prstGeom>
              <a:solidFill>
                <a:srgbClr val="0099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652" name="Line 12"/>
              <p:cNvSpPr>
                <a:spLocks noChangeShapeType="1"/>
              </p:cNvSpPr>
              <p:nvPr/>
            </p:nvSpPr>
            <p:spPr bwMode="auto">
              <a:xfrm flipH="1">
                <a:off x="937" y="1467"/>
                <a:ext cx="353" cy="32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653" name="Line 13"/>
              <p:cNvSpPr>
                <a:spLocks noChangeShapeType="1"/>
              </p:cNvSpPr>
              <p:nvPr/>
            </p:nvSpPr>
            <p:spPr bwMode="auto">
              <a:xfrm>
                <a:off x="1294" y="1448"/>
                <a:ext cx="8" cy="32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654" name="Line 14"/>
              <p:cNvSpPr>
                <a:spLocks noChangeShapeType="1"/>
              </p:cNvSpPr>
              <p:nvPr/>
            </p:nvSpPr>
            <p:spPr bwMode="auto">
              <a:xfrm>
                <a:off x="1259" y="1452"/>
                <a:ext cx="384" cy="33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645" name="Oval 5"/>
              <p:cNvSpPr>
                <a:spLocks noChangeArrowheads="1"/>
              </p:cNvSpPr>
              <p:nvPr/>
            </p:nvSpPr>
            <p:spPr bwMode="auto">
              <a:xfrm>
                <a:off x="1260" y="1421"/>
                <a:ext cx="56" cy="56"/>
              </a:xfrm>
              <a:prstGeom prst="ellipse">
                <a:avLst/>
              </a:prstGeom>
              <a:solidFill>
                <a:srgbClr val="0099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655" name="Oval 15"/>
              <p:cNvSpPr>
                <a:spLocks noChangeArrowheads="1"/>
              </p:cNvSpPr>
              <p:nvPr/>
            </p:nvSpPr>
            <p:spPr bwMode="auto">
              <a:xfrm>
                <a:off x="576" y="2130"/>
                <a:ext cx="56" cy="56"/>
              </a:xfrm>
              <a:prstGeom prst="ellipse">
                <a:avLst/>
              </a:prstGeom>
              <a:solidFill>
                <a:srgbClr val="0099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656" name="Oval 16"/>
              <p:cNvSpPr>
                <a:spLocks noChangeArrowheads="1"/>
              </p:cNvSpPr>
              <p:nvPr/>
            </p:nvSpPr>
            <p:spPr bwMode="auto">
              <a:xfrm>
                <a:off x="941" y="2130"/>
                <a:ext cx="56" cy="56"/>
              </a:xfrm>
              <a:prstGeom prst="ellipse">
                <a:avLst/>
              </a:prstGeom>
              <a:solidFill>
                <a:srgbClr val="0099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657" name="Oval 17"/>
              <p:cNvSpPr>
                <a:spLocks noChangeArrowheads="1"/>
              </p:cNvSpPr>
              <p:nvPr/>
            </p:nvSpPr>
            <p:spPr bwMode="auto">
              <a:xfrm>
                <a:off x="1290" y="2130"/>
                <a:ext cx="56" cy="56"/>
              </a:xfrm>
              <a:prstGeom prst="ellipse">
                <a:avLst/>
              </a:prstGeom>
              <a:solidFill>
                <a:srgbClr val="0099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658" name="Line 18"/>
              <p:cNvSpPr>
                <a:spLocks noChangeShapeType="1"/>
              </p:cNvSpPr>
              <p:nvPr/>
            </p:nvSpPr>
            <p:spPr bwMode="auto">
              <a:xfrm flipH="1">
                <a:off x="618" y="1824"/>
                <a:ext cx="322" cy="32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659" name="Line 19"/>
              <p:cNvSpPr>
                <a:spLocks noChangeShapeType="1"/>
              </p:cNvSpPr>
              <p:nvPr/>
            </p:nvSpPr>
            <p:spPr bwMode="auto">
              <a:xfrm>
                <a:off x="944" y="1805"/>
                <a:ext cx="8" cy="32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660" name="Line 20"/>
              <p:cNvSpPr>
                <a:spLocks noChangeShapeType="1"/>
              </p:cNvSpPr>
              <p:nvPr/>
            </p:nvSpPr>
            <p:spPr bwMode="auto">
              <a:xfrm>
                <a:off x="901" y="1809"/>
                <a:ext cx="384" cy="33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40663" name="Text Box 23"/>
            <p:cNvSpPr txBox="1">
              <a:spLocks noChangeArrowheads="1"/>
            </p:cNvSpPr>
            <p:nvPr/>
          </p:nvSpPr>
          <p:spPr bwMode="auto">
            <a:xfrm>
              <a:off x="1517" y="1330"/>
              <a:ext cx="41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800">
                  <a:solidFill>
                    <a:srgbClr val="008000"/>
                  </a:solidFill>
                </a:rPr>
                <a:t>color</a:t>
              </a:r>
            </a:p>
          </p:txBody>
        </p:sp>
        <p:sp>
          <p:nvSpPr>
            <p:cNvPr id="240664" name="Text Box 24"/>
            <p:cNvSpPr txBox="1">
              <a:spLocks noChangeArrowheads="1"/>
            </p:cNvSpPr>
            <p:nvPr/>
          </p:nvSpPr>
          <p:spPr bwMode="auto">
            <a:xfrm>
              <a:off x="968" y="1564"/>
              <a:ext cx="29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800"/>
                <a:t>red</a:t>
              </a:r>
            </a:p>
          </p:txBody>
        </p:sp>
        <p:sp>
          <p:nvSpPr>
            <p:cNvPr id="240665" name="Text Box 25"/>
            <p:cNvSpPr txBox="1">
              <a:spLocks noChangeArrowheads="1"/>
            </p:cNvSpPr>
            <p:nvPr/>
          </p:nvSpPr>
          <p:spPr bwMode="auto">
            <a:xfrm>
              <a:off x="1302" y="1622"/>
              <a:ext cx="3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800"/>
                <a:t>blue</a:t>
              </a:r>
            </a:p>
          </p:txBody>
        </p:sp>
        <p:sp>
          <p:nvSpPr>
            <p:cNvPr id="240666" name="Text Box 26"/>
            <p:cNvSpPr txBox="1">
              <a:spLocks noChangeArrowheads="1"/>
            </p:cNvSpPr>
            <p:nvPr/>
          </p:nvSpPr>
          <p:spPr bwMode="auto">
            <a:xfrm>
              <a:off x="1728" y="1550"/>
              <a:ext cx="4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800"/>
                <a:t>green</a:t>
              </a:r>
            </a:p>
          </p:txBody>
        </p:sp>
        <p:sp>
          <p:nvSpPr>
            <p:cNvPr id="240667" name="Text Box 27"/>
            <p:cNvSpPr txBox="1">
              <a:spLocks noChangeArrowheads="1"/>
            </p:cNvSpPr>
            <p:nvPr/>
          </p:nvSpPr>
          <p:spPr bwMode="auto">
            <a:xfrm>
              <a:off x="592" y="1780"/>
              <a:ext cx="44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800">
                  <a:solidFill>
                    <a:srgbClr val="008000"/>
                  </a:solidFill>
                </a:rPr>
                <a:t>shape</a:t>
              </a:r>
            </a:p>
          </p:txBody>
        </p:sp>
        <p:sp>
          <p:nvSpPr>
            <p:cNvPr id="240668" name="Text Box 28"/>
            <p:cNvSpPr txBox="1">
              <a:spLocks noChangeArrowheads="1"/>
            </p:cNvSpPr>
            <p:nvPr/>
          </p:nvSpPr>
          <p:spPr bwMode="auto">
            <a:xfrm>
              <a:off x="374" y="2023"/>
              <a:ext cx="4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800"/>
                <a:t>circle</a:t>
              </a:r>
            </a:p>
          </p:txBody>
        </p:sp>
        <p:sp>
          <p:nvSpPr>
            <p:cNvPr id="240669" name="Text Box 29"/>
            <p:cNvSpPr txBox="1">
              <a:spLocks noChangeArrowheads="1"/>
            </p:cNvSpPr>
            <p:nvPr/>
          </p:nvSpPr>
          <p:spPr bwMode="auto">
            <a:xfrm>
              <a:off x="807" y="2074"/>
              <a:ext cx="49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800"/>
                <a:t>square</a:t>
              </a:r>
            </a:p>
          </p:txBody>
        </p:sp>
        <p:sp>
          <p:nvSpPr>
            <p:cNvPr id="240670" name="Text Box 30"/>
            <p:cNvSpPr txBox="1">
              <a:spLocks noChangeArrowheads="1"/>
            </p:cNvSpPr>
            <p:nvPr/>
          </p:nvSpPr>
          <p:spPr bwMode="auto">
            <a:xfrm>
              <a:off x="1325" y="2048"/>
              <a:ext cx="55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800"/>
                <a:t>triangle</a:t>
              </a:r>
            </a:p>
          </p:txBody>
        </p:sp>
        <p:sp>
          <p:nvSpPr>
            <p:cNvPr id="240671" name="Text Box 31"/>
            <p:cNvSpPr txBox="1">
              <a:spLocks noChangeArrowheads="1"/>
            </p:cNvSpPr>
            <p:nvPr/>
          </p:nvSpPr>
          <p:spPr bwMode="auto">
            <a:xfrm>
              <a:off x="1368" y="1867"/>
              <a:ext cx="32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800">
                  <a:solidFill>
                    <a:schemeClr val="tx2"/>
                  </a:solidFill>
                </a:rPr>
                <a:t>neg</a:t>
              </a:r>
            </a:p>
          </p:txBody>
        </p:sp>
        <p:sp>
          <p:nvSpPr>
            <p:cNvPr id="240672" name="Text Box 32"/>
            <p:cNvSpPr txBox="1">
              <a:spLocks noChangeArrowheads="1"/>
            </p:cNvSpPr>
            <p:nvPr/>
          </p:nvSpPr>
          <p:spPr bwMode="auto">
            <a:xfrm>
              <a:off x="1810" y="1863"/>
              <a:ext cx="31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800">
                  <a:solidFill>
                    <a:schemeClr val="tx2"/>
                  </a:solidFill>
                </a:rPr>
                <a:t>pos</a:t>
              </a:r>
            </a:p>
          </p:txBody>
        </p:sp>
        <p:sp>
          <p:nvSpPr>
            <p:cNvPr id="240673" name="Text Box 33"/>
            <p:cNvSpPr txBox="1">
              <a:spLocks noChangeArrowheads="1"/>
            </p:cNvSpPr>
            <p:nvPr/>
          </p:nvSpPr>
          <p:spPr bwMode="auto">
            <a:xfrm>
              <a:off x="440" y="2289"/>
              <a:ext cx="31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800">
                  <a:solidFill>
                    <a:schemeClr val="tx2"/>
                  </a:solidFill>
                </a:rPr>
                <a:t>pos</a:t>
              </a:r>
            </a:p>
          </p:txBody>
        </p:sp>
        <p:sp>
          <p:nvSpPr>
            <p:cNvPr id="240674" name="Text Box 34"/>
            <p:cNvSpPr txBox="1">
              <a:spLocks noChangeArrowheads="1"/>
            </p:cNvSpPr>
            <p:nvPr/>
          </p:nvSpPr>
          <p:spPr bwMode="auto">
            <a:xfrm>
              <a:off x="904" y="2270"/>
              <a:ext cx="32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800">
                  <a:solidFill>
                    <a:schemeClr val="tx2"/>
                  </a:solidFill>
                </a:rPr>
                <a:t>neg</a:t>
              </a:r>
            </a:p>
          </p:txBody>
        </p:sp>
        <p:sp>
          <p:nvSpPr>
            <p:cNvPr id="240675" name="Text Box 35"/>
            <p:cNvSpPr txBox="1">
              <a:spLocks noChangeArrowheads="1"/>
            </p:cNvSpPr>
            <p:nvPr/>
          </p:nvSpPr>
          <p:spPr bwMode="auto">
            <a:xfrm>
              <a:off x="1362" y="2273"/>
              <a:ext cx="32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800">
                  <a:solidFill>
                    <a:schemeClr val="tx2"/>
                  </a:solidFill>
                </a:rPr>
                <a:t>neg</a:t>
              </a:r>
            </a:p>
          </p:txBody>
        </p:sp>
      </p:grp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4622800" y="2068513"/>
            <a:ext cx="2838450" cy="1889125"/>
            <a:chOff x="374" y="1330"/>
            <a:chExt cx="1788" cy="1190"/>
          </a:xfrm>
        </p:grpSpPr>
        <p:grpSp>
          <p:nvGrpSpPr>
            <p:cNvPr id="5" name="Group 38"/>
            <p:cNvGrpSpPr>
              <a:grpSpLocks/>
            </p:cNvGrpSpPr>
            <p:nvPr/>
          </p:nvGrpSpPr>
          <p:grpSpPr bwMode="auto">
            <a:xfrm>
              <a:off x="576" y="1421"/>
              <a:ext cx="1442" cy="927"/>
              <a:chOff x="576" y="1421"/>
              <a:chExt cx="1120" cy="765"/>
            </a:xfrm>
          </p:grpSpPr>
          <p:sp>
            <p:nvSpPr>
              <p:cNvPr id="240679" name="Oval 39"/>
              <p:cNvSpPr>
                <a:spLocks noChangeArrowheads="1"/>
              </p:cNvSpPr>
              <p:nvPr/>
            </p:nvSpPr>
            <p:spPr bwMode="auto">
              <a:xfrm>
                <a:off x="903" y="1788"/>
                <a:ext cx="56" cy="56"/>
              </a:xfrm>
              <a:prstGeom prst="ellipse">
                <a:avLst/>
              </a:prstGeom>
              <a:solidFill>
                <a:srgbClr val="0099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680" name="Oval 40"/>
              <p:cNvSpPr>
                <a:spLocks noChangeArrowheads="1"/>
              </p:cNvSpPr>
              <p:nvPr/>
            </p:nvSpPr>
            <p:spPr bwMode="auto">
              <a:xfrm>
                <a:off x="1291" y="1773"/>
                <a:ext cx="56" cy="56"/>
              </a:xfrm>
              <a:prstGeom prst="ellipse">
                <a:avLst/>
              </a:prstGeom>
              <a:solidFill>
                <a:srgbClr val="0099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681" name="Oval 41"/>
              <p:cNvSpPr>
                <a:spLocks noChangeArrowheads="1"/>
              </p:cNvSpPr>
              <p:nvPr/>
            </p:nvSpPr>
            <p:spPr bwMode="auto">
              <a:xfrm>
                <a:off x="1640" y="1773"/>
                <a:ext cx="56" cy="56"/>
              </a:xfrm>
              <a:prstGeom prst="ellipse">
                <a:avLst/>
              </a:prstGeom>
              <a:solidFill>
                <a:srgbClr val="0099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682" name="Line 42"/>
              <p:cNvSpPr>
                <a:spLocks noChangeShapeType="1"/>
              </p:cNvSpPr>
              <p:nvPr/>
            </p:nvSpPr>
            <p:spPr bwMode="auto">
              <a:xfrm flipH="1">
                <a:off x="937" y="1467"/>
                <a:ext cx="353" cy="32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683" name="Line 43"/>
              <p:cNvSpPr>
                <a:spLocks noChangeShapeType="1"/>
              </p:cNvSpPr>
              <p:nvPr/>
            </p:nvSpPr>
            <p:spPr bwMode="auto">
              <a:xfrm>
                <a:off x="1294" y="1448"/>
                <a:ext cx="8" cy="32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684" name="Line 44"/>
              <p:cNvSpPr>
                <a:spLocks noChangeShapeType="1"/>
              </p:cNvSpPr>
              <p:nvPr/>
            </p:nvSpPr>
            <p:spPr bwMode="auto">
              <a:xfrm>
                <a:off x="1259" y="1452"/>
                <a:ext cx="384" cy="33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685" name="Oval 45"/>
              <p:cNvSpPr>
                <a:spLocks noChangeArrowheads="1"/>
              </p:cNvSpPr>
              <p:nvPr/>
            </p:nvSpPr>
            <p:spPr bwMode="auto">
              <a:xfrm>
                <a:off x="1260" y="1421"/>
                <a:ext cx="56" cy="56"/>
              </a:xfrm>
              <a:prstGeom prst="ellipse">
                <a:avLst/>
              </a:prstGeom>
              <a:solidFill>
                <a:srgbClr val="0099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686" name="Oval 46"/>
              <p:cNvSpPr>
                <a:spLocks noChangeArrowheads="1"/>
              </p:cNvSpPr>
              <p:nvPr/>
            </p:nvSpPr>
            <p:spPr bwMode="auto">
              <a:xfrm>
                <a:off x="576" y="2130"/>
                <a:ext cx="56" cy="56"/>
              </a:xfrm>
              <a:prstGeom prst="ellipse">
                <a:avLst/>
              </a:prstGeom>
              <a:solidFill>
                <a:srgbClr val="0099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687" name="Oval 47"/>
              <p:cNvSpPr>
                <a:spLocks noChangeArrowheads="1"/>
              </p:cNvSpPr>
              <p:nvPr/>
            </p:nvSpPr>
            <p:spPr bwMode="auto">
              <a:xfrm>
                <a:off x="941" y="2130"/>
                <a:ext cx="56" cy="56"/>
              </a:xfrm>
              <a:prstGeom prst="ellipse">
                <a:avLst/>
              </a:prstGeom>
              <a:solidFill>
                <a:srgbClr val="0099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688" name="Oval 48"/>
              <p:cNvSpPr>
                <a:spLocks noChangeArrowheads="1"/>
              </p:cNvSpPr>
              <p:nvPr/>
            </p:nvSpPr>
            <p:spPr bwMode="auto">
              <a:xfrm>
                <a:off x="1290" y="2130"/>
                <a:ext cx="56" cy="56"/>
              </a:xfrm>
              <a:prstGeom prst="ellipse">
                <a:avLst/>
              </a:prstGeom>
              <a:solidFill>
                <a:srgbClr val="0099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689" name="Line 49"/>
              <p:cNvSpPr>
                <a:spLocks noChangeShapeType="1"/>
              </p:cNvSpPr>
              <p:nvPr/>
            </p:nvSpPr>
            <p:spPr bwMode="auto">
              <a:xfrm flipH="1">
                <a:off x="618" y="1824"/>
                <a:ext cx="322" cy="32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690" name="Line 50"/>
              <p:cNvSpPr>
                <a:spLocks noChangeShapeType="1"/>
              </p:cNvSpPr>
              <p:nvPr/>
            </p:nvSpPr>
            <p:spPr bwMode="auto">
              <a:xfrm>
                <a:off x="944" y="1805"/>
                <a:ext cx="8" cy="32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691" name="Line 51"/>
              <p:cNvSpPr>
                <a:spLocks noChangeShapeType="1"/>
              </p:cNvSpPr>
              <p:nvPr/>
            </p:nvSpPr>
            <p:spPr bwMode="auto">
              <a:xfrm>
                <a:off x="901" y="1809"/>
                <a:ext cx="384" cy="33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40692" name="Text Box 52"/>
            <p:cNvSpPr txBox="1">
              <a:spLocks noChangeArrowheads="1"/>
            </p:cNvSpPr>
            <p:nvPr/>
          </p:nvSpPr>
          <p:spPr bwMode="auto">
            <a:xfrm>
              <a:off x="1517" y="1330"/>
              <a:ext cx="41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800">
                  <a:solidFill>
                    <a:srgbClr val="008000"/>
                  </a:solidFill>
                </a:rPr>
                <a:t>color</a:t>
              </a:r>
            </a:p>
          </p:txBody>
        </p:sp>
        <p:sp>
          <p:nvSpPr>
            <p:cNvPr id="240693" name="Text Box 53"/>
            <p:cNvSpPr txBox="1">
              <a:spLocks noChangeArrowheads="1"/>
            </p:cNvSpPr>
            <p:nvPr/>
          </p:nvSpPr>
          <p:spPr bwMode="auto">
            <a:xfrm>
              <a:off x="968" y="1564"/>
              <a:ext cx="29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800"/>
                <a:t>red</a:t>
              </a:r>
            </a:p>
          </p:txBody>
        </p:sp>
        <p:sp>
          <p:nvSpPr>
            <p:cNvPr id="240694" name="Text Box 54"/>
            <p:cNvSpPr txBox="1">
              <a:spLocks noChangeArrowheads="1"/>
            </p:cNvSpPr>
            <p:nvPr/>
          </p:nvSpPr>
          <p:spPr bwMode="auto">
            <a:xfrm>
              <a:off x="1302" y="1622"/>
              <a:ext cx="3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800"/>
                <a:t>blue</a:t>
              </a:r>
            </a:p>
          </p:txBody>
        </p:sp>
        <p:sp>
          <p:nvSpPr>
            <p:cNvPr id="240695" name="Text Box 55"/>
            <p:cNvSpPr txBox="1">
              <a:spLocks noChangeArrowheads="1"/>
            </p:cNvSpPr>
            <p:nvPr/>
          </p:nvSpPr>
          <p:spPr bwMode="auto">
            <a:xfrm>
              <a:off x="1728" y="1550"/>
              <a:ext cx="4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800"/>
                <a:t>green</a:t>
              </a:r>
            </a:p>
          </p:txBody>
        </p:sp>
        <p:sp>
          <p:nvSpPr>
            <p:cNvPr id="240696" name="Text Box 56"/>
            <p:cNvSpPr txBox="1">
              <a:spLocks noChangeArrowheads="1"/>
            </p:cNvSpPr>
            <p:nvPr/>
          </p:nvSpPr>
          <p:spPr bwMode="auto">
            <a:xfrm>
              <a:off x="592" y="1780"/>
              <a:ext cx="44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800">
                  <a:solidFill>
                    <a:srgbClr val="008000"/>
                  </a:solidFill>
                </a:rPr>
                <a:t>shape</a:t>
              </a:r>
            </a:p>
          </p:txBody>
        </p:sp>
        <p:sp>
          <p:nvSpPr>
            <p:cNvPr id="240697" name="Text Box 57"/>
            <p:cNvSpPr txBox="1">
              <a:spLocks noChangeArrowheads="1"/>
            </p:cNvSpPr>
            <p:nvPr/>
          </p:nvSpPr>
          <p:spPr bwMode="auto">
            <a:xfrm>
              <a:off x="374" y="2023"/>
              <a:ext cx="4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800"/>
                <a:t>circle</a:t>
              </a:r>
            </a:p>
          </p:txBody>
        </p:sp>
        <p:sp>
          <p:nvSpPr>
            <p:cNvPr id="240698" name="Text Box 58"/>
            <p:cNvSpPr txBox="1">
              <a:spLocks noChangeArrowheads="1"/>
            </p:cNvSpPr>
            <p:nvPr/>
          </p:nvSpPr>
          <p:spPr bwMode="auto">
            <a:xfrm>
              <a:off x="807" y="2074"/>
              <a:ext cx="49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800"/>
                <a:t>square</a:t>
              </a:r>
            </a:p>
          </p:txBody>
        </p:sp>
        <p:sp>
          <p:nvSpPr>
            <p:cNvPr id="240699" name="Text Box 59"/>
            <p:cNvSpPr txBox="1">
              <a:spLocks noChangeArrowheads="1"/>
            </p:cNvSpPr>
            <p:nvPr/>
          </p:nvSpPr>
          <p:spPr bwMode="auto">
            <a:xfrm>
              <a:off x="1325" y="2048"/>
              <a:ext cx="55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800"/>
                <a:t>triangle</a:t>
              </a:r>
            </a:p>
          </p:txBody>
        </p:sp>
        <p:sp>
          <p:nvSpPr>
            <p:cNvPr id="240700" name="Text Box 60"/>
            <p:cNvSpPr txBox="1">
              <a:spLocks noChangeArrowheads="1"/>
            </p:cNvSpPr>
            <p:nvPr/>
          </p:nvSpPr>
          <p:spPr bwMode="auto">
            <a:xfrm>
              <a:off x="1368" y="1867"/>
              <a:ext cx="28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800">
                  <a:solidFill>
                    <a:schemeClr val="tx2"/>
                  </a:solidFill>
                </a:rPr>
                <a:t>  B</a:t>
              </a:r>
            </a:p>
          </p:txBody>
        </p:sp>
        <p:sp>
          <p:nvSpPr>
            <p:cNvPr id="240701" name="Text Box 61"/>
            <p:cNvSpPr txBox="1">
              <a:spLocks noChangeArrowheads="1"/>
            </p:cNvSpPr>
            <p:nvPr/>
          </p:nvSpPr>
          <p:spPr bwMode="auto">
            <a:xfrm>
              <a:off x="1810" y="1863"/>
              <a:ext cx="28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800">
                  <a:solidFill>
                    <a:schemeClr val="tx2"/>
                  </a:solidFill>
                </a:rPr>
                <a:t>  C</a:t>
              </a:r>
            </a:p>
          </p:txBody>
        </p:sp>
        <p:sp>
          <p:nvSpPr>
            <p:cNvPr id="240702" name="Text Box 62"/>
            <p:cNvSpPr txBox="1">
              <a:spLocks noChangeArrowheads="1"/>
            </p:cNvSpPr>
            <p:nvPr/>
          </p:nvSpPr>
          <p:spPr bwMode="auto">
            <a:xfrm>
              <a:off x="440" y="2289"/>
              <a:ext cx="29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800">
                  <a:solidFill>
                    <a:schemeClr val="tx2"/>
                  </a:solidFill>
                </a:rPr>
                <a:t>  A</a:t>
              </a:r>
            </a:p>
          </p:txBody>
        </p:sp>
        <p:sp>
          <p:nvSpPr>
            <p:cNvPr id="240703" name="Text Box 63"/>
            <p:cNvSpPr txBox="1">
              <a:spLocks noChangeArrowheads="1"/>
            </p:cNvSpPr>
            <p:nvPr/>
          </p:nvSpPr>
          <p:spPr bwMode="auto">
            <a:xfrm>
              <a:off x="904" y="2270"/>
              <a:ext cx="28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800">
                  <a:solidFill>
                    <a:schemeClr val="tx2"/>
                  </a:solidFill>
                </a:rPr>
                <a:t>  B</a:t>
              </a:r>
            </a:p>
          </p:txBody>
        </p:sp>
        <p:sp>
          <p:nvSpPr>
            <p:cNvPr id="240704" name="Text Box 64"/>
            <p:cNvSpPr txBox="1">
              <a:spLocks noChangeArrowheads="1"/>
            </p:cNvSpPr>
            <p:nvPr/>
          </p:nvSpPr>
          <p:spPr bwMode="auto">
            <a:xfrm>
              <a:off x="1362" y="2273"/>
              <a:ext cx="28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800">
                  <a:solidFill>
                    <a:schemeClr val="tx2"/>
                  </a:solidFill>
                </a:rPr>
                <a:t>  C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0" y="6597352"/>
            <a:ext cx="17075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Slide credit: Ray Mooney 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continuous features?</a:t>
            </a:r>
            <a:endParaRPr lang="en-US" dirty="0"/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Continuous (real-valued) features can be handled by allowing nodes to split a real valued feature into two ranges based on a threshold (e.g. length &lt; 3 and length </a:t>
            </a:r>
            <a:r>
              <a:rPr lang="en-US" sz="2400" dirty="0">
                <a:sym typeface="Symbol" pitchFamily="18" charset="2"/>
              </a:rPr>
              <a:t></a:t>
            </a:r>
            <a:r>
              <a:rPr lang="en-US" sz="2400" dirty="0"/>
              <a:t>3)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Classification trees have discrete class labels at the </a:t>
            </a:r>
            <a:r>
              <a:rPr lang="en-US" sz="2400" dirty="0" smtClean="0"/>
              <a:t>leaves.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597352"/>
            <a:ext cx="18117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Adapted from Ray Mooney 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7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Top-Down Decision Tree Induction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30225"/>
          </a:xfrm>
        </p:spPr>
        <p:txBody>
          <a:bodyPr/>
          <a:lstStyle/>
          <a:p>
            <a:r>
              <a:rPr lang="en-US" sz="2400"/>
              <a:t>Recursively build a tree top-down by divide and conquer.</a:t>
            </a:r>
          </a:p>
        </p:txBody>
      </p:sp>
      <p:sp>
        <p:nvSpPr>
          <p:cNvPr id="242695" name="Text Box 7"/>
          <p:cNvSpPr txBox="1">
            <a:spLocks noChangeArrowheads="1"/>
          </p:cNvSpPr>
          <p:nvPr/>
        </p:nvSpPr>
        <p:spPr bwMode="auto">
          <a:xfrm>
            <a:off x="2422525" y="1939925"/>
            <a:ext cx="3976688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600"/>
              <a:t>&lt;big, red, circle&gt;: +       &lt;small, red, circle&gt;: +</a:t>
            </a:r>
          </a:p>
          <a:p>
            <a:r>
              <a:rPr lang="en-US" sz="1600"/>
              <a:t>&lt;small, red, square&gt;: </a:t>
            </a:r>
            <a:r>
              <a:rPr lang="en-US" sz="1600">
                <a:sym typeface="Symbol" pitchFamily="18" charset="2"/>
              </a:rPr>
              <a:t>  &lt;big, blue, circle&gt;: </a:t>
            </a: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3328988" y="2514600"/>
            <a:ext cx="1895475" cy="928688"/>
            <a:chOff x="2097" y="1584"/>
            <a:chExt cx="1194" cy="585"/>
          </a:xfrm>
        </p:grpSpPr>
        <p:sp>
          <p:nvSpPr>
            <p:cNvPr id="242699" name="Oval 11"/>
            <p:cNvSpPr>
              <a:spLocks noChangeArrowheads="1"/>
            </p:cNvSpPr>
            <p:nvPr/>
          </p:nvSpPr>
          <p:spPr bwMode="auto">
            <a:xfrm>
              <a:off x="2626" y="2102"/>
              <a:ext cx="72" cy="67"/>
            </a:xfrm>
            <a:prstGeom prst="ellipse">
              <a:avLst/>
            </a:prstGeom>
            <a:solidFill>
              <a:srgbClr val="0099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242700" name="Oval 12"/>
            <p:cNvSpPr>
              <a:spLocks noChangeArrowheads="1"/>
            </p:cNvSpPr>
            <p:nvPr/>
          </p:nvSpPr>
          <p:spPr bwMode="auto">
            <a:xfrm>
              <a:off x="3075" y="2102"/>
              <a:ext cx="72" cy="67"/>
            </a:xfrm>
            <a:prstGeom prst="ellipse">
              <a:avLst/>
            </a:prstGeom>
            <a:solidFill>
              <a:srgbClr val="0099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242701" name="Line 13"/>
            <p:cNvSpPr>
              <a:spLocks noChangeShapeType="1"/>
            </p:cNvSpPr>
            <p:nvPr/>
          </p:nvSpPr>
          <p:spPr bwMode="auto">
            <a:xfrm flipH="1">
              <a:off x="2170" y="1731"/>
              <a:ext cx="454" cy="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242702" name="Line 14"/>
            <p:cNvSpPr>
              <a:spLocks noChangeShapeType="1"/>
            </p:cNvSpPr>
            <p:nvPr/>
          </p:nvSpPr>
          <p:spPr bwMode="auto">
            <a:xfrm>
              <a:off x="2629" y="1708"/>
              <a:ext cx="11" cy="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242703" name="Line 15"/>
            <p:cNvSpPr>
              <a:spLocks noChangeShapeType="1"/>
            </p:cNvSpPr>
            <p:nvPr/>
          </p:nvSpPr>
          <p:spPr bwMode="auto">
            <a:xfrm>
              <a:off x="2584" y="1713"/>
              <a:ext cx="495" cy="3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242704" name="Oval 16"/>
            <p:cNvSpPr>
              <a:spLocks noChangeArrowheads="1"/>
            </p:cNvSpPr>
            <p:nvPr/>
          </p:nvSpPr>
          <p:spPr bwMode="auto">
            <a:xfrm>
              <a:off x="2586" y="1675"/>
              <a:ext cx="72" cy="68"/>
            </a:xfrm>
            <a:prstGeom prst="ellipse">
              <a:avLst/>
            </a:prstGeom>
            <a:solidFill>
              <a:srgbClr val="0099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242707" name="Oval 19"/>
            <p:cNvSpPr>
              <a:spLocks noChangeArrowheads="1"/>
            </p:cNvSpPr>
            <p:nvPr/>
          </p:nvSpPr>
          <p:spPr bwMode="auto">
            <a:xfrm>
              <a:off x="2133" y="2089"/>
              <a:ext cx="72" cy="68"/>
            </a:xfrm>
            <a:prstGeom prst="ellipse">
              <a:avLst/>
            </a:prstGeom>
            <a:solidFill>
              <a:srgbClr val="0099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242711" name="Text Box 23"/>
            <p:cNvSpPr txBox="1">
              <a:spLocks noChangeArrowheads="1"/>
            </p:cNvSpPr>
            <p:nvPr/>
          </p:nvSpPr>
          <p:spPr bwMode="auto">
            <a:xfrm>
              <a:off x="2646" y="1584"/>
              <a:ext cx="41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800">
                  <a:solidFill>
                    <a:srgbClr val="008000"/>
                  </a:solidFill>
                </a:rPr>
                <a:t>color</a:t>
              </a:r>
            </a:p>
          </p:txBody>
        </p:sp>
        <p:sp>
          <p:nvSpPr>
            <p:cNvPr id="242712" name="Text Box 24"/>
            <p:cNvSpPr txBox="1">
              <a:spLocks noChangeArrowheads="1"/>
            </p:cNvSpPr>
            <p:nvPr/>
          </p:nvSpPr>
          <p:spPr bwMode="auto">
            <a:xfrm>
              <a:off x="2097" y="1818"/>
              <a:ext cx="29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800"/>
                <a:t>red</a:t>
              </a:r>
            </a:p>
          </p:txBody>
        </p:sp>
        <p:sp>
          <p:nvSpPr>
            <p:cNvPr id="242713" name="Text Box 25"/>
            <p:cNvSpPr txBox="1">
              <a:spLocks noChangeArrowheads="1"/>
            </p:cNvSpPr>
            <p:nvPr/>
          </p:nvSpPr>
          <p:spPr bwMode="auto">
            <a:xfrm>
              <a:off x="2431" y="1876"/>
              <a:ext cx="3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800"/>
                <a:t>blue</a:t>
              </a:r>
            </a:p>
          </p:txBody>
        </p:sp>
        <p:sp>
          <p:nvSpPr>
            <p:cNvPr id="242714" name="Text Box 26"/>
            <p:cNvSpPr txBox="1">
              <a:spLocks noChangeArrowheads="1"/>
            </p:cNvSpPr>
            <p:nvPr/>
          </p:nvSpPr>
          <p:spPr bwMode="auto">
            <a:xfrm>
              <a:off x="2857" y="1804"/>
              <a:ext cx="4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800"/>
                <a:t>green</a:t>
              </a:r>
            </a:p>
          </p:txBody>
        </p:sp>
      </p:grpSp>
      <p:sp>
        <p:nvSpPr>
          <p:cNvPr id="242725" name="Text Box 37"/>
          <p:cNvSpPr txBox="1">
            <a:spLocks noChangeArrowheads="1"/>
          </p:cNvSpPr>
          <p:nvPr/>
        </p:nvSpPr>
        <p:spPr bwMode="auto">
          <a:xfrm>
            <a:off x="2124075" y="3444875"/>
            <a:ext cx="2168525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600"/>
              <a:t>&lt;big, red, circle&gt;: +       </a:t>
            </a:r>
          </a:p>
          <a:p>
            <a:r>
              <a:rPr lang="en-US" sz="1600"/>
              <a:t>&lt;small, red, circle&gt;: +</a:t>
            </a:r>
          </a:p>
          <a:p>
            <a:r>
              <a:rPr lang="en-US" sz="1600"/>
              <a:t>&lt;small, red, square&gt;: </a:t>
            </a:r>
            <a:r>
              <a:rPr lang="en-US" sz="1600">
                <a:sym typeface="Symbol" pitchFamily="18" charset="2"/>
              </a:rPr>
              <a:t>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6597352"/>
            <a:ext cx="17075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Slide credit: Ray Mooney 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7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Ensembles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772400" cy="119330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Learn multiple alternative definitions of a concept using different training data or different learning </a:t>
            </a:r>
            <a:r>
              <a:rPr lang="en-US" sz="2400" dirty="0" smtClean="0"/>
              <a:t>algorithms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Combine decisions of multiple </a:t>
            </a:r>
            <a:r>
              <a:rPr lang="en-US" sz="2400" dirty="0" smtClean="0"/>
              <a:t>definitions</a:t>
            </a:r>
            <a:endParaRPr lang="en-US" sz="2400" dirty="0"/>
          </a:p>
        </p:txBody>
      </p:sp>
      <p:sp>
        <p:nvSpPr>
          <p:cNvPr id="276485" name="Text Box 5"/>
          <p:cNvSpPr txBox="1">
            <a:spLocks noChangeArrowheads="1"/>
          </p:cNvSpPr>
          <p:nvPr/>
        </p:nvSpPr>
        <p:spPr bwMode="auto">
          <a:xfrm>
            <a:off x="4371975" y="2938463"/>
            <a:ext cx="1809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endParaRPr lang="en-US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3498850" y="2705100"/>
            <a:ext cx="1938338" cy="596900"/>
            <a:chOff x="2265" y="2165"/>
            <a:chExt cx="1221" cy="376"/>
          </a:xfrm>
        </p:grpSpPr>
        <p:sp>
          <p:nvSpPr>
            <p:cNvPr id="276486" name="Text Box 6"/>
            <p:cNvSpPr txBox="1">
              <a:spLocks noChangeArrowheads="1"/>
            </p:cNvSpPr>
            <p:nvPr/>
          </p:nvSpPr>
          <p:spPr bwMode="auto">
            <a:xfrm>
              <a:off x="2370" y="2229"/>
              <a:ext cx="100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/>
                <a:t>Training Data</a:t>
              </a:r>
            </a:p>
          </p:txBody>
        </p:sp>
        <p:sp>
          <p:nvSpPr>
            <p:cNvPr id="276488" name="Oval 8"/>
            <p:cNvSpPr>
              <a:spLocks noChangeArrowheads="1"/>
            </p:cNvSpPr>
            <p:nvPr/>
          </p:nvSpPr>
          <p:spPr bwMode="auto">
            <a:xfrm>
              <a:off x="2265" y="2165"/>
              <a:ext cx="1221" cy="37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68"/>
          <p:cNvGrpSpPr>
            <a:grpSpLocks/>
          </p:cNvGrpSpPr>
          <p:nvPr/>
        </p:nvGrpSpPr>
        <p:grpSpPr bwMode="auto">
          <a:xfrm>
            <a:off x="1736725" y="3233738"/>
            <a:ext cx="5437188" cy="811212"/>
            <a:chOff x="1094" y="2037"/>
            <a:chExt cx="3425" cy="511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1094" y="2219"/>
              <a:ext cx="660" cy="329"/>
              <a:chOff x="1140" y="2654"/>
              <a:chExt cx="660" cy="329"/>
            </a:xfrm>
          </p:grpSpPr>
          <p:sp>
            <p:nvSpPr>
              <p:cNvPr id="276487" name="Text Box 7"/>
              <p:cNvSpPr txBox="1">
                <a:spLocks noChangeArrowheads="1"/>
              </p:cNvSpPr>
              <p:nvPr/>
            </p:nvSpPr>
            <p:spPr bwMode="auto">
              <a:xfrm>
                <a:off x="1218" y="2674"/>
                <a:ext cx="496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US"/>
                  <a:t>Data1</a:t>
                </a:r>
              </a:p>
            </p:txBody>
          </p:sp>
          <p:sp>
            <p:nvSpPr>
              <p:cNvPr id="276489" name="Oval 9"/>
              <p:cNvSpPr>
                <a:spLocks noChangeArrowheads="1"/>
              </p:cNvSpPr>
              <p:nvPr/>
            </p:nvSpPr>
            <p:spPr bwMode="auto">
              <a:xfrm>
                <a:off x="1140" y="2654"/>
                <a:ext cx="660" cy="329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3859" y="2219"/>
              <a:ext cx="660" cy="329"/>
              <a:chOff x="1140" y="2654"/>
              <a:chExt cx="660" cy="329"/>
            </a:xfrm>
          </p:grpSpPr>
          <p:sp>
            <p:nvSpPr>
              <p:cNvPr id="276495" name="Text Box 15"/>
              <p:cNvSpPr txBox="1">
                <a:spLocks noChangeArrowheads="1"/>
              </p:cNvSpPr>
              <p:nvPr/>
            </p:nvSpPr>
            <p:spPr bwMode="auto">
              <a:xfrm>
                <a:off x="1218" y="2674"/>
                <a:ext cx="580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US"/>
                  <a:t>Data m</a:t>
                </a:r>
              </a:p>
            </p:txBody>
          </p:sp>
          <p:sp>
            <p:nvSpPr>
              <p:cNvPr id="276496" name="Oval 16"/>
              <p:cNvSpPr>
                <a:spLocks noChangeArrowheads="1"/>
              </p:cNvSpPr>
              <p:nvPr/>
            </p:nvSpPr>
            <p:spPr bwMode="auto">
              <a:xfrm>
                <a:off x="1140" y="2654"/>
                <a:ext cx="660" cy="329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1973" y="2219"/>
              <a:ext cx="660" cy="329"/>
              <a:chOff x="1140" y="2654"/>
              <a:chExt cx="660" cy="329"/>
            </a:xfrm>
          </p:grpSpPr>
          <p:sp>
            <p:nvSpPr>
              <p:cNvPr id="276498" name="Text Box 18"/>
              <p:cNvSpPr txBox="1">
                <a:spLocks noChangeArrowheads="1"/>
              </p:cNvSpPr>
              <p:nvPr/>
            </p:nvSpPr>
            <p:spPr bwMode="auto">
              <a:xfrm>
                <a:off x="1218" y="2674"/>
                <a:ext cx="496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US"/>
                  <a:t>Data2</a:t>
                </a:r>
              </a:p>
            </p:txBody>
          </p:sp>
          <p:sp>
            <p:nvSpPr>
              <p:cNvPr id="276499" name="Oval 19"/>
              <p:cNvSpPr>
                <a:spLocks noChangeArrowheads="1"/>
              </p:cNvSpPr>
              <p:nvPr/>
            </p:nvSpPr>
            <p:spPr bwMode="auto">
              <a:xfrm>
                <a:off x="1140" y="2654"/>
                <a:ext cx="660" cy="329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76501" name="Text Box 21"/>
            <p:cNvSpPr txBox="1">
              <a:spLocks noChangeArrowheads="1"/>
            </p:cNvSpPr>
            <p:nvPr/>
          </p:nvSpPr>
          <p:spPr bwMode="auto">
            <a:xfrm>
              <a:off x="2692" y="2115"/>
              <a:ext cx="1138" cy="3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3200">
                  <a:sym typeface="Symbol" pitchFamily="18" charset="2"/>
                </a:rPr>
                <a:t>        </a:t>
              </a:r>
            </a:p>
          </p:txBody>
        </p:sp>
        <p:cxnSp>
          <p:nvCxnSpPr>
            <p:cNvPr id="276506" name="AutoShape 26"/>
            <p:cNvCxnSpPr>
              <a:cxnSpLocks noChangeShapeType="1"/>
              <a:stCxn id="276488" idx="3"/>
              <a:endCxn id="276489" idx="7"/>
            </p:cNvCxnSpPr>
            <p:nvPr/>
          </p:nvCxnSpPr>
          <p:spPr bwMode="auto">
            <a:xfrm flipH="1">
              <a:off x="1657" y="2037"/>
              <a:ext cx="726" cy="21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76507" name="AutoShape 27"/>
            <p:cNvCxnSpPr>
              <a:cxnSpLocks noChangeShapeType="1"/>
              <a:stCxn id="276488" idx="4"/>
              <a:endCxn id="276499" idx="7"/>
            </p:cNvCxnSpPr>
            <p:nvPr/>
          </p:nvCxnSpPr>
          <p:spPr bwMode="auto">
            <a:xfrm flipH="1">
              <a:off x="2536" y="2092"/>
              <a:ext cx="279" cy="16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76509" name="AutoShape 29"/>
            <p:cNvCxnSpPr>
              <a:cxnSpLocks noChangeShapeType="1"/>
              <a:stCxn id="276488" idx="5"/>
              <a:endCxn id="276496" idx="1"/>
            </p:cNvCxnSpPr>
            <p:nvPr/>
          </p:nvCxnSpPr>
          <p:spPr bwMode="auto">
            <a:xfrm>
              <a:off x="3246" y="2037"/>
              <a:ext cx="710" cy="21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7" name="Group 69"/>
          <p:cNvGrpSpPr>
            <a:grpSpLocks/>
          </p:cNvGrpSpPr>
          <p:nvPr/>
        </p:nvGrpSpPr>
        <p:grpSpPr bwMode="auto">
          <a:xfrm>
            <a:off x="1701800" y="4064000"/>
            <a:ext cx="5586413" cy="831850"/>
            <a:chOff x="1072" y="2560"/>
            <a:chExt cx="3519" cy="524"/>
          </a:xfrm>
        </p:grpSpPr>
        <p:sp>
          <p:nvSpPr>
            <p:cNvPr id="276502" name="Text Box 22"/>
            <p:cNvSpPr txBox="1">
              <a:spLocks noChangeArrowheads="1"/>
            </p:cNvSpPr>
            <p:nvPr/>
          </p:nvSpPr>
          <p:spPr bwMode="auto">
            <a:xfrm>
              <a:off x="1072" y="2805"/>
              <a:ext cx="715" cy="274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/>
                <a:t>Learner1</a:t>
              </a:r>
            </a:p>
          </p:txBody>
        </p:sp>
        <p:sp>
          <p:nvSpPr>
            <p:cNvPr id="276503" name="Text Box 23"/>
            <p:cNvSpPr txBox="1">
              <a:spLocks noChangeArrowheads="1"/>
            </p:cNvSpPr>
            <p:nvPr/>
          </p:nvSpPr>
          <p:spPr bwMode="auto">
            <a:xfrm>
              <a:off x="1952" y="2793"/>
              <a:ext cx="715" cy="274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/>
                <a:t>Learner2</a:t>
              </a:r>
            </a:p>
          </p:txBody>
        </p:sp>
        <p:sp>
          <p:nvSpPr>
            <p:cNvPr id="276504" name="Text Box 24"/>
            <p:cNvSpPr txBox="1">
              <a:spLocks noChangeArrowheads="1"/>
            </p:cNvSpPr>
            <p:nvPr/>
          </p:nvSpPr>
          <p:spPr bwMode="auto">
            <a:xfrm>
              <a:off x="3792" y="2774"/>
              <a:ext cx="799" cy="274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/>
                <a:t>Learner m</a:t>
              </a:r>
            </a:p>
          </p:txBody>
        </p:sp>
        <p:cxnSp>
          <p:nvCxnSpPr>
            <p:cNvPr id="276510" name="AutoShape 30"/>
            <p:cNvCxnSpPr>
              <a:cxnSpLocks noChangeShapeType="1"/>
              <a:stCxn id="276489" idx="4"/>
              <a:endCxn id="276502" idx="0"/>
            </p:cNvCxnSpPr>
            <p:nvPr/>
          </p:nvCxnSpPr>
          <p:spPr bwMode="auto">
            <a:xfrm>
              <a:off x="1424" y="2560"/>
              <a:ext cx="6" cy="23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76511" name="AutoShape 31"/>
            <p:cNvCxnSpPr>
              <a:cxnSpLocks noChangeShapeType="1"/>
              <a:stCxn id="276499" idx="4"/>
              <a:endCxn id="276503" idx="0"/>
            </p:cNvCxnSpPr>
            <p:nvPr/>
          </p:nvCxnSpPr>
          <p:spPr bwMode="auto">
            <a:xfrm>
              <a:off x="2303" y="2560"/>
              <a:ext cx="7" cy="22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76512" name="AutoShape 32"/>
            <p:cNvCxnSpPr>
              <a:cxnSpLocks noChangeShapeType="1"/>
              <a:stCxn id="276496" idx="4"/>
              <a:endCxn id="276504" idx="0"/>
            </p:cNvCxnSpPr>
            <p:nvPr/>
          </p:nvCxnSpPr>
          <p:spPr bwMode="auto">
            <a:xfrm>
              <a:off x="4189" y="2560"/>
              <a:ext cx="3" cy="20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76532" name="Text Box 52"/>
            <p:cNvSpPr txBox="1">
              <a:spLocks noChangeArrowheads="1"/>
            </p:cNvSpPr>
            <p:nvPr/>
          </p:nvSpPr>
          <p:spPr bwMode="auto">
            <a:xfrm>
              <a:off x="2657" y="2719"/>
              <a:ext cx="1138" cy="3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3200">
                  <a:sym typeface="Symbol" pitchFamily="18" charset="2"/>
                </a:rPr>
                <a:t>        </a:t>
              </a:r>
            </a:p>
          </p:txBody>
        </p:sp>
      </p:grpSp>
      <p:grpSp>
        <p:nvGrpSpPr>
          <p:cNvPr id="8" name="Group 70"/>
          <p:cNvGrpSpPr>
            <a:grpSpLocks/>
          </p:cNvGrpSpPr>
          <p:nvPr/>
        </p:nvGrpSpPr>
        <p:grpSpPr bwMode="auto">
          <a:xfrm>
            <a:off x="1754188" y="4857750"/>
            <a:ext cx="5554662" cy="839788"/>
            <a:chOff x="1105" y="3060"/>
            <a:chExt cx="3499" cy="529"/>
          </a:xfrm>
        </p:grpSpPr>
        <p:grpSp>
          <p:nvGrpSpPr>
            <p:cNvPr id="9" name="Group 54"/>
            <p:cNvGrpSpPr>
              <a:grpSpLocks/>
            </p:cNvGrpSpPr>
            <p:nvPr/>
          </p:nvGrpSpPr>
          <p:grpSpPr bwMode="auto">
            <a:xfrm>
              <a:off x="1105" y="3260"/>
              <a:ext cx="660" cy="329"/>
              <a:chOff x="1105" y="3383"/>
              <a:chExt cx="660" cy="329"/>
            </a:xfrm>
          </p:grpSpPr>
          <p:sp>
            <p:nvSpPr>
              <p:cNvPr id="276514" name="Text Box 34"/>
              <p:cNvSpPr txBox="1">
                <a:spLocks noChangeArrowheads="1"/>
              </p:cNvSpPr>
              <p:nvPr/>
            </p:nvSpPr>
            <p:spPr bwMode="auto">
              <a:xfrm>
                <a:off x="1144" y="3403"/>
                <a:ext cx="611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US"/>
                  <a:t>Model1</a:t>
                </a:r>
              </a:p>
            </p:txBody>
          </p:sp>
          <p:sp>
            <p:nvSpPr>
              <p:cNvPr id="276515" name="Oval 35"/>
              <p:cNvSpPr>
                <a:spLocks noChangeArrowheads="1"/>
              </p:cNvSpPr>
              <p:nvPr/>
            </p:nvSpPr>
            <p:spPr bwMode="auto">
              <a:xfrm>
                <a:off x="1105" y="3383"/>
                <a:ext cx="660" cy="329"/>
              </a:xfrm>
              <a:prstGeom prst="ellips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55"/>
            <p:cNvGrpSpPr>
              <a:grpSpLocks/>
            </p:cNvGrpSpPr>
            <p:nvPr/>
          </p:nvGrpSpPr>
          <p:grpSpPr bwMode="auto">
            <a:xfrm>
              <a:off x="1977" y="3260"/>
              <a:ext cx="660" cy="329"/>
              <a:chOff x="1977" y="3383"/>
              <a:chExt cx="660" cy="329"/>
            </a:xfrm>
          </p:grpSpPr>
          <p:sp>
            <p:nvSpPr>
              <p:cNvPr id="276524" name="Text Box 44"/>
              <p:cNvSpPr txBox="1">
                <a:spLocks noChangeArrowheads="1"/>
              </p:cNvSpPr>
              <p:nvPr/>
            </p:nvSpPr>
            <p:spPr bwMode="auto">
              <a:xfrm>
                <a:off x="2016" y="3403"/>
                <a:ext cx="611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US"/>
                  <a:t>Model2</a:t>
                </a:r>
              </a:p>
            </p:txBody>
          </p:sp>
          <p:sp>
            <p:nvSpPr>
              <p:cNvPr id="276525" name="Oval 45"/>
              <p:cNvSpPr>
                <a:spLocks noChangeArrowheads="1"/>
              </p:cNvSpPr>
              <p:nvPr/>
            </p:nvSpPr>
            <p:spPr bwMode="auto">
              <a:xfrm>
                <a:off x="1977" y="3383"/>
                <a:ext cx="660" cy="329"/>
              </a:xfrm>
              <a:prstGeom prst="ellips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56"/>
            <p:cNvGrpSpPr>
              <a:grpSpLocks/>
            </p:cNvGrpSpPr>
            <p:nvPr/>
          </p:nvGrpSpPr>
          <p:grpSpPr bwMode="auto">
            <a:xfrm>
              <a:off x="3855" y="3260"/>
              <a:ext cx="749" cy="329"/>
              <a:chOff x="3855" y="3383"/>
              <a:chExt cx="660" cy="329"/>
            </a:xfrm>
          </p:grpSpPr>
          <p:sp>
            <p:nvSpPr>
              <p:cNvPr id="276527" name="Text Box 47"/>
              <p:cNvSpPr txBox="1">
                <a:spLocks noChangeArrowheads="1"/>
              </p:cNvSpPr>
              <p:nvPr/>
            </p:nvSpPr>
            <p:spPr bwMode="auto">
              <a:xfrm>
                <a:off x="3894" y="3403"/>
                <a:ext cx="612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US"/>
                  <a:t>Model m</a:t>
                </a:r>
              </a:p>
            </p:txBody>
          </p:sp>
          <p:sp>
            <p:nvSpPr>
              <p:cNvPr id="276528" name="Oval 48"/>
              <p:cNvSpPr>
                <a:spLocks noChangeArrowheads="1"/>
              </p:cNvSpPr>
              <p:nvPr/>
            </p:nvSpPr>
            <p:spPr bwMode="auto">
              <a:xfrm>
                <a:off x="3855" y="3383"/>
                <a:ext cx="660" cy="329"/>
              </a:xfrm>
              <a:prstGeom prst="ellips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276529" name="AutoShape 49"/>
            <p:cNvCxnSpPr>
              <a:cxnSpLocks noChangeShapeType="1"/>
              <a:stCxn id="276502" idx="2"/>
              <a:endCxn id="276515" idx="0"/>
            </p:cNvCxnSpPr>
            <p:nvPr/>
          </p:nvCxnSpPr>
          <p:spPr bwMode="auto">
            <a:xfrm>
              <a:off x="1430" y="3091"/>
              <a:ext cx="5" cy="15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76530" name="AutoShape 50"/>
            <p:cNvCxnSpPr>
              <a:cxnSpLocks noChangeShapeType="1"/>
              <a:stCxn id="276503" idx="2"/>
              <a:endCxn id="276525" idx="0"/>
            </p:cNvCxnSpPr>
            <p:nvPr/>
          </p:nvCxnSpPr>
          <p:spPr bwMode="auto">
            <a:xfrm flipH="1">
              <a:off x="2307" y="3079"/>
              <a:ext cx="3" cy="16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76531" name="AutoShape 51"/>
            <p:cNvCxnSpPr>
              <a:cxnSpLocks noChangeShapeType="1"/>
              <a:stCxn id="276504" idx="2"/>
              <a:endCxn id="276528" idx="0"/>
            </p:cNvCxnSpPr>
            <p:nvPr/>
          </p:nvCxnSpPr>
          <p:spPr bwMode="auto">
            <a:xfrm>
              <a:off x="4192" y="3060"/>
              <a:ext cx="38" cy="1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76533" name="Text Box 53"/>
            <p:cNvSpPr txBox="1">
              <a:spLocks noChangeArrowheads="1"/>
            </p:cNvSpPr>
            <p:nvPr/>
          </p:nvSpPr>
          <p:spPr bwMode="auto">
            <a:xfrm>
              <a:off x="2660" y="3169"/>
              <a:ext cx="1138" cy="3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3200">
                  <a:sym typeface="Symbol" pitchFamily="18" charset="2"/>
                </a:rPr>
                <a:t>        </a:t>
              </a:r>
            </a:p>
          </p:txBody>
        </p:sp>
      </p:grpSp>
      <p:grpSp>
        <p:nvGrpSpPr>
          <p:cNvPr id="12" name="Group 71"/>
          <p:cNvGrpSpPr>
            <a:grpSpLocks/>
          </p:cNvGrpSpPr>
          <p:nvPr/>
        </p:nvGrpSpPr>
        <p:grpSpPr bwMode="auto">
          <a:xfrm>
            <a:off x="2278063" y="5716588"/>
            <a:ext cx="4437062" cy="731837"/>
            <a:chOff x="1435" y="3601"/>
            <a:chExt cx="2795" cy="461"/>
          </a:xfrm>
        </p:grpSpPr>
        <p:sp>
          <p:nvSpPr>
            <p:cNvPr id="276537" name="Text Box 57"/>
            <p:cNvSpPr txBox="1">
              <a:spLocks noChangeArrowheads="1"/>
            </p:cNvSpPr>
            <p:nvPr/>
          </p:nvSpPr>
          <p:spPr bwMode="auto">
            <a:xfrm>
              <a:off x="2016" y="3788"/>
              <a:ext cx="1234" cy="274"/>
            </a:xfrm>
            <a:prstGeom prst="rect">
              <a:avLst/>
            </a:prstGeom>
            <a:noFill/>
            <a:ln w="38100">
              <a:solidFill>
                <a:srgbClr val="CC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/>
                <a:t>Model Combiner</a:t>
              </a:r>
            </a:p>
          </p:txBody>
        </p:sp>
        <p:cxnSp>
          <p:nvCxnSpPr>
            <p:cNvPr id="276539" name="AutoShape 59"/>
            <p:cNvCxnSpPr>
              <a:cxnSpLocks noChangeShapeType="1"/>
              <a:stCxn id="276515" idx="4"/>
              <a:endCxn id="276537" idx="0"/>
            </p:cNvCxnSpPr>
            <p:nvPr/>
          </p:nvCxnSpPr>
          <p:spPr bwMode="auto">
            <a:xfrm>
              <a:off x="1435" y="3601"/>
              <a:ext cx="1198" cy="17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76540" name="AutoShape 60"/>
            <p:cNvCxnSpPr>
              <a:cxnSpLocks noChangeShapeType="1"/>
              <a:stCxn id="276525" idx="4"/>
              <a:endCxn id="276537" idx="0"/>
            </p:cNvCxnSpPr>
            <p:nvPr/>
          </p:nvCxnSpPr>
          <p:spPr bwMode="auto">
            <a:xfrm>
              <a:off x="2307" y="3601"/>
              <a:ext cx="326" cy="17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76541" name="AutoShape 61"/>
            <p:cNvCxnSpPr>
              <a:cxnSpLocks noChangeShapeType="1"/>
              <a:stCxn id="276528" idx="4"/>
              <a:endCxn id="276537" idx="0"/>
            </p:cNvCxnSpPr>
            <p:nvPr/>
          </p:nvCxnSpPr>
          <p:spPr bwMode="auto">
            <a:xfrm flipH="1">
              <a:off x="2633" y="3601"/>
              <a:ext cx="1597" cy="17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13" name="Group 72"/>
          <p:cNvGrpSpPr>
            <a:grpSpLocks/>
          </p:cNvGrpSpPr>
          <p:nvPr/>
        </p:nvGrpSpPr>
        <p:grpSpPr bwMode="auto">
          <a:xfrm>
            <a:off x="5178425" y="5962650"/>
            <a:ext cx="2814638" cy="522288"/>
            <a:chOff x="3262" y="3756"/>
            <a:chExt cx="1773" cy="329"/>
          </a:xfrm>
        </p:grpSpPr>
        <p:grpSp>
          <p:nvGrpSpPr>
            <p:cNvPr id="14" name="Group 64"/>
            <p:cNvGrpSpPr>
              <a:grpSpLocks/>
            </p:cNvGrpSpPr>
            <p:nvPr/>
          </p:nvGrpSpPr>
          <p:grpSpPr bwMode="auto">
            <a:xfrm>
              <a:off x="3830" y="3756"/>
              <a:ext cx="1205" cy="329"/>
              <a:chOff x="3855" y="3383"/>
              <a:chExt cx="660" cy="329"/>
            </a:xfrm>
          </p:grpSpPr>
          <p:sp>
            <p:nvSpPr>
              <p:cNvPr id="276545" name="Text Box 65"/>
              <p:cNvSpPr txBox="1">
                <a:spLocks noChangeArrowheads="1"/>
              </p:cNvSpPr>
              <p:nvPr/>
            </p:nvSpPr>
            <p:spPr bwMode="auto">
              <a:xfrm>
                <a:off x="3894" y="3403"/>
                <a:ext cx="526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r>
                  <a:rPr lang="en-US"/>
                  <a:t> Final Model</a:t>
                </a:r>
              </a:p>
            </p:txBody>
          </p:sp>
          <p:sp>
            <p:nvSpPr>
              <p:cNvPr id="276546" name="Oval 66"/>
              <p:cNvSpPr>
                <a:spLocks noChangeArrowheads="1"/>
              </p:cNvSpPr>
              <p:nvPr/>
            </p:nvSpPr>
            <p:spPr bwMode="auto">
              <a:xfrm>
                <a:off x="3855" y="3383"/>
                <a:ext cx="660" cy="329"/>
              </a:xfrm>
              <a:prstGeom prst="ellips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276547" name="AutoShape 67"/>
            <p:cNvCxnSpPr>
              <a:cxnSpLocks noChangeShapeType="1"/>
              <a:stCxn id="276537" idx="3"/>
              <a:endCxn id="276546" idx="2"/>
            </p:cNvCxnSpPr>
            <p:nvPr/>
          </p:nvCxnSpPr>
          <p:spPr bwMode="auto">
            <a:xfrm flipV="1">
              <a:off x="3262" y="3921"/>
              <a:ext cx="556" cy="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56" name="TextBox 55"/>
          <p:cNvSpPr txBox="1"/>
          <p:nvPr/>
        </p:nvSpPr>
        <p:spPr>
          <a:xfrm>
            <a:off x="0" y="6597352"/>
            <a:ext cx="17075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Slide credit: Ray Mooney </a:t>
            </a:r>
            <a:endParaRPr lang="en-US" sz="11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2400300" y="3168650"/>
            <a:ext cx="2389188" cy="1181100"/>
            <a:chOff x="2548" y="2933"/>
            <a:chExt cx="1505" cy="744"/>
          </a:xfrm>
        </p:grpSpPr>
        <p:sp>
          <p:nvSpPr>
            <p:cNvPr id="266259" name="Oval 19"/>
            <p:cNvSpPr>
              <a:spLocks noChangeArrowheads="1"/>
            </p:cNvSpPr>
            <p:nvPr/>
          </p:nvSpPr>
          <p:spPr bwMode="auto">
            <a:xfrm>
              <a:off x="3171" y="3019"/>
              <a:ext cx="72" cy="68"/>
            </a:xfrm>
            <a:prstGeom prst="ellipse">
              <a:avLst/>
            </a:prstGeom>
            <a:solidFill>
              <a:srgbClr val="0099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266260" name="Oval 20"/>
            <p:cNvSpPr>
              <a:spLocks noChangeArrowheads="1"/>
            </p:cNvSpPr>
            <p:nvPr/>
          </p:nvSpPr>
          <p:spPr bwMode="auto">
            <a:xfrm>
              <a:off x="2750" y="3433"/>
              <a:ext cx="72" cy="68"/>
            </a:xfrm>
            <a:prstGeom prst="ellipse">
              <a:avLst/>
            </a:prstGeom>
            <a:solidFill>
              <a:srgbClr val="0099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266261" name="Oval 21"/>
            <p:cNvSpPr>
              <a:spLocks noChangeArrowheads="1"/>
            </p:cNvSpPr>
            <p:nvPr/>
          </p:nvSpPr>
          <p:spPr bwMode="auto">
            <a:xfrm>
              <a:off x="3220" y="3433"/>
              <a:ext cx="72" cy="68"/>
            </a:xfrm>
            <a:prstGeom prst="ellipse">
              <a:avLst/>
            </a:prstGeom>
            <a:solidFill>
              <a:srgbClr val="0099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266262" name="Line 22"/>
            <p:cNvSpPr>
              <a:spLocks noChangeShapeType="1"/>
            </p:cNvSpPr>
            <p:nvPr/>
          </p:nvSpPr>
          <p:spPr bwMode="auto">
            <a:xfrm flipH="1">
              <a:off x="2804" y="3062"/>
              <a:ext cx="415" cy="3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266263" name="Line 23"/>
            <p:cNvSpPr>
              <a:spLocks noChangeShapeType="1"/>
            </p:cNvSpPr>
            <p:nvPr/>
          </p:nvSpPr>
          <p:spPr bwMode="auto">
            <a:xfrm>
              <a:off x="3224" y="3039"/>
              <a:ext cx="10" cy="3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266264" name="Line 24"/>
            <p:cNvSpPr>
              <a:spLocks noChangeShapeType="1"/>
            </p:cNvSpPr>
            <p:nvPr/>
          </p:nvSpPr>
          <p:spPr bwMode="auto">
            <a:xfrm>
              <a:off x="3168" y="3044"/>
              <a:ext cx="495" cy="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266265" name="Text Box 25"/>
            <p:cNvSpPr txBox="1">
              <a:spLocks noChangeArrowheads="1"/>
            </p:cNvSpPr>
            <p:nvPr/>
          </p:nvSpPr>
          <p:spPr bwMode="auto">
            <a:xfrm>
              <a:off x="2766" y="2933"/>
              <a:ext cx="44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800">
                  <a:solidFill>
                    <a:srgbClr val="008000"/>
                  </a:solidFill>
                </a:rPr>
                <a:t>shape</a:t>
              </a:r>
              <a:endParaRPr lang="en-US"/>
            </a:p>
          </p:txBody>
        </p:sp>
        <p:sp>
          <p:nvSpPr>
            <p:cNvPr id="266266" name="Text Box 26"/>
            <p:cNvSpPr txBox="1">
              <a:spLocks noChangeArrowheads="1"/>
            </p:cNvSpPr>
            <p:nvPr/>
          </p:nvSpPr>
          <p:spPr bwMode="auto">
            <a:xfrm>
              <a:off x="2548" y="3176"/>
              <a:ext cx="4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800"/>
                <a:t>circle</a:t>
              </a:r>
              <a:endParaRPr lang="en-US"/>
            </a:p>
          </p:txBody>
        </p:sp>
        <p:sp>
          <p:nvSpPr>
            <p:cNvPr id="266267" name="Text Box 27"/>
            <p:cNvSpPr txBox="1">
              <a:spLocks noChangeArrowheads="1"/>
            </p:cNvSpPr>
            <p:nvPr/>
          </p:nvSpPr>
          <p:spPr bwMode="auto">
            <a:xfrm>
              <a:off x="2981" y="3227"/>
              <a:ext cx="49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800"/>
                <a:t>square</a:t>
              </a:r>
              <a:endParaRPr lang="en-US"/>
            </a:p>
          </p:txBody>
        </p:sp>
        <p:sp>
          <p:nvSpPr>
            <p:cNvPr id="266268" name="Text Box 28"/>
            <p:cNvSpPr txBox="1">
              <a:spLocks noChangeArrowheads="1"/>
            </p:cNvSpPr>
            <p:nvPr/>
          </p:nvSpPr>
          <p:spPr bwMode="auto">
            <a:xfrm>
              <a:off x="3499" y="3201"/>
              <a:ext cx="55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800"/>
                <a:t>triangle</a:t>
              </a:r>
              <a:endParaRPr lang="en-US"/>
            </a:p>
          </p:txBody>
        </p:sp>
        <p:sp>
          <p:nvSpPr>
            <p:cNvPr id="266269" name="Text Box 29"/>
            <p:cNvSpPr txBox="1">
              <a:spLocks noChangeArrowheads="1"/>
            </p:cNvSpPr>
            <p:nvPr/>
          </p:nvSpPr>
          <p:spPr bwMode="auto">
            <a:xfrm>
              <a:off x="2614" y="3427"/>
              <a:ext cx="11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266270" name="Text Box 30"/>
            <p:cNvSpPr txBox="1">
              <a:spLocks noChangeArrowheads="1"/>
            </p:cNvSpPr>
            <p:nvPr/>
          </p:nvSpPr>
          <p:spPr bwMode="auto">
            <a:xfrm>
              <a:off x="3078" y="3408"/>
              <a:ext cx="11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266271" name="Text Box 31"/>
            <p:cNvSpPr txBox="1">
              <a:spLocks noChangeArrowheads="1"/>
            </p:cNvSpPr>
            <p:nvPr/>
          </p:nvSpPr>
          <p:spPr bwMode="auto">
            <a:xfrm>
              <a:off x="3536" y="3411"/>
              <a:ext cx="11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266272" name="Oval 32"/>
            <p:cNvSpPr>
              <a:spLocks noChangeArrowheads="1"/>
            </p:cNvSpPr>
            <p:nvPr/>
          </p:nvSpPr>
          <p:spPr bwMode="auto">
            <a:xfrm>
              <a:off x="3620" y="3408"/>
              <a:ext cx="72" cy="68"/>
            </a:xfrm>
            <a:prstGeom prst="ellipse">
              <a:avLst/>
            </a:prstGeom>
            <a:solidFill>
              <a:srgbClr val="0099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Top-Down Decision Tree Induction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30225"/>
          </a:xfrm>
        </p:spPr>
        <p:txBody>
          <a:bodyPr/>
          <a:lstStyle/>
          <a:p>
            <a:r>
              <a:rPr lang="en-US" sz="2400"/>
              <a:t>Recursively build a tree top-down by divide and conquer.</a:t>
            </a:r>
          </a:p>
        </p:txBody>
      </p:sp>
      <p:sp>
        <p:nvSpPr>
          <p:cNvPr id="266244" name="Text Box 4"/>
          <p:cNvSpPr txBox="1">
            <a:spLocks noChangeArrowheads="1"/>
          </p:cNvSpPr>
          <p:nvPr/>
        </p:nvSpPr>
        <p:spPr bwMode="auto">
          <a:xfrm>
            <a:off x="2422525" y="1939925"/>
            <a:ext cx="3976688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600"/>
              <a:t>&lt;big, red, circle&gt;: +       &lt;small, red, circle&gt;: +</a:t>
            </a:r>
          </a:p>
          <a:p>
            <a:r>
              <a:rPr lang="en-US" sz="1600"/>
              <a:t>&lt;small, red, square&gt;: </a:t>
            </a:r>
            <a:r>
              <a:rPr lang="en-US" sz="1600">
                <a:sym typeface="Symbol" pitchFamily="18" charset="2"/>
              </a:rPr>
              <a:t>  &lt;big, blue, circle&gt;: </a:t>
            </a:r>
          </a:p>
        </p:txBody>
      </p:sp>
      <p:sp>
        <p:nvSpPr>
          <p:cNvPr id="266257" name="Text Box 17"/>
          <p:cNvSpPr txBox="1">
            <a:spLocks noChangeArrowheads="1"/>
          </p:cNvSpPr>
          <p:nvPr/>
        </p:nvSpPr>
        <p:spPr bwMode="auto">
          <a:xfrm>
            <a:off x="452438" y="3078163"/>
            <a:ext cx="2168525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600"/>
              <a:t>&lt;big, red, circle&gt;: +       </a:t>
            </a:r>
          </a:p>
          <a:p>
            <a:r>
              <a:rPr lang="en-US" sz="1600"/>
              <a:t>&lt;small, red, circle&gt;: +</a:t>
            </a:r>
          </a:p>
          <a:p>
            <a:r>
              <a:rPr lang="en-US" sz="1600"/>
              <a:t>&lt;small, red, square&gt;: </a:t>
            </a:r>
            <a:r>
              <a:rPr lang="en-US" sz="1600">
                <a:sym typeface="Symbol" pitchFamily="18" charset="2"/>
              </a:rPr>
              <a:t>  </a:t>
            </a: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3328988" y="2514600"/>
            <a:ext cx="1895475" cy="928688"/>
            <a:chOff x="2097" y="1584"/>
            <a:chExt cx="1194" cy="585"/>
          </a:xfrm>
        </p:grpSpPr>
        <p:sp>
          <p:nvSpPr>
            <p:cNvPr id="266246" name="Oval 6"/>
            <p:cNvSpPr>
              <a:spLocks noChangeArrowheads="1"/>
            </p:cNvSpPr>
            <p:nvPr/>
          </p:nvSpPr>
          <p:spPr bwMode="auto">
            <a:xfrm>
              <a:off x="2626" y="2102"/>
              <a:ext cx="72" cy="67"/>
            </a:xfrm>
            <a:prstGeom prst="ellipse">
              <a:avLst/>
            </a:prstGeom>
            <a:solidFill>
              <a:srgbClr val="0099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266247" name="Oval 7"/>
            <p:cNvSpPr>
              <a:spLocks noChangeArrowheads="1"/>
            </p:cNvSpPr>
            <p:nvPr/>
          </p:nvSpPr>
          <p:spPr bwMode="auto">
            <a:xfrm>
              <a:off x="3075" y="2102"/>
              <a:ext cx="72" cy="67"/>
            </a:xfrm>
            <a:prstGeom prst="ellipse">
              <a:avLst/>
            </a:prstGeom>
            <a:solidFill>
              <a:srgbClr val="0099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266248" name="Line 8"/>
            <p:cNvSpPr>
              <a:spLocks noChangeShapeType="1"/>
            </p:cNvSpPr>
            <p:nvPr/>
          </p:nvSpPr>
          <p:spPr bwMode="auto">
            <a:xfrm flipH="1">
              <a:off x="2170" y="1731"/>
              <a:ext cx="454" cy="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266249" name="Line 9"/>
            <p:cNvSpPr>
              <a:spLocks noChangeShapeType="1"/>
            </p:cNvSpPr>
            <p:nvPr/>
          </p:nvSpPr>
          <p:spPr bwMode="auto">
            <a:xfrm>
              <a:off x="2629" y="1708"/>
              <a:ext cx="11" cy="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266250" name="Line 10"/>
            <p:cNvSpPr>
              <a:spLocks noChangeShapeType="1"/>
            </p:cNvSpPr>
            <p:nvPr/>
          </p:nvSpPr>
          <p:spPr bwMode="auto">
            <a:xfrm>
              <a:off x="2584" y="1713"/>
              <a:ext cx="495" cy="3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266251" name="Oval 11"/>
            <p:cNvSpPr>
              <a:spLocks noChangeArrowheads="1"/>
            </p:cNvSpPr>
            <p:nvPr/>
          </p:nvSpPr>
          <p:spPr bwMode="auto">
            <a:xfrm>
              <a:off x="2586" y="1675"/>
              <a:ext cx="72" cy="68"/>
            </a:xfrm>
            <a:prstGeom prst="ellipse">
              <a:avLst/>
            </a:prstGeom>
            <a:solidFill>
              <a:srgbClr val="0099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266252" name="Oval 12"/>
            <p:cNvSpPr>
              <a:spLocks noChangeArrowheads="1"/>
            </p:cNvSpPr>
            <p:nvPr/>
          </p:nvSpPr>
          <p:spPr bwMode="auto">
            <a:xfrm>
              <a:off x="2137" y="2084"/>
              <a:ext cx="72" cy="68"/>
            </a:xfrm>
            <a:prstGeom prst="ellipse">
              <a:avLst/>
            </a:prstGeom>
            <a:solidFill>
              <a:srgbClr val="0099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266253" name="Text Box 13"/>
            <p:cNvSpPr txBox="1">
              <a:spLocks noChangeArrowheads="1"/>
            </p:cNvSpPr>
            <p:nvPr/>
          </p:nvSpPr>
          <p:spPr bwMode="auto">
            <a:xfrm>
              <a:off x="2646" y="1584"/>
              <a:ext cx="41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800">
                  <a:solidFill>
                    <a:srgbClr val="008000"/>
                  </a:solidFill>
                </a:rPr>
                <a:t>color</a:t>
              </a:r>
            </a:p>
          </p:txBody>
        </p:sp>
        <p:sp>
          <p:nvSpPr>
            <p:cNvPr id="266254" name="Text Box 14"/>
            <p:cNvSpPr txBox="1">
              <a:spLocks noChangeArrowheads="1"/>
            </p:cNvSpPr>
            <p:nvPr/>
          </p:nvSpPr>
          <p:spPr bwMode="auto">
            <a:xfrm>
              <a:off x="2097" y="1818"/>
              <a:ext cx="29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800"/>
                <a:t>red</a:t>
              </a:r>
            </a:p>
          </p:txBody>
        </p:sp>
        <p:sp>
          <p:nvSpPr>
            <p:cNvPr id="266255" name="Text Box 15"/>
            <p:cNvSpPr txBox="1">
              <a:spLocks noChangeArrowheads="1"/>
            </p:cNvSpPr>
            <p:nvPr/>
          </p:nvSpPr>
          <p:spPr bwMode="auto">
            <a:xfrm>
              <a:off x="2431" y="1876"/>
              <a:ext cx="3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800"/>
                <a:t>blue</a:t>
              </a:r>
            </a:p>
          </p:txBody>
        </p:sp>
        <p:sp>
          <p:nvSpPr>
            <p:cNvPr id="266256" name="Text Box 16"/>
            <p:cNvSpPr txBox="1">
              <a:spLocks noChangeArrowheads="1"/>
            </p:cNvSpPr>
            <p:nvPr/>
          </p:nvSpPr>
          <p:spPr bwMode="auto">
            <a:xfrm>
              <a:off x="2857" y="1804"/>
              <a:ext cx="4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800"/>
                <a:t>green</a:t>
              </a:r>
            </a:p>
          </p:txBody>
        </p:sp>
      </p:grpSp>
      <p:sp>
        <p:nvSpPr>
          <p:cNvPr id="266274" name="Text Box 34"/>
          <p:cNvSpPr txBox="1">
            <a:spLocks noChangeArrowheads="1"/>
          </p:cNvSpPr>
          <p:nvPr/>
        </p:nvSpPr>
        <p:spPr bwMode="auto">
          <a:xfrm>
            <a:off x="1152525" y="4205288"/>
            <a:ext cx="2165350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600"/>
              <a:t>&lt;big, red, circle&gt;: +       </a:t>
            </a:r>
          </a:p>
          <a:p>
            <a:r>
              <a:rPr lang="en-US" sz="1600"/>
              <a:t>&lt;small, red, circle&gt;: +</a:t>
            </a:r>
          </a:p>
        </p:txBody>
      </p:sp>
      <p:sp>
        <p:nvSpPr>
          <p:cNvPr id="266276" name="Text Box 36"/>
          <p:cNvSpPr txBox="1">
            <a:spLocks noChangeArrowheads="1"/>
          </p:cNvSpPr>
          <p:nvPr/>
        </p:nvSpPr>
        <p:spPr bwMode="auto">
          <a:xfrm>
            <a:off x="2505075" y="3975100"/>
            <a:ext cx="4984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pos</a:t>
            </a:r>
          </a:p>
        </p:txBody>
      </p:sp>
      <p:sp>
        <p:nvSpPr>
          <p:cNvPr id="266277" name="Text Box 37"/>
          <p:cNvSpPr txBox="1">
            <a:spLocks noChangeArrowheads="1"/>
          </p:cNvSpPr>
          <p:nvPr/>
        </p:nvSpPr>
        <p:spPr bwMode="auto">
          <a:xfrm>
            <a:off x="3165475" y="4227513"/>
            <a:ext cx="21685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600"/>
              <a:t>&lt;small, red, square&gt;: </a:t>
            </a:r>
            <a:r>
              <a:rPr lang="en-US" sz="1600">
                <a:sym typeface="Symbol" pitchFamily="18" charset="2"/>
              </a:rPr>
              <a:t>  </a:t>
            </a:r>
          </a:p>
        </p:txBody>
      </p:sp>
      <p:sp>
        <p:nvSpPr>
          <p:cNvPr id="266278" name="Text Box 38"/>
          <p:cNvSpPr txBox="1">
            <a:spLocks noChangeArrowheads="1"/>
          </p:cNvSpPr>
          <p:nvPr/>
        </p:nvSpPr>
        <p:spPr bwMode="auto">
          <a:xfrm>
            <a:off x="3243263" y="3967163"/>
            <a:ext cx="51117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neg</a:t>
            </a:r>
          </a:p>
        </p:txBody>
      </p:sp>
      <p:sp>
        <p:nvSpPr>
          <p:cNvPr id="266279" name="Text Box 39"/>
          <p:cNvSpPr txBox="1">
            <a:spLocks noChangeArrowheads="1"/>
          </p:cNvSpPr>
          <p:nvPr/>
        </p:nvSpPr>
        <p:spPr bwMode="auto">
          <a:xfrm>
            <a:off x="3949700" y="3957638"/>
            <a:ext cx="49847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pos</a:t>
            </a:r>
          </a:p>
        </p:txBody>
      </p:sp>
      <p:sp>
        <p:nvSpPr>
          <p:cNvPr id="266280" name="Text Box 40"/>
          <p:cNvSpPr txBox="1">
            <a:spLocks noChangeArrowheads="1"/>
          </p:cNvSpPr>
          <p:nvPr/>
        </p:nvSpPr>
        <p:spPr bwMode="auto">
          <a:xfrm>
            <a:off x="4197350" y="3478213"/>
            <a:ext cx="18970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600">
                <a:sym typeface="Symbol" pitchFamily="18" charset="2"/>
              </a:rPr>
              <a:t>&lt;big, blue, circle&gt;: </a:t>
            </a:r>
          </a:p>
        </p:txBody>
      </p:sp>
      <p:sp>
        <p:nvSpPr>
          <p:cNvPr id="266281" name="Text Box 41"/>
          <p:cNvSpPr txBox="1">
            <a:spLocks noChangeArrowheads="1"/>
          </p:cNvSpPr>
          <p:nvPr/>
        </p:nvSpPr>
        <p:spPr bwMode="auto">
          <a:xfrm>
            <a:off x="3979863" y="3314700"/>
            <a:ext cx="5111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neg</a:t>
            </a:r>
          </a:p>
        </p:txBody>
      </p:sp>
      <p:sp>
        <p:nvSpPr>
          <p:cNvPr id="266282" name="Text Box 42"/>
          <p:cNvSpPr txBox="1">
            <a:spLocks noChangeArrowheads="1"/>
          </p:cNvSpPr>
          <p:nvPr/>
        </p:nvSpPr>
        <p:spPr bwMode="auto">
          <a:xfrm>
            <a:off x="4748213" y="3289300"/>
            <a:ext cx="5111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neg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0" y="6597352"/>
            <a:ext cx="17075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Slide credit: Ray Mooney 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4" grpId="0"/>
      <p:bldP spid="266276" grpId="0"/>
      <p:bldP spid="266277" grpId="0"/>
      <p:bldP spid="266278" grpId="0"/>
      <p:bldP spid="266279" grpId="0"/>
      <p:bldP spid="266280" grpId="0"/>
      <p:bldP spid="266281" grpId="0"/>
      <p:bldP spid="26628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Tree Induction Pseudocode</a:t>
            </a:r>
          </a:p>
        </p:txBody>
      </p:sp>
      <p:sp>
        <p:nvSpPr>
          <p:cNvPr id="265220" name="Text Box 4"/>
          <p:cNvSpPr txBox="1">
            <a:spLocks noChangeArrowheads="1"/>
          </p:cNvSpPr>
          <p:nvPr/>
        </p:nvSpPr>
        <p:spPr bwMode="auto">
          <a:xfrm>
            <a:off x="1128713" y="1989138"/>
            <a:ext cx="1809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265221" name="Text Box 5"/>
          <p:cNvSpPr txBox="1">
            <a:spLocks noChangeArrowheads="1"/>
          </p:cNvSpPr>
          <p:nvPr/>
        </p:nvSpPr>
        <p:spPr bwMode="auto">
          <a:xfrm>
            <a:off x="446088" y="1611313"/>
            <a:ext cx="7730747" cy="39724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dirty="0" err="1"/>
              <a:t>DTree</a:t>
            </a:r>
            <a:r>
              <a:rPr lang="en-US" dirty="0"/>
              <a:t>(</a:t>
            </a:r>
            <a:r>
              <a:rPr lang="en-US" i="1" dirty="0"/>
              <a:t>examples</a:t>
            </a:r>
            <a:r>
              <a:rPr lang="en-US" dirty="0"/>
              <a:t>, </a:t>
            </a:r>
            <a:r>
              <a:rPr lang="en-US" i="1" dirty="0"/>
              <a:t>features</a:t>
            </a:r>
            <a:r>
              <a:rPr lang="en-US" dirty="0"/>
              <a:t>) returns a tree</a:t>
            </a:r>
          </a:p>
          <a:p>
            <a:r>
              <a:rPr lang="en-US" dirty="0"/>
              <a:t>  If all </a:t>
            </a:r>
            <a:r>
              <a:rPr lang="en-US" i="1" dirty="0"/>
              <a:t>examples</a:t>
            </a:r>
            <a:r>
              <a:rPr lang="en-US" dirty="0"/>
              <a:t> are in one category, return a leaf node with that category label.</a:t>
            </a:r>
          </a:p>
          <a:p>
            <a:r>
              <a:rPr lang="en-US" dirty="0"/>
              <a:t>  Else if the set of </a:t>
            </a:r>
            <a:r>
              <a:rPr lang="en-US" i="1" dirty="0"/>
              <a:t>features</a:t>
            </a:r>
            <a:r>
              <a:rPr lang="en-US" dirty="0"/>
              <a:t> is empty, return a leaf node with the category label that</a:t>
            </a:r>
          </a:p>
          <a:p>
            <a:r>
              <a:rPr lang="en-US" dirty="0"/>
              <a:t>         is the most common in examples.</a:t>
            </a:r>
          </a:p>
          <a:p>
            <a:r>
              <a:rPr lang="en-US" dirty="0"/>
              <a:t>  Else </a:t>
            </a:r>
            <a:r>
              <a:rPr lang="en-US" b="1" dirty="0"/>
              <a:t>pick a feature </a:t>
            </a:r>
            <a:r>
              <a:rPr lang="en-US" b="1" i="1" dirty="0"/>
              <a:t>F</a:t>
            </a:r>
            <a:r>
              <a:rPr lang="en-US" b="1" dirty="0"/>
              <a:t> </a:t>
            </a:r>
            <a:r>
              <a:rPr lang="en-US" dirty="0"/>
              <a:t>and create a node </a:t>
            </a:r>
            <a:r>
              <a:rPr lang="en-US" i="1" dirty="0"/>
              <a:t>R</a:t>
            </a:r>
            <a:r>
              <a:rPr lang="en-US" dirty="0"/>
              <a:t> for it</a:t>
            </a:r>
          </a:p>
          <a:p>
            <a:r>
              <a:rPr lang="en-US" dirty="0"/>
              <a:t>        For each possible value </a:t>
            </a:r>
            <a:r>
              <a:rPr lang="en-US" i="1" dirty="0"/>
              <a:t>v</a:t>
            </a:r>
            <a:r>
              <a:rPr lang="en-US" i="1" baseline="-25000" dirty="0"/>
              <a:t>i </a:t>
            </a:r>
            <a:r>
              <a:rPr lang="en-US" dirty="0"/>
              <a:t>of </a:t>
            </a:r>
            <a:r>
              <a:rPr lang="en-US" i="1" dirty="0"/>
              <a:t>F</a:t>
            </a:r>
            <a:r>
              <a:rPr lang="en-US" dirty="0"/>
              <a:t>:</a:t>
            </a:r>
          </a:p>
          <a:p>
            <a:r>
              <a:rPr lang="en-US" dirty="0"/>
              <a:t>               Let </a:t>
            </a:r>
            <a:r>
              <a:rPr lang="en-US" i="1" dirty="0" err="1"/>
              <a:t>examples</a:t>
            </a:r>
            <a:r>
              <a:rPr lang="en-US" i="1" baseline="-25000" dirty="0" err="1"/>
              <a:t>i</a:t>
            </a:r>
            <a:r>
              <a:rPr lang="en-US" i="1" baseline="-25000" dirty="0"/>
              <a:t> </a:t>
            </a:r>
            <a:r>
              <a:rPr lang="en-US" dirty="0"/>
              <a:t>be the subset of examples that have value </a:t>
            </a:r>
            <a:r>
              <a:rPr lang="en-US" i="1" dirty="0"/>
              <a:t>v</a:t>
            </a:r>
            <a:r>
              <a:rPr lang="en-US" i="1" baseline="-25000" dirty="0"/>
              <a:t>i </a:t>
            </a:r>
            <a:r>
              <a:rPr lang="en-US" dirty="0"/>
              <a:t>for </a:t>
            </a:r>
            <a:r>
              <a:rPr lang="en-US" i="1" dirty="0"/>
              <a:t>F</a:t>
            </a:r>
          </a:p>
          <a:p>
            <a:r>
              <a:rPr lang="en-US" dirty="0"/>
              <a:t>	Add an out-going edge </a:t>
            </a:r>
            <a:r>
              <a:rPr lang="en-US" i="1" dirty="0"/>
              <a:t>E</a:t>
            </a:r>
            <a:r>
              <a:rPr lang="en-US" dirty="0"/>
              <a:t> to node </a:t>
            </a:r>
            <a:r>
              <a:rPr lang="en-US" i="1" dirty="0"/>
              <a:t>R</a:t>
            </a:r>
            <a:r>
              <a:rPr lang="en-US" dirty="0"/>
              <a:t> labeled with the value </a:t>
            </a:r>
            <a:r>
              <a:rPr lang="en-US" i="1" dirty="0"/>
              <a:t>v</a:t>
            </a:r>
            <a:r>
              <a:rPr lang="en-US" i="1" baseline="-25000" dirty="0"/>
              <a:t>i.</a:t>
            </a:r>
          </a:p>
          <a:p>
            <a:r>
              <a:rPr lang="en-US" i="1" baseline="-25000" dirty="0"/>
              <a:t>                      </a:t>
            </a:r>
            <a:r>
              <a:rPr lang="en-US" dirty="0"/>
              <a:t> If </a:t>
            </a:r>
            <a:r>
              <a:rPr lang="en-US" i="1" dirty="0" err="1"/>
              <a:t>examples</a:t>
            </a:r>
            <a:r>
              <a:rPr lang="en-US" i="1" baseline="-25000" dirty="0" err="1"/>
              <a:t>i</a:t>
            </a:r>
            <a:r>
              <a:rPr lang="en-US" i="1" baseline="-25000" dirty="0"/>
              <a:t> </a:t>
            </a:r>
            <a:r>
              <a:rPr lang="en-US" dirty="0"/>
              <a:t>is empty</a:t>
            </a:r>
          </a:p>
          <a:p>
            <a:r>
              <a:rPr lang="en-US" dirty="0"/>
              <a:t>                      then attach a leaf node to edge </a:t>
            </a:r>
            <a:r>
              <a:rPr lang="en-US" i="1" dirty="0"/>
              <a:t>E</a:t>
            </a:r>
            <a:r>
              <a:rPr lang="en-US" dirty="0"/>
              <a:t> labeled with the category that</a:t>
            </a:r>
          </a:p>
          <a:p>
            <a:r>
              <a:rPr lang="en-US" dirty="0"/>
              <a:t>                               is the most common in </a:t>
            </a:r>
            <a:r>
              <a:rPr lang="en-US" i="1" dirty="0"/>
              <a:t>examples</a:t>
            </a:r>
            <a:r>
              <a:rPr lang="en-US" dirty="0"/>
              <a:t>.</a:t>
            </a:r>
          </a:p>
          <a:p>
            <a:r>
              <a:rPr lang="en-US" dirty="0"/>
              <a:t>                      else call </a:t>
            </a:r>
            <a:r>
              <a:rPr lang="en-US" dirty="0" err="1"/>
              <a:t>DTree</a:t>
            </a:r>
            <a:r>
              <a:rPr lang="en-US" dirty="0"/>
              <a:t>(</a:t>
            </a:r>
            <a:r>
              <a:rPr lang="en-US" i="1" dirty="0" err="1"/>
              <a:t>examples</a:t>
            </a:r>
            <a:r>
              <a:rPr lang="en-US" i="1" baseline="-25000" dirty="0" err="1"/>
              <a:t>i</a:t>
            </a:r>
            <a:r>
              <a:rPr lang="en-US" i="1" baseline="-25000" dirty="0"/>
              <a:t> </a:t>
            </a:r>
            <a:r>
              <a:rPr lang="en-US" dirty="0"/>
              <a:t>, </a:t>
            </a:r>
            <a:r>
              <a:rPr lang="en-US" i="1" dirty="0"/>
              <a:t>features</a:t>
            </a:r>
            <a:r>
              <a:rPr lang="en-US" dirty="0"/>
              <a:t> </a:t>
            </a:r>
            <a:r>
              <a:rPr lang="en-US" dirty="0">
                <a:cs typeface="Times New Roman" pitchFamily="18" charset="0"/>
              </a:rPr>
              <a:t>– {</a:t>
            </a:r>
            <a:r>
              <a:rPr lang="en-US" i="1" dirty="0">
                <a:cs typeface="Times New Roman" pitchFamily="18" charset="0"/>
              </a:rPr>
              <a:t>F</a:t>
            </a:r>
            <a:r>
              <a:rPr lang="en-US" dirty="0">
                <a:cs typeface="Times New Roman" pitchFamily="18" charset="0"/>
              </a:rPr>
              <a:t>}) and attach the resulting</a:t>
            </a:r>
          </a:p>
          <a:p>
            <a:r>
              <a:rPr lang="en-US" dirty="0">
                <a:cs typeface="Times New Roman" pitchFamily="18" charset="0"/>
              </a:rPr>
              <a:t>                              tree as the subtree under edge </a:t>
            </a:r>
            <a:r>
              <a:rPr lang="en-US" i="1" dirty="0">
                <a:cs typeface="Times New Roman" pitchFamily="18" charset="0"/>
              </a:rPr>
              <a:t>E.</a:t>
            </a:r>
            <a:endParaRPr lang="en-US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        Return the subtree rooted at </a:t>
            </a:r>
            <a:r>
              <a:rPr lang="en-US" i="1" dirty="0">
                <a:cs typeface="Times New Roman" pitchFamily="18" charset="0"/>
              </a:rPr>
              <a:t>R.</a:t>
            </a:r>
            <a:r>
              <a:rPr lang="en-US" dirty="0"/>
              <a:t>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597352"/>
            <a:ext cx="17075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Slide credit: Ray Mooney 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Picking a Good Split Feature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Goal is to have the resulting tree be as small as possible, per Occam’s razor.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Finding a minimal decision tree (nodes, leaves, or depth) is an NP-hard optimization problem.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Top-down divide-and-conquer method does a greedy search for a simple tree but does not guarantee to find the </a:t>
            </a:r>
            <a:r>
              <a:rPr lang="en-US" sz="2400" dirty="0" smtClean="0"/>
              <a:t>smallest; that’s ok.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 smtClean="0"/>
              <a:t>Want </a:t>
            </a:r>
            <a:r>
              <a:rPr lang="en-US" sz="2400" dirty="0"/>
              <a:t>to pick a feature that creates subsets of examples that are relatively “pure” in a single class so they are “closer” to being leaf nodes.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There are a variety of heuristics for picking a good test, a popular one is based on information gain that originated with the ID3 system of Quinlan (1979).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597352"/>
            <a:ext cx="17732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Adapted from Ray Mooney 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5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Entropy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71600"/>
            <a:ext cx="7858125" cy="4687888"/>
          </a:xfrm>
        </p:spPr>
        <p:txBody>
          <a:bodyPr/>
          <a:lstStyle/>
          <a:p>
            <a:r>
              <a:rPr lang="en-US" sz="2000" dirty="0"/>
              <a:t>Entropy (disorder, impurity) of a set of examples, S, relative to a binary classification is</a:t>
            </a:r>
            <a:r>
              <a:rPr lang="en-US" sz="2000" dirty="0" smtClean="0"/>
              <a:t>:</a:t>
            </a:r>
          </a:p>
          <a:p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r>
              <a:rPr lang="en-US" sz="2000" dirty="0"/>
              <a:t>      where </a:t>
            </a:r>
            <a:r>
              <a:rPr lang="en-US" sz="2000" i="1" dirty="0"/>
              <a:t>p</a:t>
            </a:r>
            <a:r>
              <a:rPr lang="en-US" sz="2000" baseline="-25000" dirty="0"/>
              <a:t>1</a:t>
            </a:r>
            <a:r>
              <a:rPr lang="en-US" sz="2000" dirty="0"/>
              <a:t> is the fraction of positive examples in S and </a:t>
            </a:r>
            <a:r>
              <a:rPr lang="en-US" sz="2000" i="1" dirty="0"/>
              <a:t>p</a:t>
            </a:r>
            <a:r>
              <a:rPr lang="en-US" sz="2000" baseline="-25000" dirty="0"/>
              <a:t>0</a:t>
            </a:r>
            <a:r>
              <a:rPr lang="en-US" sz="2000" dirty="0"/>
              <a:t> is the fraction of negatives.</a:t>
            </a:r>
          </a:p>
          <a:p>
            <a:r>
              <a:rPr lang="en-US" sz="2000" dirty="0"/>
              <a:t>If all examples are in one category, entropy is zero (we define 0</a:t>
            </a:r>
            <a:r>
              <a:rPr lang="en-US" sz="2000" dirty="0">
                <a:sym typeface="Symbol" pitchFamily="18" charset="2"/>
              </a:rPr>
              <a:t></a:t>
            </a:r>
            <a:r>
              <a:rPr lang="en-US" sz="2000" dirty="0"/>
              <a:t>log(0)=0)</a:t>
            </a:r>
          </a:p>
          <a:p>
            <a:r>
              <a:rPr lang="en-US" sz="2000" dirty="0"/>
              <a:t>If examples are equally mixed (</a:t>
            </a:r>
            <a:r>
              <a:rPr lang="en-US" sz="2000" i="1" dirty="0"/>
              <a:t>p</a:t>
            </a:r>
            <a:r>
              <a:rPr lang="en-US" sz="2000" baseline="-25000" dirty="0"/>
              <a:t>1</a:t>
            </a:r>
            <a:r>
              <a:rPr lang="en-US" sz="2000" dirty="0"/>
              <a:t>=</a:t>
            </a:r>
            <a:r>
              <a:rPr lang="en-US" sz="2000" i="1" dirty="0"/>
              <a:t>p</a:t>
            </a:r>
            <a:r>
              <a:rPr lang="en-US" sz="2000" baseline="-25000" dirty="0"/>
              <a:t>0</a:t>
            </a:r>
            <a:r>
              <a:rPr lang="en-US" sz="2000" dirty="0"/>
              <a:t>=0.5), entropy is a maximum of 1.</a:t>
            </a:r>
          </a:p>
          <a:p>
            <a:r>
              <a:rPr lang="en-US" sz="2000" dirty="0" smtClean="0"/>
              <a:t>For </a:t>
            </a:r>
            <a:r>
              <a:rPr lang="en-US" sz="2000" dirty="0"/>
              <a:t>multi-class problems with c categories, entropy generalizes to:</a:t>
            </a:r>
          </a:p>
        </p:txBody>
      </p:sp>
      <p:graphicFrame>
        <p:nvGraphicFramePr>
          <p:cNvPr id="24474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024063" y="2220987"/>
          <a:ext cx="4564062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Equation" r:id="rId3" imgW="2501900" imgH="228600" progId="Equation.3">
                  <p:embed/>
                </p:oleObj>
              </mc:Choice>
              <mc:Fallback>
                <p:oleObj name="Equation" r:id="rId3" imgW="2501900" imgH="228600" progId="Equation.3">
                  <p:embed/>
                  <p:pic>
                    <p:nvPicPr>
                      <p:cNvPr id="0" name="Picture 1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3" y="2220987"/>
                        <a:ext cx="4564062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4745" name="Object 9"/>
          <p:cNvGraphicFramePr>
            <a:graphicFrameLocks noChangeAspect="1"/>
          </p:cNvGraphicFramePr>
          <p:nvPr/>
        </p:nvGraphicFramePr>
        <p:xfrm>
          <a:off x="2602707" y="4875436"/>
          <a:ext cx="3406775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Equation" r:id="rId5" imgW="1866900" imgH="431800" progId="Equation.3">
                  <p:embed/>
                </p:oleObj>
              </mc:Choice>
              <mc:Fallback>
                <p:oleObj name="Equation" r:id="rId5" imgW="1866900" imgH="43180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2707" y="4875436"/>
                        <a:ext cx="3406775" cy="785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6597352"/>
            <a:ext cx="18117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Adapted from Ray Mooney 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9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Entropy Plot for Binary Classification</a:t>
            </a:r>
          </a:p>
        </p:txBody>
      </p:sp>
      <p:pic>
        <p:nvPicPr>
          <p:cNvPr id="247812" name="Picture 4" descr="entr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2063" y="1509713"/>
            <a:ext cx="6632575" cy="46466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6597352"/>
            <a:ext cx="17075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Slide credit: Ray Mooney 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Information Gain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688" y="1298575"/>
            <a:ext cx="7772400" cy="3663950"/>
          </a:xfrm>
        </p:spPr>
        <p:txBody>
          <a:bodyPr/>
          <a:lstStyle/>
          <a:p>
            <a:r>
              <a:rPr lang="en-US" sz="2000" dirty="0"/>
              <a:t>The information gain of a feature </a:t>
            </a:r>
            <a:r>
              <a:rPr lang="en-US" sz="2000" i="1" dirty="0"/>
              <a:t>F</a:t>
            </a:r>
            <a:r>
              <a:rPr lang="en-US" sz="2000" dirty="0"/>
              <a:t> is the expected reduction in entropy resulting from splitting on this feature.</a:t>
            </a:r>
          </a:p>
          <a:p>
            <a:endParaRPr lang="en-US" sz="2000" dirty="0"/>
          </a:p>
          <a:p>
            <a:endParaRPr lang="en-US" sz="2000" dirty="0"/>
          </a:p>
          <a:p>
            <a:pPr>
              <a:buFontTx/>
              <a:buNone/>
            </a:pPr>
            <a:r>
              <a:rPr lang="en-US" sz="2000" dirty="0"/>
              <a:t>     where </a:t>
            </a:r>
            <a:r>
              <a:rPr lang="en-US" sz="2000" i="1" dirty="0" err="1"/>
              <a:t>S</a:t>
            </a:r>
            <a:r>
              <a:rPr lang="en-US" sz="2000" i="1" baseline="-25000" dirty="0" err="1"/>
              <a:t>v</a:t>
            </a:r>
            <a:r>
              <a:rPr lang="en-US" sz="2000" dirty="0"/>
              <a:t> is the subset of </a:t>
            </a:r>
            <a:r>
              <a:rPr lang="en-US" sz="2000" i="1" dirty="0"/>
              <a:t>S</a:t>
            </a:r>
            <a:r>
              <a:rPr lang="en-US" sz="2000" dirty="0"/>
              <a:t> having value </a:t>
            </a:r>
            <a:r>
              <a:rPr lang="en-US" sz="2000" i="1" dirty="0"/>
              <a:t>v</a:t>
            </a:r>
            <a:r>
              <a:rPr lang="en-US" sz="2000" dirty="0"/>
              <a:t> for feature </a:t>
            </a:r>
            <a:r>
              <a:rPr lang="en-US" sz="2000" i="1" dirty="0"/>
              <a:t>F</a:t>
            </a:r>
            <a:r>
              <a:rPr lang="en-US" sz="2000" dirty="0"/>
              <a:t>.</a:t>
            </a:r>
          </a:p>
          <a:p>
            <a:r>
              <a:rPr lang="en-US" sz="2000" dirty="0"/>
              <a:t>Entropy of each resulting subset weighted by its relative size.</a:t>
            </a:r>
          </a:p>
          <a:p>
            <a:r>
              <a:rPr lang="en-US" sz="2000" dirty="0"/>
              <a:t>Example:</a:t>
            </a:r>
          </a:p>
          <a:p>
            <a:pPr lvl="1"/>
            <a:r>
              <a:rPr lang="en-US" sz="1800" dirty="0"/>
              <a:t>&lt;big, red, circle&gt;: +          &lt;small, red, circle&gt;: +</a:t>
            </a:r>
          </a:p>
          <a:p>
            <a:pPr lvl="1"/>
            <a:r>
              <a:rPr lang="en-US" sz="1800" dirty="0"/>
              <a:t>&lt;small, red, square&gt;: </a:t>
            </a:r>
            <a:r>
              <a:rPr lang="en-US" sz="1800" dirty="0">
                <a:sym typeface="Symbol" pitchFamily="18" charset="2"/>
              </a:rPr>
              <a:t>     &lt;big, blue, circle&gt;: </a:t>
            </a:r>
          </a:p>
        </p:txBody>
      </p:sp>
      <p:graphicFrame>
        <p:nvGraphicFramePr>
          <p:cNvPr id="249860" name="Object 4"/>
          <p:cNvGraphicFramePr>
            <a:graphicFrameLocks noChangeAspect="1"/>
          </p:cNvGraphicFramePr>
          <p:nvPr/>
        </p:nvGraphicFramePr>
        <p:xfrm>
          <a:off x="2065338" y="2071688"/>
          <a:ext cx="461486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3" imgW="3162300" imgH="469900" progId="Equation.3">
                  <p:embed/>
                </p:oleObj>
              </mc:Choice>
              <mc:Fallback>
                <p:oleObj name="Equation" r:id="rId3" imgW="3162300" imgH="4699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5338" y="2071688"/>
                        <a:ext cx="4614862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81000" y="4532313"/>
            <a:ext cx="2660650" cy="2100262"/>
            <a:chOff x="528" y="2940"/>
            <a:chExt cx="1676" cy="1323"/>
          </a:xfrm>
        </p:grpSpPr>
        <p:sp>
          <p:nvSpPr>
            <p:cNvPr id="249862" name="Text Box 6"/>
            <p:cNvSpPr txBox="1">
              <a:spLocks noChangeArrowheads="1"/>
            </p:cNvSpPr>
            <p:nvPr/>
          </p:nvSpPr>
          <p:spPr bwMode="auto">
            <a:xfrm>
              <a:off x="941" y="2940"/>
              <a:ext cx="843" cy="4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800" dirty="0"/>
                <a:t>2+, 2 </a:t>
              </a:r>
              <a:r>
                <a:rPr lang="en-US" sz="1800" dirty="0">
                  <a:sym typeface="Symbol" pitchFamily="18" charset="2"/>
                </a:rPr>
                <a:t></a:t>
              </a:r>
              <a:r>
                <a:rPr lang="en-US" sz="1800" dirty="0"/>
                <a:t>: E=1</a:t>
              </a:r>
            </a:p>
            <a:p>
              <a:r>
                <a:rPr lang="en-US" sz="1800" dirty="0"/>
                <a:t>     size</a:t>
              </a:r>
            </a:p>
          </p:txBody>
        </p:sp>
        <p:sp>
          <p:nvSpPr>
            <p:cNvPr id="249863" name="Text Box 7"/>
            <p:cNvSpPr txBox="1">
              <a:spLocks noChangeArrowheads="1"/>
            </p:cNvSpPr>
            <p:nvPr/>
          </p:nvSpPr>
          <p:spPr bwMode="auto">
            <a:xfrm>
              <a:off x="826" y="3518"/>
              <a:ext cx="974" cy="5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800"/>
                <a:t>big          small</a:t>
              </a:r>
            </a:p>
            <a:p>
              <a:r>
                <a:rPr lang="en-US" sz="1800"/>
                <a:t>1+,1</a:t>
              </a:r>
              <a:r>
                <a:rPr lang="en-US" sz="1800">
                  <a:sym typeface="Symbol" pitchFamily="18" charset="2"/>
                </a:rPr>
                <a:t>     </a:t>
              </a:r>
              <a:r>
                <a:rPr lang="en-US" sz="1800"/>
                <a:t>1+,1</a:t>
              </a:r>
              <a:r>
                <a:rPr lang="en-US" sz="1800">
                  <a:sym typeface="Symbol" pitchFamily="18" charset="2"/>
                </a:rPr>
                <a:t></a:t>
              </a:r>
              <a:endParaRPr lang="en-US" sz="1800"/>
            </a:p>
            <a:p>
              <a:r>
                <a:rPr lang="en-US" sz="1800"/>
                <a:t>E=1        E=1</a:t>
              </a:r>
            </a:p>
          </p:txBody>
        </p:sp>
        <p:sp>
          <p:nvSpPr>
            <p:cNvPr id="249864" name="Line 8"/>
            <p:cNvSpPr>
              <a:spLocks noChangeShapeType="1"/>
            </p:cNvSpPr>
            <p:nvPr/>
          </p:nvSpPr>
          <p:spPr bwMode="auto">
            <a:xfrm flipH="1">
              <a:off x="1029" y="3295"/>
              <a:ext cx="254" cy="2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249865" name="Line 9"/>
            <p:cNvSpPr>
              <a:spLocks noChangeShapeType="1"/>
            </p:cNvSpPr>
            <p:nvPr/>
          </p:nvSpPr>
          <p:spPr bwMode="auto">
            <a:xfrm>
              <a:off x="1279" y="3299"/>
              <a:ext cx="260" cy="2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249866" name="Text Box 10"/>
            <p:cNvSpPr txBox="1">
              <a:spLocks noChangeArrowheads="1"/>
            </p:cNvSpPr>
            <p:nvPr/>
          </p:nvSpPr>
          <p:spPr bwMode="auto">
            <a:xfrm>
              <a:off x="528" y="4032"/>
              <a:ext cx="167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800"/>
                <a:t>Gain=1</a:t>
              </a:r>
              <a:r>
                <a:rPr lang="en-US" sz="1800">
                  <a:sym typeface="Symbol" pitchFamily="18" charset="2"/>
                </a:rPr>
                <a:t>(0.51 + 0.51) = 0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276600" y="4483100"/>
            <a:ext cx="2443163" cy="2374900"/>
            <a:chOff x="528" y="2940"/>
            <a:chExt cx="1539" cy="1496"/>
          </a:xfrm>
        </p:grpSpPr>
        <p:sp>
          <p:nvSpPr>
            <p:cNvPr id="249869" name="Text Box 13"/>
            <p:cNvSpPr txBox="1">
              <a:spLocks noChangeArrowheads="1"/>
            </p:cNvSpPr>
            <p:nvPr/>
          </p:nvSpPr>
          <p:spPr bwMode="auto">
            <a:xfrm>
              <a:off x="941" y="2940"/>
              <a:ext cx="879" cy="4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800"/>
                <a:t>2+, 2 </a:t>
              </a:r>
              <a:r>
                <a:rPr lang="en-US" sz="1800">
                  <a:sym typeface="Symbol" pitchFamily="18" charset="2"/>
                </a:rPr>
                <a:t></a:t>
              </a:r>
              <a:r>
                <a:rPr lang="en-US" sz="1800"/>
                <a:t> : E=1</a:t>
              </a:r>
            </a:p>
            <a:p>
              <a:r>
                <a:rPr lang="en-US" sz="1800"/>
                <a:t>     color</a:t>
              </a:r>
            </a:p>
          </p:txBody>
        </p:sp>
        <p:sp>
          <p:nvSpPr>
            <p:cNvPr id="249870" name="Text Box 14"/>
            <p:cNvSpPr txBox="1">
              <a:spLocks noChangeArrowheads="1"/>
            </p:cNvSpPr>
            <p:nvPr/>
          </p:nvSpPr>
          <p:spPr bwMode="auto">
            <a:xfrm>
              <a:off x="826" y="3518"/>
              <a:ext cx="974" cy="5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800"/>
                <a:t>red          blue</a:t>
              </a:r>
            </a:p>
            <a:p>
              <a:r>
                <a:rPr lang="en-US" sz="1800"/>
                <a:t>2+,1</a:t>
              </a:r>
              <a:r>
                <a:rPr lang="en-US" sz="1800">
                  <a:sym typeface="Symbol" pitchFamily="18" charset="2"/>
                </a:rPr>
                <a:t>     </a:t>
              </a:r>
              <a:r>
                <a:rPr lang="en-US" sz="1800"/>
                <a:t>0+,1</a:t>
              </a:r>
              <a:r>
                <a:rPr lang="en-US" sz="1800">
                  <a:sym typeface="Symbol" pitchFamily="18" charset="2"/>
                </a:rPr>
                <a:t></a:t>
              </a:r>
              <a:endParaRPr lang="en-US" sz="1800"/>
            </a:p>
            <a:p>
              <a:r>
                <a:rPr lang="en-US" sz="1800"/>
                <a:t>E=0.918   E=0</a:t>
              </a:r>
            </a:p>
          </p:txBody>
        </p:sp>
        <p:sp>
          <p:nvSpPr>
            <p:cNvPr id="249871" name="Line 15"/>
            <p:cNvSpPr>
              <a:spLocks noChangeShapeType="1"/>
            </p:cNvSpPr>
            <p:nvPr/>
          </p:nvSpPr>
          <p:spPr bwMode="auto">
            <a:xfrm flipH="1">
              <a:off x="1029" y="3295"/>
              <a:ext cx="254" cy="2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249872" name="Line 16"/>
            <p:cNvSpPr>
              <a:spLocks noChangeShapeType="1"/>
            </p:cNvSpPr>
            <p:nvPr/>
          </p:nvSpPr>
          <p:spPr bwMode="auto">
            <a:xfrm>
              <a:off x="1279" y="3299"/>
              <a:ext cx="260" cy="2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249873" name="Text Box 17"/>
            <p:cNvSpPr txBox="1">
              <a:spLocks noChangeArrowheads="1"/>
            </p:cNvSpPr>
            <p:nvPr/>
          </p:nvSpPr>
          <p:spPr bwMode="auto">
            <a:xfrm>
              <a:off x="528" y="4032"/>
              <a:ext cx="1539" cy="4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800"/>
                <a:t>Gain=1</a:t>
              </a:r>
              <a:r>
                <a:rPr lang="en-US" sz="1800">
                  <a:sym typeface="Symbol" pitchFamily="18" charset="2"/>
                </a:rPr>
                <a:t>(0.750.918 +</a:t>
              </a:r>
            </a:p>
            <a:p>
              <a:r>
                <a:rPr lang="en-US" sz="1800">
                  <a:sym typeface="Symbol" pitchFamily="18" charset="2"/>
                </a:rPr>
                <a:t>               0.250) = 0.311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6135688" y="4462463"/>
            <a:ext cx="2443162" cy="2395537"/>
            <a:chOff x="528" y="2927"/>
            <a:chExt cx="1539" cy="1509"/>
          </a:xfrm>
        </p:grpSpPr>
        <p:sp>
          <p:nvSpPr>
            <p:cNvPr id="249881" name="Text Box 25"/>
            <p:cNvSpPr txBox="1">
              <a:spLocks noChangeArrowheads="1"/>
            </p:cNvSpPr>
            <p:nvPr/>
          </p:nvSpPr>
          <p:spPr bwMode="auto">
            <a:xfrm>
              <a:off x="941" y="2927"/>
              <a:ext cx="883" cy="42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800"/>
                <a:t>2+, 2 </a:t>
              </a:r>
              <a:r>
                <a:rPr lang="en-US" sz="1800">
                  <a:sym typeface="Symbol" pitchFamily="18" charset="2"/>
                </a:rPr>
                <a:t></a:t>
              </a:r>
              <a:r>
                <a:rPr lang="en-US" i="1"/>
                <a:t> </a:t>
              </a:r>
              <a:r>
                <a:rPr lang="en-US" sz="1800"/>
                <a:t>: E=1</a:t>
              </a:r>
            </a:p>
            <a:p>
              <a:r>
                <a:rPr lang="en-US" sz="1800"/>
                <a:t>     shape</a:t>
              </a:r>
            </a:p>
          </p:txBody>
        </p:sp>
        <p:sp>
          <p:nvSpPr>
            <p:cNvPr id="249882" name="Text Box 26"/>
            <p:cNvSpPr txBox="1">
              <a:spLocks noChangeArrowheads="1"/>
            </p:cNvSpPr>
            <p:nvPr/>
          </p:nvSpPr>
          <p:spPr bwMode="auto">
            <a:xfrm>
              <a:off x="826" y="3518"/>
              <a:ext cx="1026" cy="5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800"/>
                <a:t>circle      square</a:t>
              </a:r>
            </a:p>
            <a:p>
              <a:r>
                <a:rPr lang="en-US" sz="1800"/>
                <a:t>2+,1</a:t>
              </a:r>
              <a:r>
                <a:rPr lang="en-US" sz="1800">
                  <a:sym typeface="Symbol" pitchFamily="18" charset="2"/>
                </a:rPr>
                <a:t>     </a:t>
              </a:r>
              <a:r>
                <a:rPr lang="en-US" sz="1800"/>
                <a:t>0+,1</a:t>
              </a:r>
              <a:r>
                <a:rPr lang="en-US" sz="1800">
                  <a:sym typeface="Symbol" pitchFamily="18" charset="2"/>
                </a:rPr>
                <a:t></a:t>
              </a:r>
              <a:endParaRPr lang="en-US" sz="1800"/>
            </a:p>
            <a:p>
              <a:r>
                <a:rPr lang="en-US" sz="1800"/>
                <a:t>E=0.918   E=0</a:t>
              </a:r>
            </a:p>
          </p:txBody>
        </p:sp>
        <p:sp>
          <p:nvSpPr>
            <p:cNvPr id="249883" name="Line 27"/>
            <p:cNvSpPr>
              <a:spLocks noChangeShapeType="1"/>
            </p:cNvSpPr>
            <p:nvPr/>
          </p:nvSpPr>
          <p:spPr bwMode="auto">
            <a:xfrm flipH="1">
              <a:off x="1029" y="3295"/>
              <a:ext cx="254" cy="2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249884" name="Line 28"/>
            <p:cNvSpPr>
              <a:spLocks noChangeShapeType="1"/>
            </p:cNvSpPr>
            <p:nvPr/>
          </p:nvSpPr>
          <p:spPr bwMode="auto">
            <a:xfrm>
              <a:off x="1279" y="3299"/>
              <a:ext cx="260" cy="2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249885" name="Text Box 29"/>
            <p:cNvSpPr txBox="1">
              <a:spLocks noChangeArrowheads="1"/>
            </p:cNvSpPr>
            <p:nvPr/>
          </p:nvSpPr>
          <p:spPr bwMode="auto">
            <a:xfrm>
              <a:off x="528" y="4032"/>
              <a:ext cx="1539" cy="4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800"/>
                <a:t>Gain=1</a:t>
              </a:r>
              <a:r>
                <a:rPr lang="en-US" sz="1800">
                  <a:sym typeface="Symbol" pitchFamily="18" charset="2"/>
                </a:rPr>
                <a:t>(0.750.918 +</a:t>
              </a:r>
            </a:p>
            <a:p>
              <a:r>
                <a:rPr lang="en-US" sz="1800">
                  <a:sym typeface="Symbol" pitchFamily="18" charset="2"/>
                </a:rPr>
                <a:t>               0.250) = 0.311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0" y="6597352"/>
            <a:ext cx="17075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Slide credit: Ray Mooney 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59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/>
          <a:lstStyle/>
          <a:p>
            <a:r>
              <a:rPr lang="en-US" dirty="0" smtClean="0"/>
              <a:t>Another Example Decision Tree </a:t>
            </a:r>
            <a:r>
              <a:rPr lang="en-US" dirty="0"/>
              <a:t>C</a:t>
            </a:r>
            <a:r>
              <a:rPr lang="en-US" dirty="0" smtClean="0"/>
              <a:t>lassifier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382000" cy="4525963"/>
          </a:xfrm>
        </p:spPr>
        <p:txBody>
          <a:bodyPr/>
          <a:lstStyle/>
          <a:p>
            <a:r>
              <a:rPr lang="en-US" sz="2400" b="1" dirty="0" smtClean="0"/>
              <a:t>Example problem</a:t>
            </a:r>
            <a:r>
              <a:rPr lang="en-US" sz="2400" b="1" dirty="0"/>
              <a:t>:</a:t>
            </a:r>
            <a:r>
              <a:rPr lang="en-US" sz="2400" dirty="0"/>
              <a:t> decide whether to wait for a table at a restaurant, based on the following attributes:</a:t>
            </a:r>
          </a:p>
          <a:p>
            <a:pPr marL="914400" lvl="1" indent="-457200">
              <a:buFontTx/>
              <a:buAutoNum type="arabicPeriod"/>
            </a:pPr>
            <a:r>
              <a:rPr lang="en-US" sz="2000" b="1" dirty="0"/>
              <a:t>Alternate:</a:t>
            </a:r>
            <a:r>
              <a:rPr lang="en-US" sz="2000" dirty="0"/>
              <a:t> is there an alternative restaurant nearby?</a:t>
            </a:r>
          </a:p>
          <a:p>
            <a:pPr marL="914400" lvl="1" indent="-457200">
              <a:buFontTx/>
              <a:buAutoNum type="arabicPeriod"/>
            </a:pPr>
            <a:r>
              <a:rPr lang="en-US" sz="2000" b="1" dirty="0"/>
              <a:t>Bar: </a:t>
            </a:r>
            <a:r>
              <a:rPr lang="en-US" sz="2000" dirty="0"/>
              <a:t>is there a comfortable bar area to wait in?</a:t>
            </a:r>
          </a:p>
          <a:p>
            <a:pPr marL="914400" lvl="1" indent="-457200">
              <a:buFontTx/>
              <a:buAutoNum type="arabicPeriod"/>
            </a:pPr>
            <a:r>
              <a:rPr lang="en-US" sz="2000" b="1" dirty="0" smtClean="0"/>
              <a:t>Fri/Sat:</a:t>
            </a:r>
            <a:r>
              <a:rPr lang="en-US" sz="2000" dirty="0" smtClean="0"/>
              <a:t> </a:t>
            </a:r>
            <a:r>
              <a:rPr lang="en-US" sz="2000" dirty="0"/>
              <a:t>is today Friday or Saturday?</a:t>
            </a:r>
          </a:p>
          <a:p>
            <a:pPr marL="914400" lvl="1" indent="-457200">
              <a:buFontTx/>
              <a:buAutoNum type="arabicPeriod"/>
            </a:pPr>
            <a:r>
              <a:rPr lang="en-US" sz="2000" b="1" dirty="0" smtClean="0"/>
              <a:t>Hungry</a:t>
            </a:r>
            <a:r>
              <a:rPr lang="en-US" sz="2000" b="1" dirty="0"/>
              <a:t>:</a:t>
            </a:r>
            <a:r>
              <a:rPr lang="en-US" sz="2000" dirty="0"/>
              <a:t> are we hungry?</a:t>
            </a:r>
          </a:p>
          <a:p>
            <a:pPr marL="914400" lvl="1" indent="-457200">
              <a:buFontTx/>
              <a:buAutoNum type="arabicPeriod"/>
            </a:pPr>
            <a:r>
              <a:rPr lang="en-US" sz="2000" b="1" dirty="0"/>
              <a:t>Patrons:</a:t>
            </a:r>
            <a:r>
              <a:rPr lang="en-US" sz="2000" dirty="0"/>
              <a:t> number of people in the restaurant (None, Some, Full)</a:t>
            </a:r>
          </a:p>
          <a:p>
            <a:pPr marL="914400" lvl="1" indent="-457200">
              <a:buFontTx/>
              <a:buAutoNum type="arabicPeriod"/>
            </a:pPr>
            <a:r>
              <a:rPr lang="en-US" sz="2000" b="1" dirty="0"/>
              <a:t>Price:</a:t>
            </a:r>
            <a:r>
              <a:rPr lang="en-US" sz="2000" dirty="0"/>
              <a:t> price range ($, $$, $$$)</a:t>
            </a:r>
          </a:p>
          <a:p>
            <a:pPr marL="914400" lvl="1" indent="-457200">
              <a:buFontTx/>
              <a:buAutoNum type="arabicPeriod"/>
            </a:pPr>
            <a:r>
              <a:rPr lang="en-US" sz="2000" b="1" dirty="0"/>
              <a:t>Raining:</a:t>
            </a:r>
            <a:r>
              <a:rPr lang="en-US" sz="2000" dirty="0"/>
              <a:t> is it raining outside?</a:t>
            </a:r>
          </a:p>
          <a:p>
            <a:pPr marL="914400" lvl="1" indent="-457200">
              <a:buFontTx/>
              <a:buAutoNum type="arabicPeriod"/>
            </a:pPr>
            <a:r>
              <a:rPr lang="en-US" sz="2000" b="1" dirty="0"/>
              <a:t>Reservation:</a:t>
            </a:r>
            <a:r>
              <a:rPr lang="en-US" sz="2000" dirty="0"/>
              <a:t> have we made a reservation?</a:t>
            </a:r>
          </a:p>
          <a:p>
            <a:pPr marL="914400" lvl="1" indent="-457200">
              <a:buFontTx/>
              <a:buAutoNum type="arabicPeriod"/>
            </a:pPr>
            <a:r>
              <a:rPr lang="en-US" sz="2000" b="1" dirty="0"/>
              <a:t>Type:</a:t>
            </a:r>
            <a:r>
              <a:rPr lang="en-US" sz="2000" dirty="0"/>
              <a:t> kind of restaurant (French, Italian, Thai, Burger)</a:t>
            </a:r>
          </a:p>
          <a:p>
            <a:pPr marL="914400" lvl="1" indent="-457200">
              <a:buFontTx/>
              <a:buAutoNum type="arabicPeriod"/>
            </a:pPr>
            <a:r>
              <a:rPr lang="en-US" sz="2000" b="1" dirty="0" err="1" smtClean="0"/>
              <a:t>WaitEstimate</a:t>
            </a:r>
            <a:r>
              <a:rPr lang="en-US" sz="2000" b="1" dirty="0"/>
              <a:t>:</a:t>
            </a:r>
            <a:r>
              <a:rPr lang="en-US" sz="2000" dirty="0"/>
              <a:t> estimated waiting time (0-10, 10-30, 30-60, &gt;60)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96336" y="6577607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kern="0" dirty="0" smtClean="0">
                <a:solidFill>
                  <a:sysClr val="windowText" lastClr="000000"/>
                </a:solidFill>
              </a:rPr>
              <a:t>Lana </a:t>
            </a:r>
            <a:r>
              <a:rPr lang="en-US" sz="1400" kern="0" dirty="0" err="1" smtClean="0">
                <a:solidFill>
                  <a:sysClr val="windowText" lastClr="000000"/>
                </a:solidFill>
              </a:rPr>
              <a:t>Lazebnik</a:t>
            </a:r>
            <a:endParaRPr lang="en-US" sz="1400" kern="0" dirty="0" smtClea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8006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 l="53906" t="29167" r="9766" b="19792"/>
          <a:stretch>
            <a:fillRect/>
          </a:stretch>
        </p:blipFill>
        <p:spPr bwMode="auto">
          <a:xfrm>
            <a:off x="305404" y="1600200"/>
            <a:ext cx="8533796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596336" y="6577607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kern="0" dirty="0" smtClean="0">
                <a:solidFill>
                  <a:sysClr val="windowText" lastClr="000000"/>
                </a:solidFill>
              </a:rPr>
              <a:t>Lana </a:t>
            </a:r>
            <a:r>
              <a:rPr lang="en-US" sz="1400" kern="0" dirty="0" err="1" smtClean="0">
                <a:solidFill>
                  <a:sysClr val="windowText" lastClr="000000"/>
                </a:solidFill>
              </a:rPr>
              <a:t>Lazebnik</a:t>
            </a:r>
            <a:endParaRPr lang="en-US" sz="1400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/>
          <a:lstStyle/>
          <a:p>
            <a:r>
              <a:rPr lang="en-US" dirty="0" smtClean="0"/>
              <a:t>Another Example Decision Tree </a:t>
            </a:r>
            <a:r>
              <a:rPr lang="en-US" dirty="0"/>
              <a:t>C</a:t>
            </a:r>
            <a:r>
              <a:rPr lang="en-US" dirty="0" smtClean="0"/>
              <a:t>lassifier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307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371600"/>
            <a:ext cx="7972712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596336" y="6577607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kern="0" dirty="0" smtClean="0">
                <a:solidFill>
                  <a:sysClr val="windowText" lastClr="000000"/>
                </a:solidFill>
              </a:rPr>
              <a:t>Lana </a:t>
            </a:r>
            <a:r>
              <a:rPr lang="en-US" sz="1400" kern="0" dirty="0" err="1" smtClean="0">
                <a:solidFill>
                  <a:sysClr val="windowText" lastClr="000000"/>
                </a:solidFill>
              </a:rPr>
              <a:t>Lazebnik</a:t>
            </a:r>
            <a:endParaRPr lang="en-US" sz="1400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213658"/>
            <a:ext cx="4874029" cy="1720735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/>
          <a:lstStyle/>
          <a:p>
            <a:r>
              <a:rPr lang="en-US" dirty="0" smtClean="0"/>
              <a:t>Another Example Decision Tree </a:t>
            </a:r>
            <a:r>
              <a:rPr lang="en-US" dirty="0"/>
              <a:t>C</a:t>
            </a:r>
            <a:r>
              <a:rPr lang="en-US" dirty="0" smtClean="0"/>
              <a:t>lassifier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345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 l="53906" t="29167" r="9766" b="19792"/>
          <a:stretch>
            <a:fillRect/>
          </a:stretch>
        </p:blipFill>
        <p:spPr bwMode="auto">
          <a:xfrm>
            <a:off x="305404" y="1600200"/>
            <a:ext cx="8533796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596336" y="6577607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kern="0" dirty="0" smtClean="0">
                <a:solidFill>
                  <a:sysClr val="windowText" lastClr="000000"/>
                </a:solidFill>
              </a:rPr>
              <a:t>Lana </a:t>
            </a:r>
            <a:r>
              <a:rPr lang="en-US" sz="1400" kern="0" dirty="0" err="1" smtClean="0">
                <a:solidFill>
                  <a:sysClr val="windowText" lastClr="000000"/>
                </a:solidFill>
              </a:rPr>
              <a:t>Lazebnik</a:t>
            </a:r>
            <a:endParaRPr lang="en-US" sz="1400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880" y="2364377"/>
            <a:ext cx="8725989" cy="248194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8524" y="2973982"/>
            <a:ext cx="8725989" cy="248194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7231" y="3897099"/>
            <a:ext cx="8725989" cy="248194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75" y="4506704"/>
            <a:ext cx="8725989" cy="248194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78519" y="4188836"/>
            <a:ext cx="8725989" cy="248194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87226" y="5412402"/>
            <a:ext cx="8725989" cy="248194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/>
          <a:lstStyle/>
          <a:p>
            <a:r>
              <a:rPr lang="en-US" dirty="0" smtClean="0"/>
              <a:t>Another Example Decision Tree </a:t>
            </a:r>
            <a:r>
              <a:rPr lang="en-US" dirty="0"/>
              <a:t>C</a:t>
            </a:r>
            <a:r>
              <a:rPr lang="en-US" dirty="0" smtClean="0"/>
              <a:t>lassifier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307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Value of Ensembles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When combing multiple </a:t>
            </a:r>
            <a:r>
              <a:rPr lang="en-US" b="1" i="1"/>
              <a:t>independent </a:t>
            </a:r>
            <a:r>
              <a:rPr lang="en-US"/>
              <a:t>and</a:t>
            </a:r>
            <a:r>
              <a:rPr lang="en-US" b="1" i="1"/>
              <a:t> diverse </a:t>
            </a:r>
            <a:r>
              <a:rPr lang="en-US"/>
              <a:t>decisions each of which is at least more accurate than random guessing, random errors cancel each other out, correct decisions are reinforced.</a:t>
            </a:r>
          </a:p>
          <a:p>
            <a:pPr>
              <a:lnSpc>
                <a:spcPct val="90000"/>
              </a:lnSpc>
            </a:pPr>
            <a:r>
              <a:rPr lang="en-US"/>
              <a:t>Human ensembles are demonstrably better</a:t>
            </a:r>
          </a:p>
          <a:p>
            <a:pPr lvl="1">
              <a:lnSpc>
                <a:spcPct val="90000"/>
              </a:lnSpc>
            </a:pPr>
            <a:r>
              <a:rPr lang="en-US"/>
              <a:t>How many jelly beans in the jar?: Individual estimates vs. group average.</a:t>
            </a:r>
          </a:p>
          <a:p>
            <a:pPr lvl="1">
              <a:lnSpc>
                <a:spcPct val="90000"/>
              </a:lnSpc>
            </a:pPr>
            <a:r>
              <a:rPr lang="en-US"/>
              <a:t>Who Wants to be a Millionaire: Expert friend vs. audience vote.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597352"/>
            <a:ext cx="17075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Slide credit: Ray Mooney 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5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371600"/>
            <a:ext cx="7972712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596336" y="6577607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kern="0" dirty="0" smtClean="0">
                <a:solidFill>
                  <a:sysClr val="windowText" lastClr="000000"/>
                </a:solidFill>
              </a:rPr>
              <a:t>Lana </a:t>
            </a:r>
            <a:r>
              <a:rPr lang="en-US" sz="1400" kern="0" dirty="0" err="1" smtClean="0">
                <a:solidFill>
                  <a:sysClr val="windowText" lastClr="000000"/>
                </a:solidFill>
              </a:rPr>
              <a:t>Lazebnik</a:t>
            </a:r>
            <a:endParaRPr lang="en-US" sz="1400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1213658"/>
            <a:ext cx="4874029" cy="1720735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/>
          <a:lstStyle/>
          <a:p>
            <a:r>
              <a:rPr lang="en-US" dirty="0" smtClean="0"/>
              <a:t>Another Example Decision Tree </a:t>
            </a:r>
            <a:r>
              <a:rPr lang="en-US" dirty="0"/>
              <a:t>C</a:t>
            </a:r>
            <a:r>
              <a:rPr lang="en-US" dirty="0" smtClean="0"/>
              <a:t>lassifier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345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 l="53906" t="29167" r="9766" b="19792"/>
          <a:stretch>
            <a:fillRect/>
          </a:stretch>
        </p:blipFill>
        <p:spPr bwMode="auto">
          <a:xfrm>
            <a:off x="305404" y="1600200"/>
            <a:ext cx="8533796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596336" y="6577607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kern="0" dirty="0" smtClean="0">
                <a:solidFill>
                  <a:sysClr val="windowText" lastClr="000000"/>
                </a:solidFill>
              </a:rPr>
              <a:t>Lana </a:t>
            </a:r>
            <a:r>
              <a:rPr lang="en-US" sz="1400" kern="0" dirty="0" err="1" smtClean="0">
                <a:solidFill>
                  <a:sysClr val="windowText" lastClr="000000"/>
                </a:solidFill>
              </a:rPr>
              <a:t>Lazebnik</a:t>
            </a:r>
            <a:endParaRPr lang="en-US" sz="1400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880" y="2364377"/>
            <a:ext cx="8725989" cy="248194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8524" y="2973982"/>
            <a:ext cx="8725989" cy="248194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7231" y="3897099"/>
            <a:ext cx="8725989" cy="248194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75" y="4506704"/>
            <a:ext cx="8725989" cy="248194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78519" y="4188836"/>
            <a:ext cx="8725989" cy="248194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87226" y="5412402"/>
            <a:ext cx="8725989" cy="248194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87231" y="2669177"/>
            <a:ext cx="8725989" cy="248194"/>
          </a:xfrm>
          <a:prstGeom prst="rect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95938" y="3265719"/>
            <a:ext cx="8725989" cy="248194"/>
          </a:xfrm>
          <a:prstGeom prst="rect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04645" y="3561812"/>
            <a:ext cx="8725989" cy="248194"/>
          </a:xfrm>
          <a:prstGeom prst="rect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00289" y="4798441"/>
            <a:ext cx="8725989" cy="248194"/>
          </a:xfrm>
          <a:prstGeom prst="rect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08996" y="5094534"/>
            <a:ext cx="8725989" cy="248194"/>
          </a:xfrm>
          <a:prstGeom prst="rect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04640" y="5717202"/>
            <a:ext cx="8725989" cy="248194"/>
          </a:xfrm>
          <a:prstGeom prst="rect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/>
          <a:lstStyle/>
          <a:p>
            <a:r>
              <a:rPr lang="en-US" dirty="0" smtClean="0"/>
              <a:t>Another Example Decision Tree </a:t>
            </a:r>
            <a:r>
              <a:rPr lang="en-US" dirty="0"/>
              <a:t>C</a:t>
            </a:r>
            <a:r>
              <a:rPr lang="en-US" dirty="0" smtClean="0"/>
              <a:t>lassifier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8472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Overfitting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7838" y="1371600"/>
            <a:ext cx="8164512" cy="32480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Learning a tree that classifies the training data perfectly may not lead to the tree with the best generalization to unseen data.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There may be noise in the training data that the tree is erroneously fitting.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algorithm may be making poor decisions towards the leaves of the tree that are based on very little data and may not reflect reliable trends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261124" name="Line 4"/>
          <p:cNvSpPr>
            <a:spLocks noChangeShapeType="1"/>
          </p:cNvSpPr>
          <p:nvPr/>
        </p:nvSpPr>
        <p:spPr bwMode="auto">
          <a:xfrm>
            <a:off x="2693988" y="4730750"/>
            <a:ext cx="0" cy="1682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261125" name="Line 5"/>
          <p:cNvSpPr>
            <a:spLocks noChangeShapeType="1"/>
          </p:cNvSpPr>
          <p:nvPr/>
        </p:nvSpPr>
        <p:spPr bwMode="auto">
          <a:xfrm>
            <a:off x="2682875" y="6413500"/>
            <a:ext cx="424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261126" name="Text Box 6"/>
          <p:cNvSpPr txBox="1">
            <a:spLocks noChangeArrowheads="1"/>
          </p:cNvSpPr>
          <p:nvPr/>
        </p:nvSpPr>
        <p:spPr bwMode="auto">
          <a:xfrm>
            <a:off x="3238500" y="6365875"/>
            <a:ext cx="246856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hypothesis complexity</a:t>
            </a:r>
          </a:p>
        </p:txBody>
      </p:sp>
      <p:sp>
        <p:nvSpPr>
          <p:cNvPr id="261127" name="Text Box 7"/>
          <p:cNvSpPr txBox="1">
            <a:spLocks noChangeArrowheads="1"/>
          </p:cNvSpPr>
          <p:nvPr/>
        </p:nvSpPr>
        <p:spPr bwMode="auto">
          <a:xfrm rot="-5400000">
            <a:off x="1897063" y="5391150"/>
            <a:ext cx="10826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accuracy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693988" y="4708525"/>
            <a:ext cx="5351462" cy="1277938"/>
            <a:chOff x="1697" y="2966"/>
            <a:chExt cx="3371" cy="805"/>
          </a:xfrm>
        </p:grpSpPr>
        <p:sp>
          <p:nvSpPr>
            <p:cNvPr id="261129" name="Freeform 9"/>
            <p:cNvSpPr>
              <a:spLocks/>
            </p:cNvSpPr>
            <p:nvPr/>
          </p:nvSpPr>
          <p:spPr bwMode="auto">
            <a:xfrm>
              <a:off x="1697" y="3122"/>
              <a:ext cx="2258" cy="649"/>
            </a:xfrm>
            <a:custGeom>
              <a:avLst/>
              <a:gdLst/>
              <a:ahLst/>
              <a:cxnLst>
                <a:cxn ang="0">
                  <a:pos x="0" y="649"/>
                </a:cxn>
                <a:cxn ang="0">
                  <a:pos x="292" y="403"/>
                </a:cxn>
                <a:cxn ang="0">
                  <a:pos x="569" y="226"/>
                </a:cxn>
                <a:cxn ang="0">
                  <a:pos x="876" y="73"/>
                </a:cxn>
                <a:cxn ang="0">
                  <a:pos x="1244" y="11"/>
                </a:cxn>
                <a:cxn ang="0">
                  <a:pos x="1820" y="4"/>
                </a:cxn>
                <a:cxn ang="0">
                  <a:pos x="2258" y="4"/>
                </a:cxn>
              </a:cxnLst>
              <a:rect l="0" t="0" r="r" b="b"/>
              <a:pathLst>
                <a:path w="2258" h="649">
                  <a:moveTo>
                    <a:pt x="0" y="649"/>
                  </a:moveTo>
                  <a:cubicBezTo>
                    <a:pt x="98" y="561"/>
                    <a:pt x="197" y="473"/>
                    <a:pt x="292" y="403"/>
                  </a:cubicBezTo>
                  <a:cubicBezTo>
                    <a:pt x="387" y="333"/>
                    <a:pt x="472" y="281"/>
                    <a:pt x="569" y="226"/>
                  </a:cubicBezTo>
                  <a:cubicBezTo>
                    <a:pt x="666" y="171"/>
                    <a:pt x="763" y="109"/>
                    <a:pt x="876" y="73"/>
                  </a:cubicBezTo>
                  <a:cubicBezTo>
                    <a:pt x="989" y="37"/>
                    <a:pt x="1087" y="22"/>
                    <a:pt x="1244" y="11"/>
                  </a:cubicBezTo>
                  <a:cubicBezTo>
                    <a:pt x="1401" y="0"/>
                    <a:pt x="1651" y="5"/>
                    <a:pt x="1820" y="4"/>
                  </a:cubicBezTo>
                  <a:cubicBezTo>
                    <a:pt x="1989" y="3"/>
                    <a:pt x="2123" y="3"/>
                    <a:pt x="2258" y="4"/>
                  </a:cubicBezTo>
                </a:path>
              </a:pathLst>
            </a:custGeom>
            <a:noFill/>
            <a:ln w="28575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261132" name="Text Box 12"/>
            <p:cNvSpPr txBox="1">
              <a:spLocks noChangeArrowheads="1"/>
            </p:cNvSpPr>
            <p:nvPr/>
          </p:nvSpPr>
          <p:spPr bwMode="auto">
            <a:xfrm>
              <a:off x="3952" y="2966"/>
              <a:ext cx="111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/>
                <a:t>on training data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693988" y="5114925"/>
            <a:ext cx="4908550" cy="871538"/>
            <a:chOff x="1697" y="3222"/>
            <a:chExt cx="3092" cy="549"/>
          </a:xfrm>
        </p:grpSpPr>
        <p:sp>
          <p:nvSpPr>
            <p:cNvPr id="261130" name="Freeform 10"/>
            <p:cNvSpPr>
              <a:spLocks/>
            </p:cNvSpPr>
            <p:nvPr/>
          </p:nvSpPr>
          <p:spPr bwMode="auto">
            <a:xfrm>
              <a:off x="1697" y="3222"/>
              <a:ext cx="2258" cy="549"/>
            </a:xfrm>
            <a:custGeom>
              <a:avLst/>
              <a:gdLst/>
              <a:ahLst/>
              <a:cxnLst>
                <a:cxn ang="0">
                  <a:pos x="0" y="549"/>
                </a:cxn>
                <a:cxn ang="0">
                  <a:pos x="377" y="234"/>
                </a:cxn>
                <a:cxn ang="0">
                  <a:pos x="699" y="50"/>
                </a:cxn>
                <a:cxn ang="0">
                  <a:pos x="899" y="4"/>
                </a:cxn>
                <a:cxn ang="0">
                  <a:pos x="1122" y="27"/>
                </a:cxn>
                <a:cxn ang="0">
                  <a:pos x="1260" y="73"/>
                </a:cxn>
                <a:cxn ang="0">
                  <a:pos x="1644" y="157"/>
                </a:cxn>
                <a:cxn ang="0">
                  <a:pos x="2258" y="180"/>
                </a:cxn>
              </a:cxnLst>
              <a:rect l="0" t="0" r="r" b="b"/>
              <a:pathLst>
                <a:path w="2258" h="549">
                  <a:moveTo>
                    <a:pt x="0" y="549"/>
                  </a:moveTo>
                  <a:cubicBezTo>
                    <a:pt x="130" y="433"/>
                    <a:pt x="261" y="317"/>
                    <a:pt x="377" y="234"/>
                  </a:cubicBezTo>
                  <a:cubicBezTo>
                    <a:pt x="493" y="151"/>
                    <a:pt x="612" y="88"/>
                    <a:pt x="699" y="50"/>
                  </a:cubicBezTo>
                  <a:cubicBezTo>
                    <a:pt x="786" y="12"/>
                    <a:pt x="829" y="8"/>
                    <a:pt x="899" y="4"/>
                  </a:cubicBezTo>
                  <a:cubicBezTo>
                    <a:pt x="969" y="0"/>
                    <a:pt x="1062" y="16"/>
                    <a:pt x="1122" y="27"/>
                  </a:cubicBezTo>
                  <a:cubicBezTo>
                    <a:pt x="1182" y="38"/>
                    <a:pt x="1173" y="51"/>
                    <a:pt x="1260" y="73"/>
                  </a:cubicBezTo>
                  <a:cubicBezTo>
                    <a:pt x="1347" y="95"/>
                    <a:pt x="1478" y="139"/>
                    <a:pt x="1644" y="157"/>
                  </a:cubicBezTo>
                  <a:cubicBezTo>
                    <a:pt x="1810" y="175"/>
                    <a:pt x="2034" y="177"/>
                    <a:pt x="2258" y="180"/>
                  </a:cubicBez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261133" name="Text Box 13"/>
            <p:cNvSpPr txBox="1">
              <a:spLocks noChangeArrowheads="1"/>
            </p:cNvSpPr>
            <p:nvPr/>
          </p:nvSpPr>
          <p:spPr bwMode="auto">
            <a:xfrm>
              <a:off x="3948" y="3285"/>
              <a:ext cx="841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/>
                <a:t>on test data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0" y="6597352"/>
            <a:ext cx="17075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Slide credit: Ray Mooney 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Overfitting Noise in Decision Trees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847725"/>
          </a:xfrm>
        </p:spPr>
        <p:txBody>
          <a:bodyPr/>
          <a:lstStyle/>
          <a:p>
            <a:r>
              <a:rPr lang="en-US" sz="2400"/>
              <a:t>Category or feature noise can easily cause overfitting.</a:t>
            </a:r>
          </a:p>
          <a:p>
            <a:pPr lvl="1"/>
            <a:r>
              <a:rPr lang="en-US" sz="2000"/>
              <a:t>Add noisy instance &lt;medium, blue, circle&gt;: </a:t>
            </a:r>
            <a:r>
              <a:rPr lang="en-US" sz="2000">
                <a:solidFill>
                  <a:srgbClr val="FF0000"/>
                </a:solidFill>
              </a:rPr>
              <a:t>pos</a:t>
            </a:r>
            <a:r>
              <a:rPr lang="en-US" sz="2000"/>
              <a:t> (but really </a:t>
            </a:r>
            <a:r>
              <a:rPr lang="en-US" sz="2000">
                <a:solidFill>
                  <a:srgbClr val="FF0000"/>
                </a:solidFill>
              </a:rPr>
              <a:t>neg</a:t>
            </a:r>
            <a:r>
              <a:rPr lang="en-US" sz="2000"/>
              <a:t>)</a:t>
            </a:r>
          </a:p>
        </p:txBody>
      </p:sp>
      <p:sp>
        <p:nvSpPr>
          <p:cNvPr id="268293" name="Oval 5"/>
          <p:cNvSpPr>
            <a:spLocks noChangeArrowheads="1"/>
          </p:cNvSpPr>
          <p:nvPr/>
        </p:nvSpPr>
        <p:spPr bwMode="auto">
          <a:xfrm>
            <a:off x="2895600" y="2933700"/>
            <a:ext cx="114300" cy="107950"/>
          </a:xfrm>
          <a:prstGeom prst="ellipse">
            <a:avLst/>
          </a:prstGeom>
          <a:solidFill>
            <a:srgbClr val="0099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68294" name="Oval 6"/>
          <p:cNvSpPr>
            <a:spLocks noChangeArrowheads="1"/>
          </p:cNvSpPr>
          <p:nvPr/>
        </p:nvSpPr>
        <p:spPr bwMode="auto">
          <a:xfrm>
            <a:off x="2227263" y="3590925"/>
            <a:ext cx="114300" cy="107950"/>
          </a:xfrm>
          <a:prstGeom prst="ellipse">
            <a:avLst/>
          </a:prstGeom>
          <a:solidFill>
            <a:srgbClr val="0099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68295" name="Oval 7"/>
          <p:cNvSpPr>
            <a:spLocks noChangeArrowheads="1"/>
          </p:cNvSpPr>
          <p:nvPr/>
        </p:nvSpPr>
        <p:spPr bwMode="auto">
          <a:xfrm>
            <a:off x="2973388" y="3590925"/>
            <a:ext cx="114300" cy="107950"/>
          </a:xfrm>
          <a:prstGeom prst="ellipse">
            <a:avLst/>
          </a:prstGeom>
          <a:solidFill>
            <a:srgbClr val="0099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68296" name="Line 8"/>
          <p:cNvSpPr>
            <a:spLocks noChangeShapeType="1"/>
          </p:cNvSpPr>
          <p:nvPr/>
        </p:nvSpPr>
        <p:spPr bwMode="auto">
          <a:xfrm flipH="1">
            <a:off x="2312988" y="3001963"/>
            <a:ext cx="658812" cy="6207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268297" name="Line 9"/>
          <p:cNvSpPr>
            <a:spLocks noChangeShapeType="1"/>
          </p:cNvSpPr>
          <p:nvPr/>
        </p:nvSpPr>
        <p:spPr bwMode="auto">
          <a:xfrm>
            <a:off x="2979738" y="2965450"/>
            <a:ext cx="15875" cy="6207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268298" name="Line 10"/>
          <p:cNvSpPr>
            <a:spLocks noChangeShapeType="1"/>
          </p:cNvSpPr>
          <p:nvPr/>
        </p:nvSpPr>
        <p:spPr bwMode="auto">
          <a:xfrm>
            <a:off x="2890838" y="2973388"/>
            <a:ext cx="785812" cy="63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268299" name="Text Box 11"/>
          <p:cNvSpPr txBox="1">
            <a:spLocks noChangeArrowheads="1"/>
          </p:cNvSpPr>
          <p:nvPr/>
        </p:nvSpPr>
        <p:spPr bwMode="auto">
          <a:xfrm>
            <a:off x="2252663" y="2797175"/>
            <a:ext cx="7016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800">
                <a:solidFill>
                  <a:srgbClr val="008000"/>
                </a:solidFill>
              </a:rPr>
              <a:t>shape</a:t>
            </a:r>
            <a:endParaRPr lang="en-US"/>
          </a:p>
        </p:txBody>
      </p:sp>
      <p:sp>
        <p:nvSpPr>
          <p:cNvPr id="268300" name="Text Box 12"/>
          <p:cNvSpPr txBox="1">
            <a:spLocks noChangeArrowheads="1"/>
          </p:cNvSpPr>
          <p:nvPr/>
        </p:nvSpPr>
        <p:spPr bwMode="auto">
          <a:xfrm>
            <a:off x="1906588" y="3182938"/>
            <a:ext cx="68897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800"/>
              <a:t>circle</a:t>
            </a:r>
            <a:endParaRPr lang="en-US"/>
          </a:p>
        </p:txBody>
      </p:sp>
      <p:sp>
        <p:nvSpPr>
          <p:cNvPr id="268301" name="Text Box 13"/>
          <p:cNvSpPr txBox="1">
            <a:spLocks noChangeArrowheads="1"/>
          </p:cNvSpPr>
          <p:nvPr/>
        </p:nvSpPr>
        <p:spPr bwMode="auto">
          <a:xfrm>
            <a:off x="2593975" y="3263900"/>
            <a:ext cx="7778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800"/>
              <a:t>square</a:t>
            </a:r>
            <a:endParaRPr lang="en-US"/>
          </a:p>
        </p:txBody>
      </p:sp>
      <p:sp>
        <p:nvSpPr>
          <p:cNvPr id="268302" name="Text Box 14"/>
          <p:cNvSpPr txBox="1">
            <a:spLocks noChangeArrowheads="1"/>
          </p:cNvSpPr>
          <p:nvPr/>
        </p:nvSpPr>
        <p:spPr bwMode="auto">
          <a:xfrm>
            <a:off x="3416300" y="3222625"/>
            <a:ext cx="8794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800"/>
              <a:t>triangle</a:t>
            </a:r>
            <a:endParaRPr lang="en-US"/>
          </a:p>
        </p:txBody>
      </p:sp>
      <p:sp>
        <p:nvSpPr>
          <p:cNvPr id="268303" name="Text Box 15"/>
          <p:cNvSpPr txBox="1">
            <a:spLocks noChangeArrowheads="1"/>
          </p:cNvSpPr>
          <p:nvPr/>
        </p:nvSpPr>
        <p:spPr bwMode="auto">
          <a:xfrm>
            <a:off x="2011363" y="3581400"/>
            <a:ext cx="1809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268304" name="Text Box 16"/>
          <p:cNvSpPr txBox="1">
            <a:spLocks noChangeArrowheads="1"/>
          </p:cNvSpPr>
          <p:nvPr/>
        </p:nvSpPr>
        <p:spPr bwMode="auto">
          <a:xfrm>
            <a:off x="2747963" y="3551238"/>
            <a:ext cx="1809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268305" name="Text Box 17"/>
          <p:cNvSpPr txBox="1">
            <a:spLocks noChangeArrowheads="1"/>
          </p:cNvSpPr>
          <p:nvPr/>
        </p:nvSpPr>
        <p:spPr bwMode="auto">
          <a:xfrm>
            <a:off x="3475038" y="3556000"/>
            <a:ext cx="1809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268306" name="Oval 18"/>
          <p:cNvSpPr>
            <a:spLocks noChangeArrowheads="1"/>
          </p:cNvSpPr>
          <p:nvPr/>
        </p:nvSpPr>
        <p:spPr bwMode="auto">
          <a:xfrm>
            <a:off x="3608388" y="3551238"/>
            <a:ext cx="114300" cy="107950"/>
          </a:xfrm>
          <a:prstGeom prst="ellipse">
            <a:avLst/>
          </a:prstGeom>
          <a:solidFill>
            <a:srgbClr val="0099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68308" name="Oval 20"/>
          <p:cNvSpPr>
            <a:spLocks noChangeArrowheads="1"/>
          </p:cNvSpPr>
          <p:nvPr/>
        </p:nvSpPr>
        <p:spPr bwMode="auto">
          <a:xfrm>
            <a:off x="3675063" y="2965450"/>
            <a:ext cx="114300" cy="106363"/>
          </a:xfrm>
          <a:prstGeom prst="ellipse">
            <a:avLst/>
          </a:prstGeom>
          <a:solidFill>
            <a:srgbClr val="0099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68309" name="Oval 21"/>
          <p:cNvSpPr>
            <a:spLocks noChangeArrowheads="1"/>
          </p:cNvSpPr>
          <p:nvPr/>
        </p:nvSpPr>
        <p:spPr bwMode="auto">
          <a:xfrm>
            <a:off x="4387850" y="2965450"/>
            <a:ext cx="114300" cy="106363"/>
          </a:xfrm>
          <a:prstGeom prst="ellipse">
            <a:avLst/>
          </a:prstGeom>
          <a:solidFill>
            <a:srgbClr val="0099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68310" name="Line 22"/>
          <p:cNvSpPr>
            <a:spLocks noChangeShapeType="1"/>
          </p:cNvSpPr>
          <p:nvPr/>
        </p:nvSpPr>
        <p:spPr bwMode="auto">
          <a:xfrm flipH="1">
            <a:off x="2951163" y="2376488"/>
            <a:ext cx="720725" cy="619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268311" name="Line 23"/>
          <p:cNvSpPr>
            <a:spLocks noChangeShapeType="1"/>
          </p:cNvSpPr>
          <p:nvPr/>
        </p:nvSpPr>
        <p:spPr bwMode="auto">
          <a:xfrm>
            <a:off x="3679825" y="2339975"/>
            <a:ext cx="17463" cy="619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268312" name="Line 24"/>
          <p:cNvSpPr>
            <a:spLocks noChangeShapeType="1"/>
          </p:cNvSpPr>
          <p:nvPr/>
        </p:nvSpPr>
        <p:spPr bwMode="auto">
          <a:xfrm>
            <a:off x="3608388" y="2347913"/>
            <a:ext cx="785812" cy="633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268313" name="Oval 25"/>
          <p:cNvSpPr>
            <a:spLocks noChangeArrowheads="1"/>
          </p:cNvSpPr>
          <p:nvPr/>
        </p:nvSpPr>
        <p:spPr bwMode="auto">
          <a:xfrm>
            <a:off x="3611563" y="2287588"/>
            <a:ext cx="114300" cy="107950"/>
          </a:xfrm>
          <a:prstGeom prst="ellipse">
            <a:avLst/>
          </a:prstGeom>
          <a:solidFill>
            <a:srgbClr val="0099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68314" name="Oval 26"/>
          <p:cNvSpPr>
            <a:spLocks noChangeArrowheads="1"/>
          </p:cNvSpPr>
          <p:nvPr/>
        </p:nvSpPr>
        <p:spPr bwMode="auto">
          <a:xfrm>
            <a:off x="2892425" y="2944813"/>
            <a:ext cx="114300" cy="107950"/>
          </a:xfrm>
          <a:prstGeom prst="ellipse">
            <a:avLst/>
          </a:prstGeom>
          <a:solidFill>
            <a:srgbClr val="0099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68315" name="Text Box 27"/>
          <p:cNvSpPr txBox="1">
            <a:spLocks noChangeArrowheads="1"/>
          </p:cNvSpPr>
          <p:nvPr/>
        </p:nvSpPr>
        <p:spPr bwMode="auto">
          <a:xfrm>
            <a:off x="3706813" y="2143125"/>
            <a:ext cx="6508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800">
                <a:solidFill>
                  <a:srgbClr val="008000"/>
                </a:solidFill>
              </a:rPr>
              <a:t>color</a:t>
            </a:r>
          </a:p>
        </p:txBody>
      </p:sp>
      <p:sp>
        <p:nvSpPr>
          <p:cNvPr id="268316" name="Text Box 28"/>
          <p:cNvSpPr txBox="1">
            <a:spLocks noChangeArrowheads="1"/>
          </p:cNvSpPr>
          <p:nvPr/>
        </p:nvSpPr>
        <p:spPr bwMode="auto">
          <a:xfrm>
            <a:off x="2835275" y="2514600"/>
            <a:ext cx="4730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800"/>
              <a:t>red</a:t>
            </a:r>
          </a:p>
        </p:txBody>
      </p:sp>
      <p:sp>
        <p:nvSpPr>
          <p:cNvPr id="268317" name="Text Box 29"/>
          <p:cNvSpPr txBox="1">
            <a:spLocks noChangeArrowheads="1"/>
          </p:cNvSpPr>
          <p:nvPr/>
        </p:nvSpPr>
        <p:spPr bwMode="auto">
          <a:xfrm>
            <a:off x="4192588" y="2544763"/>
            <a:ext cx="57467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800"/>
              <a:t>blue</a:t>
            </a:r>
          </a:p>
        </p:txBody>
      </p:sp>
      <p:sp>
        <p:nvSpPr>
          <p:cNvPr id="268318" name="Text Box 30"/>
          <p:cNvSpPr txBox="1">
            <a:spLocks noChangeArrowheads="1"/>
          </p:cNvSpPr>
          <p:nvPr/>
        </p:nvSpPr>
        <p:spPr bwMode="auto">
          <a:xfrm>
            <a:off x="3333750" y="2627313"/>
            <a:ext cx="68897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800"/>
              <a:t>green</a:t>
            </a:r>
          </a:p>
        </p:txBody>
      </p:sp>
      <p:sp>
        <p:nvSpPr>
          <p:cNvPr id="268320" name="Text Box 32"/>
          <p:cNvSpPr txBox="1">
            <a:spLocks noChangeArrowheads="1"/>
          </p:cNvSpPr>
          <p:nvPr/>
        </p:nvSpPr>
        <p:spPr bwMode="auto">
          <a:xfrm>
            <a:off x="2011363" y="3603625"/>
            <a:ext cx="4984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pos</a:t>
            </a:r>
          </a:p>
        </p:txBody>
      </p:sp>
      <p:sp>
        <p:nvSpPr>
          <p:cNvPr id="268322" name="Text Box 34"/>
          <p:cNvSpPr txBox="1">
            <a:spLocks noChangeArrowheads="1"/>
          </p:cNvSpPr>
          <p:nvPr/>
        </p:nvSpPr>
        <p:spPr bwMode="auto">
          <a:xfrm>
            <a:off x="2749550" y="3595688"/>
            <a:ext cx="51117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neg</a:t>
            </a:r>
          </a:p>
        </p:txBody>
      </p:sp>
      <p:sp>
        <p:nvSpPr>
          <p:cNvPr id="268323" name="Text Box 35"/>
          <p:cNvSpPr txBox="1">
            <a:spLocks noChangeArrowheads="1"/>
          </p:cNvSpPr>
          <p:nvPr/>
        </p:nvSpPr>
        <p:spPr bwMode="auto">
          <a:xfrm>
            <a:off x="3455988" y="3586163"/>
            <a:ext cx="49847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pos</a:t>
            </a:r>
          </a:p>
        </p:txBody>
      </p:sp>
      <p:sp>
        <p:nvSpPr>
          <p:cNvPr id="268325" name="Text Box 37"/>
          <p:cNvSpPr txBox="1">
            <a:spLocks noChangeArrowheads="1"/>
          </p:cNvSpPr>
          <p:nvPr/>
        </p:nvSpPr>
        <p:spPr bwMode="auto">
          <a:xfrm>
            <a:off x="3486150" y="2943225"/>
            <a:ext cx="5111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neg</a:t>
            </a:r>
          </a:p>
        </p:txBody>
      </p:sp>
      <p:sp>
        <p:nvSpPr>
          <p:cNvPr id="268326" name="Text Box 38"/>
          <p:cNvSpPr txBox="1">
            <a:spLocks noChangeArrowheads="1"/>
          </p:cNvSpPr>
          <p:nvPr/>
        </p:nvSpPr>
        <p:spPr bwMode="auto">
          <a:xfrm>
            <a:off x="4254500" y="2917825"/>
            <a:ext cx="5111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neg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0" y="6597352"/>
            <a:ext cx="17075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Slide credit: Ray Mooney 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Overfitting Noise in Decision Trees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847725"/>
          </a:xfrm>
        </p:spPr>
        <p:txBody>
          <a:bodyPr/>
          <a:lstStyle/>
          <a:p>
            <a:r>
              <a:rPr lang="en-US" sz="2400"/>
              <a:t>Category or feature noise can easily cause overfitting.</a:t>
            </a:r>
          </a:p>
          <a:p>
            <a:pPr lvl="1"/>
            <a:r>
              <a:rPr lang="en-US" sz="2000"/>
              <a:t>Add noisy instance &lt;medium, blue, circle&gt;: </a:t>
            </a:r>
            <a:r>
              <a:rPr lang="en-US" sz="2000">
                <a:solidFill>
                  <a:srgbClr val="FF0000"/>
                </a:solidFill>
              </a:rPr>
              <a:t>pos</a:t>
            </a:r>
            <a:r>
              <a:rPr lang="en-US" sz="2000"/>
              <a:t> (but really </a:t>
            </a:r>
            <a:r>
              <a:rPr lang="en-US" sz="2000">
                <a:solidFill>
                  <a:srgbClr val="FF0000"/>
                </a:solidFill>
              </a:rPr>
              <a:t>neg</a:t>
            </a:r>
            <a:r>
              <a:rPr lang="en-US" sz="2000"/>
              <a:t>)</a:t>
            </a:r>
          </a:p>
        </p:txBody>
      </p:sp>
      <p:sp>
        <p:nvSpPr>
          <p:cNvPr id="270340" name="Oval 4"/>
          <p:cNvSpPr>
            <a:spLocks noChangeArrowheads="1"/>
          </p:cNvSpPr>
          <p:nvPr/>
        </p:nvSpPr>
        <p:spPr bwMode="auto">
          <a:xfrm>
            <a:off x="2895600" y="2933700"/>
            <a:ext cx="114300" cy="107950"/>
          </a:xfrm>
          <a:prstGeom prst="ellipse">
            <a:avLst/>
          </a:prstGeom>
          <a:solidFill>
            <a:srgbClr val="0099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70341" name="Oval 5"/>
          <p:cNvSpPr>
            <a:spLocks noChangeArrowheads="1"/>
          </p:cNvSpPr>
          <p:nvPr/>
        </p:nvSpPr>
        <p:spPr bwMode="auto">
          <a:xfrm>
            <a:off x="2227263" y="3590925"/>
            <a:ext cx="114300" cy="107950"/>
          </a:xfrm>
          <a:prstGeom prst="ellipse">
            <a:avLst/>
          </a:prstGeom>
          <a:solidFill>
            <a:srgbClr val="0099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70342" name="Oval 6"/>
          <p:cNvSpPr>
            <a:spLocks noChangeArrowheads="1"/>
          </p:cNvSpPr>
          <p:nvPr/>
        </p:nvSpPr>
        <p:spPr bwMode="auto">
          <a:xfrm>
            <a:off x="2973388" y="3590925"/>
            <a:ext cx="114300" cy="107950"/>
          </a:xfrm>
          <a:prstGeom prst="ellipse">
            <a:avLst/>
          </a:prstGeom>
          <a:solidFill>
            <a:srgbClr val="0099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70343" name="Line 7"/>
          <p:cNvSpPr>
            <a:spLocks noChangeShapeType="1"/>
          </p:cNvSpPr>
          <p:nvPr/>
        </p:nvSpPr>
        <p:spPr bwMode="auto">
          <a:xfrm flipH="1">
            <a:off x="2312988" y="3001963"/>
            <a:ext cx="658812" cy="6207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270344" name="Line 8"/>
          <p:cNvSpPr>
            <a:spLocks noChangeShapeType="1"/>
          </p:cNvSpPr>
          <p:nvPr/>
        </p:nvSpPr>
        <p:spPr bwMode="auto">
          <a:xfrm>
            <a:off x="2979738" y="2965450"/>
            <a:ext cx="15875" cy="6207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270345" name="Line 9"/>
          <p:cNvSpPr>
            <a:spLocks noChangeShapeType="1"/>
          </p:cNvSpPr>
          <p:nvPr/>
        </p:nvSpPr>
        <p:spPr bwMode="auto">
          <a:xfrm>
            <a:off x="2890838" y="2973388"/>
            <a:ext cx="785812" cy="63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270346" name="Text Box 10"/>
          <p:cNvSpPr txBox="1">
            <a:spLocks noChangeArrowheads="1"/>
          </p:cNvSpPr>
          <p:nvPr/>
        </p:nvSpPr>
        <p:spPr bwMode="auto">
          <a:xfrm>
            <a:off x="2252663" y="2797175"/>
            <a:ext cx="7016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800">
                <a:solidFill>
                  <a:srgbClr val="008000"/>
                </a:solidFill>
              </a:rPr>
              <a:t>shape</a:t>
            </a:r>
            <a:endParaRPr lang="en-US"/>
          </a:p>
        </p:txBody>
      </p:sp>
      <p:sp>
        <p:nvSpPr>
          <p:cNvPr id="270347" name="Text Box 11"/>
          <p:cNvSpPr txBox="1">
            <a:spLocks noChangeArrowheads="1"/>
          </p:cNvSpPr>
          <p:nvPr/>
        </p:nvSpPr>
        <p:spPr bwMode="auto">
          <a:xfrm>
            <a:off x="1906588" y="3182938"/>
            <a:ext cx="68897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800"/>
              <a:t>circle</a:t>
            </a:r>
            <a:endParaRPr lang="en-US"/>
          </a:p>
        </p:txBody>
      </p:sp>
      <p:sp>
        <p:nvSpPr>
          <p:cNvPr id="270348" name="Text Box 12"/>
          <p:cNvSpPr txBox="1">
            <a:spLocks noChangeArrowheads="1"/>
          </p:cNvSpPr>
          <p:nvPr/>
        </p:nvSpPr>
        <p:spPr bwMode="auto">
          <a:xfrm>
            <a:off x="2593975" y="3263900"/>
            <a:ext cx="7778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800"/>
              <a:t>square</a:t>
            </a:r>
            <a:endParaRPr lang="en-US"/>
          </a:p>
        </p:txBody>
      </p:sp>
      <p:sp>
        <p:nvSpPr>
          <p:cNvPr id="270349" name="Text Box 13"/>
          <p:cNvSpPr txBox="1">
            <a:spLocks noChangeArrowheads="1"/>
          </p:cNvSpPr>
          <p:nvPr/>
        </p:nvSpPr>
        <p:spPr bwMode="auto">
          <a:xfrm>
            <a:off x="3416300" y="3222625"/>
            <a:ext cx="8794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800"/>
              <a:t>triangle</a:t>
            </a:r>
            <a:endParaRPr lang="en-US"/>
          </a:p>
        </p:txBody>
      </p:sp>
      <p:sp>
        <p:nvSpPr>
          <p:cNvPr id="270350" name="Text Box 14"/>
          <p:cNvSpPr txBox="1">
            <a:spLocks noChangeArrowheads="1"/>
          </p:cNvSpPr>
          <p:nvPr/>
        </p:nvSpPr>
        <p:spPr bwMode="auto">
          <a:xfrm>
            <a:off x="2011363" y="3581400"/>
            <a:ext cx="1809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270351" name="Text Box 15"/>
          <p:cNvSpPr txBox="1">
            <a:spLocks noChangeArrowheads="1"/>
          </p:cNvSpPr>
          <p:nvPr/>
        </p:nvSpPr>
        <p:spPr bwMode="auto">
          <a:xfrm>
            <a:off x="2747963" y="3551238"/>
            <a:ext cx="1809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270352" name="Text Box 16"/>
          <p:cNvSpPr txBox="1">
            <a:spLocks noChangeArrowheads="1"/>
          </p:cNvSpPr>
          <p:nvPr/>
        </p:nvSpPr>
        <p:spPr bwMode="auto">
          <a:xfrm>
            <a:off x="3475038" y="3556000"/>
            <a:ext cx="1809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270353" name="Oval 17"/>
          <p:cNvSpPr>
            <a:spLocks noChangeArrowheads="1"/>
          </p:cNvSpPr>
          <p:nvPr/>
        </p:nvSpPr>
        <p:spPr bwMode="auto">
          <a:xfrm>
            <a:off x="3608388" y="3551238"/>
            <a:ext cx="114300" cy="107950"/>
          </a:xfrm>
          <a:prstGeom prst="ellipse">
            <a:avLst/>
          </a:prstGeom>
          <a:solidFill>
            <a:srgbClr val="0099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70354" name="Oval 18"/>
          <p:cNvSpPr>
            <a:spLocks noChangeArrowheads="1"/>
          </p:cNvSpPr>
          <p:nvPr/>
        </p:nvSpPr>
        <p:spPr bwMode="auto">
          <a:xfrm>
            <a:off x="3675063" y="2965450"/>
            <a:ext cx="114300" cy="106363"/>
          </a:xfrm>
          <a:prstGeom prst="ellipse">
            <a:avLst/>
          </a:prstGeom>
          <a:solidFill>
            <a:srgbClr val="0099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70355" name="Oval 19"/>
          <p:cNvSpPr>
            <a:spLocks noChangeArrowheads="1"/>
          </p:cNvSpPr>
          <p:nvPr/>
        </p:nvSpPr>
        <p:spPr bwMode="auto">
          <a:xfrm>
            <a:off x="4387850" y="2965450"/>
            <a:ext cx="114300" cy="106363"/>
          </a:xfrm>
          <a:prstGeom prst="ellipse">
            <a:avLst/>
          </a:prstGeom>
          <a:solidFill>
            <a:srgbClr val="0099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70356" name="Line 20"/>
          <p:cNvSpPr>
            <a:spLocks noChangeShapeType="1"/>
          </p:cNvSpPr>
          <p:nvPr/>
        </p:nvSpPr>
        <p:spPr bwMode="auto">
          <a:xfrm flipH="1">
            <a:off x="2951163" y="2376488"/>
            <a:ext cx="720725" cy="619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270357" name="Line 21"/>
          <p:cNvSpPr>
            <a:spLocks noChangeShapeType="1"/>
          </p:cNvSpPr>
          <p:nvPr/>
        </p:nvSpPr>
        <p:spPr bwMode="auto">
          <a:xfrm>
            <a:off x="3679825" y="2339975"/>
            <a:ext cx="17463" cy="619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270358" name="Line 22"/>
          <p:cNvSpPr>
            <a:spLocks noChangeShapeType="1"/>
          </p:cNvSpPr>
          <p:nvPr/>
        </p:nvSpPr>
        <p:spPr bwMode="auto">
          <a:xfrm>
            <a:off x="3608388" y="2347913"/>
            <a:ext cx="785812" cy="633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270359" name="Oval 23"/>
          <p:cNvSpPr>
            <a:spLocks noChangeArrowheads="1"/>
          </p:cNvSpPr>
          <p:nvPr/>
        </p:nvSpPr>
        <p:spPr bwMode="auto">
          <a:xfrm>
            <a:off x="3611563" y="2287588"/>
            <a:ext cx="114300" cy="107950"/>
          </a:xfrm>
          <a:prstGeom prst="ellipse">
            <a:avLst/>
          </a:prstGeom>
          <a:solidFill>
            <a:srgbClr val="0099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70360" name="Oval 24"/>
          <p:cNvSpPr>
            <a:spLocks noChangeArrowheads="1"/>
          </p:cNvSpPr>
          <p:nvPr/>
        </p:nvSpPr>
        <p:spPr bwMode="auto">
          <a:xfrm>
            <a:off x="2892425" y="2944813"/>
            <a:ext cx="114300" cy="107950"/>
          </a:xfrm>
          <a:prstGeom prst="ellipse">
            <a:avLst/>
          </a:prstGeom>
          <a:solidFill>
            <a:srgbClr val="0099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70361" name="Text Box 25"/>
          <p:cNvSpPr txBox="1">
            <a:spLocks noChangeArrowheads="1"/>
          </p:cNvSpPr>
          <p:nvPr/>
        </p:nvSpPr>
        <p:spPr bwMode="auto">
          <a:xfrm>
            <a:off x="3706813" y="2143125"/>
            <a:ext cx="6508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800">
                <a:solidFill>
                  <a:srgbClr val="008000"/>
                </a:solidFill>
              </a:rPr>
              <a:t>color</a:t>
            </a:r>
          </a:p>
        </p:txBody>
      </p:sp>
      <p:sp>
        <p:nvSpPr>
          <p:cNvPr id="270362" name="Text Box 26"/>
          <p:cNvSpPr txBox="1">
            <a:spLocks noChangeArrowheads="1"/>
          </p:cNvSpPr>
          <p:nvPr/>
        </p:nvSpPr>
        <p:spPr bwMode="auto">
          <a:xfrm>
            <a:off x="2835275" y="2514600"/>
            <a:ext cx="4730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800"/>
              <a:t>red</a:t>
            </a:r>
          </a:p>
        </p:txBody>
      </p:sp>
      <p:sp>
        <p:nvSpPr>
          <p:cNvPr id="270363" name="Text Box 27"/>
          <p:cNvSpPr txBox="1">
            <a:spLocks noChangeArrowheads="1"/>
          </p:cNvSpPr>
          <p:nvPr/>
        </p:nvSpPr>
        <p:spPr bwMode="auto">
          <a:xfrm>
            <a:off x="4192588" y="2544763"/>
            <a:ext cx="57467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800"/>
              <a:t>blue</a:t>
            </a:r>
          </a:p>
        </p:txBody>
      </p:sp>
      <p:sp>
        <p:nvSpPr>
          <p:cNvPr id="270364" name="Text Box 28"/>
          <p:cNvSpPr txBox="1">
            <a:spLocks noChangeArrowheads="1"/>
          </p:cNvSpPr>
          <p:nvPr/>
        </p:nvSpPr>
        <p:spPr bwMode="auto">
          <a:xfrm>
            <a:off x="3333750" y="2627313"/>
            <a:ext cx="68897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800"/>
              <a:t>green</a:t>
            </a:r>
          </a:p>
        </p:txBody>
      </p:sp>
      <p:sp>
        <p:nvSpPr>
          <p:cNvPr id="270365" name="Text Box 29"/>
          <p:cNvSpPr txBox="1">
            <a:spLocks noChangeArrowheads="1"/>
          </p:cNvSpPr>
          <p:nvPr/>
        </p:nvSpPr>
        <p:spPr bwMode="auto">
          <a:xfrm>
            <a:off x="2011363" y="3603625"/>
            <a:ext cx="4984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pos</a:t>
            </a:r>
          </a:p>
        </p:txBody>
      </p:sp>
      <p:sp>
        <p:nvSpPr>
          <p:cNvPr id="270366" name="Text Box 30"/>
          <p:cNvSpPr txBox="1">
            <a:spLocks noChangeArrowheads="1"/>
          </p:cNvSpPr>
          <p:nvPr/>
        </p:nvSpPr>
        <p:spPr bwMode="auto">
          <a:xfrm>
            <a:off x="2749550" y="3595688"/>
            <a:ext cx="51117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neg</a:t>
            </a:r>
          </a:p>
        </p:txBody>
      </p:sp>
      <p:sp>
        <p:nvSpPr>
          <p:cNvPr id="270367" name="Text Box 31"/>
          <p:cNvSpPr txBox="1">
            <a:spLocks noChangeArrowheads="1"/>
          </p:cNvSpPr>
          <p:nvPr/>
        </p:nvSpPr>
        <p:spPr bwMode="auto">
          <a:xfrm>
            <a:off x="3455988" y="3586163"/>
            <a:ext cx="49847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pos</a:t>
            </a:r>
          </a:p>
        </p:txBody>
      </p:sp>
      <p:sp>
        <p:nvSpPr>
          <p:cNvPr id="270368" name="Text Box 32"/>
          <p:cNvSpPr txBox="1">
            <a:spLocks noChangeArrowheads="1"/>
          </p:cNvSpPr>
          <p:nvPr/>
        </p:nvSpPr>
        <p:spPr bwMode="auto">
          <a:xfrm>
            <a:off x="3486150" y="2943225"/>
            <a:ext cx="5111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neg</a:t>
            </a:r>
          </a:p>
        </p:txBody>
      </p:sp>
      <p:sp>
        <p:nvSpPr>
          <p:cNvPr id="270380" name="Text Box 44"/>
          <p:cNvSpPr txBox="1">
            <a:spLocks noChangeArrowheads="1"/>
          </p:cNvSpPr>
          <p:nvPr/>
        </p:nvSpPr>
        <p:spPr bwMode="auto">
          <a:xfrm>
            <a:off x="4806950" y="2635250"/>
            <a:ext cx="2308225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600" dirty="0">
                <a:sym typeface="Symbol" pitchFamily="18" charset="2"/>
              </a:rPr>
              <a:t>&lt;big, blue, circle&gt;: </a:t>
            </a:r>
          </a:p>
          <a:p>
            <a:r>
              <a:rPr lang="en-US" sz="1600" dirty="0">
                <a:sym typeface="Symbol" pitchFamily="18" charset="2"/>
              </a:rPr>
              <a:t>&lt;medium, blue, circle&gt;: +</a:t>
            </a:r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4144963" y="3060700"/>
            <a:ext cx="2090737" cy="914400"/>
            <a:chOff x="2611" y="1928"/>
            <a:chExt cx="1317" cy="576"/>
          </a:xfrm>
        </p:grpSpPr>
        <p:grpSp>
          <p:nvGrpSpPr>
            <p:cNvPr id="3" name="Group 34"/>
            <p:cNvGrpSpPr>
              <a:grpSpLocks/>
            </p:cNvGrpSpPr>
            <p:nvPr/>
          </p:nvGrpSpPr>
          <p:grpSpPr bwMode="auto">
            <a:xfrm>
              <a:off x="2633" y="1928"/>
              <a:ext cx="1180" cy="430"/>
              <a:chOff x="2633" y="1928"/>
              <a:chExt cx="1180" cy="430"/>
            </a:xfrm>
          </p:grpSpPr>
          <p:sp>
            <p:nvSpPr>
              <p:cNvPr id="270371" name="Oval 35"/>
              <p:cNvSpPr>
                <a:spLocks noChangeArrowheads="1"/>
              </p:cNvSpPr>
              <p:nvPr/>
            </p:nvSpPr>
            <p:spPr bwMode="auto">
              <a:xfrm>
                <a:off x="2767" y="2275"/>
                <a:ext cx="72" cy="68"/>
              </a:xfrm>
              <a:prstGeom prst="ellipse">
                <a:avLst/>
              </a:prstGeom>
              <a:solidFill>
                <a:srgbClr val="0099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0372" name="Oval 36"/>
              <p:cNvSpPr>
                <a:spLocks noChangeArrowheads="1"/>
              </p:cNvSpPr>
              <p:nvPr/>
            </p:nvSpPr>
            <p:spPr bwMode="auto">
              <a:xfrm>
                <a:off x="3284" y="2286"/>
                <a:ext cx="72" cy="68"/>
              </a:xfrm>
              <a:prstGeom prst="ellipse">
                <a:avLst/>
              </a:prstGeom>
              <a:solidFill>
                <a:srgbClr val="0099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0373" name="Oval 37"/>
              <p:cNvSpPr>
                <a:spLocks noChangeArrowheads="1"/>
              </p:cNvSpPr>
              <p:nvPr/>
            </p:nvSpPr>
            <p:spPr bwMode="auto">
              <a:xfrm>
                <a:off x="3741" y="2290"/>
                <a:ext cx="72" cy="68"/>
              </a:xfrm>
              <a:prstGeom prst="ellipse">
                <a:avLst/>
              </a:prstGeom>
              <a:solidFill>
                <a:srgbClr val="0099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0374" name="Text Box 38"/>
              <p:cNvSpPr txBox="1">
                <a:spLocks noChangeArrowheads="1"/>
              </p:cNvSpPr>
              <p:nvPr/>
            </p:nvSpPr>
            <p:spPr bwMode="auto">
              <a:xfrm>
                <a:off x="2633" y="2025"/>
                <a:ext cx="426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US" sz="1800"/>
                  <a:t>small</a:t>
                </a:r>
                <a:endParaRPr lang="en-US"/>
              </a:p>
            </p:txBody>
          </p:sp>
          <p:sp>
            <p:nvSpPr>
              <p:cNvPr id="270375" name="Text Box 39"/>
              <p:cNvSpPr txBox="1">
                <a:spLocks noChangeArrowheads="1"/>
              </p:cNvSpPr>
              <p:nvPr/>
            </p:nvSpPr>
            <p:spPr bwMode="auto">
              <a:xfrm>
                <a:off x="3021" y="2022"/>
                <a:ext cx="362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US" sz="1800"/>
                  <a:t>med</a:t>
                </a:r>
                <a:endParaRPr lang="en-US"/>
              </a:p>
            </p:txBody>
          </p:sp>
          <p:sp>
            <p:nvSpPr>
              <p:cNvPr id="270376" name="Text Box 40"/>
              <p:cNvSpPr txBox="1">
                <a:spLocks noChangeArrowheads="1"/>
              </p:cNvSpPr>
              <p:nvPr/>
            </p:nvSpPr>
            <p:spPr bwMode="auto">
              <a:xfrm>
                <a:off x="3479" y="2003"/>
                <a:ext cx="298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US" sz="1800"/>
                  <a:t>big</a:t>
                </a:r>
                <a:endParaRPr lang="en-US"/>
              </a:p>
            </p:txBody>
          </p:sp>
          <p:sp>
            <p:nvSpPr>
              <p:cNvPr id="270377" name="Line 41"/>
              <p:cNvSpPr>
                <a:spLocks noChangeShapeType="1"/>
              </p:cNvSpPr>
              <p:nvPr/>
            </p:nvSpPr>
            <p:spPr bwMode="auto">
              <a:xfrm>
                <a:off x="2796" y="1928"/>
                <a:ext cx="0" cy="36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0378" name="Line 42"/>
              <p:cNvSpPr>
                <a:spLocks noChangeShapeType="1"/>
              </p:cNvSpPr>
              <p:nvPr/>
            </p:nvSpPr>
            <p:spPr bwMode="auto">
              <a:xfrm>
                <a:off x="2796" y="1935"/>
                <a:ext cx="514" cy="35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0379" name="Line 43"/>
              <p:cNvSpPr>
                <a:spLocks noChangeShapeType="1"/>
              </p:cNvSpPr>
              <p:nvPr/>
            </p:nvSpPr>
            <p:spPr bwMode="auto">
              <a:xfrm>
                <a:off x="2811" y="1936"/>
                <a:ext cx="968" cy="36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70381" name="Text Box 45"/>
            <p:cNvSpPr txBox="1">
              <a:spLocks noChangeArrowheads="1"/>
            </p:cNvSpPr>
            <p:nvPr/>
          </p:nvSpPr>
          <p:spPr bwMode="auto">
            <a:xfrm>
              <a:off x="3164" y="2270"/>
              <a:ext cx="31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</a:rPr>
                <a:t>pos</a:t>
              </a:r>
            </a:p>
          </p:txBody>
        </p:sp>
        <p:sp>
          <p:nvSpPr>
            <p:cNvPr id="270382" name="Text Box 46"/>
            <p:cNvSpPr txBox="1">
              <a:spLocks noChangeArrowheads="1"/>
            </p:cNvSpPr>
            <p:nvPr/>
          </p:nvSpPr>
          <p:spPr bwMode="auto">
            <a:xfrm>
              <a:off x="2611" y="2261"/>
              <a:ext cx="32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800" dirty="0" err="1">
                  <a:solidFill>
                    <a:srgbClr val="FF0000"/>
                  </a:solidFill>
                </a:rPr>
                <a:t>neg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270383" name="Text Box 47"/>
            <p:cNvSpPr txBox="1">
              <a:spLocks noChangeArrowheads="1"/>
            </p:cNvSpPr>
            <p:nvPr/>
          </p:nvSpPr>
          <p:spPr bwMode="auto">
            <a:xfrm>
              <a:off x="3606" y="2273"/>
              <a:ext cx="32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</a:rPr>
                <a:t>neg</a:t>
              </a:r>
            </a:p>
          </p:txBody>
        </p:sp>
      </p:grpSp>
      <p:sp>
        <p:nvSpPr>
          <p:cNvPr id="270385" name="Rectangle 49"/>
          <p:cNvSpPr>
            <a:spLocks noChangeArrowheads="1"/>
          </p:cNvSpPr>
          <p:nvPr/>
        </p:nvSpPr>
        <p:spPr bwMode="auto">
          <a:xfrm>
            <a:off x="704850" y="4060825"/>
            <a:ext cx="7772400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n-US" sz="2400" dirty="0"/>
              <a:t>Noise can also cause different instances of the same feature vector to have different classes.  Impossible to fit this data and must label leaf with the majority class.</a:t>
            </a:r>
          </a:p>
          <a:p>
            <a:pPr marL="742950" lvl="1" indent="-285750">
              <a:spcBef>
                <a:spcPct val="20000"/>
              </a:spcBef>
              <a:buClr>
                <a:srgbClr val="00CC00"/>
              </a:buClr>
              <a:buFontTx/>
              <a:buChar char="–"/>
            </a:pPr>
            <a:r>
              <a:rPr lang="en-US" dirty="0">
                <a:solidFill>
                  <a:srgbClr val="333399"/>
                </a:solidFill>
              </a:rPr>
              <a:t>&lt;big, red, circle&gt;: </a:t>
            </a:r>
            <a:r>
              <a:rPr lang="en-US" dirty="0" err="1">
                <a:solidFill>
                  <a:srgbClr val="FF0000"/>
                </a:solidFill>
              </a:rPr>
              <a:t>neg</a:t>
            </a:r>
            <a:r>
              <a:rPr lang="en-US" dirty="0">
                <a:solidFill>
                  <a:srgbClr val="333399"/>
                </a:solidFill>
              </a:rPr>
              <a:t> (but really </a:t>
            </a:r>
            <a:r>
              <a:rPr lang="en-US" dirty="0">
                <a:solidFill>
                  <a:srgbClr val="FF0000"/>
                </a:solidFill>
              </a:rPr>
              <a:t>pos</a:t>
            </a:r>
            <a:r>
              <a:rPr lang="en-US" dirty="0">
                <a:solidFill>
                  <a:srgbClr val="333399"/>
                </a:solidFill>
              </a:rPr>
              <a:t>)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n-US" sz="2400" dirty="0"/>
              <a:t>Conflicting examples can also arise if the features are incomplete and inadequate to determine the class or if the target concept is non-deterministic.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endParaRPr lang="en-US" sz="2400" dirty="0"/>
          </a:p>
        </p:txBody>
      </p:sp>
      <p:sp>
        <p:nvSpPr>
          <p:cNvPr id="51" name="TextBox 50"/>
          <p:cNvSpPr txBox="1"/>
          <p:nvPr/>
        </p:nvSpPr>
        <p:spPr>
          <a:xfrm>
            <a:off x="0" y="6597352"/>
            <a:ext cx="17075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Slide credit: Ray Mooney 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85" grpId="0" uiExpand="1" build="allAtOnce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Overfitting Prevention (Pruning) Methods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906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Two basic approaches for decision trees</a:t>
            </a:r>
          </a:p>
          <a:p>
            <a:pPr lvl="1">
              <a:lnSpc>
                <a:spcPct val="80000"/>
              </a:lnSpc>
            </a:pPr>
            <a:r>
              <a:rPr lang="en-US" sz="2000" dirty="0" err="1">
                <a:solidFill>
                  <a:srgbClr val="008000"/>
                </a:solidFill>
              </a:rPr>
              <a:t>Prepruning</a:t>
            </a:r>
            <a:r>
              <a:rPr lang="en-US" sz="2000" dirty="0"/>
              <a:t>: Stop growing tree as some point during top-down construction when there is no longer sufficient data to make reliable decisions.</a:t>
            </a:r>
          </a:p>
          <a:p>
            <a:pPr lvl="1">
              <a:lnSpc>
                <a:spcPct val="80000"/>
              </a:lnSpc>
            </a:pPr>
            <a:r>
              <a:rPr lang="en-US" sz="2000" dirty="0" err="1">
                <a:solidFill>
                  <a:srgbClr val="008000"/>
                </a:solidFill>
              </a:rPr>
              <a:t>Postpruning</a:t>
            </a:r>
            <a:r>
              <a:rPr lang="en-US" sz="2000" dirty="0"/>
              <a:t>: Grow the full tree, then remove </a:t>
            </a:r>
            <a:r>
              <a:rPr lang="en-US" sz="2000" dirty="0" err="1"/>
              <a:t>subtrees</a:t>
            </a:r>
            <a:r>
              <a:rPr lang="en-US" sz="2000" dirty="0"/>
              <a:t> that do not have sufficient evidence.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Label leaf resulting from pruning with the majority class of the remaining data, or a class probability distribution. 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Method for determining which </a:t>
            </a:r>
            <a:r>
              <a:rPr lang="en-US" sz="2400" dirty="0" err="1"/>
              <a:t>subtrees</a:t>
            </a:r>
            <a:r>
              <a:rPr lang="en-US" sz="2400" dirty="0"/>
              <a:t> to prune: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008000"/>
                </a:solidFill>
              </a:rPr>
              <a:t>Cross-validation</a:t>
            </a:r>
            <a:r>
              <a:rPr lang="en-US" sz="2000" dirty="0"/>
              <a:t>: Reserve some training data as a hold-out set </a:t>
            </a:r>
            <a:r>
              <a:rPr lang="en-US" sz="2000" dirty="0" smtClean="0"/>
              <a:t>(validation set) </a:t>
            </a:r>
            <a:r>
              <a:rPr lang="en-US" sz="2000" dirty="0"/>
              <a:t>to evaluate utility of </a:t>
            </a:r>
            <a:r>
              <a:rPr lang="en-US" sz="2000" dirty="0" err="1"/>
              <a:t>subtrees</a:t>
            </a:r>
            <a:r>
              <a:rPr lang="en-US" sz="2000" dirty="0"/>
              <a:t>.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008000"/>
                </a:solidFill>
              </a:rPr>
              <a:t>Statistical test</a:t>
            </a:r>
            <a:r>
              <a:rPr lang="en-US" sz="2000" dirty="0"/>
              <a:t>: Use a statistical test on the training data to determine if any observed regularity can be dismisses as likely due to random chance.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008000"/>
                </a:solidFill>
              </a:rPr>
              <a:t>Minimum description length (MDL): </a:t>
            </a:r>
            <a:r>
              <a:rPr lang="en-US" sz="2000" dirty="0"/>
              <a:t>Determine if the additional complexity of the hypothesis is less complex than just explicitly remembering any exceptions resulting from pruning.</a:t>
            </a:r>
            <a:endParaRPr lang="en-US" sz="2000" dirty="0">
              <a:solidFill>
                <a:srgbClr val="008000"/>
              </a:solidFill>
            </a:endParaRPr>
          </a:p>
          <a:p>
            <a:pPr lvl="1">
              <a:lnSpc>
                <a:spcPct val="80000"/>
              </a:lnSpc>
            </a:pP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597352"/>
            <a:ext cx="17075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Slide credit: Ray Mooney 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3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Reduced Error Pruning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615950"/>
          </a:xfrm>
        </p:spPr>
        <p:txBody>
          <a:bodyPr/>
          <a:lstStyle/>
          <a:p>
            <a:r>
              <a:rPr lang="en-US"/>
              <a:t>A post-pruning, cross-validation approach.</a:t>
            </a:r>
          </a:p>
          <a:p>
            <a:endParaRPr lang="en-US"/>
          </a:p>
        </p:txBody>
      </p:sp>
      <p:sp>
        <p:nvSpPr>
          <p:cNvPr id="272388" name="Text Box 4"/>
          <p:cNvSpPr txBox="1">
            <a:spLocks noChangeArrowheads="1"/>
          </p:cNvSpPr>
          <p:nvPr/>
        </p:nvSpPr>
        <p:spPr bwMode="auto">
          <a:xfrm>
            <a:off x="374650" y="2170113"/>
            <a:ext cx="8566150" cy="3140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Partition training data in “grow” and “validation” sets.</a:t>
            </a:r>
          </a:p>
          <a:p>
            <a:r>
              <a:rPr lang="en-US"/>
              <a:t>Build a complete tree from the “grow” data.</a:t>
            </a:r>
          </a:p>
          <a:p>
            <a:r>
              <a:rPr lang="en-US"/>
              <a:t>Until accuracy on validation set decreases do:</a:t>
            </a:r>
          </a:p>
          <a:p>
            <a:r>
              <a:rPr lang="en-US"/>
              <a:t>       For each non-leaf node, n, in the tree do:</a:t>
            </a:r>
          </a:p>
          <a:p>
            <a:r>
              <a:rPr lang="en-US"/>
              <a:t>              Temporarily prune the subtree below n and replace it with a</a:t>
            </a:r>
          </a:p>
          <a:p>
            <a:r>
              <a:rPr lang="en-US"/>
              <a:t>                  leaf labeled with the current majority class at that node.</a:t>
            </a:r>
          </a:p>
          <a:p>
            <a:r>
              <a:rPr lang="en-US"/>
              <a:t>              Measure and record the accuracy of the pruned tree on the validation set.</a:t>
            </a:r>
          </a:p>
          <a:p>
            <a:r>
              <a:rPr lang="en-US"/>
              <a:t>       Permanently prune the node that results in the greatest increase in accuracy on</a:t>
            </a:r>
          </a:p>
          <a:p>
            <a:r>
              <a:rPr lang="en-US"/>
              <a:t>            the validation set.</a:t>
            </a:r>
          </a:p>
          <a:p>
            <a:r>
              <a:rPr lang="en-US"/>
              <a:t>    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597352"/>
            <a:ext cx="17075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Slide credit: Ray Mooney </a:t>
            </a:r>
            <a:endParaRPr lang="en-US" sz="1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Homogenous Ensembles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Use a single, arbitrary learning algorithm but manipulate training data to make it learn multiple models.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Data1 </a:t>
            </a:r>
            <a:r>
              <a:rPr lang="en-US" sz="2400" dirty="0">
                <a:sym typeface="Symbol" pitchFamily="18" charset="2"/>
              </a:rPr>
              <a:t> Data2  …  Data m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Learner1 = Learner2 = … = Learner m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Different methods for changing training data: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Bagging: Resample training data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Boosting: Reweight training </a:t>
            </a:r>
            <a:r>
              <a:rPr lang="en-US" sz="2400" dirty="0" smtClean="0"/>
              <a:t>data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597352"/>
            <a:ext cx="17075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Slide credit: Ray Mooney 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Bagging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918648" cy="46878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Create ensembles by repeatedly randomly </a:t>
            </a:r>
            <a:r>
              <a:rPr lang="en-US" sz="2400" dirty="0" err="1"/>
              <a:t>resampling</a:t>
            </a:r>
            <a:r>
              <a:rPr lang="en-US" sz="2400" dirty="0"/>
              <a:t> the training data (</a:t>
            </a:r>
            <a:r>
              <a:rPr lang="en-US" sz="2400" dirty="0" err="1"/>
              <a:t>Brieman</a:t>
            </a:r>
            <a:r>
              <a:rPr lang="en-US" sz="2400" dirty="0"/>
              <a:t>, 1996).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Given a training set of size </a:t>
            </a:r>
            <a:r>
              <a:rPr lang="en-US" sz="2400" i="1" dirty="0"/>
              <a:t>n</a:t>
            </a:r>
            <a:r>
              <a:rPr lang="en-US" sz="2400" dirty="0"/>
              <a:t>, create </a:t>
            </a:r>
            <a:r>
              <a:rPr lang="en-US" sz="2400" i="1" dirty="0"/>
              <a:t>m</a:t>
            </a:r>
            <a:r>
              <a:rPr lang="en-US" sz="2400" dirty="0"/>
              <a:t> samples of size </a:t>
            </a:r>
            <a:r>
              <a:rPr lang="en-US" sz="2400" i="1" dirty="0"/>
              <a:t>n</a:t>
            </a:r>
            <a:r>
              <a:rPr lang="en-US" sz="2400" dirty="0"/>
              <a:t> by drawing </a:t>
            </a:r>
            <a:r>
              <a:rPr lang="en-US" sz="2400" i="1" dirty="0"/>
              <a:t>n</a:t>
            </a:r>
            <a:r>
              <a:rPr lang="en-US" sz="2400" dirty="0"/>
              <a:t> examples from the original data, </a:t>
            </a:r>
            <a:r>
              <a:rPr lang="en-US" sz="2400" b="1" i="1" dirty="0"/>
              <a:t>with replacement</a:t>
            </a:r>
            <a:r>
              <a:rPr lang="en-US" sz="24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Combine </a:t>
            </a:r>
            <a:r>
              <a:rPr lang="en-US" sz="2400" dirty="0"/>
              <a:t>the </a:t>
            </a:r>
            <a:r>
              <a:rPr lang="en-US" sz="2400" i="1" dirty="0"/>
              <a:t>m</a:t>
            </a:r>
            <a:r>
              <a:rPr lang="en-US" sz="2400" dirty="0"/>
              <a:t> resulting models using simple majority vote.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Decreases error by decreasing the variance in the results due to </a:t>
            </a:r>
            <a:r>
              <a:rPr lang="en-US" sz="2400" b="1" i="1" dirty="0">
                <a:solidFill>
                  <a:srgbClr val="FF0000"/>
                </a:solidFill>
              </a:rPr>
              <a:t>unstable learners</a:t>
            </a:r>
            <a:r>
              <a:rPr lang="en-US" sz="2400" dirty="0"/>
              <a:t>, algorithms (like decision trees) whose output can change dramatically when the training data is slightly changed</a:t>
            </a:r>
            <a:r>
              <a:rPr lang="en-US" sz="24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However, often the errors of the different models are correlated, which defies the purpose of bagging.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597352"/>
            <a:ext cx="17075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Slide credit: Ray Mooney 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Boosting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Originally developed by computational learning theorists to guarantee performance improvements on fitting training data for a </a:t>
            </a:r>
            <a:r>
              <a:rPr lang="en-US" sz="2400" b="1" i="1" dirty="0">
                <a:solidFill>
                  <a:srgbClr val="FF0000"/>
                </a:solidFill>
              </a:rPr>
              <a:t>weak learner </a:t>
            </a:r>
            <a:r>
              <a:rPr lang="en-US" sz="2400" dirty="0"/>
              <a:t>that only needs to generate a hypothesis with a training accuracy greater than 0.5 (</a:t>
            </a:r>
            <a:r>
              <a:rPr lang="en-US" sz="2400" dirty="0" err="1"/>
              <a:t>Schapire</a:t>
            </a:r>
            <a:r>
              <a:rPr lang="en-US" sz="2400" dirty="0"/>
              <a:t>, 1990).</a:t>
            </a:r>
          </a:p>
          <a:p>
            <a:r>
              <a:rPr lang="en-US" sz="2400" dirty="0"/>
              <a:t>Revised to be a practical algorithm, </a:t>
            </a:r>
            <a:r>
              <a:rPr lang="en-US" sz="2400" dirty="0" err="1"/>
              <a:t>AdaBoost</a:t>
            </a:r>
            <a:r>
              <a:rPr lang="en-US" sz="2400" dirty="0"/>
              <a:t>, for building ensembles that empirically improves generalization performance (Freund &amp; </a:t>
            </a:r>
            <a:r>
              <a:rPr lang="en-US" sz="2400" dirty="0" err="1"/>
              <a:t>Shapire</a:t>
            </a:r>
            <a:r>
              <a:rPr lang="en-US" sz="2400" dirty="0"/>
              <a:t>, 1996).</a:t>
            </a:r>
          </a:p>
          <a:p>
            <a:r>
              <a:rPr lang="en-US" sz="2400" dirty="0"/>
              <a:t>Examples are given weights. At each iteration, a new hypothesis is learned and the examples are reweighted to focus the system on examples that the most recently learned classifier got wrong.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597352"/>
            <a:ext cx="17075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Slide credit: Ray Mooney 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7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Boosting: Basic Algorithm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7838" y="1371600"/>
            <a:ext cx="8248650" cy="49688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+mj-lt"/>
              </a:rPr>
              <a:t>General Loop:</a:t>
            </a:r>
          </a:p>
          <a:p>
            <a:pPr>
              <a:lnSpc>
                <a:spcPct val="90000"/>
              </a:lnSpc>
              <a:spcBef>
                <a:spcPct val="5000"/>
              </a:spcBef>
              <a:buFontTx/>
              <a:buNone/>
            </a:pPr>
            <a:r>
              <a:rPr lang="en-US" sz="2800" dirty="0">
                <a:latin typeface="+mj-lt"/>
              </a:rPr>
              <a:t>    </a:t>
            </a:r>
            <a:r>
              <a:rPr lang="en-US" sz="2000" dirty="0">
                <a:solidFill>
                  <a:srgbClr val="0000CC"/>
                </a:solidFill>
                <a:latin typeface="+mj-lt"/>
              </a:rPr>
              <a:t>Set all examples to have equal uniform weights.</a:t>
            </a:r>
          </a:p>
          <a:p>
            <a:pPr>
              <a:lnSpc>
                <a:spcPct val="90000"/>
              </a:lnSpc>
              <a:spcBef>
                <a:spcPct val="5000"/>
              </a:spcBef>
              <a:buFontTx/>
              <a:buNone/>
            </a:pPr>
            <a:r>
              <a:rPr lang="en-US" sz="2000" dirty="0">
                <a:solidFill>
                  <a:srgbClr val="0000CC"/>
                </a:solidFill>
                <a:latin typeface="+mj-lt"/>
              </a:rPr>
              <a:t>      For</a:t>
            </a:r>
            <a:r>
              <a:rPr lang="en-US" sz="2000" i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000" i="1" dirty="0" smtClean="0">
                <a:solidFill>
                  <a:srgbClr val="0000CC"/>
                </a:solidFill>
                <a:latin typeface="+mj-lt"/>
              </a:rPr>
              <a:t>m</a:t>
            </a:r>
            <a:r>
              <a:rPr lang="en-US" sz="2000" dirty="0" smtClean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000" dirty="0">
                <a:solidFill>
                  <a:srgbClr val="0000CC"/>
                </a:solidFill>
                <a:latin typeface="+mj-lt"/>
              </a:rPr>
              <a:t>from 1 to </a:t>
            </a:r>
            <a:r>
              <a:rPr lang="en-US" sz="2000" i="1" dirty="0">
                <a:solidFill>
                  <a:srgbClr val="0000CC"/>
                </a:solidFill>
                <a:latin typeface="+mj-lt"/>
              </a:rPr>
              <a:t>M</a:t>
            </a:r>
            <a:r>
              <a:rPr lang="en-US" sz="2000" dirty="0" smtClean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000" dirty="0">
                <a:solidFill>
                  <a:srgbClr val="0000CC"/>
                </a:solidFill>
                <a:latin typeface="+mj-lt"/>
              </a:rPr>
              <a:t>do:</a:t>
            </a:r>
          </a:p>
          <a:p>
            <a:pPr marL="342900" lvl="1" indent="-342900">
              <a:lnSpc>
                <a:spcPct val="90000"/>
              </a:lnSpc>
              <a:spcBef>
                <a:spcPct val="5000"/>
              </a:spcBef>
              <a:buClr>
                <a:srgbClr val="FF0000"/>
              </a:buClr>
              <a:buNone/>
            </a:pPr>
            <a:r>
              <a:rPr lang="en-US" sz="2000" dirty="0" smtClean="0">
                <a:solidFill>
                  <a:srgbClr val="0000CC"/>
                </a:solidFill>
                <a:latin typeface="+mj-lt"/>
                <a:cs typeface="Arial" pitchFamily="34" charset="0"/>
              </a:rPr>
              <a:t>		Find </a:t>
            </a:r>
            <a:r>
              <a:rPr lang="en-US" sz="2000" dirty="0">
                <a:solidFill>
                  <a:srgbClr val="0000CC"/>
                </a:solidFill>
                <a:latin typeface="+mj-lt"/>
                <a:cs typeface="Arial" pitchFamily="34" charset="0"/>
              </a:rPr>
              <a:t>the weak learner </a:t>
            </a:r>
            <a:r>
              <a:rPr lang="en-US" sz="2000" i="1" dirty="0" err="1" smtClean="0">
                <a:solidFill>
                  <a:srgbClr val="0000CC"/>
                </a:solidFill>
              </a:rPr>
              <a:t>h</a:t>
            </a:r>
            <a:r>
              <a:rPr lang="en-US" sz="2000" i="1" baseline="-25000" dirty="0" err="1" smtClean="0">
                <a:solidFill>
                  <a:srgbClr val="0000CC"/>
                </a:solidFill>
              </a:rPr>
              <a:t>m</a:t>
            </a:r>
            <a:r>
              <a:rPr lang="en-US" sz="2000" i="1" baseline="-25000" dirty="0" smtClean="0">
                <a:solidFill>
                  <a:srgbClr val="0000CC"/>
                </a:solidFill>
              </a:rPr>
              <a:t> </a:t>
            </a:r>
            <a:r>
              <a:rPr lang="en-US" sz="2000" dirty="0" smtClean="0">
                <a:solidFill>
                  <a:srgbClr val="0000CC"/>
                </a:solidFill>
                <a:latin typeface="+mj-lt"/>
                <a:cs typeface="Arial" pitchFamily="34" charset="0"/>
              </a:rPr>
              <a:t>that </a:t>
            </a:r>
            <a:r>
              <a:rPr lang="en-US" sz="2000" dirty="0">
                <a:solidFill>
                  <a:srgbClr val="0000CC"/>
                </a:solidFill>
                <a:latin typeface="+mj-lt"/>
                <a:cs typeface="Arial" pitchFamily="34" charset="0"/>
              </a:rPr>
              <a:t>achieves </a:t>
            </a:r>
            <a:r>
              <a:rPr lang="en-US" sz="2000" dirty="0" smtClean="0">
                <a:solidFill>
                  <a:srgbClr val="0000CC"/>
                </a:solidFill>
                <a:latin typeface="+mj-lt"/>
                <a:cs typeface="Arial" pitchFamily="34" charset="0"/>
              </a:rPr>
              <a:t>lowest </a:t>
            </a:r>
            <a:r>
              <a:rPr lang="en-US" sz="2000" i="1" dirty="0">
                <a:solidFill>
                  <a:srgbClr val="0000CC"/>
                </a:solidFill>
                <a:latin typeface="+mj-lt"/>
                <a:cs typeface="Arial" pitchFamily="34" charset="0"/>
              </a:rPr>
              <a:t>weighted</a:t>
            </a:r>
            <a:r>
              <a:rPr lang="en-US" sz="2000" dirty="0">
                <a:solidFill>
                  <a:srgbClr val="0000CC"/>
                </a:solidFill>
                <a:latin typeface="+mj-lt"/>
                <a:cs typeface="Arial" pitchFamily="34" charset="0"/>
              </a:rPr>
              <a:t> training </a:t>
            </a:r>
            <a:r>
              <a:rPr lang="en-US" sz="2000" dirty="0" smtClean="0">
                <a:solidFill>
                  <a:srgbClr val="0000CC"/>
                </a:solidFill>
                <a:latin typeface="+mj-lt"/>
                <a:cs typeface="Arial" pitchFamily="34" charset="0"/>
              </a:rPr>
              <a:t>error</a:t>
            </a:r>
            <a:endParaRPr lang="en-US" sz="2000" dirty="0">
              <a:solidFill>
                <a:srgbClr val="0000CC"/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ct val="5000"/>
              </a:spcBef>
              <a:buFontTx/>
              <a:buNone/>
            </a:pPr>
            <a:r>
              <a:rPr lang="en-US" sz="2000" dirty="0">
                <a:solidFill>
                  <a:srgbClr val="0000CC"/>
                </a:solidFill>
                <a:latin typeface="+mj-lt"/>
              </a:rPr>
              <a:t>             </a:t>
            </a:r>
            <a:r>
              <a:rPr lang="en-US" sz="2000" dirty="0" smtClean="0">
                <a:solidFill>
                  <a:srgbClr val="0000CC"/>
                </a:solidFill>
                <a:latin typeface="+mj-lt"/>
              </a:rPr>
              <a:t>	Increase </a:t>
            </a:r>
            <a:r>
              <a:rPr lang="en-US" sz="2000" dirty="0">
                <a:solidFill>
                  <a:srgbClr val="0000CC"/>
                </a:solidFill>
                <a:latin typeface="+mj-lt"/>
              </a:rPr>
              <a:t>the weights of </a:t>
            </a:r>
            <a:r>
              <a:rPr lang="en-US" sz="2000" dirty="0" smtClean="0">
                <a:solidFill>
                  <a:srgbClr val="0000CC"/>
                </a:solidFill>
                <a:latin typeface="+mj-lt"/>
              </a:rPr>
              <a:t>examples that </a:t>
            </a:r>
            <a:r>
              <a:rPr lang="en-US" sz="2000" i="1" dirty="0" err="1" smtClean="0">
                <a:solidFill>
                  <a:srgbClr val="0000CC"/>
                </a:solidFill>
                <a:latin typeface="+mj-lt"/>
              </a:rPr>
              <a:t>h</a:t>
            </a:r>
            <a:r>
              <a:rPr lang="en-US" sz="2000" i="1" baseline="-25000" dirty="0" err="1" smtClean="0">
                <a:solidFill>
                  <a:srgbClr val="0000CC"/>
                </a:solidFill>
                <a:latin typeface="+mj-lt"/>
              </a:rPr>
              <a:t>m</a:t>
            </a:r>
            <a:r>
              <a:rPr lang="en-US" sz="2000" i="1" baseline="-25000" dirty="0" smtClean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rgbClr val="0000CC"/>
                </a:solidFill>
                <a:latin typeface="+mj-lt"/>
              </a:rPr>
              <a:t>classifies incorrectly</a:t>
            </a:r>
            <a:endParaRPr lang="en-US" sz="2000" dirty="0">
              <a:solidFill>
                <a:srgbClr val="0000CC"/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ct val="5000"/>
              </a:spcBef>
            </a:pPr>
            <a:r>
              <a:rPr lang="en-US" sz="2800" dirty="0" smtClean="0">
                <a:latin typeface="+mj-lt"/>
                <a:cs typeface="Arial" pitchFamily="34" charset="0"/>
              </a:rPr>
              <a:t>During testing: Each of the </a:t>
            </a:r>
            <a:r>
              <a:rPr lang="en-US" sz="2800" i="1" dirty="0" smtClean="0">
                <a:latin typeface="+mj-lt"/>
                <a:cs typeface="Arial" pitchFamily="34" charset="0"/>
              </a:rPr>
              <a:t>M </a:t>
            </a:r>
            <a:r>
              <a:rPr lang="en-US" sz="2800" dirty="0" smtClean="0">
                <a:latin typeface="+mj-lt"/>
                <a:cs typeface="Arial" pitchFamily="34" charset="0"/>
              </a:rPr>
              <a:t>classifiers gets a weighted vote proportional to its accuracy on the training data; final classifier is a linear combination of all weak learners.</a:t>
            </a:r>
          </a:p>
          <a:p>
            <a:pPr>
              <a:lnSpc>
                <a:spcPct val="90000"/>
              </a:lnSpc>
              <a:spcBef>
                <a:spcPct val="5000"/>
              </a:spcBef>
            </a:pPr>
            <a:r>
              <a:rPr lang="en-US" sz="2800" dirty="0" smtClean="0">
                <a:latin typeface="+mj-lt"/>
              </a:rPr>
              <a:t>Base </a:t>
            </a:r>
            <a:r>
              <a:rPr lang="en-US" sz="2800" dirty="0">
                <a:latin typeface="+mj-lt"/>
              </a:rPr>
              <a:t>(weak) learner must focus on correctly classifying the most highly weighted examples while strongly avoiding over-fitting</a:t>
            </a:r>
            <a:r>
              <a:rPr lang="en-US" sz="2800" dirty="0" smtClean="0">
                <a:latin typeface="+mj-lt"/>
              </a:rPr>
              <a:t>.</a:t>
            </a:r>
          </a:p>
          <a:p>
            <a:pPr>
              <a:lnSpc>
                <a:spcPct val="90000"/>
              </a:lnSpc>
              <a:spcBef>
                <a:spcPct val="5000"/>
              </a:spcBef>
            </a:pPr>
            <a:r>
              <a:rPr lang="en-US" sz="2800" dirty="0" smtClean="0">
                <a:latin typeface="+mj-lt"/>
              </a:rPr>
              <a:t>Weak learners must perform better than chance.</a:t>
            </a:r>
            <a:endParaRPr lang="en-US" sz="28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97352"/>
            <a:ext cx="35894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Slide credit: Ray Mooney, Lana </a:t>
            </a:r>
            <a:r>
              <a:rPr lang="en-US" sz="1100" dirty="0" err="1" smtClean="0"/>
              <a:t>Lazebnik</a:t>
            </a:r>
            <a:r>
              <a:rPr lang="en-US" sz="1100" dirty="0" smtClean="0"/>
              <a:t>, Kristen </a:t>
            </a:r>
            <a:r>
              <a:rPr lang="en-US" sz="1100" dirty="0" err="1" smtClean="0"/>
              <a:t>Grauman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MARKUSSV@9CFEVIMFUVWXY5M7" val="2826"/>
  <p:tag name="DEFAULTDISPLAYSOURCE" val="\documentclass{book}&#10;\pagestyle{empty}&#10;\input{C:/Users/markussv/depots/CMBBOOK/latex/prml-utils}&#10;\begin{document}&#10;\[&#10;&#10;\]&#10;\end{document}&#10;"/>
  <p:tag name="EMBEDFONT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els">
  <a:themeElements>
    <a:clrScheme name="">
      <a:dk1>
        <a:srgbClr val="000000"/>
      </a:dk1>
      <a:lt1>
        <a:srgbClr val="FFFFFF"/>
      </a:lt1>
      <a:dk2>
        <a:srgbClr val="3333FF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3366"/>
      </a:hlink>
      <a:folHlink>
        <a:srgbClr val="B2B2B2"/>
      </a:folHlink>
    </a:clrScheme>
    <a:fontScheme name="model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del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3333FF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3366"/>
    </a:hlink>
    <a:folHlink>
      <a:srgbClr val="B2B2B2"/>
    </a:folHlink>
  </a:clrScheme>
</a:themeOverride>
</file>

<file path=ppt/theme/themeOverride10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3333FF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3366"/>
    </a:hlink>
    <a:folHlink>
      <a:srgbClr val="B2B2B2"/>
    </a:folHlink>
  </a:clrScheme>
</a:themeOverride>
</file>

<file path=ppt/theme/themeOverride1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3333FF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3366"/>
    </a:hlink>
    <a:folHlink>
      <a:srgbClr val="B2B2B2"/>
    </a:folHlink>
  </a:clrScheme>
</a:themeOverride>
</file>

<file path=ppt/theme/themeOverride1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3333FF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3366"/>
    </a:hlink>
    <a:folHlink>
      <a:srgbClr val="B2B2B2"/>
    </a:folHlink>
  </a:clrScheme>
</a:themeOverride>
</file>

<file path=ppt/theme/themeOverride1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3333FF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3366"/>
    </a:hlink>
    <a:folHlink>
      <a:srgbClr val="B2B2B2"/>
    </a:folHlink>
  </a:clrScheme>
</a:themeOverride>
</file>

<file path=ppt/theme/themeOverride1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3333FF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3366"/>
    </a:hlink>
    <a:folHlink>
      <a:srgbClr val="B2B2B2"/>
    </a:folHlink>
  </a:clrScheme>
</a:themeOverride>
</file>

<file path=ppt/theme/themeOverride1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3333FF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3366"/>
    </a:hlink>
    <a:folHlink>
      <a:srgbClr val="B2B2B2"/>
    </a:folHlink>
  </a:clrScheme>
</a:themeOverride>
</file>

<file path=ppt/theme/themeOverride1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3333FF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3366"/>
    </a:hlink>
    <a:folHlink>
      <a:srgbClr val="B2B2B2"/>
    </a:folHlink>
  </a:clrScheme>
</a:themeOverride>
</file>

<file path=ppt/theme/themeOverride1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3333FF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3366"/>
    </a:hlink>
    <a:folHlink>
      <a:srgbClr val="B2B2B2"/>
    </a:folHlink>
  </a:clrScheme>
</a:themeOverride>
</file>

<file path=ppt/theme/themeOverride1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3333FF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3366"/>
    </a:hlink>
    <a:folHlink>
      <a:srgbClr val="B2B2B2"/>
    </a:folHlink>
  </a:clrScheme>
</a:themeOverride>
</file>

<file path=ppt/theme/themeOverride19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3333FF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3366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3333FF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3366"/>
    </a:hlink>
    <a:folHlink>
      <a:srgbClr val="B2B2B2"/>
    </a:folHlink>
  </a:clrScheme>
</a:themeOverride>
</file>

<file path=ppt/theme/themeOverride20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3333FF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3366"/>
    </a:hlink>
    <a:folHlink>
      <a:srgbClr val="B2B2B2"/>
    </a:folHlink>
  </a:clrScheme>
</a:themeOverride>
</file>

<file path=ppt/theme/themeOverride2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3333FF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3366"/>
    </a:hlink>
    <a:folHlink>
      <a:srgbClr val="B2B2B2"/>
    </a:folHlink>
  </a:clrScheme>
</a:themeOverride>
</file>

<file path=ppt/theme/themeOverride2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3333FF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3366"/>
    </a:hlink>
    <a:folHlink>
      <a:srgbClr val="B2B2B2"/>
    </a:folHlink>
  </a:clrScheme>
</a:themeOverride>
</file>

<file path=ppt/theme/themeOverride2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3333FF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3366"/>
    </a:hlink>
    <a:folHlink>
      <a:srgbClr val="B2B2B2"/>
    </a:folHlink>
  </a:clrScheme>
</a:themeOverride>
</file>

<file path=ppt/theme/themeOverride2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3333FF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3366"/>
    </a:hlink>
    <a:folHlink>
      <a:srgbClr val="B2B2B2"/>
    </a:folHlink>
  </a:clrScheme>
</a:themeOverride>
</file>

<file path=ppt/theme/themeOverride2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3333FF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3366"/>
    </a:hlink>
    <a:folHlink>
      <a:srgbClr val="B2B2B2"/>
    </a:folHlink>
  </a:clrScheme>
</a:themeOverride>
</file>

<file path=ppt/theme/themeOverride2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3333FF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3366"/>
    </a:hlink>
    <a:folHlink>
      <a:srgbClr val="B2B2B2"/>
    </a:folHlink>
  </a:clrScheme>
</a:themeOverride>
</file>

<file path=ppt/theme/themeOverride2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3333FF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3366"/>
    </a:hlink>
    <a:folHlink>
      <a:srgbClr val="B2B2B2"/>
    </a:folHlink>
  </a:clrScheme>
</a:themeOverride>
</file>

<file path=ppt/theme/themeOverride2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3333FF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3366"/>
    </a:hlink>
    <a:folHlink>
      <a:srgbClr val="B2B2B2"/>
    </a:folHlink>
  </a:clrScheme>
</a:themeOverride>
</file>

<file path=ppt/theme/themeOverride29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3333FF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3366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3333FF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3366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3333FF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3366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3333FF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3366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3333FF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3366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3333FF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3366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3333FF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3366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3333FF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3366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9755</TotalTime>
  <Words>3304</Words>
  <Application>Microsoft Office PowerPoint</Application>
  <PresentationFormat>On-screen Show (4:3)</PresentationFormat>
  <Paragraphs>522</Paragraphs>
  <Slides>56</Slides>
  <Notes>26</Notes>
  <HiddenSlides>6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67" baseType="lpstr">
      <vt:lpstr>Arial</vt:lpstr>
      <vt:lpstr>Wingdings</vt:lpstr>
      <vt:lpstr>Trebuchet MS</vt:lpstr>
      <vt:lpstr>Calibri</vt:lpstr>
      <vt:lpstr>Symbol</vt:lpstr>
      <vt:lpstr>Helvetica</vt:lpstr>
      <vt:lpstr>Times New Roman</vt:lpstr>
      <vt:lpstr>2_Office Theme</vt:lpstr>
      <vt:lpstr>models</vt:lpstr>
      <vt:lpstr>Image</vt:lpstr>
      <vt:lpstr>Equation</vt:lpstr>
      <vt:lpstr>CS 2750: Machine Learning  Ensembles; bagging and boosting; decision trees</vt:lpstr>
      <vt:lpstr>Plan for Today</vt:lpstr>
      <vt:lpstr>Learning Ensembles</vt:lpstr>
      <vt:lpstr>Learning Ensembles</vt:lpstr>
      <vt:lpstr>Value of Ensembles</vt:lpstr>
      <vt:lpstr>Homogenous Ensembles</vt:lpstr>
      <vt:lpstr>Bagging</vt:lpstr>
      <vt:lpstr>Boosting</vt:lpstr>
      <vt:lpstr>Boosting: Basic Algorithm</vt:lpstr>
      <vt:lpstr>Boosting Illustration</vt:lpstr>
      <vt:lpstr>Boosting Illustration</vt:lpstr>
      <vt:lpstr>Boosting Illustration</vt:lpstr>
      <vt:lpstr>Boosting Illustration</vt:lpstr>
      <vt:lpstr>Boosting Illustration</vt:lpstr>
      <vt:lpstr>Boosting Illustration</vt:lpstr>
      <vt:lpstr>AdaBoost Pseudocode</vt:lpstr>
      <vt:lpstr>PowerPoint Presentation</vt:lpstr>
      <vt:lpstr>Learning with Weighted Examples</vt:lpstr>
      <vt:lpstr>Experimental Results on Ensembles (Freund &amp; Schapire, 1996; Quinlan, 1996)</vt:lpstr>
      <vt:lpstr>Issues in Ensembles</vt:lpstr>
      <vt:lpstr>Boosting application: Face detection</vt:lpstr>
      <vt:lpstr>Challenges of face detection</vt:lpstr>
      <vt:lpstr>Viola-Jones face detector</vt:lpstr>
      <vt:lpstr>Viola-Jones detector: features</vt:lpstr>
      <vt:lpstr>Example</vt:lpstr>
      <vt:lpstr>Viola-Jones detector: features</vt:lpstr>
      <vt:lpstr>Viola-Jones detector: AdaBoost</vt:lpstr>
      <vt:lpstr>Boosting for face detection</vt:lpstr>
      <vt:lpstr>Are we done?</vt:lpstr>
      <vt:lpstr>Cascading classifiers for detection</vt:lpstr>
      <vt:lpstr>Viola-Jones detector: summary</vt:lpstr>
      <vt:lpstr>Viola-Jones detector: summary</vt:lpstr>
      <vt:lpstr>PowerPoint Presentation</vt:lpstr>
      <vt:lpstr>PowerPoint Presentation</vt:lpstr>
      <vt:lpstr>Decision Stumps</vt:lpstr>
      <vt:lpstr>Plan for Today</vt:lpstr>
      <vt:lpstr>Decision Trees</vt:lpstr>
      <vt:lpstr>What about continuous features?</vt:lpstr>
      <vt:lpstr>Top-Down Decision Tree Induction</vt:lpstr>
      <vt:lpstr>Top-Down Decision Tree Induction</vt:lpstr>
      <vt:lpstr>Decision Tree Induction Pseudocode</vt:lpstr>
      <vt:lpstr>Picking a Good Split Feature</vt:lpstr>
      <vt:lpstr>Entropy</vt:lpstr>
      <vt:lpstr>Entropy Plot for Binary Classification</vt:lpstr>
      <vt:lpstr>Information Gain</vt:lpstr>
      <vt:lpstr>Another Example Decision Tree Classifier</vt:lpstr>
      <vt:lpstr>Another Example Decision Tree Classifier</vt:lpstr>
      <vt:lpstr>Another Example Decision Tree Classifier</vt:lpstr>
      <vt:lpstr>Another Example Decision Tree Classifier</vt:lpstr>
      <vt:lpstr>Another Example Decision Tree Classifier</vt:lpstr>
      <vt:lpstr>Another Example Decision Tree Classifier</vt:lpstr>
      <vt:lpstr>Overfitting</vt:lpstr>
      <vt:lpstr>Overfitting Noise in Decision Trees</vt:lpstr>
      <vt:lpstr>Overfitting Noise in Decision Trees</vt:lpstr>
      <vt:lpstr>Overfitting Prevention (Pruning) Methods</vt:lpstr>
      <vt:lpstr>Reduced Error Pruning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Pattern Recognition and Machine Learning : Graphical Models</dc:title>
  <dc:creator>Adriana Kovashka</dc:creator>
  <cp:lastModifiedBy>Adriana I. Kovashka</cp:lastModifiedBy>
  <cp:revision>661</cp:revision>
  <dcterms:created xsi:type="dcterms:W3CDTF">2007-10-17T08:21:15Z</dcterms:created>
  <dcterms:modified xsi:type="dcterms:W3CDTF">2016-03-30T16:22:09Z</dcterms:modified>
</cp:coreProperties>
</file>