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22" r:id="rId3"/>
    <p:sldMasterId id="2147483734" r:id="rId4"/>
    <p:sldMasterId id="2147483746" r:id="rId5"/>
  </p:sldMasterIdLst>
  <p:notesMasterIdLst>
    <p:notesMasterId r:id="rId31"/>
  </p:notesMasterIdLst>
  <p:sldIdLst>
    <p:sldId id="256" r:id="rId6"/>
    <p:sldId id="501" r:id="rId7"/>
    <p:sldId id="502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99" r:id="rId17"/>
    <p:sldId id="496" r:id="rId18"/>
    <p:sldId id="415" r:id="rId19"/>
    <p:sldId id="418" r:id="rId20"/>
    <p:sldId id="419" r:id="rId21"/>
    <p:sldId id="420" r:id="rId22"/>
    <p:sldId id="421" r:id="rId23"/>
    <p:sldId id="424" r:id="rId24"/>
    <p:sldId id="500" r:id="rId25"/>
    <p:sldId id="433" r:id="rId26"/>
    <p:sldId id="434" r:id="rId27"/>
    <p:sldId id="462" r:id="rId28"/>
    <p:sldId id="463" r:id="rId29"/>
    <p:sldId id="46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37736-4DC9-4C05-99A7-856CCC231FA5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AD559-58E6-437A-A7FE-2E6C4DB0F6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9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3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6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17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4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08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36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55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88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79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31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71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479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16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913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445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6FF14-906B-8C43-8206-00F0F407B02E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83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>
                    <a:lumMod val="85000"/>
                  </a:prstClr>
                </a:solidFill>
              </a:rPr>
              <a:t>Research at TTI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4A590-6033-DE48-865B-A0558AEFCBD1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6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D4A4B-0330-AF4E-991D-7D58C0870B97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6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9279-66D6-F54A-8DF6-8569F0E44DC0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58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DD396-FCC9-5D4C-A19A-0D227FF6545F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8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D718F-682B-7343-BB3C-8AD70332433B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4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550E6-1DFF-B84C-BFE3-E4371400DA8D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34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965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51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8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1E281-1F8F-6944-BFC1-D0DAE21D9B05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74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CFAE8-AF25-AC44-B97D-AB359B592C3A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66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AFEEC-C182-2D4A-848B-6A0ED98C1FE8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30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68A2-5B33-FA46-93E8-3B5149732374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430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6FF14-906B-8C43-8206-00F0F407B02E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606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>
                    <a:lumMod val="85000"/>
                  </a:prstClr>
                </a:solidFill>
              </a:rPr>
              <a:t>Research at TTI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4A590-6033-DE48-865B-A0558AEFCBD1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043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D4A4B-0330-AF4E-991D-7D58C0870B97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25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9279-66D6-F54A-8DF6-8569F0E44DC0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6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DD396-FCC9-5D4C-A19A-0D227FF6545F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65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D718F-682B-7343-BB3C-8AD70332433B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996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820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550E6-1DFF-B84C-BFE3-E4371400DA8D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22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51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8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1E281-1F8F-6944-BFC1-D0DAE21D9B05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5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CFAE8-AF25-AC44-B97D-AB359B592C3A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2201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AFEEC-C182-2D4A-848B-6A0ED98C1FE8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27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>
                    <a:lumMod val="50000"/>
                  </a:prstClr>
                </a:solidFill>
              </a:rPr>
              <a:t>(C) Dhruv Batra </a:t>
            </a:r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68A2-5B33-FA46-93E8-3B5149732374}" type="slidenum">
              <a:rPr lang="en-US">
                <a:solidFill>
                  <a:prstClr val="white">
                    <a:lumMod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359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5143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525963"/>
          </a:xfrm>
        </p:spPr>
        <p:txBody>
          <a:bodyPr/>
          <a:lstStyle>
            <a:lvl1pPr>
              <a:buNone/>
              <a:defRPr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9195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76" y="4419600"/>
            <a:ext cx="7772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8943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None/>
              <a:defRPr sz="2400" b="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None/>
              <a:defRPr sz="2400" b="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143000"/>
            <a:ext cx="8229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3311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None/>
              <a:defRPr sz="2400"/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None/>
              <a:defRPr sz="2400"/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457200" y="1143000"/>
            <a:ext cx="82296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68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339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rot="5400000" flipH="1" flipV="1">
            <a:off x="0" y="11430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457200" y="1143000"/>
            <a:ext cx="82296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1438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5458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None/>
              <a:defRPr sz="3200"/>
            </a:lvl1pPr>
            <a:lvl2pPr>
              <a:buNone/>
              <a:defRPr sz="2800"/>
            </a:lvl2pPr>
            <a:lvl3pPr>
              <a:buNone/>
              <a:defRPr sz="2400"/>
            </a:lvl3pPr>
            <a:lvl4pPr>
              <a:buNone/>
              <a:defRPr sz="2000"/>
            </a:lvl4pPr>
            <a:lvl5pPr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6223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21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649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05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1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1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B0B04-5B08-449E-9A80-4C83B77B7073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8728-ECF9-405A-8F50-53431964C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9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b="1" dirty="0" smtClean="0">
                <a:solidFill>
                  <a:prstClr val="white">
                    <a:lumMod val="50000"/>
                  </a:prstClr>
                </a:solidFill>
                <a:latin typeface="Arial Narrow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(C) Dhruv Batra 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bg1">
                    <a:lumMod val="50000"/>
                  </a:schemeClr>
                </a:solidFill>
                <a:latin typeface="Arial" pitchFamily="-112" charset="0"/>
                <a:ea typeface="+mn-ea"/>
                <a:cs typeface="+mn-cs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2651A289-BEF2-FC49-AB93-B19BD27FB58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" pitchFamily="64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921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b="1" dirty="0" smtClean="0">
                <a:solidFill>
                  <a:prstClr val="white">
                    <a:lumMod val="50000"/>
                  </a:prstClr>
                </a:solidFill>
                <a:latin typeface="Arial Narrow" pitchFamily="-112" charset="0"/>
                <a:ea typeface="ＭＳ Ｐゴシック" pitchFamily="-112" charset="-128"/>
                <a:cs typeface="ＭＳ Ｐゴシック" pitchFamily="-112" charset="-128"/>
                <a:sym typeface="Symbol" pitchFamily="-112" charset="2"/>
              </a:rPr>
              <a:t>(C) Dhruv Batra 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bg1">
                    <a:lumMod val="50000"/>
                  </a:schemeClr>
                </a:solidFill>
                <a:latin typeface="Arial" pitchFamily="-112" charset="0"/>
                <a:ea typeface="+mn-ea"/>
                <a:cs typeface="+mn-cs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2651A289-BEF2-FC49-AB93-B19BD27FB58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" pitchFamily="64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878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9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9.png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tags" Target="../tags/tag23.xml"/><Relationship Id="rId7" Type="http://schemas.openxmlformats.org/officeDocument/2006/relationships/image" Target="../media/image30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34.png"/><Relationship Id="rId5" Type="http://schemas.openxmlformats.org/officeDocument/2006/relationships/tags" Target="../tags/tag25.xml"/><Relationship Id="rId10" Type="http://schemas.openxmlformats.org/officeDocument/2006/relationships/image" Target="../media/image33.png"/><Relationship Id="rId4" Type="http://schemas.openxmlformats.org/officeDocument/2006/relationships/tags" Target="../tags/tag24.xml"/><Relationship Id="rId9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tags" Target="../tags/tag28.xml"/><Relationship Id="rId7" Type="http://schemas.openxmlformats.org/officeDocument/2006/relationships/image" Target="../media/image35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39.png"/><Relationship Id="rId5" Type="http://schemas.openxmlformats.org/officeDocument/2006/relationships/tags" Target="../tags/tag30.xml"/><Relationship Id="rId10" Type="http://schemas.openxmlformats.org/officeDocument/2006/relationships/image" Target="../media/image38.png"/><Relationship Id="rId4" Type="http://schemas.openxmlformats.org/officeDocument/2006/relationships/tags" Target="../tags/tag29.xml"/><Relationship Id="rId9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46.xml"/><Relationship Id="rId1" Type="http://schemas.openxmlformats.org/officeDocument/2006/relationships/tags" Target="../tags/tag3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7" Type="http://schemas.openxmlformats.org/officeDocument/2006/relationships/image" Target="../media/image46.jpe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4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image" Target="../media/image51.pn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7" Type="http://schemas.openxmlformats.org/officeDocument/2006/relationships/image" Target="../media/image54.png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59.png"/><Relationship Id="rId5" Type="http://schemas.openxmlformats.org/officeDocument/2006/relationships/image" Target="../media/image58.jpeg"/><Relationship Id="rId4" Type="http://schemas.openxmlformats.org/officeDocument/2006/relationships/image" Target="../media/image5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48.xml"/><Relationship Id="rId5" Type="http://schemas.openxmlformats.org/officeDocument/2006/relationships/image" Target="../media/image63.png"/><Relationship Id="rId4" Type="http://schemas.openxmlformats.org/officeDocument/2006/relationships/image" Target="../media/image6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46.xml"/><Relationship Id="rId10" Type="http://schemas.openxmlformats.org/officeDocument/2006/relationships/image" Target="../media/image6.png"/><Relationship Id="rId4" Type="http://schemas.openxmlformats.org/officeDocument/2006/relationships/tags" Target="../tags/tag4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9.xml"/><Relationship Id="rId7" Type="http://schemas.openxmlformats.org/officeDocument/2006/relationships/image" Target="../media/image10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9.png"/><Relationship Id="rId5" Type="http://schemas.openxmlformats.org/officeDocument/2006/relationships/slideLayout" Target="../slideLayouts/slideLayout46.xml"/><Relationship Id="rId4" Type="http://schemas.openxmlformats.org/officeDocument/2006/relationships/tags" Target="../tags/tag10.xml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46.xml"/><Relationship Id="rId1" Type="http://schemas.openxmlformats.org/officeDocument/2006/relationships/tags" Target="../tags/tag1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tags" Target="../tags/tag14.xml"/><Relationship Id="rId7" Type="http://schemas.openxmlformats.org/officeDocument/2006/relationships/image" Target="../media/image16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5.png"/><Relationship Id="rId5" Type="http://schemas.openxmlformats.org/officeDocument/2006/relationships/slideLayout" Target="../slideLayouts/slideLayout46.xml"/><Relationship Id="rId4" Type="http://schemas.openxmlformats.org/officeDocument/2006/relationships/tags" Target="../tags/tag15.xml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46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76135"/>
            <a:ext cx="9144000" cy="25908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 2750: Machine Learning </a:t>
            </a:r>
            <a:r>
              <a:rPr lang="en-US" sz="5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Density Estimation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19335"/>
            <a:ext cx="6400800" cy="2133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Prof. Adriana </a:t>
            </a:r>
            <a:r>
              <a:rPr lang="en-US" sz="3600" dirty="0" err="1" smtClean="0">
                <a:solidFill>
                  <a:schemeClr val="tx1"/>
                </a:solidFill>
              </a:rPr>
              <a:t>Kovashka</a:t>
            </a: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University of Pittsburgh</a:t>
            </a:r>
          </a:p>
          <a:p>
            <a:pPr>
              <a:spcBef>
                <a:spcPts val="0"/>
              </a:spcBef>
            </a:pPr>
            <a:r>
              <a:rPr lang="en-US" sz="3600" smtClean="0">
                <a:solidFill>
                  <a:schemeClr val="tx1"/>
                </a:solidFill>
              </a:rPr>
              <a:t>March 14, </a:t>
            </a:r>
            <a:r>
              <a:rPr lang="en-US" sz="3600" dirty="0" smtClean="0">
                <a:solidFill>
                  <a:schemeClr val="tx1"/>
                </a:solidFill>
              </a:rPr>
              <a:t>2016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16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Beta Distribution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Distribution over              .</a:t>
            </a:r>
            <a:endParaRPr lang="en-GB" dirty="0"/>
          </a:p>
        </p:txBody>
      </p:sp>
      <p:pic>
        <p:nvPicPr>
          <p:cNvPr id="8" name="Picture 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235149" y="2500306"/>
            <a:ext cx="4673701" cy="1881066"/>
          </a:xfrm>
          <a:prstGeom prst="rect">
            <a:avLst/>
          </a:prstGeom>
          <a:noFill/>
          <a:ln/>
          <a:effectLst/>
        </p:spPr>
      </p:pic>
      <p:pic>
        <p:nvPicPr>
          <p:cNvPr id="7" name="Picture 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51772" y="1782548"/>
            <a:ext cx="1207773" cy="350520"/>
          </a:xfrm>
          <a:prstGeom prst="rect">
            <a:avLst/>
          </a:prstGeom>
          <a:noFill/>
          <a:ln/>
          <a:effectLst/>
        </p:spPr>
      </p:pic>
      <p:sp>
        <p:nvSpPr>
          <p:cNvPr id="6" name="TextBox 5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00413" y="4891108"/>
            <a:ext cx="2543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327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Bayesian Bernoulli</a:t>
            </a:r>
            <a:endParaRPr lang="en-GB" dirty="0"/>
          </a:p>
        </p:txBody>
      </p:sp>
      <p:pic>
        <p:nvPicPr>
          <p:cNvPr id="8" name="Picture 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447780" y="1785360"/>
            <a:ext cx="6248437" cy="1929396"/>
          </a:xfrm>
          <a:prstGeom prst="rect">
            <a:avLst/>
          </a:prstGeom>
          <a:noFill/>
          <a:ln/>
          <a:effectLst/>
        </p:spPr>
      </p:pic>
      <p:sp>
        <p:nvSpPr>
          <p:cNvPr id="7" name="TextBox 6"/>
          <p:cNvSpPr txBox="1"/>
          <p:nvPr/>
        </p:nvSpPr>
        <p:spPr>
          <a:xfrm>
            <a:off x="785786" y="478632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The Beta distribution provides the </a:t>
            </a:r>
            <a:r>
              <a:rPr lang="en-GB" sz="2400" i="1" dirty="0" smtClean="0">
                <a:solidFill>
                  <a:prstClr val="black"/>
                </a:solidFill>
              </a:rPr>
              <a:t>conjugate</a:t>
            </a:r>
            <a:r>
              <a:rPr lang="en-GB" sz="2400" dirty="0" smtClean="0">
                <a:solidFill>
                  <a:prstClr val="black"/>
                </a:solidFill>
              </a:rPr>
              <a:t> prior for the Bernoulli distribution.</a:t>
            </a:r>
            <a:endParaRPr lang="en-GB" sz="2400" dirty="0">
              <a:solidFill>
                <a:prstClr val="black"/>
              </a:solidFill>
            </a:endParaRPr>
          </a:p>
        </p:txBody>
      </p:sp>
      <p:pic>
        <p:nvPicPr>
          <p:cNvPr id="10" name="Picture 9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40504" y="4077278"/>
            <a:ext cx="4062991" cy="2804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867988" y="2142308"/>
            <a:ext cx="5943600" cy="8098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67988" y="2965269"/>
            <a:ext cx="5943600" cy="4397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67988" y="3396343"/>
            <a:ext cx="5943600" cy="4615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67988" y="3870962"/>
            <a:ext cx="5943600" cy="5442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7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Bayesian Bernoulli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hyperparameters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baseline="-25000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b</a:t>
            </a:r>
            <a:r>
              <a:rPr lang="en-US" baseline="-25000" dirty="0" err="1"/>
              <a:t>N</a:t>
            </a:r>
            <a:r>
              <a:rPr lang="en-US" i="1" dirty="0" smtClean="0"/>
              <a:t> </a:t>
            </a:r>
            <a:r>
              <a:rPr lang="en-US" dirty="0" smtClean="0"/>
              <a:t>are the effective number of observations of x=1 and x=0 (need not be integers)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posterior distribution in turn can act as a </a:t>
            </a:r>
            <a:r>
              <a:rPr lang="en-US" i="1" dirty="0" smtClean="0"/>
              <a:t>prior</a:t>
            </a:r>
            <a:r>
              <a:rPr lang="en-US" dirty="0" smtClean="0"/>
              <a:t> as more data is observed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Bernoulli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Interpretation?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fraction of (real and fictitious/prior observations) corresponding to x=1</a:t>
            </a:r>
          </a:p>
          <a:p>
            <a:endParaRPr lang="en-US" dirty="0"/>
          </a:p>
        </p:txBody>
      </p:sp>
      <p:pic>
        <p:nvPicPr>
          <p:cNvPr id="279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4613" y="1781917"/>
            <a:ext cx="39147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184571" y="2244106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 = N - m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Prior ∙ Likelihood = Posterior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801905" y="2366994"/>
            <a:ext cx="7500990" cy="1865376"/>
            <a:chOff x="857224" y="2807208"/>
            <a:chExt cx="7500990" cy="1865376"/>
          </a:xfrm>
        </p:grpSpPr>
        <p:pic>
          <p:nvPicPr>
            <p:cNvPr id="4" name="Picture 3" descr="Figure2.3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7224" y="2807208"/>
              <a:ext cx="2478024" cy="1865376"/>
            </a:xfrm>
            <a:prstGeom prst="rect">
              <a:avLst/>
            </a:prstGeom>
          </p:spPr>
        </p:pic>
        <p:pic>
          <p:nvPicPr>
            <p:cNvPr id="5" name="Picture 4" descr="Figure2.3b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57554" y="2807208"/>
              <a:ext cx="2478024" cy="1865376"/>
            </a:xfrm>
            <a:prstGeom prst="rect">
              <a:avLst/>
            </a:prstGeom>
          </p:spPr>
        </p:pic>
        <p:pic>
          <p:nvPicPr>
            <p:cNvPr id="6" name="Picture 5" descr="Figure2.3c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80190" y="2807208"/>
              <a:ext cx="2478024" cy="1865376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941" y="4354152"/>
            <a:ext cx="8560118" cy="823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880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Multinomial Variables</a:t>
            </a:r>
            <a:endParaRPr lang="en-GB" dirty="0"/>
          </a:p>
        </p:txBody>
      </p:sp>
      <p:pic>
        <p:nvPicPr>
          <p:cNvPr id="15" name="Picture 1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99361" y="3286124"/>
            <a:ext cx="3328429" cy="786388"/>
          </a:xfrm>
          <a:prstGeom prst="rect">
            <a:avLst/>
          </a:prstGeom>
          <a:noFill/>
          <a:ln/>
          <a:effectLst/>
        </p:spPr>
      </p:pic>
      <p:pic>
        <p:nvPicPr>
          <p:cNvPr id="8" name="Picture 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31689" y="2356862"/>
            <a:ext cx="1880620" cy="786386"/>
          </a:xfrm>
          <a:prstGeom prst="rect">
            <a:avLst/>
          </a:prstGeom>
          <a:noFill/>
        </p:spPr>
      </p:pic>
      <p:pic>
        <p:nvPicPr>
          <p:cNvPr id="10" name="Picture 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54217" y="4929198"/>
            <a:ext cx="2615189" cy="786386"/>
          </a:xfrm>
          <a:prstGeom prst="rect">
            <a:avLst/>
          </a:prstGeom>
          <a:noFill/>
        </p:spPr>
      </p:pic>
      <p:pic>
        <p:nvPicPr>
          <p:cNvPr id="12" name="Picture 11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6273" y="4228536"/>
            <a:ext cx="4748793" cy="557786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2309210" y="1806022"/>
            <a:ext cx="4507512" cy="369332"/>
            <a:chOff x="1142976" y="1806022"/>
            <a:chExt cx="4507512" cy="369332"/>
          </a:xfrm>
        </p:grpSpPr>
        <p:pic>
          <p:nvPicPr>
            <p:cNvPr id="6" name="Picture 5" descr="TP_tmp.png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3493512" y="1814086"/>
              <a:ext cx="2156976" cy="329030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9" name="TextBox 8"/>
            <p:cNvSpPr txBox="1"/>
            <p:nvPr/>
          </p:nvSpPr>
          <p:spPr>
            <a:xfrm>
              <a:off x="1142976" y="1806022"/>
              <a:ext cx="2428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  <a:latin typeface="cmr12" pitchFamily="34" charset="0"/>
                </a:rPr>
                <a:t>1</a:t>
              </a:r>
              <a:r>
                <a:rPr lang="en-GB" dirty="0" smtClean="0">
                  <a:solidFill>
                    <a:prstClr val="black"/>
                  </a:solidFill>
                </a:rPr>
                <a:t>-of-</a:t>
              </a:r>
              <a:r>
                <a:rPr lang="en-GB" dirty="0" smtClean="0">
                  <a:solidFill>
                    <a:prstClr val="black"/>
                  </a:solidFill>
                  <a:latin typeface="cmmi12" pitchFamily="34" charset="0"/>
                </a:rPr>
                <a:t>K</a:t>
              </a:r>
              <a:r>
                <a:rPr lang="en-GB" dirty="0" smtClean="0">
                  <a:solidFill>
                    <a:prstClr val="black"/>
                  </a:solidFill>
                </a:rPr>
                <a:t> coding scheme: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867988" y="2259874"/>
            <a:ext cx="5943600" cy="35400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ML Parameter estimation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Given: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Ensure                  , use a Lagrange multiplier, </a:t>
            </a:r>
            <a:r>
              <a:rPr lang="en-GB" sz="2400" dirty="0" smtClean="0"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λ</a:t>
            </a:r>
            <a:r>
              <a:rPr lang="en-GB" sz="2400" dirty="0" smtClean="0">
                <a:latin typeface="+mj-lt"/>
              </a:rPr>
              <a:t>.</a:t>
            </a:r>
            <a:endParaRPr lang="en-GB" sz="2400" dirty="0">
              <a:latin typeface="+mj-lt"/>
            </a:endParaRPr>
          </a:p>
        </p:txBody>
      </p:sp>
      <p:pic>
        <p:nvPicPr>
          <p:cNvPr id="5" name="Picture 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40986" y="2285992"/>
            <a:ext cx="5462027" cy="786386"/>
          </a:xfrm>
          <a:prstGeom prst="rect">
            <a:avLst/>
          </a:prstGeom>
          <a:noFill/>
        </p:spPr>
      </p:pic>
      <p:pic>
        <p:nvPicPr>
          <p:cNvPr id="7" name="Picture 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8293" y="4071374"/>
            <a:ext cx="3300989" cy="786386"/>
          </a:xfrm>
          <a:prstGeom prst="rect">
            <a:avLst/>
          </a:prstGeom>
          <a:noFill/>
        </p:spPr>
      </p:pic>
      <p:pic>
        <p:nvPicPr>
          <p:cNvPr id="12" name="Picture 11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989731" y="5161584"/>
            <a:ext cx="3151272" cy="481994"/>
          </a:xfrm>
          <a:prstGeom prst="rect">
            <a:avLst/>
          </a:prstGeom>
          <a:noFill/>
          <a:ln/>
          <a:effectLst/>
        </p:spPr>
      </p:pic>
      <p:pic>
        <p:nvPicPr>
          <p:cNvPr id="19" name="Picture 18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613131" y="1735753"/>
            <a:ext cx="1959247" cy="280764"/>
          </a:xfrm>
          <a:prstGeom prst="rect">
            <a:avLst/>
          </a:prstGeom>
          <a:noFill/>
          <a:ln/>
          <a:effectLst/>
        </p:spPr>
      </p:pic>
      <p:pic>
        <p:nvPicPr>
          <p:cNvPr id="18" name="Picture 17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618302" y="3471532"/>
            <a:ext cx="1167748" cy="280503"/>
          </a:xfrm>
          <a:prstGeom prst="rect">
            <a:avLst/>
          </a:prstGeom>
          <a:noFill/>
          <a:ln/>
          <a:effectLst/>
        </p:spPr>
      </p:pic>
      <p:sp>
        <p:nvSpPr>
          <p:cNvPr id="9" name="TextBox 8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483326" y="3348447"/>
            <a:ext cx="8138160" cy="24775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Multinomial Distribution</a:t>
            </a:r>
            <a:endParaRPr lang="en-GB" dirty="0"/>
          </a:p>
        </p:txBody>
      </p:sp>
      <p:pic>
        <p:nvPicPr>
          <p:cNvPr id="7" name="Picture 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7796"/>
          <a:stretch>
            <a:fillRect/>
          </a:stretch>
        </p:blipFill>
        <p:spPr bwMode="auto">
          <a:xfrm>
            <a:off x="1307039" y="1928802"/>
            <a:ext cx="6529920" cy="1586294"/>
          </a:xfrm>
          <a:prstGeom prst="rect">
            <a:avLst/>
          </a:prstGeom>
          <a:noFill/>
          <a:ln/>
          <a:effectLst/>
        </p:spPr>
      </p:pic>
      <p:sp>
        <p:nvSpPr>
          <p:cNvPr id="4" name="TextBox 3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7064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Dirichlet</a:t>
            </a:r>
            <a:r>
              <a:rPr lang="en-GB" dirty="0" smtClean="0"/>
              <a:t> Distribution</a:t>
            </a:r>
            <a:endParaRPr lang="en-GB" dirty="0"/>
          </a:p>
        </p:txBody>
      </p:sp>
      <p:pic>
        <p:nvPicPr>
          <p:cNvPr id="8" name="Picture 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2976" y="1928802"/>
            <a:ext cx="4242823" cy="786386"/>
          </a:xfrm>
          <a:prstGeom prst="rect">
            <a:avLst/>
          </a:prstGeom>
          <a:noFill/>
        </p:spPr>
      </p:pic>
      <p:pic>
        <p:nvPicPr>
          <p:cNvPr id="11" name="Picture 1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2976" y="3000372"/>
            <a:ext cx="1295402" cy="78638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52488" y="4354305"/>
            <a:ext cx="6821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Conjugate prior for the multinomial distribution.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9297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 descr="Figure1.13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27694" y="1428737"/>
            <a:ext cx="3444240" cy="249174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smtClean="0"/>
              <a:t>Gaussian Distribution</a:t>
            </a:r>
            <a:endParaRPr lang="en-GB"/>
          </a:p>
        </p:txBody>
      </p:sp>
      <p:pic>
        <p:nvPicPr>
          <p:cNvPr id="5" name="Picture 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488" y="1671628"/>
            <a:ext cx="5081025" cy="685802"/>
          </a:xfrm>
          <a:prstGeom prst="rect">
            <a:avLst/>
          </a:prstGeom>
          <a:noFill/>
        </p:spPr>
      </p:pic>
      <p:pic>
        <p:nvPicPr>
          <p:cNvPr id="7" name="Picture 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1031" y="5214950"/>
            <a:ext cx="6705613" cy="633986"/>
          </a:xfrm>
          <a:prstGeom prst="rect">
            <a:avLst/>
          </a:prstGeom>
          <a:noFill/>
        </p:spPr>
      </p:pic>
      <p:pic>
        <p:nvPicPr>
          <p:cNvPr id="10" name="Content Placeholder 3" descr="Figure2.8a.jpg"/>
          <p:cNvPicPr>
            <a:picLocks noChangeAspect="1"/>
          </p:cNvPicPr>
          <p:nvPr/>
        </p:nvPicPr>
        <p:blipFill>
          <a:blip r:embed="rId7" cstate="print"/>
          <a:srcRect b="13871"/>
          <a:stretch>
            <a:fillRect/>
          </a:stretch>
        </p:blipFill>
        <p:spPr>
          <a:xfrm>
            <a:off x="6013922" y="3145168"/>
            <a:ext cx="2487168" cy="19269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18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exam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33" y="1863181"/>
            <a:ext cx="5333333" cy="4000000"/>
          </a:xfrm>
        </p:spPr>
      </p:pic>
    </p:spTree>
    <p:extLst>
      <p:ext uri="{BB962C8B-B14F-4D97-AF65-F5344CB8AC3E}">
        <p14:creationId xmlns:p14="http://schemas.microsoft.com/office/powerpoint/2010/main" val="2671065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Gaussian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pic>
        <p:nvPicPr>
          <p:cNvPr id="5" name="Content Placeholder 10" descr="Figure2.8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648878"/>
            <a:ext cx="2487168" cy="2237232"/>
          </a:xfrm>
          <a:prstGeom prst="rect">
            <a:avLst/>
          </a:prstGeom>
        </p:spPr>
      </p:pic>
      <p:pic>
        <p:nvPicPr>
          <p:cNvPr id="6" name="Picture 5" descr="Figure2.8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99278" y="1648878"/>
            <a:ext cx="2487168" cy="2237232"/>
          </a:xfrm>
          <a:prstGeom prst="rect">
            <a:avLst/>
          </a:prstGeom>
        </p:spPr>
      </p:pic>
      <p:pic>
        <p:nvPicPr>
          <p:cNvPr id="7" name="Picture 6" descr="Figure2.8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2484" y="1648878"/>
            <a:ext cx="2487168" cy="22372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82587" y="3930725"/>
            <a:ext cx="2720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Diagonal covariance matrix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87146" y="3930725"/>
            <a:ext cx="2034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Covariance matrix </a:t>
            </a:r>
          </a:p>
          <a:p>
            <a:pPr algn="ctr"/>
            <a:r>
              <a:rPr lang="en-US" dirty="0" smtClean="0"/>
              <a:t>proportional to the </a:t>
            </a:r>
          </a:p>
          <a:p>
            <a:pPr algn="ctr"/>
            <a:r>
              <a:rPr lang="en-US" dirty="0" smtClean="0"/>
              <a:t>identity matrix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Maximum Likelihood for the Gaussian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Given </a:t>
            </a:r>
            <a:r>
              <a:rPr lang="en-GB" dirty="0" err="1" smtClean="0"/>
              <a:t>i.i.d</a:t>
            </a:r>
            <a:r>
              <a:rPr lang="en-GB" dirty="0" smtClean="0"/>
              <a:t>. data                             , the log </a:t>
            </a:r>
            <a:r>
              <a:rPr lang="en-GB" dirty="0" err="1" smtClean="0"/>
              <a:t>likeli</a:t>
            </a:r>
            <a:r>
              <a:rPr lang="en-GB" dirty="0" smtClean="0"/>
              <a:t>-hood function is given by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Sufficient statistics</a:t>
            </a:r>
          </a:p>
        </p:txBody>
      </p:sp>
      <p:pic>
        <p:nvPicPr>
          <p:cNvPr id="7" name="Picture 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327087" y="1714488"/>
            <a:ext cx="2602235" cy="411480"/>
          </a:xfrm>
          <a:prstGeom prst="rect">
            <a:avLst/>
          </a:prstGeom>
          <a:noFill/>
          <a:ln/>
          <a:effectLst/>
        </p:spPr>
      </p:pic>
      <p:pic>
        <p:nvPicPr>
          <p:cNvPr id="11" name="Picture 1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1784" y="2857496"/>
            <a:ext cx="7900431" cy="762002"/>
          </a:xfrm>
          <a:prstGeom prst="rect">
            <a:avLst/>
          </a:prstGeom>
          <a:noFill/>
        </p:spPr>
      </p:pic>
      <p:pic>
        <p:nvPicPr>
          <p:cNvPr id="13" name="Picture 1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59605" y="4714884"/>
            <a:ext cx="3224789" cy="76200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535576" y="3962402"/>
            <a:ext cx="7968343" cy="1863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0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Maximum Likelihood for the Gaussian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Set the derivative of  the log likelihood function to zero,</a:t>
            </a:r>
          </a:p>
          <a:p>
            <a:endParaRPr lang="en-GB" dirty="0" smtClean="0"/>
          </a:p>
          <a:p>
            <a:endParaRPr lang="en-GB" sz="1800" dirty="0" smtClean="0"/>
          </a:p>
          <a:p>
            <a:r>
              <a:rPr lang="en-GB" dirty="0" smtClean="0"/>
              <a:t>and solve to obtain</a:t>
            </a:r>
          </a:p>
          <a:p>
            <a:endParaRPr lang="en-GB" dirty="0" smtClean="0"/>
          </a:p>
          <a:p>
            <a:r>
              <a:rPr lang="en-GB" dirty="0" smtClean="0"/>
              <a:t>Similarly</a:t>
            </a:r>
          </a:p>
        </p:txBody>
      </p:sp>
      <p:pic>
        <p:nvPicPr>
          <p:cNvPr id="10" name="Picture 9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36913" y="2738650"/>
            <a:ext cx="4470171" cy="761788"/>
          </a:xfrm>
          <a:prstGeom prst="rect">
            <a:avLst/>
          </a:prstGeom>
          <a:noFill/>
          <a:ln/>
          <a:effectLst/>
        </p:spPr>
      </p:pic>
      <p:pic>
        <p:nvPicPr>
          <p:cNvPr id="17" name="Picture 1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93365" y="4167022"/>
            <a:ext cx="1957267" cy="762176"/>
          </a:xfrm>
          <a:prstGeom prst="rect">
            <a:avLst/>
          </a:prstGeom>
          <a:noFill/>
          <a:ln/>
          <a:effectLst/>
        </p:spPr>
      </p:pic>
      <p:pic>
        <p:nvPicPr>
          <p:cNvPr id="16" name="Picture 15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73867" y="5310024"/>
            <a:ext cx="4396265" cy="762182"/>
          </a:xfrm>
          <a:prstGeom prst="rect">
            <a:avLst/>
          </a:prstGeom>
          <a:noFill/>
          <a:ln/>
          <a:effectLst/>
        </p:spPr>
      </p:pic>
      <p:sp>
        <p:nvSpPr>
          <p:cNvPr id="7" name="TextBox 6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228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Mixtures of Gaussians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Old Faithful data set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847176" y="2285992"/>
            <a:ext cx="7434289" cy="3736992"/>
            <a:chOff x="857224" y="2786058"/>
            <a:chExt cx="7434289" cy="3736992"/>
          </a:xfrm>
        </p:grpSpPr>
        <p:grpSp>
          <p:nvGrpSpPr>
            <p:cNvPr id="7" name="Group 6"/>
            <p:cNvGrpSpPr/>
            <p:nvPr/>
          </p:nvGrpSpPr>
          <p:grpSpPr>
            <a:xfrm>
              <a:off x="857224" y="2786058"/>
              <a:ext cx="3505200" cy="3736992"/>
              <a:chOff x="1219724" y="2347356"/>
              <a:chExt cx="3505200" cy="3736992"/>
            </a:xfrm>
          </p:grpSpPr>
          <p:pic>
            <p:nvPicPr>
              <p:cNvPr id="4" name="Picture 3" descr="Figure2.21a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19724" y="2347356"/>
                <a:ext cx="3505200" cy="3224784"/>
              </a:xfrm>
              <a:prstGeom prst="rect">
                <a:avLst/>
              </a:prstGeom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847308" y="5715016"/>
                <a:ext cx="25717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solidFill>
                      <a:prstClr val="black"/>
                    </a:solidFill>
                  </a:rPr>
                  <a:t>Single Gaussian</a:t>
                </a:r>
                <a:endParaRPr lang="en-GB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786314" y="2786058"/>
              <a:ext cx="3505199" cy="3736992"/>
              <a:chOff x="1219724" y="2347356"/>
              <a:chExt cx="3505199" cy="3736992"/>
            </a:xfrm>
          </p:grpSpPr>
          <p:pic>
            <p:nvPicPr>
              <p:cNvPr id="9" name="Picture 8" descr="Figure2.21a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219724" y="2347356"/>
                <a:ext cx="3505199" cy="3224784"/>
              </a:xfrm>
              <a:prstGeom prst="rect">
                <a:avLst/>
              </a:prstGeom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1847308" y="5715016"/>
                <a:ext cx="25717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solidFill>
                      <a:prstClr val="black"/>
                    </a:solidFill>
                  </a:rPr>
                  <a:t>Mixture of two Gaussians</a:t>
                </a:r>
                <a:endParaRPr lang="en-GB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9745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Mixtures of Gaussians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Combine simple models </a:t>
            </a:r>
            <a:br>
              <a:rPr lang="en-GB" dirty="0" smtClean="0"/>
            </a:br>
            <a:r>
              <a:rPr lang="en-GB" dirty="0" smtClean="0"/>
              <a:t>into a complex model:</a:t>
            </a:r>
            <a:endParaRPr lang="en-GB" dirty="0"/>
          </a:p>
        </p:txBody>
      </p:sp>
      <p:pic>
        <p:nvPicPr>
          <p:cNvPr id="13" name="Content Placeholder 12" descr="TP_tmp.png"/>
          <p:cNvPicPr>
            <a:picLocks noGrp="1" noChangeAspect="1"/>
          </p:cNvPicPr>
          <p:nvPr>
            <p:ph sz="half" idx="2"/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0100" y="2643182"/>
            <a:ext cx="2919989" cy="786386"/>
          </a:xfrm>
          <a:noFill/>
        </p:spPr>
      </p:pic>
      <p:sp>
        <p:nvSpPr>
          <p:cNvPr id="14" name="Right Brace 13"/>
          <p:cNvSpPr/>
          <p:nvPr/>
        </p:nvSpPr>
        <p:spPr>
          <a:xfrm rot="5400000">
            <a:off x="3107521" y="2607463"/>
            <a:ext cx="142876" cy="1357322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1736" y="335756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Component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2062416" y="3499644"/>
            <a:ext cx="571504" cy="158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33540" y="373484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Mixing coefficient</a:t>
            </a:r>
            <a:endParaRPr lang="en-GB" dirty="0">
              <a:solidFill>
                <a:prstClr val="black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286248" y="1714488"/>
            <a:ext cx="4267200" cy="2726786"/>
            <a:chOff x="4286248" y="1643050"/>
            <a:chExt cx="4267200" cy="2726786"/>
          </a:xfrm>
        </p:grpSpPr>
        <p:pic>
          <p:nvPicPr>
            <p:cNvPr id="24" name="Picture 23" descr="Figure2.22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86248" y="1643050"/>
              <a:ext cx="4267200" cy="254203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072198" y="4000504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prstClr val="black"/>
                  </a:solidFill>
                  <a:latin typeface="+mj-lt"/>
                </a:rPr>
                <a:t>K=3</a:t>
              </a:r>
              <a:endParaRPr lang="en-GB" dirty="0">
                <a:solidFill>
                  <a:prstClr val="black"/>
                </a:solidFill>
                <a:latin typeface="+mj-lt"/>
              </a:endParaRPr>
            </a:p>
          </p:txBody>
        </p:sp>
      </p:grpSp>
      <p:pic>
        <p:nvPicPr>
          <p:cNvPr id="12" name="Picture 11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0411" y="4357126"/>
            <a:ext cx="2919989" cy="786386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649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Mixtures of Gaussians (3)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500034" y="1926351"/>
            <a:ext cx="8072494" cy="2570232"/>
            <a:chOff x="500034" y="2357430"/>
            <a:chExt cx="8072494" cy="2570232"/>
          </a:xfrm>
        </p:grpSpPr>
        <p:pic>
          <p:nvPicPr>
            <p:cNvPr id="19" name="Picture 18" descr="Figure2.23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0034" y="2358198"/>
              <a:ext cx="2647188" cy="2569464"/>
            </a:xfrm>
            <a:prstGeom prst="rect">
              <a:avLst/>
            </a:prstGeom>
          </p:spPr>
        </p:pic>
        <p:pic>
          <p:nvPicPr>
            <p:cNvPr id="20" name="Picture 19" descr="Figure2.23a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4678" y="2357430"/>
              <a:ext cx="2647188" cy="2569463"/>
            </a:xfrm>
            <a:prstGeom prst="rect">
              <a:avLst/>
            </a:prstGeom>
          </p:spPr>
        </p:pic>
        <p:pic>
          <p:nvPicPr>
            <p:cNvPr id="21" name="Picture 20" descr="Figure2.23a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25340" y="2464587"/>
              <a:ext cx="2647188" cy="2355149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893" y="4732858"/>
            <a:ext cx="8578215" cy="92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19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exam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151518"/>
              </p:ext>
            </p:extLst>
          </p:nvPr>
        </p:nvGraphicFramePr>
        <p:xfrm>
          <a:off x="3236685" y="1600200"/>
          <a:ext cx="2670630" cy="4524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35315"/>
                <a:gridCol w="1335315"/>
              </a:tblGrid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T/F Question </a:t>
                      </a:r>
                      <a:r>
                        <a:rPr lang="en-US" sz="1000" u="none" strike="noStrike" dirty="0">
                          <a:effectLst/>
                        </a:rPr>
                        <a:t>#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# </a:t>
                      </a:r>
                      <a:r>
                        <a:rPr lang="en-US" sz="1000" u="none" strike="noStrike" dirty="0" smtClean="0">
                          <a:effectLst/>
                        </a:rPr>
                        <a:t>Correct (Total 26)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6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4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Parametric Distributions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Basic building blocks:</a:t>
            </a:r>
          </a:p>
          <a:p>
            <a:r>
              <a:rPr lang="en-GB" dirty="0" smtClean="0"/>
              <a:t>	Need to determine     given </a:t>
            </a:r>
          </a:p>
          <a:p>
            <a:pPr>
              <a:lnSpc>
                <a:spcPts val="1900"/>
              </a:lnSpc>
            </a:pPr>
            <a:endParaRPr lang="en-GB" dirty="0" smtClean="0"/>
          </a:p>
          <a:p>
            <a:pPr>
              <a:lnSpc>
                <a:spcPts val="1900"/>
              </a:lnSpc>
            </a:pPr>
            <a:endParaRPr lang="en-GB" dirty="0" smtClean="0"/>
          </a:p>
          <a:p>
            <a:pPr>
              <a:lnSpc>
                <a:spcPts val="1900"/>
              </a:lnSpc>
            </a:pPr>
            <a:endParaRPr lang="en-GB" dirty="0" smtClean="0"/>
          </a:p>
          <a:p>
            <a:r>
              <a:rPr lang="en-GB" dirty="0" smtClean="0"/>
              <a:t>Curve Fitting</a:t>
            </a:r>
            <a:endParaRPr lang="en-GB" dirty="0"/>
          </a:p>
        </p:txBody>
      </p:sp>
      <p:pic>
        <p:nvPicPr>
          <p:cNvPr id="6" name="Content Placeholder 3" descr="Figure1.1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38019" y="3822938"/>
            <a:ext cx="3220195" cy="2392144"/>
          </a:xfrm>
          <a:prstGeom prst="rect">
            <a:avLst/>
          </a:prstGeom>
        </p:spPr>
      </p:pic>
      <p:pic>
        <p:nvPicPr>
          <p:cNvPr id="8" name="Picture 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928662" y="4357694"/>
            <a:ext cx="4037962" cy="609504"/>
          </a:xfrm>
          <a:prstGeom prst="rect">
            <a:avLst/>
          </a:prstGeom>
          <a:noFill/>
          <a:ln/>
          <a:effectLst/>
        </p:spPr>
      </p:pic>
      <p:pic>
        <p:nvPicPr>
          <p:cNvPr id="10" name="Picture 9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9124" y="1714488"/>
            <a:ext cx="1065279" cy="420624"/>
          </a:xfrm>
          <a:prstGeom prst="rect">
            <a:avLst/>
          </a:prstGeom>
          <a:noFill/>
        </p:spPr>
      </p:pic>
      <p:pic>
        <p:nvPicPr>
          <p:cNvPr id="12" name="Picture 11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91012" y="2327333"/>
            <a:ext cx="228600" cy="306324"/>
          </a:xfrm>
          <a:prstGeom prst="rect">
            <a:avLst/>
          </a:prstGeom>
          <a:noFill/>
        </p:spPr>
      </p:pic>
      <p:pic>
        <p:nvPicPr>
          <p:cNvPr id="14" name="Picture 13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2058" y="2314567"/>
            <a:ext cx="2135127" cy="42062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4195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Binary Variables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Coin flipping: heads=1, tails=0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Bernoulli Distribution</a:t>
            </a:r>
          </a:p>
        </p:txBody>
      </p:sp>
      <p:pic>
        <p:nvPicPr>
          <p:cNvPr id="5" name="Picture 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9136" y="2577080"/>
            <a:ext cx="1652020" cy="280416"/>
          </a:xfrm>
          <a:prstGeom prst="rect">
            <a:avLst/>
          </a:prstGeom>
          <a:noFill/>
        </p:spPr>
      </p:pic>
      <p:pic>
        <p:nvPicPr>
          <p:cNvPr id="8" name="Picture 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959030" y="4290644"/>
            <a:ext cx="3225938" cy="1067182"/>
          </a:xfrm>
          <a:prstGeom prst="rect">
            <a:avLst/>
          </a:prstGeom>
          <a:noFill/>
          <a:ln/>
          <a:effectLst/>
        </p:spPr>
      </p:pic>
      <p:sp>
        <p:nvSpPr>
          <p:cNvPr id="6" name="TextBox 5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0757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Binary Variables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>
                <a:cs typeface="Times New Roman" pitchFamily="18" charset="0"/>
              </a:rPr>
              <a:t>N</a:t>
            </a:r>
            <a:r>
              <a:rPr lang="en-GB" dirty="0" smtClean="0"/>
              <a:t> coin flips:</a:t>
            </a:r>
          </a:p>
          <a:p>
            <a:endParaRPr lang="en-GB" dirty="0" smtClean="0"/>
          </a:p>
          <a:p>
            <a:r>
              <a:rPr lang="en-GB" dirty="0" smtClean="0"/>
              <a:t>Binomial Distribution</a:t>
            </a:r>
          </a:p>
        </p:txBody>
      </p:sp>
      <p:pic>
        <p:nvPicPr>
          <p:cNvPr id="7" name="Picture 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52840" y="2219890"/>
            <a:ext cx="1828804" cy="280416"/>
          </a:xfrm>
          <a:prstGeom prst="rect">
            <a:avLst/>
          </a:prstGeom>
          <a:noFill/>
        </p:spPr>
      </p:pic>
      <p:pic>
        <p:nvPicPr>
          <p:cNvPr id="10" name="Picture 9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86024" y="3571876"/>
            <a:ext cx="3962408" cy="633986"/>
          </a:xfrm>
          <a:prstGeom prst="rect">
            <a:avLst/>
          </a:prstGeom>
          <a:noFill/>
        </p:spPr>
      </p:pic>
      <p:pic>
        <p:nvPicPr>
          <p:cNvPr id="13" name="Picture 1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3195" y="4357694"/>
            <a:ext cx="3657608" cy="762002"/>
          </a:xfrm>
          <a:prstGeom prst="rect">
            <a:avLst/>
          </a:prstGeom>
          <a:noFill/>
        </p:spPr>
      </p:pic>
      <p:pic>
        <p:nvPicPr>
          <p:cNvPr id="14" name="Picture 13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62092" y="5286388"/>
            <a:ext cx="5815596" cy="76200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120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Binomial Distribution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928662" y="1785926"/>
            <a:ext cx="6759141" cy="3785616"/>
            <a:chOff x="1142976" y="1928802"/>
            <a:chExt cx="6759141" cy="3785616"/>
          </a:xfrm>
        </p:grpSpPr>
        <p:pic>
          <p:nvPicPr>
            <p:cNvPr id="14" name="Picture 13" descr="Figure2.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71749" y="1928802"/>
              <a:ext cx="5230368" cy="3785616"/>
            </a:xfrm>
            <a:prstGeom prst="rect">
              <a:avLst/>
            </a:prstGeom>
          </p:spPr>
        </p:pic>
        <p:pic>
          <p:nvPicPr>
            <p:cNvPr id="16" name="Picture 15" descr="TP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42976" y="3500438"/>
              <a:ext cx="1700788" cy="280416"/>
            </a:xfrm>
            <a:prstGeom prst="rect">
              <a:avLst/>
            </a:prstGeom>
            <a:noFill/>
          </p:spPr>
        </p:pic>
      </p:grpSp>
      <p:sp>
        <p:nvSpPr>
          <p:cNvPr id="6" name="TextBox 5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763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Estimation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ML for Bernoulli</a:t>
            </a:r>
          </a:p>
          <a:p>
            <a:r>
              <a:rPr lang="en-GB" sz="2400" dirty="0" smtClean="0"/>
              <a:t>	Given: </a:t>
            </a:r>
          </a:p>
          <a:p>
            <a:r>
              <a:rPr lang="en-GB" dirty="0" smtClean="0"/>
              <a:t>	</a:t>
            </a:r>
          </a:p>
        </p:txBody>
      </p:sp>
      <p:pic>
        <p:nvPicPr>
          <p:cNvPr id="14" name="Picture 1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909744" y="2295517"/>
            <a:ext cx="5312414" cy="280563"/>
          </a:xfrm>
          <a:prstGeom prst="rect">
            <a:avLst/>
          </a:prstGeom>
          <a:noFill/>
          <a:ln/>
          <a:effectLst/>
        </p:spPr>
      </p:pic>
      <p:pic>
        <p:nvPicPr>
          <p:cNvPr id="7" name="Picture 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71694" y="2809874"/>
            <a:ext cx="4800610" cy="762002"/>
          </a:xfrm>
          <a:prstGeom prst="rect">
            <a:avLst/>
          </a:prstGeom>
          <a:noFill/>
        </p:spPr>
      </p:pic>
      <p:pic>
        <p:nvPicPr>
          <p:cNvPr id="9" name="Picture 8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5184" y="3786190"/>
            <a:ext cx="6833630" cy="762002"/>
          </a:xfrm>
          <a:prstGeom prst="rect">
            <a:avLst/>
          </a:prstGeom>
          <a:noFill/>
        </p:spPr>
      </p:pic>
      <p:pic>
        <p:nvPicPr>
          <p:cNvPr id="11" name="Picture 10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0605" y="4786322"/>
            <a:ext cx="2462789" cy="76200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9469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Estimation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Example:</a:t>
            </a:r>
          </a:p>
          <a:p>
            <a:r>
              <a:rPr lang="en-GB" dirty="0" smtClean="0"/>
              <a:t>	</a:t>
            </a:r>
            <a:r>
              <a:rPr lang="en-GB" sz="2400" dirty="0" smtClean="0"/>
              <a:t>Prediction: </a:t>
            </a:r>
            <a:r>
              <a:rPr lang="en-GB" sz="2400" i="1" dirty="0" smtClean="0"/>
              <a:t>all</a:t>
            </a:r>
            <a:r>
              <a:rPr lang="en-GB" sz="2400" dirty="0" smtClean="0"/>
              <a:t> future tosses will land heads up</a:t>
            </a:r>
          </a:p>
          <a:p>
            <a:endParaRPr lang="en-GB" dirty="0" smtClean="0"/>
          </a:p>
          <a:p>
            <a:r>
              <a:rPr lang="en-GB" dirty="0" err="1" smtClean="0"/>
              <a:t>Overfitting</a:t>
            </a:r>
            <a:r>
              <a:rPr lang="en-GB" dirty="0" smtClean="0"/>
              <a:t> to </a:t>
            </a:r>
            <a:r>
              <a:rPr lang="en-GB" i="1" dirty="0" smtClean="0"/>
              <a:t>D</a:t>
            </a:r>
          </a:p>
        </p:txBody>
      </p:sp>
      <p:pic>
        <p:nvPicPr>
          <p:cNvPr id="12" name="Picture 1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939252" y="1666863"/>
            <a:ext cx="3256772" cy="558566"/>
          </a:xfrm>
          <a:prstGeom prst="rect">
            <a:avLst/>
          </a:prstGeom>
          <a:noFill/>
          <a:ln/>
          <a:effectLst/>
        </p:spPr>
      </p:pic>
      <p:sp>
        <p:nvSpPr>
          <p:cNvPr id="5" name="TextBox 4"/>
          <p:cNvSpPr txBox="1"/>
          <p:nvPr/>
        </p:nvSpPr>
        <p:spPr>
          <a:xfrm>
            <a:off x="-1" y="6577225"/>
            <a:ext cx="1277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Slide from Bishop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647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t|x, \vectx, \vectt) = \int p(t|x, \bfw) p(\bfw| \vectx, \vectt)&#10;  \diff{\bfw} 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59"/>
  <p:tag name="PICTUREFILESIZE" val="560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{\rm var}[m] \equiv \sum_{m=0}^N \left(m - \expect [ m ] \right)^2&#10;  {\rm Bin}(m|N, \mu) = N \mu (1 - \mu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29"/>
  <p:tag name="PICTUREFILESIZE" val="776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{\rm Bin}(m|10, 0.25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67"/>
  <p:tag name="PICTUREFILESIZE" val="258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mathcal{D} = \{ x_{1}, \ldots, x_{N} \}, &#10;\mbox{\sf ~$m$ heads ($1$), $N-m$ tails ($0$)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09"/>
  <p:tag name="PICTUREFILESIZE" val="532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{\cal D}| \mu) = \prod_{n=1}^N p(x_n|\mu) = \prod_{n=1}^N&#10;  \mu^{x_n} (1 - \mu)^{1 - {x_n}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89"/>
  <p:tag name="PICTUREFILESIZE" val="655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ln p({\cal D}| \mu) = \sum_{n=1}^N \ln p(x_n|\mu) = \sum_{n=1}^N&#10;  \left\{ x_n \ln \mu + (1 - x_n) \ln (1 - \mu) \right\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69"/>
  <p:tag name="PICTUREFILESIZE" val="812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mu_{\rm ML} = \frac{1}{N} \sum_{n=1}^N x_n = \frac{m}{N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97"/>
  <p:tag name="PICTUREFILESIZE" val="43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mathcal{D} = \{ 1, 1, 1 \} \rightarrow \mu_{\rm ML} = \frac{3}{3} = 1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28"/>
  <p:tag name="PICTUREFILESIZE" val="362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begin{eqnarray*}&#10;{\rm Beta}(\mu|a,b) &amp;=&amp;&#10;    \frac{\Gamma(a+b)}{\Gamma(a) \Gamma(b)}&#10;    \mu^{a-1} (1 - \mu)^{b-1} \\&#10;  \expect[\mu] &amp;=&amp; \frac{a}{a+b} \\&#10;  {\rm var}[\mu] &amp;=&amp; \frac{ab}{(a+b)^2(a+b+1)}&#10;\end{eqnarray*}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84"/>
  <p:tag name="PICTUREFILESIZE" val="1267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mu \in [0,1]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38"/>
  <p:tag name="PICTUREFILESIZE" val="167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begin{eqnarray*}&#10;p(\mu|a_{0},b_{0},\mathcal{D}) &amp; \propto &amp; &#10;p(\mathcal{D}|\mu) p(\mu|a_{0},b_{0}) \\&#10;&amp; = &amp; \left( \prod_{n=1}^{N}   \mu^{x_n} (1 - \mu)^{1 - {x_n}}\right)&#10;{\rm Beta}(\mu|a_{0},b_{0}) \\&#10;&amp; \propto &amp; \mu^{m + a_{0} -1} (1 - \mu)^{(N-m) + b_{0} - 1} \\&#10;&amp; \propto &amp; {\rm Beta}(\mu|a_{N},b_{N})&#10;\end{eqnarray*}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46"/>
  <p:tag name="PICTUREFILESIZE" val="1805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\bfx | \boldtheta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8"/>
  <p:tag name="PICTUREFILESIZE" val="182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a_{N} = a_{0} + m \qquad b_{N} = b_{0} + (N-m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60"/>
  <p:tag name="PICTUREFILESIZE" val="363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forall k:\mu_k \geqslant 0 \quad \mbox{\sf and} \quad &#10;\sum_{k=1}^{K} \mu_k = 1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31"/>
  <p:tag name="PICTUREFILESIZE" val="466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\bfx|\boldmu) = \prod_{k=1}^K \mu_k^{x_k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74"/>
  <p:tag name="PICTUREFILESIZE" val="379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   \sum_{\bfx} p(\bfx|\boldmu) = \sum_{k=1}^K \mu_k = 1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03"/>
  <p:tag name="PICTUREFILESIZE" val="450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   \expect[\bfx|\boldmu] = \sum_\bfx p(\bfx|\boldmu) \bfx = (\mu_1,&#10;    \ldots, \mu_K)^\T = \boldmu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87"/>
  <p:tag name="PICTUREFILESIZE" val="550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bfx = (0, 0, 1, 0, 0, 0)^\T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85"/>
  <p:tag name="PICTUREFILESIZE" val="234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{\cal D}|\boldmu) = \prod_{n=1}^N \prod_{k=1}^K \mu_k^{x_{nk}} =&#10;\prod_{k=1}^K \mu_k^{ \left( \sum_n x_{nk} \right)} = \prod_{k=1}^K&#10;\mu_k^{m_k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15"/>
  <p:tag name="PICTUREFILESIZE" val="822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sum_{k=1}^K m_k \ln \mu_k + \lambda \left( \sum_{k=1}^K \mu_k - 1&#10;\right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30"/>
  <p:tag name="PICTUREFILESIZE" val="546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\mu_k = - m_k/\lambda \qquad \mu^{\rm ML}_k = \frac{m_k}{N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24"/>
  <p:tag name="PICTUREFILESIZE" val="392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mathcal{D} = \{ \bfx_{1}, \ldots, \bfx_{N} \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77"/>
  <p:tag name="PICTUREFILESIZE" val="23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boldtheta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6"/>
  <p:tag name="PICTUREFILESIZE" val="111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$\sum_{k} \mu_k = 1$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46"/>
  <p:tag name="PICTUREFILESIZE" val="194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begin{eqnarray*}&#10;    {\rm Mult}(m_1, m_2, \ldots, m_K|\boldmu, N) &amp;=&amp;&#10;    {N \choose m_1 m_2 \ldots m_K} \prod_{k=1}^K \mu_k^{m_k} \\&#10;    \expect[m_k] &amp;=&amp; N \mu_k \\&#10;    {\rm var}[m_k] &amp;=&amp; N \mu_k (1 - \mu_k)  \\&#10;    {\rm cov}[m_j m_k] &amp;=&amp; - N \mu_j \mu_k&#10;\end{eqnarray*}&#10;\end{document}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57"/>
  <p:tag name="PICTUREFILESIZE" val="1736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{\rm Dir}(\boldmu|\boldalpha) = \frac{\Gamma(\alpha_0)}&#10;    {\Gamma(\alpha_1) \cdots \Gamma(\alpha_K)} \prod_{k=1}^K&#10;    \mu_k^{\alpha_k - 1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67"/>
  <p:tag name="PICTUREFILESIZE" val="673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alpha_0 = \sum_{k=1}^K \alpha_k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51"/>
  <p:tag name="PICTUREFILESIZE" val="284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   {\cal N}(x|\mu, \sigma^2) = \frac{1}{ \left( 2 \pi \sigma^2&#10;    \right)^{1/2} }&#10;    \exp \left\{ - \frac{1}{2 \sigma^2} (x - \mu)^2 \right\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00"/>
  <p:tag name="PICTUREFILESIZE" val="719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   {\cal N}(\bfx|\boldmu, \boldSigma) = \frac{1}{(2\pi)^{D/2}}&#10;    \frac{1}{|\boldSigma|^{1/2}} \exp \left\{ -&#10;    \frac{1}{2} (\bfx - \boldmu)^\T \boldSigma^{-1} (\bfx -&#10;    \boldmu) \right\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264"/>
  <p:tag name="PICTUREFILESIZE" val="858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bfX = (\bfx_1, \ldots, \bfx_N)^\T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82"/>
  <p:tag name="PICTUREFILESIZE" val="248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ln p(\bfX | \boldmu, \boldSigma) = - \frac{ND}{2} \ln (2\pi) -&#10;\frac{N}{2} \ln |\boldSigma| - \frac{1}{2} \sum_{n=1}^N (\bfx_n -&#10;\boldmu)^\T \boldSigma^{-1} (\bfx_n - \boldmu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311"/>
  <p:tag name="PICTUREFILESIZE" val="991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sum_{n=1}^N \bfx_n \hspace{20mm} \sum_{n=1}^N \bfx_n&#10;    \bfx_n^\T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27"/>
  <p:tag name="PICTUREFILESIZE" val="385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frac{\partial}{\partial \boldmu} \ln p(\bfX | \boldmu, \boldSigma)&#10;    = \sum_{n=1}^N \boldSigma^{-1} (\bfx_n - \boldmu)  = 0 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76"/>
  <p:tag name="PICTUREFILESIZE" val="675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{ \bfx_{1}, \ldots, \bfx_{N} \} 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56"/>
  <p:tag name="PICTUREFILESIZE" val="190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boldmu_{\rm ML} = \frac{1}{N} \sum_{n=1}^N \bfx_n .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77"/>
  <p:tag name="PICTUREFILESIZE" val="361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boldSigma_{\rm ML} = \frac{1}{N} \sum_{n=1}^N&#10;    (\bfx_n - \boldmu_{\rm ML}) (\bfx_n - \boldmu_{\rm ML})^\T .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73"/>
  <p:tag name="PICTUREFILESIZE" val="586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\bfx) = \sum_{k=1}^K \pi_k {\cal N}(\bfx|\boldmu_k,&#10;    \boldSigma_k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15"/>
  <p:tag name="PICTUREFILESIZE" val="523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forall k: \pi_k \geqslant 0 \qquad \sum_{k=1}^K \pi_k = 1 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15"/>
  <p:tag name="PICTUREFILESIZE" val="402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x=1|\mu) = \mu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65"/>
  <p:tag name="PICTUREFILESIZE" val="232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begin{eqnarray*}&#10;  {\rm Bern}(x|\mu) &amp;=&amp; \mu^x (1 - \mu)^{1 - x} \\&#10;  \expect[x] &amp;=&amp; \mu \\&#10;  {\rm var}[x] &amp;=&amp; \mu (1 - \mu)&#10;\end{eqnarray*}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27"/>
  <p:tag name="PICTUREFILESIZE" val="686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p( \mbox{$m$ heads}| N, \mu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72"/>
  <p:tag name="PICTUREFILESIZE" val="299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   {\rm Bin}(m|N, \mu) = {N \choose m}&#10;    \mu^{m} (1 - \mu)^{N-m}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56"/>
  <p:tag name="PICTUREFILESIZE" val="589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expect[m] \equiv \sum_{m=0}^N m {\rm Bin}(m|N, \mu) = N \mu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44"/>
  <p:tag name="PICTUREFILESIZE" val="545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ank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m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1691</TotalTime>
  <Words>386</Words>
  <Application>Microsoft Office PowerPoint</Application>
  <PresentationFormat>On-screen Show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25</vt:i4>
      </vt:variant>
    </vt:vector>
  </HeadingPairs>
  <TitlesOfParts>
    <vt:vector size="40" baseType="lpstr">
      <vt:lpstr>ＭＳ Ｐゴシック</vt:lpstr>
      <vt:lpstr>Arial</vt:lpstr>
      <vt:lpstr>Arial Narrow</vt:lpstr>
      <vt:lpstr>Calibri</vt:lpstr>
      <vt:lpstr>Calibri Light</vt:lpstr>
      <vt:lpstr>cmmi12</vt:lpstr>
      <vt:lpstr>cmr12</vt:lpstr>
      <vt:lpstr>Osaka</vt:lpstr>
      <vt:lpstr>Symbol</vt:lpstr>
      <vt:lpstr>Times New Roman</vt:lpstr>
      <vt:lpstr>Office Theme</vt:lpstr>
      <vt:lpstr>1_Office Theme</vt:lpstr>
      <vt:lpstr>Blank Presentation</vt:lpstr>
      <vt:lpstr>1_Blank Presentation</vt:lpstr>
      <vt:lpstr>prml</vt:lpstr>
      <vt:lpstr>CS 2750: Machine Learning  Density Estimation</vt:lpstr>
      <vt:lpstr>Midterm exam</vt:lpstr>
      <vt:lpstr>Midterm exam</vt:lpstr>
      <vt:lpstr>Parametric Distributions</vt:lpstr>
      <vt:lpstr>Binary Variables (1)</vt:lpstr>
      <vt:lpstr>Binary Variables (2)</vt:lpstr>
      <vt:lpstr>Binomial Distribution</vt:lpstr>
      <vt:lpstr>Parameter Estimation (1)</vt:lpstr>
      <vt:lpstr>Parameter Estimation (2)</vt:lpstr>
      <vt:lpstr>Beta Distribution</vt:lpstr>
      <vt:lpstr>Bayesian Bernoulli</vt:lpstr>
      <vt:lpstr>Bayesian Bernoulli</vt:lpstr>
      <vt:lpstr>Bayesian Bernoulli</vt:lpstr>
      <vt:lpstr>Prior ∙ Likelihood = Posterior</vt:lpstr>
      <vt:lpstr>Multinomial Variables</vt:lpstr>
      <vt:lpstr>ML Parameter estimation</vt:lpstr>
      <vt:lpstr>The Multinomial Distribution</vt:lpstr>
      <vt:lpstr>The Dirichlet Distribution</vt:lpstr>
      <vt:lpstr>The Gaussian Distribution</vt:lpstr>
      <vt:lpstr>The Gaussian Distribution</vt:lpstr>
      <vt:lpstr>Maximum Likelihood for the Gaussian (1)</vt:lpstr>
      <vt:lpstr>Maximum Likelihood for the Gaussian (2)</vt:lpstr>
      <vt:lpstr>Mixtures of Gaussians (1)</vt:lpstr>
      <vt:lpstr>Mixtures of Gaussians (2)</vt:lpstr>
      <vt:lpstr>Mixtures of Gaussians (3)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1699: Intro to Computer Vision Introduction</dc:title>
  <dc:creator>Adriana I. Kovashka</dc:creator>
  <cp:lastModifiedBy>Adriana I. Kovashka</cp:lastModifiedBy>
  <cp:revision>202</cp:revision>
  <dcterms:created xsi:type="dcterms:W3CDTF">2015-04-17T19:15:42Z</dcterms:created>
  <dcterms:modified xsi:type="dcterms:W3CDTF">2016-03-14T14:26:08Z</dcterms:modified>
</cp:coreProperties>
</file>