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4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68" r:id="rId6"/>
    <p:sldMasterId id="2147483805" r:id="rId7"/>
    <p:sldMasterId id="2147483817" r:id="rId8"/>
    <p:sldMasterId id="2147483901" r:id="rId9"/>
    <p:sldMasterId id="2147483914" r:id="rId10"/>
    <p:sldMasterId id="2147483927" r:id="rId11"/>
  </p:sldMasterIdLst>
  <p:notesMasterIdLst>
    <p:notesMasterId r:id="rId73"/>
  </p:notesMasterIdLst>
  <p:sldIdLst>
    <p:sldId id="256" r:id="rId12"/>
    <p:sldId id="488" r:id="rId13"/>
    <p:sldId id="493" r:id="rId14"/>
    <p:sldId id="466" r:id="rId15"/>
    <p:sldId id="281" r:id="rId16"/>
    <p:sldId id="282" r:id="rId17"/>
    <p:sldId id="469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458" r:id="rId29"/>
    <p:sldId id="294" r:id="rId30"/>
    <p:sldId id="486" r:id="rId31"/>
    <p:sldId id="490" r:id="rId32"/>
    <p:sldId id="485" r:id="rId33"/>
    <p:sldId id="297" r:id="rId34"/>
    <p:sldId id="298" r:id="rId35"/>
    <p:sldId id="299" r:id="rId36"/>
    <p:sldId id="295" r:id="rId37"/>
    <p:sldId id="471" r:id="rId38"/>
    <p:sldId id="312" r:id="rId39"/>
    <p:sldId id="415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456" r:id="rId48"/>
    <p:sldId id="320" r:id="rId49"/>
    <p:sldId id="491" r:id="rId50"/>
    <p:sldId id="321" r:id="rId51"/>
    <p:sldId id="322" r:id="rId52"/>
    <p:sldId id="323" r:id="rId53"/>
    <p:sldId id="324" r:id="rId54"/>
    <p:sldId id="420" r:id="rId55"/>
    <p:sldId id="473" r:id="rId56"/>
    <p:sldId id="474" r:id="rId57"/>
    <p:sldId id="475" r:id="rId58"/>
    <p:sldId id="460" r:id="rId59"/>
    <p:sldId id="461" r:id="rId60"/>
    <p:sldId id="462" r:id="rId61"/>
    <p:sldId id="463" r:id="rId62"/>
    <p:sldId id="464" r:id="rId63"/>
    <p:sldId id="465" r:id="rId64"/>
    <p:sldId id="476" r:id="rId65"/>
    <p:sldId id="492" r:id="rId66"/>
    <p:sldId id="326" r:id="rId67"/>
    <p:sldId id="329" r:id="rId68"/>
    <p:sldId id="332" r:id="rId69"/>
    <p:sldId id="432" r:id="rId70"/>
    <p:sldId id="335" r:id="rId71"/>
    <p:sldId id="489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BBFCE-CD64-4B84-8209-82DCBF72C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9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C6F719-2A11-476F-990D-92372800977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CC9755-E4C7-484F-A9E0-357A070DC3C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991BB-B2BA-402F-B7B6-76C51589587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1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210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59FCEA-BBF6-4C71-9AB7-CD40BB1E5E08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5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EA6DD-B732-4192-88A1-A6DBF13E989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9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068A5-2B99-4E11-AB5C-755F5B4AE4E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C987F44-4556-43F4-A6E1-95EEE6D1B694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7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D9AF7-8F68-444E-B950-3693832F2C3F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EA3ED7-E379-45EA-A297-9C060AEACAF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9192-944E-43D5-AFCC-EC487AF0941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C24FD1-E43E-4081-AD9C-FDF55E2EA0E8}" type="slidenum">
              <a:rPr lang="en-US" sz="1200" b="0">
                <a:solidFill>
                  <a:prstClr val="black"/>
                </a:solidFill>
              </a:rPr>
              <a:pPr/>
              <a:t>28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3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DAD0EB-30C0-4601-9ABE-24A839852380}" type="slidenum">
              <a:rPr lang="en-US" sz="1200" b="0">
                <a:solidFill>
                  <a:prstClr val="black"/>
                </a:solidFill>
              </a:rPr>
              <a:pPr/>
              <a:t>30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61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96055D-6580-4DED-A49F-192F36559E27}" type="slidenum">
              <a:rPr lang="en-US" sz="1200" b="0">
                <a:solidFill>
                  <a:prstClr val="black"/>
                </a:solidFill>
              </a:rPr>
              <a:pPr/>
              <a:t>31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31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DA7BE2-456C-4B2A-BC22-DDEAEFFFE13F}" type="slidenum">
              <a:rPr lang="en-US" sz="1200" b="0">
                <a:solidFill>
                  <a:prstClr val="black"/>
                </a:solidFill>
              </a:rPr>
              <a:pPr/>
              <a:t>32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B27330-78AC-41E2-BB6B-2C409ADBF353}" type="slidenum">
              <a:rPr lang="en-US" sz="1200" b="0">
                <a:solidFill>
                  <a:prstClr val="black"/>
                </a:solidFill>
              </a:rPr>
              <a:pPr/>
              <a:t>33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3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DFD480-00B6-4642-928B-0D530993AE2D}" type="slidenum">
              <a:rPr lang="en-US" sz="1200" b="0">
                <a:solidFill>
                  <a:prstClr val="black"/>
                </a:solidFill>
              </a:rPr>
              <a:pPr/>
              <a:t>34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4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02A8FC-D5AA-41D5-862D-B676F797180D}" type="slidenum">
              <a:rPr lang="en-US" sz="1200" b="0">
                <a:solidFill>
                  <a:prstClr val="black"/>
                </a:solidFill>
              </a:rPr>
              <a:pPr/>
              <a:t>35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3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355A9AF-4FDC-4F5F-B68B-B10EB41BECC3}" type="slidenum">
              <a:rPr lang="en-US" sz="1200" b="0">
                <a:solidFill>
                  <a:prstClr val="black"/>
                </a:solidFill>
              </a:rPr>
              <a:pPr/>
              <a:t>36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33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2BC4F-B15C-4B4A-9C5F-EEB21C3610AE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119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F668D-D252-4270-889F-0EDB19D4E87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72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858735-8274-4694-8ABA-0853E3A9B6CD}" type="slidenum">
              <a:rPr lang="en-US" sz="1200" b="0">
                <a:solidFill>
                  <a:prstClr val="black"/>
                </a:solidFill>
              </a:rPr>
              <a:pPr/>
              <a:t>38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3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9088AC-981D-44F7-9546-7BC36FF6A0AB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5036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0606AC-57E8-4EE9-99A4-0A265319DEA6}" type="slidenum">
              <a:rPr lang="en-US" sz="1200" b="0">
                <a:solidFill>
                  <a:prstClr val="black"/>
                </a:solidFill>
              </a:rPr>
              <a:pPr/>
              <a:t>40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84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3978AC-9925-4BA2-8040-82F9BA1A7A0F}" type="slidenum">
              <a:rPr lang="en-US" sz="1200" b="0">
                <a:solidFill>
                  <a:prstClr val="black"/>
                </a:solidFill>
              </a:rPr>
              <a:pPr/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42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A72DA8-FDFE-488B-8828-A43CBD407934}" type="slidenum">
              <a:rPr lang="en-US" sz="1200" b="0">
                <a:solidFill>
                  <a:prstClr val="black"/>
                </a:solidFill>
              </a:rPr>
              <a:pPr/>
              <a:t>42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86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5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8859B-ED5C-48DD-9EED-674B67A705DB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E9E57-D8C6-41BE-AAF8-72B23B031FB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1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F4F0C-ECF4-4AA7-881F-A487ACBBDA62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CB2CF-CF95-418A-8940-649744CAEBE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39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7F6AD3-2AAF-488F-A585-FDBA27C07E8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52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6CCE8-3344-4EFC-B302-37D14742803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51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75D5F-D433-4EA4-8765-8A72A42F816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3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6BB99-27E3-460A-A168-FEE4AC09C1B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D03960-21F1-4D55-A7B2-A5FF12BEEF5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9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3B54D-EE86-4054-8454-81B2F974C2D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95B3E-214B-4880-A17E-1105D97CFAE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9B1E71-B85D-4C87-9DD0-DAF76B8ED1D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51F4D-8B56-4DC2-B509-EA36C5742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76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22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50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316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04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7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390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2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09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48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0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42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72B6-0523-4EA0-8995-2711763D9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0572-F85B-45F5-A200-3DA530C948B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74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606E4-8400-46EA-9F0F-199D59DEAA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E3F-A360-4620-8853-B255D3A3C1A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760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A141D-052B-404F-B832-ED02A72D47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DDB-5E15-40A5-B160-99B49E66C83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204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D2EA8-B985-4307-A784-7C15B202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6081-7A2E-42A3-9E9F-02378FFFBAB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107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78EE8-B020-49D9-9F0A-F629523BC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F482-F829-44BC-95BC-C1B1FD7957D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162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C0C31-866C-410C-A368-E7EF558507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8C0D-6715-44D6-86E8-89CA9E9C8FE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59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A1D64-D627-4733-B937-C14D789E6F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BDE1-C0F9-4499-909E-578BFC0F947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0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930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9A51E-D14E-405D-8192-2F7D589BF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43FE-A492-4210-A047-2308BBCC490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579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0F4DA-22D5-4B74-94F5-E1B8068469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831E-28C3-4873-A0C4-49A01FC9E1D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008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A3F97-AE08-4F7C-86BF-01126E2A1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B8E-CDCC-454F-B2B1-43EF7AD7C5B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42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6C5AB-0C69-4741-954C-A06B36058D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1C6-07E6-414D-BF1A-0E00377435B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5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0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6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4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5A9EB-88F7-4662-8C55-F580AA51E36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4E4D0-DF5F-4EF4-B896-C2A300D7BA54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9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7E18B-52EE-4522-BF05-96BC36E7016B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0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55007-C91B-4A45-95C0-2B1DE79B208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7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F1B91-A485-4085-8E73-2CB5EF7D0972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75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C5A51-FD55-4321-93B8-90713854CA8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8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6C65B-D8A1-4110-B632-E4B48CE5571B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680A97-1CA9-453B-AB9B-B65DC753399D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21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694C7-AF5A-42A4-A032-D795907E8EC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09203-75D7-4CBC-A0FA-5F44ACC00C22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53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FF977-C01C-42A8-82A0-C84D00CF17B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58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2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15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3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91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3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45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9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38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13B6-8D3F-4118-AFBE-8701A3615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43FF-F0B3-48AD-9DA5-75664BA89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45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4160-3AF1-48B0-9979-C6CC2CCE67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28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F7F-6BBD-48E5-9635-08832A51B8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7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591C-3F35-4DF5-A3D1-30390E208D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4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4D03-3B02-4CBB-A9D0-577CA08EC0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2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682E-A7FE-4240-A6D0-34926985D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59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BBC3-15D1-49D6-9CD7-BD6EE21A6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20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4AA7-0DA4-446B-AFD6-C3AE97C4C2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3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5792-440C-4279-A885-3B90E0A68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75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E387-7FB4-4088-A864-714A5BB32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3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340B-07B9-432D-8A90-7B24D265B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91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EAD8-90E0-408A-B14C-55F5922C25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40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954B-E92E-4B55-AAF9-2633E7D25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29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4290-3335-4BE1-8528-9FD23670B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BA27-A15E-4043-B875-D1AEE23E7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73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8325-9CC1-461F-9EC1-E0DFD2A4D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4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D0D1-B572-4BEB-8CBA-809DDC06E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8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82E9-74AA-40C2-9F93-D41DBD0E3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4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EBC1-0CF5-40B9-849A-2A2D5088F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A917-DED6-420F-AB89-71DCC74F1C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9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C4BE-810B-49B1-B651-7730B3903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6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64AD-B627-4FAB-8278-79202E3EF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49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7AA1-036F-43AA-99CC-D7DC9D7664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5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832C-BEE1-45C9-A75E-304AFBB779D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2B84-C82B-4651-9569-15FE945D04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88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D958-B430-4060-8A24-96AC1177D4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3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3A2F-A8BF-45CD-95E8-8D2940F48E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9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BC0C-E1E6-47FA-9770-1D1165BBE4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36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F53A-D943-4E62-91FB-4339B4CD12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559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F5C4-F7E8-4DAB-832A-F849CA1B91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802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4DF2-B469-4438-848F-232DD0D25D9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5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FCA5-746F-4D85-A574-700631694D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93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91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32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751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39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4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21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50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09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9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716F-B95C-4057-AC2A-F667ED3F0E87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DC8FE-16F2-4162-BFDA-5B31D3448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0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909A-1DED-48A0-9359-93CD7E1FC54C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0F04-038E-428E-9EBC-CA1AEE4AB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409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1468-F4A8-41DD-8CA2-9AF9B8B08264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04F53-7D31-4A74-9EC1-02ECE217F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359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0B90-CB61-41A2-A65F-7C8FF67C7028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61C0-7759-4DFB-83B9-7C3666653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465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2DDE-2108-4C9C-9C68-F1C942A8DBC4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7F55C-3383-4A7B-B317-D316C8489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1538-5926-4BF0-9F3F-37968C45F1A1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8AC2-2BAA-4588-A7FC-C891B0C83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4505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FE98-8626-416A-AAA4-A05478B9A614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4152-2757-422D-926A-6351842B5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479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F2F0-65AD-493C-98E2-0583349F4A3C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DAC3-55FF-4E26-A1B4-1D0A95D62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85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321-9412-4683-801A-64B4F4B053BB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37255-491D-41E3-A847-69602E6A6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037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63FA-91C2-4CD8-9F17-2AF5606F55B8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8FFDE-0724-4739-AD17-754D61CB5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237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4FC9-8190-438B-9B48-CFBF1ED95EEA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64C3-68EB-437A-A345-0BD2BDFE8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5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A821E-B77A-4C4D-A36F-8D72A05AB94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BB1D6-CC6A-4E8F-8AC3-1EC44BBCEB0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5EBEA-C4C0-4A64-9B9B-3BBF4355055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9192F3-AA90-43CC-B624-B6B6DDFB5998}" type="slidenum">
              <a:rPr lang="ar-SA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62CE3BD-3A4F-467D-B44C-EA9E33CEE5C6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33576-EE18-42D9-ACEA-3CC56379C4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dei.polimi.it/matteucc/Clustering/tutorial_html/AppletKM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s.pitt.edu/~kovashka/cs1699/kmeans_demo.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114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tags" Target="../tags/tag1.xml"/><Relationship Id="rId16" Type="http://schemas.openxmlformats.org/officeDocument/2006/relationships/image" Target="../media/image12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p.rutgers.edu/~comanici/Papers/MsRobustApproach.pdf" TargetMode="External"/><Relationship Id="rId2" Type="http://schemas.openxmlformats.org/officeDocument/2006/relationships/hyperlink" Target="http://saravananthirumuruganathan.wordpress.com/2010/04/01/introduction-to-mean-shift-algorithm/" TargetMode="Externa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mis.hevra.haifa.ac.il/~ishimshoni/papers/chap9.pd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washington.edu/education/courses/455/03wi/readings/Ncut.pdf" TargetMode="External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6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4.wmf"/><Relationship Id="rId4" Type="http://schemas.openxmlformats.org/officeDocument/2006/relationships/notesSlide" Target="../notesSlides/notesSlide43.xml"/><Relationship Id="rId9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ttic.uchicago.edu/~xren/research/iccv2003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://nlp.stanford.edu/IR-book/html/htmledition/evaluation-of-clustering-1.html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January 25, 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920750" y="1055688"/>
            <a:ext cx="7667625" cy="625475"/>
            <a:chOff x="847674" y="5692806"/>
            <a:chExt cx="7667730" cy="6249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7674" y="5802246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509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295" name="TextBox 17"/>
            <p:cNvSpPr txBox="1">
              <a:spLocks noChangeArrowheads="1"/>
            </p:cNvSpPr>
            <p:nvPr/>
          </p:nvSpPr>
          <p:spPr bwMode="auto">
            <a:xfrm>
              <a:off x="1541421" y="5948397"/>
              <a:ext cx="15335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4296" name="TextBox 18"/>
            <p:cNvSpPr txBox="1">
              <a:spLocks noChangeArrowheads="1"/>
            </p:cNvSpPr>
            <p:nvPr/>
          </p:nvSpPr>
          <p:spPr bwMode="auto">
            <a:xfrm>
              <a:off x="4462461" y="5911884"/>
              <a:ext cx="15335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190</a:t>
              </a:r>
            </a:p>
          </p:txBody>
        </p:sp>
        <p:sp>
          <p:nvSpPr>
            <p:cNvPr id="54297" name="TextBox 19"/>
            <p:cNvSpPr txBox="1">
              <a:spLocks noChangeArrowheads="1"/>
            </p:cNvSpPr>
            <p:nvPr/>
          </p:nvSpPr>
          <p:spPr bwMode="auto">
            <a:xfrm>
              <a:off x="6835806" y="5911884"/>
              <a:ext cx="15335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255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80336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0490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4306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38943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3548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8154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1805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90061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87003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90655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05260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4206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17857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32462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39765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43416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8021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74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022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44831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4041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8975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2626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7232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883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4534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09139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20093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4698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47725" y="3465513"/>
            <a:ext cx="7923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Goal: choose three “centers” as the </a:t>
            </a:r>
            <a:r>
              <a:rPr lang="en-US" sz="2400" dirty="0">
                <a:solidFill>
                  <a:srgbClr val="C00000"/>
                </a:solidFill>
              </a:rPr>
              <a:t>representative </a:t>
            </a:r>
            <a:r>
              <a:rPr lang="en-US" sz="2400" dirty="0">
                <a:solidFill>
                  <a:srgbClr val="000000"/>
                </a:solidFill>
              </a:rPr>
              <a:t>intensities, and label every pixel according to which of these centers it is nearest to.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Best cluster centers are those that minimize SSD between all points and their nearest cluster center </a:t>
            </a:r>
            <a:r>
              <a:rPr lang="en-US" sz="2400" i="1" dirty="0">
                <a:solidFill>
                  <a:srgbClr val="000000"/>
                </a:solidFill>
              </a:rPr>
              <a:t>c</a:t>
            </a:r>
            <a:r>
              <a:rPr lang="en-US" i="1" baseline="-25000" dirty="0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35200" y="2001837"/>
            <a:ext cx="4916261" cy="1219664"/>
            <a:chOff x="2235200" y="2001837"/>
            <a:chExt cx="4916261" cy="1219664"/>
          </a:xfrm>
        </p:grpSpPr>
        <p:pic>
          <p:nvPicPr>
            <p:cNvPr id="63" name="Picture 5" descr="noisy_grayscale_i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5027" y="2001837"/>
              <a:ext cx="1886434" cy="1216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74"/>
            <p:cNvGrpSpPr>
              <a:grpSpLocks noChangeAspect="1"/>
            </p:cNvGrpSpPr>
            <p:nvPr/>
          </p:nvGrpSpPr>
          <p:grpSpPr bwMode="auto">
            <a:xfrm>
              <a:off x="2235200" y="2005013"/>
              <a:ext cx="4862513" cy="1216488"/>
              <a:chOff x="884187" y="1968480"/>
              <a:chExt cx="7120035" cy="1781175"/>
            </a:xfrm>
          </p:grpSpPr>
          <p:pic>
            <p:nvPicPr>
              <p:cNvPr id="54286" name="Picture 5" descr="noisy_grayscale_im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84187" y="1968480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5776929" y="2041507"/>
                <a:ext cx="2227293" cy="1322331"/>
                <a:chOff x="1249317" y="727039"/>
                <a:chExt cx="2227293" cy="1322331"/>
              </a:xfrm>
            </p:grpSpPr>
            <p:sp>
              <p:nvSpPr>
                <p:cNvPr id="5429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1249317" y="1238220"/>
                  <a:ext cx="584207" cy="81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0" b="1">
                      <a:solidFill>
                        <a:srgbClr val="FFFFFF"/>
                      </a:solidFill>
                    </a:rPr>
                    <a:t>1</a:t>
                  </a:r>
                </a:p>
              </p:txBody>
            </p:sp>
            <p:sp>
              <p:nvSpPr>
                <p:cNvPr id="5429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2162142" y="1201707"/>
                  <a:ext cx="584207" cy="81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0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5429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2892403" y="727039"/>
                  <a:ext cx="584207" cy="81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3878181" y="2916839"/>
                <a:ext cx="1059986" cy="23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Down Arrow 71"/>
          <p:cNvSpPr/>
          <p:nvPr/>
        </p:nvSpPr>
        <p:spPr>
          <a:xfrm>
            <a:off x="1724025" y="398463"/>
            <a:ext cx="219075" cy="47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4791075" y="434975"/>
            <a:ext cx="219075" cy="47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7054850" y="471488"/>
            <a:ext cx="219075" cy="47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81" name="TextBox 75"/>
          <p:cNvSpPr txBox="1">
            <a:spLocks noChangeArrowheads="1"/>
          </p:cNvSpPr>
          <p:nvPr/>
        </p:nvSpPr>
        <p:spPr bwMode="auto">
          <a:xfrm>
            <a:off x="3914775" y="1493838"/>
            <a:ext cx="240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intensity</a:t>
            </a:r>
          </a:p>
        </p:txBody>
      </p:sp>
      <p:pic>
        <p:nvPicPr>
          <p:cNvPr id="77" name="Picture 2112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4738" y="5619750"/>
            <a:ext cx="5105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1760538" y="1092200"/>
            <a:ext cx="109537" cy="109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827588" y="1092200"/>
            <a:ext cx="109537" cy="109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091363" y="1092200"/>
            <a:ext cx="109537" cy="109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Source: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allAtOnce"/>
      <p:bldP spid="72" grpId="0" uiExpand="1" animBg="1"/>
      <p:bldP spid="73" grpId="0" uiExpand="1" animBg="1"/>
      <p:bldP spid="74" grpId="0" uiExpand="1" animBg="1"/>
      <p:bldP spid="78" grpId="0" uiExpand="1" animBg="1"/>
      <p:bldP spid="79" grpId="0" uiExpand="1" animBg="1"/>
      <p:bldP spid="80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763"/>
            <a:ext cx="8423275" cy="4525962"/>
          </a:xfrm>
        </p:spPr>
        <p:txBody>
          <a:bodyPr/>
          <a:lstStyle/>
          <a:p>
            <a:r>
              <a:rPr lang="en-US" sz="2400" smtClean="0"/>
              <a:t>With this objective, it is a “chicken and egg” problem:</a:t>
            </a:r>
          </a:p>
          <a:p>
            <a:pPr lvl="1"/>
            <a:r>
              <a:rPr lang="en-US" sz="2400" smtClean="0"/>
              <a:t>If we knew the </a:t>
            </a:r>
            <a:r>
              <a:rPr lang="en-US" sz="2400" b="1" smtClean="0"/>
              <a:t>cluster centers</a:t>
            </a:r>
            <a:r>
              <a:rPr lang="en-US" sz="2400" smtClean="0"/>
              <a:t>, we could allocate points to groups by assigning each to its closest center.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mtClean="0"/>
          </a:p>
          <a:p>
            <a:pPr lvl="1"/>
            <a:r>
              <a:rPr lang="en-US" sz="2400" smtClean="0"/>
              <a:t>If we knew the </a:t>
            </a:r>
            <a:r>
              <a:rPr lang="en-US" sz="2400" b="1" smtClean="0"/>
              <a:t>group memberships</a:t>
            </a:r>
            <a:r>
              <a:rPr lang="en-US" sz="2400" smtClean="0"/>
              <a:t>, we could get the centers by computing the mean per group.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7725" y="3249613"/>
            <a:ext cx="7667625" cy="182562"/>
            <a:chOff x="847674" y="5692806"/>
            <a:chExt cx="7667730" cy="1825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7674" y="5802345"/>
              <a:ext cx="766773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1724025" y="3246438"/>
            <a:ext cx="219075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64100" y="3246438"/>
            <a:ext cx="219075" cy="215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26238" y="3246438"/>
            <a:ext cx="219075" cy="215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39825" y="3030538"/>
            <a:ext cx="1533525" cy="5842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97338" y="3030538"/>
            <a:ext cx="1862137" cy="5842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995988" y="3067050"/>
            <a:ext cx="1862137" cy="5842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847725" y="5330825"/>
            <a:ext cx="7667625" cy="182563"/>
            <a:chOff x="847674" y="5692806"/>
            <a:chExt cx="7667730" cy="1825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847674" y="5802345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1139825" y="5111750"/>
            <a:ext cx="1533525" cy="5842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097338" y="5111750"/>
            <a:ext cx="1862137" cy="5842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995988" y="5148263"/>
            <a:ext cx="1862137" cy="5842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724025" y="5327650"/>
            <a:ext cx="219075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00613" y="5327650"/>
            <a:ext cx="219075" cy="215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762750" y="5327650"/>
            <a:ext cx="219075" cy="215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Source: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81488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Basic idea: randomly initialize the </a:t>
            </a:r>
            <a:r>
              <a:rPr lang="en-US" sz="2400" i="1" dirty="0" smtClean="0"/>
              <a:t>k</a:t>
            </a:r>
            <a:r>
              <a:rPr lang="en-US" sz="2400" dirty="0" smtClean="0"/>
              <a:t> cluster centers, and iterate between the two steps we just saw.</a:t>
            </a:r>
          </a:p>
          <a:p>
            <a:pPr>
              <a:defRPr/>
            </a:pPr>
            <a:endParaRPr lang="en-US" sz="800" dirty="0" smtClean="0"/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Randomly</a:t>
            </a:r>
            <a:r>
              <a:rPr lang="en-US" sz="2000" dirty="0" smtClean="0">
                <a:solidFill>
                  <a:srgbClr val="000000"/>
                </a:solidFill>
              </a:rPr>
              <a:t> initialize the </a:t>
            </a:r>
            <a:r>
              <a:rPr lang="en-US" sz="2000" dirty="0" smtClean="0">
                <a:solidFill>
                  <a:srgbClr val="00B050"/>
                </a:solidFill>
              </a:rPr>
              <a:t>cluster centers, c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, ..., </a:t>
            </a:r>
            <a:r>
              <a:rPr lang="en-US" sz="2000" dirty="0" err="1" smtClean="0">
                <a:solidFill>
                  <a:srgbClr val="00B05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endParaRPr lang="en-US" sz="2000" baseline="-25000" dirty="0" smtClean="0">
              <a:solidFill>
                <a:srgbClr val="00B05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Given </a:t>
            </a:r>
            <a:r>
              <a:rPr lang="en-US" sz="2000" i="1" dirty="0" smtClean="0">
                <a:solidFill>
                  <a:srgbClr val="00B050"/>
                </a:solidFill>
              </a:rPr>
              <a:t>cluster centers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/>
              <a:t>determine</a:t>
            </a:r>
            <a:r>
              <a:rPr lang="en-US" sz="2000" dirty="0" smtClean="0">
                <a:solidFill>
                  <a:srgbClr val="0070C0"/>
                </a:solidFill>
              </a:rPr>
              <a:t> points </a:t>
            </a:r>
            <a:r>
              <a:rPr lang="en-US" sz="2000" dirty="0" smtClean="0">
                <a:solidFill>
                  <a:srgbClr val="000000"/>
                </a:solidFill>
              </a:rPr>
              <a:t>in each cluster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For each point </a:t>
            </a:r>
            <a:r>
              <a:rPr lang="en-US" sz="1800" dirty="0" smtClean="0">
                <a:solidFill>
                  <a:srgbClr val="0070C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find the closest </a:t>
            </a:r>
            <a:r>
              <a:rPr lang="en-US" sz="1800" dirty="0" err="1" smtClean="0">
                <a:solidFill>
                  <a:srgbClr val="00B050"/>
                </a:solidFill>
              </a:rPr>
              <a:t>c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.  Put </a:t>
            </a:r>
            <a:r>
              <a:rPr lang="en-US" sz="1800" dirty="0" smtClean="0">
                <a:solidFill>
                  <a:srgbClr val="0070C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 into </a:t>
            </a:r>
            <a:r>
              <a:rPr lang="en-US" sz="1800" dirty="0" smtClean="0">
                <a:solidFill>
                  <a:srgbClr val="00B050"/>
                </a:solidFill>
              </a:rPr>
              <a:t>cluster </a:t>
            </a:r>
            <a:r>
              <a:rPr lang="en-US" sz="1800" dirty="0" err="1" smtClean="0">
                <a:solidFill>
                  <a:srgbClr val="00B050"/>
                </a:solidFill>
              </a:rPr>
              <a:t>i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Given </a:t>
            </a:r>
            <a:r>
              <a:rPr lang="en-US" sz="2000" i="1" dirty="0" smtClean="0">
                <a:solidFill>
                  <a:srgbClr val="0070C0"/>
                </a:solidFill>
              </a:rPr>
              <a:t>points</a:t>
            </a:r>
            <a:r>
              <a:rPr lang="en-US" sz="2000" i="1" dirty="0" smtClean="0">
                <a:solidFill>
                  <a:srgbClr val="000000"/>
                </a:solidFill>
              </a:rPr>
              <a:t> in each </a:t>
            </a:r>
            <a:r>
              <a:rPr lang="en-US" sz="2000" i="1" dirty="0" smtClean="0">
                <a:solidFill>
                  <a:srgbClr val="00B050"/>
                </a:solidFill>
              </a:rPr>
              <a:t>cluster</a:t>
            </a:r>
            <a:r>
              <a:rPr lang="en-US" sz="2000" dirty="0" smtClean="0">
                <a:solidFill>
                  <a:srgbClr val="000000"/>
                </a:solidFill>
              </a:rPr>
              <a:t>, solve for </a:t>
            </a:r>
            <a:r>
              <a:rPr lang="en-US" sz="2000" dirty="0" err="1" smtClean="0">
                <a:solidFill>
                  <a:srgbClr val="00B05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i</a:t>
            </a:r>
            <a:endParaRPr lang="en-US" sz="2000" baseline="-25000" dirty="0" smtClean="0">
              <a:solidFill>
                <a:srgbClr val="00B050"/>
              </a:solidFill>
            </a:endParaRP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Set </a:t>
            </a:r>
            <a:r>
              <a:rPr lang="en-US" sz="1800" dirty="0" err="1" smtClean="0">
                <a:solidFill>
                  <a:srgbClr val="00B050"/>
                </a:solidFill>
              </a:rPr>
              <a:t>c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to be the mean of </a:t>
            </a:r>
            <a:r>
              <a:rPr lang="en-US" sz="1800" dirty="0" smtClean="0">
                <a:solidFill>
                  <a:srgbClr val="0070C0"/>
                </a:solidFill>
              </a:rPr>
              <a:t>points</a:t>
            </a:r>
            <a:r>
              <a:rPr lang="en-US" sz="1800" dirty="0" smtClean="0">
                <a:solidFill>
                  <a:srgbClr val="000000"/>
                </a:solidFill>
              </a:rPr>
              <a:t> in </a:t>
            </a:r>
            <a:r>
              <a:rPr lang="en-US" sz="1800" dirty="0" smtClean="0">
                <a:solidFill>
                  <a:srgbClr val="00B050"/>
                </a:solidFill>
              </a:rPr>
              <a:t>cluster </a:t>
            </a:r>
            <a:r>
              <a:rPr lang="en-US" sz="1800" dirty="0" err="1" smtClean="0">
                <a:solidFill>
                  <a:srgbClr val="00B050"/>
                </a:solidFill>
              </a:rPr>
              <a:t>i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If </a:t>
            </a:r>
            <a:r>
              <a:rPr lang="en-US" sz="2000" dirty="0" err="1" smtClean="0">
                <a:solidFill>
                  <a:srgbClr val="00B05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 have changed, repeat Step 2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Properties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Will always converge to </a:t>
            </a:r>
            <a:r>
              <a:rPr lang="en-US" sz="2000" i="1" dirty="0" smtClean="0">
                <a:solidFill>
                  <a:srgbClr val="000000"/>
                </a:solidFill>
              </a:rPr>
              <a:t>some</a:t>
            </a:r>
            <a:r>
              <a:rPr lang="en-US" sz="2000" dirty="0" smtClean="0">
                <a:solidFill>
                  <a:srgbClr val="000000"/>
                </a:solidFill>
              </a:rPr>
              <a:t> solution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Can be a “local minimum”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does not always find the global minimum of objective function: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438150" indent="-3810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7639050" y="2406650"/>
            <a:ext cx="912813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50" y="5875338"/>
            <a:ext cx="3903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7529513" y="6548438"/>
            <a:ext cx="298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8498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28033" r="2083" b="14529"/>
          <a:stretch>
            <a:fillRect/>
          </a:stretch>
        </p:blipFill>
        <p:spPr bwMode="auto">
          <a:xfrm>
            <a:off x="152400" y="381000"/>
            <a:ext cx="87804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3748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0512" r="28751" b="22050"/>
          <a:stretch>
            <a:fillRect/>
          </a:stretch>
        </p:blipFill>
        <p:spPr bwMode="auto">
          <a:xfrm>
            <a:off x="253538" y="274638"/>
            <a:ext cx="868680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1431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19145" r="16667" b="32993"/>
          <a:stretch>
            <a:fillRect/>
          </a:stretch>
        </p:blipFill>
        <p:spPr bwMode="auto">
          <a:xfrm>
            <a:off x="256032" y="274320"/>
            <a:ext cx="8742791" cy="618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30629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36923" r="42917" b="9744"/>
          <a:stretch>
            <a:fillRect/>
          </a:stretch>
        </p:blipFill>
        <p:spPr bwMode="auto">
          <a:xfrm>
            <a:off x="256032" y="274320"/>
            <a:ext cx="8558784" cy="618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23245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6923" r="18750" b="10426"/>
          <a:stretch>
            <a:fillRect/>
          </a:stretch>
        </p:blipFill>
        <p:spPr bwMode="auto">
          <a:xfrm>
            <a:off x="381000" y="5334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2823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 converges to a local minimum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Figure from Wikipedia</a:t>
            </a:r>
          </a:p>
        </p:txBody>
      </p:sp>
      <p:pic>
        <p:nvPicPr>
          <p:cNvPr id="46083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368"/>
          <a:stretch>
            <a:fillRect/>
          </a:stretch>
        </p:blipFill>
        <p:spPr bwMode="auto">
          <a:xfrm>
            <a:off x="847238" y="1567544"/>
            <a:ext cx="7486019" cy="18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/>
          <a:stretch>
            <a:fillRect/>
          </a:stretch>
        </p:blipFill>
        <p:spPr bwMode="auto">
          <a:xfrm>
            <a:off x="831464" y="3853544"/>
            <a:ext cx="7517567" cy="18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clustering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Java demo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2800" dirty="0">
                <a:solidFill>
                  <a:srgbClr val="000000"/>
                </a:solidFill>
                <a:hlinkClick r:id="rId3"/>
              </a:rPr>
              <a:t>://home.dei.polimi.it/matteucc/Clustering/tutorial_html/AppletKM.html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Matlab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demo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hlinkClick r:id="rId4"/>
              </a:rPr>
              <a:t>http://www.cs.pitt.edu/~kovashka/cs1699/kmeans_demo.m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82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clustering?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items that “belong together” (i.e. have similar features)</a:t>
            </a:r>
          </a:p>
          <a:p>
            <a:r>
              <a:rPr lang="en-US" dirty="0" smtClean="0"/>
              <a:t>Unsupervised: we only use the features X, not the labels Y </a:t>
            </a:r>
          </a:p>
          <a:p>
            <a:r>
              <a:rPr lang="en-US" dirty="0" smtClean="0"/>
              <a:t>This is useful because we may not have any labels but we can still detect </a:t>
            </a:r>
            <a:r>
              <a:rPr lang="en-US" dirty="0" smtClean="0"/>
              <a:t>patterns</a:t>
            </a:r>
            <a:endParaRPr lang="en-US" dirty="0" smtClean="0"/>
          </a:p>
          <a:p>
            <a:r>
              <a:rPr lang="en-US" dirty="0" smtClean="0"/>
              <a:t>If goal is classification, we can later ask a human to label each group (cluster)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5467" y="6087291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Complexity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599"/>
            <a:ext cx="8101149" cy="49769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Let </a:t>
            </a:r>
            <a:r>
              <a:rPr lang="en-US" sz="2600" i="1" dirty="0" smtClean="0"/>
              <a:t>n </a:t>
            </a:r>
            <a:r>
              <a:rPr lang="en-US" sz="2600" dirty="0" smtClean="0"/>
              <a:t>= number of instances, </a:t>
            </a:r>
            <a:r>
              <a:rPr lang="en-US" sz="2600" i="1" dirty="0" smtClean="0"/>
              <a:t>m</a:t>
            </a:r>
            <a:r>
              <a:rPr lang="en-US" sz="2600" dirty="0" smtClean="0"/>
              <a:t> = dimensionality of the vectors, </a:t>
            </a:r>
            <a:r>
              <a:rPr lang="en-US" sz="2600" i="1" dirty="0" smtClean="0"/>
              <a:t>k</a:t>
            </a:r>
            <a:r>
              <a:rPr lang="en-US" sz="2600" dirty="0" smtClean="0"/>
              <a:t> = number of clusters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Assume computing distance between two instances is O(</a:t>
            </a:r>
            <a:r>
              <a:rPr lang="en-US" sz="2600" i="1" dirty="0" smtClean="0"/>
              <a:t>m</a:t>
            </a:r>
            <a:r>
              <a:rPr lang="en-US" sz="2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Reassigning clusters: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O(</a:t>
            </a:r>
            <a:r>
              <a:rPr lang="en-US" sz="2400" i="1" dirty="0" err="1" smtClean="0"/>
              <a:t>kn</a:t>
            </a:r>
            <a:r>
              <a:rPr lang="en-US" sz="2400" dirty="0" smtClean="0"/>
              <a:t>) distance computations, or O(</a:t>
            </a:r>
            <a:r>
              <a:rPr lang="en-US" sz="2400" i="1" dirty="0" err="1" smtClean="0"/>
              <a:t>knm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Computing </a:t>
            </a:r>
            <a:r>
              <a:rPr lang="en-US" sz="2600" dirty="0" err="1" smtClean="0"/>
              <a:t>centroids</a:t>
            </a:r>
            <a:r>
              <a:rPr lang="en-US" sz="26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Each instance vector gets added once to a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: O(</a:t>
            </a:r>
            <a:r>
              <a:rPr lang="en-US" sz="2400" i="1" dirty="0" smtClean="0"/>
              <a:t>nm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Assume these two steps are each done once </a:t>
            </a:r>
            <a:r>
              <a:rPr lang="en-US" sz="2600" smtClean="0"/>
              <a:t>for a </a:t>
            </a:r>
            <a:r>
              <a:rPr lang="en-US" sz="2600" dirty="0" smtClean="0"/>
              <a:t>fixed number of iterations </a:t>
            </a:r>
            <a:r>
              <a:rPr lang="en-US" sz="2600" i="1" dirty="0" smtClean="0"/>
              <a:t>I</a:t>
            </a:r>
            <a:r>
              <a:rPr lang="en-US" sz="2600" dirty="0" smtClean="0"/>
              <a:t>: O(</a:t>
            </a:r>
            <a:r>
              <a:rPr lang="en-US" sz="2600" i="1" dirty="0" err="1" smtClean="0"/>
              <a:t>Iknm</a:t>
            </a:r>
            <a:r>
              <a:rPr lang="en-US" sz="2600" dirty="0" smtClean="0"/>
              <a:t>) </a:t>
            </a:r>
            <a:endParaRPr lang="en-US" sz="2600" dirty="0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L</a:t>
            </a:r>
            <a:r>
              <a:rPr lang="en-US" sz="2400" dirty="0" smtClean="0"/>
              <a:t>inear in all relevant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82614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cs typeface="Arial" panose="020B0604020202020204" pitchFamily="34" charset="0"/>
              </a:rPr>
              <a:t>Adapted from Ray Mooney</a:t>
            </a:r>
            <a:endParaRPr lang="en-US" sz="105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K-</a:t>
            </a:r>
            <a:r>
              <a:rPr lang="en-US" dirty="0" err="1" smtClean="0"/>
              <a:t>medoids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67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056030"/>
            <a:ext cx="2343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3233878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969" y="5187341"/>
            <a:ext cx="3638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 Metrics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Euclidian distance (L</a:t>
            </a:r>
            <a:r>
              <a:rPr lang="en-US" baseline="-25000" dirty="0" smtClean="0"/>
              <a:t>2</a:t>
            </a:r>
            <a:r>
              <a:rPr lang="en-US" dirty="0" smtClean="0"/>
              <a:t> norm):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norm: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Cosine Similarity (transform to a distance by subtracting from 1):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057400" y="1948545"/>
          <a:ext cx="31369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21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8545"/>
                        <a:ext cx="31369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2133600" y="3054534"/>
          <a:ext cx="2851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22" name="Equation" r:id="rId5" imgW="1269449" imgH="431613" progId="Equation.3">
                  <p:embed/>
                </p:oleObj>
              </mc:Choice>
              <mc:Fallback>
                <p:oleObj name="Equation" r:id="rId5" imgW="1269449" imgH="43161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54534"/>
                        <a:ext cx="285115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133600" y="5007430"/>
          <a:ext cx="23542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23" name="Equation" r:id="rId7" imgW="583947" imgH="444307" progId="Equation.3">
                  <p:embed/>
                </p:oleObj>
              </mc:Choice>
              <mc:Fallback>
                <p:oleObj name="Equation" r:id="rId7" imgW="583947" imgH="444307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07430"/>
                        <a:ext cx="2354263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" y="6581775"/>
            <a:ext cx="168507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cs typeface="Arial" panose="020B0604020202020204" pitchFamily="34" charset="0"/>
              </a:rPr>
              <a:t>Slide credit: Ray Mooney</a:t>
            </a:r>
            <a:endParaRPr lang="en-US" sz="105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Segmentation as clustering</a:t>
            </a:r>
          </a:p>
        </p:txBody>
      </p:sp>
      <p:pic>
        <p:nvPicPr>
          <p:cNvPr id="299015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75" y="2662238"/>
            <a:ext cx="44196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55625" y="3962400"/>
            <a:ext cx="408940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TextBox 52"/>
          <p:cNvSpPr txBox="1">
            <a:spLocks noChangeArrowheads="1"/>
          </p:cNvSpPr>
          <p:nvPr/>
        </p:nvSpPr>
        <p:spPr bwMode="auto">
          <a:xfrm>
            <a:off x="519113" y="1311275"/>
            <a:ext cx="7967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Depending on what we choose as the </a:t>
            </a:r>
            <a:r>
              <a:rPr lang="en-US" sz="2400" i="1">
                <a:solidFill>
                  <a:srgbClr val="000000"/>
                </a:solidFill>
              </a:rPr>
              <a:t>feature space</a:t>
            </a:r>
            <a:r>
              <a:rPr lang="en-US" sz="2400">
                <a:solidFill>
                  <a:srgbClr val="000000"/>
                </a:solidFill>
              </a:rPr>
              <a:t>, we can group pixels in different ways.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906463" y="3903663"/>
            <a:ext cx="3660775" cy="333375"/>
            <a:chOff x="906095" y="3903669"/>
            <a:chExt cx="3661036" cy="333292"/>
          </a:xfrm>
        </p:grpSpPr>
        <p:sp>
          <p:nvSpPr>
            <p:cNvPr id="12" name="Oval 11"/>
            <p:cNvSpPr/>
            <p:nvPr/>
          </p:nvSpPr>
          <p:spPr>
            <a:xfrm>
              <a:off x="98388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402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3" name="TextBox 13"/>
            <p:cNvSpPr txBox="1">
              <a:spLocks noChangeArrowheads="1"/>
            </p:cNvSpPr>
            <p:nvPr/>
          </p:nvSpPr>
          <p:spPr bwMode="auto">
            <a:xfrm>
              <a:off x="2483456" y="4020511"/>
              <a:ext cx="81789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4" name="TextBox 14"/>
            <p:cNvSpPr txBox="1">
              <a:spLocks noChangeArrowheads="1"/>
            </p:cNvSpPr>
            <p:nvPr/>
          </p:nvSpPr>
          <p:spPr bwMode="auto">
            <a:xfrm>
              <a:off x="3749240" y="4020511"/>
              <a:ext cx="81789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6485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0609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39474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449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2228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0007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912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17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0137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2042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821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7959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864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76440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16131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3518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1297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1125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188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0968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16526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71717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9076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8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8761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80825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8604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4319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22579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08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7287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5066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7130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6814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86342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88247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0156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19113" y="2479675"/>
            <a:ext cx="3468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Grouping pixels based on </a:t>
            </a:r>
            <a:r>
              <a:rPr lang="en-US" sz="2400" b="1" dirty="0">
                <a:solidFill>
                  <a:srgbClr val="000000"/>
                </a:solidFill>
              </a:rPr>
              <a:t>intensity</a:t>
            </a:r>
            <a:r>
              <a:rPr lang="en-US" sz="2400" dirty="0">
                <a:solidFill>
                  <a:srgbClr val="000000"/>
                </a:solidFill>
              </a:rPr>
              <a:t> similarity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65163" y="5875338"/>
            <a:ext cx="540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Feature space: intensity value (1-d) 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5338" y="0"/>
            <a:ext cx="55610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belim_k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3651250"/>
            <a:ext cx="42799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labelim_k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7588" y="182563"/>
            <a:ext cx="42799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4133850" y="149383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6850" y="3465513"/>
            <a:ext cx="158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K=3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0825" y="1931988"/>
            <a:ext cx="6572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30575" y="3246438"/>
            <a:ext cx="1460500" cy="1058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3787914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quantization</a:t>
            </a:r>
            <a:r>
              <a:rPr lang="en-US" sz="2000" dirty="0" smtClean="0">
                <a:solidFill>
                  <a:srgbClr val="000000"/>
                </a:solidFill>
              </a:rPr>
              <a:t> of the feature space; segmentation label map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Segmentation as clustering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81538" y="2155825"/>
            <a:ext cx="4383087" cy="4235450"/>
            <a:chOff x="4681538" y="2155825"/>
            <a:chExt cx="4383087" cy="4235450"/>
          </a:xfrm>
        </p:grpSpPr>
        <p:pic>
          <p:nvPicPr>
            <p:cNvPr id="61460" name="Picture 6" descr="panda_cub6_1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4563" y="2917825"/>
              <a:ext cx="3198812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26163" y="32988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668963" y="38322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59363" y="47466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7" name="TextBox 17"/>
            <p:cNvSpPr txBox="1">
              <a:spLocks noChangeArrowheads="1"/>
            </p:cNvSpPr>
            <p:nvPr/>
          </p:nvSpPr>
          <p:spPr bwMode="auto">
            <a:xfrm>
              <a:off x="8077200" y="223202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R=255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G=200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B=250</a:t>
              </a:r>
            </a:p>
          </p:txBody>
        </p:sp>
        <p:sp>
          <p:nvSpPr>
            <p:cNvPr id="61468" name="TextBox 18"/>
            <p:cNvSpPr txBox="1">
              <a:spLocks noChangeArrowheads="1"/>
            </p:cNvSpPr>
            <p:nvPr/>
          </p:nvSpPr>
          <p:spPr bwMode="auto">
            <a:xfrm>
              <a:off x="8150225" y="3690938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R=245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G=220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B=248</a:t>
              </a:r>
            </a:p>
          </p:txBody>
        </p:sp>
        <p:sp>
          <p:nvSpPr>
            <p:cNvPr id="61469" name="TextBox 19"/>
            <p:cNvSpPr txBox="1">
              <a:spLocks noChangeArrowheads="1"/>
            </p:cNvSpPr>
            <p:nvPr/>
          </p:nvSpPr>
          <p:spPr bwMode="auto">
            <a:xfrm>
              <a:off x="4681538" y="5294313"/>
              <a:ext cx="914400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R=15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G=189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</a:t>
              </a:r>
            </a:p>
          </p:txBody>
        </p:sp>
        <p:sp>
          <p:nvSpPr>
            <p:cNvPr id="61470" name="TextBox 20"/>
            <p:cNvSpPr txBox="1">
              <a:spLocks noChangeArrowheads="1"/>
            </p:cNvSpPr>
            <p:nvPr/>
          </p:nvSpPr>
          <p:spPr bwMode="auto">
            <a:xfrm>
              <a:off x="6361113" y="540067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G=12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</a:t>
              </a:r>
            </a:p>
          </p:txBody>
        </p:sp>
        <p:sp>
          <p:nvSpPr>
            <p:cNvPr id="61471" name="Double Bracket 22"/>
            <p:cNvSpPr>
              <a:spLocks noChangeArrowheads="1"/>
            </p:cNvSpPr>
            <p:nvPr/>
          </p:nvSpPr>
          <p:spPr bwMode="auto">
            <a:xfrm>
              <a:off x="4681538" y="5218113"/>
              <a:ext cx="914400" cy="1063625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Double Bracket 23"/>
            <p:cNvSpPr>
              <a:spLocks noChangeArrowheads="1"/>
            </p:cNvSpPr>
            <p:nvPr/>
          </p:nvSpPr>
          <p:spPr bwMode="auto">
            <a:xfrm>
              <a:off x="6208713" y="532447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Double Bracket 24"/>
            <p:cNvSpPr>
              <a:spLocks noChangeArrowheads="1"/>
            </p:cNvSpPr>
            <p:nvPr/>
          </p:nvSpPr>
          <p:spPr bwMode="auto">
            <a:xfrm>
              <a:off x="8077200" y="215582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4" name="Double Bracket 25"/>
            <p:cNvSpPr>
              <a:spLocks noChangeArrowheads="1"/>
            </p:cNvSpPr>
            <p:nvPr/>
          </p:nvSpPr>
          <p:spPr bwMode="auto">
            <a:xfrm>
              <a:off x="8150225" y="3538538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61475" name="Shape 36"/>
            <p:cNvCxnSpPr>
              <a:cxnSpLocks noChangeShapeType="1"/>
              <a:stCxn id="61469" idx="3"/>
              <a:endCxn id="15" idx="2"/>
            </p:cNvCxnSpPr>
            <p:nvPr/>
          </p:nvCxnSpPr>
          <p:spPr bwMode="auto">
            <a:xfrm flipH="1" flipV="1">
              <a:off x="5097463" y="4822825"/>
              <a:ext cx="498475" cy="931863"/>
            </a:xfrm>
            <a:prstGeom prst="curvedConnector4">
              <a:avLst>
                <a:gd name="adj1" fmla="val -45861"/>
                <a:gd name="adj2" fmla="val 74718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6" name="Shape 38"/>
            <p:cNvCxnSpPr>
              <a:cxnSpLocks noChangeShapeType="1"/>
              <a:endCxn id="14" idx="3"/>
            </p:cNvCxnSpPr>
            <p:nvPr/>
          </p:nvCxnSpPr>
          <p:spPr bwMode="auto">
            <a:xfrm rot="16200000" flipV="1">
              <a:off x="5452269" y="4163219"/>
              <a:ext cx="1420813" cy="835025"/>
            </a:xfrm>
            <a:prstGeom prst="curved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7" name="Curved Connector 40"/>
            <p:cNvCxnSpPr>
              <a:cxnSpLocks noChangeShapeType="1"/>
              <a:stCxn id="61467" idx="1"/>
              <a:endCxn id="12" idx="3"/>
            </p:cNvCxnSpPr>
            <p:nvPr/>
          </p:nvCxnSpPr>
          <p:spPr bwMode="auto">
            <a:xfrm rot="10800000" flipV="1">
              <a:off x="6202363" y="2693988"/>
              <a:ext cx="1874837" cy="642937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8" name="Curved Connector 42"/>
            <p:cNvCxnSpPr>
              <a:cxnSpLocks noChangeShapeType="1"/>
            </p:cNvCxnSpPr>
            <p:nvPr/>
          </p:nvCxnSpPr>
          <p:spPr bwMode="auto">
            <a:xfrm rot="10800000">
              <a:off x="6361113" y="3429000"/>
              <a:ext cx="1798637" cy="636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01082" name="Oval 26"/>
          <p:cNvSpPr>
            <a:spLocks noChangeArrowheads="1"/>
          </p:cNvSpPr>
          <p:nvPr/>
        </p:nvSpPr>
        <p:spPr bwMode="auto">
          <a:xfrm>
            <a:off x="2020888" y="49722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4" name="Oval 28"/>
          <p:cNvSpPr>
            <a:spLocks noChangeArrowheads="1"/>
          </p:cNvSpPr>
          <p:nvPr/>
        </p:nvSpPr>
        <p:spPr bwMode="auto">
          <a:xfrm>
            <a:off x="2573338" y="5343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5" name="Oval 29"/>
          <p:cNvSpPr>
            <a:spLocks noChangeArrowheads="1"/>
          </p:cNvSpPr>
          <p:nvPr/>
        </p:nvSpPr>
        <p:spPr bwMode="auto">
          <a:xfrm>
            <a:off x="2725738" y="51911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6" name="Oval 30"/>
          <p:cNvSpPr>
            <a:spLocks noChangeArrowheads="1"/>
          </p:cNvSpPr>
          <p:nvPr/>
        </p:nvSpPr>
        <p:spPr bwMode="auto">
          <a:xfrm>
            <a:off x="3259138" y="45053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 flipV="1">
            <a:off x="1963738" y="35909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V="1">
            <a:off x="1963738" y="4124325"/>
            <a:ext cx="1447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>
            <a:off x="1963738" y="5419725"/>
            <a:ext cx="1676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90" name="Oval 34"/>
          <p:cNvSpPr>
            <a:spLocks noChangeArrowheads="1"/>
          </p:cNvSpPr>
          <p:nvPr/>
        </p:nvSpPr>
        <p:spPr bwMode="auto">
          <a:xfrm>
            <a:off x="3090862" y="4328999"/>
            <a:ext cx="488951" cy="479652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91" name="Oval 35"/>
          <p:cNvSpPr>
            <a:spLocks noChangeArrowheads="1"/>
          </p:cNvSpPr>
          <p:nvPr/>
        </p:nvSpPr>
        <p:spPr bwMode="auto">
          <a:xfrm>
            <a:off x="2344738" y="4962525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259138" y="58007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3430588" y="39354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1963738" y="35147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9113" y="6313488"/>
            <a:ext cx="540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Feature space: color value (3-d) </a:t>
            </a: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1849664" y="4801394"/>
            <a:ext cx="488951" cy="479652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7735607" y="6596105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519113" y="1311275"/>
            <a:ext cx="7967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Depending on what we choose as the </a:t>
            </a:r>
            <a:r>
              <a:rPr lang="en-US" sz="2400" i="1" dirty="0">
                <a:solidFill>
                  <a:srgbClr val="000000"/>
                </a:solidFill>
              </a:rPr>
              <a:t>feature space</a:t>
            </a:r>
            <a:r>
              <a:rPr lang="en-US" sz="2400" dirty="0">
                <a:solidFill>
                  <a:srgbClr val="000000"/>
                </a:solidFill>
              </a:rPr>
              <a:t>, we can group pixels in different ways.</a:t>
            </a:r>
          </a:p>
        </p:txBody>
      </p:sp>
      <p:sp>
        <p:nvSpPr>
          <p:cNvPr id="43" name="TextBox 70"/>
          <p:cNvSpPr txBox="1">
            <a:spLocks noChangeArrowheads="1"/>
          </p:cNvSpPr>
          <p:nvPr/>
        </p:nvSpPr>
        <p:spPr bwMode="auto">
          <a:xfrm>
            <a:off x="519113" y="2479675"/>
            <a:ext cx="3468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Grouping pixels based on </a:t>
            </a:r>
            <a:r>
              <a:rPr lang="en-US" sz="2400" b="1" dirty="0" smtClean="0">
                <a:solidFill>
                  <a:srgbClr val="000000"/>
                </a:solidFill>
              </a:rPr>
              <a:t>color </a:t>
            </a:r>
            <a:r>
              <a:rPr lang="en-US" sz="2400" dirty="0" smtClean="0">
                <a:solidFill>
                  <a:srgbClr val="000000"/>
                </a:solidFill>
              </a:rPr>
              <a:t>similarity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2" grpId="0" animBg="1"/>
      <p:bldP spid="301084" grpId="0" animBg="1"/>
      <p:bldP spid="301085" grpId="0" animBg="1"/>
      <p:bldP spid="301086" grpId="0" animBg="1"/>
      <p:bldP spid="301087" grpId="0" animBg="1"/>
      <p:bldP spid="301088" grpId="0" animBg="1"/>
      <p:bldP spid="301089" grpId="0" animBg="1"/>
      <p:bldP spid="301090" grpId="0" animBg="1"/>
      <p:bldP spid="301091" grpId="0" animBg="1"/>
      <p:bldP spid="301093" grpId="0"/>
      <p:bldP spid="301094" grpId="0"/>
      <p:bldP spid="301095" grpId="0"/>
      <p:bldP spid="51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063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K-means: pros and cons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639888"/>
            <a:ext cx="514826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u="sng" dirty="0" smtClean="0"/>
              <a:t>Pros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Simple, fast to compute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Converges to local minimum of within-cluster squared error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u="sng" dirty="0" smtClean="0"/>
              <a:t>Cons/issues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Setting 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One way: silhouette coefficient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Sensitive to initial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Use heuristics or output of another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Sensitive to outliers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Detects spherical clusters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6866" t="45294" r="16876" b="11569"/>
          <a:stretch>
            <a:fillRect/>
          </a:stretch>
        </p:blipFill>
        <p:spPr bwMode="auto">
          <a:xfrm>
            <a:off x="7273925" y="4743450"/>
            <a:ext cx="16795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8001" t="45294" r="57652" b="11569"/>
          <a:stretch>
            <a:fillRect/>
          </a:stretch>
        </p:blipFill>
        <p:spPr bwMode="auto">
          <a:xfrm>
            <a:off x="5338763" y="4743450"/>
            <a:ext cx="155733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8233" t="35098" r="18233" b="7648"/>
          <a:stretch>
            <a:fillRect/>
          </a:stretch>
        </p:blipFill>
        <p:spPr bwMode="auto">
          <a:xfrm>
            <a:off x="5243513" y="1931988"/>
            <a:ext cx="39004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Adapted from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Clustering: motivation and applications</a:t>
            </a:r>
          </a:p>
          <a:p>
            <a:pPr eaLnBrk="1" hangingPunct="1"/>
            <a:r>
              <a:rPr lang="en-US" sz="2800" dirty="0" smtClean="0"/>
              <a:t>Algorithms</a:t>
            </a:r>
          </a:p>
          <a:p>
            <a:pPr lvl="1"/>
            <a:r>
              <a:rPr lang="en-US" sz="2400" dirty="0" smtClean="0"/>
              <a:t>K-means (iterate between finding centers and assigning points)</a:t>
            </a:r>
          </a:p>
          <a:p>
            <a:pPr lvl="1"/>
            <a:r>
              <a:rPr lang="en-US" sz="2400" dirty="0" smtClean="0"/>
              <a:t>Mean-shift (find modes in the data)</a:t>
            </a:r>
          </a:p>
          <a:p>
            <a:pPr lvl="1"/>
            <a:r>
              <a:rPr lang="en-US" sz="2400" dirty="0" smtClean="0"/>
              <a:t>Hierarchical clustering (start with all points in separate clusters and merge)</a:t>
            </a:r>
          </a:p>
          <a:p>
            <a:pPr lvl="1"/>
            <a:r>
              <a:rPr lang="en-US" sz="2400" dirty="0" smtClean="0"/>
              <a:t>Normalized cuts (split nodes in a graph based on similarity)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2543" y="3422471"/>
            <a:ext cx="8178131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5257800"/>
          </a:xfrm>
        </p:spPr>
        <p:txBody>
          <a:bodyPr/>
          <a:lstStyle/>
          <a:p>
            <a:pPr marL="533400" indent="-533400">
              <a:buFontTx/>
              <a:buChar char="•"/>
            </a:pPr>
            <a:r>
              <a:rPr lang="en-US" smtClean="0"/>
              <a:t>The mean shift algorithm seeks </a:t>
            </a:r>
            <a:r>
              <a:rPr lang="en-US" i="1" smtClean="0"/>
              <a:t>modes</a:t>
            </a:r>
            <a:r>
              <a:rPr lang="en-US" smtClean="0"/>
              <a:t> or local maxima of density in the feature space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 algorithm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>
            <a:fillRect/>
          </a:stretch>
        </p:blipFill>
        <p:spPr bwMode="auto">
          <a:xfrm>
            <a:off x="76200" y="2954338"/>
            <a:ext cx="89122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592263" y="2438400"/>
            <a:ext cx="1074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203825" y="2133600"/>
            <a:ext cx="317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Feature space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(L*u*v* color values)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944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density estimation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9804" r="47149" b="34093"/>
          <a:stretch/>
        </p:blipFill>
        <p:spPr bwMode="auto">
          <a:xfrm>
            <a:off x="990600" y="1295400"/>
            <a:ext cx="5638800" cy="50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8288" y="9144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Kernel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48000" y="1099066"/>
            <a:ext cx="762000" cy="729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6434328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Data (1-D)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10200" y="5715000"/>
            <a:ext cx="1447800" cy="652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4061" y="3039678"/>
            <a:ext cx="146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Estimated density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10200" y="3393621"/>
            <a:ext cx="13638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D. </a:t>
            </a:r>
            <a:r>
              <a:rPr lang="en-US" sz="1050" dirty="0" err="1" smtClean="0">
                <a:solidFill>
                  <a:srgbClr val="000000"/>
                </a:solidFill>
              </a:rPr>
              <a:t>Hoiem</a:t>
            </a:r>
            <a:endParaRPr lang="en-US" sz="105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illhobbs.com/hobbsonline/h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56" y="1044257"/>
            <a:ext cx="1792244" cy="11887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9" name="Picture 4" descr="http://www.cmas-group.com/images/8503%20Carriage%20Creek/CCFrontView.jpg"/>
          <p:cNvPicPr>
            <a:picLocks noChangeAspect="1" noChangeArrowheads="1"/>
          </p:cNvPicPr>
          <p:nvPr/>
        </p:nvPicPr>
        <p:blipFill>
          <a:blip r:embed="rId6" cstate="print"/>
          <a:srcRect l="2069" t="2438" r="1848" b="2438"/>
          <a:stretch>
            <a:fillRect/>
          </a:stretch>
        </p:blipFill>
        <p:spPr bwMode="auto">
          <a:xfrm>
            <a:off x="3668500" y="1044257"/>
            <a:ext cx="16655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http://www.listingphotographs.com/images/blue_skies.jpg"/>
          <p:cNvPicPr>
            <a:picLocks noChangeAspect="1" noChangeArrowheads="1"/>
          </p:cNvPicPr>
          <p:nvPr/>
        </p:nvPicPr>
        <p:blipFill>
          <a:blip r:embed="rId7" cstate="print"/>
          <a:srcRect l="5054" t="8434" r="5684" b="7230"/>
          <a:stretch>
            <a:fillRect/>
          </a:stretch>
        </p:blipFill>
        <p:spPr bwMode="auto">
          <a:xfrm>
            <a:off x="6490329" y="1036319"/>
            <a:ext cx="189167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1"/>
          <p:cNvGrpSpPr>
            <a:grpSpLocks noChangeAspect="1"/>
          </p:cNvGrpSpPr>
          <p:nvPr/>
        </p:nvGrpSpPr>
        <p:grpSpPr bwMode="auto">
          <a:xfrm>
            <a:off x="346076" y="4084319"/>
            <a:ext cx="2473324" cy="1463040"/>
            <a:chOff x="117414" y="4670442"/>
            <a:chExt cx="2884528" cy="1898676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1066752" y="6203988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endCxn id="22" idx="1"/>
            </p:cNvCxnSpPr>
            <p:nvPr/>
          </p:nvCxnSpPr>
          <p:spPr>
            <a:xfrm>
              <a:off x="1797012" y="6199226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V="1">
              <a:off x="1486652" y="5857115"/>
              <a:ext cx="54769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1486652" y="5163368"/>
              <a:ext cx="54769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117414" y="5984910"/>
              <a:ext cx="1095390" cy="5476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drive-way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85830" y="4670442"/>
              <a:ext cx="973151" cy="4016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sky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249318" y="5364190"/>
              <a:ext cx="993789" cy="3000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68396" y="6026186"/>
              <a:ext cx="523882" cy="5429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271682" y="5984910"/>
              <a:ext cx="730260" cy="5064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grass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5400000">
            <a:off x="734854" y="3336766"/>
            <a:ext cx="47548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573303" y="3336765"/>
            <a:ext cx="47548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Unsupervised </a:t>
            </a:r>
            <a:r>
              <a:rPr lang="en-US" sz="4400" kern="0" dirty="0">
                <a:solidFill>
                  <a:srgbClr val="000000"/>
                </a:solidFill>
              </a:rPr>
              <a:t>visual discovery</a:t>
            </a:r>
          </a:p>
        </p:txBody>
      </p:sp>
      <p:grpSp>
        <p:nvGrpSpPr>
          <p:cNvPr id="3" name="Group 124"/>
          <p:cNvGrpSpPr/>
          <p:nvPr/>
        </p:nvGrpSpPr>
        <p:grpSpPr>
          <a:xfrm>
            <a:off x="833027" y="2407919"/>
            <a:ext cx="7548973" cy="1214787"/>
            <a:chOff x="833027" y="2514600"/>
            <a:chExt cx="7548973" cy="1214787"/>
          </a:xfrm>
        </p:grpSpPr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3890452" y="2913311"/>
              <a:ext cx="1203069" cy="326218"/>
              <a:chOff x="3886200" y="3810000"/>
              <a:chExt cx="2362200" cy="685800"/>
            </a:xfrm>
          </p:grpSpPr>
          <p:pic>
            <p:nvPicPr>
              <p:cNvPr id="45155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10075" t="37669" r="7185" b="30623"/>
              <a:stretch>
                <a:fillRect/>
              </a:stretch>
            </p:blipFill>
            <p:spPr bwMode="auto">
              <a:xfrm>
                <a:off x="3886200" y="3810000"/>
                <a:ext cx="23622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788360" y="4192263"/>
                <a:ext cx="456981" cy="3051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5140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8" cstate="print"/>
            <a:srcRect l="74130" t="51762" r="1848" b="27100"/>
            <a:stretch>
              <a:fillRect/>
            </a:stretch>
          </p:blipFill>
          <p:spPr bwMode="auto">
            <a:xfrm>
              <a:off x="5132330" y="3130790"/>
              <a:ext cx="349278" cy="2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41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8" cstate="print"/>
            <a:srcRect l="2069" t="2438" r="1848" b="72900"/>
            <a:stretch>
              <a:fillRect/>
            </a:stretch>
          </p:blipFill>
          <p:spPr bwMode="auto">
            <a:xfrm>
              <a:off x="3812835" y="2514600"/>
              <a:ext cx="1397113" cy="25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3657600" y="3529502"/>
              <a:ext cx="659748" cy="108739"/>
              <a:chOff x="2209800" y="5867400"/>
              <a:chExt cx="2743200" cy="381000"/>
            </a:xfrm>
          </p:grpSpPr>
          <p:pic>
            <p:nvPicPr>
              <p:cNvPr id="45153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069" t="69377" r="1848" b="13008"/>
              <a:stretch>
                <a:fillRect/>
              </a:stretch>
            </p:blipFill>
            <p:spPr bwMode="auto">
              <a:xfrm>
                <a:off x="2209800" y="5867400"/>
                <a:ext cx="2743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Right Triangle 92"/>
              <p:cNvSpPr/>
              <p:nvPr/>
            </p:nvSpPr>
            <p:spPr>
              <a:xfrm rot="10800000">
                <a:off x="4194183" y="5866500"/>
                <a:ext cx="755694" cy="38024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5054713" y="3529502"/>
              <a:ext cx="271661" cy="144986"/>
              <a:chOff x="7010400" y="5867400"/>
              <a:chExt cx="838200" cy="381000"/>
            </a:xfrm>
          </p:grpSpPr>
          <p:pic>
            <p:nvPicPr>
              <p:cNvPr id="45151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68793" t="69377" r="1848" b="13008"/>
              <a:stretch>
                <a:fillRect/>
              </a:stretch>
            </p:blipFill>
            <p:spPr bwMode="auto">
              <a:xfrm>
                <a:off x="7010400" y="5867400"/>
                <a:ext cx="838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Right Triangle 48"/>
              <p:cNvSpPr/>
              <p:nvPr/>
            </p:nvSpPr>
            <p:spPr>
              <a:xfrm>
                <a:off x="7016408" y="5866725"/>
                <a:ext cx="835110" cy="38139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 bwMode="auto">
            <a:xfrm>
              <a:off x="4221147" y="3565855"/>
              <a:ext cx="25104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4804306" y="3565855"/>
              <a:ext cx="25104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860530" y="3203669"/>
              <a:ext cx="27065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44"/>
            <p:cNvCxnSpPr/>
            <p:nvPr/>
          </p:nvCxnSpPr>
          <p:spPr bwMode="auto">
            <a:xfrm rot="5400000" flipH="1" flipV="1">
              <a:off x="4594447" y="2840829"/>
              <a:ext cx="14513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45"/>
            <p:cNvCxnSpPr/>
            <p:nvPr/>
          </p:nvCxnSpPr>
          <p:spPr bwMode="auto">
            <a:xfrm rot="5400000" flipH="1" flipV="1">
              <a:off x="4595100" y="3312194"/>
              <a:ext cx="14382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46"/>
            <p:cNvCxnSpPr/>
            <p:nvPr/>
          </p:nvCxnSpPr>
          <p:spPr bwMode="auto">
            <a:xfrm rot="5400000">
              <a:off x="5158647" y="3439025"/>
              <a:ext cx="18043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6679555" y="3514725"/>
              <a:ext cx="600863" cy="142875"/>
              <a:chOff x="3124200" y="5943600"/>
              <a:chExt cx="3124200" cy="457200"/>
            </a:xfrm>
          </p:grpSpPr>
          <p:pic>
            <p:nvPicPr>
              <p:cNvPr id="45137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054" t="74030" r="5684" b="7230"/>
              <a:stretch>
                <a:fillRect/>
              </a:stretch>
            </p:blipFill>
            <p:spPr bwMode="auto">
              <a:xfrm>
                <a:off x="3124200" y="5943600"/>
                <a:ext cx="3115491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Right Triangle 76"/>
              <p:cNvSpPr/>
              <p:nvPr/>
            </p:nvSpPr>
            <p:spPr>
              <a:xfrm flipH="1" flipV="1">
                <a:off x="5334262" y="5948011"/>
                <a:ext cx="909682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93"/>
            <p:cNvGrpSpPr>
              <a:grpSpLocks/>
            </p:cNvGrpSpPr>
            <p:nvPr/>
          </p:nvGrpSpPr>
          <p:grpSpPr bwMode="auto">
            <a:xfrm>
              <a:off x="7931353" y="3467100"/>
              <a:ext cx="450647" cy="190500"/>
              <a:chOff x="2514600" y="5486400"/>
              <a:chExt cx="1143000" cy="381000"/>
            </a:xfrm>
          </p:grpSpPr>
          <p:pic>
            <p:nvPicPr>
              <p:cNvPr id="45135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61816" t="70905" r="5684" b="13477"/>
              <a:stretch>
                <a:fillRect/>
              </a:stretch>
            </p:blipFill>
            <p:spPr bwMode="auto">
              <a:xfrm>
                <a:off x="2514600" y="5486400"/>
                <a:ext cx="113429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Right Triangle 74"/>
              <p:cNvSpPr/>
              <p:nvPr/>
            </p:nvSpPr>
            <p:spPr>
              <a:xfrm>
                <a:off x="2516944" y="5485715"/>
                <a:ext cx="1140656" cy="37906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7180274" y="2705103"/>
              <a:ext cx="1001438" cy="523875"/>
              <a:chOff x="2286000" y="4572000"/>
              <a:chExt cx="2590800" cy="1844040"/>
            </a:xfrm>
          </p:grpSpPr>
          <p:pic>
            <p:nvPicPr>
              <p:cNvPr id="45128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15968" t="11557" r="9801" b="22847"/>
              <a:stretch>
                <a:fillRect/>
              </a:stretch>
            </p:blipFill>
            <p:spPr bwMode="auto">
              <a:xfrm>
                <a:off x="2286000" y="4815839"/>
                <a:ext cx="2590800" cy="160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Right Triangle 67"/>
              <p:cNvSpPr/>
              <p:nvPr/>
            </p:nvSpPr>
            <p:spPr>
              <a:xfrm flipH="1" flipV="1">
                <a:off x="3201484" y="4647547"/>
                <a:ext cx="757272" cy="61189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58757" y="4572540"/>
                <a:ext cx="916850" cy="686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ight Triangle 69"/>
              <p:cNvSpPr/>
              <p:nvPr/>
            </p:nvSpPr>
            <p:spPr>
              <a:xfrm flipH="1" flipV="1">
                <a:off x="4570956" y="5259439"/>
                <a:ext cx="304650" cy="457933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284635" y="4647547"/>
                <a:ext cx="684736" cy="382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284635" y="5030472"/>
                <a:ext cx="153776" cy="607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ight Triangle 72"/>
              <p:cNvSpPr/>
              <p:nvPr/>
            </p:nvSpPr>
            <p:spPr>
              <a:xfrm flipV="1">
                <a:off x="2969371" y="4647547"/>
                <a:ext cx="382988" cy="382925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6829771" y="2514600"/>
              <a:ext cx="1452085" cy="285750"/>
              <a:chOff x="609600" y="4572000"/>
              <a:chExt cx="3115491" cy="1066800"/>
            </a:xfrm>
          </p:grpSpPr>
          <p:pic>
            <p:nvPicPr>
              <p:cNvPr id="45120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5054" t="8434" r="5684" b="47836"/>
              <a:stretch>
                <a:fillRect/>
              </a:stretch>
            </p:blipFill>
            <p:spPr bwMode="auto">
              <a:xfrm>
                <a:off x="609600" y="4572000"/>
                <a:ext cx="3115491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1143922" y="5258659"/>
                <a:ext cx="2211319" cy="385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220921" y="5032564"/>
                <a:ext cx="1217548" cy="301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ight Triangle 61"/>
              <p:cNvSpPr/>
              <p:nvPr/>
            </p:nvSpPr>
            <p:spPr>
              <a:xfrm flipH="1">
                <a:off x="1064518" y="5032564"/>
                <a:ext cx="156404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ight Triangle 62"/>
              <p:cNvSpPr/>
              <p:nvPr/>
            </p:nvSpPr>
            <p:spPr>
              <a:xfrm>
                <a:off x="2438469" y="5032564"/>
                <a:ext cx="380183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ight Triangle 63"/>
              <p:cNvSpPr/>
              <p:nvPr/>
            </p:nvSpPr>
            <p:spPr>
              <a:xfrm>
                <a:off x="2060693" y="4722730"/>
                <a:ext cx="377776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ight Triangle 64"/>
              <p:cNvSpPr/>
              <p:nvPr/>
            </p:nvSpPr>
            <p:spPr>
              <a:xfrm flipH="1">
                <a:off x="1601104" y="4722730"/>
                <a:ext cx="459589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>
                <a:off x="3126649" y="5334024"/>
                <a:ext cx="380183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 bwMode="auto">
            <a:xfrm>
              <a:off x="7203298" y="3563207"/>
              <a:ext cx="22766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7831341" y="3563207"/>
              <a:ext cx="22654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7535824" y="3276663"/>
              <a:ext cx="190656" cy="112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rot="5400000" flipH="1" flipV="1">
              <a:off x="7535824" y="2705817"/>
              <a:ext cx="1895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7" name="Picture 6" descr="http://www.listingphotographs.com/images/blue_skies.jpg"/>
            <p:cNvPicPr>
              <a:picLocks noChangeAspect="1" noChangeArrowheads="1"/>
            </p:cNvPicPr>
            <p:nvPr/>
          </p:nvPicPr>
          <p:blipFill>
            <a:blip r:embed="rId15" cstate="print"/>
            <a:srcRect l="5054" t="61536" r="79665" b="22847"/>
            <a:stretch>
              <a:fillRect/>
            </a:stretch>
          </p:blipFill>
          <p:spPr bwMode="auto">
            <a:xfrm>
              <a:off x="6679555" y="3024868"/>
              <a:ext cx="300431" cy="20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6733387" y="3370308"/>
              <a:ext cx="190656" cy="2243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6980119" y="3125820"/>
              <a:ext cx="199628" cy="897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1958670" y="3591577"/>
              <a:ext cx="784530" cy="137810"/>
              <a:chOff x="913343" y="3842441"/>
              <a:chExt cx="2446430" cy="425187"/>
            </a:xfrm>
          </p:grpSpPr>
          <p:pic>
            <p:nvPicPr>
              <p:cNvPr id="45174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23242" t="85185"/>
              <a:stretch>
                <a:fillRect/>
              </a:stretch>
            </p:blipFill>
            <p:spPr bwMode="auto">
              <a:xfrm>
                <a:off x="1094903" y="3842441"/>
                <a:ext cx="226487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" name="Right Triangle 114"/>
              <p:cNvSpPr/>
              <p:nvPr/>
            </p:nvSpPr>
            <p:spPr>
              <a:xfrm flipV="1">
                <a:off x="915150" y="3961593"/>
                <a:ext cx="529733" cy="30670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833027" y="3629916"/>
              <a:ext cx="507372" cy="99471"/>
              <a:chOff x="3977462" y="4798929"/>
              <a:chExt cx="1203833" cy="306899"/>
            </a:xfrm>
          </p:grpSpPr>
          <p:pic>
            <p:nvPicPr>
              <p:cNvPr id="45171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t="85185" r="63844"/>
              <a:stretch>
                <a:fillRect/>
              </a:stretch>
            </p:blipFill>
            <p:spPr bwMode="auto">
              <a:xfrm>
                <a:off x="3977462" y="4800601"/>
                <a:ext cx="1066800" cy="304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Right Triangle 111"/>
              <p:cNvSpPr/>
              <p:nvPr/>
            </p:nvSpPr>
            <p:spPr>
              <a:xfrm flipH="1">
                <a:off x="4801504" y="4799792"/>
                <a:ext cx="379180" cy="30670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76146" y="4799792"/>
                <a:ext cx="77627" cy="229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1088097" y="2841699"/>
              <a:ext cx="1340875" cy="493955"/>
              <a:chOff x="3581400" y="2743200"/>
              <a:chExt cx="2743200" cy="1524000"/>
            </a:xfrm>
          </p:grpSpPr>
          <p:pic>
            <p:nvPicPr>
              <p:cNvPr id="45167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2582" t="14815" r="11513" b="11111"/>
              <a:stretch>
                <a:fillRect/>
              </a:stretch>
            </p:blipFill>
            <p:spPr bwMode="auto">
              <a:xfrm>
                <a:off x="3581400" y="2743200"/>
                <a:ext cx="253477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" name="Rectangle 13"/>
              <p:cNvSpPr/>
              <p:nvPr/>
            </p:nvSpPr>
            <p:spPr>
              <a:xfrm>
                <a:off x="4269522" y="4034528"/>
                <a:ext cx="74657" cy="232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ight Triangle 14"/>
              <p:cNvSpPr/>
              <p:nvPr/>
            </p:nvSpPr>
            <p:spPr>
              <a:xfrm rot="5400000">
                <a:off x="3545343" y="3162875"/>
                <a:ext cx="531885" cy="45823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ight Triangle 109"/>
              <p:cNvSpPr/>
              <p:nvPr/>
            </p:nvSpPr>
            <p:spPr>
              <a:xfrm rot="10800000">
                <a:off x="5790973" y="2893108"/>
                <a:ext cx="532893" cy="45812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1019082" y="2590800"/>
              <a:ext cx="1409891" cy="362234"/>
              <a:chOff x="381000" y="2246083"/>
              <a:chExt cx="2514600" cy="83820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81322" y="2246083"/>
                <a:ext cx="2513636" cy="838596"/>
              </a:xfrm>
              <a:custGeom>
                <a:avLst/>
                <a:gdLst>
                  <a:gd name="connsiteX0" fmla="*/ 0 w 2926080"/>
                  <a:gd name="connsiteY0" fmla="*/ 0 h 1203158"/>
                  <a:gd name="connsiteX1" fmla="*/ 19250 w 2926080"/>
                  <a:gd name="connsiteY1" fmla="*/ 1203158 h 1203158"/>
                  <a:gd name="connsiteX2" fmla="*/ 616017 w 2926080"/>
                  <a:gd name="connsiteY2" fmla="*/ 596766 h 1203158"/>
                  <a:gd name="connsiteX3" fmla="*/ 721895 w 2926080"/>
                  <a:gd name="connsiteY3" fmla="*/ 702644 h 1203158"/>
                  <a:gd name="connsiteX4" fmla="*/ 798897 w 2926080"/>
                  <a:gd name="connsiteY4" fmla="*/ 654518 h 1203158"/>
                  <a:gd name="connsiteX5" fmla="*/ 1203158 w 2926080"/>
                  <a:gd name="connsiteY5" fmla="*/ 644893 h 1203158"/>
                  <a:gd name="connsiteX6" fmla="*/ 1568918 w 2926080"/>
                  <a:gd name="connsiteY6" fmla="*/ 288758 h 1203158"/>
                  <a:gd name="connsiteX7" fmla="*/ 1809549 w 2926080"/>
                  <a:gd name="connsiteY7" fmla="*/ 529389 h 1203158"/>
                  <a:gd name="connsiteX8" fmla="*/ 2252311 w 2926080"/>
                  <a:gd name="connsiteY8" fmla="*/ 519764 h 1203158"/>
                  <a:gd name="connsiteX9" fmla="*/ 2319688 w 2926080"/>
                  <a:gd name="connsiteY9" fmla="*/ 462013 h 1203158"/>
                  <a:gd name="connsiteX10" fmla="*/ 2714324 w 2926080"/>
                  <a:gd name="connsiteY10" fmla="*/ 847023 h 1203158"/>
                  <a:gd name="connsiteX11" fmla="*/ 2926080 w 2926080"/>
                  <a:gd name="connsiteY11" fmla="*/ 847023 h 1203158"/>
                  <a:gd name="connsiteX12" fmla="*/ 2916455 w 2926080"/>
                  <a:gd name="connsiteY12" fmla="*/ 0 h 1203158"/>
                  <a:gd name="connsiteX13" fmla="*/ 0 w 2926080"/>
                  <a:gd name="connsiteY13" fmla="*/ 0 h 120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26080" h="1203158">
                    <a:moveTo>
                      <a:pt x="0" y="0"/>
                    </a:moveTo>
                    <a:lnTo>
                      <a:pt x="19250" y="1203158"/>
                    </a:lnTo>
                    <a:lnTo>
                      <a:pt x="616017" y="596766"/>
                    </a:lnTo>
                    <a:lnTo>
                      <a:pt x="721895" y="702644"/>
                    </a:lnTo>
                    <a:lnTo>
                      <a:pt x="798897" y="654518"/>
                    </a:lnTo>
                    <a:lnTo>
                      <a:pt x="1203158" y="644893"/>
                    </a:lnTo>
                    <a:lnTo>
                      <a:pt x="1568918" y="288758"/>
                    </a:lnTo>
                    <a:lnTo>
                      <a:pt x="1809549" y="529389"/>
                    </a:lnTo>
                    <a:lnTo>
                      <a:pt x="2252311" y="519764"/>
                    </a:lnTo>
                    <a:lnTo>
                      <a:pt x="2319688" y="462013"/>
                    </a:lnTo>
                    <a:lnTo>
                      <a:pt x="2714324" y="847023"/>
                    </a:lnTo>
                    <a:lnTo>
                      <a:pt x="2926080" y="847023"/>
                    </a:lnTo>
                    <a:lnTo>
                      <a:pt x="291645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81322" y="2246083"/>
                <a:ext cx="76307" cy="8385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8331" y="2665381"/>
                <a:ext cx="838596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 bwMode="auto">
            <a:xfrm>
              <a:off x="1231924" y="3661654"/>
              <a:ext cx="343529" cy="125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02546" y="3632713"/>
              <a:ext cx="341012" cy="125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V="1">
              <a:off x="1739039" y="2783327"/>
              <a:ext cx="156035" cy="2517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1593070" y="3373492"/>
              <a:ext cx="156035" cy="2517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72"/>
          <p:cNvGrpSpPr>
            <a:grpSpLocks noChangeAspect="1"/>
          </p:cNvGrpSpPr>
          <p:nvPr/>
        </p:nvGrpSpPr>
        <p:grpSpPr bwMode="auto">
          <a:xfrm>
            <a:off x="3429000" y="4145279"/>
            <a:ext cx="2185985" cy="1463040"/>
            <a:chOff x="3224185" y="4670442"/>
            <a:chExt cx="2443205" cy="207961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4608509" y="6240469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808395" y="6240469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4234651" y="5863440"/>
              <a:ext cx="3889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44288" y="5987265"/>
              <a:ext cx="22383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224185" y="5984883"/>
              <a:ext cx="741375" cy="5016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grass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63987" y="4670442"/>
              <a:ext cx="690575" cy="4143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sky</a:t>
              </a:r>
            </a:p>
          </p:txBody>
        </p:sp>
        <p:cxnSp>
          <p:nvCxnSpPr>
            <p:cNvPr id="30" name="Straight Connector 29"/>
            <p:cNvCxnSpPr>
              <a:endCxn id="25" idx="2"/>
            </p:cNvCxnSpPr>
            <p:nvPr/>
          </p:nvCxnSpPr>
          <p:spPr>
            <a:xfrm rot="16200000" flipV="1">
              <a:off x="4214013" y="5279245"/>
              <a:ext cx="3889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757737" y="5473711"/>
              <a:ext cx="836627" cy="3651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truck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844908" y="5364175"/>
              <a:ext cx="1022368" cy="328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173527" y="5984883"/>
              <a:ext cx="523884" cy="54292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00615" y="6057907"/>
              <a:ext cx="766775" cy="6921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drive-way</a:t>
              </a:r>
            </a:p>
          </p:txBody>
        </p:sp>
      </p:grpSp>
      <p:grpSp>
        <p:nvGrpSpPr>
          <p:cNvPr id="26" name="Group 173"/>
          <p:cNvGrpSpPr>
            <a:grpSpLocks noChangeAspect="1"/>
          </p:cNvGrpSpPr>
          <p:nvPr/>
        </p:nvGrpSpPr>
        <p:grpSpPr bwMode="auto">
          <a:xfrm>
            <a:off x="6261104" y="4160519"/>
            <a:ext cx="2578096" cy="1371600"/>
            <a:chOff x="6032520" y="4816494"/>
            <a:chExt cx="3009917" cy="1935189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6981850" y="6459579"/>
              <a:ext cx="47466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799287" y="5802345"/>
              <a:ext cx="47466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V="1">
              <a:off x="6312714" y="6192081"/>
              <a:ext cx="388943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V="1">
              <a:off x="7408095" y="5339583"/>
              <a:ext cx="388942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7444607" y="6069843"/>
              <a:ext cx="388942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6105545" y="6253201"/>
              <a:ext cx="985844" cy="4984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grass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164414" y="4816494"/>
              <a:ext cx="876305" cy="4016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sky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27901" y="5510241"/>
              <a:ext cx="876305" cy="450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86770" y="5765832"/>
              <a:ext cx="855667" cy="7302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drive-way</a:t>
              </a:r>
            </a:p>
          </p:txBody>
        </p:sp>
        <p:cxnSp>
          <p:nvCxnSpPr>
            <p:cNvPr id="39" name="Straight Connector 38"/>
            <p:cNvCxnSpPr>
              <a:stCxn id="162" idx="3"/>
              <a:endCxn id="37" idx="1"/>
            </p:cNvCxnSpPr>
            <p:nvPr/>
          </p:nvCxnSpPr>
          <p:spPr>
            <a:xfrm flipV="1">
              <a:off x="7894669" y="6130962"/>
              <a:ext cx="292102" cy="30797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6032520" y="5619780"/>
              <a:ext cx="949330" cy="4873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fence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7370791" y="6167475"/>
              <a:ext cx="523878" cy="5429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121"/>
          <p:cNvGrpSpPr/>
          <p:nvPr/>
        </p:nvGrpSpPr>
        <p:grpSpPr>
          <a:xfrm>
            <a:off x="1524230" y="3265169"/>
            <a:ext cx="6540925" cy="779677"/>
            <a:chOff x="1524230" y="3371850"/>
            <a:chExt cx="6540925" cy="779677"/>
          </a:xfrm>
        </p:grpSpPr>
        <p:pic>
          <p:nvPicPr>
            <p:cNvPr id="45144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6" cstate="print"/>
            <a:srcRect l="76801" t="62331" r="12524" b="13008"/>
            <a:stretch>
              <a:fillRect/>
            </a:stretch>
          </p:blipFill>
          <p:spPr bwMode="auto">
            <a:xfrm>
              <a:off x="4486694" y="3384515"/>
              <a:ext cx="306941" cy="501685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5111" name="Picture 6" descr="http://www.listingphotographs.com/images/blue_skies.jpg"/>
            <p:cNvPicPr>
              <a:picLocks noChangeAspect="1" noChangeArrowheads="1"/>
            </p:cNvPicPr>
            <p:nvPr/>
          </p:nvPicPr>
          <p:blipFill>
            <a:blip r:embed="rId7" cstate="print"/>
            <a:srcRect l="70551" t="64658" r="18533" b="7230"/>
            <a:stretch>
              <a:fillRect/>
            </a:stretch>
          </p:blipFill>
          <p:spPr bwMode="auto">
            <a:xfrm>
              <a:off x="7480706" y="3371850"/>
              <a:ext cx="300431" cy="51435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5163" name="Picture 2" descr="http://billhobbs.com/hobbsonline/house.JPG"/>
            <p:cNvPicPr>
              <a:picLocks noChangeAspect="1" noChangeArrowheads="1"/>
            </p:cNvPicPr>
            <p:nvPr/>
          </p:nvPicPr>
          <p:blipFill>
            <a:blip r:embed="rId5" cstate="print"/>
            <a:srcRect l="23242" t="74074" r="69009"/>
            <a:stretch>
              <a:fillRect/>
            </a:stretch>
          </p:blipFill>
          <p:spPr bwMode="auto">
            <a:xfrm>
              <a:off x="1524230" y="3487816"/>
              <a:ext cx="263883" cy="474584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073" name="Rectangle 115"/>
            <p:cNvSpPr>
              <a:spLocks noChangeArrowheads="1"/>
            </p:cNvSpPr>
            <p:nvPr/>
          </p:nvSpPr>
          <p:spPr bwMode="auto">
            <a:xfrm>
              <a:off x="1678920" y="3505197"/>
              <a:ext cx="397866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5074" name="Rectangle 117"/>
            <p:cNvSpPr>
              <a:spLocks noChangeArrowheads="1"/>
            </p:cNvSpPr>
            <p:nvPr/>
          </p:nvSpPr>
          <p:spPr bwMode="auto">
            <a:xfrm>
              <a:off x="4695489" y="342900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5075" name="Rectangle 118"/>
            <p:cNvSpPr>
              <a:spLocks noChangeArrowheads="1"/>
            </p:cNvSpPr>
            <p:nvPr/>
          </p:nvSpPr>
          <p:spPr bwMode="auto">
            <a:xfrm>
              <a:off x="7667289" y="342900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0" y="6604084"/>
            <a:ext cx="56678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Lee and </a:t>
            </a:r>
            <a:r>
              <a:rPr lang="en-US" sz="1050" dirty="0" err="1" smtClean="0">
                <a:solidFill>
                  <a:prstClr val="black"/>
                </a:solidFill>
              </a:rPr>
              <a:t>Grauman</a:t>
            </a:r>
            <a:r>
              <a:rPr lang="en-US" sz="1050" dirty="0" smtClean="0">
                <a:solidFill>
                  <a:prstClr val="black"/>
                </a:solidFill>
              </a:rPr>
              <a:t>, “</a:t>
            </a:r>
            <a:r>
              <a:rPr lang="en-US" sz="1050" dirty="0"/>
              <a:t>Object-Graphs for Context-Aware Category </a:t>
            </a:r>
            <a:r>
              <a:rPr lang="en-US" sz="1050" dirty="0" smtClean="0"/>
              <a:t>Discovery”, CVPR 2010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5056" name="Content Placeholder 45055"/>
          <p:cNvSpPr>
            <a:spLocks noGrp="1"/>
          </p:cNvSpPr>
          <p:nvPr>
            <p:ph idx="1"/>
          </p:nvPr>
        </p:nvSpPr>
        <p:spPr>
          <a:xfrm>
            <a:off x="203200" y="5889103"/>
            <a:ext cx="8737600" cy="84198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We don’t know what the objects in red boxes are, but we know they tend to occur in similar context</a:t>
            </a:r>
          </a:p>
          <a:p>
            <a:r>
              <a:rPr lang="en-US" sz="2000" dirty="0" smtClean="0"/>
              <a:t>If features = the context, objects in red will cluster together</a:t>
            </a:r>
          </a:p>
          <a:p>
            <a:r>
              <a:rPr lang="en-US" sz="2000" dirty="0" smtClean="0"/>
              <a:t>Then ask human for a label on one example from the cluster, and keep learning new object categories iteratively</a:t>
            </a:r>
            <a:endParaRPr lang="en-US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894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236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366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36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6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6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2365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65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65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562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1456235" name="Freeform 107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6236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1456237" name="Freeform 109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6238" name="AutoShape 110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6239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sp>
        <p:nvSpPr>
          <p:cNvPr id="1456240" name="Freeform 112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55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3656" name="Rectangle 116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1494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5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5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234" grpId="0" animBg="1"/>
      <p:bldP spid="1456235" grpId="0" animBg="1"/>
      <p:bldP spid="1456235" grpId="1" animBg="1"/>
      <p:bldP spid="1456236" grpId="0" animBg="1"/>
      <p:bldP spid="1456237" grpId="0" animBg="1"/>
      <p:bldP spid="1456237" grpId="1" animBg="1"/>
      <p:bldP spid="1456238" grpId="0" animBg="1"/>
      <p:bldP spid="1456239" grpId="0" animBg="1"/>
      <p:bldP spid="1456239" grpId="1" animBg="1"/>
      <p:bldP spid="14562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2468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68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468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68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68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2467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67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67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672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4673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4674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sp>
        <p:nvSpPr>
          <p:cNvPr id="24675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4676" name="Rectangle 112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323118586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1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4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6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7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8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0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1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3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4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5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6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7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8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9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0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1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2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3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4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5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6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7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8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9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0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1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2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3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4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5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6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7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8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9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0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1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2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3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4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5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6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7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8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9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0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1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2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3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4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5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6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7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8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9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0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1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2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3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4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5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6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7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8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9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0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1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2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3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5694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5705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706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5707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708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709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69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569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569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5702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703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704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60333" name="AutoShape 109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700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5701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89630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3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9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0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3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9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5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6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7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8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9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0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1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2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3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4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5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6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7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8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9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0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1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2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3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4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5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6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7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8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9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0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1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2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3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4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5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6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7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8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9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0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1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2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3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4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5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6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7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8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9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0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1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2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3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4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5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6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7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6728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729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6730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731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732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671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672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672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6725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726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727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6723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6724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99571445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4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4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774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7753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754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7755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756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757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774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774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7745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7750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751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752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64429" name="AutoShape 109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48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7749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49738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877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8777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877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7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8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8767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8768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8769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8773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4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5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8771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8772" name="Rectangle 112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23965474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790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2979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9800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980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0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0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979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 smtClean="0">
                <a:solidFill>
                  <a:srgbClr val="000000"/>
                </a:solidFill>
                <a:cs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979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9796" name="Oval 105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97" name="Line 106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98" name="Line 107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9794" name="Rectangle 1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</a:t>
            </a:r>
          </a:p>
        </p:txBody>
      </p:sp>
      <p:sp>
        <p:nvSpPr>
          <p:cNvPr id="29795" name="Rectangle 111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140422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Oval 31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Oval 33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Oval 44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Oval 51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Oval 52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7" name="Oval 57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Oval 62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Oval 63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Oval 64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Oval 65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Oval 6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7" name="Oval 67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Oval 6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Oval 6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Oval 70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Oval 71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Oval 72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3" name="Oval 73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Oval 74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Oval 75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Oval 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Oval 7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Oval 7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9" name="Oval 79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0" name="Oval 8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1" name="Oval 81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2" name="Oval 82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3" name="Oval 83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4" name="Oval 8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5" name="Oval 85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6" name="Oval 86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7" name="Oval 87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8" name="Oval 88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9" name="Oval 89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0" name="Oval 90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1" name="Oval 9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2" name="Oval 92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3" name="Oval 93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239" name="Oval 95"/>
          <p:cNvSpPr>
            <a:spLocks noChangeArrowheads="1"/>
          </p:cNvSpPr>
          <p:nvPr/>
        </p:nvSpPr>
        <p:spPr bwMode="auto">
          <a:xfrm>
            <a:off x="2057400" y="510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0" name="Oval 96"/>
          <p:cNvSpPr>
            <a:spLocks noChangeArrowheads="1"/>
          </p:cNvSpPr>
          <p:nvPr/>
        </p:nvSpPr>
        <p:spPr bwMode="auto">
          <a:xfrm>
            <a:off x="1600200" y="4191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1" name="Oval 97"/>
          <p:cNvSpPr>
            <a:spLocks noChangeArrowheads="1"/>
          </p:cNvSpPr>
          <p:nvPr/>
        </p:nvSpPr>
        <p:spPr bwMode="auto">
          <a:xfrm>
            <a:off x="1752600" y="2895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2" name="Oval 98"/>
          <p:cNvSpPr>
            <a:spLocks noChangeArrowheads="1"/>
          </p:cNvSpPr>
          <p:nvPr/>
        </p:nvSpPr>
        <p:spPr bwMode="auto">
          <a:xfrm>
            <a:off x="1676400" y="129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3" name="Oval 99"/>
          <p:cNvSpPr>
            <a:spLocks noChangeArrowheads="1"/>
          </p:cNvSpPr>
          <p:nvPr/>
        </p:nvSpPr>
        <p:spPr bwMode="auto">
          <a:xfrm>
            <a:off x="3352800" y="1143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4" name="Oval 100"/>
          <p:cNvSpPr>
            <a:spLocks noChangeArrowheads="1"/>
          </p:cNvSpPr>
          <p:nvPr/>
        </p:nvSpPr>
        <p:spPr bwMode="auto">
          <a:xfrm>
            <a:off x="34290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5" name="Oval 101"/>
          <p:cNvSpPr>
            <a:spLocks noChangeArrowheads="1"/>
          </p:cNvSpPr>
          <p:nvPr/>
        </p:nvSpPr>
        <p:spPr bwMode="auto">
          <a:xfrm>
            <a:off x="4495800" y="48768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6" name="Oval 102"/>
          <p:cNvSpPr>
            <a:spLocks noChangeArrowheads="1"/>
          </p:cNvSpPr>
          <p:nvPr/>
        </p:nvSpPr>
        <p:spPr bwMode="auto">
          <a:xfrm>
            <a:off x="55626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" name="Oval 103"/>
          <p:cNvSpPr>
            <a:spLocks noChangeArrowheads="1"/>
          </p:cNvSpPr>
          <p:nvPr/>
        </p:nvSpPr>
        <p:spPr bwMode="auto">
          <a:xfrm>
            <a:off x="6781800" y="3962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8" name="Oval 104"/>
          <p:cNvSpPr>
            <a:spLocks noChangeArrowheads="1"/>
          </p:cNvSpPr>
          <p:nvPr/>
        </p:nvSpPr>
        <p:spPr bwMode="auto">
          <a:xfrm>
            <a:off x="7315200" y="2819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9" name="Oval 105"/>
          <p:cNvSpPr>
            <a:spLocks noChangeArrowheads="1"/>
          </p:cNvSpPr>
          <p:nvPr/>
        </p:nvSpPr>
        <p:spPr bwMode="auto">
          <a:xfrm>
            <a:off x="6934200" y="1524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0" name="Oval 106"/>
          <p:cNvSpPr>
            <a:spLocks noChangeArrowheads="1"/>
          </p:cNvSpPr>
          <p:nvPr/>
        </p:nvSpPr>
        <p:spPr bwMode="auto">
          <a:xfrm>
            <a:off x="5715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1" name="Oval 107"/>
          <p:cNvSpPr>
            <a:spLocks noChangeArrowheads="1"/>
          </p:cNvSpPr>
          <p:nvPr/>
        </p:nvSpPr>
        <p:spPr bwMode="auto">
          <a:xfrm>
            <a:off x="4572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2" name="Oval 108"/>
          <p:cNvSpPr>
            <a:spLocks noChangeArrowheads="1"/>
          </p:cNvSpPr>
          <p:nvPr/>
        </p:nvSpPr>
        <p:spPr bwMode="auto">
          <a:xfrm>
            <a:off x="3276600" y="3581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3" name="Oval 109"/>
          <p:cNvSpPr>
            <a:spLocks noChangeArrowheads="1"/>
          </p:cNvSpPr>
          <p:nvPr/>
        </p:nvSpPr>
        <p:spPr bwMode="auto">
          <a:xfrm>
            <a:off x="3505200" y="2286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4" name="Oval 110"/>
          <p:cNvSpPr>
            <a:spLocks noChangeArrowheads="1"/>
          </p:cNvSpPr>
          <p:nvPr/>
        </p:nvSpPr>
        <p:spPr bwMode="auto">
          <a:xfrm>
            <a:off x="5715000" y="2057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5" name="Oval 111"/>
          <p:cNvSpPr>
            <a:spLocks noChangeArrowheads="1"/>
          </p:cNvSpPr>
          <p:nvPr/>
        </p:nvSpPr>
        <p:spPr bwMode="auto">
          <a:xfrm>
            <a:off x="5715000" y="3276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6" name="Oval 112"/>
          <p:cNvSpPr>
            <a:spLocks noChangeArrowheads="1"/>
          </p:cNvSpPr>
          <p:nvPr/>
        </p:nvSpPr>
        <p:spPr bwMode="auto">
          <a:xfrm>
            <a:off x="4572000" y="3886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2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in same cluster converge</a:t>
            </a:r>
          </a:p>
        </p:txBody>
      </p:sp>
      <p:sp>
        <p:nvSpPr>
          <p:cNvPr id="113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Source: D. </a:t>
            </a:r>
            <a:r>
              <a:rPr lang="en-US" sz="1050" dirty="0" err="1" smtClean="0">
                <a:solidFill>
                  <a:srgbClr val="000000"/>
                </a:solidFill>
              </a:rPr>
              <a:t>Hoiem</a:t>
            </a:r>
            <a:endParaRPr lang="en-US" sz="105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9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25 -0.00301 0.05 -0.00162 0.075 0.00139 C 0.08403 0.00532 0.09375 0.00995 0.10313 0.0125 C 0.10834 0.01389 0.11736 0.01551 0.12188 0.01944 C 0.12691 0.02384 0.12379 0.02176 0.13125 0.025 C 0.13681 0.02754 0.14202 0.03333 0.14688 0.0375 C 0.15486 0.04467 0.16163 0.05532 0.16771 0.06528 C 0.17031 0.06967 0.17604 0.07778 0.17604 0.07778 C 0.17761 0.08403 0.18056 0.08889 0.18334 0.09444 C 0.18455 0.09699 0.18386 0.10069 0.18542 0.10278 C 0.18577 0.10324 0.18611 0.1037 0.18646 0.1041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34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125 -0.00556 0.02448 -0.01111 0.03542 -0.02084 C 0.03837 -0.02686 0.04792 -0.03102 0.05313 -0.03334 C 0.0592 -0.03611 0.06615 -0.04283 0.07292 -0.04306 C 0.08507 -0.04352 0.09722 -0.04398 0.10938 -0.04445 C 0.11945 -0.04769 0.12761 -0.05301 0.13646 -0.05973 C 0.14202 -0.06389 0.1441 -0.0676 0.15 -0.06945 C 0.16667 -0.08426 0.19427 -0.08056 0.21146 -0.08056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134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C 0.00573 -0.00509 0.01285 -0.01088 0.01875 -0.01528 C 0.02361 -0.01898 0.02674 -0.02384 0.03125 -0.02778 C 0.03368 -0.03264 0.03438 -0.03611 0.0375 -0.04028 C 0.03889 -0.0456 0.04097 -0.05255 0.04375 -0.05694 C 0.0467 -0.06157 0.04705 -0.06019 0.04896 -0.06528 C 0.05538 -0.08241 0.06458 -0.10532 0.06458 -0.125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34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486 -0.00207 -0.00903 -0.00555 -0.01354 -0.00832 C -0.02361 -0.01434 -0.03351 -0.01805 -0.04271 -0.02638 C -0.04705 -0.03032 -0.05382 -0.03379 -0.05625 -0.04027 " pathEditMode="relative" ptsTypes="fffA">
                                      <p:cBhvr>
                                        <p:cTn id="12" dur="2000" fill="hold"/>
                                        <p:tgtEl>
                                          <p:spTgt spid="134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C -0.01233 0.00115 -0.02674 0.00162 -0.0375 0.01111 C -0.04098 0.025 -0.03525 0.00393 -0.04167 0.01944 C -0.04393 0.02477 -0.04358 0.02916 -0.0448 0.03472 C -0.04566 0.03889 -0.04688 0.04305 -0.04792 0.04722 C -0.04827 0.04861 -0.04896 0.05139 -0.04896 0.05139 C -0.04931 0.05463 -0.04983 0.05787 -0.05 0.06111 C -0.05105 0.08703 -0.04879 0.10208 -0.05417 0.12361 C -0.05556 0.12916 -0.05608 0.13472 -0.06042 0.1375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13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0.00105 0.00092 0.00209 0.00208 0.00313 0.00277 C 0.00417 0.00346 0.00521 0.00346 0.00626 0.00416 C 0.01372 0.00971 0.01789 0.01527 0.02605 0.01805 C 0.03351 0.02476 0.04323 0.02615 0.05105 0.03194 C 0.0533 0.03356 0.05521 0.03564 0.0573 0.03749 C 0.05834 0.03842 0.06042 0.04027 0.06042 0.04027 C 0.06198 0.04328 0.06407 0.04559 0.06563 0.0486 C 0.06997 0.0574 0.07292 0.06805 0.07605 0.07777 C 0.07917 0.08726 0.08091 0.09953 0.08751 0.10555 C 0.09462 0.1199 0.1099 0.13333 0.12084 0.14305 C 0.13924 0.15948 0.1606 0.18309 0.1823 0.19027 C 0.20001 0.20601 0.23143 0.20555 0.25105 0.20694 C 0.2691 0.20995 0.28716 0.21157 0.30521 0.21388 C 0.31546 0.21735 0.30174 0.21296 0.32084 0.21666 C 0.33195 0.21874 0.34341 0.22476 0.35417 0.22916 C 0.35973 0.23147 0.36528 0.23356 0.37084 0.2361 C 0.37327 0.23726 0.37709 0.24166 0.37709 0.24166 C 0.37987 0.24698 0.38438 0.25277 0.38941 0.25277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573 0.00254 0.0118 0.00509 0.01771 0.00694 C 0.02048 0.00787 0.02604 0.00972 0.02604 0.00972 C 0.03437 0.01713 0.05225 0.01643 0.0625 0.01805 C 0.07916 0.02546 0.09583 0.03263 0.11354 0.03472 C 0.1217 0.0368 0.12916 0.03796 0.1375 0.03888 C 0.15659 0.04398 0.17673 0.04097 0.19583 0.04027 C 0.2059 0.03588 0.21666 0.03263 0.22708 0.02916 C 0.2309 0.028 0.23489 0.02453 0.23854 0.02361 C 0.24757 0.02129 0.25746 0.02013 0.26666 0.01805 C 0.27222 0.01689 0.27777 0.0162 0.28333 0.01527 C 0.28993 0.01435 0.30312 0.0125 0.30312 0.0125 C 0.31666 0.01296 0.33021 0.01296 0.34375 0.01388 C 0.35 0.01435 0.3625 0.01666 0.3625 0.01666 C 0.36892 0.01875 0.37552 0.02083 0.38229 0.02083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1354 0.00254 0.02691 0.00324 0.04062 0.00416 C 0.07465 0.00231 0.10677 -0.00487 0.13854 -0.02084 C 0.14375 -0.02339 0.14427 -0.02778 0.14792 -0.03195 C 0.15121 -0.03589 0.15451 -0.03774 0.15833 -0.04028 C 0.16337 -0.05024 0.17083 -0.05278 0.17812 -0.05834 C 0.19028 -0.06783 0.18212 -0.06297 0.19167 -0.06806 C 0.19601 -0.07385 0.20226 -0.07964 0.20833 -0.08195 C 0.21111 -0.08288 0.21667 -0.08473 0.21667 -0.08473 C 0.22795 -0.09468 0.24097 -0.10116 0.25417 -0.10556 C 0.26007 -0.11089 0.26667 -0.11528 0.27292 -0.11945 C 0.27969 -0.12408 0.27222 -0.12014 0.27917 -0.12639 C 0.28212 -0.12894 0.28559 -0.13079 0.28854 -0.13334 C 0.29392 -0.1382 0.29219 -0.13426 0.29896 -0.13889 C 0.30764 -0.14468 0.31684 -0.14769 0.32604 -0.15139 C 0.33212 -0.15371 0.33976 -0.15903 0.34583 -0.15973 C 0.36059 -0.16112 0.375 -0.16389 0.38958 -0.16667 C 0.39167 -0.1676 0.39375 -0.16852 0.39583 -0.16945 C 0.39687 -0.16991 0.39896 -0.17084 0.39896 -0.17084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694 0.00625 0.01441 -0.00092 0.02187 0.00417 C 0.02969 0.00162 0.03559 -0.00277 0.04271 -0.00694 C 0.04739 -0.00972 0.04601 -0.00694 0.05 -0.00972 C 0.05798 -0.01504 0.06614 -0.02129 0.075 -0.02361 C 0.0868 -0.03148 0.10191 -0.03472 0.11458 -0.03889 C 0.12673 -0.04305 0.13732 -0.05069 0.15 -0.05277 C 0.15607 -0.05555 0.16094 -0.05602 0.16771 -0.05694 C 0.1809 -0.06134 0.1967 -0.06203 0.21042 -0.06389 C 0.25295 -0.06203 0.25885 -0.06111 0.31146 -0.06389 C 0.31614 -0.06412 0.32101 -0.06504 0.325 -0.06805 C 0.34757 -0.08472 0.31962 -0.06597 0.33542 -0.07639 C 0.33819 -0.08194 0.34271 -0.08796 0.34687 -0.09166 C 0.34809 -0.09838 0.3493 -0.10416 0.35208 -0.10972 C 0.35364 -0.11782 0.35451 -0.12314 0.35521 -0.13194 C 0.35434 -0.15254 0.35417 -0.18148 0.34479 -0.2 C 0.34392 -0.20578 0.34271 -0.21111 0.34167 -0.21666 C 0.34236 -0.24282 0.34062 -0.26227 0.35104 -0.28333 C 0.3533 -0.28796 0.35278 -0.29861 0.35521 -0.30277 C 0.35573 -0.3037 0.3566 -0.30185 0.35729 -0.30139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625 -0.00556 0.01302 -0.00718 0.01979 -0.01111 C 0.02118 -0.01204 0.02257 -0.0132 0.02396 -0.01389 C 0.02673 -0.01505 0.03229 -0.01667 0.03229 -0.01667 C 0.0368 -0.0206 0.04184 -0.02153 0.04687 -0.02361 C 0.05451 -0.02662 0.06215 -0.02986 0.06979 -0.03333 C 0.07257 -0.03449 0.07673 -0.03542 0.07916 -0.0375 C 0.08333 -0.0412 0.09045 -0.05 0.09479 -0.05278 C 0.09948 -0.05602 0.09652 -0.05208 0.10104 -0.05695 C 0.10225 -0.0581 0.10295 -0.05995 0.10416 -0.06111 C 0.10503 -0.06204 0.10625 -0.06181 0.10729 -0.0625 C 0.11441 -0.06783 0.12083 -0.075 0.12708 -0.08195 C 0.13229 -0.08773 0.14201 -0.09653 0.14583 -0.10417 C 0.15121 -0.11482 0.15816 -0.12593 0.1625 -0.1375 C 0.16441 -0.14283 0.16527 -0.14792 0.16771 -0.15278 C 0.17083 -0.17338 0.17586 -0.19468 0.18229 -0.21389 C 0.18507 -0.22222 0.18402 -0.22454 0.18854 -0.23056 C 0.19357 -0.25093 0.19375 -0.26968 0.19375 -0.29167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451 -0.00903 0.00989 -0.01598 0.01562 -0.02361 C 0.01788 -0.02662 0.01909 -0.03102 0.02083 -0.03473 C 0.02534 -0.04422 0.03038 -0.05348 0.03541 -0.0625 C 0.03802 -0.07292 0.03767 -0.06019 0.0427 -0.08056 C 0.04409 -0.08611 0.046 -0.09074 0.04791 -0.09584 C 0.0519 -0.10625 0.05381 -0.1176 0.05833 -0.12778 C 0.06024 -0.14561 0.06475 -0.16505 0.06979 -0.18195 C 0.07222 -0.2007 0.07743 -0.21875 0.0802 -0.2375 C 0.07986 -0.24584 0.07968 -0.25417 0.07916 -0.2625 C 0.07899 -0.26389 0.07812 -0.26667 0.07812 -0.26667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34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222E-6 C 0.00261 -0.01041 0.00279 -0.02129 0.00522 -0.03194 C 0.01077 -0.05694 0.01563 -0.08217 0.02188 -0.10694 C 0.02397 -0.13819 0.02692 -0.17407 0.01459 -0.20278 C 0.0099 -0.21389 0.01546 -0.19953 0.00938 -0.21111 C 0.00678 -0.2162 0.00556 -0.22176 0.00209 -0.22639 C -0.00747 -0.23912 -0.01806 -0.24977 -0.02917 -0.25972 C -0.03229 -0.2625 -0.03542 -0.26528 -0.03854 -0.26805 C -0.04063 -0.26991 -0.04479 -0.27361 -0.04479 -0.27361 C -0.04549 -0.27616 -0.04844 -0.28611 -0.05 -0.28611 " pathEditMode="relative" ptsTypes="fffffffffA">
                                      <p:cBhvr>
                                        <p:cTn id="28" dur="2000" fill="hold"/>
                                        <p:tgtEl>
                                          <p:spTgt spid="134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764 -0.00069 -0.01459 -0.00069 -0.02188 -0.00277 C -0.03316 -0.00602 -0.04428 -0.0118 -0.05521 -0.01666 C -0.05643 -0.01713 -0.05712 -0.01875 -0.05834 -0.01944 C -0.05973 -0.02014 -0.06112 -0.02037 -0.0625 -0.02083 C -0.06667 -0.02453 -0.07171 -0.02592 -0.07605 -0.02916 C -0.08455 -0.03541 -0.09289 -0.04421 -0.1 -0.05277 C -0.11685 -0.07291 -0.13021 -0.09861 -0.14896 -0.11527 C -0.15296 -0.11898 -0.16077 -0.1206 -0.16563 -0.12222 C -0.16945 -0.12569 -0.17396 -0.12615 -0.17396 -0.13333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347 0.00301 -0.00434 0.00648 -0.00833 0.00833 C -0.0125 0.01643 -0.02101 0.01898 -0.02813 0.02083 C -0.04896 0.02014 -0.06823 0.01967 -0.08854 0.01528 C -0.12813 0.01597 -0.15816 0.01782 -0.19479 0.02222 C -0.20486 0.025 -0.21198 0.03009 -0.22083 0.03611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3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059 0.00463 -0.02187 0.0074 -0.03229 0.0125 C -0.03594 0.01435 -0.03923 0.01736 -0.04271 0.01944 C -0.04479 0.0206 -0.04896 0.02222 -0.04896 0.02222 C -0.05121 0.02523 -0.06059 0.03518 -0.0625 0.04027 C -0.0651 0.04722 -0.06319 0.04513 -0.06771 0.04722 C -0.06927 0.05509 -0.07274 0.06157 -0.07396 0.06944 C -0.07569 0.08148 -0.07916 0.09328 -0.08333 0.10416 C -0.08559 0.11018 -0.08628 0.11574 -0.09062 0.11944 C -0.09184 0.12453 -0.0993 0.13449 -0.10312 0.13611 C -0.10573 0.14143 -0.10989 0.14652 -0.11458 0.14861 C -0.12639 0.16041 -0.13993 0.16481 -0.15416 0.16944 C -0.15781 0.17268 -0.16041 0.17338 -0.16458 0.175 C -0.16666 0.17592 -0.16875 0.17685 -0.17083 0.17777 C -0.17187 0.17824 -0.17396 0.17916 -0.17396 0.17916 C -0.17882 0.18865 -0.17726 0.18425 -0.17916 0.19166 C -0.17986 0.20092 -0.17916 0.20532 -0.17916 0.21388 " pathEditMode="relative" ptsTypes="ffffffffffffffffA">
                                      <p:cBhvr>
                                        <p:cTn id="34" dur="2000" fill="hold"/>
                                        <p:tgtEl>
                                          <p:spTgt spid="13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313 0.00648 -0.00521 0.0125 -0.00938 0.01806 C -0.01094 0.02431 -0.01389 0.02685 -0.01667 0.03195 C -0.01962 0.0375 -0.02118 0.04468 -0.02396 0.05 C -0.02483 0.05162 -0.02622 0.05255 -0.02709 0.05417 C -0.02969 0.05857 -0.03073 0.06343 -0.03334 0.06806 C -0.03473 0.075 -0.03716 0.08125 -0.03959 0.0875 C -0.04132 0.09236 -0.0415 0.09676 -0.04375 0.10139 C -0.04532 0.10949 -0.04618 0.11621 -0.04896 0.12361 C -0.0507 0.13704 -0.054 0.15232 -0.05729 0.16528 C -0.05955 0.19167 -0.06025 0.21829 -0.06354 0.24445 C -0.06302 0.25857 -0.06441 0.28727 -0.05313 0.29722 C -0.05191 0.30232 -0.05313 0.30209 -0.05 0.3 " pathEditMode="relative" ptsTypes="ffffffffffffA">
                                      <p:cBhvr>
                                        <p:cTn id="36" dur="2000" fill="hold"/>
                                        <p:tgtEl>
                                          <p:spTgt spid="13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-0.00139 0.0176 3.33333E-6 0.02639 0.00937 0.03889 C 0.01076 0.04422 0.01475 0.05163 0.01771 0.05556 C 0.01927 0.06366 0.02396 0.06551 0.02604 0.07362 C 0.02743 0.0794 0.02639 0.07663 0.02916 0.08195 C 0.03333 0.1044 0.02916 0.12223 0.01875 0.13889 C 0.01666 0.14214 0.01475 0.14769 0.01354 0.15139 C 0.01267 0.15417 0.01215 0.15695 0.01146 0.15973 C 0.01111 0.16112 0.01041 0.16389 0.01041 0.16389 C 0.01146 0.18288 0.01267 0.19607 0.025 0.20695 C 0.0283 0.21343 0.0368 0.22246 0.04271 0.22501 C 0.04774 0.23172 0.05503 0.23403 0.05937 0.24167 C 0.06423 0.24977 0.06649 0.2595 0.07187 0.26667 C 0.07413 0.27547 0.07586 0.28403 0.07708 0.29306 C 0.07604 0.30325 0.07604 0.29954 0.07604 0.30417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13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417 0.00371 0.00868 0.00672 0.01354 0.00834 C 0.02101 0.01505 0.01736 0.0132 0.02396 0.01528 C 0.03003 0.02338 0.03941 0.03195 0.04792 0.03473 C 0.0533 0.04005 0.06111 0.04375 0.06771 0.04584 C 0.06875 0.04676 0.06979 0.04792 0.07083 0.04861 C 0.07187 0.04931 0.07292 0.04931 0.07396 0.05 C 0.07864 0.05348 0.0816 0.05764 0.08646 0.05973 C 0.08941 0.06366 0.09132 0.0676 0.09479 0.07084 C 0.09757 0.07639 0.10364 0.08519 0.10521 0.09167 C 0.1059 0.09445 0.10607 0.09746 0.10729 0.1 C 0.10798 0.10139 0.10885 0.10255 0.10937 0.10417 C 0.11146 0.11042 0.1118 0.11528 0.11458 0.12084 C 0.11753 0.13635 0.12621 0.15116 0.13333 0.16389 C 0.13472 0.16945 0.13646 0.17223 0.13958 0.17639 C 0.14132 0.18334 0.14479 0.18843 0.14792 0.19445 C 0.15243 0.20301 0.1559 0.21204 0.16146 0.21945 C 0.16302 0.22547 0.16493 0.22848 0.16771 0.23334 C 0.17135 0.23982 0.17222 0.24445 0.17708 0.24861 C 0.18021 0.25486 0.18385 0.25973 0.18854 0.26389 C 0.19114 0.26898 0.19826 0.275 0.20312 0.27639 C 0.20555 0.27709 0.21042 0.27778 0.21042 0.27778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134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9" grpId="0" animBg="1"/>
      <p:bldP spid="134240" grpId="0" animBg="1"/>
      <p:bldP spid="134241" grpId="0" animBg="1"/>
      <p:bldP spid="134242" grpId="0" animBg="1"/>
      <p:bldP spid="134243" grpId="0" animBg="1"/>
      <p:bldP spid="134244" grpId="0" animBg="1"/>
      <p:bldP spid="134245" grpId="0" animBg="1"/>
      <p:bldP spid="134246" grpId="0" animBg="1"/>
      <p:bldP spid="134247" grpId="0" animBg="1"/>
      <p:bldP spid="134248" grpId="0" animBg="1"/>
      <p:bldP spid="134249" grpId="0" animBg="1"/>
      <p:bldP spid="134250" grpId="0" animBg="1"/>
      <p:bldP spid="134251" grpId="0" animBg="1"/>
      <p:bldP spid="134252" grpId="0" animBg="1"/>
      <p:bldP spid="134253" grpId="0" animBg="1"/>
      <p:bldP spid="134254" grpId="0" animBg="1"/>
      <p:bldP spid="134255" grpId="0" animBg="1"/>
      <p:bldP spid="1342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Cluster: all data points in the attraction basin of a mode</a:t>
            </a:r>
          </a:p>
          <a:p>
            <a:pPr>
              <a:buFontTx/>
              <a:buChar char="•"/>
            </a:pPr>
            <a:r>
              <a:rPr lang="en-US" smtClean="0"/>
              <a:t>Attraction basin: the region for which all trajectories lead to the same mode</a:t>
            </a:r>
          </a:p>
        </p:txBody>
      </p:sp>
      <p:grpSp>
        <p:nvGrpSpPr>
          <p:cNvPr id="30723" name="Group 32"/>
          <p:cNvGrpSpPr>
            <a:grpSpLocks/>
          </p:cNvGrpSpPr>
          <p:nvPr/>
        </p:nvGrpSpPr>
        <p:grpSpPr bwMode="auto">
          <a:xfrm>
            <a:off x="1981200" y="3048000"/>
            <a:ext cx="5257800" cy="3057525"/>
            <a:chOff x="1776" y="1965"/>
            <a:chExt cx="2064" cy="1200"/>
          </a:xfrm>
        </p:grpSpPr>
        <p:grpSp>
          <p:nvGrpSpPr>
            <p:cNvPr id="30726" name="Group 4"/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30747" name="Rectangle 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pic>
            <p:nvPicPr>
              <p:cNvPr id="30748" name="Picture 6" descr="Random Distribu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30745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pic>
            <p:nvPicPr>
              <p:cNvPr id="30746" name="Picture 9" descr="Random Distribu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8" name="Freeform 10"/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29" name="Freeform 11"/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0" name="Freeform 12"/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1" name="Freeform 13"/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2" name="Freeform 14"/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3" name="Freeform 15"/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4" name="Freeform 16"/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5" name="Freeform 17"/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6" name="Freeform 18"/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7" name="Freeform 19"/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8" name="Freeform 20"/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9" name="Freeform 21"/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0" name="Freeform 22"/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1" name="Freeform 23"/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2" name="Freeform 24"/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3" name="Freeform 25"/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4" name="Freeform 26"/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724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 clustering</a:t>
            </a:r>
          </a:p>
        </p:txBody>
      </p:sp>
      <p:sp>
        <p:nvSpPr>
          <p:cNvPr id="30725" name="Rectangle 3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954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9"/>
          <p:cNvSpPr>
            <a:spLocks noChangeArrowheads="1"/>
          </p:cNvSpPr>
          <p:nvPr/>
        </p:nvSpPr>
        <p:spPr bwMode="auto">
          <a:xfrm>
            <a:off x="7620000" y="5584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10"/>
          <p:cNvSpPr>
            <a:spLocks noChangeArrowheads="1"/>
          </p:cNvSpPr>
          <p:nvPr/>
        </p:nvSpPr>
        <p:spPr bwMode="auto">
          <a:xfrm>
            <a:off x="73914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11"/>
          <p:cNvSpPr>
            <a:spLocks noChangeArrowheads="1"/>
          </p:cNvSpPr>
          <p:nvPr/>
        </p:nvSpPr>
        <p:spPr bwMode="auto">
          <a:xfrm>
            <a:off x="7620000" y="510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12"/>
          <p:cNvSpPr>
            <a:spLocks noChangeArrowheads="1"/>
          </p:cNvSpPr>
          <p:nvPr/>
        </p:nvSpPr>
        <p:spPr bwMode="auto">
          <a:xfrm>
            <a:off x="74676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13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1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Oval 15"/>
          <p:cNvSpPr>
            <a:spLocks noChangeArrowheads="1"/>
          </p:cNvSpPr>
          <p:nvPr/>
        </p:nvSpPr>
        <p:spPr bwMode="auto">
          <a:xfrm>
            <a:off x="7391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6"/>
          <p:cNvSpPr>
            <a:spLocks noChangeArrowheads="1"/>
          </p:cNvSpPr>
          <p:nvPr/>
        </p:nvSpPr>
        <p:spPr bwMode="auto">
          <a:xfrm>
            <a:off x="71628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7"/>
          <p:cNvSpPr>
            <a:spLocks noChangeArrowheads="1"/>
          </p:cNvSpPr>
          <p:nvPr/>
        </p:nvSpPr>
        <p:spPr bwMode="auto">
          <a:xfrm>
            <a:off x="7543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8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Oval 19"/>
          <p:cNvSpPr>
            <a:spLocks noChangeArrowheads="1"/>
          </p:cNvSpPr>
          <p:nvPr/>
        </p:nvSpPr>
        <p:spPr bwMode="auto">
          <a:xfrm>
            <a:off x="64770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20"/>
          <p:cNvSpPr>
            <a:spLocks noChangeArrowheads="1"/>
          </p:cNvSpPr>
          <p:nvPr/>
        </p:nvSpPr>
        <p:spPr bwMode="auto">
          <a:xfrm>
            <a:off x="67056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21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22"/>
          <p:cNvSpPr>
            <a:spLocks noChangeArrowheads="1"/>
          </p:cNvSpPr>
          <p:nvPr/>
        </p:nvSpPr>
        <p:spPr bwMode="auto">
          <a:xfrm>
            <a:off x="67056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Oval 23"/>
          <p:cNvSpPr>
            <a:spLocks noChangeArrowheads="1"/>
          </p:cNvSpPr>
          <p:nvPr/>
        </p:nvSpPr>
        <p:spPr bwMode="auto">
          <a:xfrm>
            <a:off x="7162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4"/>
          <p:cNvSpPr>
            <a:spLocks noChangeArrowheads="1"/>
          </p:cNvSpPr>
          <p:nvPr/>
        </p:nvSpPr>
        <p:spPr bwMode="auto">
          <a:xfrm>
            <a:off x="6781800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7"/>
          <p:cNvSpPr>
            <a:spLocks noChangeArrowheads="1"/>
          </p:cNvSpPr>
          <p:nvPr/>
        </p:nvSpPr>
        <p:spPr bwMode="auto">
          <a:xfrm>
            <a:off x="60960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8"/>
          <p:cNvSpPr>
            <a:spLocks noChangeArrowheads="1"/>
          </p:cNvSpPr>
          <p:nvPr/>
        </p:nvSpPr>
        <p:spPr bwMode="auto">
          <a:xfrm>
            <a:off x="5715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29"/>
          <p:cNvSpPr>
            <a:spLocks noChangeArrowheads="1"/>
          </p:cNvSpPr>
          <p:nvPr/>
        </p:nvSpPr>
        <p:spPr bwMode="auto">
          <a:xfrm>
            <a:off x="60960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Oval 30"/>
          <p:cNvSpPr>
            <a:spLocks noChangeArrowheads="1"/>
          </p:cNvSpPr>
          <p:nvPr/>
        </p:nvSpPr>
        <p:spPr bwMode="auto">
          <a:xfrm>
            <a:off x="5334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Oval 31"/>
          <p:cNvSpPr>
            <a:spLocks noChangeArrowheads="1"/>
          </p:cNvSpPr>
          <p:nvPr/>
        </p:nvSpPr>
        <p:spPr bwMode="auto">
          <a:xfrm>
            <a:off x="4953000" y="4648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Oval 32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029200" y="3429000"/>
            <a:ext cx="2819400" cy="2895600"/>
            <a:chOff x="3744" y="4464"/>
            <a:chExt cx="1776" cy="1824"/>
          </a:xfrm>
        </p:grpSpPr>
        <p:sp>
          <p:nvSpPr>
            <p:cNvPr id="3113" name="Oval 34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3115" name="Oval 36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Line 37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38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781800" y="4800600"/>
            <a:ext cx="457200" cy="457200"/>
            <a:chOff x="4486" y="3484"/>
            <a:chExt cx="288" cy="288"/>
          </a:xfrm>
        </p:grpSpPr>
        <p:sp>
          <p:nvSpPr>
            <p:cNvPr id="3110" name="Oval 4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Line 4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40" name="Line 44"/>
          <p:cNvSpPr>
            <a:spLocks noChangeShapeType="1"/>
          </p:cNvSpPr>
          <p:nvPr/>
        </p:nvSpPr>
        <p:spPr bwMode="auto">
          <a:xfrm flipV="1">
            <a:off x="4648200" y="4800600"/>
            <a:ext cx="1828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AutoShape 47"/>
          <p:cNvSpPr>
            <a:spLocks noChangeArrowheads="1"/>
          </p:cNvSpPr>
          <p:nvPr/>
        </p:nvSpPr>
        <p:spPr bwMode="auto">
          <a:xfrm rot="1015650">
            <a:off x="6448425" y="4876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33CCFF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Text Box 48"/>
          <p:cNvSpPr txBox="1">
            <a:spLocks noChangeArrowheads="1"/>
          </p:cNvSpPr>
          <p:nvPr/>
        </p:nvSpPr>
        <p:spPr bwMode="auto">
          <a:xfrm>
            <a:off x="381000" y="1676400"/>
            <a:ext cx="5562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cs typeface="Arial" charset="0"/>
              </a:rPr>
              <a:t>Simple Mean Shift procedure</a:t>
            </a:r>
            <a:r>
              <a:rPr lang="en-US" sz="2400">
                <a:cs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2400">
                <a:cs typeface="Arial" charset="0"/>
              </a:rPr>
              <a:t> Compute mean shift vector</a:t>
            </a:r>
          </a:p>
          <a:p>
            <a:pPr eaLnBrk="1" hangingPunct="1">
              <a:buFontTx/>
              <a:buChar char="•"/>
            </a:pPr>
            <a:endParaRPr lang="en-US" sz="2400"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cs typeface="Arial" charset="0"/>
              </a:rPr>
              <a:t>Translate the Kernel window by </a:t>
            </a:r>
            <a:r>
              <a:rPr lang="en-US" sz="2400" b="1">
                <a:cs typeface="Arial" charset="0"/>
              </a:rPr>
              <a:t>m(x)</a:t>
            </a:r>
            <a:endParaRPr lang="en-US" sz="2400">
              <a:cs typeface="Arial" charset="0"/>
            </a:endParaRPr>
          </a:p>
        </p:txBody>
      </p:sp>
      <p:graphicFrame>
        <p:nvGraphicFramePr>
          <p:cNvPr id="3074" name="Object 49"/>
          <p:cNvGraphicFramePr>
            <a:graphicFrameLocks noChangeAspect="1"/>
          </p:cNvGraphicFramePr>
          <p:nvPr/>
        </p:nvGraphicFramePr>
        <p:xfrm>
          <a:off x="457200" y="3657600"/>
          <a:ext cx="4343400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14" name="Equation" r:id="rId4" imgW="1916868" imgH="1091726" progId="">
                  <p:embed/>
                </p:oleObj>
              </mc:Choice>
              <mc:Fallback>
                <p:oleObj name="Equation" r:id="rId4" imgW="1916868" imgH="109172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343400" cy="2471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42" name="Line 46"/>
          <p:cNvSpPr>
            <a:spLocks noChangeShapeType="1"/>
          </p:cNvSpPr>
          <p:nvPr/>
        </p:nvSpPr>
        <p:spPr bwMode="auto">
          <a:xfrm flipV="1">
            <a:off x="4114800" y="5029200"/>
            <a:ext cx="2895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1676400" y="3429000"/>
            <a:ext cx="2438400" cy="2819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2" name="Rectangle 56"/>
          <p:cNvSpPr>
            <a:spLocks noChangeArrowheads="1"/>
          </p:cNvSpPr>
          <p:nvPr/>
        </p:nvSpPr>
        <p:spPr bwMode="auto">
          <a:xfrm>
            <a:off x="4343400" y="4572000"/>
            <a:ext cx="381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mtClean="0"/>
              <a:t>Computing the Mean Shift</a:t>
            </a:r>
            <a:endParaRPr lang="en-US" smtClean="0"/>
          </a:p>
        </p:txBody>
      </p:sp>
      <p:sp>
        <p:nvSpPr>
          <p:cNvPr id="3109" name="Rectangle 107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Slide by Y. Ukrainitz &amp; B. Sarel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do we cluster?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6286"/>
            <a:ext cx="8476343" cy="517071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Summarizing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Look at large amounts of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Represent a large continuous vector with the cluster number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Counting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Computing feature histograms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Prediction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Images in the same cluster may have the same labels </a:t>
            </a:r>
          </a:p>
          <a:p>
            <a:pPr>
              <a:defRPr/>
            </a:pPr>
            <a:r>
              <a:rPr lang="en-US" dirty="0" smtClean="0"/>
              <a:t>Segmentation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 smtClean="0"/>
              <a:t>Separate the image into different regions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79889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cs typeface="Arial" panose="020B0604020202020204" pitchFamily="34" charset="0"/>
              </a:rPr>
              <a:t>Slide </a:t>
            </a:r>
            <a:r>
              <a:rPr lang="en-US" sz="1050" dirty="0" smtClean="0">
                <a:cs typeface="Arial" panose="020B0604020202020204" pitchFamily="34" charset="0"/>
              </a:rPr>
              <a:t>credit: J. Hays, D. </a:t>
            </a:r>
            <a:r>
              <a:rPr lang="en-US" sz="1050" dirty="0" err="1" smtClean="0">
                <a:cs typeface="Arial" panose="020B0604020202020204" pitchFamily="34" charset="0"/>
              </a:rPr>
              <a:t>Hoiem</a:t>
            </a:r>
            <a:endParaRPr lang="en-US" sz="10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2590800"/>
          </a:xfrm>
        </p:spPr>
        <p:txBody>
          <a:bodyPr/>
          <a:lstStyle/>
          <a:p>
            <a:pPr marL="533400" indent="-533400">
              <a:buFontTx/>
              <a:buChar char="•"/>
            </a:pPr>
            <a:r>
              <a:rPr lang="en-US" sz="2400" dirty="0" smtClean="0"/>
              <a:t>Compute features for each point (color, texture,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sz="2400" dirty="0" smtClean="0"/>
              <a:t>Initialize windows at individual feature points</a:t>
            </a:r>
          </a:p>
          <a:p>
            <a:pPr marL="533400" indent="-533400">
              <a:buFontTx/>
              <a:buChar char="•"/>
            </a:pPr>
            <a:r>
              <a:rPr lang="en-US" sz="2400" dirty="0" smtClean="0"/>
              <a:t>Perform mean shift for each window until convergence</a:t>
            </a:r>
          </a:p>
          <a:p>
            <a:pPr marL="533400" indent="-533400">
              <a:buFontTx/>
              <a:buChar char="•"/>
            </a:pPr>
            <a:r>
              <a:rPr lang="en-US" sz="2400" dirty="0" smtClean="0"/>
              <a:t>Merge windows that end up near the same “peak” or mode</a:t>
            </a:r>
          </a:p>
          <a:p>
            <a:pPr marL="533400" indent="-533400">
              <a:buFontTx/>
              <a:buChar char="•"/>
            </a:pPr>
            <a:endParaRPr lang="en-US" sz="2400" dirty="0" smtClean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shift clustering/segmentation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>
            <a:fillRect/>
          </a:stretch>
        </p:blipFill>
        <p:spPr bwMode="auto">
          <a:xfrm>
            <a:off x="4054475" y="2660650"/>
            <a:ext cx="49371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4" b="13559"/>
          <a:stretch>
            <a:fillRect/>
          </a:stretch>
        </p:blipFill>
        <p:spPr bwMode="auto">
          <a:xfrm>
            <a:off x="161925" y="3194050"/>
            <a:ext cx="38766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D. </a:t>
            </a:r>
            <a:r>
              <a:rPr lang="en-US" sz="1050" dirty="0" err="1" smtClean="0">
                <a:solidFill>
                  <a:srgbClr val="000000"/>
                </a:solidFill>
              </a:rPr>
              <a:t>Hoiem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negoiu_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752850"/>
            <a:ext cx="3727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camp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77925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ampus_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143000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negoi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52850"/>
            <a:ext cx="37290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14400" y="63246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http://www.caip.rutgers.edu/~comanici/MSPAMI/msPamiResults.html</a:t>
            </a:r>
          </a:p>
        </p:txBody>
      </p:sp>
      <p:sp>
        <p:nvSpPr>
          <p:cNvPr id="327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segmentation results</a:t>
            </a:r>
          </a:p>
        </p:txBody>
      </p:sp>
    </p:spTree>
    <p:extLst>
      <p:ext uri="{BB962C8B-B14F-4D97-AF65-F5344CB8AC3E}">
        <p14:creationId xmlns:p14="http://schemas.microsoft.com/office/powerpoint/2010/main" val="3443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55576" y="8062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Mean shift segmentation results</a:t>
            </a:r>
          </a:p>
        </p:txBody>
      </p:sp>
    </p:spTree>
    <p:extLst>
      <p:ext uri="{BB962C8B-B14F-4D97-AF65-F5344CB8AC3E}">
        <p14:creationId xmlns:p14="http://schemas.microsoft.com/office/powerpoint/2010/main" val="22963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dirty="0" smtClean="0"/>
              <a:t>Pros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2400" dirty="0" smtClean="0"/>
              <a:t>Does not assume shape on clusters</a:t>
            </a:r>
          </a:p>
          <a:p>
            <a:pPr lvl="1" eaLnBrk="1" hangingPunct="1"/>
            <a:r>
              <a:rPr lang="en-US" sz="2400" dirty="0" smtClean="0"/>
              <a:t>Robust </a:t>
            </a:r>
            <a:r>
              <a:rPr lang="en-US" sz="2400" dirty="0"/>
              <a:t>to outliers</a:t>
            </a:r>
          </a:p>
          <a:p>
            <a:pPr eaLnBrk="1" hangingPunct="1"/>
            <a:r>
              <a:rPr lang="en-US" u="sng" dirty="0" smtClean="0"/>
              <a:t>Cons/issues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2400" dirty="0" smtClean="0"/>
              <a:t>Need to choose window size</a:t>
            </a:r>
          </a:p>
          <a:p>
            <a:pPr lvl="1" eaLnBrk="1" hangingPunct="1"/>
            <a:r>
              <a:rPr lang="en-US" sz="2400" dirty="0" smtClean="0"/>
              <a:t>Does not scale well with dimension of feature space</a:t>
            </a:r>
          </a:p>
          <a:p>
            <a:pPr lvl="1" eaLnBrk="1" hangingPunct="1"/>
            <a:r>
              <a:rPr lang="en-US" sz="2400" dirty="0" smtClean="0"/>
              <a:t>Expensive: O(</a:t>
            </a:r>
            <a:r>
              <a:rPr lang="en-US" sz="2400" i="1" dirty="0" smtClean="0"/>
              <a:t>I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5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Mean-shift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Nicely written mean-shift explanation (with math)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600" dirty="0" smtClean="0">
                <a:hlinkClick r:id="rId2"/>
              </a:rPr>
              <a:t>http://saravananthirumuruganathan.wordpress.com/2010/04/01/introduction-to-mean-shift-algorithm/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Includes .m code for mean-shift clustering</a:t>
            </a:r>
          </a:p>
          <a:p>
            <a:pPr marL="457200" lvl="1" indent="0">
              <a:buNone/>
              <a:defRPr/>
            </a:pP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Mean-shift paper by </a:t>
            </a:r>
            <a:r>
              <a:rPr lang="en-US" dirty="0" err="1" smtClean="0"/>
              <a:t>Comaniciu</a:t>
            </a:r>
            <a:r>
              <a:rPr lang="en-US" dirty="0" smtClean="0"/>
              <a:t> and Meer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dirty="0" smtClean="0">
                <a:hlinkClick r:id="rId3"/>
              </a:rPr>
              <a:t>http://www.caip.rutgers.edu/~comanici/Papers/MsRobustApproach.pdf</a:t>
            </a:r>
            <a:endParaRPr lang="en-US" sz="2000" dirty="0" smtClean="0"/>
          </a:p>
          <a:p>
            <a:pPr>
              <a:buFont typeface="Arial" pitchFamily="34" charset="0"/>
              <a:buNone/>
              <a:defRPr/>
            </a:pPr>
            <a:endParaRPr lang="en-US" sz="2000" dirty="0" smtClean="0"/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Adaptive mean shift in higher dimensions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i="1" dirty="0" smtClean="0">
                <a:hlinkClick r:id="rId4"/>
              </a:rPr>
              <a:t>http://mis.hevra.haifa.ac.il/~ishimshoni/papers/chap9.pdf</a:t>
            </a:r>
            <a:endParaRPr lang="en-US" sz="2400" i="1" dirty="0" smtClean="0"/>
          </a:p>
          <a:p>
            <a:pPr>
              <a:buFont typeface="Arial" pitchFamily="34" charset="0"/>
              <a:buNone/>
              <a:defRPr/>
            </a:pPr>
            <a:endParaRPr lang="en-US" sz="2400" i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None/>
              <a:defRPr/>
            </a:pPr>
            <a:endParaRPr lang="en-US" sz="1400" dirty="0" smtClean="0"/>
          </a:p>
          <a:p>
            <a:pPr>
              <a:buFont typeface="Arial" pitchFamily="34" charset="0"/>
              <a:buNone/>
              <a:defRPr/>
            </a:pPr>
            <a:endParaRPr lang="en-US" sz="2800" i="1" dirty="0" smtClean="0"/>
          </a:p>
          <a:p>
            <a:pPr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56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Clustering: motivation and applications</a:t>
            </a:r>
          </a:p>
          <a:p>
            <a:pPr eaLnBrk="1" hangingPunct="1"/>
            <a:r>
              <a:rPr lang="en-US" sz="2800" dirty="0" smtClean="0"/>
              <a:t>Algorithms</a:t>
            </a:r>
          </a:p>
          <a:p>
            <a:pPr lvl="1"/>
            <a:r>
              <a:rPr lang="en-US" sz="2400" dirty="0" smtClean="0"/>
              <a:t>K-means (iterate between finding centers and assigning points)</a:t>
            </a:r>
          </a:p>
          <a:p>
            <a:pPr lvl="1"/>
            <a:r>
              <a:rPr lang="en-US" sz="2400" dirty="0" smtClean="0"/>
              <a:t>Mean-shift (find modes in the data)</a:t>
            </a:r>
          </a:p>
          <a:p>
            <a:pPr lvl="1"/>
            <a:r>
              <a:rPr lang="en-US" sz="2400" dirty="0" smtClean="0"/>
              <a:t>Hierarchical clustering (start with all points in separate clusters and merge)</a:t>
            </a:r>
          </a:p>
          <a:p>
            <a:pPr lvl="1"/>
            <a:r>
              <a:rPr lang="en-US" sz="2400" dirty="0" smtClean="0"/>
              <a:t>Normalized cuts (split nodes in a graph based on similarity)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2543" y="3866608"/>
            <a:ext cx="8178131" cy="8229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Hierarchical Agglomerative Clustering </a:t>
            </a:r>
            <a:r>
              <a:rPr lang="en-US" sz="3200" smtClean="0"/>
              <a:t>(HAC)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687888"/>
          </a:xfrm>
        </p:spPr>
        <p:txBody>
          <a:bodyPr/>
          <a:lstStyle/>
          <a:p>
            <a:pPr eaLnBrk="1" hangingPunct="1"/>
            <a:r>
              <a:rPr lang="en-US" dirty="0" smtClean="0"/>
              <a:t>Assumes a </a:t>
            </a:r>
            <a:r>
              <a:rPr lang="en-US" i="1" dirty="0" smtClean="0"/>
              <a:t>similarity function</a:t>
            </a:r>
            <a:r>
              <a:rPr lang="en-US" dirty="0" smtClean="0"/>
              <a:t> for determining the similarity of two instances.</a:t>
            </a:r>
          </a:p>
          <a:p>
            <a:pPr eaLnBrk="1" hangingPunct="1"/>
            <a:r>
              <a:rPr lang="en-US" dirty="0" smtClean="0"/>
              <a:t>Starts with all instances in a separate cluster and then repeatedly joins the two clusters that are most similar until there is only one cluster.</a:t>
            </a:r>
          </a:p>
          <a:p>
            <a:pPr eaLnBrk="1" hangingPunct="1"/>
            <a:r>
              <a:rPr lang="en-US" dirty="0" smtClean="0"/>
              <a:t>The history of merging forms a binary tree or hierarchy.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7336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cs typeface="Arial" panose="020B0604020202020204" pitchFamily="34" charset="0"/>
              </a:rPr>
              <a:t>Slide credit: Ray Mooney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HAC Algorithm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7402513" cy="2227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2800" dirty="0"/>
              <a:t>Start with all instances in their own cluster.</a:t>
            </a:r>
          </a:p>
          <a:p>
            <a:pPr algn="l"/>
            <a:r>
              <a:rPr lang="en-US" sz="2800" dirty="0"/>
              <a:t>Until there is only one cluster:</a:t>
            </a:r>
          </a:p>
          <a:p>
            <a:pPr algn="l"/>
            <a:r>
              <a:rPr lang="en-US" sz="2800" dirty="0"/>
              <a:t>      Among the current clusters, determine the two </a:t>
            </a:r>
          </a:p>
          <a:p>
            <a:pPr algn="l"/>
            <a:r>
              <a:rPr lang="en-US" sz="2800" dirty="0"/>
              <a:t>           clusters,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/>
              <a:t>and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j</a:t>
            </a:r>
            <a:r>
              <a:rPr lang="en-US" sz="2800" dirty="0"/>
              <a:t>, that are most similar.</a:t>
            </a:r>
          </a:p>
          <a:p>
            <a:pPr algn="l"/>
            <a:r>
              <a:rPr lang="en-US" sz="2800" dirty="0"/>
              <a:t>      Replace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/>
              <a:t>and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j</a:t>
            </a:r>
            <a:r>
              <a:rPr lang="en-US" sz="2800" dirty="0"/>
              <a:t> with a single cluster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>
                <a:sym typeface="Symbol" pitchFamily="18" charset="2"/>
              </a:rPr>
              <a:t></a:t>
            </a:r>
            <a:r>
              <a:rPr lang="en-US" sz="2800" dirty="0"/>
              <a:t>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j</a:t>
            </a:r>
            <a:r>
              <a:rPr lang="en-US" sz="28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7336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cs typeface="Arial" panose="020B0604020202020204" pitchFamily="34" charset="0"/>
              </a:rPr>
              <a:t>Slide credit: Ray Mooney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Agglomerative clustering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219200"/>
            <a:ext cx="74390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Agglomerative clustering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38238"/>
            <a:ext cx="7562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6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Image segmentation via clustering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image into coherent “objects”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2845536"/>
            <a:ext cx="26622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45536"/>
            <a:ext cx="2667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799749"/>
            <a:ext cx="2667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99749"/>
            <a:ext cx="2667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2641600" y="2388336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768850" y="2385161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human segmentation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L. </a:t>
            </a:r>
            <a:r>
              <a:rPr lang="en-US" sz="1050" dirty="0" err="1">
                <a:solidFill>
                  <a:srgbClr val="000000"/>
                </a:solidFill>
              </a:rPr>
              <a:t>Lazebnik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Agglomerative clustering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8238"/>
            <a:ext cx="73818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Agglomerative clustering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55713"/>
            <a:ext cx="76295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Agglomerative clustering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90600"/>
            <a:ext cx="74961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Agglomerative clustering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7276011" cy="5135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How many clusters?</a:t>
            </a:r>
          </a:p>
          <a:p>
            <a:pPr>
              <a:buFontTx/>
              <a:buChar char="-"/>
            </a:pPr>
            <a:r>
              <a:rPr lang="en-US" altLang="en-US" sz="2800" dirty="0" smtClean="0"/>
              <a:t>Clustering creates a </a:t>
            </a:r>
            <a:r>
              <a:rPr lang="en-US" altLang="en-US" sz="2800" dirty="0" err="1" smtClean="0"/>
              <a:t>dendrogram</a:t>
            </a:r>
            <a:r>
              <a:rPr lang="en-US" altLang="en-US" sz="2800" dirty="0" smtClean="0"/>
              <a:t> (a tree)</a:t>
            </a:r>
          </a:p>
          <a:p>
            <a:pPr>
              <a:buFontTx/>
              <a:buChar char="-"/>
            </a:pPr>
            <a:r>
              <a:rPr lang="en-US" altLang="en-US" sz="2800" dirty="0" smtClean="0"/>
              <a:t>To get final clusters, pick a threshold</a:t>
            </a:r>
          </a:p>
          <a:p>
            <a:pPr lvl="1">
              <a:buFontTx/>
              <a:buChar char="-"/>
            </a:pPr>
            <a:r>
              <a:rPr lang="en-US" altLang="en-US" sz="2400" dirty="0" smtClean="0"/>
              <a:t>max number of clusters or </a:t>
            </a:r>
          </a:p>
          <a:p>
            <a:pPr lvl="1">
              <a:buFontTx/>
              <a:buChar char="-"/>
            </a:pPr>
            <a:r>
              <a:rPr lang="en-US" altLang="en-US" sz="2400" dirty="0" smtClean="0"/>
              <a:t>max distance within clusters (y axis)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 smtClean="0"/>
          </a:p>
        </p:txBody>
      </p:sp>
      <p:pic>
        <p:nvPicPr>
          <p:cNvPr id="25604" name="Picture 2" descr="http://www.mathworks.com/help/toolbox/stats/dendrogram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"/>
          <a:stretch/>
        </p:blipFill>
        <p:spPr bwMode="auto">
          <a:xfrm>
            <a:off x="4135885" y="3853542"/>
            <a:ext cx="4682995" cy="26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14"/>
          <p:cNvSpPr txBox="1">
            <a:spLocks noChangeArrowheads="1"/>
          </p:cNvSpPr>
          <p:nvPr/>
        </p:nvSpPr>
        <p:spPr bwMode="auto">
          <a:xfrm rot="-5400000">
            <a:off x="3343517" y="5105330"/>
            <a:ext cx="1122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" y="6581775"/>
            <a:ext cx="15463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J. Hays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Cluster Similarity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599"/>
            <a:ext cx="7924800" cy="52643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to compute similarity of two clusters each possibly containing multiple instances?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Single Link</a:t>
            </a:r>
            <a:r>
              <a:rPr lang="en-US" sz="2400" dirty="0" smtClean="0"/>
              <a:t>: Similarity of </a:t>
            </a:r>
            <a:r>
              <a:rPr lang="en-US" sz="2400" i="1" dirty="0" smtClean="0"/>
              <a:t>two most similar </a:t>
            </a:r>
            <a:r>
              <a:rPr lang="en-US" sz="2400" dirty="0" smtClean="0"/>
              <a:t>members.</a:t>
            </a:r>
          </a:p>
          <a:p>
            <a:pPr lvl="1" eaLnBrk="1" hangingPunct="1">
              <a:buNone/>
            </a:pPr>
            <a:endParaRPr lang="en-US" sz="4000" dirty="0" smtClean="0"/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Complete Link</a:t>
            </a:r>
            <a:r>
              <a:rPr lang="en-US" sz="2400" dirty="0" smtClean="0"/>
              <a:t>: Similarity of </a:t>
            </a:r>
            <a:r>
              <a:rPr lang="en-US" sz="2400" i="1" dirty="0" smtClean="0"/>
              <a:t>two least similar </a:t>
            </a:r>
            <a:r>
              <a:rPr lang="en-US" sz="2400" dirty="0" smtClean="0"/>
              <a:t>members.</a:t>
            </a:r>
          </a:p>
          <a:p>
            <a:pPr lvl="1" eaLnBrk="1" hangingPunct="1"/>
            <a:endParaRPr lang="en-US" sz="4400" dirty="0" smtClean="0"/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Group Average</a:t>
            </a:r>
            <a:r>
              <a:rPr lang="en-US" sz="2400" dirty="0" smtClean="0"/>
              <a:t>: Average similarity between members.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9071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cs typeface="Arial" panose="020B0604020202020204" pitchFamily="34" charset="0"/>
              </a:rPr>
              <a:t>Adapted from Ray Mooney</a:t>
            </a:r>
            <a:endParaRPr lang="en-US" sz="1200" dirty="0">
              <a:cs typeface="Arial" panose="020B0604020202020204" pitchFamily="34" charset="0"/>
            </a:endParaRPr>
          </a:p>
        </p:txBody>
      </p:sp>
      <p:graphicFrame>
        <p:nvGraphicFramePr>
          <p:cNvPr id="935937" name="Object 1"/>
          <p:cNvGraphicFramePr>
            <a:graphicFrameLocks noChangeAspect="1"/>
          </p:cNvGraphicFramePr>
          <p:nvPr/>
        </p:nvGraphicFramePr>
        <p:xfrm>
          <a:off x="2671355" y="3251193"/>
          <a:ext cx="4381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51" name="Equation" r:id="rId4" imgW="1751840" imgH="317362" progId="Equation.3">
                  <p:embed/>
                </p:oleObj>
              </mc:Choice>
              <mc:Fallback>
                <p:oleObj name="Equation" r:id="rId4" imgW="1751840" imgH="317362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355" y="3251193"/>
                        <a:ext cx="4381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38" name="Object 2"/>
          <p:cNvGraphicFramePr>
            <a:graphicFrameLocks noChangeAspect="1"/>
          </p:cNvGraphicFramePr>
          <p:nvPr/>
        </p:nvGraphicFramePr>
        <p:xfrm>
          <a:off x="2671356" y="4426127"/>
          <a:ext cx="438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52" name="Equation" r:id="rId6" imgW="1752600" imgH="304800" progId="Equation.3">
                  <p:embed/>
                </p:oleObj>
              </mc:Choice>
              <mc:Fallback>
                <p:oleObj name="Equation" r:id="rId6" imgW="1752600" imgH="30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356" y="4426127"/>
                        <a:ext cx="4381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Clustering: motivation and applications</a:t>
            </a:r>
          </a:p>
          <a:p>
            <a:pPr eaLnBrk="1" hangingPunct="1"/>
            <a:r>
              <a:rPr lang="en-US" sz="2800" dirty="0" smtClean="0"/>
              <a:t>Algorithms</a:t>
            </a:r>
          </a:p>
          <a:p>
            <a:pPr lvl="1"/>
            <a:r>
              <a:rPr lang="en-US" sz="2400" dirty="0" smtClean="0"/>
              <a:t>K-means (iterate between finding centers and assigning points)</a:t>
            </a:r>
          </a:p>
          <a:p>
            <a:pPr lvl="1"/>
            <a:r>
              <a:rPr lang="en-US" sz="2400" dirty="0" smtClean="0"/>
              <a:t>Mean-shift (find modes in the data)</a:t>
            </a:r>
          </a:p>
          <a:p>
            <a:pPr lvl="1"/>
            <a:r>
              <a:rPr lang="en-US" sz="2400" dirty="0" smtClean="0"/>
              <a:t>Hierarchical clustering (start with all points in separate clusters and merge)</a:t>
            </a:r>
          </a:p>
          <a:p>
            <a:pPr lvl="1"/>
            <a:r>
              <a:rPr lang="en-US" sz="2400" dirty="0" smtClean="0"/>
              <a:t>Normalized cuts (split nodes in a graph based on similarity)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2543" y="4676514"/>
            <a:ext cx="8178131" cy="8229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72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 as graphs</a:t>
            </a: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458200" cy="2590800"/>
          </a:xfrm>
        </p:spPr>
        <p:txBody>
          <a:bodyPr/>
          <a:lstStyle/>
          <a:p>
            <a:pPr eaLnBrk="1" hangingPunct="1"/>
            <a:r>
              <a:rPr lang="en-US" i="1" smtClean="0"/>
              <a:t>Fully-connected</a:t>
            </a:r>
            <a:r>
              <a:rPr lang="en-US" smtClean="0"/>
              <a:t> graph</a:t>
            </a:r>
          </a:p>
          <a:p>
            <a:pPr lvl="1" eaLnBrk="1" hangingPunct="1"/>
            <a:r>
              <a:rPr lang="en-US" smtClean="0"/>
              <a:t>node (vertex) for every pixel</a:t>
            </a:r>
          </a:p>
          <a:p>
            <a:pPr lvl="1" eaLnBrk="1" hangingPunct="1"/>
            <a:r>
              <a:rPr lang="en-US" smtClean="0"/>
              <a:t>link between </a:t>
            </a:r>
            <a:r>
              <a:rPr lang="en-US" i="1" smtClean="0"/>
              <a:t>every</a:t>
            </a:r>
            <a:r>
              <a:rPr lang="en-US" smtClean="0"/>
              <a:t> pair of pixels, </a:t>
            </a:r>
            <a:r>
              <a:rPr lang="en-US" b="1" smtClean="0">
                <a:solidFill>
                  <a:schemeClr val="folHlink"/>
                </a:solidFill>
              </a:rPr>
              <a:t>p</a:t>
            </a:r>
            <a:r>
              <a:rPr lang="en-US" smtClean="0"/>
              <a:t>,</a:t>
            </a:r>
            <a:r>
              <a:rPr lang="en-US" b="1" smtClean="0">
                <a:solidFill>
                  <a:schemeClr val="folHlink"/>
                </a:solidFill>
              </a:rPr>
              <a:t>q</a:t>
            </a:r>
          </a:p>
          <a:p>
            <a:pPr lvl="1" eaLnBrk="1" hangingPunct="1"/>
            <a:r>
              <a:rPr lang="en-US" smtClean="0"/>
              <a:t>affinity weight </a:t>
            </a:r>
            <a:r>
              <a:rPr lang="en-US" b="1" smtClean="0">
                <a:solidFill>
                  <a:srgbClr val="FF0000"/>
                </a:solidFill>
              </a:rPr>
              <a:t>w</a:t>
            </a:r>
            <a:r>
              <a:rPr lang="en-US" b="1" baseline="-25000" smtClean="0">
                <a:solidFill>
                  <a:srgbClr val="FF0000"/>
                </a:solidFill>
              </a:rPr>
              <a:t>pq</a:t>
            </a:r>
            <a:r>
              <a:rPr lang="en-US" smtClean="0"/>
              <a:t> for each link (edge)</a:t>
            </a:r>
          </a:p>
          <a:p>
            <a:pPr lvl="2" eaLnBrk="1" hangingPunct="1"/>
            <a:r>
              <a:rPr lang="en-US" b="1" smtClean="0">
                <a:solidFill>
                  <a:srgbClr val="FF0000"/>
                </a:solidFill>
              </a:rPr>
              <a:t>w</a:t>
            </a:r>
            <a:r>
              <a:rPr lang="en-US" b="1" baseline="-25000" smtClean="0">
                <a:solidFill>
                  <a:srgbClr val="FF0000"/>
                </a:solidFill>
              </a:rPr>
              <a:t>pq</a:t>
            </a:r>
            <a:r>
              <a:rPr lang="en-US" smtClean="0"/>
              <a:t> measures </a:t>
            </a:r>
            <a:r>
              <a:rPr lang="en-US" i="1" smtClean="0"/>
              <a:t>similarity</a:t>
            </a:r>
          </a:p>
          <a:p>
            <a:pPr lvl="3" eaLnBrk="1" hangingPunct="1"/>
            <a:r>
              <a:rPr lang="en-US" smtClean="0"/>
              <a:t>similarity is </a:t>
            </a:r>
            <a:r>
              <a:rPr lang="en-US" i="1" smtClean="0"/>
              <a:t>inversely proportional</a:t>
            </a:r>
            <a:r>
              <a:rPr lang="en-US" smtClean="0"/>
              <a:t> to difference (in color and position…)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2895600" y="19653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 b="1" baseline="-25000">
                <a:solidFill>
                  <a:srgbClr val="FF0000"/>
                </a:solidFill>
              </a:rPr>
              <a:t>pq</a:t>
            </a:r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8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9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700" name="Picture 44" descr="tiger_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70704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705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0706" name="AutoShape 48"/>
            <p:cNvCxnSpPr>
              <a:cxnSpLocks noChangeShapeType="1"/>
              <a:stCxn id="70704" idx="0"/>
              <a:endCxn id="70705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70702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0703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32146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 by Graph Cuts</a:t>
            </a:r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/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Want to delete links that cross </a:t>
            </a:r>
            <a:r>
              <a:rPr lang="en-US" b="1" dirty="0" smtClean="0"/>
              <a:t>between</a:t>
            </a:r>
            <a:r>
              <a:rPr lang="en-US" dirty="0" smtClean="0"/>
              <a:t> segments</a:t>
            </a:r>
          </a:p>
          <a:p>
            <a:pPr lvl="1" eaLnBrk="1" hangingPunct="1"/>
            <a:r>
              <a:rPr lang="en-US" dirty="0" smtClean="0"/>
              <a:t>Easiest to break links that have low similarity (low weight)</a:t>
            </a:r>
          </a:p>
          <a:p>
            <a:pPr lvl="2" eaLnBrk="1" hangingPunct="1"/>
            <a:r>
              <a:rPr lang="en-US" dirty="0" smtClean="0"/>
              <a:t>similar pixels should be in the same segments</a:t>
            </a:r>
          </a:p>
          <a:p>
            <a:pPr lvl="2" eaLnBrk="1" hangingPunct="1"/>
            <a:r>
              <a:rPr lang="en-US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86400" y="1133475"/>
            <a:ext cx="2541588" cy="3362325"/>
            <a:chOff x="3595" y="714"/>
            <a:chExt cx="1601" cy="2118"/>
          </a:xfrm>
        </p:grpSpPr>
        <p:pic>
          <p:nvPicPr>
            <p:cNvPr id="71710" name="Picture 24" descr="tiger_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11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2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3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4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5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6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7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8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19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71722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23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71724" name="AutoShape 37"/>
              <p:cNvCxnSpPr>
                <a:cxnSpLocks noChangeShapeType="1"/>
                <a:stCxn id="71722" idx="0"/>
                <a:endCxn id="71723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1721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  <a:endParaRPr lang="en-US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71704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05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06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707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1708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1709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sp>
        <p:nvSpPr>
          <p:cNvPr id="45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2895600" y="19653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 b="1" baseline="-25000">
                <a:solidFill>
                  <a:srgbClr val="FF0000"/>
                </a:solidFill>
              </a:rPr>
              <a:t>pq</a:t>
            </a:r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Normalized cut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5138" name="AutoShape 18"/>
          <p:cNvCxnSpPr>
            <a:cxnSpLocks noChangeShapeType="1"/>
            <a:stCxn id="5124" idx="5"/>
            <a:endCxn id="5134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39" name="AutoShape 19"/>
          <p:cNvCxnSpPr>
            <a:cxnSpLocks noChangeShapeType="1"/>
            <a:stCxn id="5126" idx="6"/>
            <a:endCxn id="5134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0" name="AutoShape 20"/>
          <p:cNvCxnSpPr>
            <a:cxnSpLocks noChangeShapeType="1"/>
            <a:stCxn id="5126" idx="5"/>
            <a:endCxn id="5131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1" name="AutoShape 21"/>
          <p:cNvCxnSpPr>
            <a:cxnSpLocks noChangeShapeType="1"/>
            <a:stCxn id="5124" idx="3"/>
            <a:endCxn id="5126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2" name="AutoShape 22"/>
          <p:cNvCxnSpPr>
            <a:cxnSpLocks noChangeShapeType="1"/>
            <a:stCxn id="5134" idx="4"/>
            <a:endCxn id="5131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3" name="AutoShape 23"/>
          <p:cNvCxnSpPr>
            <a:cxnSpLocks noChangeShapeType="1"/>
            <a:stCxn id="5134" idx="7"/>
            <a:endCxn id="5125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4" name="AutoShape 24"/>
          <p:cNvCxnSpPr>
            <a:cxnSpLocks noChangeShapeType="1"/>
            <a:stCxn id="5134" idx="5"/>
            <a:endCxn id="5127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5" name="AutoShape 25"/>
          <p:cNvCxnSpPr>
            <a:cxnSpLocks noChangeShapeType="1"/>
            <a:stCxn id="5131" idx="6"/>
            <a:endCxn id="5127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6" name="AutoShape 26"/>
          <p:cNvCxnSpPr>
            <a:cxnSpLocks noChangeShapeType="1"/>
            <a:stCxn id="5124" idx="7"/>
            <a:endCxn id="5132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7" name="AutoShape 27"/>
          <p:cNvCxnSpPr>
            <a:cxnSpLocks noChangeShapeType="1"/>
            <a:stCxn id="5132" idx="5"/>
            <a:endCxn id="5125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8" name="AutoShape 28"/>
          <p:cNvCxnSpPr>
            <a:cxnSpLocks noChangeShapeType="1"/>
            <a:stCxn id="5127" idx="7"/>
            <a:endCxn id="5128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9" name="AutoShape 29"/>
          <p:cNvCxnSpPr>
            <a:cxnSpLocks noChangeShapeType="1"/>
            <a:stCxn id="5132" idx="6"/>
            <a:endCxn id="5128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0" name="AutoShape 30"/>
          <p:cNvCxnSpPr>
            <a:cxnSpLocks noChangeShapeType="1"/>
            <a:stCxn id="5134" idx="6"/>
            <a:endCxn id="5128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1" name="AutoShape 31"/>
          <p:cNvCxnSpPr>
            <a:cxnSpLocks noChangeShapeType="1"/>
            <a:stCxn id="5129" idx="4"/>
            <a:endCxn id="5136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2" name="AutoShape 32"/>
          <p:cNvCxnSpPr>
            <a:cxnSpLocks noChangeShapeType="1"/>
            <a:stCxn id="5129" idx="7"/>
            <a:endCxn id="5135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3" name="AutoShape 33"/>
          <p:cNvCxnSpPr>
            <a:cxnSpLocks noChangeShapeType="1"/>
            <a:stCxn id="5135" idx="4"/>
            <a:endCxn id="5130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4" name="AutoShape 34"/>
          <p:cNvCxnSpPr>
            <a:cxnSpLocks noChangeShapeType="1"/>
            <a:stCxn id="5136" idx="6"/>
            <a:endCxn id="5130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5" name="AutoShape 35"/>
          <p:cNvCxnSpPr>
            <a:cxnSpLocks noChangeShapeType="1"/>
            <a:stCxn id="5135" idx="5"/>
            <a:endCxn id="5133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6" name="AutoShape 36"/>
          <p:cNvCxnSpPr>
            <a:cxnSpLocks noChangeShapeType="1"/>
            <a:stCxn id="5129" idx="5"/>
            <a:endCxn id="5130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7" name="AutoShape 37"/>
          <p:cNvCxnSpPr>
            <a:cxnSpLocks noChangeShapeType="1"/>
            <a:stCxn id="5133" idx="3"/>
            <a:endCxn id="5136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8" name="AutoShape 38"/>
          <p:cNvCxnSpPr>
            <a:cxnSpLocks noChangeShapeType="1"/>
            <a:stCxn id="5133" idx="4"/>
            <a:endCxn id="5137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9" name="AutoShape 39"/>
          <p:cNvCxnSpPr>
            <a:cxnSpLocks noChangeShapeType="1"/>
            <a:stCxn id="5136" idx="5"/>
            <a:endCxn id="5137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60" name="AutoShape 40"/>
          <p:cNvCxnSpPr>
            <a:cxnSpLocks noChangeShapeType="1"/>
            <a:stCxn id="5128" idx="6"/>
            <a:endCxn id="5129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1" name="AutoShape 41"/>
          <p:cNvCxnSpPr>
            <a:cxnSpLocks noChangeShapeType="1"/>
            <a:stCxn id="5127" idx="5"/>
            <a:endCxn id="5137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2" name="AutoShape 42"/>
          <p:cNvCxnSpPr>
            <a:cxnSpLocks noChangeShapeType="1"/>
            <a:stCxn id="5132" idx="7"/>
            <a:endCxn id="5129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3" name="AutoShape 43"/>
          <p:cNvCxnSpPr>
            <a:cxnSpLocks noChangeShapeType="1"/>
            <a:stCxn id="5128" idx="5"/>
            <a:endCxn id="5136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621613" name="Rectangle 47"/>
          <p:cNvSpPr>
            <a:spLocks noChangeArrowheads="1"/>
          </p:cNvSpPr>
          <p:nvPr/>
        </p:nvSpPr>
        <p:spPr bwMode="auto">
          <a:xfrm>
            <a:off x="685800" y="2771775"/>
            <a:ext cx="79546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Normalize for </a:t>
            </a:r>
            <a:r>
              <a:rPr lang="en-US" sz="2000" dirty="0">
                <a:solidFill>
                  <a:srgbClr val="000000"/>
                </a:solidFill>
              </a:rPr>
              <a:t>size of segments: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	assoc(A,V) </a:t>
            </a:r>
            <a:r>
              <a:rPr lang="en-US" sz="2000" dirty="0">
                <a:solidFill>
                  <a:srgbClr val="000000"/>
                </a:solidFill>
              </a:rPr>
              <a:t>= sum of weights of all edges that touch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Ncut</a:t>
            </a:r>
            <a:r>
              <a:rPr lang="en-US" sz="2000" dirty="0" smtClean="0">
                <a:solidFill>
                  <a:srgbClr val="000000"/>
                </a:solidFill>
              </a:rPr>
              <a:t> value small when we get two clusters with many edges with high weights, and few edges of low weight between them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497389" y="6580094"/>
            <a:ext cx="2987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Adapted from </a:t>
            </a:r>
            <a:r>
              <a:rPr lang="en-US" sz="1200" dirty="0" err="1" smtClean="0">
                <a:solidFill>
                  <a:srgbClr val="000000"/>
                </a:solidFill>
              </a:rPr>
              <a:t>S.Seitz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621616" name="Object 48"/>
          <p:cNvGraphicFramePr>
            <a:graphicFrameLocks noChangeAspect="1"/>
          </p:cNvGraphicFramePr>
          <p:nvPr/>
        </p:nvGraphicFramePr>
        <p:xfrm>
          <a:off x="3951288" y="4093694"/>
          <a:ext cx="3581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5" imgW="1651000" imgH="419100" progId="Equation.3">
                  <p:embed/>
                </p:oleObj>
              </mc:Choice>
              <mc:Fallback>
                <p:oleObj name="Equation" r:id="rId5" imgW="1651000" imgH="4191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093694"/>
                        <a:ext cx="35814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8" name="Picture 5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r="64290" b="11780"/>
          <a:stretch>
            <a:fillRect/>
          </a:stretch>
        </p:blipFill>
        <p:spPr bwMode="auto">
          <a:xfrm>
            <a:off x="1577975" y="4130207"/>
            <a:ext cx="21796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9" name="TextBox 54"/>
          <p:cNvSpPr txBox="1">
            <a:spLocks noChangeArrowheads="1"/>
          </p:cNvSpPr>
          <p:nvPr/>
        </p:nvSpPr>
        <p:spPr bwMode="auto">
          <a:xfrm>
            <a:off x="-1358147" y="6581001"/>
            <a:ext cx="7434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J. Shi and J. </a:t>
            </a:r>
            <a:r>
              <a:rPr lang="en-US" sz="1200" dirty="0" err="1">
                <a:solidFill>
                  <a:srgbClr val="000000"/>
                </a:solidFill>
              </a:rPr>
              <a:t>Malik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  <a:hlinkClick r:id="rId8"/>
              </a:rPr>
              <a:t>Normalized Cuts and Image Segmentation</a:t>
            </a:r>
            <a:r>
              <a:rPr lang="en-US" sz="1200" dirty="0">
                <a:solidFill>
                  <a:srgbClr val="000000"/>
                </a:solidFill>
              </a:rPr>
              <a:t>, CVPR, </a:t>
            </a:r>
            <a:r>
              <a:rPr lang="en-US" sz="1200" dirty="0" smtClean="0">
                <a:solidFill>
                  <a:srgbClr val="000000"/>
                </a:solidFill>
              </a:rPr>
              <a:t>1997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2058897" y="3263900"/>
          <a:ext cx="2921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9" imgW="1294838" imgH="355446" progId="Equation.3">
                  <p:embed/>
                </p:oleObj>
              </mc:Choice>
              <mc:Fallback>
                <p:oleObj name="Equation" r:id="rId9" imgW="1294838" imgH="355446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897" y="3263900"/>
                        <a:ext cx="2921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30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4034"/>
            <a:ext cx="8915400" cy="4918166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Let </a:t>
            </a:r>
            <a:r>
              <a:rPr lang="en-US" altLang="en-US" sz="2400" b="1" dirty="0"/>
              <a:t>W</a:t>
            </a:r>
            <a:r>
              <a:rPr lang="en-US" altLang="en-US" sz="2400" dirty="0"/>
              <a:t> be the </a:t>
            </a:r>
            <a:r>
              <a:rPr lang="en-US" altLang="en-US" sz="2400" dirty="0" smtClean="0"/>
              <a:t>affinity </a:t>
            </a:r>
            <a:r>
              <a:rPr lang="en-US" altLang="en-US" sz="2400" dirty="0"/>
              <a:t>matrix of </a:t>
            </a:r>
            <a:r>
              <a:rPr lang="en-US" altLang="en-US" sz="2400" dirty="0" smtClean="0"/>
              <a:t>the graph 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x 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for 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pixels)</a:t>
            </a:r>
            <a:endParaRPr lang="en-US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Let </a:t>
            </a:r>
            <a:r>
              <a:rPr lang="en-US" altLang="en-US" sz="2400" b="1" dirty="0"/>
              <a:t>D</a:t>
            </a:r>
            <a:r>
              <a:rPr lang="en-US" altLang="en-US" sz="2400" dirty="0"/>
              <a:t> be the diagonal matrix </a:t>
            </a:r>
            <a:r>
              <a:rPr lang="en-US" altLang="en-US" sz="2400" dirty="0" smtClean="0"/>
              <a:t>with entries </a:t>
            </a:r>
            <a:r>
              <a:rPr lang="en-US" altLang="en-US" sz="2400" b="1" dirty="0"/>
              <a:t>D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) = </a:t>
            </a:r>
            <a:r>
              <a:rPr lang="el-GR" altLang="en-US" sz="2400" dirty="0"/>
              <a:t>Σ</a:t>
            </a:r>
            <a:r>
              <a:rPr lang="en-US" altLang="en-US" sz="2400" i="1" baseline="-14000" dirty="0"/>
              <a:t>j </a:t>
            </a:r>
            <a:r>
              <a:rPr lang="en-US" altLang="en-US" sz="2400" b="1" dirty="0"/>
              <a:t>W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i="1" dirty="0"/>
              <a:t>j</a:t>
            </a:r>
            <a:r>
              <a:rPr lang="en-US" altLang="en-US" sz="2400" dirty="0"/>
              <a:t>) </a:t>
            </a:r>
            <a:endParaRPr lang="en-US" altLang="en-US" sz="2400" dirty="0" smtClean="0"/>
          </a:p>
          <a:p>
            <a:pPr>
              <a:buFontTx/>
              <a:buChar char="•"/>
            </a:pPr>
            <a:r>
              <a:rPr lang="en-US" altLang="en-US" sz="2400" dirty="0" smtClean="0"/>
              <a:t>Solve </a:t>
            </a:r>
            <a:r>
              <a:rPr lang="en-US" altLang="en-US" sz="2400" i="1" dirty="0" smtClean="0"/>
              <a:t>generalized eigenvalue problem</a:t>
            </a:r>
            <a:r>
              <a:rPr lang="en-US" altLang="en-US" sz="2400" dirty="0" smtClean="0"/>
              <a:t> (</a:t>
            </a:r>
            <a:r>
              <a:rPr lang="en-US" altLang="en-US" sz="2400" b="1" dirty="0"/>
              <a:t>D</a:t>
            </a:r>
            <a:r>
              <a:rPr lang="en-US" altLang="en-US" sz="2400" dirty="0"/>
              <a:t> − </a:t>
            </a:r>
            <a:r>
              <a:rPr lang="en-US" altLang="en-US" sz="2400" b="1" dirty="0"/>
              <a:t>W</a:t>
            </a:r>
            <a:r>
              <a:rPr lang="en-US" altLang="en-US" sz="2400" dirty="0"/>
              <a:t>)</a:t>
            </a:r>
            <a:r>
              <a:rPr lang="en-US" altLang="en-US" sz="2400" b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 err="1"/>
              <a:t>λ</a:t>
            </a:r>
            <a:r>
              <a:rPr lang="en-US" altLang="en-US" sz="2400" b="1" dirty="0" err="1"/>
              <a:t>Dy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for </a:t>
            </a:r>
            <a:r>
              <a:rPr lang="en-US" altLang="en-US" sz="2400" dirty="0"/>
              <a:t>the eigenvector with the second smallest </a:t>
            </a:r>
            <a:r>
              <a:rPr lang="en-US" altLang="en-US" sz="2400" dirty="0" smtClean="0"/>
              <a:t>eigenvalue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i="1" dirty="0" err="1"/>
              <a:t>i</a:t>
            </a:r>
            <a:r>
              <a:rPr lang="en-US" altLang="en-US" sz="2400" dirty="0" err="1"/>
              <a:t>th</a:t>
            </a:r>
            <a:r>
              <a:rPr lang="en-US" altLang="en-US" sz="2400" dirty="0"/>
              <a:t> entry of </a:t>
            </a:r>
            <a:r>
              <a:rPr lang="en-US" altLang="en-US" sz="2400" b="1" dirty="0"/>
              <a:t>y</a:t>
            </a:r>
            <a:r>
              <a:rPr lang="en-US" altLang="en-US" sz="2400" dirty="0"/>
              <a:t> can be viewed as a “soft” </a:t>
            </a:r>
            <a:r>
              <a:rPr lang="en-US" altLang="en-US" sz="2400" dirty="0" smtClean="0"/>
              <a:t>indicator </a:t>
            </a:r>
            <a:br>
              <a:rPr lang="en-US" altLang="en-US" sz="2400" dirty="0" smtClean="0"/>
            </a:br>
            <a:r>
              <a:rPr lang="en-US" altLang="en-US" sz="2400" dirty="0" smtClean="0"/>
              <a:t>of </a:t>
            </a:r>
            <a:r>
              <a:rPr lang="en-US" altLang="en-US" sz="2400" dirty="0"/>
              <a:t>the component membership of the </a:t>
            </a:r>
            <a:r>
              <a:rPr lang="en-US" altLang="en-US" sz="2400" i="1" dirty="0" err="1"/>
              <a:t>i</a:t>
            </a:r>
            <a:r>
              <a:rPr lang="en-US" altLang="en-US" sz="2400" dirty="0" err="1"/>
              <a:t>th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pixel</a:t>
            </a:r>
            <a:endParaRPr lang="en-US" alt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U</a:t>
            </a:r>
            <a:r>
              <a:rPr lang="en-US" altLang="en-US" sz="2400" dirty="0" smtClean="0"/>
              <a:t>se </a:t>
            </a:r>
            <a:r>
              <a:rPr lang="en-US" altLang="en-US" sz="2400" dirty="0"/>
              <a:t>0 or median value of the entries </a:t>
            </a:r>
            <a:r>
              <a:rPr lang="en-US" altLang="en-US" sz="2400" dirty="0" smtClean="0"/>
              <a:t>of </a:t>
            </a:r>
            <a:r>
              <a:rPr lang="en-US" altLang="en-US" sz="2400" b="1" dirty="0" smtClean="0"/>
              <a:t>y</a:t>
            </a:r>
            <a:r>
              <a:rPr lang="en-US" altLang="en-US" sz="2400" dirty="0" smtClean="0"/>
              <a:t> to split </a:t>
            </a:r>
            <a:br>
              <a:rPr lang="en-US" altLang="en-US" sz="2400" dirty="0" smtClean="0"/>
            </a:br>
            <a:r>
              <a:rPr lang="en-US" altLang="en-US" sz="2400" dirty="0" smtClean="0"/>
              <a:t>the graph into two components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 </a:t>
            </a:r>
            <a:r>
              <a:rPr lang="en-US" altLang="en-US" sz="2400" dirty="0"/>
              <a:t>find more than two </a:t>
            </a:r>
            <a:r>
              <a:rPr lang="en-US" altLang="en-US" sz="2400" dirty="0" smtClean="0"/>
              <a:t>components: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Recursively </a:t>
            </a:r>
            <a:r>
              <a:rPr lang="en-US" altLang="en-US" sz="2000" dirty="0"/>
              <a:t>bipartition the </a:t>
            </a:r>
            <a:r>
              <a:rPr lang="en-US" altLang="en-US" sz="2000" dirty="0" smtClean="0"/>
              <a:t>graph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Run </a:t>
            </a:r>
            <a:r>
              <a:rPr lang="en-US" altLang="en-US" sz="2000" dirty="0"/>
              <a:t>k-means clustering on values of </a:t>
            </a:r>
            <a:br>
              <a:rPr lang="en-US" altLang="en-US" sz="2000" dirty="0"/>
            </a:br>
            <a:r>
              <a:rPr lang="en-US" altLang="en-US" sz="2000" dirty="0"/>
              <a:t>    several eigenvectors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08" y="6622868"/>
            <a:ext cx="299190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Adapted from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r>
              <a:rPr lang="en-US" sz="1050" dirty="0" smtClean="0">
                <a:solidFill>
                  <a:srgbClr val="000000"/>
                </a:solidFill>
              </a:rPr>
              <a:t> / L. </a:t>
            </a:r>
            <a:r>
              <a:rPr lang="en-US" sz="1050" dirty="0" err="1" smtClean="0">
                <a:solidFill>
                  <a:srgbClr val="000000"/>
                </a:solidFill>
              </a:rPr>
              <a:t>Lazebnik</a:t>
            </a:r>
            <a:endParaRPr lang="en-US" sz="105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4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Image segmentation via clustering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Separate image into coherent “objects”</a:t>
            </a:r>
          </a:p>
          <a:p>
            <a:pPr eaLnBrk="1" hangingPunct="1"/>
            <a:r>
              <a:rPr lang="en-US" dirty="0" smtClean="0"/>
              <a:t>Group together similar-looking pixels for efficiency of further processing</a:t>
            </a:r>
          </a:p>
        </p:txBody>
      </p:sp>
      <p:pic>
        <p:nvPicPr>
          <p:cNvPr id="64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763" y="3422930"/>
            <a:ext cx="224155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3424517"/>
            <a:ext cx="227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2368550" y="6242330"/>
            <a:ext cx="9067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X. Ren and J. Malik. </a:t>
            </a:r>
            <a:r>
              <a:rPr lang="en-US" sz="1200" b="1">
                <a:solidFill>
                  <a:srgbClr val="000000"/>
                </a:solidFill>
                <a:cs typeface="Arial" charset="0"/>
                <a:hlinkClick r:id="rId6"/>
              </a:rPr>
              <a:t>Learning a classification model for segmentation.</a:t>
            </a:r>
            <a:r>
              <a:rPr lang="en-US" sz="1200">
                <a:solidFill>
                  <a:srgbClr val="000000"/>
                </a:solidFill>
                <a:cs typeface="Arial" charset="0"/>
              </a:rPr>
              <a:t> ICCV 2003.</a:t>
            </a:r>
            <a:endParaRPr 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7175" name="Text Box 7"/>
          <p:cNvSpPr txBox="1">
            <a:spLocks noChangeArrowheads="1"/>
          </p:cNvSpPr>
          <p:nvPr/>
        </p:nvSpPr>
        <p:spPr bwMode="auto">
          <a:xfrm>
            <a:off x="1076325" y="4567517"/>
            <a:ext cx="193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superpixels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”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96523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L. </a:t>
            </a:r>
            <a:r>
              <a:rPr lang="en-US" sz="1050" dirty="0" err="1">
                <a:solidFill>
                  <a:srgbClr val="000000"/>
                </a:solidFill>
              </a:rPr>
              <a:t>Lazebnik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5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826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Normalized cuts: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1420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/>
              <a:t>Pros:</a:t>
            </a:r>
          </a:p>
          <a:p>
            <a:pPr eaLnBrk="1" hangingPunct="1"/>
            <a:r>
              <a:rPr lang="en-US" sz="2400" dirty="0" smtClean="0"/>
              <a:t>Generic framework, flexible to choice of function that computes weights (“affinities”) between nodes</a:t>
            </a:r>
          </a:p>
          <a:p>
            <a:pPr eaLnBrk="1" hangingPunct="1"/>
            <a:r>
              <a:rPr lang="en-US" sz="2400" dirty="0" smtClean="0"/>
              <a:t>Does not require model of the data distribution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u="sng" dirty="0" smtClean="0"/>
              <a:t>Cons:</a:t>
            </a:r>
          </a:p>
          <a:p>
            <a:pPr eaLnBrk="1" hangingPunct="1"/>
            <a:r>
              <a:rPr lang="en-US" sz="2400" dirty="0" smtClean="0"/>
              <a:t>Time complexity can be high</a:t>
            </a:r>
          </a:p>
          <a:p>
            <a:pPr lvl="1" eaLnBrk="1" hangingPunct="1"/>
            <a:r>
              <a:rPr lang="en-US" sz="2000" dirty="0" smtClean="0"/>
              <a:t>Dense, highly connected graphs </a:t>
            </a:r>
            <a:r>
              <a:rPr lang="en-US" sz="2000" dirty="0" smtClean="0">
                <a:sym typeface="Wingdings" pitchFamily="2" charset="2"/>
              </a:rPr>
              <a:t> many affinity computations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Solving </a:t>
            </a:r>
            <a:r>
              <a:rPr lang="en-US" sz="2000" dirty="0" err="1" smtClean="0">
                <a:sym typeface="Wingdings" pitchFamily="2" charset="2"/>
              </a:rPr>
              <a:t>eigenvalue</a:t>
            </a:r>
            <a:r>
              <a:rPr lang="en-US" sz="2000" dirty="0" smtClean="0">
                <a:sym typeface="Wingdings" pitchFamily="2" charset="2"/>
              </a:rPr>
              <a:t> problem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Preference for balanced partitions</a:t>
            </a:r>
            <a:endParaRPr lang="en-US" sz="24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Adapted from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55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851"/>
          </a:xfrm>
        </p:spPr>
        <p:txBody>
          <a:bodyPr/>
          <a:lstStyle/>
          <a:p>
            <a:r>
              <a:rPr lang="en-US" dirty="0" smtClean="0"/>
              <a:t>Lots of ways to do clustering</a:t>
            </a:r>
          </a:p>
          <a:p>
            <a:r>
              <a:rPr lang="en-US" dirty="0" smtClean="0"/>
              <a:t>How to evaluate performance?</a:t>
            </a:r>
          </a:p>
          <a:p>
            <a:pPr lvl="1"/>
            <a:r>
              <a:rPr lang="en-US" dirty="0" smtClean="0"/>
              <a:t>Purity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Might depend on application </a:t>
            </a:r>
          </a:p>
        </p:txBody>
      </p:sp>
      <p:pic>
        <p:nvPicPr>
          <p:cNvPr id="965634" name="Picture 2" descr="\begin{displaymath}&#10;\mbox{purity}(&#10;\Omega,\mathbb{C}&#10;) =&#10;\frac{1}{N}&#10;\sum_k \max_j&#10;\vert\omega_k \cap&#10;c_j\vert&#10;\end{displaymath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687" y="3461658"/>
            <a:ext cx="3998627" cy="79311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214847" y="4506702"/>
            <a:ext cx="5894562" cy="1135466"/>
            <a:chOff x="404949" y="5251268"/>
            <a:chExt cx="5894562" cy="1135466"/>
          </a:xfrm>
        </p:grpSpPr>
        <p:sp>
          <p:nvSpPr>
            <p:cNvPr id="8" name="TextBox 7"/>
            <p:cNvSpPr txBox="1"/>
            <p:nvPr/>
          </p:nvSpPr>
          <p:spPr>
            <a:xfrm>
              <a:off x="404949" y="5251268"/>
              <a:ext cx="58945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dirty="0" smtClean="0">
                  <a:latin typeface="Arial" charset="0"/>
                  <a:cs typeface="Arial" charset="0"/>
                </a:rPr>
                <a:t>where  			           </a:t>
              </a:r>
              <a:r>
                <a:rPr lang="en-US" sz="1900" dirty="0" smtClean="0">
                  <a:latin typeface="Arial" charset="0"/>
                  <a:cs typeface="Arial" charset="0"/>
                </a:rPr>
                <a:t>i</a:t>
              </a:r>
              <a:r>
                <a:rPr lang="en-US" dirty="0" smtClean="0">
                  <a:latin typeface="Arial" charset="0"/>
                  <a:cs typeface="Arial" charset="0"/>
                </a:rPr>
                <a:t>s the set of clusters </a:t>
              </a:r>
            </a:p>
            <a:p>
              <a:pPr lvl="0"/>
              <a:endParaRPr lang="en-US" dirty="0" smtClean="0">
                <a:latin typeface="Arial" charset="0"/>
                <a:cs typeface="Arial" charset="0"/>
              </a:endParaRPr>
            </a:p>
            <a:p>
              <a:pPr lvl="0"/>
              <a:r>
                <a:rPr lang="en-US" dirty="0" smtClean="0">
                  <a:latin typeface="Arial" charset="0"/>
                  <a:cs typeface="Arial" charset="0"/>
                </a:rPr>
                <a:t>and		   </a:t>
              </a:r>
              <a:r>
                <a:rPr lang="en-US" sz="1900" dirty="0" smtClean="0">
                  <a:latin typeface="Arial" charset="0"/>
                  <a:cs typeface="Arial" charset="0"/>
                </a:rPr>
                <a:t> 	  </a:t>
              </a:r>
              <a:r>
                <a:rPr lang="en-US" dirty="0" smtClean="0">
                  <a:latin typeface="Arial" charset="0"/>
                  <a:cs typeface="Arial" charset="0"/>
                </a:rPr>
                <a:t>is the set of classes </a:t>
              </a:r>
            </a:p>
          </p:txBody>
        </p:sp>
        <p:pic>
          <p:nvPicPr>
            <p:cNvPr id="965636" name="Picture 4" descr="$\Omega = \{ \omega_1, \omega_2, \ldots, \omega_K \}$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0198" y="5290458"/>
              <a:ext cx="2559457" cy="534572"/>
            </a:xfrm>
            <a:prstGeom prst="rect">
              <a:avLst/>
            </a:prstGeom>
            <a:noFill/>
          </p:spPr>
        </p:pic>
        <p:pic>
          <p:nvPicPr>
            <p:cNvPr id="965637" name="Picture 5" descr="$\mathbb{C} = \{ c_1,c_2,\ldots,c_J \}$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4656" y="5852162"/>
              <a:ext cx="2219275" cy="534572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0" y="6581001"/>
            <a:ext cx="533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http://nlp.stanford.edu/IR-book/html/htmledition/evaluation-of-clustering-1.html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Clustering: motivation and applications</a:t>
            </a:r>
          </a:p>
          <a:p>
            <a:pPr eaLnBrk="1" hangingPunct="1"/>
            <a:r>
              <a:rPr lang="en-US" sz="2800" dirty="0" smtClean="0"/>
              <a:t>Algorithms</a:t>
            </a:r>
          </a:p>
          <a:p>
            <a:pPr lvl="1"/>
            <a:r>
              <a:rPr lang="en-US" sz="2400" dirty="0" smtClean="0"/>
              <a:t>K-means (iterate between finding centers and assigning points)</a:t>
            </a:r>
          </a:p>
          <a:p>
            <a:pPr lvl="1"/>
            <a:r>
              <a:rPr lang="en-US" sz="2400" dirty="0" smtClean="0"/>
              <a:t>Mean-shift (find modes in the data)</a:t>
            </a:r>
          </a:p>
          <a:p>
            <a:pPr lvl="1"/>
            <a:r>
              <a:rPr lang="en-US" sz="2400" dirty="0" smtClean="0"/>
              <a:t>Hierarchical clustering (start with all points in separate clusters and merge)</a:t>
            </a:r>
          </a:p>
          <a:p>
            <a:pPr lvl="1"/>
            <a:r>
              <a:rPr lang="en-US" sz="2400" dirty="0" smtClean="0"/>
              <a:t>Normalized cuts (split nodes in a graph based on similarity)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2543" y="2630107"/>
            <a:ext cx="8178131" cy="7923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lean_histogram_graysc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042988"/>
            <a:ext cx="40894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simple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392238"/>
            <a:ext cx="27622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813425" y="3546475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 rot="-5400000">
            <a:off x="2951163" y="1406525"/>
            <a:ext cx="31765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pixel count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993775" y="3132138"/>
            <a:ext cx="3176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input image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56200" y="1574800"/>
            <a:ext cx="2263775" cy="1314450"/>
            <a:chOff x="5156211" y="873090"/>
            <a:chExt cx="2263803" cy="1314468"/>
          </a:xfrm>
        </p:grpSpPr>
        <p:sp>
          <p:nvSpPr>
            <p:cNvPr id="51217" name="TextBox 14"/>
            <p:cNvSpPr txBox="1">
              <a:spLocks noChangeArrowheads="1"/>
            </p:cNvSpPr>
            <p:nvPr/>
          </p:nvSpPr>
          <p:spPr bwMode="auto">
            <a:xfrm>
              <a:off x="5265747" y="873090"/>
              <a:ext cx="2154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</a:rPr>
                <a:t>black pixels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4973646" y="1384272"/>
              <a:ext cx="985850" cy="620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89725" y="1720850"/>
            <a:ext cx="839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gray pixels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817518" y="2469357"/>
            <a:ext cx="3286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304213" y="1027113"/>
            <a:ext cx="839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white pixels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7785100" y="1673225"/>
            <a:ext cx="777875" cy="37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700" y="4195763"/>
            <a:ext cx="77851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These intensities define the three groups.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We could label every pixel in the image according to which of these primary intensities it is.</a:t>
            </a:r>
          </a:p>
          <a:p>
            <a:pPr marL="747713" lvl="1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i.e., </a:t>
            </a:r>
            <a:r>
              <a:rPr lang="en-US" sz="2000" i="1">
                <a:solidFill>
                  <a:srgbClr val="000000"/>
                </a:solidFill>
              </a:rPr>
              <a:t>segment</a:t>
            </a:r>
            <a:r>
              <a:rPr lang="en-US" sz="2000">
                <a:solidFill>
                  <a:srgbClr val="000000"/>
                </a:solidFill>
              </a:rPr>
              <a:t> the image based on the intensity feature.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What if the image isn’t quite so simple?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49363" y="1939925"/>
            <a:ext cx="584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62175" y="1903413"/>
            <a:ext cx="584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92425" y="1428750"/>
            <a:ext cx="584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00"/>
                </a:solidFill>
              </a:rPr>
              <a:t>Image segmentation: toy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Source: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0" grpId="0" build="allAtOnce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lean_histogram_graysc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341313"/>
            <a:ext cx="40894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 descr="simple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690563"/>
            <a:ext cx="27622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813425" y="2844800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 rot="-5400000">
            <a:off x="2833688" y="749299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pixel count</a:t>
            </a:r>
          </a:p>
        </p:txBody>
      </p:sp>
      <p:pic>
        <p:nvPicPr>
          <p:cNvPr id="52230" name="Picture 5" descr="noisy_grayscale_i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3976688"/>
            <a:ext cx="27622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noisy_histogram_grayscal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2463" y="3648075"/>
            <a:ext cx="41719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Box 7"/>
          <p:cNvSpPr txBox="1">
            <a:spLocks noChangeArrowheads="1"/>
          </p:cNvSpPr>
          <p:nvPr/>
        </p:nvSpPr>
        <p:spPr bwMode="auto">
          <a:xfrm>
            <a:off x="993775" y="2430463"/>
            <a:ext cx="3176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52233" name="TextBox 8"/>
          <p:cNvSpPr txBox="1">
            <a:spLocks noChangeArrowheads="1"/>
          </p:cNvSpPr>
          <p:nvPr/>
        </p:nvSpPr>
        <p:spPr bwMode="auto">
          <a:xfrm>
            <a:off x="993775" y="5729288"/>
            <a:ext cx="3176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40400" y="5984875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5400000">
            <a:off x="3517106" y="4564857"/>
            <a:ext cx="1825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pixel count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3525" y="3429000"/>
            <a:ext cx="8616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Source: K. </a:t>
            </a:r>
            <a:r>
              <a:rPr lang="en-US" sz="1050" dirty="0" err="1" smtClean="0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5570" y="220573"/>
            <a:ext cx="7785100" cy="30623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Now </a:t>
            </a:r>
            <a:r>
              <a:rPr lang="en-US" sz="2400" dirty="0">
                <a:solidFill>
                  <a:srgbClr val="000000"/>
                </a:solidFill>
              </a:rPr>
              <a:t>how to determine the three main intensities that define our groups?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We need to </a:t>
            </a:r>
            <a:r>
              <a:rPr lang="en-US" sz="2400" b="1" i="1" dirty="0">
                <a:solidFill>
                  <a:srgbClr val="000000"/>
                </a:solidFill>
              </a:rPr>
              <a:t>cluster</a:t>
            </a:r>
            <a:r>
              <a:rPr lang="en-US" sz="2400" b="1" i="1" dirty="0" smtClean="0">
                <a:solidFill>
                  <a:srgbClr val="000000"/>
                </a:solidFill>
              </a:rPr>
              <a:t>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2263</Words>
  <Application>Microsoft Office PowerPoint</Application>
  <PresentationFormat>On-screen Show (4:3)</PresentationFormat>
  <Paragraphs>528</Paragraphs>
  <Slides>61</Slides>
  <Notes>44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9" baseType="lpstr">
      <vt:lpstr>Arial</vt:lpstr>
      <vt:lpstr>Calibri</vt:lpstr>
      <vt:lpstr>Comic Sans MS</vt:lpstr>
      <vt:lpstr>Symbol</vt:lpstr>
      <vt:lpstr>Times New Roman</vt:lpstr>
      <vt:lpstr>Wingdings</vt:lpstr>
      <vt:lpstr>1_Office Theme</vt:lpstr>
      <vt:lpstr>2_Default Design</vt:lpstr>
      <vt:lpstr>3_Default Design</vt:lpstr>
      <vt:lpstr>4_Default Design</vt:lpstr>
      <vt:lpstr>6_Blank Presentation</vt:lpstr>
      <vt:lpstr>12_Default Design</vt:lpstr>
      <vt:lpstr>9_Default Design</vt:lpstr>
      <vt:lpstr>1_Blank Presentation</vt:lpstr>
      <vt:lpstr>4_Office Theme</vt:lpstr>
      <vt:lpstr>5_Office Theme</vt:lpstr>
      <vt:lpstr>6_Office Theme</vt:lpstr>
      <vt:lpstr>Equation</vt:lpstr>
      <vt:lpstr>CS 2750: Machine Learning  Clustering</vt:lpstr>
      <vt:lpstr>What is clustering?</vt:lpstr>
      <vt:lpstr>PowerPoint Presentation</vt:lpstr>
      <vt:lpstr>Why do we cluster?</vt:lpstr>
      <vt:lpstr>Image segmentation via clustering</vt:lpstr>
      <vt:lpstr>Image segmentation via clustering</vt:lpstr>
      <vt:lpstr>Today</vt:lpstr>
      <vt:lpstr>PowerPoint Presentation</vt:lpstr>
      <vt:lpstr>PowerPoint Presentation</vt:lpstr>
      <vt:lpstr>PowerPoint Presentation</vt:lpstr>
      <vt:lpstr>Clustering</vt:lpstr>
      <vt:lpstr>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converges to a local minimum</vt:lpstr>
      <vt:lpstr>K-means clustering</vt:lpstr>
      <vt:lpstr>Time Complexity</vt:lpstr>
      <vt:lpstr>K-means Variations</vt:lpstr>
      <vt:lpstr>Distance Metrics</vt:lpstr>
      <vt:lpstr>Segmentation as clustering</vt:lpstr>
      <vt:lpstr>PowerPoint Presentation</vt:lpstr>
      <vt:lpstr>Segmentation as clustering</vt:lpstr>
      <vt:lpstr>K-means: pros and cons</vt:lpstr>
      <vt:lpstr>Today</vt:lpstr>
      <vt:lpstr>Mean shift algorithm</vt:lpstr>
      <vt:lpstr>Kernel density estimation</vt:lpstr>
      <vt:lpstr>Mean shift</vt:lpstr>
      <vt:lpstr>Mean shift</vt:lpstr>
      <vt:lpstr>Mean shift</vt:lpstr>
      <vt:lpstr>Mean shift</vt:lpstr>
      <vt:lpstr>Mean shift</vt:lpstr>
      <vt:lpstr>Mean shift</vt:lpstr>
      <vt:lpstr>Mean shift</vt:lpstr>
      <vt:lpstr>Points in same cluster converge</vt:lpstr>
      <vt:lpstr>Mean shift clustering</vt:lpstr>
      <vt:lpstr>Computing the Mean Shift</vt:lpstr>
      <vt:lpstr>Mean shift clustering/segmentation</vt:lpstr>
      <vt:lpstr>Mean shift segmentation results</vt:lpstr>
      <vt:lpstr>PowerPoint Presentation</vt:lpstr>
      <vt:lpstr>Mean shift</vt:lpstr>
      <vt:lpstr>Mean-shift reading</vt:lpstr>
      <vt:lpstr>Today</vt:lpstr>
      <vt:lpstr>Hierarchical Agglomerative Clustering (HAC)</vt:lpstr>
      <vt:lpstr>HAC Algorithm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Cluster Similarity</vt:lpstr>
      <vt:lpstr>Today</vt:lpstr>
      <vt:lpstr>Images as graphs</vt:lpstr>
      <vt:lpstr>Segmentation by Graph Cuts</vt:lpstr>
      <vt:lpstr>Cuts in a graph: Normalized cut</vt:lpstr>
      <vt:lpstr>Normalized cut: Algorithm</vt:lpstr>
      <vt:lpstr>Normalized cuts: pros and cons</vt:lpstr>
      <vt:lpstr>Concluding thoughts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101</cp:revision>
  <dcterms:created xsi:type="dcterms:W3CDTF">2015-04-17T19:15:42Z</dcterms:created>
  <dcterms:modified xsi:type="dcterms:W3CDTF">2016-01-25T15:40:08Z</dcterms:modified>
</cp:coreProperties>
</file>