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3.xml" ContentType="application/vnd.openxmlformats-officedocument.presentationml.tags+xml"/>
  <Override PartName="/ppt/theme/themeOverride11.xml" ContentType="application/vnd.openxmlformats-officedocument.themeOverride+xml"/>
  <Override PartName="/ppt/tags/tag4.xml" ContentType="application/vnd.openxmlformats-officedocument.presentationml.tags+xml"/>
  <Override PartName="/ppt/theme/themeOverride12.xml" ContentType="application/vnd.openxmlformats-officedocument.themeOverride+xml"/>
  <Override PartName="/ppt/tags/tag5.xml" ContentType="application/vnd.openxmlformats-officedocument.presentationml.tags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ags/tag6.xml" ContentType="application/vnd.openxmlformats-officedocument.presentationml.tags+xml"/>
  <Override PartName="/ppt/theme/themeOverride15.xml" ContentType="application/vnd.openxmlformats-officedocument.themeOverride+xml"/>
  <Override PartName="/ppt/tags/tag7.xml" ContentType="application/vnd.openxmlformats-officedocument.presentationml.tags+xml"/>
  <Override PartName="/ppt/theme/themeOverride16.xml" ContentType="application/vnd.openxmlformats-officedocument.themeOverride+xml"/>
  <Override PartName="/ppt/tags/tag8.xml" ContentType="application/vnd.openxmlformats-officedocument.presentationml.tags+xml"/>
  <Override PartName="/ppt/theme/themeOverride17.xml" ContentType="application/vnd.openxmlformats-officedocument.themeOverride+xml"/>
  <Override PartName="/ppt/tags/tag9.xml" ContentType="application/vnd.openxmlformats-officedocument.presentationml.tags+xml"/>
  <Override PartName="/ppt/theme/themeOverride18.xml" ContentType="application/vnd.openxmlformats-officedocument.themeOverride+xml"/>
  <Override PartName="/ppt/tags/tag10.xml" ContentType="application/vnd.openxmlformats-officedocument.presentationml.tags+xml"/>
  <Override PartName="/ppt/theme/themeOverride19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20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35.xml" ContentType="application/vnd.openxmlformats-officedocument.presentationml.tags+xml"/>
  <Override PartName="/ppt/notesSlides/notesSlide40.xml" ContentType="application/vnd.openxmlformats-officedocument.presentationml.notesSlide+xml"/>
  <Override PartName="/ppt/tags/tag36.xml" ContentType="application/vnd.openxmlformats-officedocument.presentationml.tags+xml"/>
  <Override PartName="/ppt/notesSlides/notesSlide41.xml" ContentType="application/vnd.openxmlformats-officedocument.presentationml.notesSlide+xml"/>
  <Override PartName="/ppt/tags/tag37.xml" ContentType="application/vnd.openxmlformats-officedocument.presentationml.tags+xml"/>
  <Override PartName="/ppt/notesSlides/notesSlide42.xml" ContentType="application/vnd.openxmlformats-officedocument.presentationml.notesSlide+xml"/>
  <Override PartName="/ppt/tags/tag38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3" r:id="rId4"/>
    <p:sldMasterId id="2147483747" r:id="rId5"/>
    <p:sldMasterId id="2147483759" r:id="rId6"/>
    <p:sldMasterId id="2147483771" r:id="rId7"/>
  </p:sldMasterIdLst>
  <p:notesMasterIdLst>
    <p:notesMasterId r:id="rId85"/>
  </p:notesMasterIdLst>
  <p:sldIdLst>
    <p:sldId id="256" r:id="rId8"/>
    <p:sldId id="551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6" r:id="rId22"/>
    <p:sldId id="537" r:id="rId23"/>
    <p:sldId id="539" r:id="rId24"/>
    <p:sldId id="540" r:id="rId25"/>
    <p:sldId id="538" r:id="rId26"/>
    <p:sldId id="542" r:id="rId27"/>
    <p:sldId id="541" r:id="rId28"/>
    <p:sldId id="544" r:id="rId29"/>
    <p:sldId id="543" r:id="rId30"/>
    <p:sldId id="545" r:id="rId31"/>
    <p:sldId id="546" r:id="rId32"/>
    <p:sldId id="548" r:id="rId33"/>
    <p:sldId id="549" r:id="rId34"/>
    <p:sldId id="550" r:id="rId35"/>
    <p:sldId id="316" r:id="rId36"/>
    <p:sldId id="317" r:id="rId37"/>
    <p:sldId id="318" r:id="rId38"/>
    <p:sldId id="320" r:id="rId39"/>
    <p:sldId id="322" r:id="rId40"/>
    <p:sldId id="321" r:id="rId41"/>
    <p:sldId id="329" r:id="rId42"/>
    <p:sldId id="343" r:id="rId43"/>
    <p:sldId id="354" r:id="rId44"/>
    <p:sldId id="326" r:id="rId45"/>
    <p:sldId id="511" r:id="rId46"/>
    <p:sldId id="355" r:id="rId47"/>
    <p:sldId id="515" r:id="rId48"/>
    <p:sldId id="512" r:id="rId49"/>
    <p:sldId id="513" r:id="rId50"/>
    <p:sldId id="514" r:id="rId51"/>
    <p:sldId id="510" r:id="rId52"/>
    <p:sldId id="516" r:id="rId53"/>
    <p:sldId id="398" r:id="rId54"/>
    <p:sldId id="553" r:id="rId55"/>
    <p:sldId id="454" r:id="rId56"/>
    <p:sldId id="455" r:id="rId57"/>
    <p:sldId id="458" r:id="rId58"/>
    <p:sldId id="476" r:id="rId59"/>
    <p:sldId id="474" r:id="rId60"/>
    <p:sldId id="554" r:id="rId61"/>
    <p:sldId id="555" r:id="rId62"/>
    <p:sldId id="362" r:id="rId63"/>
    <p:sldId id="370" r:id="rId64"/>
    <p:sldId id="371" r:id="rId65"/>
    <p:sldId id="372" r:id="rId66"/>
    <p:sldId id="373" r:id="rId67"/>
    <p:sldId id="374" r:id="rId68"/>
    <p:sldId id="375" r:id="rId69"/>
    <p:sldId id="376" r:id="rId70"/>
    <p:sldId id="518" r:id="rId71"/>
    <p:sldId id="519" r:id="rId72"/>
    <p:sldId id="520" r:id="rId73"/>
    <p:sldId id="521" r:id="rId74"/>
    <p:sldId id="386" r:id="rId75"/>
    <p:sldId id="387" r:id="rId76"/>
    <p:sldId id="388" r:id="rId77"/>
    <p:sldId id="389" r:id="rId78"/>
    <p:sldId id="390" r:id="rId79"/>
    <p:sldId id="391" r:id="rId80"/>
    <p:sldId id="392" r:id="rId81"/>
    <p:sldId id="393" r:id="rId82"/>
    <p:sldId id="394" r:id="rId83"/>
    <p:sldId id="439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25" autoAdjust="0"/>
    <p:restoredTop sz="94624" autoAdjust="0"/>
  </p:normalViewPr>
  <p:slideViewPr>
    <p:cSldViewPr snapToGrid="0">
      <p:cViewPr>
        <p:scale>
          <a:sx n="110" d="100"/>
          <a:sy n="110" d="100"/>
        </p:scale>
        <p:origin x="60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5898-8D84-4C5D-BADA-C939A07F5565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1EDA-6654-40B8-9D58-82E30EE6B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387131-A248-4B66-B64D-43474C48269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44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A814EC-A231-434D-B20E-B6B9F7EC953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5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prstClr val="white"/>
                </a:solidFill>
              </a:rPr>
              <a:pPr eaLnBrk="1" hangingPunct="1"/>
              <a:t>30</a:t>
            </a:fld>
            <a:endParaRPr lang="en-US" sz="1200" b="0">
              <a:solidFill>
                <a:prstClr val="white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0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eyes don’t see everything at once, but they jump around.  You see only about 2 degrees with high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3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8F2C1-2606-4D1E-B87D-8927E07E7549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60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24 min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FE2BC-39B3-4C3B-B909-7DEA0EA0EC20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7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556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06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22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950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9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79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2A77E-6543-4FB0-94D6-99F65A5E6759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8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4AB6BD-C98B-471D-82E5-C3AAC61EDF4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17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E371F-9BFA-4F6B-BF36-275653E4AE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14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E371F-9BFA-4F6B-BF36-275653E4AE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8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E371F-9BFA-4F6B-BF36-275653E4AE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E371F-9BFA-4F6B-BF36-275653E4AE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90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51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19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46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32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60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46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61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1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5F80E2-B45F-4680-BC87-A3F7FC8CF8C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90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AE17901-43E1-4762-9E76-97D06ED6248A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62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515115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747F-6BDC-4B7E-8485-75457E9F09C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81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75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47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66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53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67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941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C8B376-7100-4653-9D12-1B20E6A1AEC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68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58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6053CF-FD69-45E7-89E6-37DF635C258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69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98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BD32699-ADD3-4340-B510-B584D706B72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70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41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D584A98-F1CC-4AEC-8E86-DE505770764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71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3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59683-7DA8-4CCC-B736-E213A444BF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050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EC64AD1-3AED-46BC-B687-1A6B36608B2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72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921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7F1F670-F64E-4E74-ABC2-F3E50DC1E20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73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513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2FD08E2-6016-4314-B294-08902BBE153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74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177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83D8466-881E-4A74-9CC7-F03813FDE18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75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436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828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9FEB0-3C55-4079-8724-8593F8217CB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77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8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59683-7DA8-4CCC-B736-E213A444BF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2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839942-A049-422F-86F2-1E3C74E6817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6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2C91B9-9C90-451D-893A-8FC47511584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526973-70E0-4749-98B6-B3D0E02EB41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6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simpler classifier or regularization could increase bias and lead to more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59683-7DA8-4CCC-B736-E213A444BF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FF11-EF67-4A6A-8E8B-46DEBC046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1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9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32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3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5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8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3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7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3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2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44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45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30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0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8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35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1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89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3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79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67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2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44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45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3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0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82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35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1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89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3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79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67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48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7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57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61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23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84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95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0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22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95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45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6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4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87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67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48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79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4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36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104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00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7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62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277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22313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62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16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636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3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77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994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424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9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7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7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4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DEF7FD94-9782-41F3-B2A5-0D7934C54F0C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6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EF7FD94-9782-41F3-B2A5-0D7934C54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3A9CEBD-06BE-4342-B09A-C7EEE98F9B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8.jpeg"/><Relationship Id="rId2" Type="http://schemas.openxmlformats.org/officeDocument/2006/relationships/tags" Target="../tags/tag1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8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lear.inrialpes.fr/pubs/2005/DT05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9.png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77.png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83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45.xml"/><Relationship Id="rId12" Type="http://schemas.openxmlformats.org/officeDocument/2006/relationships/image" Target="../media/image80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5" Type="http://schemas.openxmlformats.org/officeDocument/2006/relationships/tags" Target="../tags/tag42.xml"/><Relationship Id="rId10" Type="http://schemas.openxmlformats.org/officeDocument/2006/relationships/image" Target="../media/image82.png"/><Relationship Id="rId4" Type="http://schemas.openxmlformats.org/officeDocument/2006/relationships/tags" Target="../tags/tag41.xml"/><Relationship Id="rId9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Bias-Variance Trade-off (cont’d) + Image Representations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Prof. Adriana </a:t>
            </a:r>
            <a:r>
              <a:rPr lang="en-US" sz="3600" dirty="0" err="1" smtClean="0">
                <a:solidFill>
                  <a:schemeClr val="tx1"/>
                </a:solidFill>
              </a:rPr>
              <a:t>Kovashka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January 20, 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</a:t>
            </a:r>
            <a:r>
              <a:rPr lang="en-GB" baseline="30000" smtClean="0"/>
              <a:t>rd</a:t>
            </a:r>
            <a:r>
              <a:rPr lang="en-GB" smtClean="0"/>
              <a:t> Order Polynomial</a:t>
            </a:r>
          </a:p>
        </p:txBody>
      </p:sp>
      <p:pic>
        <p:nvPicPr>
          <p:cNvPr id="14339" name="Content Placeholder 3" descr="Figure1.4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1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9</a:t>
            </a:r>
            <a:r>
              <a:rPr lang="en-GB" baseline="30000" smtClean="0"/>
              <a:t>th</a:t>
            </a:r>
            <a:r>
              <a:rPr lang="en-GB" smtClean="0"/>
              <a:t> Order Polynomial</a:t>
            </a:r>
          </a:p>
        </p:txBody>
      </p:sp>
      <p:pic>
        <p:nvPicPr>
          <p:cNvPr id="15363" name="Content Placeholder 3" descr="Figure1.4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0825" cy="3959225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46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Over-fitting</a:t>
            </a:r>
          </a:p>
        </p:txBody>
      </p:sp>
      <p:pic>
        <p:nvPicPr>
          <p:cNvPr id="16387" name="Content Placeholder 3" descr="Figure1.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447800"/>
            <a:ext cx="5254625" cy="3833813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19200" y="54864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Root-Mean-Square (RMS) Error:</a:t>
            </a:r>
          </a:p>
        </p:txBody>
      </p:sp>
      <p:pic>
        <p:nvPicPr>
          <p:cNvPr id="16389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2413" y="5572125"/>
            <a:ext cx="24463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89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Set Size: </a:t>
            </a:r>
          </a:p>
        </p:txBody>
      </p:sp>
      <p:pic>
        <p:nvPicPr>
          <p:cNvPr id="18435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3925" y="715963"/>
            <a:ext cx="12604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Figure1.6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225" y="22098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572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9</a:t>
            </a:r>
            <a:r>
              <a:rPr lang="en-GB" sz="2400" baseline="30000">
                <a:solidFill>
                  <a:prstClr val="black"/>
                </a:solidFill>
              </a:rPr>
              <a:t>th</a:t>
            </a:r>
            <a:r>
              <a:rPr lang="en-GB" sz="2400">
                <a:solidFill>
                  <a:prstClr val="black"/>
                </a:solidFill>
              </a:rPr>
              <a:t> Order Polynomial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0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Set Size: </a:t>
            </a:r>
          </a:p>
        </p:txBody>
      </p:sp>
      <p:pic>
        <p:nvPicPr>
          <p:cNvPr id="19460" name="Content Placeholder 8" descr="Figure1.6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00225" y="2209800"/>
            <a:ext cx="5334000" cy="3962400"/>
          </a:xfrm>
        </p:spPr>
      </p:pic>
      <p:pic>
        <p:nvPicPr>
          <p:cNvPr id="19459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1388" y="715963"/>
            <a:ext cx="14557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4572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9</a:t>
            </a:r>
            <a:r>
              <a:rPr lang="en-GB" sz="2400" baseline="30000">
                <a:solidFill>
                  <a:prstClr val="black"/>
                </a:solidFill>
              </a:rPr>
              <a:t>th</a:t>
            </a:r>
            <a:r>
              <a:rPr lang="en-GB" sz="2400">
                <a:solidFill>
                  <a:prstClr val="black"/>
                </a:solidFill>
              </a:rPr>
              <a:t> Order Polynomial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2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reduce over-fitting?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</a:t>
            </a:r>
            <a:r>
              <a:rPr lang="en-US" dirty="0"/>
              <a:t>more training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05484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</a:t>
            </a: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D. </a:t>
            </a:r>
            <a:r>
              <a:rPr lang="en-US" sz="1200" dirty="0" err="1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7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Regularization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GB" sz="2400" dirty="0" smtClean="0"/>
              <a:t>Penalize large coefficient values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(Remember: We want to minimize this expression.)</a:t>
            </a:r>
          </a:p>
        </p:txBody>
      </p:sp>
      <p:pic>
        <p:nvPicPr>
          <p:cNvPr id="20484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238" y="2667000"/>
            <a:ext cx="454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Adapted from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7375" y="2667000"/>
            <a:ext cx="11620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5651" y="2743200"/>
            <a:ext cx="384174" cy="17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7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Regularization: </a:t>
            </a:r>
          </a:p>
        </p:txBody>
      </p:sp>
      <p:pic>
        <p:nvPicPr>
          <p:cNvPr id="2150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715963"/>
            <a:ext cx="179863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Figure1.7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225" y="1800225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9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Regularization: </a:t>
            </a:r>
          </a:p>
        </p:txBody>
      </p:sp>
      <p:pic>
        <p:nvPicPr>
          <p:cNvPr id="22531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715963"/>
            <a:ext cx="13398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Figure1.7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225" y="1800225"/>
            <a:ext cx="53308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0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Polynomial Coefficients   </a:t>
            </a:r>
            <a:endParaRPr lang="en-GB" smtClean="0">
              <a:latin typeface="cmmi10" pitchFamily="34" charset="0"/>
            </a:endParaRPr>
          </a:p>
        </p:txBody>
      </p:sp>
      <p:pic>
        <p:nvPicPr>
          <p:cNvPr id="17411" name="Picture 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6188" y="1600200"/>
            <a:ext cx="671512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2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now due Feb. 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86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Polynomial Coefficients   </a:t>
            </a:r>
            <a:endParaRPr lang="en-GB" smtClean="0">
              <a:latin typeface="cmmi10" pitchFamily="34" charset="0"/>
            </a:endParaRPr>
          </a:p>
        </p:txBody>
      </p:sp>
      <p:pic>
        <p:nvPicPr>
          <p:cNvPr id="24579" name="Picture 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8763" y="1600200"/>
            <a:ext cx="614997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Adapted from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0" y="1299746"/>
            <a:ext cx="509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No regularization	         		Huge regularization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56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Regularization:           vs. </a:t>
            </a:r>
          </a:p>
        </p:txBody>
      </p:sp>
      <p:pic>
        <p:nvPicPr>
          <p:cNvPr id="23555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0" y="720725"/>
            <a:ext cx="6080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900" y="755650"/>
            <a:ext cx="9525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Figure1.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225" y="1800225"/>
            <a:ext cx="5254625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95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esearch.microsoft.com/en-us/um/people/cmbishop/PRML/prmlfigs-jpg/Figure3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84" y="1625089"/>
            <a:ext cx="6037032" cy="45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85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Figure from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reduce over-fitting?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</a:t>
            </a:r>
            <a:r>
              <a:rPr lang="en-US" dirty="0"/>
              <a:t>more training data</a:t>
            </a:r>
          </a:p>
          <a:p>
            <a:endParaRPr lang="en-US" dirty="0" smtClean="0"/>
          </a:p>
          <a:p>
            <a:r>
              <a:rPr lang="en-US" dirty="0"/>
              <a:t>Regularize the parameters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05484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</a:t>
            </a: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D. </a:t>
            </a:r>
            <a:r>
              <a:rPr lang="en-US" sz="1200" dirty="0" err="1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2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Bias-variance </a:t>
            </a:r>
            <a:r>
              <a:rPr lang="en-US" altLang="en-US" b="1" dirty="0" smtClean="0"/>
              <a:t>tradeoff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FF"/>
                </a:solidFill>
                <a:cs typeface="Arial" panose="020B0604020202020204" pitchFamily="34" charset="0"/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43434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16100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28800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00200" y="2133600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Underfitting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2600" y="2133600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Overfitting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096294" y="2780506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599907" y="3239294"/>
            <a:ext cx="129540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6400" y="2514600"/>
            <a:ext cx="533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40386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20813" y="2771775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7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657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Low Bias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657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High Bias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6580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Error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475538" y="6581775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3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Bias-variance </a:t>
            </a:r>
            <a:r>
              <a:rPr lang="en-US" altLang="en-US" b="1" dirty="0" smtClean="0"/>
              <a:t>tradeoff</a:t>
            </a:r>
          </a:p>
        </p:txBody>
      </p:sp>
      <p:sp>
        <p:nvSpPr>
          <p:cNvPr id="10" name="Freeform 9"/>
          <p:cNvSpPr/>
          <p:nvPr/>
        </p:nvSpPr>
        <p:spPr>
          <a:xfrm>
            <a:off x="1941513" y="3957638"/>
            <a:ext cx="4359275" cy="1827212"/>
          </a:xfrm>
          <a:custGeom>
            <a:avLst/>
            <a:gdLst>
              <a:gd name="connsiteX0" fmla="*/ 0 w 4359058"/>
              <a:gd name="connsiteY0" fmla="*/ 0 h 1826490"/>
              <a:gd name="connsiteX1" fmla="*/ 413359 w 4359058"/>
              <a:gd name="connsiteY1" fmla="*/ 12526 h 1826490"/>
              <a:gd name="connsiteX2" fmla="*/ 450937 w 4359058"/>
              <a:gd name="connsiteY2" fmla="*/ 25052 h 1826490"/>
              <a:gd name="connsiteX3" fmla="*/ 488515 w 4359058"/>
              <a:gd name="connsiteY3" fmla="*/ 50104 h 1826490"/>
              <a:gd name="connsiteX4" fmla="*/ 551145 w 4359058"/>
              <a:gd name="connsiteY4" fmla="*/ 62630 h 1826490"/>
              <a:gd name="connsiteX5" fmla="*/ 601250 w 4359058"/>
              <a:gd name="connsiteY5" fmla="*/ 75156 h 1826490"/>
              <a:gd name="connsiteX6" fmla="*/ 676406 w 4359058"/>
              <a:gd name="connsiteY6" fmla="*/ 100208 h 1826490"/>
              <a:gd name="connsiteX7" fmla="*/ 713984 w 4359058"/>
              <a:gd name="connsiteY7" fmla="*/ 137786 h 1826490"/>
              <a:gd name="connsiteX8" fmla="*/ 764088 w 4359058"/>
              <a:gd name="connsiteY8" fmla="*/ 150312 h 1826490"/>
              <a:gd name="connsiteX9" fmla="*/ 876822 w 4359058"/>
              <a:gd name="connsiteY9" fmla="*/ 187890 h 1826490"/>
              <a:gd name="connsiteX10" fmla="*/ 914400 w 4359058"/>
              <a:gd name="connsiteY10" fmla="*/ 200416 h 1826490"/>
              <a:gd name="connsiteX11" fmla="*/ 977030 w 4359058"/>
              <a:gd name="connsiteY11" fmla="*/ 212942 h 1826490"/>
              <a:gd name="connsiteX12" fmla="*/ 1052187 w 4359058"/>
              <a:gd name="connsiteY12" fmla="*/ 237994 h 1826490"/>
              <a:gd name="connsiteX13" fmla="*/ 1089765 w 4359058"/>
              <a:gd name="connsiteY13" fmla="*/ 250520 h 1826490"/>
              <a:gd name="connsiteX14" fmla="*/ 1127343 w 4359058"/>
              <a:gd name="connsiteY14" fmla="*/ 288098 h 1826490"/>
              <a:gd name="connsiteX15" fmla="*/ 1164921 w 4359058"/>
              <a:gd name="connsiteY15" fmla="*/ 300624 h 1826490"/>
              <a:gd name="connsiteX16" fmla="*/ 1202499 w 4359058"/>
              <a:gd name="connsiteY16" fmla="*/ 325676 h 1826490"/>
              <a:gd name="connsiteX17" fmla="*/ 1215025 w 4359058"/>
              <a:gd name="connsiteY17" fmla="*/ 363254 h 1826490"/>
              <a:gd name="connsiteX18" fmla="*/ 1240077 w 4359058"/>
              <a:gd name="connsiteY18" fmla="*/ 388307 h 1826490"/>
              <a:gd name="connsiteX19" fmla="*/ 1277655 w 4359058"/>
              <a:gd name="connsiteY19" fmla="*/ 413359 h 1826490"/>
              <a:gd name="connsiteX20" fmla="*/ 1390389 w 4359058"/>
              <a:gd name="connsiteY20" fmla="*/ 438411 h 1826490"/>
              <a:gd name="connsiteX21" fmla="*/ 1465545 w 4359058"/>
              <a:gd name="connsiteY21" fmla="*/ 463463 h 1826490"/>
              <a:gd name="connsiteX22" fmla="*/ 1503124 w 4359058"/>
              <a:gd name="connsiteY22" fmla="*/ 475989 h 1826490"/>
              <a:gd name="connsiteX23" fmla="*/ 1590806 w 4359058"/>
              <a:gd name="connsiteY23" fmla="*/ 576197 h 1826490"/>
              <a:gd name="connsiteX24" fmla="*/ 1665962 w 4359058"/>
              <a:gd name="connsiteY24" fmla="*/ 663879 h 1826490"/>
              <a:gd name="connsiteX25" fmla="*/ 1703540 w 4359058"/>
              <a:gd name="connsiteY25" fmla="*/ 739035 h 1826490"/>
              <a:gd name="connsiteX26" fmla="*/ 1816274 w 4359058"/>
              <a:gd name="connsiteY26" fmla="*/ 801665 h 1826490"/>
              <a:gd name="connsiteX27" fmla="*/ 1891430 w 4359058"/>
              <a:gd name="connsiteY27" fmla="*/ 839243 h 1826490"/>
              <a:gd name="connsiteX28" fmla="*/ 1916482 w 4359058"/>
              <a:gd name="connsiteY28" fmla="*/ 864296 h 1826490"/>
              <a:gd name="connsiteX29" fmla="*/ 1954061 w 4359058"/>
              <a:gd name="connsiteY29" fmla="*/ 889348 h 1826490"/>
              <a:gd name="connsiteX30" fmla="*/ 1979113 w 4359058"/>
              <a:gd name="connsiteY30" fmla="*/ 926926 h 1826490"/>
              <a:gd name="connsiteX31" fmla="*/ 2016691 w 4359058"/>
              <a:gd name="connsiteY31" fmla="*/ 964504 h 1826490"/>
              <a:gd name="connsiteX32" fmla="*/ 2041743 w 4359058"/>
              <a:gd name="connsiteY32" fmla="*/ 1002082 h 1826490"/>
              <a:gd name="connsiteX33" fmla="*/ 2079321 w 4359058"/>
              <a:gd name="connsiteY33" fmla="*/ 1027134 h 1826490"/>
              <a:gd name="connsiteX34" fmla="*/ 2141951 w 4359058"/>
              <a:gd name="connsiteY34" fmla="*/ 1089764 h 1826490"/>
              <a:gd name="connsiteX35" fmla="*/ 2204581 w 4359058"/>
              <a:gd name="connsiteY35" fmla="*/ 1202498 h 1826490"/>
              <a:gd name="connsiteX36" fmla="*/ 2229633 w 4359058"/>
              <a:gd name="connsiteY36" fmla="*/ 1240076 h 1826490"/>
              <a:gd name="connsiteX37" fmla="*/ 2329841 w 4359058"/>
              <a:gd name="connsiteY37" fmla="*/ 1327759 h 1826490"/>
              <a:gd name="connsiteX38" fmla="*/ 2404998 w 4359058"/>
              <a:gd name="connsiteY38" fmla="*/ 1352811 h 1826490"/>
              <a:gd name="connsiteX39" fmla="*/ 2442576 w 4359058"/>
              <a:gd name="connsiteY39" fmla="*/ 1365337 h 1826490"/>
              <a:gd name="connsiteX40" fmla="*/ 2467628 w 4359058"/>
              <a:gd name="connsiteY40" fmla="*/ 1402915 h 1826490"/>
              <a:gd name="connsiteX41" fmla="*/ 2592888 w 4359058"/>
              <a:gd name="connsiteY41" fmla="*/ 1440493 h 1826490"/>
              <a:gd name="connsiteX42" fmla="*/ 2668044 w 4359058"/>
              <a:gd name="connsiteY42" fmla="*/ 1465545 h 1826490"/>
              <a:gd name="connsiteX43" fmla="*/ 2743200 w 4359058"/>
              <a:gd name="connsiteY43" fmla="*/ 1503123 h 1826490"/>
              <a:gd name="connsiteX44" fmla="*/ 2931091 w 4359058"/>
              <a:gd name="connsiteY44" fmla="*/ 1515649 h 1826490"/>
              <a:gd name="connsiteX45" fmla="*/ 3118981 w 4359058"/>
              <a:gd name="connsiteY45" fmla="*/ 1553227 h 1826490"/>
              <a:gd name="connsiteX46" fmla="*/ 3206663 w 4359058"/>
              <a:gd name="connsiteY46" fmla="*/ 1615857 h 1826490"/>
              <a:gd name="connsiteX47" fmla="*/ 3306871 w 4359058"/>
              <a:gd name="connsiteY47" fmla="*/ 1640909 h 1826490"/>
              <a:gd name="connsiteX48" fmla="*/ 3369502 w 4359058"/>
              <a:gd name="connsiteY48" fmla="*/ 1665961 h 1826490"/>
              <a:gd name="connsiteX49" fmla="*/ 3933173 w 4359058"/>
              <a:gd name="connsiteY49" fmla="*/ 1691013 h 1826490"/>
              <a:gd name="connsiteX50" fmla="*/ 4008329 w 4359058"/>
              <a:gd name="connsiteY50" fmla="*/ 1653435 h 1826490"/>
              <a:gd name="connsiteX51" fmla="*/ 4083485 w 4359058"/>
              <a:gd name="connsiteY51" fmla="*/ 1628383 h 1826490"/>
              <a:gd name="connsiteX52" fmla="*/ 4121063 w 4359058"/>
              <a:gd name="connsiteY52" fmla="*/ 1603331 h 1826490"/>
              <a:gd name="connsiteX53" fmla="*/ 4196219 w 4359058"/>
              <a:gd name="connsiteY53" fmla="*/ 1578279 h 1826490"/>
              <a:gd name="connsiteX54" fmla="*/ 4271376 w 4359058"/>
              <a:gd name="connsiteY54" fmla="*/ 1540701 h 1826490"/>
              <a:gd name="connsiteX55" fmla="*/ 4308954 w 4359058"/>
              <a:gd name="connsiteY55" fmla="*/ 1515649 h 1826490"/>
              <a:gd name="connsiteX56" fmla="*/ 4359058 w 4359058"/>
              <a:gd name="connsiteY56" fmla="*/ 1465545 h 18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826490">
                <a:moveTo>
                  <a:pt x="0" y="0"/>
                </a:moveTo>
                <a:cubicBezTo>
                  <a:pt x="137786" y="4175"/>
                  <a:pt x="275722" y="4879"/>
                  <a:pt x="413359" y="12526"/>
                </a:cubicBezTo>
                <a:cubicBezTo>
                  <a:pt x="426542" y="13258"/>
                  <a:pt x="439127" y="19147"/>
                  <a:pt x="450937" y="25052"/>
                </a:cubicBezTo>
                <a:cubicBezTo>
                  <a:pt x="464402" y="31785"/>
                  <a:pt x="474419" y="44818"/>
                  <a:pt x="488515" y="50104"/>
                </a:cubicBezTo>
                <a:cubicBezTo>
                  <a:pt x="508450" y="57579"/>
                  <a:pt x="530362" y="58012"/>
                  <a:pt x="551145" y="62630"/>
                </a:cubicBezTo>
                <a:cubicBezTo>
                  <a:pt x="567951" y="66365"/>
                  <a:pt x="584760" y="70209"/>
                  <a:pt x="601250" y="75156"/>
                </a:cubicBezTo>
                <a:cubicBezTo>
                  <a:pt x="626543" y="82744"/>
                  <a:pt x="676406" y="100208"/>
                  <a:pt x="676406" y="100208"/>
                </a:cubicBezTo>
                <a:cubicBezTo>
                  <a:pt x="688932" y="112734"/>
                  <a:pt x="698604" y="128997"/>
                  <a:pt x="713984" y="137786"/>
                </a:cubicBezTo>
                <a:cubicBezTo>
                  <a:pt x="728931" y="146327"/>
                  <a:pt x="747599" y="145365"/>
                  <a:pt x="764088" y="150312"/>
                </a:cubicBezTo>
                <a:lnTo>
                  <a:pt x="876822" y="187890"/>
                </a:lnTo>
                <a:cubicBezTo>
                  <a:pt x="889348" y="192065"/>
                  <a:pt x="901453" y="197827"/>
                  <a:pt x="914400" y="200416"/>
                </a:cubicBezTo>
                <a:cubicBezTo>
                  <a:pt x="935277" y="204591"/>
                  <a:pt x="956490" y="207340"/>
                  <a:pt x="977030" y="212942"/>
                </a:cubicBezTo>
                <a:cubicBezTo>
                  <a:pt x="1002507" y="219890"/>
                  <a:pt x="1027135" y="229643"/>
                  <a:pt x="1052187" y="237994"/>
                </a:cubicBezTo>
                <a:lnTo>
                  <a:pt x="1089765" y="250520"/>
                </a:lnTo>
                <a:cubicBezTo>
                  <a:pt x="1102291" y="263046"/>
                  <a:pt x="1112604" y="278272"/>
                  <a:pt x="1127343" y="288098"/>
                </a:cubicBezTo>
                <a:cubicBezTo>
                  <a:pt x="1138329" y="295422"/>
                  <a:pt x="1153111" y="294719"/>
                  <a:pt x="1164921" y="300624"/>
                </a:cubicBezTo>
                <a:cubicBezTo>
                  <a:pt x="1178386" y="307357"/>
                  <a:pt x="1189973" y="317325"/>
                  <a:pt x="1202499" y="325676"/>
                </a:cubicBezTo>
                <a:cubicBezTo>
                  <a:pt x="1206674" y="338202"/>
                  <a:pt x="1208232" y="351932"/>
                  <a:pt x="1215025" y="363254"/>
                </a:cubicBezTo>
                <a:cubicBezTo>
                  <a:pt x="1221101" y="373381"/>
                  <a:pt x="1230855" y="380929"/>
                  <a:pt x="1240077" y="388307"/>
                </a:cubicBezTo>
                <a:cubicBezTo>
                  <a:pt x="1251832" y="397712"/>
                  <a:pt x="1264190" y="406626"/>
                  <a:pt x="1277655" y="413359"/>
                </a:cubicBezTo>
                <a:cubicBezTo>
                  <a:pt x="1313493" y="431278"/>
                  <a:pt x="1351902" y="428789"/>
                  <a:pt x="1390389" y="438411"/>
                </a:cubicBezTo>
                <a:cubicBezTo>
                  <a:pt x="1416008" y="444816"/>
                  <a:pt x="1440493" y="455112"/>
                  <a:pt x="1465545" y="463463"/>
                </a:cubicBezTo>
                <a:lnTo>
                  <a:pt x="1503124" y="475989"/>
                </a:lnTo>
                <a:cubicBezTo>
                  <a:pt x="1609595" y="546970"/>
                  <a:pt x="1444669" y="430060"/>
                  <a:pt x="1590806" y="576197"/>
                </a:cubicBezTo>
                <a:cubicBezTo>
                  <a:pt x="1643146" y="628537"/>
                  <a:pt x="1617755" y="599603"/>
                  <a:pt x="1665962" y="663879"/>
                </a:cubicBezTo>
                <a:cubicBezTo>
                  <a:pt x="1674897" y="690684"/>
                  <a:pt x="1680686" y="719038"/>
                  <a:pt x="1703540" y="739035"/>
                </a:cubicBezTo>
                <a:cubicBezTo>
                  <a:pt x="1808859" y="831189"/>
                  <a:pt x="1741723" y="764389"/>
                  <a:pt x="1816274" y="801665"/>
                </a:cubicBezTo>
                <a:cubicBezTo>
                  <a:pt x="1913402" y="850229"/>
                  <a:pt x="1796977" y="807759"/>
                  <a:pt x="1891430" y="839243"/>
                </a:cubicBezTo>
                <a:cubicBezTo>
                  <a:pt x="1899781" y="847594"/>
                  <a:pt x="1907260" y="856918"/>
                  <a:pt x="1916482" y="864296"/>
                </a:cubicBezTo>
                <a:cubicBezTo>
                  <a:pt x="1928238" y="873701"/>
                  <a:pt x="1943416" y="878703"/>
                  <a:pt x="1954061" y="889348"/>
                </a:cubicBezTo>
                <a:cubicBezTo>
                  <a:pt x="1964706" y="899993"/>
                  <a:pt x="1969475" y="915361"/>
                  <a:pt x="1979113" y="926926"/>
                </a:cubicBezTo>
                <a:cubicBezTo>
                  <a:pt x="1990454" y="940535"/>
                  <a:pt x="2005350" y="950895"/>
                  <a:pt x="2016691" y="964504"/>
                </a:cubicBezTo>
                <a:cubicBezTo>
                  <a:pt x="2026329" y="976069"/>
                  <a:pt x="2031098" y="991437"/>
                  <a:pt x="2041743" y="1002082"/>
                </a:cubicBezTo>
                <a:cubicBezTo>
                  <a:pt x="2052388" y="1012727"/>
                  <a:pt x="2067991" y="1017221"/>
                  <a:pt x="2079321" y="1027134"/>
                </a:cubicBezTo>
                <a:cubicBezTo>
                  <a:pt x="2101540" y="1046576"/>
                  <a:pt x="2121074" y="1068887"/>
                  <a:pt x="2141951" y="1089764"/>
                </a:cubicBezTo>
                <a:cubicBezTo>
                  <a:pt x="2163998" y="1155906"/>
                  <a:pt x="2147153" y="1116356"/>
                  <a:pt x="2204581" y="1202498"/>
                </a:cubicBezTo>
                <a:lnTo>
                  <a:pt x="2229633" y="1240076"/>
                </a:lnTo>
                <a:cubicBezTo>
                  <a:pt x="2258860" y="1283916"/>
                  <a:pt x="2267212" y="1306883"/>
                  <a:pt x="2329841" y="1327759"/>
                </a:cubicBezTo>
                <a:lnTo>
                  <a:pt x="2404998" y="1352811"/>
                </a:lnTo>
                <a:lnTo>
                  <a:pt x="2442576" y="1365337"/>
                </a:lnTo>
                <a:cubicBezTo>
                  <a:pt x="2450927" y="1377863"/>
                  <a:pt x="2454862" y="1394936"/>
                  <a:pt x="2467628" y="1402915"/>
                </a:cubicBezTo>
                <a:cubicBezTo>
                  <a:pt x="2494881" y="1419948"/>
                  <a:pt x="2559041" y="1430339"/>
                  <a:pt x="2592888" y="1440493"/>
                </a:cubicBezTo>
                <a:cubicBezTo>
                  <a:pt x="2618181" y="1448081"/>
                  <a:pt x="2646072" y="1450897"/>
                  <a:pt x="2668044" y="1465545"/>
                </a:cubicBezTo>
                <a:cubicBezTo>
                  <a:pt x="2692956" y="1482153"/>
                  <a:pt x="2712084" y="1499666"/>
                  <a:pt x="2743200" y="1503123"/>
                </a:cubicBezTo>
                <a:cubicBezTo>
                  <a:pt x="2805585" y="1510055"/>
                  <a:pt x="2868461" y="1511474"/>
                  <a:pt x="2931091" y="1515649"/>
                </a:cubicBezTo>
                <a:cubicBezTo>
                  <a:pt x="3042116" y="1552657"/>
                  <a:pt x="2980001" y="1537785"/>
                  <a:pt x="3118981" y="1553227"/>
                </a:cubicBezTo>
                <a:cubicBezTo>
                  <a:pt x="3291986" y="1639730"/>
                  <a:pt x="3054318" y="1514294"/>
                  <a:pt x="3206663" y="1615857"/>
                </a:cubicBezTo>
                <a:cubicBezTo>
                  <a:pt x="3224698" y="1627881"/>
                  <a:pt x="3295373" y="1637460"/>
                  <a:pt x="3306871" y="1640909"/>
                </a:cubicBezTo>
                <a:cubicBezTo>
                  <a:pt x="3328408" y="1647370"/>
                  <a:pt x="3348625" y="1657610"/>
                  <a:pt x="3369502" y="1665961"/>
                </a:cubicBezTo>
                <a:cubicBezTo>
                  <a:pt x="3530031" y="1826490"/>
                  <a:pt x="3400114" y="1714704"/>
                  <a:pt x="3933173" y="1691013"/>
                </a:cubicBezTo>
                <a:cubicBezTo>
                  <a:pt x="3971242" y="1689321"/>
                  <a:pt x="3975489" y="1668030"/>
                  <a:pt x="4008329" y="1653435"/>
                </a:cubicBezTo>
                <a:cubicBezTo>
                  <a:pt x="4032460" y="1642710"/>
                  <a:pt x="4061513" y="1643031"/>
                  <a:pt x="4083485" y="1628383"/>
                </a:cubicBezTo>
                <a:cubicBezTo>
                  <a:pt x="4096011" y="1620032"/>
                  <a:pt x="4107306" y="1609445"/>
                  <a:pt x="4121063" y="1603331"/>
                </a:cubicBezTo>
                <a:cubicBezTo>
                  <a:pt x="4145194" y="1592606"/>
                  <a:pt x="4174247" y="1592927"/>
                  <a:pt x="4196219" y="1578279"/>
                </a:cubicBezTo>
                <a:cubicBezTo>
                  <a:pt x="4303921" y="1506480"/>
                  <a:pt x="4167650" y="1592564"/>
                  <a:pt x="4271376" y="1540701"/>
                </a:cubicBezTo>
                <a:cubicBezTo>
                  <a:pt x="4284841" y="1533968"/>
                  <a:pt x="4296428" y="1524000"/>
                  <a:pt x="4308954" y="1515649"/>
                </a:cubicBezTo>
                <a:cubicBezTo>
                  <a:pt x="4339185" y="1470303"/>
                  <a:pt x="4320541" y="1484804"/>
                  <a:pt x="4359058" y="146554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54213" y="2379663"/>
            <a:ext cx="4359275" cy="1257300"/>
          </a:xfrm>
          <a:custGeom>
            <a:avLst/>
            <a:gdLst>
              <a:gd name="connsiteX0" fmla="*/ 0 w 4359058"/>
              <a:gd name="connsiteY0" fmla="*/ 989556 h 1257062"/>
              <a:gd name="connsiteX1" fmla="*/ 100208 w 4359058"/>
              <a:gd name="connsiteY1" fmla="*/ 1039660 h 1257062"/>
              <a:gd name="connsiteX2" fmla="*/ 137787 w 4359058"/>
              <a:gd name="connsiteY2" fmla="*/ 1052187 h 1257062"/>
              <a:gd name="connsiteX3" fmla="*/ 338203 w 4359058"/>
              <a:gd name="connsiteY3" fmla="*/ 1077239 h 1257062"/>
              <a:gd name="connsiteX4" fmla="*/ 413359 w 4359058"/>
              <a:gd name="connsiteY4" fmla="*/ 1102291 h 1257062"/>
              <a:gd name="connsiteX5" fmla="*/ 450937 w 4359058"/>
              <a:gd name="connsiteY5" fmla="*/ 1114817 h 1257062"/>
              <a:gd name="connsiteX6" fmla="*/ 526093 w 4359058"/>
              <a:gd name="connsiteY6" fmla="*/ 1164921 h 1257062"/>
              <a:gd name="connsiteX7" fmla="*/ 739036 w 4359058"/>
              <a:gd name="connsiteY7" fmla="*/ 1215025 h 1257062"/>
              <a:gd name="connsiteX8" fmla="*/ 776614 w 4359058"/>
              <a:gd name="connsiteY8" fmla="*/ 1227551 h 1257062"/>
              <a:gd name="connsiteX9" fmla="*/ 876822 w 4359058"/>
              <a:gd name="connsiteY9" fmla="*/ 1252603 h 1257062"/>
              <a:gd name="connsiteX10" fmla="*/ 1252603 w 4359058"/>
              <a:gd name="connsiteY10" fmla="*/ 1240077 h 1257062"/>
              <a:gd name="connsiteX11" fmla="*/ 1327759 w 4359058"/>
              <a:gd name="connsiteY11" fmla="*/ 1177447 h 1257062"/>
              <a:gd name="connsiteX12" fmla="*/ 1402915 w 4359058"/>
              <a:gd name="connsiteY12" fmla="*/ 1152395 h 1257062"/>
              <a:gd name="connsiteX13" fmla="*/ 1453019 w 4359058"/>
              <a:gd name="connsiteY13" fmla="*/ 1139869 h 1257062"/>
              <a:gd name="connsiteX14" fmla="*/ 1565754 w 4359058"/>
              <a:gd name="connsiteY14" fmla="*/ 1127343 h 1257062"/>
              <a:gd name="connsiteX15" fmla="*/ 1653436 w 4359058"/>
              <a:gd name="connsiteY15" fmla="*/ 1114817 h 1257062"/>
              <a:gd name="connsiteX16" fmla="*/ 1766170 w 4359058"/>
              <a:gd name="connsiteY16" fmla="*/ 1077239 h 1257062"/>
              <a:gd name="connsiteX17" fmla="*/ 1803748 w 4359058"/>
              <a:gd name="connsiteY17" fmla="*/ 1064713 h 1257062"/>
              <a:gd name="connsiteX18" fmla="*/ 1891430 w 4359058"/>
              <a:gd name="connsiteY18" fmla="*/ 1052187 h 1257062"/>
              <a:gd name="connsiteX19" fmla="*/ 1916482 w 4359058"/>
              <a:gd name="connsiteY19" fmla="*/ 1027134 h 1257062"/>
              <a:gd name="connsiteX20" fmla="*/ 1979113 w 4359058"/>
              <a:gd name="connsiteY20" fmla="*/ 1014608 h 1257062"/>
              <a:gd name="connsiteX21" fmla="*/ 2091847 w 4359058"/>
              <a:gd name="connsiteY21" fmla="*/ 989556 h 1257062"/>
              <a:gd name="connsiteX22" fmla="*/ 2167003 w 4359058"/>
              <a:gd name="connsiteY22" fmla="*/ 939452 h 1257062"/>
              <a:gd name="connsiteX23" fmla="*/ 2204581 w 4359058"/>
              <a:gd name="connsiteY23" fmla="*/ 914400 h 1257062"/>
              <a:gd name="connsiteX24" fmla="*/ 2279737 w 4359058"/>
              <a:gd name="connsiteY24" fmla="*/ 889348 h 1257062"/>
              <a:gd name="connsiteX25" fmla="*/ 2317315 w 4359058"/>
              <a:gd name="connsiteY25" fmla="*/ 876822 h 1257062"/>
              <a:gd name="connsiteX26" fmla="*/ 2354893 w 4359058"/>
              <a:gd name="connsiteY26" fmla="*/ 851770 h 1257062"/>
              <a:gd name="connsiteX27" fmla="*/ 2480154 w 4359058"/>
              <a:gd name="connsiteY27" fmla="*/ 814192 h 1257062"/>
              <a:gd name="connsiteX28" fmla="*/ 2592888 w 4359058"/>
              <a:gd name="connsiteY28" fmla="*/ 789140 h 1257062"/>
              <a:gd name="connsiteX29" fmla="*/ 2668044 w 4359058"/>
              <a:gd name="connsiteY29" fmla="*/ 751562 h 1257062"/>
              <a:gd name="connsiteX30" fmla="*/ 2718148 w 4359058"/>
              <a:gd name="connsiteY30" fmla="*/ 739036 h 1257062"/>
              <a:gd name="connsiteX31" fmla="*/ 2768252 w 4359058"/>
              <a:gd name="connsiteY31" fmla="*/ 713984 h 1257062"/>
              <a:gd name="connsiteX32" fmla="*/ 2918565 w 4359058"/>
              <a:gd name="connsiteY32" fmla="*/ 688932 h 1257062"/>
              <a:gd name="connsiteX33" fmla="*/ 3043825 w 4359058"/>
              <a:gd name="connsiteY33" fmla="*/ 663880 h 1257062"/>
              <a:gd name="connsiteX34" fmla="*/ 3093929 w 4359058"/>
              <a:gd name="connsiteY34" fmla="*/ 651354 h 1257062"/>
              <a:gd name="connsiteX35" fmla="*/ 3169085 w 4359058"/>
              <a:gd name="connsiteY35" fmla="*/ 626302 h 1257062"/>
              <a:gd name="connsiteX36" fmla="*/ 3206663 w 4359058"/>
              <a:gd name="connsiteY36" fmla="*/ 613776 h 1257062"/>
              <a:gd name="connsiteX37" fmla="*/ 3256767 w 4359058"/>
              <a:gd name="connsiteY37" fmla="*/ 601250 h 1257062"/>
              <a:gd name="connsiteX38" fmla="*/ 3331924 w 4359058"/>
              <a:gd name="connsiteY38" fmla="*/ 576197 h 1257062"/>
              <a:gd name="connsiteX39" fmla="*/ 3369502 w 4359058"/>
              <a:gd name="connsiteY39" fmla="*/ 563671 h 1257062"/>
              <a:gd name="connsiteX40" fmla="*/ 3432132 w 4359058"/>
              <a:gd name="connsiteY40" fmla="*/ 551145 h 1257062"/>
              <a:gd name="connsiteX41" fmla="*/ 3507288 w 4359058"/>
              <a:gd name="connsiteY41" fmla="*/ 526093 h 1257062"/>
              <a:gd name="connsiteX42" fmla="*/ 3594970 w 4359058"/>
              <a:gd name="connsiteY42" fmla="*/ 501041 h 1257062"/>
              <a:gd name="connsiteX43" fmla="*/ 3645074 w 4359058"/>
              <a:gd name="connsiteY43" fmla="*/ 475989 h 1257062"/>
              <a:gd name="connsiteX44" fmla="*/ 3682652 w 4359058"/>
              <a:gd name="connsiteY44" fmla="*/ 463463 h 1257062"/>
              <a:gd name="connsiteX45" fmla="*/ 3770335 w 4359058"/>
              <a:gd name="connsiteY45" fmla="*/ 413359 h 1257062"/>
              <a:gd name="connsiteX46" fmla="*/ 3807913 w 4359058"/>
              <a:gd name="connsiteY46" fmla="*/ 400833 h 1257062"/>
              <a:gd name="connsiteX47" fmla="*/ 3983277 w 4359058"/>
              <a:gd name="connsiteY47" fmla="*/ 300625 h 1257062"/>
              <a:gd name="connsiteX48" fmla="*/ 4020855 w 4359058"/>
              <a:gd name="connsiteY48" fmla="*/ 275573 h 1257062"/>
              <a:gd name="connsiteX49" fmla="*/ 4058433 w 4359058"/>
              <a:gd name="connsiteY49" fmla="*/ 250521 h 1257062"/>
              <a:gd name="connsiteX50" fmla="*/ 4096011 w 4359058"/>
              <a:gd name="connsiteY50" fmla="*/ 237995 h 1257062"/>
              <a:gd name="connsiteX51" fmla="*/ 4133589 w 4359058"/>
              <a:gd name="connsiteY51" fmla="*/ 212943 h 1257062"/>
              <a:gd name="connsiteX52" fmla="*/ 4208745 w 4359058"/>
              <a:gd name="connsiteY52" fmla="*/ 187891 h 1257062"/>
              <a:gd name="connsiteX53" fmla="*/ 4233798 w 4359058"/>
              <a:gd name="connsiteY53" fmla="*/ 162839 h 1257062"/>
              <a:gd name="connsiteX54" fmla="*/ 4283902 w 4359058"/>
              <a:gd name="connsiteY54" fmla="*/ 87682 h 1257062"/>
              <a:gd name="connsiteX55" fmla="*/ 4321480 w 4359058"/>
              <a:gd name="connsiteY55" fmla="*/ 62630 h 1257062"/>
              <a:gd name="connsiteX56" fmla="*/ 4359058 w 4359058"/>
              <a:gd name="connsiteY56" fmla="*/ 0 h 1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257062">
                <a:moveTo>
                  <a:pt x="0" y="989556"/>
                </a:moveTo>
                <a:cubicBezTo>
                  <a:pt x="162987" y="1016720"/>
                  <a:pt x="17808" y="973740"/>
                  <a:pt x="100208" y="1039660"/>
                </a:cubicBezTo>
                <a:cubicBezTo>
                  <a:pt x="110519" y="1047908"/>
                  <a:pt x="124977" y="1048984"/>
                  <a:pt x="137787" y="1052187"/>
                </a:cubicBezTo>
                <a:cubicBezTo>
                  <a:pt x="211740" y="1070676"/>
                  <a:pt x="252648" y="1069461"/>
                  <a:pt x="338203" y="1077239"/>
                </a:cubicBezTo>
                <a:lnTo>
                  <a:pt x="413359" y="1102291"/>
                </a:lnTo>
                <a:cubicBezTo>
                  <a:pt x="425885" y="1106466"/>
                  <a:pt x="439951" y="1107493"/>
                  <a:pt x="450937" y="1114817"/>
                </a:cubicBezTo>
                <a:lnTo>
                  <a:pt x="526093" y="1164921"/>
                </a:lnTo>
                <a:cubicBezTo>
                  <a:pt x="587520" y="1257062"/>
                  <a:pt x="529631" y="1191758"/>
                  <a:pt x="739036" y="1215025"/>
                </a:cubicBezTo>
                <a:cubicBezTo>
                  <a:pt x="752159" y="1216483"/>
                  <a:pt x="763805" y="1224349"/>
                  <a:pt x="776614" y="1227551"/>
                </a:cubicBezTo>
                <a:lnTo>
                  <a:pt x="876822" y="1252603"/>
                </a:lnTo>
                <a:cubicBezTo>
                  <a:pt x="1002082" y="1248428"/>
                  <a:pt x="1127788" y="1251424"/>
                  <a:pt x="1252603" y="1240077"/>
                </a:cubicBezTo>
                <a:cubicBezTo>
                  <a:pt x="1279292" y="1237651"/>
                  <a:pt x="1309692" y="1187484"/>
                  <a:pt x="1327759" y="1177447"/>
                </a:cubicBezTo>
                <a:cubicBezTo>
                  <a:pt x="1350843" y="1164623"/>
                  <a:pt x="1377296" y="1158800"/>
                  <a:pt x="1402915" y="1152395"/>
                </a:cubicBezTo>
                <a:cubicBezTo>
                  <a:pt x="1419616" y="1148220"/>
                  <a:pt x="1436004" y="1142487"/>
                  <a:pt x="1453019" y="1139869"/>
                </a:cubicBezTo>
                <a:cubicBezTo>
                  <a:pt x="1490389" y="1134120"/>
                  <a:pt x="1528236" y="1132033"/>
                  <a:pt x="1565754" y="1127343"/>
                </a:cubicBezTo>
                <a:cubicBezTo>
                  <a:pt x="1595050" y="1123681"/>
                  <a:pt x="1624209" y="1118992"/>
                  <a:pt x="1653436" y="1114817"/>
                </a:cubicBezTo>
                <a:lnTo>
                  <a:pt x="1766170" y="1077239"/>
                </a:lnTo>
                <a:cubicBezTo>
                  <a:pt x="1778696" y="1073064"/>
                  <a:pt x="1790677" y="1066580"/>
                  <a:pt x="1803748" y="1064713"/>
                </a:cubicBezTo>
                <a:lnTo>
                  <a:pt x="1891430" y="1052187"/>
                </a:lnTo>
                <a:cubicBezTo>
                  <a:pt x="1899781" y="1043836"/>
                  <a:pt x="1905627" y="1031786"/>
                  <a:pt x="1916482" y="1027134"/>
                </a:cubicBezTo>
                <a:cubicBezTo>
                  <a:pt x="1936051" y="1018747"/>
                  <a:pt x="1958166" y="1018417"/>
                  <a:pt x="1979113" y="1014608"/>
                </a:cubicBezTo>
                <a:cubicBezTo>
                  <a:pt x="2000332" y="1010750"/>
                  <a:pt x="2064986" y="1004479"/>
                  <a:pt x="2091847" y="989556"/>
                </a:cubicBezTo>
                <a:cubicBezTo>
                  <a:pt x="2118167" y="974934"/>
                  <a:pt x="2141951" y="956153"/>
                  <a:pt x="2167003" y="939452"/>
                </a:cubicBezTo>
                <a:cubicBezTo>
                  <a:pt x="2179529" y="931101"/>
                  <a:pt x="2190299" y="919161"/>
                  <a:pt x="2204581" y="914400"/>
                </a:cubicBezTo>
                <a:lnTo>
                  <a:pt x="2279737" y="889348"/>
                </a:lnTo>
                <a:cubicBezTo>
                  <a:pt x="2292263" y="885173"/>
                  <a:pt x="2306329" y="884146"/>
                  <a:pt x="2317315" y="876822"/>
                </a:cubicBezTo>
                <a:cubicBezTo>
                  <a:pt x="2329841" y="868471"/>
                  <a:pt x="2341136" y="857884"/>
                  <a:pt x="2354893" y="851770"/>
                </a:cubicBezTo>
                <a:cubicBezTo>
                  <a:pt x="2386117" y="837893"/>
                  <a:pt x="2443719" y="822289"/>
                  <a:pt x="2480154" y="814192"/>
                </a:cubicBezTo>
                <a:cubicBezTo>
                  <a:pt x="2538271" y="801277"/>
                  <a:pt x="2539429" y="804414"/>
                  <a:pt x="2592888" y="789140"/>
                </a:cubicBezTo>
                <a:cubicBezTo>
                  <a:pt x="2698450" y="758979"/>
                  <a:pt x="2558250" y="798617"/>
                  <a:pt x="2668044" y="751562"/>
                </a:cubicBezTo>
                <a:cubicBezTo>
                  <a:pt x="2683867" y="744781"/>
                  <a:pt x="2702029" y="745081"/>
                  <a:pt x="2718148" y="739036"/>
                </a:cubicBezTo>
                <a:cubicBezTo>
                  <a:pt x="2735632" y="732480"/>
                  <a:pt x="2750768" y="720540"/>
                  <a:pt x="2768252" y="713984"/>
                </a:cubicBezTo>
                <a:cubicBezTo>
                  <a:pt x="2813354" y="697071"/>
                  <a:pt x="2874914" y="696207"/>
                  <a:pt x="2918565" y="688932"/>
                </a:cubicBezTo>
                <a:cubicBezTo>
                  <a:pt x="2960566" y="681932"/>
                  <a:pt x="3002516" y="674207"/>
                  <a:pt x="3043825" y="663880"/>
                </a:cubicBezTo>
                <a:cubicBezTo>
                  <a:pt x="3060526" y="659705"/>
                  <a:pt x="3077440" y="656301"/>
                  <a:pt x="3093929" y="651354"/>
                </a:cubicBezTo>
                <a:cubicBezTo>
                  <a:pt x="3119222" y="643766"/>
                  <a:pt x="3144033" y="634653"/>
                  <a:pt x="3169085" y="626302"/>
                </a:cubicBezTo>
                <a:cubicBezTo>
                  <a:pt x="3181611" y="622127"/>
                  <a:pt x="3193854" y="616978"/>
                  <a:pt x="3206663" y="613776"/>
                </a:cubicBezTo>
                <a:cubicBezTo>
                  <a:pt x="3223364" y="609601"/>
                  <a:pt x="3240278" y="606197"/>
                  <a:pt x="3256767" y="601250"/>
                </a:cubicBezTo>
                <a:cubicBezTo>
                  <a:pt x="3282061" y="593662"/>
                  <a:pt x="3306872" y="584548"/>
                  <a:pt x="3331924" y="576197"/>
                </a:cubicBezTo>
                <a:cubicBezTo>
                  <a:pt x="3344450" y="572022"/>
                  <a:pt x="3356555" y="566260"/>
                  <a:pt x="3369502" y="563671"/>
                </a:cubicBezTo>
                <a:cubicBezTo>
                  <a:pt x="3390379" y="559496"/>
                  <a:pt x="3411592" y="556747"/>
                  <a:pt x="3432132" y="551145"/>
                </a:cubicBezTo>
                <a:cubicBezTo>
                  <a:pt x="3457609" y="544197"/>
                  <a:pt x="3481669" y="532498"/>
                  <a:pt x="3507288" y="526093"/>
                </a:cubicBezTo>
                <a:cubicBezTo>
                  <a:pt x="3532713" y="519737"/>
                  <a:pt x="3569812" y="511823"/>
                  <a:pt x="3594970" y="501041"/>
                </a:cubicBezTo>
                <a:cubicBezTo>
                  <a:pt x="3612133" y="493685"/>
                  <a:pt x="3627911" y="483345"/>
                  <a:pt x="3645074" y="475989"/>
                </a:cubicBezTo>
                <a:cubicBezTo>
                  <a:pt x="3657210" y="470788"/>
                  <a:pt x="3670842" y="469368"/>
                  <a:pt x="3682652" y="463463"/>
                </a:cubicBezTo>
                <a:cubicBezTo>
                  <a:pt x="3808449" y="400564"/>
                  <a:pt x="3616612" y="479239"/>
                  <a:pt x="3770335" y="413359"/>
                </a:cubicBezTo>
                <a:cubicBezTo>
                  <a:pt x="3782471" y="408158"/>
                  <a:pt x="3795893" y="406297"/>
                  <a:pt x="3807913" y="400833"/>
                </a:cubicBezTo>
                <a:cubicBezTo>
                  <a:pt x="3907807" y="355427"/>
                  <a:pt x="3899013" y="356801"/>
                  <a:pt x="3983277" y="300625"/>
                </a:cubicBezTo>
                <a:lnTo>
                  <a:pt x="4020855" y="275573"/>
                </a:lnTo>
                <a:cubicBezTo>
                  <a:pt x="4033381" y="267222"/>
                  <a:pt x="4044151" y="255282"/>
                  <a:pt x="4058433" y="250521"/>
                </a:cubicBezTo>
                <a:cubicBezTo>
                  <a:pt x="4070959" y="246346"/>
                  <a:pt x="4084201" y="243900"/>
                  <a:pt x="4096011" y="237995"/>
                </a:cubicBezTo>
                <a:cubicBezTo>
                  <a:pt x="4109476" y="231262"/>
                  <a:pt x="4119832" y="219057"/>
                  <a:pt x="4133589" y="212943"/>
                </a:cubicBezTo>
                <a:cubicBezTo>
                  <a:pt x="4157720" y="202218"/>
                  <a:pt x="4208745" y="187891"/>
                  <a:pt x="4208745" y="187891"/>
                </a:cubicBezTo>
                <a:cubicBezTo>
                  <a:pt x="4217096" y="179540"/>
                  <a:pt x="4226712" y="172287"/>
                  <a:pt x="4233798" y="162839"/>
                </a:cubicBezTo>
                <a:cubicBezTo>
                  <a:pt x="4251863" y="138752"/>
                  <a:pt x="4258850" y="104383"/>
                  <a:pt x="4283902" y="87682"/>
                </a:cubicBezTo>
                <a:lnTo>
                  <a:pt x="4321480" y="62630"/>
                </a:lnTo>
                <a:cubicBezTo>
                  <a:pt x="4351711" y="17284"/>
                  <a:pt x="4339799" y="38517"/>
                  <a:pt x="435905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86200" y="44958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FF"/>
                </a:solidFill>
                <a:cs typeface="Arial" panose="020B0604020202020204" pitchFamily="34" charset="0"/>
              </a:rPr>
              <a:t>Many training examples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29200" y="3048000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Few training examples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3100" y="19050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35113" y="2668588"/>
            <a:ext cx="5329237" cy="3629025"/>
            <a:chOff x="1535703" y="2667794"/>
            <a:chExt cx="5328227" cy="3630493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674" y="4267053"/>
              <a:ext cx="320010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05520" y="5867900"/>
              <a:ext cx="4418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9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759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Low Bias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759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High Bias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7600" name="TextBox 10"/>
            <p:cNvSpPr txBox="1">
              <a:spLocks noChangeArrowheads="1"/>
            </p:cNvSpPr>
            <p:nvPr/>
          </p:nvSpPr>
          <p:spPr bwMode="auto">
            <a:xfrm rot="-5400000">
              <a:off x="1127593" y="4141670"/>
              <a:ext cx="1185483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Test Error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43100" y="3810000"/>
            <a:ext cx="47625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5538" y="6581775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3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Effect of </a:t>
            </a:r>
            <a:r>
              <a:rPr lang="en-US" altLang="en-US" dirty="0" smtClean="0"/>
              <a:t>training </a:t>
            </a:r>
            <a:r>
              <a:rPr lang="en-US" altLang="en-US" dirty="0"/>
              <a:t>s</a:t>
            </a:r>
            <a:r>
              <a:rPr lang="en-US" altLang="en-US" dirty="0" smtClean="0"/>
              <a:t>ize</a:t>
            </a:r>
            <a:endParaRPr lang="en-US" altLang="en-US" dirty="0" smtClean="0"/>
          </a:p>
        </p:txBody>
      </p:sp>
      <p:sp>
        <p:nvSpPr>
          <p:cNvPr id="10" name="Freeform 9"/>
          <p:cNvSpPr/>
          <p:nvPr/>
        </p:nvSpPr>
        <p:spPr>
          <a:xfrm>
            <a:off x="1928813" y="3644900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16113" y="5308600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57800" y="435451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5400" y="54975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FF"/>
                </a:solidFill>
                <a:cs typeface="Arial" panose="020B0604020202020204" pitchFamily="34" charset="0"/>
              </a:rPr>
              <a:t>Training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020094" y="4990306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43200" y="48006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Generalization Error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7700" y="5257800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288" y="3024414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35113" y="2668588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23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Number of Training Examples</a:t>
              </a:r>
            </a:p>
          </p:txBody>
        </p:sp>
        <p:sp>
          <p:nvSpPr>
            <p:cNvPr id="68624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620" name="Rectangle 19"/>
          <p:cNvSpPr>
            <a:spLocks noChangeArrowheads="1"/>
          </p:cNvSpPr>
          <p:nvPr/>
        </p:nvSpPr>
        <p:spPr bwMode="auto">
          <a:xfrm>
            <a:off x="3048000" y="19812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Fixed prediction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00686" y="6581775"/>
            <a:ext cx="1843314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Adapted from </a:t>
            </a: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/>
          <a:srcRect l="3376" t="4401" r="3170" b="23959"/>
          <a:stretch/>
        </p:blipFill>
        <p:spPr>
          <a:xfrm>
            <a:off x="5752306" y="1606551"/>
            <a:ext cx="2984616" cy="10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4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reduce over-fitting?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8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Get </a:t>
            </a:r>
            <a:r>
              <a:rPr lang="en-US" dirty="0"/>
              <a:t>more training data</a:t>
            </a:r>
          </a:p>
          <a:p>
            <a:endParaRPr lang="en-US" dirty="0" smtClean="0"/>
          </a:p>
          <a:p>
            <a:r>
              <a:rPr lang="en-US" dirty="0"/>
              <a:t>Regularize the parameters</a:t>
            </a:r>
          </a:p>
          <a:p>
            <a:endParaRPr lang="en-US" dirty="0" smtClean="0"/>
          </a:p>
          <a:p>
            <a:r>
              <a:rPr lang="en-US" dirty="0"/>
              <a:t>Use fewer features</a:t>
            </a:r>
          </a:p>
          <a:p>
            <a:endParaRPr lang="en-US" dirty="0" smtClean="0"/>
          </a:p>
          <a:p>
            <a:r>
              <a:rPr lang="en-US" dirty="0" smtClean="0"/>
              <a:t>Choose a simpler </a:t>
            </a:r>
            <a:r>
              <a:rPr lang="en-US" dirty="0" smtClean="0"/>
              <a:t>classifier</a:t>
            </a:r>
          </a:p>
          <a:p>
            <a:endParaRPr lang="en-US" dirty="0"/>
          </a:p>
          <a:p>
            <a:r>
              <a:rPr lang="en-US" dirty="0" smtClean="0"/>
              <a:t> Use validation set to find when overfitting occurs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01552" y="6605516"/>
            <a:ext cx="18374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Adapted from </a:t>
            </a: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D. </a:t>
            </a:r>
            <a:r>
              <a:rPr lang="en-US" sz="1200" dirty="0" err="1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01180" y="3689554"/>
            <a:ext cx="3219119" cy="1457366"/>
            <a:chOff x="1600200" y="2133600"/>
            <a:chExt cx="4924781" cy="2229557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914233" y="3993269"/>
              <a:ext cx="1244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Test error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828800" y="2987675"/>
              <a:ext cx="4422775" cy="1252538"/>
            </a:xfrm>
            <a:custGeom>
              <a:avLst/>
              <a:gdLst>
                <a:gd name="connsiteX0" fmla="*/ 0 w 4423249"/>
                <a:gd name="connsiteY0" fmla="*/ 0 h 1252602"/>
                <a:gd name="connsiteX1" fmla="*/ 62630 w 4423249"/>
                <a:gd name="connsiteY1" fmla="*/ 12526 h 1252602"/>
                <a:gd name="connsiteX2" fmla="*/ 162838 w 4423249"/>
                <a:gd name="connsiteY2" fmla="*/ 25052 h 1252602"/>
                <a:gd name="connsiteX3" fmla="*/ 237995 w 4423249"/>
                <a:gd name="connsiteY3" fmla="*/ 50104 h 1252602"/>
                <a:gd name="connsiteX4" fmla="*/ 275573 w 4423249"/>
                <a:gd name="connsiteY4" fmla="*/ 75156 h 1252602"/>
                <a:gd name="connsiteX5" fmla="*/ 313151 w 4423249"/>
                <a:gd name="connsiteY5" fmla="*/ 87682 h 1252602"/>
                <a:gd name="connsiteX6" fmla="*/ 713984 w 4423249"/>
                <a:gd name="connsiteY6" fmla="*/ 100208 h 1252602"/>
                <a:gd name="connsiteX7" fmla="*/ 789140 w 4423249"/>
                <a:gd name="connsiteY7" fmla="*/ 125260 h 1252602"/>
                <a:gd name="connsiteX8" fmla="*/ 926926 w 4423249"/>
                <a:gd name="connsiteY8" fmla="*/ 150312 h 1252602"/>
                <a:gd name="connsiteX9" fmla="*/ 989556 w 4423249"/>
                <a:gd name="connsiteY9" fmla="*/ 187890 h 1252602"/>
                <a:gd name="connsiteX10" fmla="*/ 1027134 w 4423249"/>
                <a:gd name="connsiteY10" fmla="*/ 200416 h 1252602"/>
                <a:gd name="connsiteX11" fmla="*/ 1102290 w 4423249"/>
                <a:gd name="connsiteY11" fmla="*/ 237994 h 1252602"/>
                <a:gd name="connsiteX12" fmla="*/ 1277655 w 4423249"/>
                <a:gd name="connsiteY12" fmla="*/ 250520 h 1252602"/>
                <a:gd name="connsiteX13" fmla="*/ 1352811 w 4423249"/>
                <a:gd name="connsiteY13" fmla="*/ 275572 h 1252602"/>
                <a:gd name="connsiteX14" fmla="*/ 1427967 w 4423249"/>
                <a:gd name="connsiteY14" fmla="*/ 350728 h 1252602"/>
                <a:gd name="connsiteX15" fmla="*/ 1503123 w 4423249"/>
                <a:gd name="connsiteY15" fmla="*/ 413358 h 1252602"/>
                <a:gd name="connsiteX16" fmla="*/ 1678488 w 4423249"/>
                <a:gd name="connsiteY16" fmla="*/ 450937 h 1252602"/>
                <a:gd name="connsiteX17" fmla="*/ 1778696 w 4423249"/>
                <a:gd name="connsiteY17" fmla="*/ 463463 h 1252602"/>
                <a:gd name="connsiteX18" fmla="*/ 1954060 w 4423249"/>
                <a:gd name="connsiteY18" fmla="*/ 488515 h 1252602"/>
                <a:gd name="connsiteX19" fmla="*/ 2029216 w 4423249"/>
                <a:gd name="connsiteY19" fmla="*/ 526093 h 1252602"/>
                <a:gd name="connsiteX20" fmla="*/ 2054268 w 4423249"/>
                <a:gd name="connsiteY20" fmla="*/ 563671 h 1252602"/>
                <a:gd name="connsiteX21" fmla="*/ 2091847 w 4423249"/>
                <a:gd name="connsiteY21" fmla="*/ 588723 h 1252602"/>
                <a:gd name="connsiteX22" fmla="*/ 2141951 w 4423249"/>
                <a:gd name="connsiteY22" fmla="*/ 626301 h 1252602"/>
                <a:gd name="connsiteX23" fmla="*/ 2179529 w 4423249"/>
                <a:gd name="connsiteY23" fmla="*/ 651353 h 1252602"/>
                <a:gd name="connsiteX24" fmla="*/ 2217107 w 4423249"/>
                <a:gd name="connsiteY24" fmla="*/ 688931 h 1252602"/>
                <a:gd name="connsiteX25" fmla="*/ 2292263 w 4423249"/>
                <a:gd name="connsiteY25" fmla="*/ 713983 h 1252602"/>
                <a:gd name="connsiteX26" fmla="*/ 2329841 w 4423249"/>
                <a:gd name="connsiteY26" fmla="*/ 739035 h 1252602"/>
                <a:gd name="connsiteX27" fmla="*/ 2505205 w 4423249"/>
                <a:gd name="connsiteY27" fmla="*/ 764087 h 1252602"/>
                <a:gd name="connsiteX28" fmla="*/ 2605414 w 4423249"/>
                <a:gd name="connsiteY28" fmla="*/ 814191 h 1252602"/>
                <a:gd name="connsiteX29" fmla="*/ 2655518 w 4423249"/>
                <a:gd name="connsiteY29" fmla="*/ 826717 h 1252602"/>
                <a:gd name="connsiteX30" fmla="*/ 2730674 w 4423249"/>
                <a:gd name="connsiteY30" fmla="*/ 851769 h 1252602"/>
                <a:gd name="connsiteX31" fmla="*/ 2793304 w 4423249"/>
                <a:gd name="connsiteY31" fmla="*/ 864295 h 1252602"/>
                <a:gd name="connsiteX32" fmla="*/ 2830882 w 4423249"/>
                <a:gd name="connsiteY32" fmla="*/ 889347 h 1252602"/>
                <a:gd name="connsiteX33" fmla="*/ 2880986 w 4423249"/>
                <a:gd name="connsiteY33" fmla="*/ 901874 h 1252602"/>
                <a:gd name="connsiteX34" fmla="*/ 2918564 w 4423249"/>
                <a:gd name="connsiteY34" fmla="*/ 914400 h 1252602"/>
                <a:gd name="connsiteX35" fmla="*/ 3006247 w 4423249"/>
                <a:gd name="connsiteY35" fmla="*/ 939452 h 1252602"/>
                <a:gd name="connsiteX36" fmla="*/ 3118981 w 4423249"/>
                <a:gd name="connsiteY36" fmla="*/ 989556 h 1252602"/>
                <a:gd name="connsiteX37" fmla="*/ 3156559 w 4423249"/>
                <a:gd name="connsiteY37" fmla="*/ 1002082 h 1252602"/>
                <a:gd name="connsiteX38" fmla="*/ 3194137 w 4423249"/>
                <a:gd name="connsiteY38" fmla="*/ 1014608 h 1252602"/>
                <a:gd name="connsiteX39" fmla="*/ 3231715 w 4423249"/>
                <a:gd name="connsiteY39" fmla="*/ 1039660 h 1252602"/>
                <a:gd name="connsiteX40" fmla="*/ 3306871 w 4423249"/>
                <a:gd name="connsiteY40" fmla="*/ 1064712 h 1252602"/>
                <a:gd name="connsiteX41" fmla="*/ 3294345 w 4423249"/>
                <a:gd name="connsiteY41" fmla="*/ 1027134 h 1252602"/>
                <a:gd name="connsiteX42" fmla="*/ 3344449 w 4423249"/>
                <a:gd name="connsiteY42" fmla="*/ 1039660 h 1252602"/>
                <a:gd name="connsiteX43" fmla="*/ 3419605 w 4423249"/>
                <a:gd name="connsiteY43" fmla="*/ 1052186 h 1252602"/>
                <a:gd name="connsiteX44" fmla="*/ 3544866 w 4423249"/>
                <a:gd name="connsiteY44" fmla="*/ 1152394 h 1252602"/>
                <a:gd name="connsiteX45" fmla="*/ 3582444 w 4423249"/>
                <a:gd name="connsiteY45" fmla="*/ 1177446 h 1252602"/>
                <a:gd name="connsiteX46" fmla="*/ 3695178 w 4423249"/>
                <a:gd name="connsiteY46" fmla="*/ 1215024 h 1252602"/>
                <a:gd name="connsiteX47" fmla="*/ 3732756 w 4423249"/>
                <a:gd name="connsiteY47" fmla="*/ 1227550 h 1252602"/>
                <a:gd name="connsiteX48" fmla="*/ 3770334 w 4423249"/>
                <a:gd name="connsiteY48" fmla="*/ 1252602 h 1252602"/>
                <a:gd name="connsiteX49" fmla="*/ 4058433 w 4423249"/>
                <a:gd name="connsiteY49" fmla="*/ 1240076 h 1252602"/>
                <a:gd name="connsiteX50" fmla="*/ 4096011 w 4423249"/>
                <a:gd name="connsiteY50" fmla="*/ 1215024 h 1252602"/>
                <a:gd name="connsiteX51" fmla="*/ 4171167 w 4423249"/>
                <a:gd name="connsiteY51" fmla="*/ 1189972 h 1252602"/>
                <a:gd name="connsiteX52" fmla="*/ 4271375 w 4423249"/>
                <a:gd name="connsiteY52" fmla="*/ 1152394 h 1252602"/>
                <a:gd name="connsiteX53" fmla="*/ 4296427 w 4423249"/>
                <a:gd name="connsiteY53" fmla="*/ 1114816 h 1252602"/>
                <a:gd name="connsiteX54" fmla="*/ 4334005 w 4423249"/>
                <a:gd name="connsiteY54" fmla="*/ 1089764 h 1252602"/>
                <a:gd name="connsiteX55" fmla="*/ 4396636 w 4423249"/>
                <a:gd name="connsiteY55" fmla="*/ 1039660 h 1252602"/>
                <a:gd name="connsiteX56" fmla="*/ 4421688 w 4423249"/>
                <a:gd name="connsiteY56" fmla="*/ 1002082 h 12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423249" h="1252602">
                  <a:moveTo>
                    <a:pt x="0" y="0"/>
                  </a:moveTo>
                  <a:cubicBezTo>
                    <a:pt x="20877" y="4175"/>
                    <a:pt x="41587" y="9289"/>
                    <a:pt x="62630" y="12526"/>
                  </a:cubicBezTo>
                  <a:cubicBezTo>
                    <a:pt x="95901" y="17645"/>
                    <a:pt x="129923" y="17999"/>
                    <a:pt x="162838" y="25052"/>
                  </a:cubicBezTo>
                  <a:cubicBezTo>
                    <a:pt x="188659" y="30585"/>
                    <a:pt x="237995" y="50104"/>
                    <a:pt x="237995" y="50104"/>
                  </a:cubicBezTo>
                  <a:cubicBezTo>
                    <a:pt x="250521" y="58455"/>
                    <a:pt x="262108" y="68423"/>
                    <a:pt x="275573" y="75156"/>
                  </a:cubicBezTo>
                  <a:cubicBezTo>
                    <a:pt x="287383" y="81061"/>
                    <a:pt x="299969" y="86929"/>
                    <a:pt x="313151" y="87682"/>
                  </a:cubicBezTo>
                  <a:cubicBezTo>
                    <a:pt x="446610" y="95308"/>
                    <a:pt x="580373" y="96033"/>
                    <a:pt x="713984" y="100208"/>
                  </a:cubicBezTo>
                  <a:cubicBezTo>
                    <a:pt x="739036" y="108559"/>
                    <a:pt x="763092" y="120919"/>
                    <a:pt x="789140" y="125260"/>
                  </a:cubicBezTo>
                  <a:cubicBezTo>
                    <a:pt x="885296" y="141286"/>
                    <a:pt x="839392" y="132805"/>
                    <a:pt x="926926" y="150312"/>
                  </a:cubicBezTo>
                  <a:cubicBezTo>
                    <a:pt x="947803" y="162838"/>
                    <a:pt x="967780" y="177002"/>
                    <a:pt x="989556" y="187890"/>
                  </a:cubicBezTo>
                  <a:cubicBezTo>
                    <a:pt x="1001366" y="193795"/>
                    <a:pt x="1015324" y="194511"/>
                    <a:pt x="1027134" y="200416"/>
                  </a:cubicBezTo>
                  <a:cubicBezTo>
                    <a:pt x="1063512" y="218605"/>
                    <a:pt x="1061118" y="233150"/>
                    <a:pt x="1102290" y="237994"/>
                  </a:cubicBezTo>
                  <a:cubicBezTo>
                    <a:pt x="1160493" y="244841"/>
                    <a:pt x="1219200" y="246345"/>
                    <a:pt x="1277655" y="250520"/>
                  </a:cubicBezTo>
                  <a:cubicBezTo>
                    <a:pt x="1302707" y="258871"/>
                    <a:pt x="1334138" y="256899"/>
                    <a:pt x="1352811" y="275572"/>
                  </a:cubicBezTo>
                  <a:lnTo>
                    <a:pt x="1427967" y="350728"/>
                  </a:lnTo>
                  <a:cubicBezTo>
                    <a:pt x="1446875" y="369636"/>
                    <a:pt x="1475719" y="403393"/>
                    <a:pt x="1503123" y="413358"/>
                  </a:cubicBezTo>
                  <a:cubicBezTo>
                    <a:pt x="1547750" y="429586"/>
                    <a:pt x="1628544" y="443802"/>
                    <a:pt x="1678488" y="450937"/>
                  </a:cubicBezTo>
                  <a:cubicBezTo>
                    <a:pt x="1711812" y="455698"/>
                    <a:pt x="1745342" y="458915"/>
                    <a:pt x="1778696" y="463463"/>
                  </a:cubicBezTo>
                  <a:lnTo>
                    <a:pt x="1954060" y="488515"/>
                  </a:lnTo>
                  <a:cubicBezTo>
                    <a:pt x="1984623" y="498703"/>
                    <a:pt x="2004934" y="501811"/>
                    <a:pt x="2029216" y="526093"/>
                  </a:cubicBezTo>
                  <a:cubicBezTo>
                    <a:pt x="2039861" y="536738"/>
                    <a:pt x="2043623" y="553026"/>
                    <a:pt x="2054268" y="563671"/>
                  </a:cubicBezTo>
                  <a:cubicBezTo>
                    <a:pt x="2064913" y="574316"/>
                    <a:pt x="2079596" y="579973"/>
                    <a:pt x="2091847" y="588723"/>
                  </a:cubicBezTo>
                  <a:cubicBezTo>
                    <a:pt x="2108835" y="600857"/>
                    <a:pt x="2124963" y="614167"/>
                    <a:pt x="2141951" y="626301"/>
                  </a:cubicBezTo>
                  <a:cubicBezTo>
                    <a:pt x="2154201" y="635051"/>
                    <a:pt x="2167964" y="641715"/>
                    <a:pt x="2179529" y="651353"/>
                  </a:cubicBezTo>
                  <a:cubicBezTo>
                    <a:pt x="2193138" y="662694"/>
                    <a:pt x="2201622" y="680328"/>
                    <a:pt x="2217107" y="688931"/>
                  </a:cubicBezTo>
                  <a:cubicBezTo>
                    <a:pt x="2240191" y="701755"/>
                    <a:pt x="2270291" y="699335"/>
                    <a:pt x="2292263" y="713983"/>
                  </a:cubicBezTo>
                  <a:cubicBezTo>
                    <a:pt x="2304789" y="722334"/>
                    <a:pt x="2316376" y="732302"/>
                    <a:pt x="2329841" y="739035"/>
                  </a:cubicBezTo>
                  <a:cubicBezTo>
                    <a:pt x="2378036" y="763133"/>
                    <a:pt x="2470002" y="760887"/>
                    <a:pt x="2505205" y="764087"/>
                  </a:cubicBezTo>
                  <a:cubicBezTo>
                    <a:pt x="2538608" y="780788"/>
                    <a:pt x="2569183" y="805133"/>
                    <a:pt x="2605414" y="814191"/>
                  </a:cubicBezTo>
                  <a:cubicBezTo>
                    <a:pt x="2622115" y="818366"/>
                    <a:pt x="2639029" y="821770"/>
                    <a:pt x="2655518" y="826717"/>
                  </a:cubicBezTo>
                  <a:cubicBezTo>
                    <a:pt x="2680811" y="834305"/>
                    <a:pt x="2704780" y="846590"/>
                    <a:pt x="2730674" y="851769"/>
                  </a:cubicBezTo>
                  <a:lnTo>
                    <a:pt x="2793304" y="864295"/>
                  </a:lnTo>
                  <a:cubicBezTo>
                    <a:pt x="2805830" y="872646"/>
                    <a:pt x="2817045" y="883417"/>
                    <a:pt x="2830882" y="889347"/>
                  </a:cubicBezTo>
                  <a:cubicBezTo>
                    <a:pt x="2846705" y="896129"/>
                    <a:pt x="2864433" y="897144"/>
                    <a:pt x="2880986" y="901874"/>
                  </a:cubicBezTo>
                  <a:cubicBezTo>
                    <a:pt x="2893682" y="905501"/>
                    <a:pt x="2905868" y="910773"/>
                    <a:pt x="2918564" y="914400"/>
                  </a:cubicBezTo>
                  <a:cubicBezTo>
                    <a:pt x="3028672" y="945859"/>
                    <a:pt x="2916139" y="909417"/>
                    <a:pt x="3006247" y="939452"/>
                  </a:cubicBezTo>
                  <a:cubicBezTo>
                    <a:pt x="3065797" y="979152"/>
                    <a:pt x="3029543" y="959743"/>
                    <a:pt x="3118981" y="989556"/>
                  </a:cubicBezTo>
                  <a:lnTo>
                    <a:pt x="3156559" y="1002082"/>
                  </a:lnTo>
                  <a:cubicBezTo>
                    <a:pt x="3169085" y="1006257"/>
                    <a:pt x="3183151" y="1007284"/>
                    <a:pt x="3194137" y="1014608"/>
                  </a:cubicBezTo>
                  <a:cubicBezTo>
                    <a:pt x="3206663" y="1022959"/>
                    <a:pt x="3217958" y="1033546"/>
                    <a:pt x="3231715" y="1039660"/>
                  </a:cubicBezTo>
                  <a:cubicBezTo>
                    <a:pt x="3255846" y="1050385"/>
                    <a:pt x="3306871" y="1064712"/>
                    <a:pt x="3306871" y="1064712"/>
                  </a:cubicBezTo>
                  <a:cubicBezTo>
                    <a:pt x="3302696" y="1052186"/>
                    <a:pt x="3283359" y="1034458"/>
                    <a:pt x="3294345" y="1027134"/>
                  </a:cubicBezTo>
                  <a:cubicBezTo>
                    <a:pt x="3308669" y="1017585"/>
                    <a:pt x="3327568" y="1036284"/>
                    <a:pt x="3344449" y="1039660"/>
                  </a:cubicBezTo>
                  <a:cubicBezTo>
                    <a:pt x="3369353" y="1044641"/>
                    <a:pt x="3394553" y="1048011"/>
                    <a:pt x="3419605" y="1052186"/>
                  </a:cubicBezTo>
                  <a:cubicBezTo>
                    <a:pt x="3491000" y="1123580"/>
                    <a:pt x="3450057" y="1089188"/>
                    <a:pt x="3544866" y="1152394"/>
                  </a:cubicBezTo>
                  <a:cubicBezTo>
                    <a:pt x="3557392" y="1160745"/>
                    <a:pt x="3568162" y="1172685"/>
                    <a:pt x="3582444" y="1177446"/>
                  </a:cubicBezTo>
                  <a:lnTo>
                    <a:pt x="3695178" y="1215024"/>
                  </a:lnTo>
                  <a:cubicBezTo>
                    <a:pt x="3707704" y="1219199"/>
                    <a:pt x="3721770" y="1220226"/>
                    <a:pt x="3732756" y="1227550"/>
                  </a:cubicBezTo>
                  <a:lnTo>
                    <a:pt x="3770334" y="1252602"/>
                  </a:lnTo>
                  <a:cubicBezTo>
                    <a:pt x="3866367" y="1248427"/>
                    <a:pt x="3962943" y="1251094"/>
                    <a:pt x="4058433" y="1240076"/>
                  </a:cubicBezTo>
                  <a:cubicBezTo>
                    <a:pt x="4073388" y="1238350"/>
                    <a:pt x="4082254" y="1221138"/>
                    <a:pt x="4096011" y="1215024"/>
                  </a:cubicBezTo>
                  <a:cubicBezTo>
                    <a:pt x="4120142" y="1204299"/>
                    <a:pt x="4149195" y="1204620"/>
                    <a:pt x="4171167" y="1189972"/>
                  </a:cubicBezTo>
                  <a:cubicBezTo>
                    <a:pt x="4226459" y="1153110"/>
                    <a:pt x="4193983" y="1167872"/>
                    <a:pt x="4271375" y="1152394"/>
                  </a:cubicBezTo>
                  <a:cubicBezTo>
                    <a:pt x="4279726" y="1139868"/>
                    <a:pt x="4285782" y="1125461"/>
                    <a:pt x="4296427" y="1114816"/>
                  </a:cubicBezTo>
                  <a:cubicBezTo>
                    <a:pt x="4307072" y="1104171"/>
                    <a:pt x="4322249" y="1099168"/>
                    <a:pt x="4334005" y="1089764"/>
                  </a:cubicBezTo>
                  <a:cubicBezTo>
                    <a:pt x="4423249" y="1018370"/>
                    <a:pt x="4280976" y="1116767"/>
                    <a:pt x="4396636" y="1039660"/>
                  </a:cubicBezTo>
                  <a:lnTo>
                    <a:pt x="4421688" y="100208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600200" y="2133600"/>
              <a:ext cx="1492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 err="1" smtClean="0">
                  <a:solidFill>
                    <a:srgbClr val="FF0000"/>
                  </a:solidFill>
                  <a:cs typeface="Arial" panose="020B0604020202020204" pitchFamily="34" charset="0"/>
                </a:rPr>
                <a:t>Underfitting</a:t>
              </a:r>
              <a:endParaRPr lang="en-US" altLang="en-US" sz="1800" b="1" dirty="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174018" y="2133600"/>
              <a:ext cx="13509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smtClean="0">
                  <a:solidFill>
                    <a:srgbClr val="FF0000"/>
                  </a:solidFill>
                  <a:cs typeface="Arial" panose="020B0604020202020204" pitchFamily="34" charset="0"/>
                </a:rPr>
                <a:t>Overfitting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362200" y="2661502"/>
              <a:ext cx="0" cy="38649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859817" y="2592388"/>
              <a:ext cx="0" cy="150042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5924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7658" cy="511583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000" dirty="0" smtClean="0"/>
              <a:t>Three </a:t>
            </a:r>
            <a:r>
              <a:rPr lang="en-US" sz="3000" dirty="0"/>
              <a:t>kinds of error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600" dirty="0"/>
              <a:t>Inherent: unavoidable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600" dirty="0"/>
              <a:t>Bias: due to over-simplifications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600" dirty="0"/>
              <a:t>Variance: due to inability to perfectly estimate parameters from limited data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 smtClean="0"/>
              <a:t>Try </a:t>
            </a:r>
            <a:r>
              <a:rPr lang="en-US" sz="3000" dirty="0"/>
              <a:t>simple classifiers first</a:t>
            </a:r>
          </a:p>
          <a:p>
            <a:pPr>
              <a:defRPr/>
            </a:pPr>
            <a:r>
              <a:rPr lang="en-US" sz="3000" dirty="0" smtClean="0"/>
              <a:t>Use </a:t>
            </a:r>
            <a:r>
              <a:rPr lang="en-US" sz="3000" dirty="0"/>
              <a:t>increasingly powerful classifiers with more training data (bias-variance </a:t>
            </a:r>
            <a:r>
              <a:rPr lang="en-US" sz="3000" dirty="0" smtClean="0"/>
              <a:t>trade-off)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329714" y="6581775"/>
            <a:ext cx="1814286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Adapted from 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2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76741"/>
          </a:xfrm>
        </p:spPr>
        <p:txBody>
          <a:bodyPr>
            <a:noAutofit/>
          </a:bodyPr>
          <a:lstStyle/>
          <a:p>
            <a:r>
              <a:rPr lang="en-US" dirty="0" smtClean="0"/>
              <a:t>Image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573"/>
            <a:ext cx="8229600" cy="4133590"/>
          </a:xfrm>
        </p:spPr>
        <p:txBody>
          <a:bodyPr>
            <a:normAutofit/>
          </a:bodyPr>
          <a:lstStyle/>
          <a:p>
            <a:r>
              <a:rPr lang="en-US" dirty="0" err="1" smtClean="0"/>
              <a:t>Keypoint</a:t>
            </a:r>
            <a:r>
              <a:rPr lang="en-US" dirty="0" smtClean="0"/>
              <a:t>-based </a:t>
            </a:r>
            <a:r>
              <a:rPr lang="en-US" dirty="0" smtClean="0"/>
              <a:t>image description</a:t>
            </a:r>
          </a:p>
          <a:p>
            <a:pPr lvl="1"/>
            <a:r>
              <a:rPr lang="en-US" dirty="0" smtClean="0"/>
              <a:t>Extraction / </a:t>
            </a:r>
            <a:r>
              <a:rPr lang="en-US" i="1" dirty="0" smtClean="0"/>
              <a:t>detection</a:t>
            </a:r>
            <a:r>
              <a:rPr lang="en-US" dirty="0" smtClean="0"/>
              <a:t> of </a:t>
            </a:r>
            <a:r>
              <a:rPr lang="en-US" dirty="0" err="1" smtClean="0"/>
              <a:t>keypoints</a:t>
            </a:r>
            <a:endParaRPr lang="en-US" dirty="0" smtClean="0"/>
          </a:p>
          <a:p>
            <a:pPr lvl="1"/>
            <a:r>
              <a:rPr lang="en-US" i="1" dirty="0" smtClean="0"/>
              <a:t>Description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via gradient histograms)</a:t>
            </a:r>
          </a:p>
          <a:p>
            <a:r>
              <a:rPr lang="en-US" dirty="0" smtClean="0"/>
              <a:t>Texture-based</a:t>
            </a:r>
          </a:p>
          <a:p>
            <a:pPr lvl="1"/>
            <a:r>
              <a:rPr lang="en-US" dirty="0" smtClean="0"/>
              <a:t>Filter </a:t>
            </a:r>
            <a:r>
              <a:rPr lang="en-US" dirty="0" smtClean="0"/>
              <a:t>bank </a:t>
            </a:r>
            <a:r>
              <a:rPr lang="en-US" dirty="0" smtClean="0"/>
              <a:t>representations</a:t>
            </a:r>
          </a:p>
          <a:p>
            <a:pPr lvl="1"/>
            <a:r>
              <a:rPr lang="en-US" dirty="0"/>
              <a:t>Filtering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81000" y="5650176"/>
            <a:ext cx="8458200" cy="914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How well does a learned model generalize from the data it was trained on to a new test set?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80703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80703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1828800" y="5038303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Training set (labels known)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5841244" y="5038303"/>
            <a:ext cx="2905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Test set (labels unknown)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4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 image is a set of pixels…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5588"/>
            <a:ext cx="4311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122363" y="5943600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prstClr val="white"/>
                </a:solidFill>
              </a:rPr>
              <a:t>What we see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4900613" y="5943600"/>
            <a:ext cx="323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b="0">
                <a:solidFill>
                  <a:prstClr val="white"/>
                </a:solidFill>
              </a:rPr>
              <a:t>What a computer sees</a:t>
            </a:r>
          </a:p>
        </p:txBody>
      </p:sp>
      <p:pic>
        <p:nvPicPr>
          <p:cNvPr id="45062" name="Picture 7" descr="U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9875"/>
            <a:ext cx="3235325" cy="43354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7315200" y="6477000"/>
            <a:ext cx="1755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b="0">
                <a:solidFill>
                  <a:prstClr val="white"/>
                </a:solidFill>
              </a:rPr>
              <a:t>Source: S. Narasimhan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6508"/>
            <a:ext cx="1762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Adapted from S. </a:t>
            </a:r>
            <a:r>
              <a:rPr lang="en-US" sz="1050" dirty="0" err="1" smtClean="0">
                <a:solidFill>
                  <a:prstClr val="black"/>
                </a:solidFill>
              </a:rPr>
              <a:t>Narasimhan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11" name="Picture 7" descr="U1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70" r="-8970"/>
          <a:stretch/>
        </p:blipFill>
        <p:spPr bwMode="auto">
          <a:xfrm>
            <a:off x="3885376" y="1539874"/>
            <a:ext cx="3235325" cy="43354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http://i3.mirror.co.uk/incoming/article5749557.ece/ALTERNATES/s1023/A-passenger-train-hangs-from-a-bridge-after-it-derailed-at-Kokrajhar-distri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1" y="4268745"/>
            <a:ext cx="3889829" cy="25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pixel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invariant to small changes</a:t>
            </a:r>
          </a:p>
          <a:p>
            <a:pPr lvl="1"/>
            <a:r>
              <a:rPr lang="en-US" dirty="0" smtClean="0"/>
              <a:t>Translation</a:t>
            </a:r>
          </a:p>
          <a:p>
            <a:pPr lvl="1"/>
            <a:r>
              <a:rPr lang="en-US" dirty="0" smtClean="0"/>
              <a:t>Illumination 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Some parts of an image are more important than </a:t>
            </a:r>
            <a:r>
              <a:rPr lang="en-US" dirty="0" smtClean="0"/>
              <a:t>others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64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5298" name="Picture 2" descr="http://www.psych.ndsu.nodak.edu/mccourt/Psy460/Eye%20movements/Yarb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4440"/>
            <a:ext cx="622954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882640"/>
            <a:ext cx="22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Yarbus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eye tracking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6390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D. </a:t>
            </a:r>
            <a:r>
              <a:rPr lang="en-US" sz="1050" dirty="0" err="1" smtClean="0">
                <a:solidFill>
                  <a:prstClr val="black"/>
                </a:solidFill>
              </a:rPr>
              <a:t>Hoiem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6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distinctive interest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If you wanted to meet a friend would you say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on campus.”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on Green street.”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at Green and Wright.”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dirty="0" smtClean="0"/>
              <a:t>Corner detection</a:t>
            </a:r>
          </a:p>
          <a:p>
            <a:pPr marL="971550" lvl="1" indent="-514350">
              <a:buFont typeface="+mj-lt"/>
              <a:buAutoNum type="alphaLcParenR"/>
              <a:defRPr/>
            </a:pPr>
            <a:endParaRPr lang="en-US" smtClean="0"/>
          </a:p>
          <a:p>
            <a:pPr marL="571500" indent="-514350">
              <a:buFont typeface="Arial" pitchFamily="34" charset="0"/>
              <a:buChar char="•"/>
              <a:defRPr/>
            </a:pPr>
            <a:r>
              <a:rPr lang="en-US" smtClean="0"/>
              <a:t>Or if you were in a secluded area: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in the Plains of Akbar.”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on the side of Mt. Doom.”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on top of Mt. Doom.”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smtClean="0"/>
              <a:t>Blob (valley/peak) detection</a:t>
            </a:r>
          </a:p>
          <a:p>
            <a:pPr marL="971550" lvl="1" indent="-514350">
              <a:buFont typeface="+mj-lt"/>
              <a:buAutoNum type="alphaLcParenR"/>
              <a:defRPr/>
            </a:pPr>
            <a:endParaRPr lang="en-US" smtClean="0"/>
          </a:p>
          <a:p>
            <a:pPr marL="571500" indent="-514350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96390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D. </a:t>
            </a:r>
            <a:r>
              <a:rPr lang="en-US" sz="1050" dirty="0" err="1" smtClean="0">
                <a:solidFill>
                  <a:prstClr val="black"/>
                </a:solidFill>
              </a:rPr>
              <a:t>Hoiem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4343401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/>
              <a:t>you have to click on some </a:t>
            </a:r>
            <a:r>
              <a:rPr lang="en-US" dirty="0" smtClean="0"/>
              <a:t>point,  </a:t>
            </a:r>
            <a:r>
              <a:rPr lang="en-US" dirty="0"/>
              <a:t>go away and come back </a:t>
            </a:r>
            <a:r>
              <a:rPr lang="en-US" dirty="0" smtClean="0"/>
              <a:t>after I deform the image, and </a:t>
            </a:r>
            <a:r>
              <a:rPr lang="en-US" dirty="0"/>
              <a:t>click on the same points </a:t>
            </a:r>
            <a:r>
              <a:rPr lang="en-US" dirty="0" smtClean="0"/>
              <a:t>again. 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points would you choose?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6063" y="1223446"/>
            <a:ext cx="3191578" cy="2485309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477000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original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6490" y="401780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deformed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D. </a:t>
            </a:r>
            <a:r>
              <a:rPr lang="en-US" sz="1050" dirty="0" err="1" smtClean="0">
                <a:solidFill>
                  <a:prstClr val="black"/>
                </a:solidFill>
              </a:rPr>
              <a:t>Hoiem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5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Corners</a:t>
            </a:r>
            <a:r>
              <a:rPr lang="en-US" dirty="0" smtClean="0"/>
              <a:t> as distinctive interest points</a:t>
            </a:r>
            <a:endParaRPr lang="ru-RU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We should easily recognize the point by looking through a small window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Shifting a window in </a:t>
            </a:r>
            <a:r>
              <a:rPr lang="en-US" sz="2800" i="1" dirty="0"/>
              <a:t>any</a:t>
            </a:r>
            <a:r>
              <a:rPr lang="en-US" sz="2800" dirty="0"/>
              <a:t> </a:t>
            </a:r>
            <a:r>
              <a:rPr lang="en-US" sz="2800" i="1" dirty="0"/>
              <a:t>direction</a:t>
            </a:r>
            <a:r>
              <a:rPr lang="en-US" sz="2800" dirty="0"/>
              <a:t> should give </a:t>
            </a:r>
            <a:r>
              <a:rPr lang="en-US" sz="2800" i="1" dirty="0"/>
              <a:t>a large change</a:t>
            </a:r>
            <a:r>
              <a:rPr lang="en-US" sz="2800" dirty="0"/>
              <a:t> in intensity</a:t>
            </a:r>
            <a:endParaRPr lang="ru-RU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61807" y="3167018"/>
            <a:ext cx="2686595" cy="3319416"/>
            <a:chOff x="2160" y="1824"/>
            <a:chExt cx="1851" cy="2287"/>
          </a:xfrm>
        </p:grpSpPr>
        <p:pic>
          <p:nvPicPr>
            <p:cNvPr id="836613" name="Picture 5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14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851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15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48400" y="3167017"/>
            <a:ext cx="2895600" cy="3319417"/>
            <a:chOff x="3792" y="1824"/>
            <a:chExt cx="1995" cy="2287"/>
          </a:xfrm>
        </p:grpSpPr>
        <p:pic>
          <p:nvPicPr>
            <p:cNvPr id="836618" name="Picture 10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851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20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1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4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11349" y="3167017"/>
            <a:ext cx="2236651" cy="3319418"/>
            <a:chOff x="480" y="1824"/>
            <a:chExt cx="1541" cy="2287"/>
          </a:xfrm>
        </p:grpSpPr>
        <p:pic>
          <p:nvPicPr>
            <p:cNvPr id="836626" name="Picture 18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27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541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28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30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31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32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6593765"/>
            <a:ext cx="18902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A. </a:t>
            </a:r>
            <a:r>
              <a:rPr lang="en-US" sz="1050" dirty="0" err="1" smtClean="0">
                <a:solidFill>
                  <a:srgbClr val="000000"/>
                </a:solidFill>
                <a:cs typeface="Arial" pitchFamily="34" charset="0"/>
              </a:rPr>
              <a:t>Efros</a:t>
            </a:r>
            <a:r>
              <a:rPr lang="en-US" sz="105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1050" kern="0" dirty="0" smtClean="0">
                <a:solidFill>
                  <a:srgbClr val="000000"/>
                </a:solidFill>
              </a:rPr>
              <a:t>D. </a:t>
            </a:r>
            <a:r>
              <a:rPr lang="en-US" sz="1050" kern="0" dirty="0" err="1" smtClean="0">
                <a:solidFill>
                  <a:srgbClr val="000000"/>
                </a:solidFill>
              </a:rPr>
              <a:t>Frolova</a:t>
            </a:r>
            <a:r>
              <a:rPr lang="en-US" sz="1050" kern="0" dirty="0" smtClean="0">
                <a:solidFill>
                  <a:srgbClr val="000000"/>
                </a:solidFill>
              </a:rPr>
              <a:t>, D. </a:t>
            </a:r>
            <a:r>
              <a:rPr lang="en-US" sz="1050" kern="0" dirty="0" err="1" smtClean="0">
                <a:solidFill>
                  <a:srgbClr val="000000"/>
                </a:solidFill>
              </a:rPr>
              <a:t>Simakov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8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thresholded_v_score.jpg"/>
          <p:cNvPicPr>
            <a:picLocks noChangeAspect="1"/>
          </p:cNvPicPr>
          <p:nvPr/>
        </p:nvPicPr>
        <p:blipFill rotWithShape="1">
          <a:blip r:embed="rId3" cstate="print"/>
          <a:srcRect l="56960" t="4256" r="256" b="808"/>
          <a:stretch/>
        </p:blipFill>
        <p:spPr bwMode="auto">
          <a:xfrm>
            <a:off x="822960" y="1371600"/>
            <a:ext cx="7498080" cy="497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K. </a:t>
            </a:r>
            <a:r>
              <a:rPr lang="en-US" sz="1050" dirty="0" err="1" smtClean="0">
                <a:solidFill>
                  <a:prstClr val="black"/>
                </a:solidFill>
              </a:rPr>
              <a:t>Grauman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Example of Harris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features: desired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Distinctiveness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Each feature has a distinctive description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Many fewer features than image pixels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feature occupies a relatively small area of the image; robust to clutter and occlusion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05516"/>
            <a:ext cx="21154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Adapted from K. </a:t>
            </a:r>
            <a:r>
              <a:rPr lang="en-US" sz="1050" dirty="0" err="1" smtClean="0">
                <a:solidFill>
                  <a:prstClr val="black"/>
                </a:solidFill>
              </a:rPr>
              <a:t>Grauman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of </a:t>
            </a:r>
            <a:r>
              <a:rPr lang="en-US" dirty="0" err="1" smtClean="0"/>
              <a:t>Keypoint</a:t>
            </a:r>
            <a:r>
              <a:rPr lang="en-US" dirty="0" smtClean="0"/>
              <a:t> Description</a:t>
            </a:r>
            <a:endParaRPr lang="de-CH" dirty="0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Adapted from 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663" y="4573588"/>
            <a:ext cx="9334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968500" y="4213225"/>
            <a:ext cx="828675" cy="1020763"/>
            <a:chOff x="2771775" y="4797425"/>
            <a:chExt cx="828675" cy="1020657"/>
          </a:xfrm>
        </p:grpSpPr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6469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0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1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2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3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4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5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6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7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8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79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80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81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82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aphicFrame>
          <p:nvGraphicFramePr>
            <p:cNvPr id="16468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Equation" r:id="rId6" imgW="190335" imgH="215713" progId="Equation.3">
                    <p:embed/>
                  </p:oleObj>
                </mc:Choice>
                <mc:Fallback>
                  <p:oleObj name="Equation" r:id="rId6" imgW="190335" imgH="215713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4157663" y="4249738"/>
            <a:ext cx="757237" cy="982662"/>
            <a:chOff x="4967288" y="4833938"/>
            <a:chExt cx="757237" cy="982688"/>
          </a:xfrm>
        </p:grpSpPr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6453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54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55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56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57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58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59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60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61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62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63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64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65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66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aphicFrame>
          <p:nvGraphicFramePr>
            <p:cNvPr id="16452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Equation" r:id="rId8" imgW="190335" imgH="215713" progId="Equation.3">
                    <p:embed/>
                  </p:oleObj>
                </mc:Choice>
                <mc:Fallback>
                  <p:oleObj name="Equation" r:id="rId8" imgW="190335" imgH="215713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393" name="Picture 25" descr="obj14_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7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6449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50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6447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44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6445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44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6443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44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6441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44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6439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644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6436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>
                    <a:solidFill>
                      <a:srgbClr val="FFFF00"/>
                    </a:solidFill>
                    <a:latin typeface="Arial" charset="0"/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  <a:latin typeface="Arial" charset="0"/>
                  </a:rPr>
                  <a:t>1</a:t>
                </a:r>
                <a:endParaRPr lang="en-US">
                  <a:solidFill>
                    <a:srgbClr val="FFFF00"/>
                  </a:solidFill>
                  <a:latin typeface="Arial" charset="0"/>
                </a:endParaRPr>
              </a:p>
            </p:txBody>
          </p:sp>
          <p:sp>
            <p:nvSpPr>
              <p:cNvPr id="16437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>
                    <a:solidFill>
                      <a:srgbClr val="FFFF00"/>
                    </a:solidFill>
                    <a:latin typeface="Arial" charset="0"/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  <a:latin typeface="Arial" charset="0"/>
                  </a:rPr>
                  <a:t>2</a:t>
                </a:r>
                <a:endParaRPr lang="en-US">
                  <a:solidFill>
                    <a:srgbClr val="FFFF00"/>
                  </a:solidFill>
                  <a:latin typeface="Arial" charset="0"/>
                </a:endParaRPr>
              </a:p>
            </p:txBody>
          </p:sp>
          <p:sp>
            <p:nvSpPr>
              <p:cNvPr id="16438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>
                    <a:solidFill>
                      <a:srgbClr val="FFFF00"/>
                    </a:solidFill>
                    <a:latin typeface="Arial" charset="0"/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  <a:latin typeface="Arial" charset="0"/>
                  </a:rPr>
                  <a:t>3</a:t>
                </a:r>
                <a:endParaRPr lang="en-US">
                  <a:solidFill>
                    <a:srgbClr val="FFFF00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16396" name="Picture 5" descr="obj14__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16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642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2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642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2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642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2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642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2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641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2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641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1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1641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>
                  <a:solidFill>
                    <a:srgbClr val="FFFF00"/>
                  </a:solidFill>
                  <a:latin typeface="Arial" charset="0"/>
                </a:rPr>
                <a:t>A</a:t>
              </a:r>
              <a:r>
                <a:rPr lang="pl-PL" baseline="-25000">
                  <a:solidFill>
                    <a:srgbClr val="FFFF00"/>
                  </a:solidFill>
                  <a:latin typeface="Arial" charset="0"/>
                </a:rPr>
                <a:t>1</a:t>
              </a:r>
              <a:endParaRPr lang="en-US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641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>
                  <a:solidFill>
                    <a:srgbClr val="FFFF00"/>
                  </a:solidFill>
                  <a:latin typeface="Arial" charset="0"/>
                </a:rPr>
                <a:t>A</a:t>
              </a:r>
              <a:r>
                <a:rPr lang="pl-PL" baseline="-25000">
                  <a:solidFill>
                    <a:srgbClr val="FFFF00"/>
                  </a:solidFill>
                  <a:latin typeface="Arial" charset="0"/>
                </a:rPr>
                <a:t>2</a:t>
              </a:r>
              <a:endParaRPr lang="en-US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641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>
                  <a:solidFill>
                    <a:srgbClr val="FFFF00"/>
                  </a:solidFill>
                  <a:latin typeface="Arial" charset="0"/>
                </a:rPr>
                <a:t>A</a:t>
              </a:r>
              <a:r>
                <a:rPr lang="pl-PL" baseline="-25000">
                  <a:solidFill>
                    <a:srgbClr val="FFFF00"/>
                  </a:solidFill>
                  <a:latin typeface="Arial" charset="0"/>
                </a:rPr>
                <a:t>3</a:t>
              </a:r>
              <a:endParaRPr lang="en-US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prstClr val="black"/>
                </a:solidFill>
                <a:latin typeface="Arial" charset="0"/>
              </a:rPr>
              <a:t>1. Find a set of   </a:t>
            </a:r>
            <a:br>
              <a:rPr lang="en-US" sz="2100" b="1">
                <a:solidFill>
                  <a:prstClr val="black"/>
                </a:solidFill>
                <a:latin typeface="Arial" charset="0"/>
              </a:rPr>
            </a:br>
            <a:r>
              <a:rPr lang="en-US" sz="2100" b="1">
                <a:solidFill>
                  <a:prstClr val="black"/>
                </a:solidFill>
                <a:latin typeface="Arial" charset="0"/>
              </a:rPr>
              <a:t>    distinctive key-</a:t>
            </a:r>
            <a:br>
              <a:rPr lang="en-US" sz="2100" b="1">
                <a:solidFill>
                  <a:prstClr val="black"/>
                </a:solidFill>
                <a:latin typeface="Arial" charset="0"/>
              </a:rPr>
            </a:br>
            <a:r>
              <a:rPr lang="en-US" sz="2100" b="1">
                <a:solidFill>
                  <a:prstClr val="black"/>
                </a:solidFill>
                <a:latin typeface="Arial" charset="0"/>
              </a:rPr>
              <a:t>    points </a:t>
            </a: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182813"/>
            <a:ext cx="31115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prstClr val="black"/>
                </a:solidFill>
                <a:latin typeface="Arial" charset="0"/>
              </a:rPr>
              <a:t>2. Define a region </a:t>
            </a:r>
            <a:br>
              <a:rPr lang="en-US" sz="2100" b="1">
                <a:solidFill>
                  <a:prstClr val="black"/>
                </a:solidFill>
                <a:latin typeface="Arial" charset="0"/>
              </a:rPr>
            </a:br>
            <a:r>
              <a:rPr lang="en-US" sz="2100" b="1">
                <a:solidFill>
                  <a:prstClr val="black"/>
                </a:solidFill>
                <a:latin typeface="Arial" charset="0"/>
              </a:rPr>
              <a:t>    around each </a:t>
            </a:r>
            <a:br>
              <a:rPr lang="en-US" sz="2100" b="1">
                <a:solidFill>
                  <a:prstClr val="black"/>
                </a:solidFill>
                <a:latin typeface="Arial" charset="0"/>
              </a:rPr>
            </a:br>
            <a:r>
              <a:rPr lang="en-US" sz="2100" b="1">
                <a:solidFill>
                  <a:prstClr val="black"/>
                </a:solidFill>
                <a:latin typeface="Arial" charset="0"/>
              </a:rPr>
              <a:t>    keypoint   </a:t>
            </a: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3769315"/>
            <a:ext cx="300196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prstClr val="black"/>
                </a:solidFill>
                <a:latin typeface="Arial" charset="0"/>
              </a:rPr>
              <a:t>3</a:t>
            </a:r>
            <a:r>
              <a:rPr lang="en-US" sz="2100" b="1" dirty="0" smtClean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sz="2100" b="1" dirty="0">
                <a:solidFill>
                  <a:prstClr val="black"/>
                </a:solidFill>
                <a:latin typeface="Arial" charset="0"/>
              </a:rPr>
              <a:t>Compute a local </a:t>
            </a:r>
            <a:br>
              <a:rPr lang="en-US" sz="2100" b="1" dirty="0">
                <a:solidFill>
                  <a:prstClr val="black"/>
                </a:solidFill>
                <a:latin typeface="Arial" charset="0"/>
              </a:rPr>
            </a:br>
            <a:r>
              <a:rPr lang="en-US" sz="2100" b="1" dirty="0">
                <a:solidFill>
                  <a:prstClr val="black"/>
                </a:solidFill>
                <a:latin typeface="Arial" charset="0"/>
              </a:rPr>
              <a:t>    descriptor from the </a:t>
            </a:r>
            <a:br>
              <a:rPr lang="en-US" sz="2100" b="1" dirty="0">
                <a:solidFill>
                  <a:prstClr val="black"/>
                </a:solidFill>
                <a:latin typeface="Arial" charset="0"/>
              </a:rPr>
            </a:br>
            <a:r>
              <a:rPr lang="en-US" sz="2100" b="1" dirty="0">
                <a:solidFill>
                  <a:prstClr val="black"/>
                </a:solidFill>
                <a:latin typeface="Arial" charset="0"/>
              </a:rPr>
              <a:t>    normalized region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18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50" grpId="0" animBg="1"/>
      <p:bldP spid="1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03279"/>
              </p:ext>
            </p:extLst>
          </p:nvPr>
        </p:nvGraphicFramePr>
        <p:xfrm>
          <a:off x="573312" y="990600"/>
          <a:ext cx="73152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58800" y="2264228"/>
            <a:ext cx="1117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>
            <a:off x="3113314" y="5537199"/>
            <a:ext cx="1117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8900000" flipV="1">
            <a:off x="4210594" y="3725025"/>
            <a:ext cx="1117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Generalization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2637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Components of expected loss</a:t>
            </a:r>
          </a:p>
          <a:p>
            <a:pPr lvl="1" eaLnBrk="1" hangingPunct="1"/>
            <a:r>
              <a:rPr lang="en-US" altLang="en-US" sz="2000" b="1" dirty="0" smtClean="0"/>
              <a:t>Noise </a:t>
            </a:r>
            <a:r>
              <a:rPr lang="en-US" altLang="en-US" sz="2000" dirty="0" smtClean="0"/>
              <a:t>in our observations: unavoidable</a:t>
            </a:r>
          </a:p>
          <a:p>
            <a:pPr lvl="1" eaLnBrk="1" hangingPunct="1"/>
            <a:r>
              <a:rPr lang="en-US" altLang="en-US" sz="2000" b="1" dirty="0" smtClean="0"/>
              <a:t>Bias:</a:t>
            </a:r>
            <a:r>
              <a:rPr lang="en-US" altLang="en-US" sz="2000" dirty="0" smtClean="0"/>
              <a:t> how much the average model over all training sets differs from the true model</a:t>
            </a:r>
          </a:p>
          <a:p>
            <a:pPr lvl="2" eaLnBrk="1" hangingPunct="1"/>
            <a:r>
              <a:rPr lang="en-US" altLang="en-US" sz="2000" dirty="0" smtClean="0"/>
              <a:t>Error due to inaccurate assumptions/simplifications made by the model</a:t>
            </a:r>
          </a:p>
          <a:p>
            <a:pPr lvl="1" eaLnBrk="1" hangingPunct="1"/>
            <a:r>
              <a:rPr lang="en-US" altLang="en-US" sz="2000" b="1" dirty="0" smtClean="0"/>
              <a:t>Variance:</a:t>
            </a:r>
            <a:r>
              <a:rPr lang="en-US" altLang="en-US" sz="2000" dirty="0" smtClean="0"/>
              <a:t> how much models estimated from different training sets differ from each other</a:t>
            </a:r>
          </a:p>
          <a:p>
            <a:pPr eaLnBrk="1" hangingPunct="1"/>
            <a:r>
              <a:rPr lang="en-US" altLang="en-US" sz="2400" b="1" dirty="0" err="1" smtClean="0"/>
              <a:t>Underfitting</a:t>
            </a:r>
            <a:r>
              <a:rPr lang="en-US" altLang="en-US" sz="2400" b="1" dirty="0" smtClean="0"/>
              <a:t>:</a:t>
            </a:r>
            <a:r>
              <a:rPr lang="en-US" altLang="en-US" sz="2400" dirty="0" smtClean="0"/>
              <a:t> model is too “simple” to represent all the relevant class characteristics</a:t>
            </a:r>
          </a:p>
          <a:p>
            <a:pPr lvl="1" eaLnBrk="1" hangingPunct="1"/>
            <a:r>
              <a:rPr lang="en-US" altLang="en-US" sz="2000" dirty="0" smtClean="0"/>
              <a:t>High bias and low variance</a:t>
            </a:r>
          </a:p>
          <a:p>
            <a:pPr lvl="1" eaLnBrk="1" hangingPunct="1"/>
            <a:r>
              <a:rPr lang="en-US" altLang="en-US" sz="2000" dirty="0" smtClean="0"/>
              <a:t>High training error and high test error</a:t>
            </a:r>
          </a:p>
          <a:p>
            <a:pPr eaLnBrk="1" hangingPunct="1"/>
            <a:r>
              <a:rPr lang="en-US" altLang="en-US" sz="2400" b="1" dirty="0" smtClean="0"/>
              <a:t>Overfitting:</a:t>
            </a:r>
            <a:r>
              <a:rPr lang="en-US" altLang="en-US" sz="2400" dirty="0" smtClean="0"/>
              <a:t> model is too “complex” and fits irrelevant characteristics (noise) in the data</a:t>
            </a:r>
          </a:p>
          <a:p>
            <a:pPr lvl="1" eaLnBrk="1" hangingPunct="1"/>
            <a:r>
              <a:rPr lang="en-US" altLang="en-US" sz="2000" dirty="0" smtClean="0"/>
              <a:t>Low bias and high variance</a:t>
            </a:r>
          </a:p>
          <a:p>
            <a:pPr lvl="1" eaLnBrk="1" hangingPunct="1"/>
            <a:r>
              <a:rPr lang="en-US" altLang="en-US" sz="2000" dirty="0" smtClean="0"/>
              <a:t>Low training error and high test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581775"/>
            <a:ext cx="17633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Adapted from L</a:t>
            </a: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4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SIFT Descriptor</a:t>
            </a:r>
            <a:endParaRPr lang="en-US" dirty="0" smtClean="0"/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4" cstate="print"/>
          <a:srcRect l="55711" t="31006" r="13577" b="31004"/>
          <a:stretch>
            <a:fillRect/>
          </a:stretch>
        </p:blipFill>
        <p:spPr bwMode="auto">
          <a:xfrm>
            <a:off x="684213" y="1700213"/>
            <a:ext cx="3744912" cy="283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312988"/>
            <a:ext cx="40386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[Lowe, ICCV 1999]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 rot="-730108">
            <a:off x="2987675" y="3284538"/>
            <a:ext cx="182563" cy="182562"/>
          </a:xfrm>
          <a:prstGeom prst="rect">
            <a:avLst/>
          </a:prstGeom>
          <a:noFill/>
          <a:ln w="28575" cap="sq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100" b="1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>
            <a:off x="3024188" y="3500438"/>
            <a:ext cx="1835150" cy="288925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48" name="Line 10"/>
          <p:cNvSpPr>
            <a:spLocks noChangeShapeType="1"/>
          </p:cNvSpPr>
          <p:nvPr/>
        </p:nvSpPr>
        <p:spPr bwMode="auto">
          <a:xfrm flipV="1">
            <a:off x="2951163" y="2457450"/>
            <a:ext cx="1944687" cy="827088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6425" name="Text Box 11"/>
          <p:cNvSpPr txBox="1">
            <a:spLocks noChangeArrowheads="1"/>
          </p:cNvSpPr>
          <p:nvPr/>
        </p:nvSpPr>
        <p:spPr bwMode="auto">
          <a:xfrm>
            <a:off x="684213" y="4701444"/>
            <a:ext cx="8159750" cy="12178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100" b="1" kern="0" dirty="0">
                <a:solidFill>
                  <a:prstClr val="black"/>
                </a:solidFill>
                <a:latin typeface="Arial" pitchFamily="34" charset="0"/>
              </a:rPr>
              <a:t>Histogram of oriented gradients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prstClr val="black"/>
                </a:solidFill>
                <a:latin typeface="Arial" pitchFamily="34" charset="0"/>
              </a:rPr>
              <a:t>  Captures important texture </a:t>
            </a:r>
            <a:r>
              <a:rPr lang="en-US" sz="2100" b="1" dirty="0" smtClean="0">
                <a:solidFill>
                  <a:prstClr val="black"/>
                </a:solidFill>
                <a:latin typeface="Arial" pitchFamily="34" charset="0"/>
              </a:rPr>
              <a:t>information</a:t>
            </a:r>
            <a:endParaRPr lang="en-US" sz="2100" b="1" dirty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100" b="1" kern="0" dirty="0">
                <a:solidFill>
                  <a:prstClr val="black"/>
                </a:solidFill>
                <a:latin typeface="Arial" pitchFamily="34" charset="0"/>
              </a:rPr>
              <a:t>  Robust to small translations </a:t>
            </a:r>
            <a:r>
              <a:rPr lang="en-US" sz="2100" b="1" kern="0" dirty="0" smtClean="0">
                <a:solidFill>
                  <a:prstClr val="black"/>
                </a:solidFill>
                <a:latin typeface="Arial" pitchFamily="34" charset="0"/>
              </a:rPr>
              <a:t>/ affine </a:t>
            </a:r>
            <a:r>
              <a:rPr lang="en-US" sz="2100" b="1" kern="0" dirty="0">
                <a:solidFill>
                  <a:prstClr val="black"/>
                </a:solidFill>
                <a:latin typeface="Arial" pitchFamily="34" charset="0"/>
              </a:rPr>
              <a:t>deformations</a:t>
            </a:r>
          </a:p>
        </p:txBody>
      </p:sp>
      <p:sp>
        <p:nvSpPr>
          <p:cNvPr id="61450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EEECE1"/>
                </a:solidFill>
                <a:latin typeface="Arial" charset="0"/>
              </a:rPr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1474008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01000" cy="838200"/>
          </a:xfrm>
        </p:spPr>
        <p:txBody>
          <a:bodyPr/>
          <a:lstStyle/>
          <a:p>
            <a:r>
              <a:rPr lang="en-US" dirty="0" smtClean="0"/>
              <a:t>HOG 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Computes histograms of gradients per region of the image and concatenates them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81000" y="6096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N. </a:t>
            </a:r>
            <a:r>
              <a:rPr lang="en-US" dirty="0" err="1" smtClean="0">
                <a:solidFill>
                  <a:srgbClr val="000000"/>
                </a:solidFill>
              </a:rPr>
              <a:t>Dalal</a:t>
            </a:r>
            <a:r>
              <a:rPr lang="en-US" dirty="0" smtClean="0">
                <a:solidFill>
                  <a:srgbClr val="000000"/>
                </a:solidFill>
              </a:rPr>
              <a:t> and B. </a:t>
            </a:r>
            <a:r>
              <a:rPr lang="en-US" dirty="0" err="1" smtClean="0">
                <a:solidFill>
                  <a:srgbClr val="000000"/>
                </a:solidFill>
              </a:rPr>
              <a:t>Triggs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Histograms of Oriented Gradients for Human Detection</a:t>
            </a:r>
            <a:r>
              <a:rPr lang="en-US" dirty="0" smtClean="0">
                <a:solidFill>
                  <a:srgbClr val="000000"/>
                </a:solidFill>
              </a:rPr>
              <a:t>, CVPR 2005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554290"/>
            <a:ext cx="35369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552702"/>
            <a:ext cx="34242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425260" y="6600891"/>
            <a:ext cx="1718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Image credit: N. </a:t>
            </a:r>
            <a:r>
              <a:rPr lang="en-US" sz="1050" dirty="0" err="1" smtClean="0">
                <a:solidFill>
                  <a:srgbClr val="000000"/>
                </a:solidFill>
              </a:rPr>
              <a:t>Snavely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61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</a:rPr>
              <a:t>http://web.mit.edu/vondrick/ihog/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pic>
        <p:nvPicPr>
          <p:cNvPr id="441346" name="Picture 2" descr="http://saturday.csail.mit.edu:8080/getimage/glyph-7996918423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33500"/>
            <a:ext cx="4622800" cy="3467100"/>
          </a:xfrm>
          <a:prstGeom prst="rect">
            <a:avLst/>
          </a:prstGeom>
          <a:noFill/>
        </p:spPr>
      </p:pic>
      <p:pic>
        <p:nvPicPr>
          <p:cNvPr id="441348" name="Picture 4" descr="http://saturday.csail.mit.edu:8080/getimage/original-7996918423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0" y="1371600"/>
            <a:ext cx="3556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87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</a:rPr>
              <a:t>http://web.mit.edu/vondrick/ihog/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pic>
        <p:nvPicPr>
          <p:cNvPr id="439298" name="Picture 2" descr="http://saturday.csail.mit.edu:8080/getimage/glyph-585530811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219200"/>
            <a:ext cx="4762500" cy="4152901"/>
          </a:xfrm>
          <a:prstGeom prst="rect">
            <a:avLst/>
          </a:prstGeom>
          <a:noFill/>
        </p:spPr>
      </p:pic>
      <p:pic>
        <p:nvPicPr>
          <p:cNvPr id="439300" name="Picture 4" descr="http://saturday.csail.mit.edu:8080/getimage/original-5855308117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0" y="1219200"/>
            <a:ext cx="3009900" cy="2624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58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</a:rPr>
              <a:t>http://web.mit.edu/vondrick/ihog/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pic>
        <p:nvPicPr>
          <p:cNvPr id="438274" name="Picture 2" descr="http://saturday.csail.mit.edu:8080/getimage/glyph-4055988879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49829"/>
            <a:ext cx="3962400" cy="2612571"/>
          </a:xfrm>
          <a:prstGeom prst="rect">
            <a:avLst/>
          </a:prstGeom>
          <a:noFill/>
        </p:spPr>
      </p:pic>
      <p:pic>
        <p:nvPicPr>
          <p:cNvPr id="438276" name="Picture 4" descr="http://saturday.csail.mit.edu:8080/getimage/original-4055988879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49828"/>
            <a:ext cx="3962400" cy="2612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3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76741"/>
          </a:xfrm>
        </p:spPr>
        <p:txBody>
          <a:bodyPr>
            <a:noAutofit/>
          </a:bodyPr>
          <a:lstStyle/>
          <a:p>
            <a:r>
              <a:rPr lang="en-US" dirty="0"/>
              <a:t>Image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573"/>
            <a:ext cx="8229600" cy="4133590"/>
          </a:xfrm>
        </p:spPr>
        <p:txBody>
          <a:bodyPr>
            <a:normAutofit/>
          </a:bodyPr>
          <a:lstStyle/>
          <a:p>
            <a:r>
              <a:rPr lang="en-US" dirty="0" err="1"/>
              <a:t>Keypoint</a:t>
            </a:r>
            <a:r>
              <a:rPr lang="en-US" dirty="0"/>
              <a:t>-based image description</a:t>
            </a:r>
          </a:p>
          <a:p>
            <a:pPr lvl="1"/>
            <a:r>
              <a:rPr lang="en-US" dirty="0"/>
              <a:t>Extraction / </a:t>
            </a:r>
            <a:r>
              <a:rPr lang="en-US" i="1" dirty="0"/>
              <a:t>detection</a:t>
            </a:r>
            <a:r>
              <a:rPr lang="en-US" dirty="0"/>
              <a:t> of </a:t>
            </a:r>
            <a:r>
              <a:rPr lang="en-US" dirty="0" err="1"/>
              <a:t>keypoints</a:t>
            </a:r>
            <a:endParaRPr lang="en-US" dirty="0"/>
          </a:p>
          <a:p>
            <a:pPr lvl="1"/>
            <a:r>
              <a:rPr lang="en-US" i="1" dirty="0"/>
              <a:t>Description</a:t>
            </a:r>
            <a:r>
              <a:rPr lang="en-US" dirty="0"/>
              <a:t> (via gradient histograms)</a:t>
            </a:r>
          </a:p>
          <a:p>
            <a:r>
              <a:rPr lang="en-US" dirty="0"/>
              <a:t>Texture-based</a:t>
            </a:r>
          </a:p>
          <a:p>
            <a:pPr lvl="1"/>
            <a:r>
              <a:rPr lang="en-US" dirty="0"/>
              <a:t>Filter bank representations</a:t>
            </a:r>
          </a:p>
          <a:p>
            <a:pPr lvl="1"/>
            <a:r>
              <a:rPr lang="en-US" dirty="0" smtClean="0"/>
              <a:t>Filtering </a:t>
            </a:r>
            <a:r>
              <a:rPr lang="en-US" b="1" dirty="0" smtClean="0"/>
              <a:t>[read the extra slides if interested]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251" y="3657600"/>
            <a:ext cx="8529850" cy="15707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17910"/>
            <a:ext cx="8345606" cy="136477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Marks and patterns, e.g. ones caused </a:t>
            </a:r>
            <a:r>
              <a:rPr lang="en-US" sz="3000" dirty="0"/>
              <a:t>by </a:t>
            </a:r>
            <a:r>
              <a:rPr lang="en-US" sz="3000" dirty="0" smtClean="0"/>
              <a:t>grooves</a:t>
            </a:r>
          </a:p>
          <a:p>
            <a:r>
              <a:rPr lang="en-US" sz="3000" dirty="0" smtClean="0"/>
              <a:t>Can include regular or more random patterns</a:t>
            </a:r>
            <a:endParaRPr lang="en-US" sz="30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l="21802" t="27486" r="22749" b="32732"/>
          <a:stretch>
            <a:fillRect/>
          </a:stretch>
        </p:blipFill>
        <p:spPr bwMode="auto">
          <a:xfrm>
            <a:off x="838200" y="1335212"/>
            <a:ext cx="74564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6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Texture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65225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Textures are made up of repeated local patterns, so:</a:t>
            </a:r>
          </a:p>
          <a:p>
            <a:pPr lvl="1" eaLnBrk="1" hangingPunct="1"/>
            <a:r>
              <a:rPr lang="en-US" dirty="0" smtClean="0"/>
              <a:t>Find the patterns</a:t>
            </a:r>
          </a:p>
          <a:p>
            <a:pPr lvl="2" eaLnBrk="1" hangingPunct="1"/>
            <a:r>
              <a:rPr lang="en-US" dirty="0" smtClean="0"/>
              <a:t>Use </a:t>
            </a:r>
            <a:r>
              <a:rPr lang="en-US" dirty="0" smtClean="0"/>
              <a:t>“filters” </a:t>
            </a:r>
            <a:r>
              <a:rPr lang="en-US" dirty="0" smtClean="0"/>
              <a:t>that look like patterns (spots, bars, raw patches…)</a:t>
            </a:r>
          </a:p>
          <a:p>
            <a:pPr lvl="2" eaLnBrk="1" hangingPunct="1"/>
            <a:r>
              <a:rPr lang="en-US" dirty="0" smtClean="0"/>
              <a:t>Consider magnitude of response</a:t>
            </a:r>
          </a:p>
          <a:p>
            <a:pPr lvl="1" eaLnBrk="1" hangingPunct="1"/>
            <a:r>
              <a:rPr lang="en-US" dirty="0" smtClean="0"/>
              <a:t>Describe their statistics within each image</a:t>
            </a:r>
          </a:p>
          <a:p>
            <a:pPr lvl="2" eaLnBrk="1" hangingPunct="1"/>
            <a:r>
              <a:rPr lang="en-US" dirty="0" smtClean="0"/>
              <a:t>E.g. histogram of pattern occurrences</a:t>
            </a:r>
          </a:p>
          <a:p>
            <a:pPr lvl="2" eaLnBrk="1" hangingPunct="1"/>
            <a:r>
              <a:rPr lang="en-US" dirty="0" smtClean="0"/>
              <a:t>Results in a </a:t>
            </a:r>
            <a:r>
              <a:rPr lang="en-US" i="1" dirty="0" smtClean="0"/>
              <a:t>d-</a:t>
            </a:r>
            <a:r>
              <a:rPr lang="en-US" dirty="0" smtClean="0"/>
              <a:t>dimensional feature vector, where </a:t>
            </a:r>
            <a:r>
              <a:rPr lang="en-US" i="1" dirty="0" smtClean="0"/>
              <a:t>d </a:t>
            </a:r>
            <a:r>
              <a:rPr lang="en-US" dirty="0" smtClean="0"/>
              <a:t>is the number of patterns/filters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61348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Adapted from Kristen </a:t>
            </a:r>
            <a:r>
              <a:rPr lang="en-US" sz="1200" dirty="0" err="1" smtClean="0">
                <a:solidFill>
                  <a:srgbClr val="000000"/>
                </a:solidFill>
              </a:rPr>
              <a:t>Grauman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smtClean="0"/>
              <a:t>Filter banks</a:t>
            </a:r>
          </a:p>
        </p:txBody>
      </p:sp>
      <p:sp>
        <p:nvSpPr>
          <p:cNvPr id="378882" name="Content Placeholder 2"/>
          <p:cNvSpPr>
            <a:spLocks noGrp="1"/>
          </p:cNvSpPr>
          <p:nvPr>
            <p:ph idx="1"/>
          </p:nvPr>
        </p:nvSpPr>
        <p:spPr>
          <a:xfrm>
            <a:off x="457200" y="4013200"/>
            <a:ext cx="8229600" cy="2112963"/>
          </a:xfrm>
        </p:spPr>
        <p:txBody>
          <a:bodyPr/>
          <a:lstStyle/>
          <a:p>
            <a:r>
              <a:rPr lang="en-US" smtClean="0"/>
              <a:t>What filters to put in the bank?</a:t>
            </a:r>
          </a:p>
          <a:p>
            <a:pPr lvl="1"/>
            <a:r>
              <a:rPr lang="en-US" smtClean="0"/>
              <a:t>Typically we want a combination of scales and orientations, different types of patterns.</a:t>
            </a:r>
          </a:p>
        </p:txBody>
      </p:sp>
      <p:pic>
        <p:nvPicPr>
          <p:cNvPr id="378883" name="Content Placeholder 3" descr="lmfilt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20813"/>
            <a:ext cx="6832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4" name="TextBox 4"/>
          <p:cNvSpPr txBox="1">
            <a:spLocks noChangeArrowheads="1"/>
          </p:cNvSpPr>
          <p:nvPr/>
        </p:nvSpPr>
        <p:spPr bwMode="auto">
          <a:xfrm>
            <a:off x="697681" y="6093296"/>
            <a:ext cx="76547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</a:rPr>
              <a:t>Matlab</a:t>
            </a:r>
            <a:r>
              <a:rPr lang="en-US" sz="2000" dirty="0">
                <a:solidFill>
                  <a:srgbClr val="000000"/>
                </a:solidFill>
              </a:rPr>
              <a:t> code available for these examples: http://www.robots.ox.ac.uk/~vgg/research/texclass/filters.html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005013"/>
            <a:ext cx="102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scales</a:t>
            </a:r>
          </a:p>
        </p:txBody>
      </p:sp>
      <p:sp>
        <p:nvSpPr>
          <p:cNvPr id="9" name="Left Brace 8"/>
          <p:cNvSpPr>
            <a:spLocks/>
          </p:cNvSpPr>
          <p:nvPr/>
        </p:nvSpPr>
        <p:spPr bwMode="auto">
          <a:xfrm>
            <a:off x="993775" y="1493838"/>
            <a:ext cx="292100" cy="1570037"/>
          </a:xfrm>
          <a:prstGeom prst="lef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eft Brace 9"/>
          <p:cNvSpPr>
            <a:spLocks/>
          </p:cNvSpPr>
          <p:nvPr/>
        </p:nvSpPr>
        <p:spPr bwMode="auto">
          <a:xfrm rot="5400000">
            <a:off x="2837656" y="-350043"/>
            <a:ext cx="328613" cy="335915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4950" y="982663"/>
            <a:ext cx="200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orientations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1220" y="1968480"/>
            <a:ext cx="186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“Edges”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9494" y="1992955"/>
            <a:ext cx="186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“Bars”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4766" y="3209922"/>
            <a:ext cx="186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“Spots”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a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1600"/>
            <a:ext cx="5486400" cy="665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4399674" y="2165936"/>
            <a:ext cx="90917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Image from http://www.texasexplorer.com/austincap2.jpg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61348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Kristen </a:t>
            </a:r>
            <a:r>
              <a:rPr lang="en-US" sz="1200" dirty="0" err="1" smtClean="0">
                <a:solidFill>
                  <a:srgbClr val="000000"/>
                </a:solidFill>
              </a:rPr>
              <a:t>Grauman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Bias-Variance Trade-off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45720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Models with too few parameters are inaccurate because of a large bias (not enough flexibility).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Models with too many parameters are inaccurate because of a large variance (too much sensitivity to the sample).</a:t>
            </a:r>
          </a:p>
        </p:txBody>
      </p:sp>
      <p:pic>
        <p:nvPicPr>
          <p:cNvPr id="64516" name="Picture 2" descr="C:\Users\hays\Desktop\143 Computer Vision\slides\09\bias_variance_bias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4900"/>
            <a:ext cx="35718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C:\Users\hays\Desktop\143 Computer Vision\slides\09\bias_variance_var_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9163"/>
            <a:ext cx="35718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6581775"/>
            <a:ext cx="18325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Adapted from 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920266"/>
            <a:ext cx="5340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Red dots = training data (all that we see before we ship off our model!)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195033"/>
            <a:ext cx="6475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Green curve = true underlying model	</a:t>
            </a: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0070C0"/>
                </a:solidFill>
              </a:rPr>
              <a:t>Blue curve = our predicted model/fit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42166" y="4649081"/>
            <a:ext cx="68239" cy="6823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2205" y="5037455"/>
            <a:ext cx="68239" cy="6823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3786" y="5564538"/>
            <a:ext cx="2602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Purple dots = possible test points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3786" y="310886"/>
            <a:ext cx="257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 about “squinting”…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5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09837" y="325395"/>
            <a:ext cx="419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Showing magnitude of responses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capital.jpgfilterm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filt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3310" y="1"/>
            <a:ext cx="2770689" cy="2078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61348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Kristen </a:t>
            </a:r>
            <a:r>
              <a:rPr lang="en-US" sz="1200" dirty="0" err="1" smtClean="0">
                <a:solidFill>
                  <a:srgbClr val="000000"/>
                </a:solidFill>
              </a:rPr>
              <a:t>Grauman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apital.jpgfilterma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filter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0676" y="0"/>
            <a:ext cx="2673324" cy="2004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61348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Kristen </a:t>
            </a:r>
            <a:r>
              <a:rPr lang="en-US" sz="1200" dirty="0" err="1" smtClean="0">
                <a:solidFill>
                  <a:srgbClr val="000000"/>
                </a:solidFill>
              </a:rPr>
              <a:t>Grauman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ital_filter38_magnitude_Sq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30" y="398421"/>
            <a:ext cx="5942019" cy="6138706"/>
          </a:xfrm>
          <a:prstGeom prst="rect">
            <a:avLst/>
          </a:prstGeom>
        </p:spPr>
      </p:pic>
      <p:pic>
        <p:nvPicPr>
          <p:cNvPr id="6" name="Picture 5" descr="filterbank.jpg"/>
          <p:cNvPicPr>
            <a:picLocks noChangeAspect="1"/>
          </p:cNvPicPr>
          <p:nvPr/>
        </p:nvPicPr>
        <p:blipFill>
          <a:blip r:embed="rId4" cstate="print"/>
          <a:srcRect l="9699" t="5540" r="7644" b="19122"/>
          <a:stretch>
            <a:fillRect/>
          </a:stretch>
        </p:blipFill>
        <p:spPr>
          <a:xfrm>
            <a:off x="6407673" y="361908"/>
            <a:ext cx="2736327" cy="1898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645026" y="3355974"/>
            <a:ext cx="146052" cy="182565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2780" y="2917818"/>
            <a:ext cx="324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[r1, r2, …, r38]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 bwMode="auto">
          <a:xfrm rot="10800000" flipV="1">
            <a:off x="4791079" y="3209921"/>
            <a:ext cx="2008215" cy="2373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54906" y="3648078"/>
            <a:ext cx="2204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Patch description:  </a:t>
            </a:r>
            <a:r>
              <a:rPr lang="en-US" sz="2000" dirty="0" smtClean="0">
                <a:solidFill>
                  <a:srgbClr val="000000"/>
                </a:solidFill>
              </a:rPr>
              <a:t>A feature </a:t>
            </a:r>
            <a:r>
              <a:rPr lang="en-US" sz="2000" dirty="0" smtClean="0">
                <a:solidFill>
                  <a:srgbClr val="000000"/>
                </a:solidFill>
              </a:rPr>
              <a:t>vector </a:t>
            </a:r>
            <a:r>
              <a:rPr lang="en-US" sz="2000" dirty="0" smtClean="0">
                <a:solidFill>
                  <a:srgbClr val="000000"/>
                </a:solidFill>
              </a:rPr>
              <a:t>formed from </a:t>
            </a:r>
            <a:r>
              <a:rPr lang="en-US" sz="2000" dirty="0" smtClean="0">
                <a:solidFill>
                  <a:srgbClr val="000000"/>
                </a:solidFill>
              </a:rPr>
              <a:t>the list of responses at each pixel.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61348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Adapted from Kristen </a:t>
            </a:r>
            <a:r>
              <a:rPr lang="en-US" sz="1200" dirty="0" err="1" smtClean="0">
                <a:solidFill>
                  <a:srgbClr val="000000"/>
                </a:solidFill>
              </a:rPr>
              <a:t>Grauman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336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try: Can you match the texture to the response?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/>
          <a:srcRect l="9259" t="56296" r="29630" b="25926"/>
          <a:stretch>
            <a:fillRect/>
          </a:stretch>
        </p:blipFill>
        <p:spPr bwMode="auto">
          <a:xfrm>
            <a:off x="381000" y="2895600"/>
            <a:ext cx="47244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print"/>
          <a:srcRect l="7407" t="14815" r="27779" b="58517"/>
          <a:stretch>
            <a:fillRect/>
          </a:stretch>
        </p:blipFill>
        <p:spPr bwMode="auto">
          <a:xfrm>
            <a:off x="381000" y="1371600"/>
            <a:ext cx="4741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8956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1447800" y="61833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Mean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responses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5" cstate="print"/>
          <a:srcRect l="7407" t="56296" r="29630" b="25926"/>
          <a:stretch>
            <a:fillRect/>
          </a:stretch>
        </p:blipFill>
        <p:spPr bwMode="auto">
          <a:xfrm>
            <a:off x="381000" y="4114800"/>
            <a:ext cx="474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5720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5"/>
          <p:cNvPicPr>
            <a:picLocks noChangeAspect="1" noChangeArrowheads="1"/>
          </p:cNvPicPr>
          <p:nvPr/>
        </p:nvPicPr>
        <p:blipFill>
          <a:blip r:embed="rId7" cstate="print"/>
          <a:srcRect l="7407" t="59259" r="29630" b="20000"/>
          <a:stretch>
            <a:fillRect/>
          </a:stretch>
        </p:blipFill>
        <p:spPr bwMode="auto">
          <a:xfrm>
            <a:off x="334963" y="5257800"/>
            <a:ext cx="48117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12192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TextBox 10"/>
          <p:cNvSpPr txBox="1">
            <a:spLocks noChangeArrowheads="1"/>
          </p:cNvSpPr>
          <p:nvPr/>
        </p:nvSpPr>
        <p:spPr bwMode="auto">
          <a:xfrm>
            <a:off x="1219200" y="10668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Filters</a:t>
            </a:r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248400" y="12192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A</a:t>
            </a: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6248400" y="28194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B</a:t>
            </a:r>
          </a:p>
        </p:txBody>
      </p:sp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6248400" y="45720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76200" y="3048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76200" y="4267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0" y="5638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6488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Derek </a:t>
            </a:r>
            <a:r>
              <a:rPr lang="en-US" dirty="0" err="1" smtClean="0">
                <a:solidFill>
                  <a:prstClr val="black"/>
                </a:solidFill>
              </a:rPr>
              <a:t>Hoiem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6469334"/>
            <a:ext cx="29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Answer: 1 </a:t>
            </a:r>
            <a:r>
              <a:rPr lang="en-US" dirty="0" smtClean="0">
                <a:sym typeface="Wingdings" panose="05000000000000000000" pitchFamily="2" charset="2"/>
              </a:rPr>
              <a:t> B, 2  C, 3 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How do we compute these </a:t>
            </a:r>
            <a:r>
              <a:rPr lang="en-US" dirty="0" err="1" smtClean="0"/>
              <a:t>reponses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The</a:t>
            </a:r>
            <a:r>
              <a:rPr lang="en-US" dirty="0" smtClean="0"/>
              <a:t> remaining slides are optional </a:t>
            </a:r>
            <a:br>
              <a:rPr lang="en-US" dirty="0" smtClean="0"/>
            </a:br>
            <a:r>
              <a:rPr lang="en-US" dirty="0" smtClean="0"/>
              <a:t>(i.e. view them if you’re interested)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learning: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Compute a function of the local neighborhood at each pixel in the image</a:t>
            </a:r>
          </a:p>
          <a:p>
            <a:pPr lvl="1"/>
            <a:r>
              <a:rPr lang="en-US" sz="2400" dirty="0" smtClean="0"/>
              <a:t>Function specified by a “filter” or mask saying how to combine values from neighbors.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Uses of filtering:</a:t>
            </a:r>
          </a:p>
          <a:p>
            <a:pPr lvl="1"/>
            <a:r>
              <a:rPr lang="en-US" sz="2400" dirty="0" smtClean="0"/>
              <a:t>De-noise an image</a:t>
            </a:r>
          </a:p>
          <a:p>
            <a:pPr lvl="2"/>
            <a:r>
              <a:rPr lang="en-US" sz="2000" dirty="0"/>
              <a:t>Expect pixels to be like their neighbors</a:t>
            </a:r>
          </a:p>
          <a:p>
            <a:pPr lvl="2"/>
            <a:r>
              <a:rPr lang="en-US" sz="2000" dirty="0"/>
              <a:t>Expect noise processes to be independent from pixel to </a:t>
            </a:r>
            <a:r>
              <a:rPr lang="en-US" sz="2000" dirty="0" smtClean="0"/>
              <a:t>pixel</a:t>
            </a:r>
            <a:endParaRPr lang="en-US" sz="2000" dirty="0" smtClean="0"/>
          </a:p>
          <a:p>
            <a:pPr lvl="1"/>
            <a:r>
              <a:rPr lang="en-US" sz="2400" dirty="0" smtClean="0"/>
              <a:t>Extract </a:t>
            </a:r>
            <a:r>
              <a:rPr lang="en-US" sz="2400" dirty="0"/>
              <a:t>information (texture, edges,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7056438" y="6608763"/>
            <a:ext cx="381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Adapted from Derek </a:t>
            </a:r>
            <a:r>
              <a:rPr lang="en-US" sz="1200" dirty="0" err="1">
                <a:solidFill>
                  <a:srgbClr val="000000"/>
                </a:solidFill>
              </a:rPr>
              <a:t>Hoiem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3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8190" name="Picture 1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314" name="Picture 2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440" name="Text Box 410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292008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9214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338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9464" name="Text Box 378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96052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0238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362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0488" name="Text Box 378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127156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Polynomial Curve Fitting	</a:t>
            </a:r>
          </a:p>
        </p:txBody>
      </p:sp>
      <p:pic>
        <p:nvPicPr>
          <p:cNvPr id="10243" name="Content Placeholder 7" descr="Figure1.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1524000"/>
            <a:ext cx="4800600" cy="3565525"/>
          </a:xfrm>
        </p:spPr>
      </p:pic>
      <p:pic>
        <p:nvPicPr>
          <p:cNvPr id="10244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4650" y="5105400"/>
            <a:ext cx="60261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6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1262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386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1512" name="Text Box 378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43672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86" name="Picture 2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2411" name="Picture 6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413" name="Text Box 628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212365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8770" name="Group 41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3310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11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8766" name="Group 414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435" name="Text Box 419"/>
          <p:cNvSpPr txBox="1">
            <a:spLocks noChangeArrowheads="1"/>
          </p:cNvSpPr>
          <p:nvPr/>
        </p:nvSpPr>
        <p:spPr bwMode="auto">
          <a:xfrm>
            <a:off x="76104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219510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263" y="1603375"/>
            <a:ext cx="730091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665163" y="1128713"/>
            <a:ext cx="7083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Say the averaging window size is 2k+1 x 2k+1:</a:t>
            </a:r>
          </a:p>
        </p:txBody>
      </p:sp>
      <p:pic>
        <p:nvPicPr>
          <p:cNvPr id="10" name="Picture 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238" y="4552378"/>
            <a:ext cx="719931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7088" y="291782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Loop over all pixels in neighborhood around  image pixel F[</a:t>
            </a:r>
            <a:r>
              <a:rPr lang="en-US" i="1" dirty="0" err="1">
                <a:solidFill>
                  <a:srgbClr val="000000"/>
                </a:solidFill>
              </a:rPr>
              <a:t>i,j</a:t>
            </a:r>
            <a:r>
              <a:rPr lang="en-US" i="1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6178550" y="763588"/>
            <a:ext cx="255587" cy="40528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3257550" y="1968500"/>
            <a:ext cx="182563" cy="1643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4290" y="2917825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Attribute uniform weight to each pixel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9113" y="3913188"/>
            <a:ext cx="8369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Now generalize to allow </a:t>
            </a:r>
            <a:r>
              <a:rPr lang="en-US" sz="2000" b="1" dirty="0">
                <a:solidFill>
                  <a:srgbClr val="000000"/>
                </a:solidFill>
              </a:rPr>
              <a:t>different weights </a:t>
            </a:r>
            <a:r>
              <a:rPr lang="en-US" sz="2000" dirty="0">
                <a:solidFill>
                  <a:srgbClr val="000000"/>
                </a:solidFill>
              </a:rPr>
              <a:t>depending on  neighboring pixel’s relative position: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4900613" y="4867343"/>
            <a:ext cx="255587" cy="11318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89438" y="5597593"/>
            <a:ext cx="522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Non-uniform weights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84200" y="6090714"/>
            <a:ext cx="8369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Filtering </a:t>
            </a:r>
            <a:r>
              <a:rPr lang="en-US" sz="2000" dirty="0" smtClean="0">
                <a:solidFill>
                  <a:srgbClr val="000000"/>
                </a:solidFill>
              </a:rPr>
              <a:t>an image = </a:t>
            </a:r>
            <a:r>
              <a:rPr lang="en-US" sz="2000" dirty="0">
                <a:solidFill>
                  <a:srgbClr val="000000"/>
                </a:solidFill>
              </a:rPr>
              <a:t>replace each pixel with </a:t>
            </a:r>
            <a:r>
              <a:rPr lang="en-US" sz="2000" dirty="0" smtClean="0">
                <a:solidFill>
                  <a:srgbClr val="000000"/>
                </a:solidFill>
              </a:rPr>
              <a:t>linear </a:t>
            </a:r>
            <a:r>
              <a:rPr lang="en-US" sz="2000" dirty="0">
                <a:solidFill>
                  <a:srgbClr val="000000"/>
                </a:solidFill>
              </a:rPr>
              <a:t>combination of </a:t>
            </a:r>
            <a:r>
              <a:rPr lang="en-US" sz="2000" dirty="0" smtClean="0">
                <a:solidFill>
                  <a:srgbClr val="000000"/>
                </a:solidFill>
              </a:rPr>
              <a:t>neighbors.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6088" y="-39688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Correlation filtering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631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dirty="0"/>
              <a:t>Correlation filtering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36550" y="1748076"/>
            <a:ext cx="5878513" cy="1573213"/>
            <a:chOff x="336550" y="4527545"/>
            <a:chExt cx="5878513" cy="1573213"/>
          </a:xfrm>
        </p:grpSpPr>
        <p:pic>
          <p:nvPicPr>
            <p:cNvPr id="109573" name="Picture 8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50" y="4527545"/>
              <a:ext cx="5878513" cy="86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4" name="Picture 1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4238" y="5805483"/>
              <a:ext cx="18986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749147" y="1632806"/>
          <a:ext cx="1920240" cy="2293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/>
                <a:gridCol w="384048"/>
                <a:gridCol w="384048"/>
                <a:gridCol w="384048"/>
                <a:gridCol w="384048"/>
              </a:tblGrid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</a:tr>
              <a:tr h="42599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2690" y="1255481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 = image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749150" y="4586457"/>
          <a:ext cx="1152144" cy="1120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/>
                <a:gridCol w="384048"/>
                <a:gridCol w="384048"/>
              </a:tblGrid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92693" y="4209129"/>
            <a:ext cx="99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 = filter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3888" y="2365829"/>
            <a:ext cx="420915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0" y="27357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 = -1,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8914" y="2735731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-1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200x0.6 +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1629" y="4950145"/>
            <a:ext cx="420915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1265" y="496465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(0, 0)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4850" y="236910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j)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19260" y="1988459"/>
            <a:ext cx="420915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37001" y="4572775"/>
            <a:ext cx="420915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8161" y="2735728"/>
            <a:ext cx="120100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4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 animBg="1"/>
      <p:bldP spid="7" grpId="0"/>
      <p:bldP spid="18" grpId="0"/>
      <p:bldP spid="19" grpId="0" animBg="1"/>
      <p:bldP spid="8" grpId="0"/>
      <p:bldP spid="25" grpId="0"/>
      <p:bldP spid="26" grpId="0" animBg="1"/>
      <p:bldP spid="27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dirty="0"/>
              <a:t>Correlation filtering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36550" y="1748076"/>
            <a:ext cx="5878513" cy="1573213"/>
            <a:chOff x="336550" y="4527545"/>
            <a:chExt cx="5878513" cy="1573213"/>
          </a:xfrm>
        </p:grpSpPr>
        <p:pic>
          <p:nvPicPr>
            <p:cNvPr id="109573" name="Picture 8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50" y="4527545"/>
              <a:ext cx="5878513" cy="86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4" name="Picture 1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4238" y="5805483"/>
              <a:ext cx="18986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49147" y="1632806"/>
          <a:ext cx="1920240" cy="2293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/>
                <a:gridCol w="384048"/>
                <a:gridCol w="384048"/>
                <a:gridCol w="384048"/>
                <a:gridCol w="384048"/>
              </a:tblGrid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</a:tr>
              <a:tr h="42599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2690" y="1255481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 = image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749150" y="4586457"/>
          <a:ext cx="1152144" cy="1120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/>
                <a:gridCol w="384048"/>
                <a:gridCol w="384048"/>
              </a:tblGrid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92693" y="4209129"/>
            <a:ext cx="99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 = filter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3888" y="2365829"/>
            <a:ext cx="420915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0" y="27357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 = -1,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8914" y="2735731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-1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200x0.6 +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21629" y="4950145"/>
            <a:ext cx="420915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8917" y="30623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0 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3x.12 +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1265" y="496465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(0, 0)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4850" y="236910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j)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03886" y="1988459"/>
            <a:ext cx="420915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21627" y="4572775"/>
            <a:ext cx="420915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18161" y="3076927"/>
            <a:ext cx="120100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dirty="0"/>
              <a:t>Correlation filtering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36550" y="1748076"/>
            <a:ext cx="5878513" cy="1573213"/>
            <a:chOff x="336550" y="4527545"/>
            <a:chExt cx="5878513" cy="1573213"/>
          </a:xfrm>
        </p:grpSpPr>
        <p:pic>
          <p:nvPicPr>
            <p:cNvPr id="109573" name="Picture 8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50" y="4527545"/>
              <a:ext cx="5878513" cy="86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4" name="Picture 1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4238" y="5805483"/>
              <a:ext cx="18986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49147" y="1632806"/>
          <a:ext cx="1920240" cy="2293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/>
                <a:gridCol w="384048"/>
                <a:gridCol w="384048"/>
                <a:gridCol w="384048"/>
                <a:gridCol w="384048"/>
              </a:tblGrid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</a:tr>
              <a:tr h="42599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2690" y="1255481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 = image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749150" y="4586457"/>
          <a:ext cx="1152144" cy="1120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/>
                <a:gridCol w="384048"/>
                <a:gridCol w="384048"/>
              </a:tblGrid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92693" y="4209129"/>
            <a:ext cx="99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 = filter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3888" y="2365829"/>
            <a:ext cx="420915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0" y="27357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 = -1,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8914" y="2735731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-1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1629" y="4950145"/>
            <a:ext cx="420915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8917" y="30623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0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6177" y="3425158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+1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200x0.6 +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1265" y="496465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(0, 0)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4850" y="236910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j)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88515" y="1988459"/>
            <a:ext cx="420915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06256" y="4572775"/>
            <a:ext cx="420915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8914" y="2735731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-1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200x0.6 +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38917" y="30623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0 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3x.12 +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dirty="0"/>
              <a:t>Correlation filtering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36550" y="1748076"/>
            <a:ext cx="5878513" cy="1573213"/>
            <a:chOff x="336550" y="4527545"/>
            <a:chExt cx="5878513" cy="1573213"/>
          </a:xfrm>
        </p:grpSpPr>
        <p:pic>
          <p:nvPicPr>
            <p:cNvPr id="109573" name="Picture 8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50" y="4527545"/>
              <a:ext cx="5878513" cy="86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4" name="Picture 1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4238" y="5805483"/>
              <a:ext cx="18986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49147" y="1632806"/>
          <a:ext cx="1920240" cy="2293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/>
                <a:gridCol w="384048"/>
                <a:gridCol w="384048"/>
                <a:gridCol w="384048"/>
                <a:gridCol w="384048"/>
              </a:tblGrid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</a:tr>
              <a:tr h="42599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2690" y="1255481"/>
            <a:ext cx="108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 = image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749150" y="4586457"/>
          <a:ext cx="1152144" cy="1120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048"/>
                <a:gridCol w="384048"/>
                <a:gridCol w="384048"/>
              </a:tblGrid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</a:tr>
              <a:tr h="3735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.06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92693" y="4209129"/>
            <a:ext cx="99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 = filter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3888" y="2365829"/>
            <a:ext cx="420915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0" y="27357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 = -1,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8914" y="2735731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-1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1629" y="4950145"/>
            <a:ext cx="420915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8917" y="30623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0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6177" y="342515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+1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4003" y="378075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 = 0,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8917" y="378075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-1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5x.12 …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1265" y="496465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(0, 0)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4850" y="236910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j)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19260" y="2358575"/>
            <a:ext cx="420915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37001" y="4942891"/>
            <a:ext cx="420915" cy="40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6177" y="3425158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+1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200x0.6 +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8914" y="2735731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-1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200x0.6 +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38917" y="30623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= 0  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3x.12 +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3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16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16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16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16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16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16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16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16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16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11620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1621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1623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99720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264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265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265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266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266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266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266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266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266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pic>
        <p:nvPicPr>
          <p:cNvPr id="11264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5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2646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Filtered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(no change)</a:t>
            </a:r>
          </a:p>
        </p:txBody>
      </p:sp>
      <p:pic>
        <p:nvPicPr>
          <p:cNvPr id="11264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8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77363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Sum-of-Squares Error Function</a:t>
            </a:r>
          </a:p>
        </p:txBody>
      </p:sp>
      <p:pic>
        <p:nvPicPr>
          <p:cNvPr id="11267" name="Content Placeholder 3" descr="Figure1.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82813" y="1524000"/>
            <a:ext cx="4446587" cy="3352800"/>
          </a:xfrm>
        </p:spPr>
      </p:pic>
      <p:pic>
        <p:nvPicPr>
          <p:cNvPr id="11268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475" y="5105400"/>
            <a:ext cx="3444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76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367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368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368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368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368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368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pic>
        <p:nvPicPr>
          <p:cNvPr id="11366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669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3670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113671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39046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469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69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470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470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470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471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471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471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471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471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pic>
        <p:nvPicPr>
          <p:cNvPr id="11469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3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pic>
        <p:nvPicPr>
          <p:cNvPr id="114694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4695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696" name="Text Box 25"/>
          <p:cNvSpPr txBox="1">
            <a:spLocks noChangeArrowheads="1"/>
          </p:cNvSpPr>
          <p:nvPr/>
        </p:nvSpPr>
        <p:spPr bwMode="auto">
          <a:xfrm>
            <a:off x="6434138" y="4743450"/>
            <a:ext cx="200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Shifted left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by 1 pixel with correlation</a:t>
            </a:r>
          </a:p>
        </p:txBody>
      </p:sp>
      <p:sp>
        <p:nvSpPr>
          <p:cNvPr id="114697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3970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5722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3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4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5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6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7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8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9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0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1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2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3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4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5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6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7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8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15721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571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16070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6747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8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9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0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1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2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3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4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5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6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57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58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59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0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1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2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6763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16746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674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3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782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Blur</a:t>
            </a:r>
            <a:endParaRPr lang="en-US" sz="2400" b="1" dirty="0">
              <a:solidFill>
                <a:srgbClr val="000000"/>
              </a:solidFill>
              <a:latin typeface="Times" pitchFamily="18" charset="0"/>
              <a:cs typeface="Arial" pitchFamily="34" charset="0"/>
            </a:endParaRPr>
          </a:p>
        </p:txBody>
      </p:sp>
      <p:sp>
        <p:nvSpPr>
          <p:cNvPr id="116744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39228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778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9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780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1778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7770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1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2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3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4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7775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6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7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8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9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7780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7781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7782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7783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7784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7785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7786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1776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776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117769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00059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88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188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8796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7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8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9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0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8801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2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3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4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5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8806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8807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8808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8809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8810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8811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8812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1879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879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Sharpening filter: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accentuates differences with local average</a:t>
            </a:r>
          </a:p>
        </p:txBody>
      </p:sp>
      <p:pic>
        <p:nvPicPr>
          <p:cNvPr id="11879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398835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Filtering examples: sharpening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1657350"/>
            <a:ext cx="634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33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Content Placeholder 2"/>
          <p:cNvSpPr>
            <a:spLocks noGrp="1"/>
          </p:cNvSpPr>
          <p:nvPr>
            <p:ph idx="1"/>
          </p:nvPr>
        </p:nvSpPr>
        <p:spPr>
          <a:xfrm>
            <a:off x="628650" y="1055688"/>
            <a:ext cx="7772400" cy="58023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if we want nearest neighboring pixels to have the most influence on the output?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1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727700" y="2005013"/>
            <a:ext cx="3200400" cy="3800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Gaussian filter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47663" y="2341563"/>
          <a:ext cx="3213140" cy="3048000"/>
        </p:xfrm>
        <a:graphic>
          <a:graphicData uri="http://schemas.openxmlformats.org/drawingml/2006/table">
            <a:tbl>
              <a:tblPr/>
              <a:tblGrid>
                <a:gridCol w="321577"/>
                <a:gridCol w="321576"/>
                <a:gridCol w="320264"/>
                <a:gridCol w="321577"/>
                <a:gridCol w="321576"/>
                <a:gridCol w="321577"/>
                <a:gridCol w="321576"/>
                <a:gridCol w="320264"/>
                <a:gridCol w="321577"/>
                <a:gridCol w="321576"/>
              </a:tblGrid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7"/>
          <p:cNvGraphicFramePr>
            <a:graphicFrameLocks noGrp="1"/>
          </p:cNvGraphicFramePr>
          <p:nvPr/>
        </p:nvGraphicFramePr>
        <p:xfrm>
          <a:off x="4329113" y="3325813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0" name="Picture 1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0013" y="5537200"/>
            <a:ext cx="9525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7"/>
          <p:cNvSpPr>
            <a:spLocks noChangeArrowheads="1"/>
          </p:cNvSpPr>
          <p:nvPr/>
        </p:nvSpPr>
        <p:spPr bwMode="auto">
          <a:xfrm>
            <a:off x="4332288" y="3319463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6" name="Picture 1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1750" y="3524250"/>
            <a:ext cx="339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9913" y="4533900"/>
            <a:ext cx="9985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16600" y="2114550"/>
            <a:ext cx="3184525" cy="3617913"/>
            <a:chOff x="6215084" y="2187558"/>
            <a:chExt cx="3184567" cy="361794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470676" y="4414851"/>
            <a:ext cx="2095500" cy="1390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2" name="Photo Editor Photo" r:id="rId11" imgW="2095793" imgH="1390844" progId="">
                    <p:embed/>
                  </p:oleObj>
                </mc:Choice>
                <mc:Fallback>
                  <p:oleObj name="Photo Editor Photo" r:id="rId11" imgW="2095793" imgH="1390844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0676" y="4414851"/>
                          <a:ext cx="2095500" cy="1390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78" name="Picture 151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24624" y="3429000"/>
              <a:ext cx="2627313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215084" y="2187558"/>
              <a:ext cx="3184567" cy="1089034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  <a:tabLst>
                  <a:tab pos="573088" algn="l"/>
                </a:tabLst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Myriad Roman"/>
                </a:rPr>
                <a:t>This kernel is an approximation of a 2d Gaussian function:</a:t>
              </a:r>
            </a:p>
          </p:txBody>
        </p:sp>
      </p:grpSp>
      <p:sp>
        <p:nvSpPr>
          <p:cNvPr id="1177" name="Text Box 628"/>
          <p:cNvSpPr txBox="1">
            <a:spLocks noChangeArrowheads="1"/>
          </p:cNvSpPr>
          <p:nvPr/>
        </p:nvSpPr>
        <p:spPr bwMode="auto">
          <a:xfrm>
            <a:off x="7885113" y="6584950"/>
            <a:ext cx="1287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Source: S. Seitz</a:t>
            </a:r>
          </a:p>
        </p:txBody>
      </p:sp>
    </p:spTree>
    <p:extLst>
      <p:ext uri="{BB962C8B-B14F-4D97-AF65-F5344CB8AC3E}">
        <p14:creationId xmlns:p14="http://schemas.microsoft.com/office/powerpoint/2010/main" val="176724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0</a:t>
            </a:r>
            <a:r>
              <a:rPr lang="en-GB" baseline="30000" smtClean="0"/>
              <a:t>th</a:t>
            </a:r>
            <a:r>
              <a:rPr lang="en-GB" smtClean="0"/>
              <a:t> Order Polynomial</a:t>
            </a:r>
          </a:p>
        </p:txBody>
      </p:sp>
      <p:pic>
        <p:nvPicPr>
          <p:cNvPr id="12291" name="Content Placeholder 3" descr="Figure1.4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28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</a:t>
            </a:r>
            <a:r>
              <a:rPr lang="en-GB" baseline="30000" smtClean="0"/>
              <a:t>st</a:t>
            </a:r>
            <a:r>
              <a:rPr lang="en-GB" smtClean="0"/>
              <a:t> Order Polynomial</a:t>
            </a:r>
          </a:p>
        </p:txBody>
      </p:sp>
      <p:pic>
        <p:nvPicPr>
          <p:cNvPr id="13315" name="Content Placeholder 3" descr="Figure1.4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37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w_0 + w_1 x + w_2 x^2 + \ldots + w_M x^M =&#10; 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236"/>
  <p:tag name="PICTUREFILESIZE" val="72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}&#10;&amp; $\ln \lambda = - \infty$ &amp; $\ln \lambda = -18$ &amp; $\ln \lambda = 0$ \\ \hline &#10;$w_{ 0}^{\star}$ &amp;        0.35  &amp;       0.35  &amp;       0.13 \\&#10;$w_{ 1}^{\star}$ &amp;      232.37  &amp;       4.74  &amp;      -0.05 \\&#10;$w_{ 2}^{\star}$ &amp;    -5321.83  &amp;      -0.77  &amp;      -0.06 \\&#10;$w_{ 3}^{\star}$ &amp;    48568.31  &amp;     -31.97  &amp;      -0.05 \\&#10;$w_{ 4}^{\star}$ &amp;  -231639.30  &amp;      -3.89  &amp;      -0.03 \\&#10;$w_{ 5}^{\star}$ &amp;   640042.26  &amp;      55.28  &amp;      -0.02 \\&#10;$w_{ 6}^{\star}$ &amp;  -1061800.52  &amp;      41.32  &amp;      -0.01 \\&#10;$w_{ 7}^{\star}$ &amp;  1042400.18  &amp;     -45.95  &amp;      -0.00 \\&#10;$w_{ 8}^{\star}$ &amp;  -557682.99  &amp;     -91.53  &amp;       0.00 \\&#10;$w_{ 9}^{\star}$ &amp;   125201.43  &amp;      72.68  &amp;       0.01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3"/>
  <p:tag name="PICTUREFILESIZE" val="330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"/>
  <p:tag name="PICTUREFILESIZE" val="12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{\rm RMS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"/>
  <p:tag name="PICTUREFILESIZE" val="16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E(\bfw) = \frac{1}{2} \sum_{n=1}^N \left\{ y(x_n, \bfw) - t_n&#10;    \right\}^2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35"/>
  <p:tag name="PICTUREFILESIZE" val="54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frac{1}{(2k+1)^2}\sum_{u=-k}^{k} \sum_{v=-k}^{k}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604.75"/>
  <p:tag name="PICTUREFILESIZE" val="540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{\rm RMS} = \sqrt{2E(\bfw^\star)/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6"/>
  <p:tag name="PICTUREFILESIZE" val="357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= 15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"/>
  <p:tag name="PICTUREFILESIZE" val="15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= 10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8"/>
  <p:tag name="PICTUREFILESIZE" val="15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usepackage{color}&#10;\begin{document}&#10;\[&#10;    \widetilde{E}(\bfw) = \frac{1}{2} \sum_{n=1}^N&#10;    \left\{ y(x_n, \bfw) - t_n \right\}^2&#10;    \color{red} + \frac{\lambda}{2} \| \bfw \|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66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 = -18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7"/>
  <p:tag name="PICTUREFILESIZE" val="16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 =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5"/>
  <p:tag name="PICTUREFILESIZE" val="14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r}&#10;&amp; $M = 0$ &amp; $M = 1$ &amp; $M = 3$ &amp; $M = 9$ \\ \hline &#10;$w_{ 0}^{\star}$ &amp;        0.19  &amp;       0.82  &amp;       0.31  &amp;       0.35 \\&#10;$w_{ 1}^{\star}$ &amp;    &amp;      -1.27  &amp;       7.99  &amp;     232.37 \\&#10;$w_{ 2}^{\star}$ &amp;    &amp;   &amp;     -25.43  &amp;   -5321.83 \\&#10;$w_{ 3}^{\star}$ &amp;    &amp;   &amp;      17.37  &amp;   48568.31 \\&#10;$w_{ 4}^{\star}$ &amp;    &amp;   &amp;   &amp; -231639.30 \\&#10;$w_{ 5}^{\star}$ &amp;    &amp;   &amp;   &amp;  640042.26 \\&#10;$w_{ 6}^{\star}$ &amp;    &amp;   &amp;   &amp; -1061800.52 \\&#10;$w_{ 7}^{\star}$ &amp;    &amp;   &amp;   &amp; 1042400.18 \\&#10;$w_{ 8}^{\star}$ &amp;    &amp;   &amp;   &amp; -557682.99 \\&#10;$w_{ 9}^{\star}$ &amp;    &amp;   &amp;   &amp;  125201.43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27517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22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23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</TotalTime>
  <Words>3343</Words>
  <Application>Microsoft Office PowerPoint</Application>
  <PresentationFormat>On-screen Show (4:3)</PresentationFormat>
  <Paragraphs>1877</Paragraphs>
  <Slides>77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95" baseType="lpstr">
      <vt:lpstr>Arial Unicode MS</vt:lpstr>
      <vt:lpstr>ＭＳ Ｐゴシック</vt:lpstr>
      <vt:lpstr>Arial</vt:lpstr>
      <vt:lpstr>Calibri</vt:lpstr>
      <vt:lpstr>cmmi10</vt:lpstr>
      <vt:lpstr>Myriad Roman</vt:lpstr>
      <vt:lpstr>Times</vt:lpstr>
      <vt:lpstr>Times New Roman</vt:lpstr>
      <vt:lpstr>Wingdings</vt:lpstr>
      <vt:lpstr>3_Office Theme</vt:lpstr>
      <vt:lpstr>test</vt:lpstr>
      <vt:lpstr>7_Office Theme</vt:lpstr>
      <vt:lpstr>8_Office Theme</vt:lpstr>
      <vt:lpstr>9_Default Design</vt:lpstr>
      <vt:lpstr>10_Office Theme</vt:lpstr>
      <vt:lpstr>Office Theme</vt:lpstr>
      <vt:lpstr>Equation</vt:lpstr>
      <vt:lpstr>Photo Editor Photo</vt:lpstr>
      <vt:lpstr>CS 2750: Machine Learning Bias-Variance Trade-off (cont’d) + Image Representations</vt:lpstr>
      <vt:lpstr>Announcement</vt:lpstr>
      <vt:lpstr>Generalization</vt:lpstr>
      <vt:lpstr>Generalization</vt:lpstr>
      <vt:lpstr>Bias-Variance Trade-off</vt:lpstr>
      <vt:lpstr>Polynomial Curve Fitting </vt:lpstr>
      <vt:lpstr>Sum-of-Squares Error Function</vt:lpstr>
      <vt:lpstr>0th Order Polynomial</vt:lpstr>
      <vt:lpstr>1st Order Polynomial</vt:lpstr>
      <vt:lpstr>3rd Order Polynomial</vt:lpstr>
      <vt:lpstr>9th Order Polynomial</vt:lpstr>
      <vt:lpstr>Over-fitting</vt:lpstr>
      <vt:lpstr>Data Set Size: </vt:lpstr>
      <vt:lpstr>Data Set Size: </vt:lpstr>
      <vt:lpstr>How to reduce over-fitting?</vt:lpstr>
      <vt:lpstr>Regularization</vt:lpstr>
      <vt:lpstr>Regularization: </vt:lpstr>
      <vt:lpstr>Regularization: </vt:lpstr>
      <vt:lpstr>Polynomial Coefficients   </vt:lpstr>
      <vt:lpstr>Polynomial Coefficients   </vt:lpstr>
      <vt:lpstr>Regularization:           vs. </vt:lpstr>
      <vt:lpstr>Bias-variance</vt:lpstr>
      <vt:lpstr>How to reduce over-fitting?</vt:lpstr>
      <vt:lpstr>Bias-variance tradeoff</vt:lpstr>
      <vt:lpstr>Bias-variance tradeoff</vt:lpstr>
      <vt:lpstr>Effect of training size</vt:lpstr>
      <vt:lpstr>How to reduce over-fitting?</vt:lpstr>
      <vt:lpstr>Remember…</vt:lpstr>
      <vt:lpstr>Image Representations</vt:lpstr>
      <vt:lpstr>An image is a set of pixels…</vt:lpstr>
      <vt:lpstr>Problems with pixel representation</vt:lpstr>
      <vt:lpstr>Human eye movements</vt:lpstr>
      <vt:lpstr>Choosing distinctive interest points</vt:lpstr>
      <vt:lpstr>Interest points</vt:lpstr>
      <vt:lpstr>Corners as distinctive interest points</vt:lpstr>
      <vt:lpstr>Example of Harris application</vt:lpstr>
      <vt:lpstr>Local features: desired properties</vt:lpstr>
      <vt:lpstr>Overview of Keypoint Description</vt:lpstr>
      <vt:lpstr>Gradients</vt:lpstr>
      <vt:lpstr>SIFT Descriptor</vt:lpstr>
      <vt:lpstr>HOG Descriptor</vt:lpstr>
      <vt:lpstr>What is this? </vt:lpstr>
      <vt:lpstr>What is this? </vt:lpstr>
      <vt:lpstr>What is this? </vt:lpstr>
      <vt:lpstr>Image Representations</vt:lpstr>
      <vt:lpstr>Texture</vt:lpstr>
      <vt:lpstr>Texture representation</vt:lpstr>
      <vt:lpstr>Filter banks</vt:lpstr>
      <vt:lpstr>PowerPoint Presentation</vt:lpstr>
      <vt:lpstr>PowerPoint Presentation</vt:lpstr>
      <vt:lpstr>PowerPoint Presentation</vt:lpstr>
      <vt:lpstr>PowerPoint Presentation</vt:lpstr>
      <vt:lpstr>You try: Can you match the texture to the response?</vt:lpstr>
      <vt:lpstr>How do we compute these reponses?    The remaining slides are optional  (i.e. view them if you’re interested)</vt:lpstr>
      <vt:lpstr>Next time</vt:lpstr>
      <vt:lpstr>Image filtering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PowerPoint Presentation</vt:lpstr>
      <vt:lpstr>Correlation filtering</vt:lpstr>
      <vt:lpstr>Correlation filtering</vt:lpstr>
      <vt:lpstr>Correlation filtering</vt:lpstr>
      <vt:lpstr>Correlation filtering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Filtering examples: sharpening</vt:lpstr>
      <vt:lpstr>Gaussian filter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1699: Intro to Computer Vision Introduction</dc:title>
  <dc:creator>Adriana I. Kovashka</dc:creator>
  <cp:lastModifiedBy>Adriana I. Kovashka</cp:lastModifiedBy>
  <cp:revision>117</cp:revision>
  <dcterms:created xsi:type="dcterms:W3CDTF">2015-04-17T19:15:42Z</dcterms:created>
  <dcterms:modified xsi:type="dcterms:W3CDTF">2016-01-19T21:14:30Z</dcterms:modified>
</cp:coreProperties>
</file>