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1.xml" ContentType="application/vnd.openxmlformats-officedocument.presentationml.tags+xml"/>
  <Override PartName="/ppt/theme/themeOverride7.xml" ContentType="application/vnd.openxmlformats-officedocument.themeOverride+xml"/>
  <Override PartName="/ppt/tags/tag2.xml" ContentType="application/vnd.openxmlformats-officedocument.presentationml.tags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ags/tag3.xml" ContentType="application/vnd.openxmlformats-officedocument.presentationml.tags+xml"/>
  <Override PartName="/ppt/theme/themeOverride13.xml" ContentType="application/vnd.openxmlformats-officedocument.themeOverride+xml"/>
  <Override PartName="/ppt/tags/tag4.xml" ContentType="application/vnd.openxmlformats-officedocument.presentationml.tags+xml"/>
  <Override PartName="/ppt/theme/themeOverride14.xml" ContentType="application/vnd.openxmlformats-officedocument.themeOverride+xml"/>
  <Override PartName="/ppt/tags/tag5.xml" ContentType="application/vnd.openxmlformats-officedocument.presentationml.tags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7.xml" ContentType="application/vnd.openxmlformats-officedocument.themeOverride+xml"/>
  <Override PartName="/ppt/tags/tag6.xml" ContentType="application/vnd.openxmlformats-officedocument.presentationml.tags+xml"/>
  <Override PartName="/ppt/theme/themeOverride18.xml" ContentType="application/vnd.openxmlformats-officedocument.themeOverride+xml"/>
  <Override PartName="/ppt/tags/tag7.xml" ContentType="application/vnd.openxmlformats-officedocument.presentationml.tags+xml"/>
  <Override PartName="/ppt/theme/themeOverride19.xml" ContentType="application/vnd.openxmlformats-officedocument.themeOverride+xml"/>
  <Override PartName="/ppt/tags/tag8.xml" ContentType="application/vnd.openxmlformats-officedocument.presentationml.tags+xml"/>
  <Override PartName="/ppt/theme/themeOverride20.xml" ContentType="application/vnd.openxmlformats-officedocument.themeOverride+xml"/>
  <Override PartName="/ppt/tags/tag9.xml" ContentType="application/vnd.openxmlformats-officedocument.presentationml.tags+xml"/>
  <Override PartName="/ppt/theme/themeOverride21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22.xml" ContentType="application/vnd.openxmlformats-officedocument.themeOverride+xml"/>
  <Override PartName="/ppt/tags/tag12.xml" ContentType="application/vnd.openxmlformats-officedocument.presentationml.tags+xml"/>
  <Override PartName="/ppt/theme/themeOverride2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3" r:id="rId2"/>
    <p:sldMasterId id="2147483785" r:id="rId3"/>
    <p:sldMasterId id="2147483797" r:id="rId4"/>
  </p:sldMasterIdLst>
  <p:notesMasterIdLst>
    <p:notesMasterId r:id="rId45"/>
  </p:notesMasterIdLst>
  <p:sldIdLst>
    <p:sldId id="256" r:id="rId5"/>
    <p:sldId id="316" r:id="rId6"/>
    <p:sldId id="530" r:id="rId7"/>
    <p:sldId id="531" r:id="rId8"/>
    <p:sldId id="529" r:id="rId9"/>
    <p:sldId id="507" r:id="rId10"/>
    <p:sldId id="508" r:id="rId11"/>
    <p:sldId id="523" r:id="rId12"/>
    <p:sldId id="524" r:id="rId13"/>
    <p:sldId id="525" r:id="rId14"/>
    <p:sldId id="526" r:id="rId15"/>
    <p:sldId id="527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492" r:id="rId28"/>
    <p:sldId id="532" r:id="rId29"/>
    <p:sldId id="534" r:id="rId30"/>
    <p:sldId id="493" r:id="rId31"/>
    <p:sldId id="494" r:id="rId32"/>
    <p:sldId id="495" r:id="rId33"/>
    <p:sldId id="496" r:id="rId34"/>
    <p:sldId id="497" r:id="rId35"/>
    <p:sldId id="498" r:id="rId36"/>
    <p:sldId id="535" r:id="rId37"/>
    <p:sldId id="533" r:id="rId38"/>
    <p:sldId id="499" r:id="rId39"/>
    <p:sldId id="500" r:id="rId40"/>
    <p:sldId id="501" r:id="rId41"/>
    <p:sldId id="502" r:id="rId42"/>
    <p:sldId id="503" r:id="rId43"/>
    <p:sldId id="5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25" autoAdjust="0"/>
    <p:restoredTop sz="94624" autoAdjust="0"/>
  </p:normalViewPr>
  <p:slideViewPr>
    <p:cSldViewPr snapToGrid="0">
      <p:cViewPr>
        <p:scale>
          <a:sx n="100" d="100"/>
          <a:sy n="100" d="100"/>
        </p:scale>
        <p:origin x="72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95898-8D84-4C5D-BADA-C939A07F5565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1EDA-6654-40B8-9D58-82E30EE6B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7C9AEC-294F-41A6-A526-2BBA3D2493E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6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2C91B9-9C90-451D-893A-8FC47511584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8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526973-70E0-4749-98B6-B3D0E02EB41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8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simpler classifier or regularization could increase bias and lead to more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59683-7DA8-4CCC-B736-E213A444BF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9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A814EC-A231-434D-B20E-B6B9F7EC953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A5B162-6E76-400A-A732-B62BF2C467F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5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  <a:r>
              <a:rPr lang="en-US" baseline="0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51EDA-6654-40B8-9D58-82E30EE6B6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387131-A248-4B66-B64D-43474C48269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3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4AB6BD-C98B-471D-82E5-C3AAC61EDF4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8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5F80E2-B45F-4680-BC87-A3F7FC8CF8C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8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59683-7DA8-4CCC-B736-E213A444BF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4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59683-7DA8-4CCC-B736-E213A444BF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2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839942-A049-422F-86F2-1E3C74E6817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5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3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7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8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5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3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67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26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5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4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1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75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1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22313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22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2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73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34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94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21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9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95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61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05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79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03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10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9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31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35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82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1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DEF7FD94-9782-41F3-B2A5-0D7934C54F0C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EF7FD94-9782-41F3-B2A5-0D7934C54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3A9CEBD-06BE-4342-B09A-C7EEE98F9B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9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0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s.pitt.edu/~milos/courses/cs2750/Tutorial/" TargetMode="External"/><Relationship Id="rId2" Type="http://schemas.openxmlformats.org/officeDocument/2006/relationships/hyperlink" Target="http://cs.brown.edu/courses/cs143/2011/docs/matlab-tutori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.udel.edu/~braun/M349/Matlab_probs2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0.jpeg"/><Relationship Id="rId2" Type="http://schemas.openxmlformats.org/officeDocument/2006/relationships/tags" Target="../tags/tag10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staff.bucknell.edu/maneval/help211/basicexercises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cs.pitt.edu/~kovashka/cs2750/hw1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2750: Machine Learning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Bias-Variance Tradeoff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Prof. Adriana </a:t>
            </a:r>
            <a:r>
              <a:rPr lang="en-US" sz="3600" dirty="0" err="1" smtClean="0">
                <a:solidFill>
                  <a:schemeClr val="tx1"/>
                </a:solidFill>
              </a:rPr>
              <a:t>Kovashka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January 13, 2016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36000" cy="4525963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y </a:t>
            </a:r>
            <a:r>
              <a:rPr lang="en-US" dirty="0"/>
              <a:t>is discrete:</a:t>
            </a:r>
          </a:p>
          <a:p>
            <a:pPr lvl="1"/>
            <a:r>
              <a:rPr lang="en-US" sz="2400" dirty="0" smtClean="0"/>
              <a:t>Precision/recall</a:t>
            </a:r>
          </a:p>
          <a:p>
            <a:pPr lvl="2"/>
            <a:r>
              <a:rPr lang="en-US" sz="2000" b="1" dirty="0" smtClean="0"/>
              <a:t>P</a:t>
            </a:r>
            <a:r>
              <a:rPr lang="en-US" sz="2000" dirty="0" smtClean="0"/>
              <a:t>recision = # predicted </a:t>
            </a:r>
            <a:r>
              <a:rPr lang="en-US" sz="2000" dirty="0" smtClean="0">
                <a:solidFill>
                  <a:srgbClr val="FF0000"/>
                </a:solidFill>
              </a:rPr>
              <a:t>true</a:t>
            </a:r>
            <a:r>
              <a:rPr lang="en-US" sz="2000" dirty="0" smtClean="0"/>
              <a:t> </a:t>
            </a:r>
            <a:r>
              <a:rPr lang="en-US" sz="2000" dirty="0" err="1" smtClean="0"/>
              <a:t>pos</a:t>
            </a:r>
            <a:r>
              <a:rPr lang="en-US" sz="2000" dirty="0" smtClean="0"/>
              <a:t> / # predicted </a:t>
            </a:r>
            <a:r>
              <a:rPr lang="en-US" sz="2000" dirty="0" err="1" smtClean="0"/>
              <a:t>pos</a:t>
            </a:r>
            <a:endParaRPr lang="en-US" sz="2000" dirty="0" smtClean="0"/>
          </a:p>
          <a:p>
            <a:pPr lvl="2"/>
            <a:r>
              <a:rPr lang="en-US" sz="2000" b="1" dirty="0" smtClean="0"/>
              <a:t>R</a:t>
            </a:r>
            <a:r>
              <a:rPr lang="en-US" sz="2000" dirty="0" smtClean="0"/>
              <a:t>ecall = # </a:t>
            </a:r>
            <a:r>
              <a:rPr lang="en-US" sz="2000" dirty="0" smtClean="0">
                <a:solidFill>
                  <a:srgbClr val="FF0000"/>
                </a:solidFill>
              </a:rPr>
              <a:t>predicted</a:t>
            </a:r>
            <a:r>
              <a:rPr lang="en-US" sz="2000" dirty="0" smtClean="0"/>
              <a:t> true </a:t>
            </a:r>
            <a:r>
              <a:rPr lang="en-US" sz="2000" dirty="0" err="1" smtClean="0"/>
              <a:t>pos</a:t>
            </a:r>
            <a:r>
              <a:rPr lang="en-US" sz="2000" dirty="0" smtClean="0"/>
              <a:t> / # true </a:t>
            </a:r>
            <a:r>
              <a:rPr lang="en-US" sz="2000" dirty="0" err="1" smtClean="0"/>
              <a:t>pos</a:t>
            </a:r>
            <a:endParaRPr lang="en-US" sz="2000" dirty="0" smtClean="0"/>
          </a:p>
          <a:p>
            <a:pPr lvl="1"/>
            <a:r>
              <a:rPr lang="en-US" sz="2400" dirty="0" smtClean="0"/>
              <a:t>F-measure </a:t>
            </a:r>
          </a:p>
          <a:p>
            <a:pPr marL="857250" lvl="2" indent="0">
              <a:buNone/>
            </a:pPr>
            <a:r>
              <a:rPr lang="en-US" sz="2000" dirty="0" smtClean="0"/>
              <a:t>= 2PR / (P + R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83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/ Recall / F-measure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0915"/>
            <a:ext cx="5132372" cy="1182900"/>
          </a:xfrm>
        </p:spPr>
        <p:txBody>
          <a:bodyPr/>
          <a:lstStyle/>
          <a:p>
            <a:r>
              <a:rPr lang="en-US" sz="1800" dirty="0" smtClean="0"/>
              <a:t>Precision 	= 2 / 5 = 0.4</a:t>
            </a:r>
          </a:p>
          <a:p>
            <a:r>
              <a:rPr lang="en-US" sz="1800" dirty="0" smtClean="0"/>
              <a:t>Recall		= 2 / 4 = 0.5</a:t>
            </a:r>
          </a:p>
          <a:p>
            <a:r>
              <a:rPr lang="en-US" sz="1800" dirty="0" smtClean="0"/>
              <a:t>F-measure 	= 2*0.4*0.5 / 0.4+0.5 = 0.44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2" y="2373795"/>
            <a:ext cx="1168537" cy="904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00" y="2369452"/>
            <a:ext cx="1177325" cy="908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43" y="2378282"/>
            <a:ext cx="1140330" cy="906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21" y="2386471"/>
            <a:ext cx="678153" cy="904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82" y="2378282"/>
            <a:ext cx="905653" cy="679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04" y="2370913"/>
            <a:ext cx="914590" cy="685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63" y="2366571"/>
            <a:ext cx="908572" cy="68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81" y="2297223"/>
            <a:ext cx="502079" cy="753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1" r="26584"/>
          <a:stretch/>
        </p:blipFill>
        <p:spPr>
          <a:xfrm>
            <a:off x="5617032" y="2373785"/>
            <a:ext cx="406400" cy="6833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95" y="2366571"/>
            <a:ext cx="517714" cy="69028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57486" y="1254346"/>
            <a:ext cx="6584" cy="434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42537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2607" y="1493951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True positives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(images </a:t>
            </a:r>
            <a:r>
              <a:rPr lang="en-US" dirty="0" smtClean="0">
                <a:solidFill>
                  <a:srgbClr val="00B050"/>
                </a:solidFill>
              </a:rPr>
              <a:t>that contain </a:t>
            </a:r>
            <a:r>
              <a:rPr lang="en-US" dirty="0" smtClean="0">
                <a:solidFill>
                  <a:srgbClr val="000000"/>
                </a:solidFill>
              </a:rPr>
              <a:t>people)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85758" y="1493951"/>
            <a:ext cx="3801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True negatives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(images </a:t>
            </a:r>
            <a:r>
              <a:rPr lang="en-US" dirty="0" smtClean="0">
                <a:solidFill>
                  <a:srgbClr val="00B050"/>
                </a:solidFill>
              </a:rPr>
              <a:t>that </a:t>
            </a:r>
            <a:r>
              <a:rPr lang="en-US" i="1" dirty="0" smtClean="0">
                <a:solidFill>
                  <a:srgbClr val="00B050"/>
                </a:solidFill>
              </a:rPr>
              <a:t>do not</a:t>
            </a:r>
            <a:r>
              <a:rPr lang="en-US" dirty="0" smtClean="0">
                <a:solidFill>
                  <a:srgbClr val="00B050"/>
                </a:solidFill>
              </a:rPr>
              <a:t> contain </a:t>
            </a:r>
            <a:r>
              <a:rPr lang="en-US" dirty="0" smtClean="0">
                <a:solidFill>
                  <a:srgbClr val="000000"/>
                </a:solidFill>
              </a:rPr>
              <a:t>people)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240" y="3642359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Predicted positives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(images </a:t>
            </a:r>
            <a:r>
              <a:rPr lang="en-US" i="1" dirty="0" smtClean="0">
                <a:solidFill>
                  <a:srgbClr val="FF0000"/>
                </a:solidFill>
              </a:rPr>
              <a:t>predicted to </a:t>
            </a:r>
            <a:r>
              <a:rPr lang="en-US" dirty="0" smtClean="0">
                <a:solidFill>
                  <a:srgbClr val="FF0000"/>
                </a:solidFill>
              </a:rPr>
              <a:t>contain </a:t>
            </a:r>
            <a:r>
              <a:rPr lang="en-US" dirty="0" smtClean="0">
                <a:solidFill>
                  <a:srgbClr val="000000"/>
                </a:solidFill>
              </a:rPr>
              <a:t>people)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5693" y="3642359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Predicted negatives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(images </a:t>
            </a:r>
            <a:r>
              <a:rPr lang="en-US" i="1" dirty="0" smtClean="0">
                <a:solidFill>
                  <a:srgbClr val="FF0000"/>
                </a:solidFill>
              </a:rPr>
              <a:t>predicted not to</a:t>
            </a:r>
            <a:r>
              <a:rPr lang="en-US" dirty="0" smtClean="0">
                <a:solidFill>
                  <a:srgbClr val="FF0000"/>
                </a:solidFill>
              </a:rPr>
              <a:t> contain </a:t>
            </a:r>
            <a:r>
              <a:rPr lang="en-US" dirty="0" smtClean="0">
                <a:solidFill>
                  <a:srgbClr val="000000"/>
                </a:solidFill>
              </a:rPr>
              <a:t>people)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1" y="4331933"/>
            <a:ext cx="1177325" cy="9085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90" y="4331933"/>
            <a:ext cx="905653" cy="6792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62" y="4330618"/>
            <a:ext cx="678153" cy="9042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60" y="4330618"/>
            <a:ext cx="914590" cy="6859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04" y="4334605"/>
            <a:ext cx="517714" cy="6902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52" y="4330618"/>
            <a:ext cx="1168537" cy="9042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47" y="4330618"/>
            <a:ext cx="1140330" cy="9069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95" y="4303248"/>
            <a:ext cx="908572" cy="6814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68" y="4267402"/>
            <a:ext cx="502079" cy="7531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1" r="26584"/>
          <a:stretch/>
        </p:blipFill>
        <p:spPr>
          <a:xfrm>
            <a:off x="7039594" y="4303205"/>
            <a:ext cx="406400" cy="68333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227943" y="5384800"/>
            <a:ext cx="2208831" cy="434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27080" y="5862944"/>
            <a:ext cx="3362492" cy="30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00362" y="6138395"/>
            <a:ext cx="3362492" cy="30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8584" y="5510272"/>
            <a:ext cx="235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Accuracy: </a:t>
            </a:r>
            <a:r>
              <a:rPr lang="en-US" dirty="0"/>
              <a:t> </a:t>
            </a:r>
            <a:r>
              <a:rPr lang="en-US" dirty="0" smtClean="0"/>
              <a:t>  5 / 10 = 0.5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67302" y="5571474"/>
            <a:ext cx="1293740" cy="30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5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4" grpId="0" animBg="1"/>
      <p:bldP spid="9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7260" cy="4525963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y </a:t>
            </a:r>
            <a:r>
              <a:rPr lang="en-US" dirty="0" smtClean="0"/>
              <a:t>is continuous:</a:t>
            </a:r>
            <a:endParaRPr lang="en-US" dirty="0"/>
          </a:p>
          <a:p>
            <a:pPr lvl="1"/>
            <a:r>
              <a:rPr lang="en-US" dirty="0" smtClean="0"/>
              <a:t>Euclidean distance between true </a:t>
            </a:r>
            <a:r>
              <a:rPr lang="en-US" i="1" dirty="0" smtClean="0"/>
              <a:t>y </a:t>
            </a:r>
            <a:r>
              <a:rPr lang="en-US" dirty="0" smtClean="0"/>
              <a:t>and predicted </a:t>
            </a:r>
            <a:r>
              <a:rPr lang="en-US" i="1" dirty="0" smtClean="0"/>
              <a:t>y’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81000" y="5650176"/>
            <a:ext cx="8458200" cy="914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How well does a learned model generalize from the data it was trained on to a new test set?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80703"/>
            <a:ext cx="4229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80703"/>
            <a:ext cx="609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1828800" y="5038303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t>Training set (labels known)</a:t>
            </a:r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5841244" y="5038303"/>
            <a:ext cx="2905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Test set (labels unknown)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6581775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9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Generalization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2637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/>
              <a:t>Components of </a:t>
            </a:r>
            <a:r>
              <a:rPr lang="en-US" altLang="en-US" sz="2400" dirty="0" smtClean="0"/>
              <a:t>expected loss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000" b="1" dirty="0" smtClean="0"/>
              <a:t>Noise </a:t>
            </a:r>
            <a:r>
              <a:rPr lang="en-US" altLang="en-US" sz="2000" dirty="0" smtClean="0"/>
              <a:t>in our observations: unavoidable</a:t>
            </a:r>
          </a:p>
          <a:p>
            <a:pPr lvl="1" eaLnBrk="1" hangingPunct="1"/>
            <a:r>
              <a:rPr lang="en-US" altLang="en-US" sz="2000" b="1" dirty="0" smtClean="0"/>
              <a:t>Bias</a:t>
            </a:r>
            <a:r>
              <a:rPr lang="en-US" altLang="en-US" sz="2000" b="1" dirty="0" smtClean="0"/>
              <a:t>:</a:t>
            </a:r>
            <a:r>
              <a:rPr lang="en-US" altLang="en-US" sz="2000" dirty="0" smtClean="0"/>
              <a:t> how much the average model over all training sets differs from the true model</a:t>
            </a:r>
          </a:p>
          <a:p>
            <a:pPr lvl="2" eaLnBrk="1" hangingPunct="1"/>
            <a:r>
              <a:rPr lang="en-US" altLang="en-US" sz="2000" dirty="0" smtClean="0"/>
              <a:t>Error due to inaccurate assumptions/simplifications made by the model</a:t>
            </a:r>
          </a:p>
          <a:p>
            <a:pPr lvl="1" eaLnBrk="1" hangingPunct="1"/>
            <a:r>
              <a:rPr lang="en-US" altLang="en-US" sz="2000" b="1" dirty="0" smtClean="0"/>
              <a:t>Variance:</a:t>
            </a:r>
            <a:r>
              <a:rPr lang="en-US" altLang="en-US" sz="2000" dirty="0" smtClean="0"/>
              <a:t> how much models estimated from different training sets differ from each other</a:t>
            </a:r>
          </a:p>
          <a:p>
            <a:pPr eaLnBrk="1" hangingPunct="1"/>
            <a:r>
              <a:rPr lang="en-US" altLang="en-US" sz="2400" b="1" dirty="0" err="1" smtClean="0"/>
              <a:t>Underfitting</a:t>
            </a:r>
            <a:r>
              <a:rPr lang="en-US" altLang="en-US" sz="2400" b="1" dirty="0" smtClean="0"/>
              <a:t>:</a:t>
            </a:r>
            <a:r>
              <a:rPr lang="en-US" altLang="en-US" sz="2400" dirty="0" smtClean="0"/>
              <a:t> model is too “simple” to represent all the relevant class characteristics</a:t>
            </a:r>
          </a:p>
          <a:p>
            <a:pPr lvl="1" eaLnBrk="1" hangingPunct="1"/>
            <a:r>
              <a:rPr lang="en-US" altLang="en-US" sz="2000" dirty="0" smtClean="0"/>
              <a:t>High bias and low variance</a:t>
            </a:r>
          </a:p>
          <a:p>
            <a:pPr lvl="1" eaLnBrk="1" hangingPunct="1"/>
            <a:r>
              <a:rPr lang="en-US" altLang="en-US" sz="2000" dirty="0" smtClean="0"/>
              <a:t>High training error and high test error</a:t>
            </a:r>
          </a:p>
          <a:p>
            <a:pPr eaLnBrk="1" hangingPunct="1"/>
            <a:r>
              <a:rPr lang="en-US" altLang="en-US" sz="2400" b="1" dirty="0" smtClean="0"/>
              <a:t>Overfitting:</a:t>
            </a:r>
            <a:r>
              <a:rPr lang="en-US" altLang="en-US" sz="2400" dirty="0" smtClean="0"/>
              <a:t> model is too “complex” and fits irrelevant characteristics (noise) in the data</a:t>
            </a:r>
          </a:p>
          <a:p>
            <a:pPr lvl="1" eaLnBrk="1" hangingPunct="1"/>
            <a:r>
              <a:rPr lang="en-US" altLang="en-US" sz="2000" dirty="0" smtClean="0"/>
              <a:t>Low bias and high variance</a:t>
            </a:r>
          </a:p>
          <a:p>
            <a:pPr lvl="1" eaLnBrk="1" hangingPunct="1"/>
            <a:r>
              <a:rPr lang="en-US" altLang="en-US" sz="2000" dirty="0" smtClean="0"/>
              <a:t>Low training error and high test error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581775"/>
            <a:ext cx="17633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Adapted from L</a:t>
            </a: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5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Bias-Variance Trade-off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5720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Models with too few parameters are inaccurate because of a large bias (not enough flexibility).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Models with too many parameters are inaccurate because of a large variance (too much sensitivity to the sample).</a:t>
            </a:r>
          </a:p>
        </p:txBody>
      </p:sp>
      <p:pic>
        <p:nvPicPr>
          <p:cNvPr id="64516" name="Picture 2" descr="C:\Users\hays\Desktop\143 Computer Vision\slides\09\bias_variance_bias_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5900"/>
            <a:ext cx="35718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 descr="C:\Users\hays\Desktop\143 Computer Vision\slides\09\bias_variance_var_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40163"/>
            <a:ext cx="357187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6581775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91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Polynomial Curve Fitting	</a:t>
            </a:r>
          </a:p>
        </p:txBody>
      </p:sp>
      <p:pic>
        <p:nvPicPr>
          <p:cNvPr id="10243" name="Content Placeholder 7" descr="Figure1.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81200" y="1524000"/>
            <a:ext cx="4800600" cy="3565525"/>
          </a:xfrm>
        </p:spPr>
      </p:pic>
      <p:pic>
        <p:nvPicPr>
          <p:cNvPr id="10244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4650" y="5105400"/>
            <a:ext cx="60261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2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Sum-of-Squares Error Function</a:t>
            </a:r>
          </a:p>
        </p:txBody>
      </p:sp>
      <p:pic>
        <p:nvPicPr>
          <p:cNvPr id="11267" name="Content Placeholder 3" descr="Figure1.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82813" y="1524000"/>
            <a:ext cx="4446587" cy="3352800"/>
          </a:xfrm>
        </p:spPr>
      </p:pic>
      <p:pic>
        <p:nvPicPr>
          <p:cNvPr id="11268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4475" y="5105400"/>
            <a:ext cx="34448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03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0</a:t>
            </a:r>
            <a:r>
              <a:rPr lang="en-GB" baseline="30000" smtClean="0"/>
              <a:t>th</a:t>
            </a:r>
            <a:r>
              <a:rPr lang="en-GB" smtClean="0"/>
              <a:t> Order Polynomial</a:t>
            </a:r>
          </a:p>
        </p:txBody>
      </p:sp>
      <p:pic>
        <p:nvPicPr>
          <p:cNvPr id="12291" name="Content Placeholder 3" descr="Figure1.4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37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</a:t>
            </a:r>
            <a:r>
              <a:rPr lang="en-GB" baseline="30000" smtClean="0"/>
              <a:t>st</a:t>
            </a:r>
            <a:r>
              <a:rPr lang="en-GB" smtClean="0"/>
              <a:t> Order Polynomial</a:t>
            </a:r>
          </a:p>
        </p:txBody>
      </p:sp>
      <p:pic>
        <p:nvPicPr>
          <p:cNvPr id="13315" name="Content Placeholder 3" descr="Figure1.4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1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76741"/>
          </a:xfrm>
        </p:spPr>
        <p:txBody>
          <a:bodyPr>
            <a:noAutofit/>
          </a:bodyPr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573"/>
            <a:ext cx="8229600" cy="4133590"/>
          </a:xfrm>
        </p:spPr>
        <p:txBody>
          <a:bodyPr>
            <a:normAutofit/>
          </a:bodyPr>
          <a:lstStyle/>
          <a:p>
            <a:r>
              <a:rPr lang="en-US" dirty="0" smtClean="0"/>
              <a:t>More </a:t>
            </a:r>
            <a:r>
              <a:rPr lang="en-US" dirty="0" err="1" smtClean="0"/>
              <a:t>Matlab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Measuring performance</a:t>
            </a:r>
          </a:p>
          <a:p>
            <a:r>
              <a:rPr lang="en-US" dirty="0" smtClean="0"/>
              <a:t>The bias-variance trade-off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</a:t>
            </a:r>
            <a:r>
              <a:rPr lang="en-GB" baseline="30000" smtClean="0"/>
              <a:t>rd</a:t>
            </a:r>
            <a:r>
              <a:rPr lang="en-GB" smtClean="0"/>
              <a:t> Order Polynomial</a:t>
            </a:r>
          </a:p>
        </p:txBody>
      </p:sp>
      <p:pic>
        <p:nvPicPr>
          <p:cNvPr id="14339" name="Content Placeholder 3" descr="Figure1.4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4000" cy="3962400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95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9</a:t>
            </a:r>
            <a:r>
              <a:rPr lang="en-GB" baseline="30000" smtClean="0"/>
              <a:t>th</a:t>
            </a:r>
            <a:r>
              <a:rPr lang="en-GB" smtClean="0"/>
              <a:t> Order Polynomial</a:t>
            </a:r>
          </a:p>
        </p:txBody>
      </p:sp>
      <p:pic>
        <p:nvPicPr>
          <p:cNvPr id="15363" name="Content Placeholder 3" descr="Figure1.4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1800225"/>
            <a:ext cx="5330825" cy="3959225"/>
          </a:xfr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24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Over-fitting</a:t>
            </a:r>
          </a:p>
        </p:txBody>
      </p:sp>
      <p:pic>
        <p:nvPicPr>
          <p:cNvPr id="16387" name="Content Placeholder 3" descr="Figure1.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447800"/>
            <a:ext cx="5254625" cy="3833813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19200" y="5486400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prstClr val="black"/>
                </a:solidFill>
              </a:rPr>
              <a:t>Root-Mean-Square (RMS) Error:</a:t>
            </a:r>
          </a:p>
        </p:txBody>
      </p:sp>
      <p:pic>
        <p:nvPicPr>
          <p:cNvPr id="16389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2413" y="5572125"/>
            <a:ext cx="24463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49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Set Size: </a:t>
            </a:r>
          </a:p>
        </p:txBody>
      </p:sp>
      <p:pic>
        <p:nvPicPr>
          <p:cNvPr id="18435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3925" y="715963"/>
            <a:ext cx="12604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Figure1.6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225" y="2209800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57200" y="1524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prstClr val="black"/>
                </a:solidFill>
              </a:rPr>
              <a:t>9</a:t>
            </a:r>
            <a:r>
              <a:rPr lang="en-GB" sz="2400" baseline="30000">
                <a:solidFill>
                  <a:prstClr val="black"/>
                </a:solidFill>
              </a:rPr>
              <a:t>th</a:t>
            </a:r>
            <a:r>
              <a:rPr lang="en-GB" sz="2400">
                <a:solidFill>
                  <a:prstClr val="black"/>
                </a:solidFill>
              </a:rPr>
              <a:t> Order Polynomial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0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Set Size: </a:t>
            </a:r>
          </a:p>
        </p:txBody>
      </p:sp>
      <p:pic>
        <p:nvPicPr>
          <p:cNvPr id="19460" name="Content Placeholder 8" descr="Figure1.6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00225" y="2209800"/>
            <a:ext cx="5334000" cy="3962400"/>
          </a:xfrm>
        </p:spPr>
      </p:pic>
      <p:pic>
        <p:nvPicPr>
          <p:cNvPr id="19459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1388" y="715963"/>
            <a:ext cx="14557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457200" y="1524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prstClr val="black"/>
                </a:solidFill>
              </a:rPr>
              <a:t>9</a:t>
            </a:r>
            <a:r>
              <a:rPr lang="en-GB" sz="2400" baseline="30000">
                <a:solidFill>
                  <a:prstClr val="black"/>
                </a:solidFill>
              </a:rPr>
              <a:t>th</a:t>
            </a:r>
            <a:r>
              <a:rPr lang="en-GB" sz="2400">
                <a:solidFill>
                  <a:prstClr val="black"/>
                </a:solidFill>
              </a:rPr>
              <a:t> Order Polynomial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67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Who can give me an example of overfitting…</a:t>
            </a:r>
          </a:p>
          <a:p>
            <a:pPr marL="0" indent="0">
              <a:buNone/>
            </a:pPr>
            <a:r>
              <a:rPr lang="en-US" dirty="0" smtClean="0"/>
              <a:t>involving the Steelers and what will happen on Sunday?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66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reduce </a:t>
            </a:r>
            <a:r>
              <a:rPr lang="en-US" dirty="0" smtClean="0"/>
              <a:t>over-fitting?</a:t>
            </a:r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</a:t>
            </a:r>
            <a:r>
              <a:rPr lang="en-US" dirty="0"/>
              <a:t>more training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05484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</a:t>
            </a: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D. </a:t>
            </a:r>
            <a:r>
              <a:rPr lang="en-US" sz="1200" dirty="0" err="1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10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Regularization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GB" sz="2400" dirty="0" smtClean="0"/>
              <a:t>Penalize large coefficient </a:t>
            </a:r>
            <a:r>
              <a:rPr lang="en-GB" sz="2400" dirty="0" smtClean="0"/>
              <a:t>values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(Remember: We want to minimize this expression.)</a:t>
            </a:r>
            <a:endParaRPr lang="en-GB" sz="2400" dirty="0" smtClean="0"/>
          </a:p>
        </p:txBody>
      </p:sp>
      <p:pic>
        <p:nvPicPr>
          <p:cNvPr id="20484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4238" y="2667000"/>
            <a:ext cx="454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Adapted from </a:t>
            </a:r>
            <a:r>
              <a:rPr lang="en-US" sz="1100" dirty="0" smtClean="0">
                <a:solidFill>
                  <a:prstClr val="black"/>
                </a:solidFill>
              </a:rPr>
              <a:t>Chris Bishop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7375" y="2667000"/>
            <a:ext cx="116205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5651" y="2743200"/>
            <a:ext cx="384174" cy="17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75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Polynomial Coefficients   </a:t>
            </a:r>
            <a:endParaRPr lang="en-GB" smtClean="0">
              <a:latin typeface="cmmi10" pitchFamily="34" charset="0"/>
            </a:endParaRPr>
          </a:p>
        </p:txBody>
      </p:sp>
      <p:pic>
        <p:nvPicPr>
          <p:cNvPr id="17411" name="Picture 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6188" y="1600200"/>
            <a:ext cx="671512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75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Regularization: </a:t>
            </a:r>
          </a:p>
        </p:txBody>
      </p:sp>
      <p:pic>
        <p:nvPicPr>
          <p:cNvPr id="2150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325" y="715963"/>
            <a:ext cx="179863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Figure1.7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225" y="1800225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2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http://cs.brown.edu/courses/cs143/2011/docs/matlab-tutorial/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https://people.cs.pitt.edu/~milos/courses/cs2750/Tutorial/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http://www.math.udel.edu/~</a:t>
            </a:r>
            <a:r>
              <a:rPr lang="en-US" dirty="0" smtClean="0">
                <a:hlinkClick r:id="rId4"/>
              </a:rPr>
              <a:t>braun/M349/Matlab_probs2.pdf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Regularization: </a:t>
            </a:r>
          </a:p>
        </p:txBody>
      </p:sp>
      <p:pic>
        <p:nvPicPr>
          <p:cNvPr id="22531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325" y="715963"/>
            <a:ext cx="13398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Figure1.7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225" y="1800225"/>
            <a:ext cx="53308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4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Regularization:           vs. </a:t>
            </a:r>
          </a:p>
        </p:txBody>
      </p:sp>
      <p:pic>
        <p:nvPicPr>
          <p:cNvPr id="23555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0" y="720725"/>
            <a:ext cx="6080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1900" y="755650"/>
            <a:ext cx="9525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Figure1.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0225" y="1800225"/>
            <a:ext cx="5254625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Chris 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76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Polynomial Coefficients   </a:t>
            </a:r>
            <a:endParaRPr lang="en-GB" smtClean="0">
              <a:latin typeface="cmmi10" pitchFamily="34" charset="0"/>
            </a:endParaRPr>
          </a:p>
        </p:txBody>
      </p:sp>
      <p:pic>
        <p:nvPicPr>
          <p:cNvPr id="24579" name="Picture 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8763" y="1600200"/>
            <a:ext cx="614997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717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Adapted from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</a:rPr>
              <a:t>Chris Bishop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850" y="1299746"/>
            <a:ext cx="5093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 regularization	         		Huge regularization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0402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reduce </a:t>
            </a:r>
            <a:r>
              <a:rPr lang="en-US" dirty="0" smtClean="0"/>
              <a:t>over-fitting?</a:t>
            </a:r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</a:t>
            </a:r>
            <a:r>
              <a:rPr lang="en-US" dirty="0"/>
              <a:t>more training data</a:t>
            </a:r>
          </a:p>
          <a:p>
            <a:endParaRPr lang="en-US" dirty="0" smtClean="0"/>
          </a:p>
          <a:p>
            <a:r>
              <a:rPr lang="en-US" dirty="0"/>
              <a:t>Regularize the parameters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05484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</a:t>
            </a: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D. </a:t>
            </a:r>
            <a:r>
              <a:rPr lang="en-US" sz="1200" dirty="0" err="1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93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research.microsoft.com/en-us/um/people/cmbishop/PRML/prmlfigs-jpg/Figure3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4" y="1331913"/>
            <a:ext cx="7059612" cy="52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585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Figure from Chris </a:t>
            </a:r>
            <a:r>
              <a:rPr lang="en-US" sz="1100" dirty="0" smtClean="0">
                <a:solidFill>
                  <a:prstClr val="black"/>
                </a:solidFill>
              </a:rPr>
              <a:t>Bishop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Bias-variance tradeoff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5410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FF"/>
                </a:solidFill>
                <a:cs typeface="Arial" panose="020B0604020202020204" pitchFamily="34" charset="0"/>
              </a:rPr>
              <a:t>Training error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4343400"/>
            <a:ext cx="124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Test error</a:t>
            </a:r>
          </a:p>
        </p:txBody>
      </p:sp>
      <p:sp>
        <p:nvSpPr>
          <p:cNvPr id="18" name="Freeform 17"/>
          <p:cNvSpPr/>
          <p:nvPr/>
        </p:nvSpPr>
        <p:spPr>
          <a:xfrm>
            <a:off x="1816100" y="47910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828800" y="29876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00200" y="2133600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Underfitting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62600" y="2133600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Overfitting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096294" y="2780506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599907" y="3239294"/>
            <a:ext cx="1295400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76400" y="2514600"/>
            <a:ext cx="533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40386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20813" y="2771775"/>
            <a:ext cx="5329237" cy="3629025"/>
            <a:chOff x="1535668" y="2667794"/>
            <a:chExt cx="5328262" cy="3630493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77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cs typeface="Arial" panose="020B0604020202020204" pitchFamily="34" charset="0"/>
                </a:rPr>
                <a:t>Complexity</a:t>
              </a:r>
            </a:p>
          </p:txBody>
        </p:sp>
        <p:sp>
          <p:nvSpPr>
            <p:cNvPr id="66578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Low Bias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High Variance</a:t>
              </a:r>
            </a:p>
          </p:txBody>
        </p:sp>
        <p:sp>
          <p:nvSpPr>
            <p:cNvPr id="66579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High Bias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Low Variance</a:t>
              </a:r>
            </a:p>
          </p:txBody>
        </p:sp>
        <p:sp>
          <p:nvSpPr>
            <p:cNvPr id="66580" name="TextBox 10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cs typeface="Arial" panose="020B0604020202020204" pitchFamily="34" charset="0"/>
                </a:rPr>
                <a:t>Error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475538" y="6581775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2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2" grpId="0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Bias-variance tradeoff</a:t>
            </a:r>
          </a:p>
        </p:txBody>
      </p:sp>
      <p:sp>
        <p:nvSpPr>
          <p:cNvPr id="10" name="Freeform 9"/>
          <p:cNvSpPr/>
          <p:nvPr/>
        </p:nvSpPr>
        <p:spPr>
          <a:xfrm>
            <a:off x="1941513" y="3957638"/>
            <a:ext cx="4359275" cy="1827212"/>
          </a:xfrm>
          <a:custGeom>
            <a:avLst/>
            <a:gdLst>
              <a:gd name="connsiteX0" fmla="*/ 0 w 4359058"/>
              <a:gd name="connsiteY0" fmla="*/ 0 h 1826490"/>
              <a:gd name="connsiteX1" fmla="*/ 413359 w 4359058"/>
              <a:gd name="connsiteY1" fmla="*/ 12526 h 1826490"/>
              <a:gd name="connsiteX2" fmla="*/ 450937 w 4359058"/>
              <a:gd name="connsiteY2" fmla="*/ 25052 h 1826490"/>
              <a:gd name="connsiteX3" fmla="*/ 488515 w 4359058"/>
              <a:gd name="connsiteY3" fmla="*/ 50104 h 1826490"/>
              <a:gd name="connsiteX4" fmla="*/ 551145 w 4359058"/>
              <a:gd name="connsiteY4" fmla="*/ 62630 h 1826490"/>
              <a:gd name="connsiteX5" fmla="*/ 601250 w 4359058"/>
              <a:gd name="connsiteY5" fmla="*/ 75156 h 1826490"/>
              <a:gd name="connsiteX6" fmla="*/ 676406 w 4359058"/>
              <a:gd name="connsiteY6" fmla="*/ 100208 h 1826490"/>
              <a:gd name="connsiteX7" fmla="*/ 713984 w 4359058"/>
              <a:gd name="connsiteY7" fmla="*/ 137786 h 1826490"/>
              <a:gd name="connsiteX8" fmla="*/ 764088 w 4359058"/>
              <a:gd name="connsiteY8" fmla="*/ 150312 h 1826490"/>
              <a:gd name="connsiteX9" fmla="*/ 876822 w 4359058"/>
              <a:gd name="connsiteY9" fmla="*/ 187890 h 1826490"/>
              <a:gd name="connsiteX10" fmla="*/ 914400 w 4359058"/>
              <a:gd name="connsiteY10" fmla="*/ 200416 h 1826490"/>
              <a:gd name="connsiteX11" fmla="*/ 977030 w 4359058"/>
              <a:gd name="connsiteY11" fmla="*/ 212942 h 1826490"/>
              <a:gd name="connsiteX12" fmla="*/ 1052187 w 4359058"/>
              <a:gd name="connsiteY12" fmla="*/ 237994 h 1826490"/>
              <a:gd name="connsiteX13" fmla="*/ 1089765 w 4359058"/>
              <a:gd name="connsiteY13" fmla="*/ 250520 h 1826490"/>
              <a:gd name="connsiteX14" fmla="*/ 1127343 w 4359058"/>
              <a:gd name="connsiteY14" fmla="*/ 288098 h 1826490"/>
              <a:gd name="connsiteX15" fmla="*/ 1164921 w 4359058"/>
              <a:gd name="connsiteY15" fmla="*/ 300624 h 1826490"/>
              <a:gd name="connsiteX16" fmla="*/ 1202499 w 4359058"/>
              <a:gd name="connsiteY16" fmla="*/ 325676 h 1826490"/>
              <a:gd name="connsiteX17" fmla="*/ 1215025 w 4359058"/>
              <a:gd name="connsiteY17" fmla="*/ 363254 h 1826490"/>
              <a:gd name="connsiteX18" fmla="*/ 1240077 w 4359058"/>
              <a:gd name="connsiteY18" fmla="*/ 388307 h 1826490"/>
              <a:gd name="connsiteX19" fmla="*/ 1277655 w 4359058"/>
              <a:gd name="connsiteY19" fmla="*/ 413359 h 1826490"/>
              <a:gd name="connsiteX20" fmla="*/ 1390389 w 4359058"/>
              <a:gd name="connsiteY20" fmla="*/ 438411 h 1826490"/>
              <a:gd name="connsiteX21" fmla="*/ 1465545 w 4359058"/>
              <a:gd name="connsiteY21" fmla="*/ 463463 h 1826490"/>
              <a:gd name="connsiteX22" fmla="*/ 1503124 w 4359058"/>
              <a:gd name="connsiteY22" fmla="*/ 475989 h 1826490"/>
              <a:gd name="connsiteX23" fmla="*/ 1590806 w 4359058"/>
              <a:gd name="connsiteY23" fmla="*/ 576197 h 1826490"/>
              <a:gd name="connsiteX24" fmla="*/ 1665962 w 4359058"/>
              <a:gd name="connsiteY24" fmla="*/ 663879 h 1826490"/>
              <a:gd name="connsiteX25" fmla="*/ 1703540 w 4359058"/>
              <a:gd name="connsiteY25" fmla="*/ 739035 h 1826490"/>
              <a:gd name="connsiteX26" fmla="*/ 1816274 w 4359058"/>
              <a:gd name="connsiteY26" fmla="*/ 801665 h 1826490"/>
              <a:gd name="connsiteX27" fmla="*/ 1891430 w 4359058"/>
              <a:gd name="connsiteY27" fmla="*/ 839243 h 1826490"/>
              <a:gd name="connsiteX28" fmla="*/ 1916482 w 4359058"/>
              <a:gd name="connsiteY28" fmla="*/ 864296 h 1826490"/>
              <a:gd name="connsiteX29" fmla="*/ 1954061 w 4359058"/>
              <a:gd name="connsiteY29" fmla="*/ 889348 h 1826490"/>
              <a:gd name="connsiteX30" fmla="*/ 1979113 w 4359058"/>
              <a:gd name="connsiteY30" fmla="*/ 926926 h 1826490"/>
              <a:gd name="connsiteX31" fmla="*/ 2016691 w 4359058"/>
              <a:gd name="connsiteY31" fmla="*/ 964504 h 1826490"/>
              <a:gd name="connsiteX32" fmla="*/ 2041743 w 4359058"/>
              <a:gd name="connsiteY32" fmla="*/ 1002082 h 1826490"/>
              <a:gd name="connsiteX33" fmla="*/ 2079321 w 4359058"/>
              <a:gd name="connsiteY33" fmla="*/ 1027134 h 1826490"/>
              <a:gd name="connsiteX34" fmla="*/ 2141951 w 4359058"/>
              <a:gd name="connsiteY34" fmla="*/ 1089764 h 1826490"/>
              <a:gd name="connsiteX35" fmla="*/ 2204581 w 4359058"/>
              <a:gd name="connsiteY35" fmla="*/ 1202498 h 1826490"/>
              <a:gd name="connsiteX36" fmla="*/ 2229633 w 4359058"/>
              <a:gd name="connsiteY36" fmla="*/ 1240076 h 1826490"/>
              <a:gd name="connsiteX37" fmla="*/ 2329841 w 4359058"/>
              <a:gd name="connsiteY37" fmla="*/ 1327759 h 1826490"/>
              <a:gd name="connsiteX38" fmla="*/ 2404998 w 4359058"/>
              <a:gd name="connsiteY38" fmla="*/ 1352811 h 1826490"/>
              <a:gd name="connsiteX39" fmla="*/ 2442576 w 4359058"/>
              <a:gd name="connsiteY39" fmla="*/ 1365337 h 1826490"/>
              <a:gd name="connsiteX40" fmla="*/ 2467628 w 4359058"/>
              <a:gd name="connsiteY40" fmla="*/ 1402915 h 1826490"/>
              <a:gd name="connsiteX41" fmla="*/ 2592888 w 4359058"/>
              <a:gd name="connsiteY41" fmla="*/ 1440493 h 1826490"/>
              <a:gd name="connsiteX42" fmla="*/ 2668044 w 4359058"/>
              <a:gd name="connsiteY42" fmla="*/ 1465545 h 1826490"/>
              <a:gd name="connsiteX43" fmla="*/ 2743200 w 4359058"/>
              <a:gd name="connsiteY43" fmla="*/ 1503123 h 1826490"/>
              <a:gd name="connsiteX44" fmla="*/ 2931091 w 4359058"/>
              <a:gd name="connsiteY44" fmla="*/ 1515649 h 1826490"/>
              <a:gd name="connsiteX45" fmla="*/ 3118981 w 4359058"/>
              <a:gd name="connsiteY45" fmla="*/ 1553227 h 1826490"/>
              <a:gd name="connsiteX46" fmla="*/ 3206663 w 4359058"/>
              <a:gd name="connsiteY46" fmla="*/ 1615857 h 1826490"/>
              <a:gd name="connsiteX47" fmla="*/ 3306871 w 4359058"/>
              <a:gd name="connsiteY47" fmla="*/ 1640909 h 1826490"/>
              <a:gd name="connsiteX48" fmla="*/ 3369502 w 4359058"/>
              <a:gd name="connsiteY48" fmla="*/ 1665961 h 1826490"/>
              <a:gd name="connsiteX49" fmla="*/ 3933173 w 4359058"/>
              <a:gd name="connsiteY49" fmla="*/ 1691013 h 1826490"/>
              <a:gd name="connsiteX50" fmla="*/ 4008329 w 4359058"/>
              <a:gd name="connsiteY50" fmla="*/ 1653435 h 1826490"/>
              <a:gd name="connsiteX51" fmla="*/ 4083485 w 4359058"/>
              <a:gd name="connsiteY51" fmla="*/ 1628383 h 1826490"/>
              <a:gd name="connsiteX52" fmla="*/ 4121063 w 4359058"/>
              <a:gd name="connsiteY52" fmla="*/ 1603331 h 1826490"/>
              <a:gd name="connsiteX53" fmla="*/ 4196219 w 4359058"/>
              <a:gd name="connsiteY53" fmla="*/ 1578279 h 1826490"/>
              <a:gd name="connsiteX54" fmla="*/ 4271376 w 4359058"/>
              <a:gd name="connsiteY54" fmla="*/ 1540701 h 1826490"/>
              <a:gd name="connsiteX55" fmla="*/ 4308954 w 4359058"/>
              <a:gd name="connsiteY55" fmla="*/ 1515649 h 1826490"/>
              <a:gd name="connsiteX56" fmla="*/ 4359058 w 4359058"/>
              <a:gd name="connsiteY56" fmla="*/ 1465545 h 18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826490">
                <a:moveTo>
                  <a:pt x="0" y="0"/>
                </a:moveTo>
                <a:cubicBezTo>
                  <a:pt x="137786" y="4175"/>
                  <a:pt x="275722" y="4879"/>
                  <a:pt x="413359" y="12526"/>
                </a:cubicBezTo>
                <a:cubicBezTo>
                  <a:pt x="426542" y="13258"/>
                  <a:pt x="439127" y="19147"/>
                  <a:pt x="450937" y="25052"/>
                </a:cubicBezTo>
                <a:cubicBezTo>
                  <a:pt x="464402" y="31785"/>
                  <a:pt x="474419" y="44818"/>
                  <a:pt x="488515" y="50104"/>
                </a:cubicBezTo>
                <a:cubicBezTo>
                  <a:pt x="508450" y="57579"/>
                  <a:pt x="530362" y="58012"/>
                  <a:pt x="551145" y="62630"/>
                </a:cubicBezTo>
                <a:cubicBezTo>
                  <a:pt x="567951" y="66365"/>
                  <a:pt x="584760" y="70209"/>
                  <a:pt x="601250" y="75156"/>
                </a:cubicBezTo>
                <a:cubicBezTo>
                  <a:pt x="626543" y="82744"/>
                  <a:pt x="676406" y="100208"/>
                  <a:pt x="676406" y="100208"/>
                </a:cubicBezTo>
                <a:cubicBezTo>
                  <a:pt x="688932" y="112734"/>
                  <a:pt x="698604" y="128997"/>
                  <a:pt x="713984" y="137786"/>
                </a:cubicBezTo>
                <a:cubicBezTo>
                  <a:pt x="728931" y="146327"/>
                  <a:pt x="747599" y="145365"/>
                  <a:pt x="764088" y="150312"/>
                </a:cubicBezTo>
                <a:lnTo>
                  <a:pt x="876822" y="187890"/>
                </a:lnTo>
                <a:cubicBezTo>
                  <a:pt x="889348" y="192065"/>
                  <a:pt x="901453" y="197827"/>
                  <a:pt x="914400" y="200416"/>
                </a:cubicBezTo>
                <a:cubicBezTo>
                  <a:pt x="935277" y="204591"/>
                  <a:pt x="956490" y="207340"/>
                  <a:pt x="977030" y="212942"/>
                </a:cubicBezTo>
                <a:cubicBezTo>
                  <a:pt x="1002507" y="219890"/>
                  <a:pt x="1027135" y="229643"/>
                  <a:pt x="1052187" y="237994"/>
                </a:cubicBezTo>
                <a:lnTo>
                  <a:pt x="1089765" y="250520"/>
                </a:lnTo>
                <a:cubicBezTo>
                  <a:pt x="1102291" y="263046"/>
                  <a:pt x="1112604" y="278272"/>
                  <a:pt x="1127343" y="288098"/>
                </a:cubicBezTo>
                <a:cubicBezTo>
                  <a:pt x="1138329" y="295422"/>
                  <a:pt x="1153111" y="294719"/>
                  <a:pt x="1164921" y="300624"/>
                </a:cubicBezTo>
                <a:cubicBezTo>
                  <a:pt x="1178386" y="307357"/>
                  <a:pt x="1189973" y="317325"/>
                  <a:pt x="1202499" y="325676"/>
                </a:cubicBezTo>
                <a:cubicBezTo>
                  <a:pt x="1206674" y="338202"/>
                  <a:pt x="1208232" y="351932"/>
                  <a:pt x="1215025" y="363254"/>
                </a:cubicBezTo>
                <a:cubicBezTo>
                  <a:pt x="1221101" y="373381"/>
                  <a:pt x="1230855" y="380929"/>
                  <a:pt x="1240077" y="388307"/>
                </a:cubicBezTo>
                <a:cubicBezTo>
                  <a:pt x="1251832" y="397712"/>
                  <a:pt x="1264190" y="406626"/>
                  <a:pt x="1277655" y="413359"/>
                </a:cubicBezTo>
                <a:cubicBezTo>
                  <a:pt x="1313493" y="431278"/>
                  <a:pt x="1351902" y="428789"/>
                  <a:pt x="1390389" y="438411"/>
                </a:cubicBezTo>
                <a:cubicBezTo>
                  <a:pt x="1416008" y="444816"/>
                  <a:pt x="1440493" y="455112"/>
                  <a:pt x="1465545" y="463463"/>
                </a:cubicBezTo>
                <a:lnTo>
                  <a:pt x="1503124" y="475989"/>
                </a:lnTo>
                <a:cubicBezTo>
                  <a:pt x="1609595" y="546970"/>
                  <a:pt x="1444669" y="430060"/>
                  <a:pt x="1590806" y="576197"/>
                </a:cubicBezTo>
                <a:cubicBezTo>
                  <a:pt x="1643146" y="628537"/>
                  <a:pt x="1617755" y="599603"/>
                  <a:pt x="1665962" y="663879"/>
                </a:cubicBezTo>
                <a:cubicBezTo>
                  <a:pt x="1674897" y="690684"/>
                  <a:pt x="1680686" y="719038"/>
                  <a:pt x="1703540" y="739035"/>
                </a:cubicBezTo>
                <a:cubicBezTo>
                  <a:pt x="1808859" y="831189"/>
                  <a:pt x="1741723" y="764389"/>
                  <a:pt x="1816274" y="801665"/>
                </a:cubicBezTo>
                <a:cubicBezTo>
                  <a:pt x="1913402" y="850229"/>
                  <a:pt x="1796977" y="807759"/>
                  <a:pt x="1891430" y="839243"/>
                </a:cubicBezTo>
                <a:cubicBezTo>
                  <a:pt x="1899781" y="847594"/>
                  <a:pt x="1907260" y="856918"/>
                  <a:pt x="1916482" y="864296"/>
                </a:cubicBezTo>
                <a:cubicBezTo>
                  <a:pt x="1928238" y="873701"/>
                  <a:pt x="1943416" y="878703"/>
                  <a:pt x="1954061" y="889348"/>
                </a:cubicBezTo>
                <a:cubicBezTo>
                  <a:pt x="1964706" y="899993"/>
                  <a:pt x="1969475" y="915361"/>
                  <a:pt x="1979113" y="926926"/>
                </a:cubicBezTo>
                <a:cubicBezTo>
                  <a:pt x="1990454" y="940535"/>
                  <a:pt x="2005350" y="950895"/>
                  <a:pt x="2016691" y="964504"/>
                </a:cubicBezTo>
                <a:cubicBezTo>
                  <a:pt x="2026329" y="976069"/>
                  <a:pt x="2031098" y="991437"/>
                  <a:pt x="2041743" y="1002082"/>
                </a:cubicBezTo>
                <a:cubicBezTo>
                  <a:pt x="2052388" y="1012727"/>
                  <a:pt x="2067991" y="1017221"/>
                  <a:pt x="2079321" y="1027134"/>
                </a:cubicBezTo>
                <a:cubicBezTo>
                  <a:pt x="2101540" y="1046576"/>
                  <a:pt x="2121074" y="1068887"/>
                  <a:pt x="2141951" y="1089764"/>
                </a:cubicBezTo>
                <a:cubicBezTo>
                  <a:pt x="2163998" y="1155906"/>
                  <a:pt x="2147153" y="1116356"/>
                  <a:pt x="2204581" y="1202498"/>
                </a:cubicBezTo>
                <a:lnTo>
                  <a:pt x="2229633" y="1240076"/>
                </a:lnTo>
                <a:cubicBezTo>
                  <a:pt x="2258860" y="1283916"/>
                  <a:pt x="2267212" y="1306883"/>
                  <a:pt x="2329841" y="1327759"/>
                </a:cubicBezTo>
                <a:lnTo>
                  <a:pt x="2404998" y="1352811"/>
                </a:lnTo>
                <a:lnTo>
                  <a:pt x="2442576" y="1365337"/>
                </a:lnTo>
                <a:cubicBezTo>
                  <a:pt x="2450927" y="1377863"/>
                  <a:pt x="2454862" y="1394936"/>
                  <a:pt x="2467628" y="1402915"/>
                </a:cubicBezTo>
                <a:cubicBezTo>
                  <a:pt x="2494881" y="1419948"/>
                  <a:pt x="2559041" y="1430339"/>
                  <a:pt x="2592888" y="1440493"/>
                </a:cubicBezTo>
                <a:cubicBezTo>
                  <a:pt x="2618181" y="1448081"/>
                  <a:pt x="2646072" y="1450897"/>
                  <a:pt x="2668044" y="1465545"/>
                </a:cubicBezTo>
                <a:cubicBezTo>
                  <a:pt x="2692956" y="1482153"/>
                  <a:pt x="2712084" y="1499666"/>
                  <a:pt x="2743200" y="1503123"/>
                </a:cubicBezTo>
                <a:cubicBezTo>
                  <a:pt x="2805585" y="1510055"/>
                  <a:pt x="2868461" y="1511474"/>
                  <a:pt x="2931091" y="1515649"/>
                </a:cubicBezTo>
                <a:cubicBezTo>
                  <a:pt x="3042116" y="1552657"/>
                  <a:pt x="2980001" y="1537785"/>
                  <a:pt x="3118981" y="1553227"/>
                </a:cubicBezTo>
                <a:cubicBezTo>
                  <a:pt x="3291986" y="1639730"/>
                  <a:pt x="3054318" y="1514294"/>
                  <a:pt x="3206663" y="1615857"/>
                </a:cubicBezTo>
                <a:cubicBezTo>
                  <a:pt x="3224698" y="1627881"/>
                  <a:pt x="3295373" y="1637460"/>
                  <a:pt x="3306871" y="1640909"/>
                </a:cubicBezTo>
                <a:cubicBezTo>
                  <a:pt x="3328408" y="1647370"/>
                  <a:pt x="3348625" y="1657610"/>
                  <a:pt x="3369502" y="1665961"/>
                </a:cubicBezTo>
                <a:cubicBezTo>
                  <a:pt x="3530031" y="1826490"/>
                  <a:pt x="3400114" y="1714704"/>
                  <a:pt x="3933173" y="1691013"/>
                </a:cubicBezTo>
                <a:cubicBezTo>
                  <a:pt x="3971242" y="1689321"/>
                  <a:pt x="3975489" y="1668030"/>
                  <a:pt x="4008329" y="1653435"/>
                </a:cubicBezTo>
                <a:cubicBezTo>
                  <a:pt x="4032460" y="1642710"/>
                  <a:pt x="4061513" y="1643031"/>
                  <a:pt x="4083485" y="1628383"/>
                </a:cubicBezTo>
                <a:cubicBezTo>
                  <a:pt x="4096011" y="1620032"/>
                  <a:pt x="4107306" y="1609445"/>
                  <a:pt x="4121063" y="1603331"/>
                </a:cubicBezTo>
                <a:cubicBezTo>
                  <a:pt x="4145194" y="1592606"/>
                  <a:pt x="4174247" y="1592927"/>
                  <a:pt x="4196219" y="1578279"/>
                </a:cubicBezTo>
                <a:cubicBezTo>
                  <a:pt x="4303921" y="1506480"/>
                  <a:pt x="4167650" y="1592564"/>
                  <a:pt x="4271376" y="1540701"/>
                </a:cubicBezTo>
                <a:cubicBezTo>
                  <a:pt x="4284841" y="1533968"/>
                  <a:pt x="4296428" y="1524000"/>
                  <a:pt x="4308954" y="1515649"/>
                </a:cubicBezTo>
                <a:cubicBezTo>
                  <a:pt x="4339185" y="1470303"/>
                  <a:pt x="4320541" y="1484804"/>
                  <a:pt x="4359058" y="146554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954213" y="2379663"/>
            <a:ext cx="4359275" cy="1257300"/>
          </a:xfrm>
          <a:custGeom>
            <a:avLst/>
            <a:gdLst>
              <a:gd name="connsiteX0" fmla="*/ 0 w 4359058"/>
              <a:gd name="connsiteY0" fmla="*/ 989556 h 1257062"/>
              <a:gd name="connsiteX1" fmla="*/ 100208 w 4359058"/>
              <a:gd name="connsiteY1" fmla="*/ 1039660 h 1257062"/>
              <a:gd name="connsiteX2" fmla="*/ 137787 w 4359058"/>
              <a:gd name="connsiteY2" fmla="*/ 1052187 h 1257062"/>
              <a:gd name="connsiteX3" fmla="*/ 338203 w 4359058"/>
              <a:gd name="connsiteY3" fmla="*/ 1077239 h 1257062"/>
              <a:gd name="connsiteX4" fmla="*/ 413359 w 4359058"/>
              <a:gd name="connsiteY4" fmla="*/ 1102291 h 1257062"/>
              <a:gd name="connsiteX5" fmla="*/ 450937 w 4359058"/>
              <a:gd name="connsiteY5" fmla="*/ 1114817 h 1257062"/>
              <a:gd name="connsiteX6" fmla="*/ 526093 w 4359058"/>
              <a:gd name="connsiteY6" fmla="*/ 1164921 h 1257062"/>
              <a:gd name="connsiteX7" fmla="*/ 739036 w 4359058"/>
              <a:gd name="connsiteY7" fmla="*/ 1215025 h 1257062"/>
              <a:gd name="connsiteX8" fmla="*/ 776614 w 4359058"/>
              <a:gd name="connsiteY8" fmla="*/ 1227551 h 1257062"/>
              <a:gd name="connsiteX9" fmla="*/ 876822 w 4359058"/>
              <a:gd name="connsiteY9" fmla="*/ 1252603 h 1257062"/>
              <a:gd name="connsiteX10" fmla="*/ 1252603 w 4359058"/>
              <a:gd name="connsiteY10" fmla="*/ 1240077 h 1257062"/>
              <a:gd name="connsiteX11" fmla="*/ 1327759 w 4359058"/>
              <a:gd name="connsiteY11" fmla="*/ 1177447 h 1257062"/>
              <a:gd name="connsiteX12" fmla="*/ 1402915 w 4359058"/>
              <a:gd name="connsiteY12" fmla="*/ 1152395 h 1257062"/>
              <a:gd name="connsiteX13" fmla="*/ 1453019 w 4359058"/>
              <a:gd name="connsiteY13" fmla="*/ 1139869 h 1257062"/>
              <a:gd name="connsiteX14" fmla="*/ 1565754 w 4359058"/>
              <a:gd name="connsiteY14" fmla="*/ 1127343 h 1257062"/>
              <a:gd name="connsiteX15" fmla="*/ 1653436 w 4359058"/>
              <a:gd name="connsiteY15" fmla="*/ 1114817 h 1257062"/>
              <a:gd name="connsiteX16" fmla="*/ 1766170 w 4359058"/>
              <a:gd name="connsiteY16" fmla="*/ 1077239 h 1257062"/>
              <a:gd name="connsiteX17" fmla="*/ 1803748 w 4359058"/>
              <a:gd name="connsiteY17" fmla="*/ 1064713 h 1257062"/>
              <a:gd name="connsiteX18" fmla="*/ 1891430 w 4359058"/>
              <a:gd name="connsiteY18" fmla="*/ 1052187 h 1257062"/>
              <a:gd name="connsiteX19" fmla="*/ 1916482 w 4359058"/>
              <a:gd name="connsiteY19" fmla="*/ 1027134 h 1257062"/>
              <a:gd name="connsiteX20" fmla="*/ 1979113 w 4359058"/>
              <a:gd name="connsiteY20" fmla="*/ 1014608 h 1257062"/>
              <a:gd name="connsiteX21" fmla="*/ 2091847 w 4359058"/>
              <a:gd name="connsiteY21" fmla="*/ 989556 h 1257062"/>
              <a:gd name="connsiteX22" fmla="*/ 2167003 w 4359058"/>
              <a:gd name="connsiteY22" fmla="*/ 939452 h 1257062"/>
              <a:gd name="connsiteX23" fmla="*/ 2204581 w 4359058"/>
              <a:gd name="connsiteY23" fmla="*/ 914400 h 1257062"/>
              <a:gd name="connsiteX24" fmla="*/ 2279737 w 4359058"/>
              <a:gd name="connsiteY24" fmla="*/ 889348 h 1257062"/>
              <a:gd name="connsiteX25" fmla="*/ 2317315 w 4359058"/>
              <a:gd name="connsiteY25" fmla="*/ 876822 h 1257062"/>
              <a:gd name="connsiteX26" fmla="*/ 2354893 w 4359058"/>
              <a:gd name="connsiteY26" fmla="*/ 851770 h 1257062"/>
              <a:gd name="connsiteX27" fmla="*/ 2480154 w 4359058"/>
              <a:gd name="connsiteY27" fmla="*/ 814192 h 1257062"/>
              <a:gd name="connsiteX28" fmla="*/ 2592888 w 4359058"/>
              <a:gd name="connsiteY28" fmla="*/ 789140 h 1257062"/>
              <a:gd name="connsiteX29" fmla="*/ 2668044 w 4359058"/>
              <a:gd name="connsiteY29" fmla="*/ 751562 h 1257062"/>
              <a:gd name="connsiteX30" fmla="*/ 2718148 w 4359058"/>
              <a:gd name="connsiteY30" fmla="*/ 739036 h 1257062"/>
              <a:gd name="connsiteX31" fmla="*/ 2768252 w 4359058"/>
              <a:gd name="connsiteY31" fmla="*/ 713984 h 1257062"/>
              <a:gd name="connsiteX32" fmla="*/ 2918565 w 4359058"/>
              <a:gd name="connsiteY32" fmla="*/ 688932 h 1257062"/>
              <a:gd name="connsiteX33" fmla="*/ 3043825 w 4359058"/>
              <a:gd name="connsiteY33" fmla="*/ 663880 h 1257062"/>
              <a:gd name="connsiteX34" fmla="*/ 3093929 w 4359058"/>
              <a:gd name="connsiteY34" fmla="*/ 651354 h 1257062"/>
              <a:gd name="connsiteX35" fmla="*/ 3169085 w 4359058"/>
              <a:gd name="connsiteY35" fmla="*/ 626302 h 1257062"/>
              <a:gd name="connsiteX36" fmla="*/ 3206663 w 4359058"/>
              <a:gd name="connsiteY36" fmla="*/ 613776 h 1257062"/>
              <a:gd name="connsiteX37" fmla="*/ 3256767 w 4359058"/>
              <a:gd name="connsiteY37" fmla="*/ 601250 h 1257062"/>
              <a:gd name="connsiteX38" fmla="*/ 3331924 w 4359058"/>
              <a:gd name="connsiteY38" fmla="*/ 576197 h 1257062"/>
              <a:gd name="connsiteX39" fmla="*/ 3369502 w 4359058"/>
              <a:gd name="connsiteY39" fmla="*/ 563671 h 1257062"/>
              <a:gd name="connsiteX40" fmla="*/ 3432132 w 4359058"/>
              <a:gd name="connsiteY40" fmla="*/ 551145 h 1257062"/>
              <a:gd name="connsiteX41" fmla="*/ 3507288 w 4359058"/>
              <a:gd name="connsiteY41" fmla="*/ 526093 h 1257062"/>
              <a:gd name="connsiteX42" fmla="*/ 3594970 w 4359058"/>
              <a:gd name="connsiteY42" fmla="*/ 501041 h 1257062"/>
              <a:gd name="connsiteX43" fmla="*/ 3645074 w 4359058"/>
              <a:gd name="connsiteY43" fmla="*/ 475989 h 1257062"/>
              <a:gd name="connsiteX44" fmla="*/ 3682652 w 4359058"/>
              <a:gd name="connsiteY44" fmla="*/ 463463 h 1257062"/>
              <a:gd name="connsiteX45" fmla="*/ 3770335 w 4359058"/>
              <a:gd name="connsiteY45" fmla="*/ 413359 h 1257062"/>
              <a:gd name="connsiteX46" fmla="*/ 3807913 w 4359058"/>
              <a:gd name="connsiteY46" fmla="*/ 400833 h 1257062"/>
              <a:gd name="connsiteX47" fmla="*/ 3983277 w 4359058"/>
              <a:gd name="connsiteY47" fmla="*/ 300625 h 1257062"/>
              <a:gd name="connsiteX48" fmla="*/ 4020855 w 4359058"/>
              <a:gd name="connsiteY48" fmla="*/ 275573 h 1257062"/>
              <a:gd name="connsiteX49" fmla="*/ 4058433 w 4359058"/>
              <a:gd name="connsiteY49" fmla="*/ 250521 h 1257062"/>
              <a:gd name="connsiteX50" fmla="*/ 4096011 w 4359058"/>
              <a:gd name="connsiteY50" fmla="*/ 237995 h 1257062"/>
              <a:gd name="connsiteX51" fmla="*/ 4133589 w 4359058"/>
              <a:gd name="connsiteY51" fmla="*/ 212943 h 1257062"/>
              <a:gd name="connsiteX52" fmla="*/ 4208745 w 4359058"/>
              <a:gd name="connsiteY52" fmla="*/ 187891 h 1257062"/>
              <a:gd name="connsiteX53" fmla="*/ 4233798 w 4359058"/>
              <a:gd name="connsiteY53" fmla="*/ 162839 h 1257062"/>
              <a:gd name="connsiteX54" fmla="*/ 4283902 w 4359058"/>
              <a:gd name="connsiteY54" fmla="*/ 87682 h 1257062"/>
              <a:gd name="connsiteX55" fmla="*/ 4321480 w 4359058"/>
              <a:gd name="connsiteY55" fmla="*/ 62630 h 1257062"/>
              <a:gd name="connsiteX56" fmla="*/ 4359058 w 4359058"/>
              <a:gd name="connsiteY56" fmla="*/ 0 h 1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257062">
                <a:moveTo>
                  <a:pt x="0" y="989556"/>
                </a:moveTo>
                <a:cubicBezTo>
                  <a:pt x="162987" y="1016720"/>
                  <a:pt x="17808" y="973740"/>
                  <a:pt x="100208" y="1039660"/>
                </a:cubicBezTo>
                <a:cubicBezTo>
                  <a:pt x="110519" y="1047908"/>
                  <a:pt x="124977" y="1048984"/>
                  <a:pt x="137787" y="1052187"/>
                </a:cubicBezTo>
                <a:cubicBezTo>
                  <a:pt x="211740" y="1070676"/>
                  <a:pt x="252648" y="1069461"/>
                  <a:pt x="338203" y="1077239"/>
                </a:cubicBezTo>
                <a:lnTo>
                  <a:pt x="413359" y="1102291"/>
                </a:lnTo>
                <a:cubicBezTo>
                  <a:pt x="425885" y="1106466"/>
                  <a:pt x="439951" y="1107493"/>
                  <a:pt x="450937" y="1114817"/>
                </a:cubicBezTo>
                <a:lnTo>
                  <a:pt x="526093" y="1164921"/>
                </a:lnTo>
                <a:cubicBezTo>
                  <a:pt x="587520" y="1257062"/>
                  <a:pt x="529631" y="1191758"/>
                  <a:pt x="739036" y="1215025"/>
                </a:cubicBezTo>
                <a:cubicBezTo>
                  <a:pt x="752159" y="1216483"/>
                  <a:pt x="763805" y="1224349"/>
                  <a:pt x="776614" y="1227551"/>
                </a:cubicBezTo>
                <a:lnTo>
                  <a:pt x="876822" y="1252603"/>
                </a:lnTo>
                <a:cubicBezTo>
                  <a:pt x="1002082" y="1248428"/>
                  <a:pt x="1127788" y="1251424"/>
                  <a:pt x="1252603" y="1240077"/>
                </a:cubicBezTo>
                <a:cubicBezTo>
                  <a:pt x="1279292" y="1237651"/>
                  <a:pt x="1309692" y="1187484"/>
                  <a:pt x="1327759" y="1177447"/>
                </a:cubicBezTo>
                <a:cubicBezTo>
                  <a:pt x="1350843" y="1164623"/>
                  <a:pt x="1377296" y="1158800"/>
                  <a:pt x="1402915" y="1152395"/>
                </a:cubicBezTo>
                <a:cubicBezTo>
                  <a:pt x="1419616" y="1148220"/>
                  <a:pt x="1436004" y="1142487"/>
                  <a:pt x="1453019" y="1139869"/>
                </a:cubicBezTo>
                <a:cubicBezTo>
                  <a:pt x="1490389" y="1134120"/>
                  <a:pt x="1528236" y="1132033"/>
                  <a:pt x="1565754" y="1127343"/>
                </a:cubicBezTo>
                <a:cubicBezTo>
                  <a:pt x="1595050" y="1123681"/>
                  <a:pt x="1624209" y="1118992"/>
                  <a:pt x="1653436" y="1114817"/>
                </a:cubicBezTo>
                <a:lnTo>
                  <a:pt x="1766170" y="1077239"/>
                </a:lnTo>
                <a:cubicBezTo>
                  <a:pt x="1778696" y="1073064"/>
                  <a:pt x="1790677" y="1066580"/>
                  <a:pt x="1803748" y="1064713"/>
                </a:cubicBezTo>
                <a:lnTo>
                  <a:pt x="1891430" y="1052187"/>
                </a:lnTo>
                <a:cubicBezTo>
                  <a:pt x="1899781" y="1043836"/>
                  <a:pt x="1905627" y="1031786"/>
                  <a:pt x="1916482" y="1027134"/>
                </a:cubicBezTo>
                <a:cubicBezTo>
                  <a:pt x="1936051" y="1018747"/>
                  <a:pt x="1958166" y="1018417"/>
                  <a:pt x="1979113" y="1014608"/>
                </a:cubicBezTo>
                <a:cubicBezTo>
                  <a:pt x="2000332" y="1010750"/>
                  <a:pt x="2064986" y="1004479"/>
                  <a:pt x="2091847" y="989556"/>
                </a:cubicBezTo>
                <a:cubicBezTo>
                  <a:pt x="2118167" y="974934"/>
                  <a:pt x="2141951" y="956153"/>
                  <a:pt x="2167003" y="939452"/>
                </a:cubicBezTo>
                <a:cubicBezTo>
                  <a:pt x="2179529" y="931101"/>
                  <a:pt x="2190299" y="919161"/>
                  <a:pt x="2204581" y="914400"/>
                </a:cubicBezTo>
                <a:lnTo>
                  <a:pt x="2279737" y="889348"/>
                </a:lnTo>
                <a:cubicBezTo>
                  <a:pt x="2292263" y="885173"/>
                  <a:pt x="2306329" y="884146"/>
                  <a:pt x="2317315" y="876822"/>
                </a:cubicBezTo>
                <a:cubicBezTo>
                  <a:pt x="2329841" y="868471"/>
                  <a:pt x="2341136" y="857884"/>
                  <a:pt x="2354893" y="851770"/>
                </a:cubicBezTo>
                <a:cubicBezTo>
                  <a:pt x="2386117" y="837893"/>
                  <a:pt x="2443719" y="822289"/>
                  <a:pt x="2480154" y="814192"/>
                </a:cubicBezTo>
                <a:cubicBezTo>
                  <a:pt x="2538271" y="801277"/>
                  <a:pt x="2539429" y="804414"/>
                  <a:pt x="2592888" y="789140"/>
                </a:cubicBezTo>
                <a:cubicBezTo>
                  <a:pt x="2698450" y="758979"/>
                  <a:pt x="2558250" y="798617"/>
                  <a:pt x="2668044" y="751562"/>
                </a:cubicBezTo>
                <a:cubicBezTo>
                  <a:pt x="2683867" y="744781"/>
                  <a:pt x="2702029" y="745081"/>
                  <a:pt x="2718148" y="739036"/>
                </a:cubicBezTo>
                <a:cubicBezTo>
                  <a:pt x="2735632" y="732480"/>
                  <a:pt x="2750768" y="720540"/>
                  <a:pt x="2768252" y="713984"/>
                </a:cubicBezTo>
                <a:cubicBezTo>
                  <a:pt x="2813354" y="697071"/>
                  <a:pt x="2874914" y="696207"/>
                  <a:pt x="2918565" y="688932"/>
                </a:cubicBezTo>
                <a:cubicBezTo>
                  <a:pt x="2960566" y="681932"/>
                  <a:pt x="3002516" y="674207"/>
                  <a:pt x="3043825" y="663880"/>
                </a:cubicBezTo>
                <a:cubicBezTo>
                  <a:pt x="3060526" y="659705"/>
                  <a:pt x="3077440" y="656301"/>
                  <a:pt x="3093929" y="651354"/>
                </a:cubicBezTo>
                <a:cubicBezTo>
                  <a:pt x="3119222" y="643766"/>
                  <a:pt x="3144033" y="634653"/>
                  <a:pt x="3169085" y="626302"/>
                </a:cubicBezTo>
                <a:cubicBezTo>
                  <a:pt x="3181611" y="622127"/>
                  <a:pt x="3193854" y="616978"/>
                  <a:pt x="3206663" y="613776"/>
                </a:cubicBezTo>
                <a:cubicBezTo>
                  <a:pt x="3223364" y="609601"/>
                  <a:pt x="3240278" y="606197"/>
                  <a:pt x="3256767" y="601250"/>
                </a:cubicBezTo>
                <a:cubicBezTo>
                  <a:pt x="3282061" y="593662"/>
                  <a:pt x="3306872" y="584548"/>
                  <a:pt x="3331924" y="576197"/>
                </a:cubicBezTo>
                <a:cubicBezTo>
                  <a:pt x="3344450" y="572022"/>
                  <a:pt x="3356555" y="566260"/>
                  <a:pt x="3369502" y="563671"/>
                </a:cubicBezTo>
                <a:cubicBezTo>
                  <a:pt x="3390379" y="559496"/>
                  <a:pt x="3411592" y="556747"/>
                  <a:pt x="3432132" y="551145"/>
                </a:cubicBezTo>
                <a:cubicBezTo>
                  <a:pt x="3457609" y="544197"/>
                  <a:pt x="3481669" y="532498"/>
                  <a:pt x="3507288" y="526093"/>
                </a:cubicBezTo>
                <a:cubicBezTo>
                  <a:pt x="3532713" y="519737"/>
                  <a:pt x="3569812" y="511823"/>
                  <a:pt x="3594970" y="501041"/>
                </a:cubicBezTo>
                <a:cubicBezTo>
                  <a:pt x="3612133" y="493685"/>
                  <a:pt x="3627911" y="483345"/>
                  <a:pt x="3645074" y="475989"/>
                </a:cubicBezTo>
                <a:cubicBezTo>
                  <a:pt x="3657210" y="470788"/>
                  <a:pt x="3670842" y="469368"/>
                  <a:pt x="3682652" y="463463"/>
                </a:cubicBezTo>
                <a:cubicBezTo>
                  <a:pt x="3808449" y="400564"/>
                  <a:pt x="3616612" y="479239"/>
                  <a:pt x="3770335" y="413359"/>
                </a:cubicBezTo>
                <a:cubicBezTo>
                  <a:pt x="3782471" y="408158"/>
                  <a:pt x="3795893" y="406297"/>
                  <a:pt x="3807913" y="400833"/>
                </a:cubicBezTo>
                <a:cubicBezTo>
                  <a:pt x="3907807" y="355427"/>
                  <a:pt x="3899013" y="356801"/>
                  <a:pt x="3983277" y="300625"/>
                </a:cubicBezTo>
                <a:lnTo>
                  <a:pt x="4020855" y="275573"/>
                </a:lnTo>
                <a:cubicBezTo>
                  <a:pt x="4033381" y="267222"/>
                  <a:pt x="4044151" y="255282"/>
                  <a:pt x="4058433" y="250521"/>
                </a:cubicBezTo>
                <a:cubicBezTo>
                  <a:pt x="4070959" y="246346"/>
                  <a:pt x="4084201" y="243900"/>
                  <a:pt x="4096011" y="237995"/>
                </a:cubicBezTo>
                <a:cubicBezTo>
                  <a:pt x="4109476" y="231262"/>
                  <a:pt x="4119832" y="219057"/>
                  <a:pt x="4133589" y="212943"/>
                </a:cubicBezTo>
                <a:cubicBezTo>
                  <a:pt x="4157720" y="202218"/>
                  <a:pt x="4208745" y="187891"/>
                  <a:pt x="4208745" y="187891"/>
                </a:cubicBezTo>
                <a:cubicBezTo>
                  <a:pt x="4217096" y="179540"/>
                  <a:pt x="4226712" y="172287"/>
                  <a:pt x="4233798" y="162839"/>
                </a:cubicBezTo>
                <a:cubicBezTo>
                  <a:pt x="4251863" y="138752"/>
                  <a:pt x="4258850" y="104383"/>
                  <a:pt x="4283902" y="87682"/>
                </a:cubicBezTo>
                <a:lnTo>
                  <a:pt x="4321480" y="62630"/>
                </a:lnTo>
                <a:cubicBezTo>
                  <a:pt x="4351711" y="17284"/>
                  <a:pt x="4339799" y="38517"/>
                  <a:pt x="4359058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86200" y="44958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FF"/>
                </a:solidFill>
                <a:cs typeface="Arial" panose="020B0604020202020204" pitchFamily="34" charset="0"/>
              </a:rPr>
              <a:t>Many training examples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29200" y="3048000"/>
            <a:ext cx="265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Few training examples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43100" y="19050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35113" y="2668588"/>
            <a:ext cx="5329237" cy="3629025"/>
            <a:chOff x="1535703" y="2667794"/>
            <a:chExt cx="5328227" cy="3630493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674" y="4267053"/>
              <a:ext cx="3200106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905520" y="5867900"/>
              <a:ext cx="44187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597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cs typeface="Arial" panose="020B0604020202020204" pitchFamily="34" charset="0"/>
                </a:rPr>
                <a:t>Complexity</a:t>
              </a:r>
            </a:p>
          </p:txBody>
        </p:sp>
        <p:sp>
          <p:nvSpPr>
            <p:cNvPr id="67598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Low Bias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High Variance</a:t>
              </a:r>
            </a:p>
          </p:txBody>
        </p:sp>
        <p:sp>
          <p:nvSpPr>
            <p:cNvPr id="67599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High Bias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smtClean="0">
                  <a:solidFill>
                    <a:srgbClr val="000000"/>
                  </a:solidFill>
                  <a:cs typeface="Arial" panose="020B0604020202020204" pitchFamily="34" charset="0"/>
                </a:rPr>
                <a:t>Low Variance</a:t>
              </a:r>
            </a:p>
          </p:txBody>
        </p:sp>
        <p:sp>
          <p:nvSpPr>
            <p:cNvPr id="67600" name="TextBox 10"/>
            <p:cNvSpPr txBox="1">
              <a:spLocks noChangeArrowheads="1"/>
            </p:cNvSpPr>
            <p:nvPr/>
          </p:nvSpPr>
          <p:spPr bwMode="auto">
            <a:xfrm rot="-5400000">
              <a:off x="1127593" y="4141670"/>
              <a:ext cx="1185483" cy="3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cs typeface="Arial" panose="020B0604020202020204" pitchFamily="34" charset="0"/>
                </a:rPr>
                <a:t>Test Error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43100" y="3810000"/>
            <a:ext cx="47625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5538" y="6581775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9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trade-off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332412"/>
            <a:ext cx="8229600" cy="4793752"/>
          </a:xfrm>
        </p:spPr>
        <p:txBody>
          <a:bodyPr/>
          <a:lstStyle/>
          <a:p>
            <a:r>
              <a:rPr lang="en-US" dirty="0" smtClean="0"/>
              <a:t>Need validation </a:t>
            </a:r>
            <a:r>
              <a:rPr lang="en-US" dirty="0" smtClean="0"/>
              <a:t>set (separate from test set)</a:t>
            </a:r>
            <a:endParaRPr lang="en-US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0200" y="5410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BBE0E3"/>
                </a:solidFill>
              </a:rPr>
              <a:t>Training error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3505200"/>
            <a:ext cx="124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Test error</a:t>
            </a:r>
          </a:p>
        </p:txBody>
      </p:sp>
      <p:sp>
        <p:nvSpPr>
          <p:cNvPr id="18" name="Freeform 17"/>
          <p:cNvSpPr/>
          <p:nvPr/>
        </p:nvSpPr>
        <p:spPr>
          <a:xfrm>
            <a:off x="1816100" y="47910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828800" y="29876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20813" y="2771775"/>
            <a:ext cx="5329237" cy="3629025"/>
            <a:chOff x="1535668" y="2667794"/>
            <a:chExt cx="5328262" cy="3630493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5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Complexity</a:t>
              </a:r>
            </a:p>
          </p:txBody>
        </p:sp>
        <p:sp>
          <p:nvSpPr>
            <p:cNvPr id="33806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rgbClr val="000000"/>
                  </a:solidFill>
                </a:rPr>
                <a:t>Low Bias</a:t>
              </a:r>
            </a:p>
            <a:p>
              <a:pPr eaLnBrk="1" hangingPunct="1"/>
              <a:r>
                <a:rPr lang="en-US" sz="1100">
                  <a:solidFill>
                    <a:srgbClr val="000000"/>
                  </a:solidFill>
                </a:rPr>
                <a:t>High Variance</a:t>
              </a:r>
            </a:p>
          </p:txBody>
        </p:sp>
        <p:sp>
          <p:nvSpPr>
            <p:cNvPr id="33807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rgbClr val="000000"/>
                  </a:solidFill>
                </a:rPr>
                <a:t>High Bias</a:t>
              </a:r>
            </a:p>
            <a:p>
              <a:pPr eaLnBrk="1" hangingPunct="1"/>
              <a:r>
                <a:rPr lang="en-US" sz="1100">
                  <a:solidFill>
                    <a:srgbClr val="000000"/>
                  </a:solidFill>
                </a:rPr>
                <a:t>Low Variance</a:t>
              </a:r>
            </a:p>
          </p:txBody>
        </p:sp>
        <p:sp>
          <p:nvSpPr>
            <p:cNvPr id="33808" name="TextBox 10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</a:rPr>
                <a:t>Error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75538" y="6581775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68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Training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1928813" y="3644900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16113" y="5308600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57800" y="4354513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05400" y="5497513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FF"/>
                </a:solidFill>
                <a:cs typeface="Arial" panose="020B0604020202020204" pitchFamily="34" charset="0"/>
              </a:rPr>
              <a:t>Training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2020094" y="4990306"/>
            <a:ext cx="12954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43200" y="4800600"/>
            <a:ext cx="224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t>Generalization Error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17700" y="5257800"/>
            <a:ext cx="62357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288" y="3024414"/>
            <a:ext cx="62357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35113" y="2668588"/>
            <a:ext cx="4789487" cy="3568700"/>
            <a:chOff x="1535668" y="2667794"/>
            <a:chExt cx="4788932" cy="356893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23" name="TextBox 6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224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cs typeface="Arial" panose="020B0604020202020204" pitchFamily="34" charset="0"/>
                </a:rPr>
                <a:t>Number of Training Examples</a:t>
              </a:r>
            </a:p>
          </p:txBody>
        </p:sp>
        <p:sp>
          <p:nvSpPr>
            <p:cNvPr id="68624" name="TextBox 9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cs typeface="Arial" panose="020B0604020202020204" pitchFamily="34" charset="0"/>
                </a:rPr>
                <a:t>Error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620" name="Rectangle 19"/>
          <p:cNvSpPr>
            <a:spLocks noChangeArrowheads="1"/>
          </p:cNvSpPr>
          <p:nvPr/>
        </p:nvSpPr>
        <p:spPr bwMode="auto">
          <a:xfrm>
            <a:off x="3048000" y="198120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t>Fixed prediction model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00686" y="6581775"/>
            <a:ext cx="1843314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Adapted from </a:t>
            </a: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D.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/>
          <a:srcRect l="3376" t="4401" r="3170" b="23959"/>
          <a:stretch/>
        </p:blipFill>
        <p:spPr>
          <a:xfrm>
            <a:off x="5752306" y="1606551"/>
            <a:ext cx="2984616" cy="10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14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15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reduce </a:t>
            </a:r>
            <a:r>
              <a:rPr lang="en-US" dirty="0" smtClean="0"/>
              <a:t>over-fitting?</a:t>
            </a:r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</a:t>
            </a:r>
            <a:r>
              <a:rPr lang="en-US" dirty="0"/>
              <a:t>more training data</a:t>
            </a:r>
          </a:p>
          <a:p>
            <a:endParaRPr lang="en-US" dirty="0" smtClean="0"/>
          </a:p>
          <a:p>
            <a:r>
              <a:rPr lang="en-US" dirty="0"/>
              <a:t>Regularize the parameters</a:t>
            </a:r>
          </a:p>
          <a:p>
            <a:endParaRPr lang="en-US" dirty="0" smtClean="0"/>
          </a:p>
          <a:p>
            <a:r>
              <a:rPr lang="en-US" dirty="0"/>
              <a:t>Use fewer features</a:t>
            </a:r>
          </a:p>
          <a:p>
            <a:endParaRPr lang="en-US" dirty="0" smtClean="0"/>
          </a:p>
          <a:p>
            <a:r>
              <a:rPr lang="en-US" dirty="0" smtClean="0"/>
              <a:t>Choose </a:t>
            </a:r>
            <a:r>
              <a:rPr lang="en-US" dirty="0" smtClean="0"/>
              <a:t>a simpler </a:t>
            </a:r>
            <a:r>
              <a:rPr lang="en-US" dirty="0" smtClean="0"/>
              <a:t>classifier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05484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</a:t>
            </a:r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D. </a:t>
            </a:r>
            <a:r>
              <a:rPr lang="en-US" sz="1200" dirty="0" err="1" smtClean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80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www.facstaff.bucknell.edu/maneval/help211/basicexercises.html</a:t>
            </a:r>
            <a:endParaRPr lang="en-US" dirty="0" smtClean="0"/>
          </a:p>
          <a:p>
            <a:pPr lvl="1"/>
            <a:r>
              <a:rPr lang="en-US" dirty="0" smtClean="0"/>
              <a:t>Do Problems 1-8, 12</a:t>
            </a:r>
          </a:p>
          <a:p>
            <a:pPr lvl="1"/>
            <a:r>
              <a:rPr lang="en-US" dirty="0" smtClean="0"/>
              <a:t>Most also have solutions</a:t>
            </a:r>
          </a:p>
          <a:p>
            <a:pPr lvl="1"/>
            <a:r>
              <a:rPr lang="en-US" dirty="0" smtClean="0"/>
              <a:t>Ask the TA if you have any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7658" cy="511583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000" dirty="0" smtClean="0"/>
              <a:t>Three </a:t>
            </a:r>
            <a:r>
              <a:rPr lang="en-US" sz="3000" dirty="0"/>
              <a:t>kinds of error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600" dirty="0"/>
              <a:t>Inherent: unavoidable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600" dirty="0"/>
              <a:t>Bias: due to over-simplifications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600" dirty="0"/>
              <a:t>Variance: due to inability to perfectly estimate parameters from limited data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 smtClean="0"/>
              <a:t>Try </a:t>
            </a:r>
            <a:r>
              <a:rPr lang="en-US" sz="3000" dirty="0"/>
              <a:t>simple classifiers first</a:t>
            </a:r>
          </a:p>
          <a:p>
            <a:pPr>
              <a:defRPr/>
            </a:pPr>
            <a:r>
              <a:rPr lang="en-US" sz="3000" dirty="0" smtClean="0"/>
              <a:t>Use </a:t>
            </a:r>
            <a:r>
              <a:rPr lang="en-US" sz="3000" dirty="0"/>
              <a:t>increasingly powerful classifiers with more training data (bias-variance </a:t>
            </a:r>
            <a:r>
              <a:rPr lang="en-US" sz="3000" dirty="0" smtClean="0"/>
              <a:t>trade-off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7329714" y="6581775"/>
            <a:ext cx="1814286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Adapted from 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1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http://people.cs.pitt.edu/~</a:t>
            </a:r>
            <a:r>
              <a:rPr lang="en-US" dirty="0" smtClean="0">
                <a:hlinkClick r:id="rId2"/>
              </a:rPr>
              <a:t>kovashka/cs2750/hw1.htm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I hear about issues, I will mark clarifications and adjustments in the assignment </a:t>
            </a:r>
            <a:r>
              <a:rPr lang="en-US" dirty="0" smtClean="0">
                <a:solidFill>
                  <a:srgbClr val="FF0000"/>
                </a:solidFill>
              </a:rPr>
              <a:t>in red</a:t>
            </a:r>
            <a:r>
              <a:rPr lang="en-US" dirty="0" smtClean="0"/>
              <a:t>, so check </a:t>
            </a:r>
            <a:r>
              <a:rPr lang="en-US" smtClean="0"/>
              <a:t>periodically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79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in a Nutshell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6000" dirty="0" smtClean="0">
                <a:solidFill>
                  <a:srgbClr val="0000FF"/>
                </a:solidFill>
              </a:rPr>
              <a:t>y = f(</a:t>
            </a:r>
            <a:r>
              <a:rPr lang="en-US" altLang="en-US" sz="60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6000" dirty="0" smtClean="0">
                <a:solidFill>
                  <a:srgbClr val="0000FF"/>
                </a:solidFill>
              </a:rPr>
              <a:t>)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sz="2400" b="1" dirty="0" smtClean="0"/>
              <a:t>Training: </a:t>
            </a:r>
            <a:r>
              <a:rPr lang="en-US" altLang="en-US" sz="2400" dirty="0" smtClean="0"/>
              <a:t>given a </a:t>
            </a:r>
            <a:r>
              <a:rPr lang="en-US" altLang="en-US" sz="2400" i="1" dirty="0" smtClean="0"/>
              <a:t>training set </a:t>
            </a:r>
            <a:r>
              <a:rPr lang="en-US" altLang="en-US" sz="2400" dirty="0" smtClean="0"/>
              <a:t>of labeled examples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>
                <a:solidFill>
                  <a:srgbClr val="0000FF"/>
                </a:solidFill>
              </a:rPr>
              <a:t>{(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400" dirty="0" smtClean="0">
                <a:solidFill>
                  <a:srgbClr val="0000FF"/>
                </a:solidFill>
              </a:rPr>
              <a:t>,y</a:t>
            </a:r>
            <a:r>
              <a:rPr lang="en-US" alt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400" dirty="0" smtClean="0">
                <a:solidFill>
                  <a:srgbClr val="0000FF"/>
                </a:solidFill>
              </a:rPr>
              <a:t>), …, (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altLang="en-US" sz="24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,y</a:t>
            </a:r>
            <a:r>
              <a:rPr lang="en-US" altLang="en-US" sz="24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altLang="en-US" sz="2400" dirty="0" smtClean="0">
                <a:solidFill>
                  <a:srgbClr val="0000FF"/>
                </a:solidFill>
              </a:rPr>
              <a:t>)}</a:t>
            </a:r>
            <a:r>
              <a:rPr lang="en-US" altLang="en-US" sz="2400" dirty="0" smtClean="0"/>
              <a:t>, estimate the prediction function </a:t>
            </a:r>
            <a:r>
              <a:rPr lang="en-US" altLang="en-US" sz="2400" dirty="0" smtClean="0">
                <a:solidFill>
                  <a:srgbClr val="0000FF"/>
                </a:solidFill>
              </a:rPr>
              <a:t>f </a:t>
            </a:r>
            <a:r>
              <a:rPr lang="en-US" altLang="en-US" sz="2400" dirty="0" smtClean="0"/>
              <a:t>by minimizing the prediction error on the training set</a:t>
            </a:r>
          </a:p>
          <a:p>
            <a:r>
              <a:rPr lang="en-US" altLang="en-US" sz="2400" b="1" dirty="0" smtClean="0"/>
              <a:t>Testing:</a:t>
            </a:r>
            <a:r>
              <a:rPr lang="en-US" altLang="en-US" sz="2400" dirty="0" smtClean="0"/>
              <a:t> apply </a:t>
            </a:r>
            <a:r>
              <a:rPr lang="en-US" altLang="en-US" sz="2400" dirty="0" smtClean="0">
                <a:solidFill>
                  <a:srgbClr val="0000FF"/>
                </a:solidFill>
              </a:rPr>
              <a:t>f</a:t>
            </a:r>
            <a:r>
              <a:rPr lang="en-US" altLang="en-US" sz="2400" dirty="0" smtClean="0"/>
              <a:t> to a never before seen </a:t>
            </a:r>
            <a:r>
              <a:rPr lang="en-US" altLang="en-US" sz="2400" i="1" dirty="0" smtClean="0"/>
              <a:t>test example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2400" dirty="0" smtClean="0"/>
              <a:t> and output the predicted value </a:t>
            </a:r>
            <a:r>
              <a:rPr lang="en-US" altLang="en-US" sz="2400" dirty="0" smtClean="0">
                <a:solidFill>
                  <a:srgbClr val="0000FF"/>
                </a:solidFill>
              </a:rPr>
              <a:t>y = f(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2400" dirty="0" smtClean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240088" y="2933700"/>
            <a:ext cx="68421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381501" y="2933700"/>
            <a:ext cx="685800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334000" y="25908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3213100" y="3276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3822700" y="3276600"/>
            <a:ext cx="1892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t>prediction function</a:t>
            </a:r>
          </a:p>
        </p:txBody>
      </p:sp>
      <p:sp>
        <p:nvSpPr>
          <p:cNvPr id="53257" name="TextBox 10"/>
          <p:cNvSpPr txBox="1">
            <a:spLocks noChangeArrowheads="1"/>
          </p:cNvSpPr>
          <p:nvPr/>
        </p:nvSpPr>
        <p:spPr bwMode="auto">
          <a:xfrm>
            <a:off x="5499100" y="3276600"/>
            <a:ext cx="1511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6581775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75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in a Nutshell</a:t>
            </a:r>
            <a:endParaRPr lang="en-US" altLang="en-US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altLang="en-US" sz="2400" dirty="0" smtClean="0"/>
              <a:t>Apply a prediction function to a feature representation </a:t>
            </a:r>
            <a:r>
              <a:rPr lang="en-US" altLang="en-US" sz="2400" dirty="0" smtClean="0"/>
              <a:t>(in this example, of an image) to get </a:t>
            </a:r>
            <a:r>
              <a:rPr lang="en-US" altLang="en-US" sz="2400" dirty="0" smtClean="0"/>
              <a:t>the desired output: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			</a:t>
            </a:r>
            <a:r>
              <a:rPr lang="en-US" altLang="en-US" sz="6000" dirty="0" smtClean="0">
                <a:solidFill>
                  <a:srgbClr val="0000FF"/>
                </a:solidFill>
              </a:rPr>
              <a:t>f(    ) = “apple”</a:t>
            </a:r>
          </a:p>
          <a:p>
            <a:pPr>
              <a:buFontTx/>
              <a:buNone/>
            </a:pPr>
            <a:r>
              <a:rPr lang="en-US" altLang="en-US" sz="6000" dirty="0" smtClean="0">
                <a:solidFill>
                  <a:srgbClr val="0000FF"/>
                </a:solidFill>
              </a:rPr>
              <a:t>			f(    ) = “tomato”</a:t>
            </a:r>
          </a:p>
          <a:p>
            <a:pPr>
              <a:buFontTx/>
              <a:buNone/>
            </a:pPr>
            <a:r>
              <a:rPr lang="en-US" altLang="en-US" sz="6000" dirty="0" smtClean="0">
                <a:solidFill>
                  <a:srgbClr val="0000FF"/>
                </a:solidFill>
              </a:rPr>
              <a:t>			f(    ) = “cow”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76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774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15000"/>
            <a:ext cx="77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5200" y="6581775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0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brainstorm what our “X” should be for various “Y” prediction tasks…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i="1" dirty="0" smtClean="0"/>
              <a:t>y </a:t>
            </a:r>
            <a:r>
              <a:rPr lang="en-US" dirty="0" smtClean="0"/>
              <a:t>is discrete:</a:t>
            </a:r>
            <a:endParaRPr lang="en-US" dirty="0"/>
          </a:p>
          <a:p>
            <a:pPr lvl="1"/>
            <a:r>
              <a:rPr lang="en-US" sz="2400" dirty="0" smtClean="0"/>
              <a:t>Accuracy: # correctly classified / # all test examples</a:t>
            </a:r>
          </a:p>
          <a:p>
            <a:pPr lvl="1"/>
            <a:r>
              <a:rPr lang="en-US" sz="2400" dirty="0" smtClean="0"/>
              <a:t>Loss: </a:t>
            </a:r>
            <a:r>
              <a:rPr lang="en-US" sz="2400" dirty="0" smtClean="0"/>
              <a:t>Weighted </a:t>
            </a:r>
            <a:r>
              <a:rPr lang="en-US" sz="2400" dirty="0" smtClean="0"/>
              <a:t>misclassification via a confusion matrix </a:t>
            </a:r>
          </a:p>
          <a:p>
            <a:pPr lvl="2"/>
            <a:r>
              <a:rPr lang="en-US" sz="2000" dirty="0" smtClean="0"/>
              <a:t>In case of only two classes: True </a:t>
            </a:r>
            <a:r>
              <a:rPr lang="en-US" sz="2000" dirty="0"/>
              <a:t>Positive, False Positive, True Negative, False </a:t>
            </a:r>
            <a:r>
              <a:rPr lang="en-US" sz="2000" dirty="0" smtClean="0"/>
              <a:t>Negative</a:t>
            </a:r>
          </a:p>
          <a:p>
            <a:pPr lvl="2"/>
            <a:r>
              <a:rPr lang="en-US" sz="2000" dirty="0" smtClean="0"/>
              <a:t>Might want to “fine” our system differently for FP and FN </a:t>
            </a:r>
          </a:p>
          <a:p>
            <a:pPr lvl="2"/>
            <a:r>
              <a:rPr lang="en-US" sz="2000" dirty="0" smtClean="0"/>
              <a:t>Can extend to </a:t>
            </a:r>
            <a:r>
              <a:rPr lang="en-US" sz="2000" i="1" dirty="0" smtClean="0"/>
              <a:t>k </a:t>
            </a:r>
            <a:r>
              <a:rPr lang="en-US" sz="2000" dirty="0" smtClean="0"/>
              <a:t>classes </a:t>
            </a:r>
            <a:endParaRPr lang="en-US" sz="2000" dirty="0"/>
          </a:p>
          <a:p>
            <a:pPr lvl="2"/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6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y(x, \bfw) = w_0 + w_1 x + w_2 x^2 + \ldots + w_M x^M =&#10;    \sum_{j=0}^M w_j x^j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236"/>
  <p:tag name="PICTUREFILESIZE" val="725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\lambda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"/>
  <p:tag name="PICTUREFILESIZE" val="12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E_{\rm RMS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5"/>
  <p:tag name="PICTUREFILESIZE" val="16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}&#10;&amp; $\ln \lambda = - \infty$ &amp; $\ln \lambda = -18$ &amp; $\ln \lambda = 0$ \\ \hline &#10;$w_{ 0}^{\star}$ &amp;        0.35  &amp;       0.35  &amp;       0.13 \\&#10;$w_{ 1}^{\star}$ &amp;      232.37  &amp;       4.74  &amp;      -0.05 \\&#10;$w_{ 2}^{\star}$ &amp;    -5321.83  &amp;      -0.77  &amp;      -0.06 \\&#10;$w_{ 3}^{\star}$ &amp;    48568.31  &amp;     -31.97  &amp;      -0.05 \\&#10;$w_{ 4}^{\star}$ &amp;  -231639.30  &amp;      -3.89  &amp;      -0.03 \\&#10;$w_{ 5}^{\star}$ &amp;   640042.26  &amp;      55.28  &amp;      -0.02 \\&#10;$w_{ 6}^{\star}$ &amp;  -1061800.52  &amp;      41.32  &amp;      -0.01 \\&#10;$w_{ 7}^{\star}$ &amp;  1042400.18  &amp;     -45.95  &amp;      -0.00 \\&#10;$w_{ 8}^{\star}$ &amp;  -557682.99  &amp;     -91.53  &amp;       0.00 \\&#10;$w_{ 9}^{\star}$ &amp;   125201.43  &amp;      72.68  &amp;       0.01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3"/>
  <p:tag name="PICTUREFILESIZE" val="330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E(\bfw) = \frac{1}{2} \sum_{n=1}^N \left\{ y(x_n, \bfw) - t_n&#10;    \right\}^2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35"/>
  <p:tag name="PICTUREFILESIZE" val="54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E_{\rm RMS} = \sqrt{2E(\bfw^\star)/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6"/>
  <p:tag name="PICTUREFILESIZE" val="35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N = 15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3"/>
  <p:tag name="PICTUREFILESIZE" val="15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N = 10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8"/>
  <p:tag name="PICTUREFILESIZE" val="15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usepackage{color}&#10;\begin{document}&#10;\[&#10;    \widetilde{E}(\bfw) = \frac{1}{2} \sum_{n=1}^N&#10;    \left\{ y(x_n, \bfw) - t_n \right\}^2&#10;    \color{red} + \frac{\lambda}{2} \| \bfw \|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9"/>
  <p:tag name="PICTUREFILESIZE" val="66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r}&#10;&amp; $M = 0$ &amp; $M = 1$ &amp; $M = 3$ &amp; $M = 9$ \\ \hline &#10;$w_{ 0}^{\star}$ &amp;        0.19  &amp;       0.82  &amp;       0.31  &amp;       0.35 \\&#10;$w_{ 1}^{\star}$ &amp;    &amp;      -1.27  &amp;       7.99  &amp;     232.37 \\&#10;$w_{ 2}^{\star}$ &amp;    &amp;   &amp;     -25.43  &amp;   -5321.83 \\&#10;$w_{ 3}^{\star}$ &amp;    &amp;   &amp;      17.37  &amp;   48568.31 \\&#10;$w_{ 4}^{\star}$ &amp;    &amp;   &amp;   &amp; -231639.30 \\&#10;$w_{ 5}^{\star}$ &amp;    &amp;   &amp;   &amp;  640042.26 \\&#10;$w_{ 6}^{\star}$ &amp;    &amp;   &amp;   &amp; -1061800.52 \\&#10;$w_{ 7}^{\star}$ &amp;    &amp;   &amp;   &amp; 1042400.18 \\&#10;$w_{ 8}^{\star}$ &amp;    &amp;   &amp;   &amp; -557682.99 \\&#10;$w_{ 9}^{\star}$ &amp;    &amp;   &amp;   &amp;  125201.43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1"/>
  <p:tag name="PICTUREFILESIZE" val="275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\lambda = -18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7"/>
  <p:tag name="PICTUREFILESIZE" val="16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\lambda = 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5"/>
  <p:tag name="PICTUREFILESIZE" val="1457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</a:themeOverride>
</file>

<file path=ppt/theme/themeOverride25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</a:themeOverride>
</file>

<file path=ppt/theme/themeOverride26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</a:themeOverride>
</file>

<file path=ppt/theme/themeOverride27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</a:themeOverride>
</file>

<file path=ppt/theme/themeOverride5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7365D"/>
    </a:hlink>
    <a:folHlink>
      <a:srgbClr val="17365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969</Words>
  <Application>Microsoft Office PowerPoint</Application>
  <PresentationFormat>On-screen Show (4:3)</PresentationFormat>
  <Paragraphs>224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cmmi10</vt:lpstr>
      <vt:lpstr>3_Office Theme</vt:lpstr>
      <vt:lpstr>10_Office Theme</vt:lpstr>
      <vt:lpstr>Office Theme</vt:lpstr>
      <vt:lpstr>9_Default Design</vt:lpstr>
      <vt:lpstr>CS 2750: Machine Learning The Bias-Variance Tradeoff</vt:lpstr>
      <vt:lpstr>Plan for Today</vt:lpstr>
      <vt:lpstr>Matlab Tutorial</vt:lpstr>
      <vt:lpstr>Matlab Exercise</vt:lpstr>
      <vt:lpstr>Homework 1</vt:lpstr>
      <vt:lpstr>ML in a Nutshell</vt:lpstr>
      <vt:lpstr>ML in a Nutshell</vt:lpstr>
      <vt:lpstr>Data Representation</vt:lpstr>
      <vt:lpstr>Measuring Performance</vt:lpstr>
      <vt:lpstr>Measuring Performance</vt:lpstr>
      <vt:lpstr>Precision / Recall / F-measure</vt:lpstr>
      <vt:lpstr>Measuring Performance</vt:lpstr>
      <vt:lpstr>Generalization</vt:lpstr>
      <vt:lpstr>Generalization</vt:lpstr>
      <vt:lpstr>Bias-Variance Trade-off</vt:lpstr>
      <vt:lpstr>Polynomial Curve Fitting </vt:lpstr>
      <vt:lpstr>Sum-of-Squares Error Function</vt:lpstr>
      <vt:lpstr>0th Order Polynomial</vt:lpstr>
      <vt:lpstr>1st Order Polynomial</vt:lpstr>
      <vt:lpstr>3rd Order Polynomial</vt:lpstr>
      <vt:lpstr>9th Order Polynomial</vt:lpstr>
      <vt:lpstr>Over-fitting</vt:lpstr>
      <vt:lpstr>Data Set Size: </vt:lpstr>
      <vt:lpstr>Data Set Size: </vt:lpstr>
      <vt:lpstr>Question</vt:lpstr>
      <vt:lpstr>How to reduce over-fitting?</vt:lpstr>
      <vt:lpstr>Regularization</vt:lpstr>
      <vt:lpstr>Polynomial Coefficients   </vt:lpstr>
      <vt:lpstr>Regularization: </vt:lpstr>
      <vt:lpstr>Regularization: </vt:lpstr>
      <vt:lpstr>Regularization:           vs. </vt:lpstr>
      <vt:lpstr>Polynomial Coefficients   </vt:lpstr>
      <vt:lpstr>How to reduce over-fitting?</vt:lpstr>
      <vt:lpstr>Bias-variance</vt:lpstr>
      <vt:lpstr>Bias-variance tradeoff</vt:lpstr>
      <vt:lpstr>Bias-variance tradeoff</vt:lpstr>
      <vt:lpstr>Choosing the trade-off</vt:lpstr>
      <vt:lpstr>Effect of Training Size</vt:lpstr>
      <vt:lpstr>How to reduce over-fitting?</vt:lpstr>
      <vt:lpstr>Remember…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1699: Intro to Computer Vision Introduction</dc:title>
  <dc:creator>Adriana I. Kovashka</dc:creator>
  <cp:lastModifiedBy>Adriana I. Kovashka</cp:lastModifiedBy>
  <cp:revision>114</cp:revision>
  <dcterms:created xsi:type="dcterms:W3CDTF">2015-04-17T19:15:42Z</dcterms:created>
  <dcterms:modified xsi:type="dcterms:W3CDTF">2016-01-13T15:40:34Z</dcterms:modified>
</cp:coreProperties>
</file>