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8"/>
  </p:notesMasterIdLst>
  <p:sldIdLst>
    <p:sldId id="256" r:id="rId3"/>
    <p:sldId id="355" r:id="rId4"/>
    <p:sldId id="356" r:id="rId5"/>
    <p:sldId id="358" r:id="rId6"/>
    <p:sldId id="373" r:id="rId7"/>
    <p:sldId id="257" r:id="rId8"/>
    <p:sldId id="275" r:id="rId9"/>
    <p:sldId id="274" r:id="rId10"/>
    <p:sldId id="276" r:id="rId11"/>
    <p:sldId id="267" r:id="rId12"/>
    <p:sldId id="269" r:id="rId13"/>
    <p:sldId id="338" r:id="rId14"/>
    <p:sldId id="339" r:id="rId15"/>
    <p:sldId id="340" r:id="rId16"/>
    <p:sldId id="341" r:id="rId17"/>
    <p:sldId id="265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72" r:id="rId27"/>
    <p:sldId id="351" r:id="rId28"/>
    <p:sldId id="350" r:id="rId29"/>
    <p:sldId id="333" r:id="rId30"/>
    <p:sldId id="361" r:id="rId31"/>
    <p:sldId id="362" r:id="rId32"/>
    <p:sldId id="363" r:id="rId33"/>
    <p:sldId id="364" r:id="rId34"/>
    <p:sldId id="371" r:id="rId35"/>
    <p:sldId id="365" r:id="rId36"/>
    <p:sldId id="366" r:id="rId37"/>
    <p:sldId id="260" r:id="rId38"/>
    <p:sldId id="266" r:id="rId39"/>
    <p:sldId id="335" r:id="rId40"/>
    <p:sldId id="336" r:id="rId41"/>
    <p:sldId id="369" r:id="rId42"/>
    <p:sldId id="368" r:id="rId43"/>
    <p:sldId id="367" r:id="rId44"/>
    <p:sldId id="374" r:id="rId45"/>
    <p:sldId id="375" r:id="rId46"/>
    <p:sldId id="37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25" autoAdjust="0"/>
    <p:restoredTop sz="94624" autoAdjust="0"/>
  </p:normalViewPr>
  <p:slideViewPr>
    <p:cSldViewPr snapToGrid="0">
      <p:cViewPr varScale="1">
        <p:scale>
          <a:sx n="125" d="100"/>
          <a:sy n="125" d="100"/>
        </p:scale>
        <p:origin x="1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95898-8D84-4C5D-BADA-C939A07F5565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1EDA-6654-40B8-9D58-82E30EE6B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+ website (4 min)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Introductions of students (10 min)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 to visual recognition (12 min)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Topics (12 min)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 of course (14 min)</a:t>
            </a:r>
          </a:p>
          <a:p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Prereqs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(15 min)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+ extra (8 min)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46221-879C-4894-95E4-EC827A4B793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2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7C9AEC-294F-41A6-A526-2BBA3D2493E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7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A5B162-6E76-400A-A732-B62BF2C467F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1BF4B9-75C2-4F1A-8395-559BAD6EA3A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1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  <a:r>
              <a:rPr lang="en-US" baseline="0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1EDA-6654-40B8-9D58-82E30EE6B61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6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1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9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3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17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05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0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70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94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3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9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.pitt.edu/~kovashka/cs27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E/%5Cpedro%5Cpart1%5Cimage3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cs.pitt.edu/~kovashka/cs2750/hw1.htm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s.pitt.edu/~milos/courses/cs2750/Tutorial/" TargetMode="External"/><Relationship Id="rId2" Type="http://schemas.openxmlformats.org/officeDocument/2006/relationships/hyperlink" Target="http://cs.brown.edu/courses/cs143/2011/docs/matlab-tutorial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ath.udel.edu/~braun/M349/Matlab_probs2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anclaypool.com/doi/abs/10.2200/S00332ED1V01Y201103AIM011" TargetMode="External"/><Relationship Id="rId2" Type="http://schemas.openxmlformats.org/officeDocument/2006/relationships/hyperlink" Target="http://szeliski.org/Book/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staff.bucknell.edu/maneval/help211/basicexercises.html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2750: Machine Learning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 Basics +</a:t>
            </a:r>
            <a:b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Tutorial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Prof. Adriana </a:t>
            </a:r>
            <a:r>
              <a:rPr lang="en-US" sz="3600" dirty="0" err="1" smtClean="0">
                <a:solidFill>
                  <a:schemeClr val="tx1"/>
                </a:solidFill>
              </a:rPr>
              <a:t>Kovashka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January 11, 2016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vs Testing vs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do we want? </a:t>
            </a:r>
          </a:p>
          <a:p>
            <a:pPr lvl="1"/>
            <a:r>
              <a:rPr lang="en-US" dirty="0" smtClean="0"/>
              <a:t>High accuracy on training data? </a:t>
            </a:r>
          </a:p>
          <a:p>
            <a:pPr lvl="1"/>
            <a:r>
              <a:rPr lang="en-US" dirty="0" smtClean="0"/>
              <a:t>No, high accuracy on </a:t>
            </a:r>
            <a:r>
              <a:rPr lang="en-US" i="1" dirty="0" smtClean="0"/>
              <a:t>unseen/new/test data!</a:t>
            </a:r>
          </a:p>
          <a:p>
            <a:pPr lvl="1"/>
            <a:r>
              <a:rPr lang="en-US" dirty="0" smtClean="0"/>
              <a:t>Why is this tricky?</a:t>
            </a:r>
            <a:endParaRPr lang="en-US" dirty="0"/>
          </a:p>
          <a:p>
            <a:r>
              <a:rPr lang="en-US" dirty="0" smtClean="0"/>
              <a:t>Training data</a:t>
            </a:r>
          </a:p>
          <a:p>
            <a:pPr lvl="1"/>
            <a:r>
              <a:rPr lang="en-US" dirty="0" smtClean="0"/>
              <a:t>Features (x) and labels (y) used to learn mapping f</a:t>
            </a:r>
          </a:p>
          <a:p>
            <a:r>
              <a:rPr lang="en-US" dirty="0" smtClean="0"/>
              <a:t>Test data</a:t>
            </a:r>
          </a:p>
          <a:p>
            <a:pPr lvl="1"/>
            <a:r>
              <a:rPr lang="en-US" dirty="0" smtClean="0"/>
              <a:t>Features used to make a prediction</a:t>
            </a:r>
          </a:p>
          <a:p>
            <a:pPr lvl="1"/>
            <a:r>
              <a:rPr lang="en-US" dirty="0" smtClean="0"/>
              <a:t>Labels only </a:t>
            </a:r>
            <a:r>
              <a:rPr lang="en-US" dirty="0" smtClean="0"/>
              <a:t>used </a:t>
            </a:r>
            <a:r>
              <a:rPr lang="en-US" dirty="0" smtClean="0"/>
              <a:t>to see how well we’ve learned f!!!</a:t>
            </a:r>
          </a:p>
          <a:p>
            <a:r>
              <a:rPr lang="en-US" dirty="0" smtClean="0"/>
              <a:t>Validation data</a:t>
            </a:r>
          </a:p>
          <a:p>
            <a:pPr lvl="1"/>
            <a:r>
              <a:rPr lang="en-US" dirty="0" smtClean="0"/>
              <a:t>Held-out set of the </a:t>
            </a:r>
            <a:r>
              <a:rPr lang="en-US" i="1" dirty="0" smtClean="0"/>
              <a:t>training data</a:t>
            </a:r>
            <a:endParaRPr lang="en-US" dirty="0" smtClean="0"/>
          </a:p>
          <a:p>
            <a:pPr lvl="1"/>
            <a:r>
              <a:rPr lang="en-US" dirty="0" smtClean="0"/>
              <a:t>Can use both features and labels to see how well we are doing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8154" y="226646"/>
            <a:ext cx="3860800" cy="1266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Estimation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Probabilities to rescue: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 and y are </a:t>
            </a:r>
            <a:r>
              <a:rPr lang="en-US" i="1" dirty="0" smtClean="0"/>
              <a:t>random</a:t>
            </a:r>
            <a:r>
              <a:rPr lang="en-US" dirty="0" smtClean="0"/>
              <a:t> </a:t>
            </a:r>
            <a:r>
              <a:rPr lang="en-US" i="1" dirty="0" smtClean="0"/>
              <a:t>variables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D = </a:t>
            </a:r>
            <a:r>
              <a:rPr lang="en-US" dirty="0" smtClean="0"/>
              <a:t>(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), …,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 smtClean="0"/>
              <a:t>) 	~ </a:t>
            </a:r>
            <a:r>
              <a:rPr lang="en-US" dirty="0"/>
              <a:t>P(X,Y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IID</a:t>
            </a:r>
            <a:r>
              <a:rPr lang="en-US" dirty="0"/>
              <a:t>: Independent </a:t>
            </a:r>
            <a:r>
              <a:rPr lang="en-US" dirty="0" smtClean="0"/>
              <a:t>and Identically </a:t>
            </a:r>
            <a:r>
              <a:rPr lang="en-US" dirty="0"/>
              <a:t>Distributed</a:t>
            </a:r>
          </a:p>
          <a:p>
            <a:pPr lvl="1"/>
            <a:r>
              <a:rPr lang="en-US" dirty="0" smtClean="0"/>
              <a:t>Both training &amp; testing data sampled IID from P(X,Y)</a:t>
            </a:r>
          </a:p>
          <a:p>
            <a:pPr lvl="1"/>
            <a:r>
              <a:rPr lang="en-US" dirty="0" smtClean="0"/>
              <a:t>Learn on training set</a:t>
            </a:r>
          </a:p>
          <a:p>
            <a:pPr lvl="1"/>
            <a:r>
              <a:rPr lang="en-US" dirty="0" smtClean="0"/>
              <a:t>Have some hope of </a:t>
            </a:r>
            <a:r>
              <a:rPr lang="en-US" i="1" dirty="0" smtClean="0"/>
              <a:t>generalizing</a:t>
            </a:r>
            <a:r>
              <a:rPr lang="en-US" dirty="0" smtClean="0"/>
              <a:t> to test set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</a:t>
            </a:r>
            <a:r>
              <a:rPr lang="en-US" sz="1100" dirty="0" err="1" smtClean="0"/>
              <a:t>Dhruv</a:t>
            </a:r>
            <a:r>
              <a:rPr lang="en-US" sz="1100" dirty="0" smtClean="0"/>
              <a:t> </a:t>
            </a:r>
            <a:r>
              <a:rPr lang="en-US" sz="1100" dirty="0" err="1" smtClean="0"/>
              <a:t>Batra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261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Solving a ML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59639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</a:t>
            </a:r>
            <a:r>
              <a:rPr lang="en-US" sz="1100" dirty="0" err="1" smtClean="0">
                <a:solidFill>
                  <a:prstClr val="black"/>
                </a:solidFill>
              </a:rPr>
              <a:t>Dhruv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Batra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1" name="Picture 10" descr="Screen Shot 2015-01-21 at 3.00.3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7645400" cy="2489200"/>
          </a:xfrm>
          <a:prstGeom prst="rect">
            <a:avLst/>
          </a:prstGeom>
        </p:spPr>
      </p:pic>
      <p:grpSp>
        <p:nvGrpSpPr>
          <p:cNvPr id="17" name="Group 15"/>
          <p:cNvGrpSpPr/>
          <p:nvPr/>
        </p:nvGrpSpPr>
        <p:grpSpPr>
          <a:xfrm>
            <a:off x="1552133" y="2085310"/>
            <a:ext cx="7591867" cy="4772690"/>
            <a:chOff x="1552133" y="2085310"/>
            <a:chExt cx="7591867" cy="4772690"/>
          </a:xfrm>
        </p:grpSpPr>
        <p:pic>
          <p:nvPicPr>
            <p:cNvPr id="18" name="Picture 17" descr="Screen Shot 2015-01-21 at 3.03.04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085310"/>
              <a:ext cx="5791200" cy="477269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52133" y="447049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prstClr val="black"/>
                  </a:solidFill>
                </a:rPr>
                <a:t>vs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4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Spam Emails</a:t>
            </a:r>
          </a:p>
          <a:p>
            <a:pPr lvl="1"/>
            <a:r>
              <a:rPr lang="en-US" dirty="0"/>
              <a:t>a lot of words like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money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free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bank account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Regular Emails</a:t>
            </a:r>
          </a:p>
          <a:p>
            <a:pPr lvl="1"/>
            <a:r>
              <a:rPr lang="en-US" dirty="0"/>
              <a:t>word usage pattern is more spread out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</a:t>
            </a:r>
            <a:r>
              <a:rPr lang="en-US" sz="1100" dirty="0" err="1" smtClean="0">
                <a:solidFill>
                  <a:prstClr val="black"/>
                </a:solidFill>
              </a:rPr>
              <a:t>Dhruv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Batra</a:t>
            </a:r>
            <a:r>
              <a:rPr lang="en-US" sz="1100" dirty="0" smtClean="0">
                <a:solidFill>
                  <a:prstClr val="black"/>
                </a:solidFill>
              </a:rPr>
              <a:t>, </a:t>
            </a:r>
            <a:r>
              <a:rPr lang="en-US" sz="1100" dirty="0" err="1" smtClean="0">
                <a:solidFill>
                  <a:prstClr val="black"/>
                </a:solidFill>
              </a:rPr>
              <a:t>Fei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Sha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strategy: Let’s count!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866900"/>
            <a:ext cx="3276600" cy="4639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1860" y="2095500"/>
            <a:ext cx="1637639" cy="1676400"/>
          </a:xfrm>
          <a:prstGeom prst="rect">
            <a:avLst/>
          </a:prstGeom>
        </p:spPr>
      </p:pic>
      <p:pic>
        <p:nvPicPr>
          <p:cNvPr id="11" name="Picture 10" descr="sp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4" r="39880"/>
          <a:stretch/>
        </p:blipFill>
        <p:spPr>
          <a:xfrm>
            <a:off x="16266" y="2254128"/>
            <a:ext cx="3573301" cy="1441572"/>
          </a:xfrm>
          <a:prstGeom prst="rect">
            <a:avLst/>
          </a:prstGeom>
        </p:spPr>
      </p:pic>
      <p:pic>
        <p:nvPicPr>
          <p:cNvPr id="12" name="Picture 11" descr="rossemai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3" r="42303" b="61533"/>
          <a:stretch/>
        </p:blipFill>
        <p:spPr>
          <a:xfrm>
            <a:off x="43668" y="4762500"/>
            <a:ext cx="3385332" cy="1171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8621" y="1485900"/>
            <a:ext cx="16596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prstClr val="black"/>
                </a:solidFill>
              </a:rPr>
              <a:t>This is X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96390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</a:t>
            </a:r>
            <a:r>
              <a:rPr lang="en-US" sz="1100" dirty="0" err="1" smtClean="0">
                <a:solidFill>
                  <a:prstClr val="black"/>
                </a:solidFill>
              </a:rPr>
              <a:t>Dhruv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Batra</a:t>
            </a:r>
            <a:r>
              <a:rPr lang="en-US" sz="1100" dirty="0" smtClean="0">
                <a:solidFill>
                  <a:prstClr val="black"/>
                </a:solidFill>
              </a:rPr>
              <a:t>, </a:t>
            </a:r>
            <a:r>
              <a:rPr lang="en-US" sz="1100" dirty="0" err="1" smtClean="0">
                <a:solidFill>
                  <a:prstClr val="black"/>
                </a:solidFill>
              </a:rPr>
              <a:t>Fei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Sha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2361" y="1479570"/>
            <a:ext cx="14125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prstClr val="black"/>
                </a:solidFill>
              </a:rPr>
              <a:t>This is </a:t>
            </a:r>
            <a:r>
              <a:rPr lang="en-US" sz="3000" dirty="0" smtClean="0">
                <a:solidFill>
                  <a:prstClr val="black"/>
                </a:solidFill>
              </a:rPr>
              <a:t>Y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9160"/>
            <a:ext cx="9144000" cy="4993040"/>
          </a:xfrm>
          <a:prstGeom prst="rect">
            <a:avLst/>
          </a:prstGeom>
        </p:spPr>
      </p:pic>
      <p:grpSp>
        <p:nvGrpSpPr>
          <p:cNvPr id="6" name="Group 15"/>
          <p:cNvGrpSpPr/>
          <p:nvPr/>
        </p:nvGrpSpPr>
        <p:grpSpPr>
          <a:xfrm>
            <a:off x="3818313" y="4114800"/>
            <a:ext cx="2277687" cy="2570783"/>
            <a:chOff x="3818313" y="4114800"/>
            <a:chExt cx="2277687" cy="2570783"/>
          </a:xfrm>
        </p:grpSpPr>
        <p:sp>
          <p:nvSpPr>
            <p:cNvPr id="10" name="Oval 9"/>
            <p:cNvSpPr/>
            <p:nvPr/>
          </p:nvSpPr>
          <p:spPr bwMode="auto">
            <a:xfrm>
              <a:off x="4299772" y="4114800"/>
              <a:ext cx="834231" cy="1947446"/>
            </a:xfrm>
            <a:prstGeom prst="ellipse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8313" y="6100807"/>
              <a:ext cx="227768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Where do the weights come from?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and weigh these counts (final step)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76200" y="4114800"/>
            <a:ext cx="1872428" cy="2167354"/>
            <a:chOff x="76200" y="4114800"/>
            <a:chExt cx="1872428" cy="2167354"/>
          </a:xfrm>
        </p:grpSpPr>
        <p:sp>
          <p:nvSpPr>
            <p:cNvPr id="8" name="Oval 7"/>
            <p:cNvSpPr/>
            <p:nvPr/>
          </p:nvSpPr>
          <p:spPr bwMode="auto">
            <a:xfrm>
              <a:off x="300831" y="4114800"/>
              <a:ext cx="685800" cy="1752600"/>
            </a:xfrm>
            <a:prstGeom prst="ellipse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20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" y="5943600"/>
              <a:ext cx="18724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Why these words?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 bwMode="auto">
          <a:xfrm>
            <a:off x="7315200" y="2408832"/>
            <a:ext cx="1752600" cy="1718846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96390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Adapted from </a:t>
            </a:r>
            <a:r>
              <a:rPr lang="en-US" sz="1100" dirty="0" err="1" smtClean="0">
                <a:solidFill>
                  <a:prstClr val="black"/>
                </a:solidFill>
              </a:rPr>
              <a:t>Dhruv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Batra</a:t>
            </a:r>
            <a:r>
              <a:rPr lang="en-US" sz="1100" dirty="0" smtClean="0">
                <a:solidFill>
                  <a:prstClr val="black"/>
                </a:solidFill>
              </a:rPr>
              <a:t>, </a:t>
            </a:r>
            <a:r>
              <a:rPr lang="en-US" sz="1100" dirty="0" err="1" smtClean="0">
                <a:solidFill>
                  <a:prstClr val="black"/>
                </a:solidFill>
              </a:rPr>
              <a:t>Fei</a:t>
            </a:r>
            <a:r>
              <a:rPr lang="en-US" sz="1100" dirty="0" smtClean="0">
                <a:solidFill>
                  <a:prstClr val="black"/>
                </a:solidFill>
              </a:rPr>
              <a:t> Sha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6900" y="3733800"/>
            <a:ext cx="4619625" cy="286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43575" y="1417638"/>
            <a:ext cx="3400425" cy="459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Klingon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Mlingon</a:t>
            </a:r>
            <a:r>
              <a:rPr lang="en-US" dirty="0" smtClean="0"/>
              <a:t>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Training Data</a:t>
            </a:r>
          </a:p>
          <a:p>
            <a:pPr lvl="1"/>
            <a:r>
              <a:rPr lang="en-US" dirty="0" smtClean="0"/>
              <a:t>Klingon: </a:t>
            </a:r>
            <a:r>
              <a:rPr lang="en-US" dirty="0" err="1" smtClean="0"/>
              <a:t>klix</a:t>
            </a:r>
            <a:r>
              <a:rPr lang="en-US" dirty="0" smtClean="0"/>
              <a:t>, </a:t>
            </a:r>
            <a:r>
              <a:rPr lang="en-US" dirty="0" err="1" smtClean="0"/>
              <a:t>kour</a:t>
            </a:r>
            <a:r>
              <a:rPr lang="en-US" dirty="0" smtClean="0"/>
              <a:t>, </a:t>
            </a:r>
            <a:r>
              <a:rPr lang="en-US" dirty="0" err="1" smtClean="0"/>
              <a:t>koop</a:t>
            </a:r>
            <a:endParaRPr lang="en-US" dirty="0" smtClean="0"/>
          </a:p>
          <a:p>
            <a:pPr lvl="1"/>
            <a:r>
              <a:rPr lang="en-US" dirty="0" err="1" smtClean="0"/>
              <a:t>Mlingon</a:t>
            </a:r>
            <a:r>
              <a:rPr lang="en-US" dirty="0" smtClean="0"/>
              <a:t>: moo, </a:t>
            </a:r>
            <a:r>
              <a:rPr lang="en-US" dirty="0" err="1" smtClean="0"/>
              <a:t>maa</a:t>
            </a:r>
            <a:r>
              <a:rPr lang="en-US" dirty="0" smtClean="0"/>
              <a:t>, </a:t>
            </a:r>
            <a:r>
              <a:rPr lang="en-US" dirty="0" err="1" smtClean="0"/>
              <a:t>mou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Testing Data: </a:t>
            </a:r>
            <a:r>
              <a:rPr lang="en-US" dirty="0" err="1" smtClean="0"/>
              <a:t>kap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language?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</a:t>
            </a:r>
            <a:r>
              <a:rPr lang="en-US" sz="1100" dirty="0" err="1" smtClean="0"/>
              <a:t>Dhruv</a:t>
            </a:r>
            <a:r>
              <a:rPr lang="en-US" sz="1100" dirty="0" smtClean="0"/>
              <a:t> </a:t>
            </a:r>
            <a:r>
              <a:rPr lang="en-US" sz="1100" dirty="0" err="1" smtClean="0"/>
              <a:t>Batra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800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not just hand-code these weights?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letting the data do the work rather than develop hand-code classification rules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machine</a:t>
            </a:r>
            <a:r>
              <a:rPr lang="en-US" dirty="0" smtClean="0"/>
              <a:t> is </a:t>
            </a:r>
            <a:r>
              <a:rPr lang="en-US" i="1" dirty="0" smtClean="0"/>
              <a:t>learning</a:t>
            </a:r>
            <a:r>
              <a:rPr lang="en-US" dirty="0" smtClean="0"/>
              <a:t> to program itself</a:t>
            </a:r>
          </a:p>
          <a:p>
            <a:endParaRPr lang="en-US" dirty="0"/>
          </a:p>
          <a:p>
            <a:r>
              <a:rPr lang="en-US" dirty="0" smtClean="0"/>
              <a:t>But there are challenges…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I saw her duck”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2237874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96390"/>
            <a:ext cx="3114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</a:t>
            </a:r>
            <a:r>
              <a:rPr lang="en-US" sz="1100" dirty="0" err="1" smtClean="0">
                <a:solidFill>
                  <a:prstClr val="black"/>
                </a:solidFill>
              </a:rPr>
              <a:t>Dhruv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Batra</a:t>
            </a:r>
            <a:r>
              <a:rPr lang="en-US" sz="1100" dirty="0" smtClean="0">
                <a:solidFill>
                  <a:prstClr val="black"/>
                </a:solidFill>
              </a:rPr>
              <a:t>, figure credit: Liang Huang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I saw her duck”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2237874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506" y="1447800"/>
            <a:ext cx="3227294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96390"/>
            <a:ext cx="3114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</a:t>
            </a:r>
            <a:r>
              <a:rPr lang="en-US" sz="1100" dirty="0" err="1" smtClean="0">
                <a:solidFill>
                  <a:prstClr val="black"/>
                </a:solidFill>
              </a:rPr>
              <a:t>Dhruv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Batra</a:t>
            </a:r>
            <a:r>
              <a:rPr lang="en-US" sz="1100" dirty="0" smtClean="0">
                <a:solidFill>
                  <a:prstClr val="black"/>
                </a:solidFill>
              </a:rPr>
              <a:t>, figure credit: Liang Huang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Website: 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http://people.cs.pitt.edu/~kovashka/cs2750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Instructor</a:t>
            </a:r>
            <a:r>
              <a:rPr lang="en-US" sz="2800" dirty="0" smtClean="0"/>
              <a:t>: Adriana </a:t>
            </a:r>
            <a:r>
              <a:rPr lang="en-US" sz="2800" dirty="0" err="1" smtClean="0"/>
              <a:t>Kovashka</a:t>
            </a:r>
            <a:r>
              <a:rPr lang="en-US" sz="2800" dirty="0" smtClean="0"/>
              <a:t> (kovashka@cs.pitt.edu)</a:t>
            </a:r>
          </a:p>
          <a:p>
            <a:pPr lvl="1">
              <a:buNone/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u="sng" dirty="0" smtClean="0"/>
              <a:t>Use "CS2750" at the beginning of your Subject </a:t>
            </a:r>
          </a:p>
          <a:p>
            <a:r>
              <a:rPr lang="en-US" sz="2800" b="1" dirty="0" smtClean="0"/>
              <a:t>Office</a:t>
            </a:r>
            <a:r>
              <a:rPr lang="en-US" sz="2800" dirty="0" smtClean="0"/>
              <a:t>: </a:t>
            </a:r>
            <a:r>
              <a:rPr lang="en-US" sz="2800" dirty="0" err="1" smtClean="0"/>
              <a:t>Sennott</a:t>
            </a:r>
            <a:r>
              <a:rPr lang="en-US" sz="2800" dirty="0" smtClean="0"/>
              <a:t> Square 5325 </a:t>
            </a:r>
          </a:p>
          <a:p>
            <a:r>
              <a:rPr lang="en-US" sz="2800" b="1" dirty="0"/>
              <a:t>Office hours</a:t>
            </a:r>
            <a:r>
              <a:rPr lang="en-US" sz="2800" dirty="0"/>
              <a:t>: </a:t>
            </a:r>
            <a:r>
              <a:rPr lang="en-US" sz="2800" dirty="0" smtClean="0"/>
              <a:t>Mon/Wed, 12:15pm-1:15pm</a:t>
            </a:r>
          </a:p>
          <a:p>
            <a:r>
              <a:rPr lang="en-US" sz="2800" b="1" dirty="0" smtClean="0"/>
              <a:t>Textbook: </a:t>
            </a:r>
            <a:r>
              <a:rPr lang="en-US" sz="2800" dirty="0" smtClean="0"/>
              <a:t>Christopher M. Bishop. </a:t>
            </a:r>
            <a:r>
              <a:rPr lang="en-US" sz="2800" i="1" dirty="0" smtClean="0"/>
              <a:t>Pattern Recognition and Machine Learning.</a:t>
            </a:r>
            <a:r>
              <a:rPr lang="en-US" sz="2800" dirty="0" smtClean="0"/>
              <a:t> Springer, 2006</a:t>
            </a:r>
          </a:p>
          <a:p>
            <a:pPr lvl="1">
              <a:buNone/>
            </a:pPr>
            <a:r>
              <a:rPr lang="en-US" sz="2400" dirty="0" smtClean="0">
                <a:sym typeface="Wingdings" pitchFamily="2" charset="2"/>
              </a:rPr>
              <a:t> And other readings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206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I saw her duck”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2237874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506" y="1447800"/>
            <a:ext cx="3227294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1625" y="1447800"/>
            <a:ext cx="3632375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96390"/>
            <a:ext cx="3114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</a:t>
            </a:r>
            <a:r>
              <a:rPr lang="en-US" sz="1100" dirty="0" err="1" smtClean="0">
                <a:solidFill>
                  <a:prstClr val="black"/>
                </a:solidFill>
              </a:rPr>
              <a:t>Dhruv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Batra</a:t>
            </a:r>
            <a:r>
              <a:rPr lang="en-US" sz="1100" dirty="0" smtClean="0">
                <a:solidFill>
                  <a:prstClr val="black"/>
                </a:solidFill>
              </a:rPr>
              <a:t>, figure credit: Liang Huang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/>
              <a:t>I saw her </a:t>
            </a:r>
            <a:r>
              <a:rPr lang="en-US" dirty="0" smtClean="0"/>
              <a:t>duck with a telescope…”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2237874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506" y="1447800"/>
            <a:ext cx="3227294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1625" y="1447800"/>
            <a:ext cx="3632375" cy="2743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 flipH="1">
            <a:off x="457200" y="4191000"/>
            <a:ext cx="661737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 bwMode="auto">
          <a:xfrm>
            <a:off x="1118937" y="4191000"/>
            <a:ext cx="557463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>
            <a:off x="3657600" y="4191000"/>
            <a:ext cx="661737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4319337" y="4191000"/>
            <a:ext cx="557463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7010400" y="4191000"/>
            <a:ext cx="661737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7672137" y="4191000"/>
            <a:ext cx="557463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6596390"/>
            <a:ext cx="3114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</a:t>
            </a:r>
            <a:r>
              <a:rPr lang="en-US" sz="1100" dirty="0" err="1" smtClean="0">
                <a:solidFill>
                  <a:prstClr val="black"/>
                </a:solidFill>
              </a:rPr>
              <a:t>Dhruv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Batra</a:t>
            </a:r>
            <a:r>
              <a:rPr lang="en-US" sz="1100" dirty="0" smtClean="0">
                <a:solidFill>
                  <a:prstClr val="black"/>
                </a:solidFill>
              </a:rPr>
              <a:t>, figure credit: Liang Huang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kern="1200" dirty="0"/>
              <a:t>What humans </a:t>
            </a:r>
            <a:r>
              <a:rPr lang="en-US" kern="1200" dirty="0" smtClean="0"/>
              <a:t>see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654" y="1447972"/>
            <a:ext cx="3327816" cy="41597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596390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Larry </a:t>
            </a:r>
            <a:r>
              <a:rPr lang="en-US" sz="1100" dirty="0" err="1" smtClean="0">
                <a:solidFill>
                  <a:prstClr val="black"/>
                </a:solidFill>
              </a:rPr>
              <a:t>Zitnick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 eaLnBrk="1" fontAlgn="auto" hangingPunct="1">
              <a:spcAft>
                <a:spcPts val="0"/>
              </a:spcAft>
              <a:defRPr/>
            </a:pPr>
            <a:r>
              <a:rPr lang="en-US" kern="1200" dirty="0"/>
              <a:t>What </a:t>
            </a:r>
            <a:r>
              <a:rPr lang="en-US" dirty="0"/>
              <a:t>computers see</a:t>
            </a:r>
            <a:endParaRPr lang="en-US" kern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18151" y="1418286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654" y="1420159"/>
            <a:ext cx="3327816" cy="41597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6596390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Larry </a:t>
            </a:r>
            <a:r>
              <a:rPr lang="en-US" sz="1100" dirty="0" err="1" smtClean="0">
                <a:solidFill>
                  <a:prstClr val="black"/>
                </a:solidFill>
              </a:rPr>
              <a:t>Zitnick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challenges: ambiguity and context</a:t>
            </a:r>
          </a:p>
          <a:p>
            <a:r>
              <a:rPr lang="en-US" dirty="0"/>
              <a:t>Machines take data representations too literally</a:t>
            </a:r>
          </a:p>
          <a:p>
            <a:r>
              <a:rPr lang="en-US" dirty="0" smtClean="0"/>
              <a:t>Humans are much better than machines at generalization, which is needed since test data will rarely look exactly like the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32696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might it be hard to:</a:t>
            </a:r>
          </a:p>
          <a:p>
            <a:pPr lvl="1"/>
            <a:r>
              <a:rPr lang="en-US" dirty="0" smtClean="0"/>
              <a:t>Predict if a viewer will like a movie?</a:t>
            </a:r>
          </a:p>
          <a:p>
            <a:pPr lvl="1"/>
            <a:r>
              <a:rPr lang="en-US" dirty="0" smtClean="0"/>
              <a:t>Recognize cars in images?</a:t>
            </a:r>
          </a:p>
          <a:p>
            <a:pPr lvl="1"/>
            <a:r>
              <a:rPr lang="en-US" dirty="0" smtClean="0"/>
              <a:t>Translate between languages?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Time is Ripe </a:t>
            </a:r>
            <a:r>
              <a:rPr lang="en-US" dirty="0" smtClean="0"/>
              <a:t>to </a:t>
            </a:r>
            <a:r>
              <a:rPr lang="en-US" dirty="0"/>
              <a:t>Study </a:t>
            </a:r>
            <a:r>
              <a:rPr lang="en-US" dirty="0" smtClean="0"/>
              <a:t>ML</a:t>
            </a:r>
            <a:endParaRPr lang="en-US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basic effective and efficient algorithms available.</a:t>
            </a:r>
          </a:p>
          <a:p>
            <a:r>
              <a:rPr lang="en-US"/>
              <a:t>Large amounts of on-line data available.</a:t>
            </a:r>
          </a:p>
          <a:p>
            <a:r>
              <a:rPr lang="en-US"/>
              <a:t>Large amounts of computational resources available.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608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Ray Mooney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ML fit in?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33" y="1187354"/>
            <a:ext cx="8697335" cy="5365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2050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Slide credit: </a:t>
            </a:r>
            <a:r>
              <a:rPr lang="en-US" sz="1100" dirty="0" err="1" smtClean="0">
                <a:solidFill>
                  <a:prstClr val="black"/>
                </a:solidFill>
              </a:rPr>
              <a:t>Dhruv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Batra</a:t>
            </a:r>
            <a:r>
              <a:rPr lang="en-US" sz="1100" dirty="0" smtClean="0">
                <a:solidFill>
                  <a:prstClr val="black"/>
                </a:solidFill>
              </a:rPr>
              <a:t>, </a:t>
            </a:r>
            <a:r>
              <a:rPr lang="en-US" sz="1100" dirty="0" err="1" smtClean="0">
                <a:solidFill>
                  <a:prstClr val="black"/>
                </a:solidFill>
              </a:rPr>
              <a:t>Fei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Sha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Learning Task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8575"/>
            <a:ext cx="7772400" cy="89871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  </a:t>
            </a:r>
            <a:r>
              <a:rPr lang="en-US" sz="2800" dirty="0"/>
              <a:t>Improve on task, T, with respect to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performance metric, P, based on experience, E.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904875" y="2851150"/>
            <a:ext cx="76660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969963" y="2281238"/>
            <a:ext cx="74834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1085850" y="2439988"/>
            <a:ext cx="7119938" cy="4975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T: Playing checkers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P: Percentage of games won against an arbitrary opponent 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E: Playing practice games against itself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T: Recognizing hand-written words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P: Percentage of words correctly classified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E: Database of human-labeled images of handwritten words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T: Driving on four-lane highways using vision sensors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P: Average distance traveled before a human-judged error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E: A sequence of images and steering commands recorded while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     observing a human driver.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T: Categorize email messages as spam or </a:t>
            </a:r>
            <a:r>
              <a:rPr lang="en-US" dirty="0" smtClean="0"/>
              <a:t>legitimate</a:t>
            </a: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P: Percentage of email messages correctly </a:t>
            </a:r>
            <a:r>
              <a:rPr lang="en-US" dirty="0" smtClean="0"/>
              <a:t>classified</a:t>
            </a: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r>
              <a:rPr lang="en-US" dirty="0"/>
              <a:t>E: Database of emails, some with human-given labels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  <a:p>
            <a:pPr algn="just">
              <a:lnSpc>
                <a:spcPct val="40000"/>
              </a:lnSpc>
              <a:spcBef>
                <a:spcPct val="50000"/>
              </a:spcBef>
              <a:buClr>
                <a:srgbClr val="FF3300"/>
              </a:buClr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1608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Ray Mooney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machine learning algorithm has:</a:t>
            </a:r>
          </a:p>
          <a:p>
            <a:pPr lvl="1"/>
            <a:r>
              <a:rPr lang="en-US" dirty="0" smtClean="0"/>
              <a:t>Representation / model class</a:t>
            </a:r>
          </a:p>
          <a:p>
            <a:pPr lvl="1"/>
            <a:r>
              <a:rPr lang="en-US" dirty="0" smtClean="0"/>
              <a:t>Evaluation / objective </a:t>
            </a:r>
            <a:r>
              <a:rPr lang="en-US" dirty="0"/>
              <a:t>f</a:t>
            </a:r>
            <a:r>
              <a:rPr lang="en-US" dirty="0" smtClean="0"/>
              <a:t>unction</a:t>
            </a:r>
          </a:p>
          <a:p>
            <a:pPr lvl="1"/>
            <a:r>
              <a:rPr lang="en-US" dirty="0" smtClean="0"/>
              <a:t>Optimization</a:t>
            </a:r>
          </a:p>
          <a:p>
            <a:r>
              <a:rPr lang="en-US" dirty="0" smtClean="0"/>
              <a:t>You also need:</a:t>
            </a:r>
          </a:p>
          <a:p>
            <a:pPr lvl="1"/>
            <a:r>
              <a:rPr lang="en-US" dirty="0" smtClean="0"/>
              <a:t>A way to represent your data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19591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Adapted from Pedro </a:t>
            </a:r>
            <a:r>
              <a:rPr lang="en-US" sz="1100" dirty="0" err="1" smtClean="0"/>
              <a:t>Domingos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781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Changsheng</a:t>
            </a:r>
            <a:r>
              <a:rPr lang="en-US" dirty="0" smtClean="0"/>
              <a:t> Liu</a:t>
            </a:r>
          </a:p>
          <a:p>
            <a:r>
              <a:rPr lang="en-US" b="1" dirty="0" smtClean="0"/>
              <a:t>Office: </a:t>
            </a:r>
            <a:r>
              <a:rPr lang="en-US" dirty="0" err="1"/>
              <a:t>Sennott</a:t>
            </a:r>
            <a:r>
              <a:rPr lang="en-US" dirty="0"/>
              <a:t> Square 6805 </a:t>
            </a:r>
            <a:endParaRPr lang="en-US" b="1" dirty="0" smtClean="0"/>
          </a:p>
          <a:p>
            <a:r>
              <a:rPr lang="en-US" b="1" dirty="0" smtClean="0"/>
              <a:t>Office hours: </a:t>
            </a:r>
            <a:endParaRPr lang="en-US" b="1" dirty="0" smtClean="0"/>
          </a:p>
          <a:p>
            <a:pPr lvl="1"/>
            <a:r>
              <a:rPr lang="en-US" dirty="0" smtClean="0"/>
              <a:t>Wednesday</a:t>
            </a:r>
            <a:r>
              <a:rPr lang="en-US" dirty="0"/>
              <a:t>, 5-6pm, and </a:t>
            </a:r>
            <a:endParaRPr lang="en-US" dirty="0" smtClean="0"/>
          </a:p>
          <a:p>
            <a:pPr lvl="1"/>
            <a:r>
              <a:rPr lang="en-US" dirty="0" smtClean="0"/>
              <a:t>Thursday</a:t>
            </a:r>
            <a:r>
              <a:rPr lang="en-US" dirty="0"/>
              <a:t>, 12:30-2:30pm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/ model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Decision trees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Sets of rules / Logic programs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Instances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Graphical models (Bayes/Markov nets)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Neural networks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Support vector machines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Model ensembles</a:t>
            </a:r>
          </a:p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Etc.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18357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Pedro </a:t>
            </a:r>
            <a:r>
              <a:rPr lang="en-US" sz="1100" dirty="0" err="1" smtClean="0"/>
              <a:t>Domingos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231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Accuracy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Precision and recall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Squared error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Likelihood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Posterior probability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Cost / Utility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Margin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Entropy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K-L divergence</a:t>
            </a: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latin typeface="Arial" charset="0"/>
                <a:cs typeface="Arial" charset="0"/>
                <a:sym typeface="Arial" charset="0"/>
              </a:rPr>
              <a:t>Etc.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18357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Pedro </a:t>
            </a:r>
            <a:r>
              <a:rPr lang="en-US" sz="1100" dirty="0" err="1" smtClean="0"/>
              <a:t>Domingos</a:t>
            </a:r>
            <a:endParaRPr lang="en-US" sz="11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/ objective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Discrete / combinatorial </a:t>
            </a:r>
            <a:r>
              <a:rPr lang="en-US" dirty="0">
                <a:latin typeface="Arial" charset="0"/>
                <a:cs typeface="Arial" charset="0"/>
                <a:sym typeface="Arial" charset="0"/>
              </a:rPr>
              <a:t>optimization</a:t>
            </a:r>
          </a:p>
          <a:p>
            <a:pPr marL="700088" lvl="1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E.g. graph algorithms</a:t>
            </a:r>
          </a:p>
          <a:p>
            <a:pPr marL="400050" lvl="1" indent="0">
              <a:lnSpc>
                <a:spcPct val="80000"/>
              </a:lnSpc>
              <a:spcBef>
                <a:spcPts val="600"/>
              </a:spcBef>
              <a:buNone/>
            </a:pPr>
            <a:endParaRPr lang="en-US" dirty="0" smtClean="0">
              <a:latin typeface="Arial" charset="0"/>
              <a:cs typeface="Arial" charset="0"/>
              <a:sym typeface="Arial" charset="0"/>
            </a:endParaRPr>
          </a:p>
          <a:p>
            <a:pPr marL="300038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Continuous optimization</a:t>
            </a:r>
          </a:p>
          <a:p>
            <a:pPr marL="700088" lvl="1" indent="-300038">
              <a:lnSpc>
                <a:spcPct val="80000"/>
              </a:lnSpc>
              <a:spcBef>
                <a:spcPts val="600"/>
              </a:spcBef>
            </a:pP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E.g. linear programming </a:t>
            </a:r>
            <a:endParaRPr lang="en-US" dirty="0">
              <a:latin typeface="Arial" charset="0"/>
              <a:cs typeface="Arial" charset="0"/>
              <a:sym typeface="Arial" charset="0"/>
            </a:endParaRPr>
          </a:p>
          <a:p>
            <a:pPr marL="400050" lvl="1" indent="0">
              <a:lnSpc>
                <a:spcPct val="80000"/>
              </a:lnSpc>
              <a:spcBef>
                <a:spcPts val="600"/>
              </a:spcBef>
              <a:buNone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3031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Adapted from </a:t>
            </a:r>
            <a:r>
              <a:rPr lang="en-US" sz="1100" dirty="0" err="1" smtClean="0"/>
              <a:t>Dhruv</a:t>
            </a:r>
            <a:r>
              <a:rPr lang="en-US" sz="1100" dirty="0" smtClean="0"/>
              <a:t> </a:t>
            </a:r>
            <a:r>
              <a:rPr lang="en-US" sz="1100" dirty="0" err="1" smtClean="0"/>
              <a:t>Batra</a:t>
            </a:r>
            <a:r>
              <a:rPr lang="en-US" sz="1100" dirty="0" smtClean="0"/>
              <a:t>, image from Wikipedia</a:t>
            </a:r>
            <a:endParaRPr lang="en-US" sz="11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2050" name="Picture 2" descr=" \begin{align}&#10;&amp; \text{maximize}   &amp;&amp; \mathbf{c}^\mathrm{T} \mathbf{x}\\&#10;&amp; \text{subject to} &amp;&amp; A \mathbf{x} \leq \mathbf{b} \\&#10;&amp; \text{and} &amp;&amp; \mathbf{x} \ge \mathbf{0}&#10;\end{align}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31" y="4244489"/>
            <a:ext cx="158115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brainstorm what our “X” should be for various “Y” prediction tasks…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Supervised learning</a:t>
            </a:r>
            <a:endParaRPr lang="en-US" dirty="0"/>
          </a:p>
          <a:p>
            <a:pPr lvl="1"/>
            <a:r>
              <a:rPr lang="en-US" dirty="0" smtClean="0"/>
              <a:t>Training </a:t>
            </a:r>
            <a:r>
              <a:rPr lang="en-US" dirty="0"/>
              <a:t>data includes desired outputs</a:t>
            </a:r>
          </a:p>
          <a:p>
            <a:endParaRPr lang="en-US" dirty="0" smtClean="0"/>
          </a:p>
          <a:p>
            <a:r>
              <a:rPr lang="en-US" dirty="0" smtClean="0"/>
              <a:t>Unsupervised </a:t>
            </a:r>
            <a:r>
              <a:rPr lang="en-US" dirty="0"/>
              <a:t>learning</a:t>
            </a:r>
          </a:p>
          <a:p>
            <a:pPr lvl="1"/>
            <a:r>
              <a:rPr lang="en-US" dirty="0"/>
              <a:t>Training data does not include desired outputs</a:t>
            </a:r>
          </a:p>
          <a:p>
            <a:endParaRPr lang="en-US" dirty="0" smtClean="0"/>
          </a:p>
          <a:p>
            <a:r>
              <a:rPr lang="en-US" dirty="0" smtClean="0"/>
              <a:t>Weakly or Semi-supervised learning</a:t>
            </a:r>
          </a:p>
          <a:p>
            <a:pPr lvl="1"/>
            <a:r>
              <a:rPr lang="en-US" dirty="0" smtClean="0"/>
              <a:t>Training data includes a few desired outputs</a:t>
            </a:r>
          </a:p>
          <a:p>
            <a:endParaRPr lang="en-US" dirty="0" smtClean="0"/>
          </a:p>
          <a:p>
            <a:r>
              <a:rPr lang="en-US" dirty="0" smtClean="0"/>
              <a:t>Reinforcement </a:t>
            </a:r>
            <a:r>
              <a:rPr lang="en-US" dirty="0"/>
              <a:t>learning</a:t>
            </a:r>
          </a:p>
          <a:p>
            <a:pPr lvl="1"/>
            <a:r>
              <a:rPr lang="en-US" dirty="0"/>
              <a:t>Rewards from sequence of actions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</a:t>
            </a:r>
            <a:r>
              <a:rPr lang="en-US" sz="1100" dirty="0" err="1" smtClean="0"/>
              <a:t>Dhruv</a:t>
            </a:r>
            <a:r>
              <a:rPr lang="en-US" sz="1100" dirty="0" smtClean="0"/>
              <a:t> </a:t>
            </a:r>
            <a:r>
              <a:rPr lang="en-US" sz="1100" dirty="0" err="1" smtClean="0"/>
              <a:t>Batra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76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479045" y="18288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9045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Classification</a:t>
            </a:r>
            <a:endParaRPr lang="en-US" sz="18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2412245" y="20574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536445" y="20574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4289" y="198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5645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479045" y="28194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9045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Regression</a:t>
            </a:r>
            <a:endParaRPr lang="en-US" sz="1800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2412245" y="3048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536445" y="3048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4289" y="2971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5645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7517645" y="2030907"/>
            <a:ext cx="84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41445" y="3021507"/>
            <a:ext cx="10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Continuous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479045" y="48006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9045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Clustering</a:t>
            </a:r>
            <a:endParaRPr lang="en-US" sz="1800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2412245" y="50292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536445" y="50292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4289" y="495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55645" y="495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41445" y="5002707"/>
            <a:ext cx="1072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 ID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3497646" y="57150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7646" y="5754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Dimensionality</a:t>
            </a:r>
            <a:br>
              <a:rPr lang="en-US" sz="1800" dirty="0" smtClean="0"/>
            </a:br>
            <a:r>
              <a:rPr lang="en-US" sz="1800" dirty="0" smtClean="0"/>
              <a:t>Reduction</a:t>
            </a:r>
            <a:endParaRPr lang="en-US" sz="1800" dirty="0"/>
          </a:p>
        </p:txBody>
      </p:sp>
      <p:sp>
        <p:nvSpPr>
          <p:cNvPr id="32" name="Right Arrow 31"/>
          <p:cNvSpPr/>
          <p:nvPr/>
        </p:nvSpPr>
        <p:spPr bwMode="auto">
          <a:xfrm>
            <a:off x="2430846" y="59436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5555046" y="59436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82890" y="586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4246" y="586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9834" y="5917107"/>
            <a:ext cx="10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Continuous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13904" y="1371600"/>
            <a:ext cx="300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Supervised Learning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13904" y="4114800"/>
            <a:ext cx="334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Unsupervised Learning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6596390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</a:t>
            </a:r>
            <a:r>
              <a:rPr lang="en-US" sz="1100" dirty="0" err="1" smtClean="0"/>
              <a:t>Dhruv</a:t>
            </a:r>
            <a:r>
              <a:rPr lang="en-US" sz="1100" dirty="0" smtClean="0"/>
              <a:t> </a:t>
            </a:r>
            <a:r>
              <a:rPr lang="en-US" sz="1100" dirty="0" err="1" smtClean="0"/>
              <a:t>Batra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0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edro\part1\image3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35782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Slide credit: Pedro </a:t>
            </a:r>
            <a:r>
              <a:rPr lang="en-US" sz="1100" dirty="0" err="1" smtClean="0"/>
              <a:t>Domingos</a:t>
            </a:r>
            <a:r>
              <a:rPr lang="en-US" sz="1100" dirty="0" smtClean="0"/>
              <a:t>, Tom Mitchell, Tom </a:t>
            </a:r>
            <a:r>
              <a:rPr lang="en-US" sz="1100" dirty="0" err="1" smtClean="0"/>
              <a:t>Dietterich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484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y </a:t>
            </a:r>
            <a:r>
              <a:rPr lang="en-US" dirty="0" smtClean="0"/>
              <a:t>is discrete:</a:t>
            </a:r>
            <a:endParaRPr lang="en-US" dirty="0"/>
          </a:p>
          <a:p>
            <a:pPr lvl="1"/>
            <a:r>
              <a:rPr lang="en-US" sz="2400" dirty="0" smtClean="0"/>
              <a:t>Accuracy: # correctly classified / # all test examples</a:t>
            </a:r>
          </a:p>
          <a:p>
            <a:pPr lvl="1"/>
            <a:r>
              <a:rPr lang="en-US" sz="2400" dirty="0" smtClean="0"/>
              <a:t>Weighted misclassification via a confusion matrix </a:t>
            </a:r>
          </a:p>
          <a:p>
            <a:pPr lvl="2"/>
            <a:r>
              <a:rPr lang="en-US" sz="2000" dirty="0" smtClean="0"/>
              <a:t>In case of only two classes: True </a:t>
            </a:r>
            <a:r>
              <a:rPr lang="en-US" sz="2000" dirty="0"/>
              <a:t>Positive, False Positive, True Negative, False Negative</a:t>
            </a:r>
          </a:p>
          <a:p>
            <a:pPr lvl="2"/>
            <a:endParaRPr lang="en-US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36000" cy="4525963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y </a:t>
            </a:r>
            <a:r>
              <a:rPr lang="en-US" dirty="0"/>
              <a:t>is discrete:</a:t>
            </a:r>
          </a:p>
          <a:p>
            <a:pPr lvl="1"/>
            <a:r>
              <a:rPr lang="en-US" sz="2400" dirty="0" smtClean="0"/>
              <a:t>Precision/recall</a:t>
            </a:r>
          </a:p>
          <a:p>
            <a:pPr lvl="2"/>
            <a:r>
              <a:rPr lang="en-US" sz="2000" b="1" dirty="0" smtClean="0"/>
              <a:t>P</a:t>
            </a:r>
            <a:r>
              <a:rPr lang="en-US" sz="2000" dirty="0" smtClean="0"/>
              <a:t>recision = # predicted </a:t>
            </a:r>
            <a:r>
              <a:rPr lang="en-US" sz="2000" dirty="0" smtClean="0">
                <a:solidFill>
                  <a:srgbClr val="FF0000"/>
                </a:solidFill>
              </a:rPr>
              <a:t>true</a:t>
            </a:r>
            <a:r>
              <a:rPr lang="en-US" sz="2000" dirty="0" smtClean="0"/>
              <a:t> </a:t>
            </a:r>
            <a:r>
              <a:rPr lang="en-US" sz="2000" dirty="0" err="1" smtClean="0"/>
              <a:t>pos</a:t>
            </a:r>
            <a:r>
              <a:rPr lang="en-US" sz="2000" dirty="0" smtClean="0"/>
              <a:t> / # predicted </a:t>
            </a:r>
            <a:r>
              <a:rPr lang="en-US" sz="2000" dirty="0" err="1" smtClean="0"/>
              <a:t>pos</a:t>
            </a:r>
            <a:endParaRPr lang="en-US" sz="2000" dirty="0" smtClean="0"/>
          </a:p>
          <a:p>
            <a:pPr lvl="2"/>
            <a:r>
              <a:rPr lang="en-US" sz="2000" b="1" dirty="0" smtClean="0"/>
              <a:t>R</a:t>
            </a:r>
            <a:r>
              <a:rPr lang="en-US" sz="2000" dirty="0" smtClean="0"/>
              <a:t>ecall = # </a:t>
            </a:r>
            <a:r>
              <a:rPr lang="en-US" sz="2000" dirty="0" smtClean="0">
                <a:solidFill>
                  <a:srgbClr val="FF0000"/>
                </a:solidFill>
              </a:rPr>
              <a:t>predicted</a:t>
            </a:r>
            <a:r>
              <a:rPr lang="en-US" sz="2000" dirty="0" smtClean="0"/>
              <a:t> true </a:t>
            </a:r>
            <a:r>
              <a:rPr lang="en-US" sz="2000" dirty="0" err="1" smtClean="0"/>
              <a:t>pos</a:t>
            </a:r>
            <a:r>
              <a:rPr lang="en-US" sz="2000" dirty="0" smtClean="0"/>
              <a:t> / # true </a:t>
            </a:r>
            <a:r>
              <a:rPr lang="en-US" sz="2000" dirty="0" err="1" smtClean="0"/>
              <a:t>pos</a:t>
            </a:r>
            <a:endParaRPr lang="en-US" sz="2000" dirty="0" smtClean="0"/>
          </a:p>
          <a:p>
            <a:pPr lvl="1"/>
            <a:r>
              <a:rPr lang="en-US" sz="2400" dirty="0" smtClean="0"/>
              <a:t>F-measure </a:t>
            </a:r>
          </a:p>
          <a:p>
            <a:pPr marL="857250" lvl="2" indent="0">
              <a:buNone/>
            </a:pPr>
            <a:r>
              <a:rPr lang="en-US" sz="2000" dirty="0" smtClean="0"/>
              <a:t>= 2PR / (P + R)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600" dirty="0" smtClean="0"/>
              <a:t>Want evaluation metric to be in some range, e.g. [0 1]</a:t>
            </a:r>
          </a:p>
          <a:p>
            <a:pPr lvl="1"/>
            <a:r>
              <a:rPr lang="en-US" sz="2200" dirty="0" smtClean="0"/>
              <a:t>0 = worst possible classifier, 1 = best possible classifier</a:t>
            </a:r>
          </a:p>
        </p:txBody>
      </p:sp>
    </p:spTree>
    <p:extLst>
      <p:ext uri="{BB962C8B-B14F-4D97-AF65-F5344CB8AC3E}">
        <p14:creationId xmlns:p14="http://schemas.microsoft.com/office/powerpoint/2010/main" val="248015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/ Recall / F-measure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0915"/>
            <a:ext cx="5132372" cy="1182900"/>
          </a:xfrm>
        </p:spPr>
        <p:txBody>
          <a:bodyPr/>
          <a:lstStyle/>
          <a:p>
            <a:r>
              <a:rPr lang="en-US" sz="1800" dirty="0" smtClean="0"/>
              <a:t>Precision 	= 2 / 5 = 0.4</a:t>
            </a:r>
          </a:p>
          <a:p>
            <a:r>
              <a:rPr lang="en-US" sz="1800" dirty="0" smtClean="0"/>
              <a:t>Recall	</a:t>
            </a:r>
            <a:r>
              <a:rPr lang="en-US" sz="1800" dirty="0" smtClean="0"/>
              <a:t>	= </a:t>
            </a:r>
            <a:r>
              <a:rPr lang="en-US" sz="1800" dirty="0" smtClean="0"/>
              <a:t>2 / 4 = 0.5</a:t>
            </a:r>
          </a:p>
          <a:p>
            <a:r>
              <a:rPr lang="en-US" sz="1800" dirty="0" smtClean="0"/>
              <a:t>F-measure 	= 2*0.4*0.5 / 0.4+0.5 = 0.44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2" y="2373795"/>
            <a:ext cx="1168537" cy="904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00" y="2369452"/>
            <a:ext cx="1177325" cy="908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43" y="2378282"/>
            <a:ext cx="1140330" cy="906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21" y="2386471"/>
            <a:ext cx="678153" cy="904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82" y="2378282"/>
            <a:ext cx="905653" cy="679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04" y="2370913"/>
            <a:ext cx="914590" cy="685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63" y="2366571"/>
            <a:ext cx="908572" cy="68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81" y="2297223"/>
            <a:ext cx="502079" cy="753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1" r="26584"/>
          <a:stretch/>
        </p:blipFill>
        <p:spPr>
          <a:xfrm>
            <a:off x="5617032" y="2373785"/>
            <a:ext cx="406400" cy="683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95" y="2366571"/>
            <a:ext cx="517714" cy="69028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57486" y="1254346"/>
            <a:ext cx="6584" cy="434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342537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2607" y="1493951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True positives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(images </a:t>
            </a:r>
            <a:r>
              <a:rPr lang="en-US" dirty="0" smtClean="0">
                <a:solidFill>
                  <a:srgbClr val="00B050"/>
                </a:solidFill>
              </a:rPr>
              <a:t>that contain </a:t>
            </a:r>
            <a:r>
              <a:rPr lang="en-US" dirty="0" smtClean="0">
                <a:solidFill>
                  <a:srgbClr val="000000"/>
                </a:solidFill>
              </a:rPr>
              <a:t>people)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85758" y="1493951"/>
            <a:ext cx="3801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True negatives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(images </a:t>
            </a:r>
            <a:r>
              <a:rPr lang="en-US" dirty="0" smtClean="0">
                <a:solidFill>
                  <a:srgbClr val="00B050"/>
                </a:solidFill>
              </a:rPr>
              <a:t>that </a:t>
            </a:r>
            <a:r>
              <a:rPr lang="en-US" i="1" dirty="0" smtClean="0">
                <a:solidFill>
                  <a:srgbClr val="00B050"/>
                </a:solidFill>
              </a:rPr>
              <a:t>do not</a:t>
            </a:r>
            <a:r>
              <a:rPr lang="en-US" dirty="0" smtClean="0">
                <a:solidFill>
                  <a:srgbClr val="00B050"/>
                </a:solidFill>
              </a:rPr>
              <a:t> contain </a:t>
            </a:r>
            <a:r>
              <a:rPr lang="en-US" dirty="0" smtClean="0">
                <a:solidFill>
                  <a:srgbClr val="000000"/>
                </a:solidFill>
              </a:rPr>
              <a:t>people)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240" y="3642359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Predicted positives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(images </a:t>
            </a:r>
            <a:r>
              <a:rPr lang="en-US" i="1" dirty="0" smtClean="0">
                <a:solidFill>
                  <a:srgbClr val="FF0000"/>
                </a:solidFill>
              </a:rPr>
              <a:t>predicted to </a:t>
            </a:r>
            <a:r>
              <a:rPr lang="en-US" dirty="0" smtClean="0">
                <a:solidFill>
                  <a:srgbClr val="FF0000"/>
                </a:solidFill>
              </a:rPr>
              <a:t>contain </a:t>
            </a:r>
            <a:r>
              <a:rPr lang="en-US" dirty="0" smtClean="0">
                <a:solidFill>
                  <a:srgbClr val="000000"/>
                </a:solidFill>
              </a:rPr>
              <a:t>people)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5693" y="3642359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Predicted negatives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(images </a:t>
            </a:r>
            <a:r>
              <a:rPr lang="en-US" i="1" dirty="0" smtClean="0">
                <a:solidFill>
                  <a:srgbClr val="FF0000"/>
                </a:solidFill>
              </a:rPr>
              <a:t>predicted not to</a:t>
            </a:r>
            <a:r>
              <a:rPr lang="en-US" dirty="0" smtClean="0">
                <a:solidFill>
                  <a:srgbClr val="FF0000"/>
                </a:solidFill>
              </a:rPr>
              <a:t> contain </a:t>
            </a:r>
            <a:r>
              <a:rPr lang="en-US" dirty="0" smtClean="0">
                <a:solidFill>
                  <a:srgbClr val="000000"/>
                </a:solidFill>
              </a:rPr>
              <a:t>people)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1" y="4331933"/>
            <a:ext cx="1177325" cy="9085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90" y="4331933"/>
            <a:ext cx="905653" cy="6792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62" y="4330618"/>
            <a:ext cx="678153" cy="9042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60" y="4330618"/>
            <a:ext cx="914590" cy="6859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04" y="4334605"/>
            <a:ext cx="517714" cy="6902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52" y="4330618"/>
            <a:ext cx="1168537" cy="9042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47" y="4330618"/>
            <a:ext cx="1140330" cy="9069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95" y="4303248"/>
            <a:ext cx="908572" cy="6814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68" y="4267402"/>
            <a:ext cx="502079" cy="7531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1" r="26584"/>
          <a:stretch/>
        </p:blipFill>
        <p:spPr>
          <a:xfrm>
            <a:off x="7039594" y="4303205"/>
            <a:ext cx="406400" cy="68333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227943" y="5384800"/>
            <a:ext cx="2208831" cy="434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27080" y="5862944"/>
            <a:ext cx="3362492" cy="30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00362" y="6138395"/>
            <a:ext cx="3362492" cy="30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8584" y="5510272"/>
            <a:ext cx="235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Accuracy: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5 </a:t>
            </a:r>
            <a:r>
              <a:rPr lang="en-US" dirty="0" smtClean="0"/>
              <a:t>/ 10 = 0.5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67302" y="5571474"/>
            <a:ext cx="1293740" cy="30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2" grpId="0" animBg="1"/>
      <p:bldP spid="34" grpId="0" animBg="1"/>
      <p:bldP spid="9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 take this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526"/>
          </a:xfrm>
        </p:spPr>
        <p:txBody>
          <a:bodyPr>
            <a:normAutofit/>
          </a:bodyPr>
          <a:lstStyle/>
          <a:p>
            <a:r>
              <a:rPr lang="en-US" dirty="0" smtClean="0"/>
              <a:t>It will be a lot of work!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you will learn a lot</a:t>
            </a:r>
          </a:p>
          <a:p>
            <a:r>
              <a:rPr lang="en-US" dirty="0" smtClean="0"/>
              <a:t>Some parts will be hard and require that you pay close attention!</a:t>
            </a:r>
          </a:p>
          <a:p>
            <a:pPr lvl="1"/>
            <a:r>
              <a:rPr lang="en-US" dirty="0" smtClean="0"/>
              <a:t>But I will have periodic ungraded pop quizzes to see how you’re doing</a:t>
            </a:r>
          </a:p>
          <a:p>
            <a:pPr lvl="1"/>
            <a:r>
              <a:rPr lang="en-US" dirty="0" smtClean="0"/>
              <a:t>I will also pick on students randomly to answer questions</a:t>
            </a:r>
          </a:p>
          <a:p>
            <a:pPr lvl="1"/>
            <a:r>
              <a:rPr lang="en-US" dirty="0" smtClean="0"/>
              <a:t>Use instructor’s and TA’s office hours!!!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y </a:t>
            </a:r>
            <a:r>
              <a:rPr lang="en-US" dirty="0" smtClean="0"/>
              <a:t>is continuous: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error between true and predicted </a:t>
            </a:r>
            <a:r>
              <a:rPr lang="en-US" i="1" dirty="0" smtClean="0"/>
              <a:t>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http://people.cs.pitt.edu/~</a:t>
            </a:r>
            <a:r>
              <a:rPr lang="en-US" dirty="0" smtClean="0">
                <a:hlinkClick r:id="rId2"/>
              </a:rPr>
              <a:t>kovashka/cs2750/hw1.htm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http://cs.brown.edu/courses/cs143/2011/docs/matlab-tutorial/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https://people.cs.pitt.edu/~milos/courses/cs2750/Tutorial/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http://www.math.udel.edu/~</a:t>
            </a:r>
            <a:r>
              <a:rPr lang="en-US" dirty="0" smtClean="0">
                <a:hlinkClick r:id="rId4"/>
              </a:rPr>
              <a:t>braun/M349/Matlab_probs2.pdf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started on Homework 1</a:t>
            </a:r>
          </a:p>
          <a:p>
            <a:r>
              <a:rPr lang="en-US" dirty="0" smtClean="0"/>
              <a:t>Do the assigned readings!</a:t>
            </a:r>
          </a:p>
          <a:p>
            <a:pPr lvl="1"/>
            <a:r>
              <a:rPr lang="en-US" dirty="0"/>
              <a:t>Bishop Ch. 1, Sec. </a:t>
            </a:r>
            <a:r>
              <a:rPr lang="en-US" dirty="0" smtClean="0"/>
              <a:t>3.2</a:t>
            </a:r>
          </a:p>
          <a:p>
            <a:pPr lvl="1"/>
            <a:r>
              <a:rPr lang="en-US" dirty="0" err="1">
                <a:hlinkClick r:id="rId2"/>
              </a:rPr>
              <a:t>Szeliski</a:t>
            </a:r>
            <a:r>
              <a:rPr lang="en-US" dirty="0"/>
              <a:t> Sec. 4.1, </a:t>
            </a:r>
            <a:r>
              <a:rPr lang="en-US" dirty="0" err="1">
                <a:hlinkClick r:id="rId3"/>
              </a:rPr>
              <a:t>Grauman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Leibe</a:t>
            </a:r>
            <a:r>
              <a:rPr lang="en-US" dirty="0"/>
              <a:t> Ch. </a:t>
            </a:r>
            <a:r>
              <a:rPr lang="en-US" dirty="0" smtClean="0"/>
              <a:t>1-3</a:t>
            </a:r>
          </a:p>
          <a:p>
            <a:r>
              <a:rPr lang="en-US" dirty="0" smtClean="0"/>
              <a:t>Review </a:t>
            </a:r>
            <a:r>
              <a:rPr lang="en-US" i="1" dirty="0" smtClean="0"/>
              <a:t>both</a:t>
            </a:r>
            <a:r>
              <a:rPr lang="en-US" dirty="0" smtClean="0"/>
              <a:t> linked </a:t>
            </a:r>
            <a:r>
              <a:rPr lang="en-US" dirty="0" err="1" smtClean="0"/>
              <a:t>Matlab</a:t>
            </a:r>
            <a:r>
              <a:rPr lang="en-US" dirty="0" smtClean="0"/>
              <a:t> tutorials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www.facstaff.bucknell.edu/maneval/help211/basicexercises.html</a:t>
            </a:r>
            <a:endParaRPr lang="en-US" dirty="0" smtClean="0"/>
          </a:p>
          <a:p>
            <a:pPr lvl="1"/>
            <a:r>
              <a:rPr lang="en-US" dirty="0" smtClean="0"/>
              <a:t>Do Problems 1-8, 12</a:t>
            </a:r>
          </a:p>
          <a:p>
            <a:pPr lvl="1"/>
            <a:r>
              <a:rPr lang="en-US" dirty="0" smtClean="0"/>
              <a:t>Most also have solutions</a:t>
            </a:r>
          </a:p>
          <a:p>
            <a:pPr lvl="1"/>
            <a:r>
              <a:rPr lang="en-US" dirty="0" smtClean="0"/>
              <a:t>Ask the TA if you have any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bias-variance trade-off</a:t>
            </a:r>
          </a:p>
          <a:p>
            <a:r>
              <a:rPr lang="en-US" dirty="0" smtClean="0"/>
              <a:t>Data representations in computer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take this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should be fairly representative of the other </a:t>
            </a:r>
            <a:r>
              <a:rPr lang="en-US" dirty="0" err="1" smtClean="0"/>
              <a:t>homeworks</a:t>
            </a:r>
            <a:endParaRPr lang="en-US" dirty="0" smtClean="0"/>
          </a:p>
          <a:p>
            <a:pPr lvl="1"/>
            <a:r>
              <a:rPr lang="en-US" dirty="0" smtClean="0"/>
              <a:t>I think it will take you 20-25 hours</a:t>
            </a:r>
          </a:p>
          <a:p>
            <a:r>
              <a:rPr lang="en-US" dirty="0" smtClean="0"/>
              <a:t>Projects will take at least three times the work</a:t>
            </a:r>
          </a:p>
          <a:p>
            <a:pPr lvl="1"/>
            <a:r>
              <a:rPr lang="en-US" dirty="0" smtClean="0"/>
              <a:t>So overall you will spend 10+ hours working on this class per week</a:t>
            </a:r>
          </a:p>
          <a:p>
            <a:endParaRPr lang="en-US" dirty="0"/>
          </a:p>
          <a:p>
            <a:r>
              <a:rPr lang="en-US" dirty="0" smtClean="0"/>
              <a:t>Drop deadline is January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8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learning notation, tasks, and challenges</a:t>
            </a:r>
          </a:p>
          <a:p>
            <a:r>
              <a:rPr lang="en-US" dirty="0"/>
              <a:t>HW1 overview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/>
              <a:t>tutorial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in a Nutshell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6000" dirty="0" smtClean="0">
                <a:solidFill>
                  <a:srgbClr val="0000FF"/>
                </a:solidFill>
              </a:rPr>
              <a:t>y = f(</a:t>
            </a:r>
            <a:r>
              <a:rPr lang="en-US" altLang="en-US" sz="60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6000" dirty="0" smtClean="0">
                <a:solidFill>
                  <a:srgbClr val="0000FF"/>
                </a:solidFill>
              </a:rPr>
              <a:t>)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sz="2400" b="1" dirty="0" smtClean="0"/>
              <a:t>Training: </a:t>
            </a:r>
            <a:r>
              <a:rPr lang="en-US" altLang="en-US" sz="2400" dirty="0" smtClean="0"/>
              <a:t>given a </a:t>
            </a:r>
            <a:r>
              <a:rPr lang="en-US" altLang="en-US" sz="2400" i="1" dirty="0" smtClean="0"/>
              <a:t>training set </a:t>
            </a:r>
            <a:r>
              <a:rPr lang="en-US" altLang="en-US" sz="2400" dirty="0" smtClean="0"/>
              <a:t>of labeled examples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>
                <a:solidFill>
                  <a:srgbClr val="0000FF"/>
                </a:solidFill>
              </a:rPr>
              <a:t>{(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400" dirty="0" smtClean="0">
                <a:solidFill>
                  <a:srgbClr val="0000FF"/>
                </a:solidFill>
              </a:rPr>
              <a:t>,y</a:t>
            </a:r>
            <a:r>
              <a:rPr lang="en-US" alt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400" dirty="0" smtClean="0">
                <a:solidFill>
                  <a:srgbClr val="0000FF"/>
                </a:solidFill>
              </a:rPr>
              <a:t>), …, (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altLang="en-US" sz="24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,y</a:t>
            </a:r>
            <a:r>
              <a:rPr lang="en-US" altLang="en-US" sz="24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altLang="en-US" sz="2400" dirty="0" smtClean="0">
                <a:solidFill>
                  <a:srgbClr val="0000FF"/>
                </a:solidFill>
              </a:rPr>
              <a:t>)}</a:t>
            </a:r>
            <a:r>
              <a:rPr lang="en-US" altLang="en-US" sz="2400" dirty="0" smtClean="0"/>
              <a:t>, estimate the prediction function </a:t>
            </a:r>
            <a:r>
              <a:rPr lang="en-US" altLang="en-US" sz="2400" dirty="0" smtClean="0">
                <a:solidFill>
                  <a:srgbClr val="0000FF"/>
                </a:solidFill>
              </a:rPr>
              <a:t>f </a:t>
            </a:r>
            <a:r>
              <a:rPr lang="en-US" altLang="en-US" sz="2400" dirty="0" smtClean="0"/>
              <a:t>by minimizing the prediction error on the training set</a:t>
            </a:r>
          </a:p>
          <a:p>
            <a:r>
              <a:rPr lang="en-US" altLang="en-US" sz="2400" b="1" dirty="0" smtClean="0"/>
              <a:t>Testing:</a:t>
            </a:r>
            <a:r>
              <a:rPr lang="en-US" altLang="en-US" sz="2400" dirty="0" smtClean="0"/>
              <a:t> apply </a:t>
            </a:r>
            <a:r>
              <a:rPr lang="en-US" altLang="en-US" sz="2400" dirty="0" smtClean="0">
                <a:solidFill>
                  <a:srgbClr val="0000FF"/>
                </a:solidFill>
              </a:rPr>
              <a:t>f</a:t>
            </a:r>
            <a:r>
              <a:rPr lang="en-US" altLang="en-US" sz="2400" dirty="0" smtClean="0"/>
              <a:t> to a never before seen </a:t>
            </a:r>
            <a:r>
              <a:rPr lang="en-US" altLang="en-US" sz="2400" i="1" dirty="0" smtClean="0"/>
              <a:t>test example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400" dirty="0" smtClean="0"/>
              <a:t> and output the predicted value </a:t>
            </a:r>
            <a:r>
              <a:rPr lang="en-US" altLang="en-US" sz="2400" dirty="0" smtClean="0">
                <a:solidFill>
                  <a:srgbClr val="0000FF"/>
                </a:solidFill>
              </a:rPr>
              <a:t>y = f(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x</a:t>
            </a:r>
            <a:r>
              <a:rPr lang="en-US" altLang="en-US" sz="2400" dirty="0" smtClean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240088" y="2933700"/>
            <a:ext cx="68421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381501" y="2933700"/>
            <a:ext cx="685800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334000" y="25908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3213100" y="3276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3822700" y="3276600"/>
            <a:ext cx="1892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cs typeface="Arial" panose="020B0604020202020204" pitchFamily="34" charset="0"/>
              </a:rPr>
              <a:t>prediction function</a:t>
            </a:r>
          </a:p>
        </p:txBody>
      </p:sp>
      <p:sp>
        <p:nvSpPr>
          <p:cNvPr id="53257" name="TextBox 10"/>
          <p:cNvSpPr txBox="1">
            <a:spLocks noChangeArrowheads="1"/>
          </p:cNvSpPr>
          <p:nvPr/>
        </p:nvSpPr>
        <p:spPr bwMode="auto">
          <a:xfrm>
            <a:off x="5499100" y="3276600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i</a:t>
            </a:r>
            <a:r>
              <a:rPr lang="en-US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mage feature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6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in a Nutshell</a:t>
            </a:r>
            <a:endParaRPr lang="en-US" altLang="en-US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altLang="en-US" sz="2400" smtClean="0"/>
              <a:t>Apply a prediction function to a feature representation of the image to get the desired output:</a:t>
            </a:r>
            <a:br>
              <a:rPr lang="en-US" altLang="en-US" sz="2400" smtClean="0"/>
            </a:br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0000FF"/>
                </a:solidFill>
              </a:rPr>
              <a:t>			</a:t>
            </a:r>
            <a:r>
              <a:rPr lang="en-US" altLang="en-US" sz="6000" smtClean="0">
                <a:solidFill>
                  <a:srgbClr val="0000FF"/>
                </a:solidFill>
              </a:rPr>
              <a:t>f(    ) = “apple”</a:t>
            </a:r>
          </a:p>
          <a:p>
            <a:pPr>
              <a:buFontTx/>
              <a:buNone/>
            </a:pPr>
            <a:r>
              <a:rPr lang="en-US" altLang="en-US" sz="6000" smtClean="0">
                <a:solidFill>
                  <a:srgbClr val="0000FF"/>
                </a:solidFill>
              </a:rPr>
              <a:t>			f(    ) = “tomato”</a:t>
            </a:r>
          </a:p>
          <a:p>
            <a:pPr>
              <a:buFontTx/>
              <a:buNone/>
            </a:pPr>
            <a:r>
              <a:rPr lang="en-US" altLang="en-US" sz="6000" smtClean="0">
                <a:solidFill>
                  <a:srgbClr val="0000FF"/>
                </a:solidFill>
              </a:rPr>
              <a:t>			f(    ) = “cow”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76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774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15000"/>
            <a:ext cx="77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315200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Prediction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57800" y="990600"/>
            <a:ext cx="1600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Training Labels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200" y="1570038"/>
            <a:ext cx="2438400" cy="3078162"/>
            <a:chOff x="228600" y="1417320"/>
            <a:chExt cx="2438400" cy="2849880"/>
          </a:xfrm>
        </p:grpSpPr>
        <p:sp>
          <p:nvSpPr>
            <p:cNvPr id="54296" name="TextBox 7"/>
            <p:cNvSpPr txBox="1">
              <a:spLocks noChangeArrowheads="1"/>
            </p:cNvSpPr>
            <p:nvPr/>
          </p:nvSpPr>
          <p:spPr bwMode="auto">
            <a:xfrm>
              <a:off x="533400" y="1417320"/>
              <a:ext cx="1828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smtClean="0">
                  <a:solidFill>
                    <a:srgbClr val="000000"/>
                  </a:solidFill>
                  <a:cs typeface="Arial" panose="020B0604020202020204" pitchFamily="34" charset="0"/>
                </a:rPr>
                <a:t>Training Images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1448185"/>
              <a:ext cx="2438400" cy="28190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410200" y="2438400"/>
            <a:ext cx="1371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54279" name="TextBox 13"/>
          <p:cNvSpPr txBox="1">
            <a:spLocks noChangeArrowheads="1"/>
          </p:cNvSpPr>
          <p:nvPr/>
        </p:nvSpPr>
        <p:spPr bwMode="auto">
          <a:xfrm>
            <a:off x="552450" y="838200"/>
            <a:ext cx="158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Features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5908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8006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5821363" y="1981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03719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Features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94119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620713" y="4800600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000000"/>
                </a:solidFill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10255" name="TextBox 21"/>
          <p:cNvSpPr txBox="1">
            <a:spLocks noChangeArrowheads="1"/>
          </p:cNvSpPr>
          <p:nvPr/>
        </p:nvSpPr>
        <p:spPr bwMode="auto">
          <a:xfrm>
            <a:off x="457200" y="6396038"/>
            <a:ext cx="168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cs typeface="Arial" panose="020B0604020202020204" pitchFamily="34" charset="0"/>
              </a:rPr>
              <a:t>Test Image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858000" y="2743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43800" y="2438400"/>
            <a:ext cx="1524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942119" y="55626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Learned model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332519" y="58674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4600" y="6581775"/>
            <a:ext cx="2819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Hoiem</a:t>
            </a:r>
            <a:r>
              <a:rPr lang="en-US" sz="1200" dirty="0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 and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781803" y="58674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42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2238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388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"/>
            <a:ext cx="8229600" cy="1143000"/>
          </a:xfrm>
        </p:spPr>
        <p:txBody>
          <a:bodyPr/>
          <a:lstStyle/>
          <a:p>
            <a:r>
              <a:rPr lang="en-US" dirty="0" smtClean="0"/>
              <a:t>ML in a Nutshell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63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0254" grpId="0"/>
      <p:bldP spid="10255" grpId="0"/>
      <p:bldP spid="23" grpId="0" animBg="1"/>
      <p:bldP spid="24" grpId="0" animBg="1"/>
      <p:bldP spid="25" grpId="0" animBg="1"/>
      <p:bldP spid="26" grpId="0" animBg="1"/>
      <p:bldP spid="3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5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1656</Words>
  <Application>Microsoft Office PowerPoint</Application>
  <PresentationFormat>On-screen Show (4:3)</PresentationFormat>
  <Paragraphs>494</Paragraphs>
  <Slides>45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ＭＳ Ｐゴシック</vt:lpstr>
      <vt:lpstr>Arial</vt:lpstr>
      <vt:lpstr>Calibri</vt:lpstr>
      <vt:lpstr>Wingdings</vt:lpstr>
      <vt:lpstr>1_Office Theme</vt:lpstr>
      <vt:lpstr>9_Default Design</vt:lpstr>
      <vt:lpstr>CS 2750: Machine Learning Machine Learning Basics + Matlab Tutorial</vt:lpstr>
      <vt:lpstr>Course Info</vt:lpstr>
      <vt:lpstr>TA</vt:lpstr>
      <vt:lpstr>Should I take this class?</vt:lpstr>
      <vt:lpstr>Should I take this class?</vt:lpstr>
      <vt:lpstr>Plan for Today</vt:lpstr>
      <vt:lpstr>ML in a Nutshell</vt:lpstr>
      <vt:lpstr>ML in a Nutshell</vt:lpstr>
      <vt:lpstr>ML in a Nutshell</vt:lpstr>
      <vt:lpstr>Training vs Testing vs Validation</vt:lpstr>
      <vt:lpstr>Statistical Estimation View</vt:lpstr>
      <vt:lpstr>Example of Solving a ML Problem</vt:lpstr>
      <vt:lpstr>Intuition</vt:lpstr>
      <vt:lpstr>Simple strategy: Let’s count!</vt:lpstr>
      <vt:lpstr>… and weigh these counts (final step)</vt:lpstr>
      <vt:lpstr>Klingon vs Mlingon Classification</vt:lpstr>
      <vt:lpstr>Why not just hand-code these weights?</vt:lpstr>
      <vt:lpstr>“I saw her duck”</vt:lpstr>
      <vt:lpstr>“I saw her duck”</vt:lpstr>
      <vt:lpstr>“I saw her duck”</vt:lpstr>
      <vt:lpstr>“I saw her duck with a telescope…”</vt:lpstr>
      <vt:lpstr>What humans see</vt:lpstr>
      <vt:lpstr>What computers see</vt:lpstr>
      <vt:lpstr>Challenges</vt:lpstr>
      <vt:lpstr>Challenges</vt:lpstr>
      <vt:lpstr>The Time is Ripe to Study ML</vt:lpstr>
      <vt:lpstr>Where does ML fit in?</vt:lpstr>
      <vt:lpstr>Defining the Learning Task</vt:lpstr>
      <vt:lpstr>ML in a Nutshell</vt:lpstr>
      <vt:lpstr>Representation / model class</vt:lpstr>
      <vt:lpstr>Evaluation / objective function</vt:lpstr>
      <vt:lpstr>Optimization</vt:lpstr>
      <vt:lpstr>Data Representation</vt:lpstr>
      <vt:lpstr>Types of Learning</vt:lpstr>
      <vt:lpstr>Tasks</vt:lpstr>
      <vt:lpstr>PowerPoint Presentation</vt:lpstr>
      <vt:lpstr>Measuring Performance</vt:lpstr>
      <vt:lpstr>Measuring Performance</vt:lpstr>
      <vt:lpstr>Precision / Recall / F-measure</vt:lpstr>
      <vt:lpstr>Measuring Performance</vt:lpstr>
      <vt:lpstr>Homework 1</vt:lpstr>
      <vt:lpstr>Matlab Tutorial</vt:lpstr>
      <vt:lpstr>Homework</vt:lpstr>
      <vt:lpstr>Matlab Exercise</vt:lpstr>
      <vt:lpstr>Next time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1699: Intro to Computer Vision Introduction</dc:title>
  <dc:creator>Adriana I. Kovashka</dc:creator>
  <cp:lastModifiedBy>Adriana I. Kovashka</cp:lastModifiedBy>
  <cp:revision>106</cp:revision>
  <dcterms:created xsi:type="dcterms:W3CDTF">2015-04-17T19:15:42Z</dcterms:created>
  <dcterms:modified xsi:type="dcterms:W3CDTF">2016-01-11T15:50:56Z</dcterms:modified>
</cp:coreProperties>
</file>