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9"/>
  </p:notesMasterIdLst>
  <p:sldIdLst>
    <p:sldId id="256" r:id="rId3"/>
    <p:sldId id="257" r:id="rId4"/>
    <p:sldId id="451" r:id="rId5"/>
    <p:sldId id="444" r:id="rId6"/>
    <p:sldId id="388" r:id="rId7"/>
    <p:sldId id="389" r:id="rId8"/>
    <p:sldId id="392" r:id="rId9"/>
    <p:sldId id="396" r:id="rId10"/>
    <p:sldId id="390" r:id="rId11"/>
    <p:sldId id="449" r:id="rId12"/>
    <p:sldId id="391" r:id="rId13"/>
    <p:sldId id="393" r:id="rId14"/>
    <p:sldId id="394" r:id="rId15"/>
    <p:sldId id="395" r:id="rId16"/>
    <p:sldId id="397" r:id="rId17"/>
    <p:sldId id="452" r:id="rId18"/>
    <p:sldId id="440" r:id="rId19"/>
    <p:sldId id="258" r:id="rId20"/>
    <p:sldId id="260" r:id="rId21"/>
    <p:sldId id="399" r:id="rId22"/>
    <p:sldId id="398" r:id="rId23"/>
    <p:sldId id="402" r:id="rId24"/>
    <p:sldId id="409" r:id="rId25"/>
    <p:sldId id="400" r:id="rId26"/>
    <p:sldId id="403" r:id="rId27"/>
    <p:sldId id="401" r:id="rId28"/>
    <p:sldId id="404" r:id="rId29"/>
    <p:sldId id="406" r:id="rId30"/>
    <p:sldId id="405" r:id="rId31"/>
    <p:sldId id="410" r:id="rId32"/>
    <p:sldId id="407" r:id="rId33"/>
    <p:sldId id="411" r:id="rId34"/>
    <p:sldId id="412" r:id="rId35"/>
    <p:sldId id="415" r:id="rId36"/>
    <p:sldId id="447" r:id="rId37"/>
    <p:sldId id="445" r:id="rId38"/>
    <p:sldId id="424" r:id="rId39"/>
    <p:sldId id="425" r:id="rId40"/>
    <p:sldId id="426" r:id="rId41"/>
    <p:sldId id="427" r:id="rId42"/>
    <p:sldId id="428" r:id="rId43"/>
    <p:sldId id="429" r:id="rId44"/>
    <p:sldId id="430" r:id="rId45"/>
    <p:sldId id="436" r:id="rId46"/>
    <p:sldId id="453" r:id="rId47"/>
    <p:sldId id="45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025" autoAdjust="0"/>
    <p:restoredTop sz="94660"/>
  </p:normalViewPr>
  <p:slideViewPr>
    <p:cSldViewPr snapToGrid="0">
      <p:cViewPr varScale="1">
        <p:scale>
          <a:sx n="132" d="100"/>
          <a:sy n="132" d="100"/>
        </p:scale>
        <p:origin x="636" y="13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95898-8D84-4C5D-BADA-C939A07F5565}" type="datetimeFigureOut">
              <a:rPr lang="en-US" smtClean="0"/>
              <a:pPr/>
              <a:t>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51EDA-6654-40B8-9D58-82E30EE6B614}" type="slidenum">
              <a:rPr lang="en-US" smtClean="0"/>
              <a:pPr/>
              <a:t>‹#›</a:t>
            </a:fld>
            <a:endParaRPr lang="en-US"/>
          </a:p>
        </p:txBody>
      </p:sp>
    </p:spTree>
    <p:extLst>
      <p:ext uri="{BB962C8B-B14F-4D97-AF65-F5344CB8AC3E}">
        <p14:creationId xmlns:p14="http://schemas.microsoft.com/office/powerpoint/2010/main" val="342526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Plan + website (4 min)</a:t>
            </a:r>
          </a:p>
          <a:p>
            <a:r>
              <a:rPr lang="en-US" sz="1200" b="0" kern="1200" dirty="0" smtClean="0">
                <a:solidFill>
                  <a:schemeClr val="tx1"/>
                </a:solidFill>
                <a:latin typeface="+mn-lt"/>
                <a:ea typeface="+mn-ea"/>
                <a:cs typeface="+mn-cs"/>
              </a:rPr>
              <a:t>Introductions of students (10 min)</a:t>
            </a:r>
          </a:p>
          <a:p>
            <a:r>
              <a:rPr lang="en-US" sz="1200" b="0" kern="1200" dirty="0" smtClean="0">
                <a:solidFill>
                  <a:schemeClr val="tx1"/>
                </a:solidFill>
                <a:latin typeface="+mn-lt"/>
                <a:ea typeface="+mn-ea"/>
                <a:cs typeface="+mn-cs"/>
              </a:rPr>
              <a:t>Intro to visual recognition (12 min)</a:t>
            </a:r>
          </a:p>
          <a:p>
            <a:r>
              <a:rPr lang="en-US" sz="1200" b="0" kern="1200" dirty="0" smtClean="0">
                <a:solidFill>
                  <a:schemeClr val="tx1"/>
                </a:solidFill>
                <a:latin typeface="+mn-lt"/>
                <a:ea typeface="+mn-ea"/>
                <a:cs typeface="+mn-cs"/>
              </a:rPr>
              <a:t>Topics (12 min)</a:t>
            </a:r>
          </a:p>
          <a:p>
            <a:r>
              <a:rPr lang="en-US" sz="1200" b="0" kern="1200" dirty="0" smtClean="0">
                <a:solidFill>
                  <a:schemeClr val="tx1"/>
                </a:solidFill>
                <a:latin typeface="+mn-lt"/>
                <a:ea typeface="+mn-ea"/>
                <a:cs typeface="+mn-cs"/>
              </a:rPr>
              <a:t>Structure of course (14 min)</a:t>
            </a:r>
          </a:p>
          <a:p>
            <a:r>
              <a:rPr lang="en-US" sz="1200" b="0" kern="1200" dirty="0" err="1" smtClean="0">
                <a:solidFill>
                  <a:schemeClr val="tx1"/>
                </a:solidFill>
                <a:latin typeface="+mn-lt"/>
                <a:ea typeface="+mn-ea"/>
                <a:cs typeface="+mn-cs"/>
              </a:rPr>
              <a:t>Prereqs</a:t>
            </a:r>
            <a:r>
              <a:rPr lang="en-US" sz="1200" b="0" kern="1200" dirty="0" smtClean="0">
                <a:solidFill>
                  <a:schemeClr val="tx1"/>
                </a:solidFill>
                <a:latin typeface="+mn-lt"/>
                <a:ea typeface="+mn-ea"/>
                <a:cs typeface="+mn-cs"/>
              </a:rPr>
              <a:t> test (15 min)</a:t>
            </a:r>
          </a:p>
          <a:p>
            <a:r>
              <a:rPr lang="en-US" sz="1200" b="0" kern="1200" dirty="0" smtClean="0">
                <a:solidFill>
                  <a:schemeClr val="tx1"/>
                </a:solidFill>
                <a:latin typeface="+mn-lt"/>
                <a:ea typeface="+mn-ea"/>
                <a:cs typeface="+mn-cs"/>
              </a:rPr>
              <a:t>Questions + extra (8 min)</a:t>
            </a:r>
            <a:endParaRPr lang="en-US" b="0" dirty="0"/>
          </a:p>
        </p:txBody>
      </p:sp>
      <p:sp>
        <p:nvSpPr>
          <p:cNvPr id="4" name="Slide Number Placeholder 3"/>
          <p:cNvSpPr>
            <a:spLocks noGrp="1"/>
          </p:cNvSpPr>
          <p:nvPr>
            <p:ph type="sldNum" sz="quarter" idx="10"/>
          </p:nvPr>
        </p:nvSpPr>
        <p:spPr/>
        <p:txBody>
          <a:bodyPr/>
          <a:lstStyle/>
          <a:p>
            <a:fld id="{72C46221-879C-4894-95E4-EC827A4B793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80656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54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1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445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92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45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502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06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61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611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397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21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408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570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339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40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33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15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8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37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3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71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1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495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7FD94-9782-41F3-B2A5-0D7934C54F0C}" type="datetimeFigureOut">
              <a:rPr lang="en-US" smtClean="0">
                <a:solidFill>
                  <a:prstClr val="black">
                    <a:tint val="75000"/>
                  </a:prstClr>
                </a:solidFill>
              </a:rPr>
              <a:pPr/>
              <a:t>1/6/2016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091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people.cs.pitt.edu/~kovashka/cs2750"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doodle.com/poll/7qinfkgu2xwqrxna"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people.cs.pitt.edu/~kovashka/cs2750"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76135"/>
            <a:ext cx="9144000" cy="2590800"/>
          </a:xfrm>
        </p:spPr>
        <p:txBody>
          <a:bodyPr>
            <a:normAutofit/>
          </a:bodyPr>
          <a:lstStyle/>
          <a:p>
            <a:r>
              <a:rPr lang="en-US" sz="4000" i="1" dirty="0" smtClean="0">
                <a:solidFill>
                  <a:srgbClr val="7030A0"/>
                </a:solidFill>
                <a:effectLst>
                  <a:outerShdw blurRad="38100" dist="38100" dir="2700000" algn="tl">
                    <a:srgbClr val="000000">
                      <a:alpha val="43137"/>
                    </a:srgbClr>
                  </a:outerShdw>
                </a:effectLst>
              </a:rPr>
              <a:t>CS 2750: Machine Learning</a:t>
            </a:r>
            <a:r>
              <a:rPr lang="en-US" sz="5400" dirty="0" smtClean="0">
                <a:solidFill>
                  <a:srgbClr val="7030A0"/>
                </a:solidFill>
                <a:effectLst>
                  <a:outerShdw blurRad="38100" dist="38100" dir="2700000" algn="tl">
                    <a:srgbClr val="000000">
                      <a:alpha val="43137"/>
                    </a:srgbClr>
                  </a:outerShdw>
                </a:effectLst>
              </a:rPr>
              <a:t/>
            </a:r>
            <a:br>
              <a:rPr lang="en-US" sz="5400" dirty="0" smtClean="0">
                <a:solidFill>
                  <a:srgbClr val="7030A0"/>
                </a:solidFill>
                <a:effectLst>
                  <a:outerShdw blurRad="38100" dist="38100" dir="2700000" algn="tl">
                    <a:srgbClr val="000000">
                      <a:alpha val="43137"/>
                    </a:srgbClr>
                  </a:outerShdw>
                </a:effectLst>
              </a:rPr>
            </a:br>
            <a:r>
              <a:rPr lang="en-US" sz="5400" b="1" dirty="0" smtClean="0">
                <a:solidFill>
                  <a:srgbClr val="7030A0"/>
                </a:solidFill>
                <a:effectLst>
                  <a:outerShdw blurRad="38100" dist="38100" dir="2700000" algn="tl">
                    <a:srgbClr val="000000">
                      <a:alpha val="43137"/>
                    </a:srgbClr>
                  </a:outerShdw>
                </a:effectLst>
              </a:rPr>
              <a:t>Introduction</a:t>
            </a:r>
            <a:endParaRPr lang="en-US" sz="5400" b="1" dirty="0">
              <a:solidFill>
                <a:srgbClr val="7030A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919335"/>
            <a:ext cx="6400800" cy="2133600"/>
          </a:xfrm>
        </p:spPr>
        <p:txBody>
          <a:bodyPr/>
          <a:lstStyle/>
          <a:p>
            <a:pPr>
              <a:spcBef>
                <a:spcPts val="0"/>
              </a:spcBef>
            </a:pPr>
            <a:r>
              <a:rPr lang="en-US" sz="3600" dirty="0" smtClean="0">
                <a:solidFill>
                  <a:schemeClr val="tx1"/>
                </a:solidFill>
              </a:rPr>
              <a:t>Prof. Adriana </a:t>
            </a:r>
            <a:r>
              <a:rPr lang="en-US" sz="3600" dirty="0" err="1" smtClean="0">
                <a:solidFill>
                  <a:schemeClr val="tx1"/>
                </a:solidFill>
              </a:rPr>
              <a:t>Kovashka</a:t>
            </a:r>
            <a:r>
              <a:rPr lang="en-US" sz="3600" dirty="0" smtClean="0">
                <a:solidFill>
                  <a:schemeClr val="tx1"/>
                </a:solidFill>
              </a:rPr>
              <a:t/>
            </a:r>
            <a:br>
              <a:rPr lang="en-US" sz="3600" dirty="0" smtClean="0">
                <a:solidFill>
                  <a:schemeClr val="tx1"/>
                </a:solidFill>
              </a:rPr>
            </a:br>
            <a:r>
              <a:rPr lang="en-US" sz="3600" dirty="0" smtClean="0">
                <a:solidFill>
                  <a:schemeClr val="tx1"/>
                </a:solidFill>
              </a:rPr>
              <a:t>University of Pittsburgh</a:t>
            </a:r>
          </a:p>
          <a:p>
            <a:pPr>
              <a:spcBef>
                <a:spcPts val="0"/>
              </a:spcBef>
            </a:pPr>
            <a:r>
              <a:rPr lang="en-US" sz="3600" dirty="0" smtClean="0">
                <a:solidFill>
                  <a:schemeClr val="tx1"/>
                </a:solidFill>
              </a:rPr>
              <a:t>January 6, 2016</a:t>
            </a:r>
          </a:p>
          <a:p>
            <a:endParaRPr lang="en-US" dirty="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685162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lstStyle/>
          <a:p>
            <a:r>
              <a:rPr lang="en-US" dirty="0" smtClean="0"/>
              <a:t>Posted on course website (tentatively)</a:t>
            </a:r>
          </a:p>
          <a:p>
            <a:r>
              <a:rPr lang="en-US" dirty="0" smtClean="0"/>
              <a:t>Subject to change until 6pm on the day of the previous class</a:t>
            </a:r>
            <a:endParaRPr lang="en-US" dirty="0"/>
          </a:p>
        </p:txBody>
      </p:sp>
    </p:spTree>
    <p:extLst>
      <p:ext uri="{BB962C8B-B14F-4D97-AF65-F5344CB8AC3E}">
        <p14:creationId xmlns:p14="http://schemas.microsoft.com/office/powerpoint/2010/main" val="31279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5% of grade will be based on participation</a:t>
            </a:r>
          </a:p>
          <a:p>
            <a:r>
              <a:rPr lang="en-US" dirty="0" smtClean="0"/>
              <a:t>No attendance will be taken, but if you don’t attend, you can’t participate</a:t>
            </a:r>
          </a:p>
          <a:p>
            <a:r>
              <a:rPr lang="en-US" dirty="0" smtClean="0"/>
              <a:t>How to participate: </a:t>
            </a:r>
          </a:p>
          <a:p>
            <a:pPr lvl="1"/>
            <a:r>
              <a:rPr lang="en-US" dirty="0" smtClean="0"/>
              <a:t>Answer </a:t>
            </a:r>
            <a:r>
              <a:rPr lang="en-US" dirty="0"/>
              <a:t>questions asked </a:t>
            </a:r>
            <a:r>
              <a:rPr lang="en-US" dirty="0" smtClean="0"/>
              <a:t>by instructor and </a:t>
            </a:r>
            <a:r>
              <a:rPr lang="en-US" dirty="0"/>
              <a:t>others</a:t>
            </a:r>
          </a:p>
          <a:p>
            <a:pPr lvl="1"/>
            <a:r>
              <a:rPr lang="en-US" dirty="0" smtClean="0"/>
              <a:t>Ask meaningful questions</a:t>
            </a:r>
          </a:p>
          <a:p>
            <a:pPr lvl="1"/>
            <a:r>
              <a:rPr lang="en-US" dirty="0" smtClean="0"/>
              <a:t>Bring in relevant articles about recent developments in </a:t>
            </a:r>
            <a:r>
              <a:rPr lang="en-US" smtClean="0"/>
              <a:t>machine learning</a:t>
            </a:r>
            <a:endParaRPr lang="en-US" dirty="0" smtClean="0"/>
          </a:p>
          <a:p>
            <a:pPr lvl="1"/>
            <a:r>
              <a:rPr lang="en-US" dirty="0" smtClean="0"/>
              <a:t>Contribute on Piazza</a:t>
            </a:r>
          </a:p>
          <a:p>
            <a:r>
              <a:rPr lang="en-US" b="1" dirty="0" smtClean="0"/>
              <a:t>Feedback </a:t>
            </a:r>
            <a:r>
              <a:rPr lang="en-US" b="1" dirty="0"/>
              <a:t>is </a:t>
            </a:r>
            <a:r>
              <a:rPr lang="en-US" b="1" dirty="0" smtClean="0"/>
              <a:t>welcome!</a:t>
            </a:r>
            <a:endParaRPr lang="en-US" b="1" dirty="0"/>
          </a:p>
          <a:p>
            <a:endParaRPr lang="en-US" dirty="0" smtClean="0"/>
          </a:p>
          <a:p>
            <a:endParaRPr lang="en-US" dirty="0" smtClean="0"/>
          </a:p>
          <a:p>
            <a:endParaRPr lang="en-US" dirty="0"/>
          </a:p>
        </p:txBody>
      </p:sp>
    </p:spTree>
    <p:extLst>
      <p:ext uri="{BB962C8B-B14F-4D97-AF65-F5344CB8AC3E}">
        <p14:creationId xmlns:p14="http://schemas.microsoft.com/office/powerpoint/2010/main" val="425759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Policy</a:t>
            </a:r>
            <a:endParaRPr lang="en-US" dirty="0"/>
          </a:p>
        </p:txBody>
      </p:sp>
      <p:sp>
        <p:nvSpPr>
          <p:cNvPr id="3" name="Content Placeholder 2"/>
          <p:cNvSpPr>
            <a:spLocks noGrp="1"/>
          </p:cNvSpPr>
          <p:nvPr>
            <p:ph idx="1"/>
          </p:nvPr>
        </p:nvSpPr>
        <p:spPr>
          <a:xfrm>
            <a:off x="457199" y="1600200"/>
            <a:ext cx="8345715" cy="5257800"/>
          </a:xfrm>
        </p:spPr>
        <p:txBody>
          <a:bodyPr>
            <a:noAutofit/>
          </a:bodyPr>
          <a:lstStyle/>
          <a:p>
            <a:r>
              <a:rPr lang="en-US" sz="2800" dirty="0"/>
              <a:t>You will </a:t>
            </a:r>
            <a:r>
              <a:rPr lang="en-US" sz="2800" dirty="0" smtClean="0"/>
              <a:t>work individually</a:t>
            </a:r>
            <a:r>
              <a:rPr lang="en-US" sz="2800" dirty="0"/>
              <a:t>. The work you turn in must be your own work. </a:t>
            </a:r>
            <a:endParaRPr lang="en-US" sz="2800" dirty="0" smtClean="0"/>
          </a:p>
          <a:p>
            <a:r>
              <a:rPr lang="en-US" sz="2800" dirty="0" smtClean="0"/>
              <a:t>You can discuss </a:t>
            </a:r>
            <a:r>
              <a:rPr lang="en-US" sz="2800" dirty="0"/>
              <a:t>the problem sets with your classmates, but do not look </a:t>
            </a:r>
            <a:r>
              <a:rPr lang="en-US" sz="2800" dirty="0" smtClean="0"/>
              <a:t>at their code. </a:t>
            </a:r>
          </a:p>
          <a:p>
            <a:r>
              <a:rPr lang="en-US" sz="2800" dirty="0" smtClean="0"/>
              <a:t>You </a:t>
            </a:r>
            <a:r>
              <a:rPr lang="en-US" sz="2800" b="1" dirty="0" smtClean="0"/>
              <a:t>cannot </a:t>
            </a:r>
            <a:r>
              <a:rPr lang="en-US" sz="2800" dirty="0" smtClean="0"/>
              <a:t>use posted solutions, search </a:t>
            </a:r>
            <a:r>
              <a:rPr lang="en-US" sz="2800" dirty="0"/>
              <a:t>for code on the </a:t>
            </a:r>
            <a:r>
              <a:rPr lang="en-US" sz="2800" dirty="0" smtClean="0"/>
              <a:t>internet </a:t>
            </a:r>
            <a:r>
              <a:rPr lang="en-US" sz="2800" dirty="0"/>
              <a:t>or </a:t>
            </a:r>
            <a:r>
              <a:rPr lang="en-US" sz="2800" dirty="0" smtClean="0"/>
              <a:t>use or look at </a:t>
            </a:r>
            <a:r>
              <a:rPr lang="en-US" sz="2800" dirty="0" err="1" smtClean="0"/>
              <a:t>Matlab</a:t>
            </a:r>
            <a:r>
              <a:rPr lang="en-US" sz="2800" dirty="0" smtClean="0"/>
              <a:t> implementations of something you are asked to write. </a:t>
            </a:r>
          </a:p>
          <a:p>
            <a:r>
              <a:rPr lang="en-US" sz="2800" dirty="0" smtClean="0"/>
              <a:t>When </a:t>
            </a:r>
            <a:r>
              <a:rPr lang="en-US" sz="2800" dirty="0"/>
              <a:t>in </a:t>
            </a:r>
            <a:r>
              <a:rPr lang="en-US" sz="2800" dirty="0" smtClean="0"/>
              <a:t>doubt, </a:t>
            </a:r>
            <a:r>
              <a:rPr lang="en-US" sz="2800" dirty="0"/>
              <a:t>ask the </a:t>
            </a:r>
            <a:r>
              <a:rPr lang="en-US" sz="2800" dirty="0" smtClean="0"/>
              <a:t>instructor or TA! </a:t>
            </a:r>
          </a:p>
          <a:p>
            <a:r>
              <a:rPr lang="en-US" sz="2800" b="1" dirty="0" smtClean="0"/>
              <a:t>Plagiarism </a:t>
            </a:r>
            <a:r>
              <a:rPr lang="en-US" sz="2800" b="1" dirty="0"/>
              <a:t>will cause you to fail the class and receive disciplinary penalty. </a:t>
            </a:r>
          </a:p>
        </p:txBody>
      </p:sp>
    </p:spTree>
    <p:extLst>
      <p:ext uri="{BB962C8B-B14F-4D97-AF65-F5344CB8AC3E}">
        <p14:creationId xmlns:p14="http://schemas.microsoft.com/office/powerpoint/2010/main" val="16770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Disabilities</a:t>
            </a:r>
            <a:endParaRPr lang="en-US" dirty="0"/>
          </a:p>
        </p:txBody>
      </p:sp>
      <p:sp>
        <p:nvSpPr>
          <p:cNvPr id="3" name="Content Placeholder 2"/>
          <p:cNvSpPr>
            <a:spLocks noGrp="1"/>
          </p:cNvSpPr>
          <p:nvPr>
            <p:ph idx="1"/>
          </p:nvPr>
        </p:nvSpPr>
        <p:spPr/>
        <p:txBody>
          <a:bodyPr>
            <a:normAutofit lnSpcReduction="10000"/>
          </a:bodyPr>
          <a:lstStyle/>
          <a:p>
            <a:r>
              <a:rPr lang="en-US" dirty="0"/>
              <a:t>If you have a disability for which you are or may be requesting an accommodation, you are encouraged to contact both your instructor and Disability Resources and Services (DRS), 140 William Pitt Union, (412) 648-7890, drsrecep@pitt.edu, (412) 228-5347 for P3 ASL users, as early as possible in the term. DRS will verify your disability and determine reasonable accommodations for this course. </a:t>
            </a:r>
          </a:p>
        </p:txBody>
      </p:sp>
    </p:spTree>
    <p:extLst>
      <p:ext uri="{BB962C8B-B14F-4D97-AF65-F5344CB8AC3E}">
        <p14:creationId xmlns:p14="http://schemas.microsoft.com/office/powerpoint/2010/main" val="1661692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Conditions</a:t>
            </a:r>
            <a:endParaRPr lang="en-US" dirty="0"/>
          </a:p>
        </p:txBody>
      </p:sp>
      <p:sp>
        <p:nvSpPr>
          <p:cNvPr id="3" name="Content Placeholder 2"/>
          <p:cNvSpPr>
            <a:spLocks noGrp="1"/>
          </p:cNvSpPr>
          <p:nvPr>
            <p:ph idx="1"/>
          </p:nvPr>
        </p:nvSpPr>
        <p:spPr/>
        <p:txBody>
          <a:bodyPr>
            <a:normAutofit/>
          </a:bodyPr>
          <a:lstStyle/>
          <a:p>
            <a:r>
              <a:rPr lang="en-US" sz="2800" dirty="0"/>
              <a:t>If you have a medical condition which will prevent you from doing a certain assignment or coming to class, you must inform the instructor of this </a:t>
            </a:r>
            <a:r>
              <a:rPr lang="en-US" sz="2800" b="1" dirty="0"/>
              <a:t>before</a:t>
            </a:r>
            <a:r>
              <a:rPr lang="en-US" sz="2800" dirty="0"/>
              <a:t> the deadline. </a:t>
            </a:r>
            <a:endParaRPr lang="en-US" sz="2800" dirty="0" smtClean="0"/>
          </a:p>
          <a:p>
            <a:r>
              <a:rPr lang="en-US" sz="2800" dirty="0" smtClean="0"/>
              <a:t>You </a:t>
            </a:r>
            <a:r>
              <a:rPr lang="en-US" sz="2800" dirty="0"/>
              <a:t>must then submit documentation of your condition within a week of the assignment deadline. </a:t>
            </a:r>
            <a:br>
              <a:rPr lang="en-US" sz="2800" dirty="0"/>
            </a:br>
            <a:endParaRPr lang="en-US" sz="2800" dirty="0"/>
          </a:p>
        </p:txBody>
      </p:sp>
    </p:spTree>
    <p:extLst>
      <p:ext uri="{BB962C8B-B14F-4D97-AF65-F5344CB8AC3E}">
        <p14:creationId xmlns:p14="http://schemas.microsoft.com/office/powerpoint/2010/main" val="39227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p:txBody>
          <a:bodyPr/>
          <a:lstStyle/>
          <a:p>
            <a:r>
              <a:rPr lang="en-US" dirty="0" smtClean="0"/>
              <a:t>Linear algebra</a:t>
            </a:r>
          </a:p>
          <a:p>
            <a:r>
              <a:rPr lang="en-US" dirty="0" smtClean="0"/>
              <a:t>Probability</a:t>
            </a:r>
          </a:p>
          <a:p>
            <a:r>
              <a:rPr lang="en-US" dirty="0" smtClean="0"/>
              <a:t>Calculus </a:t>
            </a:r>
          </a:p>
          <a:p>
            <a:r>
              <a:rPr lang="en-US" dirty="0" smtClean="0"/>
              <a:t>Programming and complexity analysis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take this class?</a:t>
            </a:r>
            <a:endParaRPr lang="en-US" dirty="0"/>
          </a:p>
        </p:txBody>
      </p:sp>
      <p:sp>
        <p:nvSpPr>
          <p:cNvPr id="3" name="Content Placeholder 2"/>
          <p:cNvSpPr>
            <a:spLocks noGrp="1"/>
          </p:cNvSpPr>
          <p:nvPr>
            <p:ph idx="1"/>
          </p:nvPr>
        </p:nvSpPr>
        <p:spPr>
          <a:xfrm>
            <a:off x="457200" y="1600200"/>
            <a:ext cx="8229600" cy="4989526"/>
          </a:xfrm>
        </p:spPr>
        <p:txBody>
          <a:bodyPr>
            <a:normAutofit/>
          </a:bodyPr>
          <a:lstStyle/>
          <a:p>
            <a:r>
              <a:rPr lang="en-US" dirty="0" smtClean="0"/>
              <a:t>It will be a lot of work!</a:t>
            </a:r>
          </a:p>
          <a:p>
            <a:pPr lvl="1"/>
            <a:r>
              <a:rPr lang="en-US" dirty="0"/>
              <a:t>B</a:t>
            </a:r>
            <a:r>
              <a:rPr lang="en-US" dirty="0" smtClean="0"/>
              <a:t>ut you will learn a lot</a:t>
            </a:r>
          </a:p>
          <a:p>
            <a:r>
              <a:rPr lang="en-US" dirty="0" smtClean="0"/>
              <a:t>Some parts will be hard and require that you pay close attention!</a:t>
            </a:r>
          </a:p>
          <a:p>
            <a:pPr lvl="1"/>
            <a:r>
              <a:rPr lang="en-US" dirty="0" smtClean="0"/>
              <a:t>But I will have periodic ungraded pop quizzes to see how you’re doing</a:t>
            </a:r>
          </a:p>
          <a:p>
            <a:pPr lvl="1"/>
            <a:r>
              <a:rPr lang="en-US" dirty="0" smtClean="0"/>
              <a:t>I will also pick on students randomly to answer questions</a:t>
            </a:r>
          </a:p>
          <a:p>
            <a:pPr lvl="1"/>
            <a:r>
              <a:rPr lang="en-US" dirty="0" smtClean="0"/>
              <a:t>Use instructor’s and TA’s office hours!!!</a:t>
            </a:r>
          </a:p>
          <a:p>
            <a:pPr lvl="1"/>
            <a:endParaRPr lang="en-US" dirty="0"/>
          </a:p>
        </p:txBody>
      </p:sp>
    </p:spTree>
    <p:extLst>
      <p:ext uri="{BB962C8B-B14F-4D97-AF65-F5344CB8AC3E}">
        <p14:creationId xmlns:p14="http://schemas.microsoft.com/office/powerpoint/2010/main" val="125163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Course structure and policies</a:t>
            </a:r>
          </a:p>
          <a:p>
            <a:r>
              <a:rPr lang="en-US" dirty="0" smtClean="0"/>
              <a:t>Introductions</a:t>
            </a:r>
          </a:p>
          <a:p>
            <a:r>
              <a:rPr lang="en-US" dirty="0" smtClean="0"/>
              <a:t>What is machine learning?</a:t>
            </a:r>
          </a:p>
          <a:p>
            <a:pPr lvl="1"/>
            <a:r>
              <a:rPr lang="en-US" dirty="0" smtClean="0"/>
              <a:t>Example problems</a:t>
            </a:r>
            <a:endParaRPr lang="en-US" dirty="0"/>
          </a:p>
          <a:p>
            <a:pPr lvl="1"/>
            <a:r>
              <a:rPr lang="en-US" dirty="0" smtClean="0"/>
              <a:t>Framework </a:t>
            </a:r>
            <a:endParaRPr lang="en-US" dirty="0"/>
          </a:p>
          <a:p>
            <a:pPr lvl="1"/>
            <a:r>
              <a:rPr lang="en-US" dirty="0" smtClean="0"/>
              <a:t>Challenges</a:t>
            </a:r>
          </a:p>
        </p:txBody>
      </p:sp>
      <p:sp>
        <p:nvSpPr>
          <p:cNvPr id="4" name="Rectangle 3"/>
          <p:cNvSpPr/>
          <p:nvPr/>
        </p:nvSpPr>
        <p:spPr>
          <a:xfrm>
            <a:off x="450376" y="2224586"/>
            <a:ext cx="8243248" cy="169018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12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What is your name?</a:t>
            </a:r>
          </a:p>
          <a:p>
            <a:r>
              <a:rPr lang="en-US" dirty="0" smtClean="0"/>
              <a:t>What is your department and year in the program?</a:t>
            </a:r>
          </a:p>
          <a:p>
            <a:r>
              <a:rPr lang="en-US" dirty="0" smtClean="0"/>
              <a:t>What are your research interests?</a:t>
            </a:r>
          </a:p>
          <a:p>
            <a:r>
              <a:rPr lang="en-US" dirty="0" smtClean="0"/>
              <a:t>What one thing outside of school are you passionate about?</a:t>
            </a:r>
          </a:p>
          <a:p>
            <a:r>
              <a:rPr lang="en-US" dirty="0" smtClean="0"/>
              <a:t>What do you hope to get out of this class?</a:t>
            </a:r>
          </a:p>
          <a:p>
            <a:endParaRPr lang="en-US" dirty="0"/>
          </a:p>
        </p:txBody>
      </p:sp>
    </p:spTree>
    <p:extLst>
      <p:ext uri="{BB962C8B-B14F-4D97-AF65-F5344CB8AC3E}">
        <p14:creationId xmlns:p14="http://schemas.microsoft.com/office/powerpoint/2010/main" val="3902958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a:t>
            </a:r>
            <a:endParaRPr lang="en-US" dirty="0"/>
          </a:p>
        </p:txBody>
      </p:sp>
      <p:sp>
        <p:nvSpPr>
          <p:cNvPr id="3" name="Content Placeholder 2"/>
          <p:cNvSpPr>
            <a:spLocks noGrp="1"/>
          </p:cNvSpPr>
          <p:nvPr>
            <p:ph idx="1"/>
          </p:nvPr>
        </p:nvSpPr>
        <p:spPr>
          <a:xfrm>
            <a:off x="457200" y="1600200"/>
            <a:ext cx="8686800" cy="4953000"/>
          </a:xfrm>
        </p:spPr>
        <p:txBody>
          <a:bodyPr>
            <a:noAutofit/>
          </a:bodyPr>
          <a:lstStyle/>
          <a:p>
            <a:r>
              <a:rPr lang="en-US" sz="2800" b="1" dirty="0" smtClean="0"/>
              <a:t>Website: </a:t>
            </a:r>
            <a:r>
              <a:rPr lang="en-US" sz="2800" dirty="0" smtClean="0"/>
              <a:t> </a:t>
            </a:r>
            <a:r>
              <a:rPr lang="en-US" sz="2800" dirty="0" smtClean="0">
                <a:hlinkClick r:id="rId3"/>
              </a:rPr>
              <a:t>http://people.cs.pitt.edu/~kovashka/cs2750</a:t>
            </a:r>
            <a:r>
              <a:rPr lang="en-US" sz="2800" dirty="0" smtClean="0"/>
              <a:t> </a:t>
            </a:r>
          </a:p>
          <a:p>
            <a:r>
              <a:rPr lang="en-US" sz="2800" b="1" dirty="0" smtClean="0"/>
              <a:t>Instructor</a:t>
            </a:r>
            <a:r>
              <a:rPr lang="en-US" sz="2800" dirty="0" smtClean="0"/>
              <a:t>: Adriana </a:t>
            </a:r>
            <a:r>
              <a:rPr lang="en-US" sz="2800" dirty="0" err="1" smtClean="0"/>
              <a:t>Kovashka</a:t>
            </a:r>
            <a:r>
              <a:rPr lang="en-US" sz="2800" dirty="0" smtClean="0"/>
              <a:t> (kovashka@cs.pitt.edu)</a:t>
            </a:r>
          </a:p>
          <a:p>
            <a:pPr lvl="1">
              <a:buNone/>
            </a:pPr>
            <a:r>
              <a:rPr lang="en-US" sz="2400" dirty="0" smtClean="0">
                <a:sym typeface="Wingdings" pitchFamily="2" charset="2"/>
              </a:rPr>
              <a:t> </a:t>
            </a:r>
            <a:r>
              <a:rPr lang="en-US" sz="2400" u="sng" dirty="0" smtClean="0"/>
              <a:t>Use "CS2750" at the beginning of your Subject </a:t>
            </a:r>
          </a:p>
          <a:p>
            <a:r>
              <a:rPr lang="en-US" sz="2800" b="1" dirty="0" smtClean="0"/>
              <a:t>Office</a:t>
            </a:r>
            <a:r>
              <a:rPr lang="en-US" sz="2800" dirty="0" smtClean="0"/>
              <a:t>: </a:t>
            </a:r>
            <a:r>
              <a:rPr lang="en-US" sz="2800" dirty="0" err="1" smtClean="0"/>
              <a:t>Sennott</a:t>
            </a:r>
            <a:r>
              <a:rPr lang="en-US" sz="2800" dirty="0" smtClean="0"/>
              <a:t> Square 5325 </a:t>
            </a:r>
          </a:p>
          <a:p>
            <a:r>
              <a:rPr lang="en-US" sz="2800" b="1" dirty="0"/>
              <a:t>Office hours</a:t>
            </a:r>
            <a:r>
              <a:rPr lang="en-US" sz="2800" dirty="0"/>
              <a:t>: </a:t>
            </a:r>
            <a:r>
              <a:rPr lang="en-US" sz="2800" dirty="0" smtClean="0"/>
              <a:t>Mon/Wed, 12:15pm-1:15pm</a:t>
            </a:r>
          </a:p>
          <a:p>
            <a:r>
              <a:rPr lang="en-US" sz="2800" b="1" dirty="0" smtClean="0"/>
              <a:t>Textbook: </a:t>
            </a:r>
            <a:r>
              <a:rPr lang="en-US" sz="2800" dirty="0" smtClean="0"/>
              <a:t>Christopher M. Bishop. </a:t>
            </a:r>
            <a:r>
              <a:rPr lang="en-US" sz="2800" i="1" dirty="0" smtClean="0"/>
              <a:t>Pattern Recognition and Machine Learning.</a:t>
            </a:r>
            <a:r>
              <a:rPr lang="en-US" sz="2800" dirty="0" smtClean="0"/>
              <a:t> Springer, 2006</a:t>
            </a:r>
          </a:p>
          <a:p>
            <a:pPr lvl="1">
              <a:buNone/>
            </a:pPr>
            <a:r>
              <a:rPr lang="en-US" sz="2400" dirty="0" smtClean="0">
                <a:sym typeface="Wingdings" pitchFamily="2" charset="2"/>
              </a:rPr>
              <a:t> And other readings</a:t>
            </a:r>
            <a:endParaRPr lang="en-US" sz="2400" dirty="0" smtClean="0"/>
          </a:p>
        </p:txBody>
      </p:sp>
    </p:spTree>
    <p:extLst>
      <p:ext uri="{BB962C8B-B14F-4D97-AF65-F5344CB8AC3E}">
        <p14:creationId xmlns:p14="http://schemas.microsoft.com/office/powerpoint/2010/main" val="2394079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machine learning?</a:t>
            </a:r>
            <a:endParaRPr lang="en-US" dirty="0"/>
          </a:p>
        </p:txBody>
      </p:sp>
      <p:sp>
        <p:nvSpPr>
          <p:cNvPr id="3" name="Content Placeholder 2"/>
          <p:cNvSpPr>
            <a:spLocks noGrp="1"/>
          </p:cNvSpPr>
          <p:nvPr>
            <p:ph idx="1"/>
          </p:nvPr>
        </p:nvSpPr>
        <p:spPr/>
        <p:txBody>
          <a:bodyPr/>
          <a:lstStyle/>
          <a:p>
            <a:r>
              <a:rPr lang="en-US" dirty="0" smtClean="0"/>
              <a:t>Finding patterns and relationships in data</a:t>
            </a:r>
          </a:p>
          <a:p>
            <a:r>
              <a:rPr lang="en-US" dirty="0" smtClean="0"/>
              <a:t>We can apply these patterns to make useful predictions </a:t>
            </a:r>
          </a:p>
          <a:p>
            <a:r>
              <a:rPr lang="en-US" dirty="0" smtClean="0"/>
              <a:t>E.g. we can </a:t>
            </a:r>
            <a:r>
              <a:rPr lang="en-US" i="1" dirty="0" smtClean="0"/>
              <a:t>predict</a:t>
            </a:r>
            <a:r>
              <a:rPr lang="en-US" dirty="0" smtClean="0"/>
              <a:t> how much a user will like a movie, even though that user never rated that movie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3" name="Content Placeholder 2"/>
          <p:cNvSpPr>
            <a:spLocks noGrp="1"/>
          </p:cNvSpPr>
          <p:nvPr>
            <p:ph idx="1"/>
          </p:nvPr>
        </p:nvSpPr>
        <p:spPr/>
        <p:txBody>
          <a:bodyPr/>
          <a:lstStyle/>
          <a:p>
            <a:r>
              <a:rPr lang="en-US" dirty="0" smtClean="0"/>
              <a:t>Netflix challenge</a:t>
            </a:r>
          </a:p>
          <a:p>
            <a:pPr lvl="1"/>
            <a:r>
              <a:rPr lang="en-US" dirty="0" smtClean="0"/>
              <a:t>Given lots of data about how users rated movies (training data)</a:t>
            </a:r>
          </a:p>
          <a:p>
            <a:pPr lvl="1"/>
            <a:r>
              <a:rPr lang="en-US" dirty="0" smtClean="0"/>
              <a:t>But we don’t know how user </a:t>
            </a:r>
            <a:r>
              <a:rPr lang="en-US" i="1" dirty="0" err="1" smtClean="0"/>
              <a:t>i</a:t>
            </a:r>
            <a:r>
              <a:rPr lang="en-US" i="1" dirty="0" smtClean="0"/>
              <a:t> </a:t>
            </a:r>
            <a:r>
              <a:rPr lang="en-US" dirty="0" smtClean="0"/>
              <a:t>will rate movie </a:t>
            </a:r>
            <a:r>
              <a:rPr lang="en-US" i="1" dirty="0" smtClean="0"/>
              <a:t>j </a:t>
            </a:r>
            <a:r>
              <a:rPr lang="en-US" dirty="0" smtClean="0"/>
              <a:t>and want to predict that (test data)</a:t>
            </a:r>
          </a:p>
        </p:txBody>
      </p:sp>
      <p:pic>
        <p:nvPicPr>
          <p:cNvPr id="4" name="Picture 3"/>
          <p:cNvPicPr>
            <a:picLocks noChangeAspect="1"/>
          </p:cNvPicPr>
          <p:nvPr/>
        </p:nvPicPr>
        <p:blipFill>
          <a:blip r:embed="rId2" cstate="print"/>
          <a:stretch>
            <a:fillRect/>
          </a:stretch>
        </p:blipFill>
        <p:spPr>
          <a:xfrm>
            <a:off x="2094932" y="4206495"/>
            <a:ext cx="4954136" cy="252867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3" name="Content Placeholder 2"/>
          <p:cNvSpPr>
            <a:spLocks noGrp="1"/>
          </p:cNvSpPr>
          <p:nvPr>
            <p:ph idx="1"/>
          </p:nvPr>
        </p:nvSpPr>
        <p:spPr/>
        <p:txBody>
          <a:bodyPr/>
          <a:lstStyle/>
          <a:p>
            <a:r>
              <a:rPr lang="en-US" dirty="0" smtClean="0"/>
              <a:t>Spam or not?</a:t>
            </a:r>
            <a:endParaRPr lang="en-US" dirty="0"/>
          </a:p>
        </p:txBody>
      </p:sp>
      <p:pic>
        <p:nvPicPr>
          <p:cNvPr id="5" name="Picture 4" descr="Screen Shot 2015-01-21 at 3.00.3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62114"/>
            <a:ext cx="7645400" cy="2489200"/>
          </a:xfrm>
          <a:prstGeom prst="rect">
            <a:avLst/>
          </a:prstGeom>
        </p:spPr>
      </p:pic>
      <p:grpSp>
        <p:nvGrpSpPr>
          <p:cNvPr id="6" name="Group 5"/>
          <p:cNvGrpSpPr/>
          <p:nvPr/>
        </p:nvGrpSpPr>
        <p:grpSpPr>
          <a:xfrm>
            <a:off x="1930590" y="2374710"/>
            <a:ext cx="7131522" cy="4483290"/>
            <a:chOff x="1552133" y="2085310"/>
            <a:chExt cx="7591867" cy="4772690"/>
          </a:xfrm>
        </p:grpSpPr>
        <p:pic>
          <p:nvPicPr>
            <p:cNvPr id="7" name="Picture 6" descr="Screen Shot 2015-01-21 at 3.03.04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085310"/>
              <a:ext cx="5791200" cy="4772690"/>
            </a:xfrm>
            <a:prstGeom prst="rect">
              <a:avLst/>
            </a:prstGeom>
          </p:spPr>
        </p:pic>
        <p:sp>
          <p:nvSpPr>
            <p:cNvPr id="8" name="TextBox 7"/>
            <p:cNvSpPr txBox="1"/>
            <p:nvPr/>
          </p:nvSpPr>
          <p:spPr>
            <a:xfrm>
              <a:off x="1552133" y="4470496"/>
              <a:ext cx="505267" cy="461665"/>
            </a:xfrm>
            <a:prstGeom prst="rect">
              <a:avLst/>
            </a:prstGeom>
            <a:noFill/>
          </p:spPr>
          <p:txBody>
            <a:bodyPr wrap="none" rtlCol="0">
              <a:spAutoFit/>
            </a:bodyPr>
            <a:lstStyle/>
            <a:p>
              <a:r>
                <a:rPr lang="en-US" sz="2400" dirty="0" err="1" smtClean="0"/>
                <a:t>vs</a:t>
              </a:r>
              <a:endParaRPr lang="en-US" sz="2400" dirty="0"/>
            </a:p>
          </p:txBody>
        </p:sp>
      </p:grpSp>
      <p:sp>
        <p:nvSpPr>
          <p:cNvPr id="9" name="TextBox 8"/>
          <p:cNvSpPr txBox="1"/>
          <p:nvPr/>
        </p:nvSpPr>
        <p:spPr>
          <a:xfrm>
            <a:off x="0" y="6596390"/>
            <a:ext cx="1579278" cy="261610"/>
          </a:xfrm>
          <a:prstGeom prst="rect">
            <a:avLst/>
          </a:prstGeom>
          <a:noFill/>
        </p:spPr>
        <p:txBody>
          <a:bodyPr wrap="none" rtlCol="0">
            <a:spAutoFit/>
          </a:bodyPr>
          <a:lstStyle/>
          <a:p>
            <a:r>
              <a:rPr lang="en-US" sz="1100" dirty="0" smtClean="0"/>
              <a:t>Slide credit: </a:t>
            </a:r>
            <a:r>
              <a:rPr lang="en-US" sz="1100" dirty="0" err="1" smtClean="0"/>
              <a:t>Dhruv</a:t>
            </a:r>
            <a:r>
              <a:rPr lang="en-US" sz="1100" dirty="0" smtClean="0"/>
              <a:t> </a:t>
            </a:r>
            <a:r>
              <a:rPr lang="en-US" sz="1100" dirty="0" err="1" smtClean="0"/>
              <a:t>Batra</a:t>
            </a:r>
            <a:endParaRPr lang="en-US" sz="11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3" name="Content Placeholder 2"/>
          <p:cNvSpPr>
            <a:spLocks noGrp="1"/>
          </p:cNvSpPr>
          <p:nvPr>
            <p:ph idx="1"/>
          </p:nvPr>
        </p:nvSpPr>
        <p:spPr/>
        <p:txBody>
          <a:bodyPr/>
          <a:lstStyle/>
          <a:p>
            <a:r>
              <a:rPr lang="en-US" dirty="0" smtClean="0"/>
              <a:t>Weather prediction</a:t>
            </a:r>
            <a:endParaRPr lang="en-US" dirty="0"/>
          </a:p>
        </p:txBody>
      </p:sp>
      <p:pic>
        <p:nvPicPr>
          <p:cNvPr id="4" name="Picture 3" descr="Picture 2.png"/>
          <p:cNvPicPr>
            <a:picLocks noChangeAspect="1"/>
          </p:cNvPicPr>
          <p:nvPr/>
        </p:nvPicPr>
        <p:blipFill>
          <a:blip r:embed="rId2" cstate="print"/>
          <a:stretch>
            <a:fillRect/>
          </a:stretch>
        </p:blipFill>
        <p:spPr>
          <a:xfrm>
            <a:off x="875744" y="2494136"/>
            <a:ext cx="2787267" cy="2822475"/>
          </a:xfrm>
          <a:prstGeom prst="rect">
            <a:avLst/>
          </a:prstGeom>
        </p:spPr>
      </p:pic>
      <p:grpSp>
        <p:nvGrpSpPr>
          <p:cNvPr id="5" name="Group 10"/>
          <p:cNvGrpSpPr/>
          <p:nvPr/>
        </p:nvGrpSpPr>
        <p:grpSpPr>
          <a:xfrm>
            <a:off x="6025488" y="2570336"/>
            <a:ext cx="2438400" cy="609600"/>
            <a:chOff x="5943600" y="3200400"/>
            <a:chExt cx="2438400" cy="609600"/>
          </a:xfrm>
        </p:grpSpPr>
        <p:pic>
          <p:nvPicPr>
            <p:cNvPr id="6" name="Picture 5" descr="Picture 1.png"/>
            <p:cNvPicPr>
              <a:picLocks noChangeAspect="1"/>
            </p:cNvPicPr>
            <p:nvPr/>
          </p:nvPicPr>
          <p:blipFill>
            <a:blip r:embed="rId3" cstate="print"/>
            <a:srcRect r="93333"/>
            <a:stretch>
              <a:fillRect/>
            </a:stretch>
          </p:blipFill>
          <p:spPr>
            <a:xfrm>
              <a:off x="6858000" y="3200400"/>
              <a:ext cx="609600" cy="587375"/>
            </a:xfrm>
            <a:prstGeom prst="rect">
              <a:avLst/>
            </a:prstGeom>
          </p:spPr>
        </p:pic>
        <p:pic>
          <p:nvPicPr>
            <p:cNvPr id="7" name="Picture 6" descr="Picture 1.png"/>
            <p:cNvPicPr>
              <a:picLocks noChangeAspect="1"/>
            </p:cNvPicPr>
            <p:nvPr/>
          </p:nvPicPr>
          <p:blipFill>
            <a:blip r:embed="rId3" cstate="print"/>
            <a:srcRect l="93333"/>
            <a:stretch>
              <a:fillRect/>
            </a:stretch>
          </p:blipFill>
          <p:spPr>
            <a:xfrm>
              <a:off x="7772400" y="3200400"/>
              <a:ext cx="609600" cy="587375"/>
            </a:xfrm>
            <a:prstGeom prst="rect">
              <a:avLst/>
            </a:prstGeom>
          </p:spPr>
        </p:pic>
        <p:pic>
          <p:nvPicPr>
            <p:cNvPr id="8" name="Picture 7" descr="Picture 1.png"/>
            <p:cNvPicPr>
              <a:picLocks noChangeAspect="1"/>
            </p:cNvPicPr>
            <p:nvPr/>
          </p:nvPicPr>
          <p:blipFill>
            <a:blip r:embed="rId3" cstate="print"/>
            <a:srcRect l="23333" r="70000"/>
            <a:stretch>
              <a:fillRect/>
            </a:stretch>
          </p:blipFill>
          <p:spPr>
            <a:xfrm>
              <a:off x="5943600" y="3222625"/>
              <a:ext cx="609600" cy="587375"/>
            </a:xfrm>
            <a:prstGeom prst="rect">
              <a:avLst/>
            </a:prstGeom>
          </p:spPr>
        </p:pic>
      </p:grpSp>
      <p:sp>
        <p:nvSpPr>
          <p:cNvPr id="9" name="Right Arrow 8"/>
          <p:cNvSpPr/>
          <p:nvPr/>
        </p:nvSpPr>
        <p:spPr>
          <a:xfrm>
            <a:off x="4121624" y="3332336"/>
            <a:ext cx="1520592" cy="1219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ame 9"/>
          <p:cNvSpPr/>
          <p:nvPr/>
        </p:nvSpPr>
        <p:spPr>
          <a:xfrm>
            <a:off x="6025488" y="4018136"/>
            <a:ext cx="2438400" cy="1600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Temperature</a:t>
            </a:r>
          </a:p>
          <a:p>
            <a:pPr algn="ctr"/>
            <a:endParaRPr lang="en-US" dirty="0" smtClean="0">
              <a:solidFill>
                <a:schemeClr val="tx1"/>
              </a:solidFill>
            </a:endParaRPr>
          </a:p>
          <a:p>
            <a:pPr algn="ctr"/>
            <a:endParaRPr lang="en-US" dirty="0" smtClean="0">
              <a:solidFill>
                <a:schemeClr val="tx1"/>
              </a:solidFill>
            </a:endParaRPr>
          </a:p>
        </p:txBody>
      </p:sp>
      <p:sp>
        <p:nvSpPr>
          <p:cNvPr id="11" name="Comment 2"/>
          <p:cNvSpPr>
            <a:spLocks noRot="1" noChangeAspect="1" noEditPoints="1" noChangeArrowheads="1" noChangeShapeType="1" noTextEdit="1"/>
          </p:cNvSpPr>
          <p:nvPr/>
        </p:nvSpPr>
        <p:spPr bwMode="auto">
          <a:xfrm>
            <a:off x="6844638" y="4791249"/>
            <a:ext cx="788988" cy="417512"/>
          </a:xfrm>
          <a:custGeom>
            <a:avLst/>
            <a:gdLst>
              <a:gd name="T0" fmla="+- 0 18801 18786"/>
              <a:gd name="T1" fmla="*/ T0 w 2191"/>
              <a:gd name="T2" fmla="+- 0 12356 12096"/>
              <a:gd name="T3" fmla="*/ 12356 h 1161"/>
              <a:gd name="T4" fmla="+- 0 18799 18786"/>
              <a:gd name="T5" fmla="*/ T4 w 2191"/>
              <a:gd name="T6" fmla="+- 0 12324 12096"/>
              <a:gd name="T7" fmla="*/ 12324 h 1161"/>
              <a:gd name="T8" fmla="+- 0 18897 18786"/>
              <a:gd name="T9" fmla="*/ T8 w 2191"/>
              <a:gd name="T10" fmla="+- 0 12236 12096"/>
              <a:gd name="T11" fmla="*/ 12236 h 1161"/>
              <a:gd name="T12" fmla="+- 0 19049 18786"/>
              <a:gd name="T13" fmla="*/ T12 w 2191"/>
              <a:gd name="T14" fmla="+- 0 12163 12096"/>
              <a:gd name="T15" fmla="*/ 12163 h 1161"/>
              <a:gd name="T16" fmla="+- 0 19166 18786"/>
              <a:gd name="T17" fmla="*/ T16 w 2191"/>
              <a:gd name="T18" fmla="+- 0 12248 12096"/>
              <a:gd name="T19" fmla="*/ 12248 h 1161"/>
              <a:gd name="T20" fmla="+- 0 19076 18786"/>
              <a:gd name="T21" fmla="*/ T20 w 2191"/>
              <a:gd name="T22" fmla="+- 0 12561 12096"/>
              <a:gd name="T23" fmla="*/ 12561 h 1161"/>
              <a:gd name="T24" fmla="+- 0 18848 18786"/>
              <a:gd name="T25" fmla="*/ T24 w 2191"/>
              <a:gd name="T26" fmla="+- 0 12925 12096"/>
              <a:gd name="T27" fmla="*/ 12925 h 1161"/>
              <a:gd name="T28" fmla="+- 0 18828 18786"/>
              <a:gd name="T29" fmla="*/ T28 w 2191"/>
              <a:gd name="T30" fmla="+- 0 13118 12096"/>
              <a:gd name="T31" fmla="*/ 13118 h 1161"/>
              <a:gd name="T32" fmla="+- 0 19073 18786"/>
              <a:gd name="T33" fmla="*/ T32 w 2191"/>
              <a:gd name="T34" fmla="+- 0 13185 12096"/>
              <a:gd name="T35" fmla="*/ 13185 h 1161"/>
              <a:gd name="T36" fmla="+- 0 19260 18786"/>
              <a:gd name="T37" fmla="*/ T36 w 2191"/>
              <a:gd name="T38" fmla="+- 0 13191 12096"/>
              <a:gd name="T39" fmla="*/ 13191 h 1161"/>
              <a:gd name="T40" fmla="+- 0 19319 18786"/>
              <a:gd name="T41" fmla="*/ T40 w 2191"/>
              <a:gd name="T42" fmla="+- 0 13194 12096"/>
              <a:gd name="T43" fmla="*/ 13194 h 1161"/>
              <a:gd name="T44" fmla="+- 0 19561 18786"/>
              <a:gd name="T45" fmla="*/ T44 w 2191"/>
              <a:gd name="T46" fmla="+- 0 12397 12096"/>
              <a:gd name="T47" fmla="*/ 12397 h 1161"/>
              <a:gd name="T48" fmla="+- 0 19578 18786"/>
              <a:gd name="T49" fmla="*/ T48 w 2191"/>
              <a:gd name="T50" fmla="+- 0 12330 12096"/>
              <a:gd name="T51" fmla="*/ 12330 h 1161"/>
              <a:gd name="T52" fmla="+- 0 19672 18786"/>
              <a:gd name="T53" fmla="*/ T52 w 2191"/>
              <a:gd name="T54" fmla="+- 0 12283 12096"/>
              <a:gd name="T55" fmla="*/ 12283 h 1161"/>
              <a:gd name="T56" fmla="+- 0 19814 18786"/>
              <a:gd name="T57" fmla="*/ T56 w 2191"/>
              <a:gd name="T58" fmla="+- 0 12227 12096"/>
              <a:gd name="T59" fmla="*/ 12227 h 1161"/>
              <a:gd name="T60" fmla="+- 0 19910 18786"/>
              <a:gd name="T61" fmla="*/ T60 w 2191"/>
              <a:gd name="T62" fmla="+- 0 12239 12096"/>
              <a:gd name="T63" fmla="*/ 12239 h 1161"/>
              <a:gd name="T64" fmla="+- 0 19907 18786"/>
              <a:gd name="T65" fmla="*/ T64 w 2191"/>
              <a:gd name="T66" fmla="+- 0 12409 12096"/>
              <a:gd name="T67" fmla="*/ 12409 h 1161"/>
              <a:gd name="T68" fmla="+- 0 19853 18786"/>
              <a:gd name="T69" fmla="*/ T68 w 2191"/>
              <a:gd name="T70" fmla="+- 0 12714 12096"/>
              <a:gd name="T71" fmla="*/ 12714 h 1161"/>
              <a:gd name="T72" fmla="+- 0 19797 18786"/>
              <a:gd name="T73" fmla="*/ T72 w 2191"/>
              <a:gd name="T74" fmla="+- 0 13027 12096"/>
              <a:gd name="T75" fmla="*/ 13027 h 1161"/>
              <a:gd name="T76" fmla="+- 0 19748 18786"/>
              <a:gd name="T77" fmla="*/ T76 w 2191"/>
              <a:gd name="T78" fmla="+- 0 13223 12096"/>
              <a:gd name="T79" fmla="*/ 13223 h 1161"/>
              <a:gd name="T80" fmla="+- 0 19686 18786"/>
              <a:gd name="T81" fmla="*/ T80 w 2191"/>
              <a:gd name="T82" fmla="+- 0 13241 12096"/>
              <a:gd name="T83" fmla="*/ 13241 h 1161"/>
              <a:gd name="T84" fmla="+- 0 19505 18786"/>
              <a:gd name="T85" fmla="*/ T84 w 2191"/>
              <a:gd name="T86" fmla="+- 0 12904 12096"/>
              <a:gd name="T87" fmla="*/ 12904 h 1161"/>
              <a:gd name="T88" fmla="+- 0 19684 18786"/>
              <a:gd name="T89" fmla="*/ T88 w 2191"/>
              <a:gd name="T90" fmla="+- 0 12845 12096"/>
              <a:gd name="T91" fmla="*/ 12845 h 1161"/>
              <a:gd name="T92" fmla="+- 0 19880 18786"/>
              <a:gd name="T93" fmla="*/ T92 w 2191"/>
              <a:gd name="T94" fmla="+- 0 12840 12096"/>
              <a:gd name="T95" fmla="*/ 12840 h 1161"/>
              <a:gd name="T96" fmla="+- 0 19988 18786"/>
              <a:gd name="T97" fmla="*/ T96 w 2191"/>
              <a:gd name="T98" fmla="+- 0 12807 12096"/>
              <a:gd name="T99" fmla="*/ 12807 h 1161"/>
              <a:gd name="T100" fmla="+- 0 20351 18786"/>
              <a:gd name="T101" fmla="*/ T100 w 2191"/>
              <a:gd name="T102" fmla="+- 0 12257 12096"/>
              <a:gd name="T103" fmla="*/ 12257 h 1161"/>
              <a:gd name="T104" fmla="+- 0 20297 18786"/>
              <a:gd name="T105" fmla="*/ T104 w 2191"/>
              <a:gd name="T106" fmla="+- 0 12251 12096"/>
              <a:gd name="T107" fmla="*/ 12251 h 1161"/>
              <a:gd name="T108" fmla="+- 0 20265 18786"/>
              <a:gd name="T109" fmla="*/ T108 w 2191"/>
              <a:gd name="T110" fmla="+- 0 12301 12096"/>
              <a:gd name="T111" fmla="*/ 12301 h 1161"/>
              <a:gd name="T112" fmla="+- 0 20292 18786"/>
              <a:gd name="T113" fmla="*/ T112 w 2191"/>
              <a:gd name="T114" fmla="+- 0 12345 12096"/>
              <a:gd name="T115" fmla="*/ 12345 h 1161"/>
              <a:gd name="T116" fmla="+- 0 20344 18786"/>
              <a:gd name="T117" fmla="*/ T116 w 2191"/>
              <a:gd name="T118" fmla="+- 0 12359 12096"/>
              <a:gd name="T119" fmla="*/ 12359 h 1161"/>
              <a:gd name="T120" fmla="+- 0 20397 18786"/>
              <a:gd name="T121" fmla="*/ T120 w 2191"/>
              <a:gd name="T122" fmla="+- 0 12339 12096"/>
              <a:gd name="T123" fmla="*/ 12339 h 1161"/>
              <a:gd name="T124" fmla="+- 0 20456 18786"/>
              <a:gd name="T125" fmla="*/ T124 w 2191"/>
              <a:gd name="T126" fmla="+- 0 12236 12096"/>
              <a:gd name="T127" fmla="*/ 12236 h 1161"/>
              <a:gd name="T128" fmla="+- 0 20420 18786"/>
              <a:gd name="T129" fmla="*/ T128 w 2191"/>
              <a:gd name="T130" fmla="+- 0 12137 12096"/>
              <a:gd name="T131" fmla="*/ 12137 h 1161"/>
              <a:gd name="T132" fmla="+- 0 20358 18786"/>
              <a:gd name="T133" fmla="*/ T132 w 2191"/>
              <a:gd name="T134" fmla="+- 0 12101 12096"/>
              <a:gd name="T135" fmla="*/ 12101 h 1161"/>
              <a:gd name="T136" fmla="+- 0 20346 18786"/>
              <a:gd name="T137" fmla="*/ T136 w 2191"/>
              <a:gd name="T138" fmla="+- 0 12137 12096"/>
              <a:gd name="T139" fmla="*/ 12137 h 1161"/>
              <a:gd name="T140" fmla="+- 0 20895 18786"/>
              <a:gd name="T141" fmla="*/ T140 w 2191"/>
              <a:gd name="T142" fmla="+- 0 12377 12096"/>
              <a:gd name="T143" fmla="*/ 12377 h 1161"/>
              <a:gd name="T144" fmla="+- 0 20885 18786"/>
              <a:gd name="T145" fmla="*/ T144 w 2191"/>
              <a:gd name="T146" fmla="+- 0 12283 12096"/>
              <a:gd name="T147" fmla="*/ 12283 h 1161"/>
              <a:gd name="T148" fmla="+- 0 20792 18786"/>
              <a:gd name="T149" fmla="*/ T148 w 2191"/>
              <a:gd name="T150" fmla="+- 0 12301 12096"/>
              <a:gd name="T151" fmla="*/ 12301 h 1161"/>
              <a:gd name="T152" fmla="+- 0 20613 18786"/>
              <a:gd name="T153" fmla="*/ T152 w 2191"/>
              <a:gd name="T154" fmla="+- 0 12471 12096"/>
              <a:gd name="T155" fmla="*/ 12471 h 1161"/>
              <a:gd name="T156" fmla="+- 0 20493 18786"/>
              <a:gd name="T157" fmla="*/ T156 w 2191"/>
              <a:gd name="T158" fmla="+- 0 12769 12096"/>
              <a:gd name="T159" fmla="*/ 12769 h 1161"/>
              <a:gd name="T160" fmla="+- 0 20567 18786"/>
              <a:gd name="T161" fmla="*/ T160 w 2191"/>
              <a:gd name="T162" fmla="+- 0 13015 12096"/>
              <a:gd name="T163" fmla="*/ 13015 h 1161"/>
              <a:gd name="T164" fmla="+- 0 20851 18786"/>
              <a:gd name="T165" fmla="*/ T164 w 2191"/>
              <a:gd name="T166" fmla="+- 0 13103 12096"/>
              <a:gd name="T167" fmla="*/ 13103 h 1161"/>
              <a:gd name="T168" fmla="+- 0 20976 18786"/>
              <a:gd name="T169" fmla="*/ T168 w 2191"/>
              <a:gd name="T170" fmla="+- 0 13053 12096"/>
              <a:gd name="T171" fmla="*/ 13053 h 11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2191" h="1161" extrusionOk="0">
                <a:moveTo>
                  <a:pt x="15" y="260"/>
                </a:moveTo>
                <a:cubicBezTo>
                  <a:pt x="7" y="245"/>
                  <a:pt x="-8" y="253"/>
                  <a:pt x="13" y="228"/>
                </a:cubicBezTo>
                <a:cubicBezTo>
                  <a:pt x="37" y="199"/>
                  <a:pt x="79" y="161"/>
                  <a:pt x="111" y="140"/>
                </a:cubicBezTo>
                <a:cubicBezTo>
                  <a:pt x="155" y="111"/>
                  <a:pt x="209" y="75"/>
                  <a:pt x="263" y="67"/>
                </a:cubicBezTo>
                <a:cubicBezTo>
                  <a:pt x="324" y="58"/>
                  <a:pt x="366" y="95"/>
                  <a:pt x="380" y="152"/>
                </a:cubicBezTo>
                <a:cubicBezTo>
                  <a:pt x="407" y="262"/>
                  <a:pt x="345" y="375"/>
                  <a:pt x="290" y="465"/>
                </a:cubicBezTo>
                <a:cubicBezTo>
                  <a:pt x="216" y="587"/>
                  <a:pt x="126" y="701"/>
                  <a:pt x="62" y="829"/>
                </a:cubicBezTo>
                <a:cubicBezTo>
                  <a:pt x="35" y="883"/>
                  <a:pt x="-4" y="966"/>
                  <a:pt x="42" y="1022"/>
                </a:cubicBezTo>
                <a:cubicBezTo>
                  <a:pt x="96" y="1087"/>
                  <a:pt x="212" y="1084"/>
                  <a:pt x="287" y="1089"/>
                </a:cubicBezTo>
                <a:cubicBezTo>
                  <a:pt x="349" y="1093"/>
                  <a:pt x="412" y="1092"/>
                  <a:pt x="474" y="1095"/>
                </a:cubicBezTo>
                <a:cubicBezTo>
                  <a:pt x="494" y="1096"/>
                  <a:pt x="513" y="1097"/>
                  <a:pt x="533" y="1098"/>
                </a:cubicBezTo>
              </a:path>
              <a:path w="2191" h="1161" extrusionOk="0">
                <a:moveTo>
                  <a:pt x="775" y="301"/>
                </a:moveTo>
                <a:cubicBezTo>
                  <a:pt x="775" y="263"/>
                  <a:pt x="770" y="253"/>
                  <a:pt x="792" y="234"/>
                </a:cubicBezTo>
                <a:cubicBezTo>
                  <a:pt x="817" y="213"/>
                  <a:pt x="856" y="201"/>
                  <a:pt x="886" y="187"/>
                </a:cubicBezTo>
                <a:cubicBezTo>
                  <a:pt x="932" y="166"/>
                  <a:pt x="980" y="146"/>
                  <a:pt x="1028" y="131"/>
                </a:cubicBezTo>
                <a:cubicBezTo>
                  <a:pt x="1060" y="121"/>
                  <a:pt x="1101" y="109"/>
                  <a:pt x="1124" y="143"/>
                </a:cubicBezTo>
                <a:cubicBezTo>
                  <a:pt x="1152" y="185"/>
                  <a:pt x="1128" y="269"/>
                  <a:pt x="1121" y="313"/>
                </a:cubicBezTo>
                <a:cubicBezTo>
                  <a:pt x="1104" y="415"/>
                  <a:pt x="1086" y="517"/>
                  <a:pt x="1067" y="618"/>
                </a:cubicBezTo>
                <a:cubicBezTo>
                  <a:pt x="1047" y="722"/>
                  <a:pt x="1029" y="827"/>
                  <a:pt x="1011" y="931"/>
                </a:cubicBezTo>
                <a:cubicBezTo>
                  <a:pt x="999" y="999"/>
                  <a:pt x="986" y="1063"/>
                  <a:pt x="962" y="1127"/>
                </a:cubicBezTo>
                <a:cubicBezTo>
                  <a:pt x="945" y="1173"/>
                  <a:pt x="935" y="1158"/>
                  <a:pt x="900" y="1145"/>
                </a:cubicBezTo>
              </a:path>
              <a:path w="2191" h="1161" extrusionOk="0">
                <a:moveTo>
                  <a:pt x="719" y="808"/>
                </a:moveTo>
                <a:cubicBezTo>
                  <a:pt x="780" y="769"/>
                  <a:pt x="824" y="753"/>
                  <a:pt x="898" y="749"/>
                </a:cubicBezTo>
                <a:cubicBezTo>
                  <a:pt x="963" y="746"/>
                  <a:pt x="1030" y="752"/>
                  <a:pt x="1094" y="744"/>
                </a:cubicBezTo>
                <a:cubicBezTo>
                  <a:pt x="1134" y="739"/>
                  <a:pt x="1167" y="727"/>
                  <a:pt x="1202" y="711"/>
                </a:cubicBezTo>
              </a:path>
              <a:path w="2191" h="1161" extrusionOk="0">
                <a:moveTo>
                  <a:pt x="1565" y="161"/>
                </a:moveTo>
                <a:cubicBezTo>
                  <a:pt x="1537" y="138"/>
                  <a:pt x="1539" y="140"/>
                  <a:pt x="1511" y="155"/>
                </a:cubicBezTo>
                <a:cubicBezTo>
                  <a:pt x="1489" y="167"/>
                  <a:pt x="1481" y="180"/>
                  <a:pt x="1479" y="205"/>
                </a:cubicBezTo>
                <a:cubicBezTo>
                  <a:pt x="1478" y="221"/>
                  <a:pt x="1491" y="243"/>
                  <a:pt x="1506" y="249"/>
                </a:cubicBezTo>
                <a:cubicBezTo>
                  <a:pt x="1522" y="256"/>
                  <a:pt x="1540" y="261"/>
                  <a:pt x="1558" y="263"/>
                </a:cubicBezTo>
                <a:cubicBezTo>
                  <a:pt x="1576" y="265"/>
                  <a:pt x="1596" y="253"/>
                  <a:pt x="1611" y="243"/>
                </a:cubicBezTo>
                <a:cubicBezTo>
                  <a:pt x="1647" y="219"/>
                  <a:pt x="1666" y="182"/>
                  <a:pt x="1670" y="140"/>
                </a:cubicBezTo>
                <a:cubicBezTo>
                  <a:pt x="1674" y="102"/>
                  <a:pt x="1659" y="69"/>
                  <a:pt x="1634" y="41"/>
                </a:cubicBezTo>
                <a:cubicBezTo>
                  <a:pt x="1620" y="25"/>
                  <a:pt x="1590" y="-1"/>
                  <a:pt x="1572" y="5"/>
                </a:cubicBezTo>
                <a:cubicBezTo>
                  <a:pt x="1556" y="10"/>
                  <a:pt x="1561" y="27"/>
                  <a:pt x="1560" y="41"/>
                </a:cubicBezTo>
              </a:path>
              <a:path w="2191" h="1161" extrusionOk="0">
                <a:moveTo>
                  <a:pt x="2109" y="281"/>
                </a:moveTo>
                <a:cubicBezTo>
                  <a:pt x="2111" y="254"/>
                  <a:pt x="2120" y="211"/>
                  <a:pt x="2099" y="187"/>
                </a:cubicBezTo>
                <a:cubicBezTo>
                  <a:pt x="2071" y="155"/>
                  <a:pt x="2030" y="189"/>
                  <a:pt x="2006" y="205"/>
                </a:cubicBezTo>
                <a:cubicBezTo>
                  <a:pt x="1936" y="250"/>
                  <a:pt x="1877" y="308"/>
                  <a:pt x="1827" y="375"/>
                </a:cubicBezTo>
                <a:cubicBezTo>
                  <a:pt x="1761" y="462"/>
                  <a:pt x="1717" y="564"/>
                  <a:pt x="1707" y="673"/>
                </a:cubicBezTo>
                <a:cubicBezTo>
                  <a:pt x="1699" y="764"/>
                  <a:pt x="1719" y="851"/>
                  <a:pt x="1781" y="919"/>
                </a:cubicBezTo>
                <a:cubicBezTo>
                  <a:pt x="1855" y="1001"/>
                  <a:pt x="1961" y="1017"/>
                  <a:pt x="2065" y="1007"/>
                </a:cubicBezTo>
                <a:cubicBezTo>
                  <a:pt x="2117" y="1002"/>
                  <a:pt x="2150" y="988"/>
                  <a:pt x="2190" y="957"/>
                </a:cubicBezTo>
              </a:path>
            </a:pathLst>
          </a:custGeom>
          <a:noFill/>
          <a:ln w="12700" cap="rnd">
            <a:solidFill>
              <a:srgbClr val="FF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0" y="6596390"/>
            <a:ext cx="1766830" cy="261610"/>
          </a:xfrm>
          <a:prstGeom prst="rect">
            <a:avLst/>
          </a:prstGeom>
          <a:noFill/>
        </p:spPr>
        <p:txBody>
          <a:bodyPr wrap="none" rtlCol="0">
            <a:spAutoFit/>
          </a:bodyPr>
          <a:lstStyle/>
          <a:p>
            <a:r>
              <a:rPr lang="en-US" sz="1100" dirty="0" smtClean="0"/>
              <a:t>Slide credit: Carlos </a:t>
            </a:r>
            <a:r>
              <a:rPr lang="en-US" sz="1100" dirty="0" err="1" smtClean="0"/>
              <a:t>Guestrin</a:t>
            </a:r>
            <a:endParaRPr lang="en-US" sz="1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3" name="Content Placeholder 2"/>
          <p:cNvSpPr>
            <a:spLocks noGrp="1"/>
          </p:cNvSpPr>
          <p:nvPr>
            <p:ph idx="1"/>
          </p:nvPr>
        </p:nvSpPr>
        <p:spPr/>
        <p:txBody>
          <a:bodyPr/>
          <a:lstStyle/>
          <a:p>
            <a:r>
              <a:rPr lang="en-US" dirty="0" smtClean="0"/>
              <a:t>Who will win &lt;contest of your choice&gt;?</a:t>
            </a:r>
            <a:endParaRPr lang="en-US" dirty="0"/>
          </a:p>
        </p:txBody>
      </p:sp>
      <p:pic>
        <p:nvPicPr>
          <p:cNvPr id="176131" name="Picture 3"/>
          <p:cNvPicPr>
            <a:picLocks noChangeAspect="1" noChangeArrowheads="1"/>
          </p:cNvPicPr>
          <p:nvPr/>
        </p:nvPicPr>
        <p:blipFill>
          <a:blip r:embed="rId2" cstate="print"/>
          <a:srcRect l="700" t="5737" r="33322" b="13479"/>
          <a:stretch>
            <a:fillRect/>
          </a:stretch>
        </p:blipFill>
        <p:spPr bwMode="auto">
          <a:xfrm>
            <a:off x="1256185" y="2292824"/>
            <a:ext cx="6631630" cy="4565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3" name="Content Placeholder 2"/>
          <p:cNvSpPr>
            <a:spLocks noGrp="1"/>
          </p:cNvSpPr>
          <p:nvPr>
            <p:ph idx="1"/>
          </p:nvPr>
        </p:nvSpPr>
        <p:spPr/>
        <p:txBody>
          <a:bodyPr/>
          <a:lstStyle/>
          <a:p>
            <a:r>
              <a:rPr lang="en-US" dirty="0" smtClean="0"/>
              <a:t>Machine translation</a:t>
            </a:r>
            <a:endParaRPr lang="en-US" dirty="0"/>
          </a:p>
        </p:txBody>
      </p:sp>
      <p:pic>
        <p:nvPicPr>
          <p:cNvPr id="4" name="Picture 3"/>
          <p:cNvPicPr>
            <a:picLocks noChangeAspect="1"/>
          </p:cNvPicPr>
          <p:nvPr/>
        </p:nvPicPr>
        <p:blipFill>
          <a:blip r:embed="rId2" cstate="print"/>
          <a:stretch>
            <a:fillRect/>
          </a:stretch>
        </p:blipFill>
        <p:spPr>
          <a:xfrm>
            <a:off x="965200" y="2562367"/>
            <a:ext cx="7213600" cy="2184400"/>
          </a:xfrm>
          <a:prstGeom prst="rect">
            <a:avLst/>
          </a:prstGeom>
        </p:spPr>
      </p:pic>
      <p:sp>
        <p:nvSpPr>
          <p:cNvPr id="6" name="TextBox 5"/>
          <p:cNvSpPr txBox="1"/>
          <p:nvPr/>
        </p:nvSpPr>
        <p:spPr>
          <a:xfrm>
            <a:off x="0" y="6596390"/>
            <a:ext cx="3172663" cy="261610"/>
          </a:xfrm>
          <a:prstGeom prst="rect">
            <a:avLst/>
          </a:prstGeom>
          <a:noFill/>
        </p:spPr>
        <p:txBody>
          <a:bodyPr wrap="none" rtlCol="0">
            <a:spAutoFit/>
          </a:bodyPr>
          <a:lstStyle/>
          <a:p>
            <a:r>
              <a:rPr lang="en-US" sz="1100" dirty="0" smtClean="0"/>
              <a:t>Slide credit: </a:t>
            </a:r>
            <a:r>
              <a:rPr lang="en-US" sz="1100" dirty="0" err="1" smtClean="0"/>
              <a:t>Dhruv</a:t>
            </a:r>
            <a:r>
              <a:rPr lang="en-US" sz="1100" dirty="0" smtClean="0"/>
              <a:t> </a:t>
            </a:r>
            <a:r>
              <a:rPr lang="en-US" sz="1100" dirty="0" err="1" smtClean="0"/>
              <a:t>Batra</a:t>
            </a:r>
            <a:r>
              <a:rPr lang="en-US" sz="1100" dirty="0" smtClean="0"/>
              <a:t>, figure credit: Kevin </a:t>
            </a:r>
            <a:r>
              <a:rPr lang="en-US" sz="1100" dirty="0" err="1" smtClean="0"/>
              <a:t>Gimpel</a:t>
            </a:r>
            <a:endParaRPr lang="en-US" sz="1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3" name="Content Placeholder 2"/>
          <p:cNvSpPr>
            <a:spLocks noGrp="1"/>
          </p:cNvSpPr>
          <p:nvPr>
            <p:ph idx="1"/>
          </p:nvPr>
        </p:nvSpPr>
        <p:spPr/>
        <p:txBody>
          <a:bodyPr/>
          <a:lstStyle/>
          <a:p>
            <a:r>
              <a:rPr lang="en-US" dirty="0" smtClean="0"/>
              <a:t>Speech recognition</a:t>
            </a:r>
            <a:endParaRPr lang="en-US" dirty="0"/>
          </a:p>
        </p:txBody>
      </p:sp>
      <p:pic>
        <p:nvPicPr>
          <p:cNvPr id="4" name="Picture 3"/>
          <p:cNvPicPr>
            <a:picLocks noChangeAspect="1"/>
          </p:cNvPicPr>
          <p:nvPr/>
        </p:nvPicPr>
        <p:blipFill>
          <a:blip r:embed="rId2" cstate="print"/>
          <a:stretch>
            <a:fillRect/>
          </a:stretch>
        </p:blipFill>
        <p:spPr>
          <a:xfrm>
            <a:off x="1670714" y="2371185"/>
            <a:ext cx="5802573" cy="3864514"/>
          </a:xfrm>
          <a:prstGeom prst="rect">
            <a:avLst/>
          </a:prstGeom>
        </p:spPr>
      </p:pic>
      <p:sp>
        <p:nvSpPr>
          <p:cNvPr id="5" name="TextBox 4"/>
          <p:cNvSpPr txBox="1"/>
          <p:nvPr/>
        </p:nvSpPr>
        <p:spPr>
          <a:xfrm>
            <a:off x="0" y="6596390"/>
            <a:ext cx="1766830" cy="261610"/>
          </a:xfrm>
          <a:prstGeom prst="rect">
            <a:avLst/>
          </a:prstGeom>
          <a:noFill/>
        </p:spPr>
        <p:txBody>
          <a:bodyPr wrap="none" rtlCol="0">
            <a:spAutoFit/>
          </a:bodyPr>
          <a:lstStyle/>
          <a:p>
            <a:r>
              <a:rPr lang="en-US" sz="1100" dirty="0" smtClean="0"/>
              <a:t>Slide credit: Carlos </a:t>
            </a:r>
            <a:r>
              <a:rPr lang="en-US" sz="1100" dirty="0" err="1" smtClean="0"/>
              <a:t>Guestrin</a:t>
            </a:r>
            <a:endParaRPr lang="en-US" sz="11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5" name="Content Placeholder 4"/>
          <p:cNvSpPr>
            <a:spLocks noGrp="1"/>
          </p:cNvSpPr>
          <p:nvPr>
            <p:ph idx="1"/>
          </p:nvPr>
        </p:nvSpPr>
        <p:spPr/>
        <p:txBody>
          <a:bodyPr/>
          <a:lstStyle/>
          <a:p>
            <a:r>
              <a:rPr lang="en-US" dirty="0" smtClean="0"/>
              <a:t>Pose estimation</a:t>
            </a:r>
            <a:endParaRPr lang="en-US" dirty="0"/>
          </a:p>
        </p:txBody>
      </p:sp>
      <p:pic>
        <p:nvPicPr>
          <p:cNvPr id="6" name="Content Placeholder 5"/>
          <p:cNvPicPr>
            <a:picLocks noChangeAspect="1"/>
          </p:cNvPicPr>
          <p:nvPr/>
        </p:nvPicPr>
        <p:blipFill>
          <a:blip r:embed="rId2" cstate="print"/>
          <a:stretch>
            <a:fillRect/>
          </a:stretch>
        </p:blipFill>
        <p:spPr>
          <a:xfrm>
            <a:off x="1369596" y="2113672"/>
            <a:ext cx="6404808" cy="4525963"/>
          </a:xfrm>
          <a:prstGeom prst="rect">
            <a:avLst/>
          </a:prstGeom>
        </p:spPr>
      </p:pic>
      <p:sp>
        <p:nvSpPr>
          <p:cNvPr id="7" name="TextBox 6"/>
          <p:cNvSpPr txBox="1"/>
          <p:nvPr/>
        </p:nvSpPr>
        <p:spPr>
          <a:xfrm>
            <a:off x="0" y="6596390"/>
            <a:ext cx="1665841" cy="261610"/>
          </a:xfrm>
          <a:prstGeom prst="rect">
            <a:avLst/>
          </a:prstGeom>
          <a:noFill/>
        </p:spPr>
        <p:txBody>
          <a:bodyPr wrap="none" rtlCol="0">
            <a:spAutoFit/>
          </a:bodyPr>
          <a:lstStyle/>
          <a:p>
            <a:r>
              <a:rPr lang="en-US" sz="1100" dirty="0" smtClean="0"/>
              <a:t>Slide credit: Noah </a:t>
            </a:r>
            <a:r>
              <a:rPr lang="en-US" sz="1100" dirty="0" err="1" smtClean="0"/>
              <a:t>Snavely</a:t>
            </a:r>
            <a:endParaRPr lang="en-US" sz="1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3" name="Content Placeholder 2"/>
          <p:cNvSpPr>
            <a:spLocks noGrp="1"/>
          </p:cNvSpPr>
          <p:nvPr>
            <p:ph idx="1"/>
          </p:nvPr>
        </p:nvSpPr>
        <p:spPr/>
        <p:txBody>
          <a:bodyPr/>
          <a:lstStyle/>
          <a:p>
            <a:r>
              <a:rPr lang="en-US" dirty="0" smtClean="0"/>
              <a:t>Face recognition </a:t>
            </a:r>
            <a:endParaRPr lang="en-US" dirty="0"/>
          </a:p>
        </p:txBody>
      </p:sp>
      <p:pic>
        <p:nvPicPr>
          <p:cNvPr id="4" name="Picture 4" descr="http://www.etechmag.com/wp-content/uploads/2012/06/Face-dot-c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802" y="2320194"/>
            <a:ext cx="3784711" cy="3764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descr="http://www.technobuffalo.com/wp-content/uploads/2012/05/Fac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566" y="2197288"/>
            <a:ext cx="3199816" cy="1364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descr="http://mourlife.com/wp-content/uploads/2012/05/KLI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890" y="3753134"/>
            <a:ext cx="3957448" cy="2884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0" y="6596390"/>
            <a:ext cx="1665841" cy="261610"/>
          </a:xfrm>
          <a:prstGeom prst="rect">
            <a:avLst/>
          </a:prstGeom>
          <a:noFill/>
        </p:spPr>
        <p:txBody>
          <a:bodyPr wrap="none" rtlCol="0">
            <a:spAutoFit/>
          </a:bodyPr>
          <a:lstStyle/>
          <a:p>
            <a:r>
              <a:rPr lang="en-US" sz="1100" dirty="0" smtClean="0"/>
              <a:t>Slide credit: Noah </a:t>
            </a:r>
            <a:r>
              <a:rPr lang="en-US" sz="1100" dirty="0" err="1" smtClean="0"/>
              <a:t>Snavely</a:t>
            </a:r>
            <a:endParaRPr lang="en-US" sz="1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3" name="Content Placeholder 2"/>
          <p:cNvSpPr>
            <a:spLocks noGrp="1"/>
          </p:cNvSpPr>
          <p:nvPr>
            <p:ph idx="1"/>
          </p:nvPr>
        </p:nvSpPr>
        <p:spPr/>
        <p:txBody>
          <a:bodyPr/>
          <a:lstStyle/>
          <a:p>
            <a:r>
              <a:rPr lang="en-US" dirty="0" smtClean="0"/>
              <a:t>Image categorization</a:t>
            </a:r>
            <a:endParaRPr lang="en-US" dirty="0"/>
          </a:p>
        </p:txBody>
      </p:sp>
      <p:sp>
        <p:nvSpPr>
          <p:cNvPr id="4" name="Right Arrow 3"/>
          <p:cNvSpPr/>
          <p:nvPr/>
        </p:nvSpPr>
        <p:spPr>
          <a:xfrm>
            <a:off x="6114203" y="3597323"/>
            <a:ext cx="997428" cy="762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stretch>
            <a:fillRect/>
          </a:stretch>
        </p:blipFill>
        <p:spPr>
          <a:xfrm>
            <a:off x="914410" y="2366749"/>
            <a:ext cx="4995077" cy="3330051"/>
          </a:xfrm>
          <a:prstGeom prst="rect">
            <a:avLst/>
          </a:prstGeom>
        </p:spPr>
      </p:pic>
      <p:sp>
        <p:nvSpPr>
          <p:cNvPr id="6" name="TextBox 5"/>
          <p:cNvSpPr txBox="1"/>
          <p:nvPr/>
        </p:nvSpPr>
        <p:spPr>
          <a:xfrm>
            <a:off x="7245027" y="3026390"/>
            <a:ext cx="1496373" cy="1938992"/>
          </a:xfrm>
          <a:prstGeom prst="rect">
            <a:avLst/>
          </a:prstGeom>
          <a:noFill/>
        </p:spPr>
        <p:txBody>
          <a:bodyPr wrap="square" rtlCol="0">
            <a:spAutoFit/>
          </a:bodyPr>
          <a:lstStyle/>
          <a:p>
            <a:r>
              <a:rPr lang="en-US" sz="4000" dirty="0" smtClean="0"/>
              <a:t>Pizza</a:t>
            </a:r>
          </a:p>
          <a:p>
            <a:r>
              <a:rPr lang="en-US" sz="4000" dirty="0" smtClean="0"/>
              <a:t>Wine</a:t>
            </a:r>
          </a:p>
          <a:p>
            <a:r>
              <a:rPr lang="en-US" sz="4000" dirty="0" smtClean="0"/>
              <a:t>Stove</a:t>
            </a:r>
            <a:endParaRPr lang="en-US" sz="4000" dirty="0"/>
          </a:p>
        </p:txBody>
      </p:sp>
      <p:sp>
        <p:nvSpPr>
          <p:cNvPr id="7" name="TextBox 6"/>
          <p:cNvSpPr txBox="1"/>
          <p:nvPr/>
        </p:nvSpPr>
        <p:spPr>
          <a:xfrm>
            <a:off x="0" y="6596390"/>
            <a:ext cx="1579278" cy="261610"/>
          </a:xfrm>
          <a:prstGeom prst="rect">
            <a:avLst/>
          </a:prstGeom>
          <a:noFill/>
        </p:spPr>
        <p:txBody>
          <a:bodyPr wrap="none" rtlCol="0">
            <a:spAutoFit/>
          </a:bodyPr>
          <a:lstStyle/>
          <a:p>
            <a:r>
              <a:rPr lang="en-US" sz="1100" dirty="0" smtClean="0"/>
              <a:t>Slide credit: </a:t>
            </a:r>
            <a:r>
              <a:rPr lang="en-US" sz="1100" dirty="0" err="1" smtClean="0"/>
              <a:t>Dhruv</a:t>
            </a:r>
            <a:r>
              <a:rPr lang="en-US" sz="1100" dirty="0" smtClean="0"/>
              <a:t> </a:t>
            </a:r>
            <a:r>
              <a:rPr lang="en-US" sz="1100" dirty="0" err="1" smtClean="0"/>
              <a:t>Batra</a:t>
            </a:r>
            <a:endParaRPr lang="en-US"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a:t>
            </a:r>
            <a:endParaRPr lang="en-US" dirty="0"/>
          </a:p>
        </p:txBody>
      </p:sp>
      <p:sp>
        <p:nvSpPr>
          <p:cNvPr id="3" name="Content Placeholder 2"/>
          <p:cNvSpPr>
            <a:spLocks noGrp="1"/>
          </p:cNvSpPr>
          <p:nvPr>
            <p:ph idx="1"/>
          </p:nvPr>
        </p:nvSpPr>
        <p:spPr/>
        <p:txBody>
          <a:bodyPr>
            <a:normAutofit/>
          </a:bodyPr>
          <a:lstStyle/>
          <a:p>
            <a:r>
              <a:rPr lang="en-US" dirty="0" err="1" smtClean="0"/>
              <a:t>Changsheng</a:t>
            </a:r>
            <a:r>
              <a:rPr lang="en-US" dirty="0" smtClean="0"/>
              <a:t> Liu</a:t>
            </a:r>
          </a:p>
          <a:p>
            <a:r>
              <a:rPr lang="en-US" b="1" dirty="0" smtClean="0"/>
              <a:t>Office: </a:t>
            </a:r>
            <a:r>
              <a:rPr lang="en-US" dirty="0" err="1"/>
              <a:t>Sennott</a:t>
            </a:r>
            <a:r>
              <a:rPr lang="en-US" dirty="0"/>
              <a:t> Square 6805 </a:t>
            </a:r>
            <a:endParaRPr lang="en-US" b="1" dirty="0" smtClean="0"/>
          </a:p>
          <a:p>
            <a:r>
              <a:rPr lang="en-US" b="1" dirty="0" smtClean="0"/>
              <a:t>Office hours: </a:t>
            </a:r>
            <a:r>
              <a:rPr lang="en-US" dirty="0" smtClean="0"/>
              <a:t>TBD</a:t>
            </a:r>
          </a:p>
          <a:p>
            <a:pPr lvl="1"/>
            <a:r>
              <a:rPr lang="en-US" dirty="0" smtClean="0"/>
              <a:t>Wednesday 1PM </a:t>
            </a:r>
            <a:r>
              <a:rPr lang="en-US" dirty="0"/>
              <a:t>to </a:t>
            </a:r>
            <a:r>
              <a:rPr lang="en-US" dirty="0" smtClean="0"/>
              <a:t>3PM</a:t>
            </a:r>
          </a:p>
          <a:p>
            <a:pPr lvl="1"/>
            <a:r>
              <a:rPr lang="en-US" dirty="0" smtClean="0"/>
              <a:t>Wednesday</a:t>
            </a:r>
            <a:r>
              <a:rPr lang="en-US" dirty="0"/>
              <a:t> 4PM to 6PM </a:t>
            </a:r>
            <a:endParaRPr lang="en-US" dirty="0" smtClean="0"/>
          </a:p>
          <a:p>
            <a:pPr lvl="1"/>
            <a:r>
              <a:rPr lang="en-US" dirty="0" smtClean="0"/>
              <a:t>Any time Thursday</a:t>
            </a:r>
          </a:p>
          <a:p>
            <a:pPr lvl="1"/>
            <a:r>
              <a:rPr lang="en-US" b="1" dirty="0" smtClean="0"/>
              <a:t>Do </a:t>
            </a:r>
            <a:r>
              <a:rPr lang="en-US" b="1" dirty="0"/>
              <a:t>the Doodle </a:t>
            </a:r>
            <a:r>
              <a:rPr lang="en-US" b="1" dirty="0" smtClean="0"/>
              <a:t>by the end of Friday: </a:t>
            </a:r>
            <a:r>
              <a:rPr lang="en-US" dirty="0">
                <a:hlinkClick r:id="rId2"/>
              </a:rPr>
              <a:t>http://doodle.com/poll/7qinfkgu2xwqrxna</a:t>
            </a:r>
            <a:r>
              <a:rPr lang="en-US" dirty="0"/>
              <a:t> </a:t>
            </a:r>
          </a:p>
          <a:p>
            <a:endParaRPr lang="en-US" dirty="0"/>
          </a:p>
        </p:txBody>
      </p:sp>
    </p:spTree>
    <p:extLst>
      <p:ext uri="{BB962C8B-B14F-4D97-AF65-F5344CB8AC3E}">
        <p14:creationId xmlns:p14="http://schemas.microsoft.com/office/powerpoint/2010/main" val="31977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4" name="TextBox 6"/>
          <p:cNvSpPr txBox="1">
            <a:spLocks noChangeArrowheads="1"/>
          </p:cNvSpPr>
          <p:nvPr/>
        </p:nvSpPr>
        <p:spPr bwMode="auto">
          <a:xfrm>
            <a:off x="3748592" y="5781675"/>
            <a:ext cx="1436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en-US" sz="2400" smtClean="0">
                <a:solidFill>
                  <a:prstClr val="black"/>
                </a:solidFill>
              </a:rPr>
              <a:t>Is it </a:t>
            </a:r>
            <a:r>
              <a:rPr lang="en-US" altLang="en-US" sz="2400" b="1" smtClean="0">
                <a:solidFill>
                  <a:prstClr val="black"/>
                </a:solidFill>
              </a:rPr>
              <a:t>alive</a:t>
            </a:r>
            <a:r>
              <a:rPr lang="en-US" altLang="en-US" sz="2400" smtClean="0">
                <a:solidFill>
                  <a:prstClr val="black"/>
                </a:solidFill>
              </a:rPr>
              <a:t>?</a:t>
            </a:r>
          </a:p>
        </p:txBody>
      </p:sp>
      <p:sp>
        <p:nvSpPr>
          <p:cNvPr id="5" name="TextBox 7"/>
          <p:cNvSpPr txBox="1">
            <a:spLocks noChangeArrowheads="1"/>
          </p:cNvSpPr>
          <p:nvPr/>
        </p:nvSpPr>
        <p:spPr bwMode="auto">
          <a:xfrm>
            <a:off x="2148392" y="5405438"/>
            <a:ext cx="218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en-US" sz="2400" smtClean="0">
                <a:solidFill>
                  <a:prstClr val="black"/>
                </a:solidFill>
              </a:rPr>
              <a:t>Is it </a:t>
            </a:r>
            <a:r>
              <a:rPr lang="en-US" altLang="en-US" sz="2400" b="1" smtClean="0">
                <a:solidFill>
                  <a:prstClr val="black"/>
                </a:solidFill>
              </a:rPr>
              <a:t>dangerous</a:t>
            </a:r>
            <a:r>
              <a:rPr lang="en-US" altLang="en-US" sz="2400" smtClean="0">
                <a:solidFill>
                  <a:prstClr val="black"/>
                </a:solidFill>
              </a:rPr>
              <a:t>?</a:t>
            </a:r>
          </a:p>
        </p:txBody>
      </p:sp>
      <p:sp>
        <p:nvSpPr>
          <p:cNvPr id="6" name="TextBox 9"/>
          <p:cNvSpPr txBox="1">
            <a:spLocks noChangeArrowheads="1"/>
          </p:cNvSpPr>
          <p:nvPr/>
        </p:nvSpPr>
        <p:spPr bwMode="auto">
          <a:xfrm>
            <a:off x="776792" y="6015038"/>
            <a:ext cx="2846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en-US" sz="2400" smtClean="0">
                <a:solidFill>
                  <a:prstClr val="black"/>
                </a:solidFill>
              </a:rPr>
              <a:t>How </a:t>
            </a:r>
            <a:r>
              <a:rPr lang="en-US" altLang="en-US" sz="2400" b="1" smtClean="0">
                <a:solidFill>
                  <a:prstClr val="black"/>
                </a:solidFill>
              </a:rPr>
              <a:t>fast</a:t>
            </a:r>
            <a:r>
              <a:rPr lang="en-US" altLang="en-US" sz="2400" smtClean="0">
                <a:solidFill>
                  <a:prstClr val="black"/>
                </a:solidFill>
              </a:rPr>
              <a:t> does it run?</a:t>
            </a:r>
          </a:p>
        </p:txBody>
      </p:sp>
      <p:sp>
        <p:nvSpPr>
          <p:cNvPr id="7" name="TextBox 10"/>
          <p:cNvSpPr txBox="1">
            <a:spLocks noChangeArrowheads="1"/>
          </p:cNvSpPr>
          <p:nvPr/>
        </p:nvSpPr>
        <p:spPr bwMode="auto">
          <a:xfrm>
            <a:off x="5501192" y="5938838"/>
            <a:ext cx="1328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en-US" sz="2400" smtClean="0">
                <a:solidFill>
                  <a:prstClr val="black"/>
                </a:solidFill>
              </a:rPr>
              <a:t>Is it </a:t>
            </a:r>
            <a:r>
              <a:rPr lang="en-US" altLang="en-US" sz="2400" b="1" smtClean="0">
                <a:solidFill>
                  <a:prstClr val="black"/>
                </a:solidFill>
              </a:rPr>
              <a:t>soft</a:t>
            </a:r>
            <a:r>
              <a:rPr lang="en-US" altLang="en-US" sz="2400" smtClean="0">
                <a:solidFill>
                  <a:prstClr val="black"/>
                </a:solidFill>
              </a:rPr>
              <a:t>?</a:t>
            </a:r>
          </a:p>
        </p:txBody>
      </p:sp>
      <p:sp>
        <p:nvSpPr>
          <p:cNvPr id="8" name="TextBox 9"/>
          <p:cNvSpPr txBox="1">
            <a:spLocks noChangeArrowheads="1"/>
          </p:cNvSpPr>
          <p:nvPr/>
        </p:nvSpPr>
        <p:spPr bwMode="auto">
          <a:xfrm>
            <a:off x="2376992" y="6472238"/>
            <a:ext cx="2530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en-US" sz="2400" smtClean="0">
                <a:solidFill>
                  <a:prstClr val="black"/>
                </a:solidFill>
              </a:rPr>
              <a:t>Does it have a </a:t>
            </a:r>
            <a:r>
              <a:rPr lang="en-US" altLang="en-US" sz="2400" b="1" smtClean="0">
                <a:solidFill>
                  <a:prstClr val="black"/>
                </a:solidFill>
              </a:rPr>
              <a:t>tail</a:t>
            </a:r>
            <a:r>
              <a:rPr lang="en-US" altLang="en-US" sz="2400" smtClean="0">
                <a:solidFill>
                  <a:prstClr val="black"/>
                </a:solidFill>
              </a:rPr>
              <a:t>?</a:t>
            </a:r>
          </a:p>
        </p:txBody>
      </p:sp>
      <p:sp>
        <p:nvSpPr>
          <p:cNvPr id="9" name="TextBox 9"/>
          <p:cNvSpPr txBox="1">
            <a:spLocks noChangeArrowheads="1"/>
          </p:cNvSpPr>
          <p:nvPr/>
        </p:nvSpPr>
        <p:spPr bwMode="auto">
          <a:xfrm>
            <a:off x="5501192" y="6396038"/>
            <a:ext cx="2549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en-US" sz="2400" smtClean="0">
                <a:solidFill>
                  <a:prstClr val="black"/>
                </a:solidFill>
              </a:rPr>
              <a:t>Can I </a:t>
            </a:r>
            <a:r>
              <a:rPr lang="en-US" altLang="en-US" sz="2400" b="1" smtClean="0">
                <a:solidFill>
                  <a:prstClr val="black"/>
                </a:solidFill>
              </a:rPr>
              <a:t>poke with it</a:t>
            </a:r>
            <a:r>
              <a:rPr lang="en-US" altLang="en-US" sz="2400" smtClean="0">
                <a:solidFill>
                  <a:prstClr val="black"/>
                </a:solidFill>
              </a:rPr>
              <a:t>?</a:t>
            </a:r>
          </a:p>
        </p:txBody>
      </p:sp>
      <p:pic>
        <p:nvPicPr>
          <p:cNvPr id="10"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73200"/>
            <a:ext cx="91440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971800" y="4343400"/>
            <a:ext cx="609600" cy="1143000"/>
          </a:xfrm>
          <a:prstGeom prst="rect">
            <a:avLst/>
          </a:prstGeom>
          <a:noFill/>
          <a:ln w="76200" cmpd="sng">
            <a:solidFill>
              <a:srgbClr val="FFFF00"/>
            </a:solid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defRPr/>
            </a:pPr>
            <a:endParaRPr lang="en-US" altLang="en-US" sz="1800" dirty="0">
              <a:solidFill>
                <a:srgbClr val="000000"/>
              </a:solidFill>
              <a:latin typeface="Calibri" charset="0"/>
            </a:endParaRPr>
          </a:p>
        </p:txBody>
      </p:sp>
      <p:sp>
        <p:nvSpPr>
          <p:cNvPr id="12" name="Rectangle 11"/>
          <p:cNvSpPr/>
          <p:nvPr/>
        </p:nvSpPr>
        <p:spPr>
          <a:xfrm>
            <a:off x="2667000" y="1676400"/>
            <a:ext cx="1981200" cy="2895600"/>
          </a:xfrm>
          <a:prstGeom prst="rect">
            <a:avLst/>
          </a:prstGeom>
          <a:noFill/>
          <a:ln w="76200" cmpd="sng">
            <a:prstDash val="solid"/>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base" hangingPunct="1">
              <a:spcBef>
                <a:spcPct val="0"/>
              </a:spcBef>
              <a:spcAft>
                <a:spcPct val="0"/>
              </a:spcAft>
              <a:defRPr/>
            </a:pPr>
            <a:endParaRPr lang="en-US" altLang="en-US" sz="1800" dirty="0">
              <a:solidFill>
                <a:srgbClr val="000000"/>
              </a:solidFill>
              <a:latin typeface="Calibri" charset="0"/>
            </a:endParaRPr>
          </a:p>
        </p:txBody>
      </p:sp>
      <p:sp>
        <p:nvSpPr>
          <p:cNvPr id="13" name="TextBox 12"/>
          <p:cNvSpPr txBox="1"/>
          <p:nvPr/>
        </p:nvSpPr>
        <p:spPr>
          <a:xfrm>
            <a:off x="0" y="6596390"/>
            <a:ext cx="1641796" cy="261610"/>
          </a:xfrm>
          <a:prstGeom prst="rect">
            <a:avLst/>
          </a:prstGeom>
          <a:noFill/>
        </p:spPr>
        <p:txBody>
          <a:bodyPr wrap="none" rtlCol="0">
            <a:spAutoFit/>
          </a:bodyPr>
          <a:lstStyle/>
          <a:p>
            <a:r>
              <a:rPr lang="en-US" sz="1100" dirty="0" smtClean="0"/>
              <a:t>Slide credit: Derek </a:t>
            </a:r>
            <a:r>
              <a:rPr lang="en-US" sz="1100" dirty="0" err="1" smtClean="0"/>
              <a:t>Hoiem</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3" name="Content Placeholder 2"/>
          <p:cNvSpPr>
            <a:spLocks noGrp="1"/>
          </p:cNvSpPr>
          <p:nvPr>
            <p:ph idx="1"/>
          </p:nvPr>
        </p:nvSpPr>
        <p:spPr/>
        <p:txBody>
          <a:bodyPr/>
          <a:lstStyle/>
          <a:p>
            <a:r>
              <a:rPr lang="en-US" dirty="0" smtClean="0"/>
              <a:t>Attribute-based image retrieval</a:t>
            </a:r>
            <a:endParaRPr lang="en-US" dirty="0"/>
          </a:p>
        </p:txBody>
      </p:sp>
      <p:pic>
        <p:nvPicPr>
          <p:cNvPr id="4" name="Picture 2" descr="http://vision.cs.utexas.edu/whittlesearch/shoes-concept-n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006" y="2158640"/>
            <a:ext cx="8364794" cy="4600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596390"/>
            <a:ext cx="5472973" cy="261610"/>
          </a:xfrm>
          <a:prstGeom prst="rect">
            <a:avLst/>
          </a:prstGeom>
          <a:noFill/>
        </p:spPr>
        <p:txBody>
          <a:bodyPr wrap="none" rtlCol="0">
            <a:spAutoFit/>
          </a:bodyPr>
          <a:lstStyle/>
          <a:p>
            <a:r>
              <a:rPr lang="en-US" sz="1100" dirty="0" err="1" smtClean="0"/>
              <a:t>Kovashka</a:t>
            </a:r>
            <a:r>
              <a:rPr lang="en-US" sz="1100" dirty="0" smtClean="0"/>
              <a:t> et al., “</a:t>
            </a:r>
            <a:r>
              <a:rPr lang="en-US" sz="1100" dirty="0" err="1" smtClean="0"/>
              <a:t>WhittleSearch</a:t>
            </a:r>
            <a:r>
              <a:rPr lang="en-US" sz="1100" dirty="0" smtClean="0"/>
              <a:t>: Image Search with Relative Attribute Feedback”, CVPR 2012</a:t>
            </a:r>
            <a:endParaRPr lang="en-US" sz="11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3" name="Content Placeholder 2"/>
          <p:cNvSpPr>
            <a:spLocks noGrp="1"/>
          </p:cNvSpPr>
          <p:nvPr>
            <p:ph idx="1"/>
          </p:nvPr>
        </p:nvSpPr>
        <p:spPr/>
        <p:txBody>
          <a:bodyPr/>
          <a:lstStyle/>
          <a:p>
            <a:r>
              <a:rPr lang="en-US" dirty="0" smtClean="0"/>
              <a:t>Dating car photographs</a:t>
            </a:r>
            <a:endParaRPr lang="en-US" dirty="0"/>
          </a:p>
        </p:txBody>
      </p:sp>
      <p:sp>
        <p:nvSpPr>
          <p:cNvPr id="10" name="TextBox 9"/>
          <p:cNvSpPr txBox="1"/>
          <p:nvPr/>
        </p:nvSpPr>
        <p:spPr>
          <a:xfrm>
            <a:off x="-1" y="6600825"/>
            <a:ext cx="7562851" cy="261610"/>
          </a:xfrm>
          <a:prstGeom prst="rect">
            <a:avLst/>
          </a:prstGeom>
          <a:noFill/>
        </p:spPr>
        <p:txBody>
          <a:bodyPr wrap="square" rtlCol="0">
            <a:spAutoFit/>
          </a:bodyPr>
          <a:lstStyle/>
          <a:p>
            <a:r>
              <a:rPr lang="en-US" sz="1100" dirty="0" smtClean="0"/>
              <a:t>Lee et al., </a:t>
            </a:r>
            <a:r>
              <a:rPr lang="en-US" sz="1100" dirty="0"/>
              <a:t>“Style-aware Mid-level Representation for </a:t>
            </a:r>
            <a:r>
              <a:rPr lang="en-US" sz="1100" dirty="0" smtClean="0"/>
              <a:t>Discovering Visual </a:t>
            </a:r>
            <a:r>
              <a:rPr lang="en-US" sz="1100" dirty="0"/>
              <a:t>Connections in Space and Time”, </a:t>
            </a:r>
            <a:r>
              <a:rPr lang="en-US" sz="1100" dirty="0" smtClean="0"/>
              <a:t>ICCV 2013</a:t>
            </a:r>
            <a:endParaRPr lang="en-US" sz="1100" dirty="0"/>
          </a:p>
        </p:txBody>
      </p:sp>
      <p:pic>
        <p:nvPicPr>
          <p:cNvPr id="1026" name="Picture 2" descr="http://web.cs.ucdavis.edu/~yjlee/IMAGES/iccv2013_concept.png"/>
          <p:cNvPicPr>
            <a:picLocks noChangeAspect="1" noChangeArrowheads="1"/>
          </p:cNvPicPr>
          <p:nvPr/>
        </p:nvPicPr>
        <p:blipFill rotWithShape="1">
          <a:blip r:embed="rId2">
            <a:extLst>
              <a:ext uri="{28A0092B-C50C-407E-A947-70E740481C1C}">
                <a14:useLocalDpi xmlns:a14="http://schemas.microsoft.com/office/drawing/2010/main" val="0"/>
              </a:ext>
            </a:extLst>
          </a:blip>
          <a:srcRect r="29294"/>
          <a:stretch/>
        </p:blipFill>
        <p:spPr bwMode="auto">
          <a:xfrm>
            <a:off x="127503" y="2497461"/>
            <a:ext cx="8984413" cy="2633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5" name="Content Placeholder 4"/>
          <p:cNvSpPr>
            <a:spLocks noGrp="1"/>
          </p:cNvSpPr>
          <p:nvPr>
            <p:ph idx="1"/>
          </p:nvPr>
        </p:nvSpPr>
        <p:spPr/>
        <p:txBody>
          <a:bodyPr/>
          <a:lstStyle/>
          <a:p>
            <a:r>
              <a:rPr lang="en-US" dirty="0" smtClean="0"/>
              <a:t>Inferring visual persuasion</a:t>
            </a:r>
            <a:endParaRPr lang="en-US" dirty="0"/>
          </a:p>
        </p:txBody>
      </p:sp>
      <p:pic>
        <p:nvPicPr>
          <p:cNvPr id="3074" name="Picture 2" descr="http://web.cs.ucla.edu/%7Ejoo/cvpr14_datas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666" y="2165340"/>
            <a:ext cx="4886668" cy="4363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0" y="6608279"/>
            <a:ext cx="6280484" cy="246221"/>
          </a:xfrm>
          <a:prstGeom prst="rect">
            <a:avLst/>
          </a:prstGeom>
          <a:noFill/>
          <a:ln w="9525">
            <a:noFill/>
            <a:miter lim="800000"/>
            <a:headEnd/>
            <a:tailEnd/>
          </a:ln>
        </p:spPr>
        <p:txBody>
          <a:bodyPr wrap="square">
            <a:spAutoFit/>
          </a:bodyPr>
          <a:lstStyle/>
          <a:p>
            <a:r>
              <a:rPr lang="en-US" sz="1000" dirty="0" err="1" smtClean="0">
                <a:solidFill>
                  <a:prstClr val="black"/>
                </a:solidFill>
              </a:rPr>
              <a:t>Joo</a:t>
            </a:r>
            <a:r>
              <a:rPr lang="en-US" sz="1000" dirty="0" smtClean="0">
                <a:solidFill>
                  <a:prstClr val="black"/>
                </a:solidFill>
              </a:rPr>
              <a:t> et al., “</a:t>
            </a:r>
            <a:r>
              <a:rPr lang="en-US" sz="1000" dirty="0" smtClean="0"/>
              <a:t>Visual Persuasion: Inferring Communicative Intents of Images”, CVPR 2014</a:t>
            </a:r>
            <a:endParaRPr lang="en-US" sz="1000" dirty="0">
              <a:solidFill>
                <a:prstClr val="black"/>
              </a:solidFill>
            </a:endParaRPr>
          </a:p>
        </p:txBody>
      </p:sp>
    </p:spTree>
    <p:extLst>
      <p:ext uri="{BB962C8B-B14F-4D97-AF65-F5344CB8AC3E}">
        <p14:creationId xmlns:p14="http://schemas.microsoft.com/office/powerpoint/2010/main" val="439022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machine learning tasks</a:t>
            </a:r>
            <a:endParaRPr lang="en-US" dirty="0"/>
          </a:p>
        </p:txBody>
      </p:sp>
      <p:sp>
        <p:nvSpPr>
          <p:cNvPr id="5" name="Content Placeholder 4"/>
          <p:cNvSpPr>
            <a:spLocks noGrp="1"/>
          </p:cNvSpPr>
          <p:nvPr>
            <p:ph idx="1"/>
          </p:nvPr>
        </p:nvSpPr>
        <p:spPr/>
        <p:txBody>
          <a:bodyPr/>
          <a:lstStyle/>
          <a:p>
            <a:r>
              <a:rPr lang="en-US" dirty="0" smtClean="0"/>
              <a:t>Answering questions about images</a:t>
            </a:r>
            <a:endParaRPr lang="en-US" dirty="0"/>
          </a:p>
        </p:txBody>
      </p:sp>
      <p:pic>
        <p:nvPicPr>
          <p:cNvPr id="5124" name="Picture 4" descr="http://www.visualqa.org/static/img/teaser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82" y="2524479"/>
            <a:ext cx="8988425" cy="29597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0" y="6608279"/>
            <a:ext cx="6280484" cy="246221"/>
          </a:xfrm>
          <a:prstGeom prst="rect">
            <a:avLst/>
          </a:prstGeom>
          <a:noFill/>
          <a:ln w="9525">
            <a:noFill/>
            <a:miter lim="800000"/>
            <a:headEnd/>
            <a:tailEnd/>
          </a:ln>
        </p:spPr>
        <p:txBody>
          <a:bodyPr wrap="square">
            <a:spAutoFit/>
          </a:bodyPr>
          <a:lstStyle/>
          <a:p>
            <a:r>
              <a:rPr lang="en-US" sz="1000" dirty="0" err="1" smtClean="0">
                <a:solidFill>
                  <a:prstClr val="black"/>
                </a:solidFill>
              </a:rPr>
              <a:t>Antol</a:t>
            </a:r>
            <a:r>
              <a:rPr lang="en-US" sz="1000" dirty="0" smtClean="0">
                <a:solidFill>
                  <a:prstClr val="black"/>
                </a:solidFill>
              </a:rPr>
              <a:t> et al., “VQA: Visual Question Answering”, ICCV 2015</a:t>
            </a:r>
            <a:endParaRPr lang="en-US" sz="1000" dirty="0">
              <a:solidFill>
                <a:prstClr val="black"/>
              </a:solidFill>
            </a:endParaRPr>
          </a:p>
        </p:txBody>
      </p:sp>
    </p:spTree>
    <p:extLst>
      <p:ext uri="{BB962C8B-B14F-4D97-AF65-F5344CB8AC3E}">
        <p14:creationId xmlns:p14="http://schemas.microsoft.com/office/powerpoint/2010/main" val="2983513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machine learning tasks</a:t>
            </a:r>
          </a:p>
        </p:txBody>
      </p:sp>
      <p:sp>
        <p:nvSpPr>
          <p:cNvPr id="3" name="Content Placeholder 2"/>
          <p:cNvSpPr>
            <a:spLocks noGrp="1"/>
          </p:cNvSpPr>
          <p:nvPr>
            <p:ph idx="1"/>
          </p:nvPr>
        </p:nvSpPr>
        <p:spPr/>
        <p:txBody>
          <a:bodyPr/>
          <a:lstStyle/>
          <a:p>
            <a:r>
              <a:rPr lang="en-US" dirty="0" smtClean="0"/>
              <a:t>What else?</a:t>
            </a:r>
            <a:endParaRPr lang="en-US" dirty="0"/>
          </a:p>
        </p:txBody>
      </p:sp>
    </p:spTree>
    <p:extLst>
      <p:ext uri="{BB962C8B-B14F-4D97-AF65-F5344CB8AC3E}">
        <p14:creationId xmlns:p14="http://schemas.microsoft.com/office/powerpoint/2010/main" val="15830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Course structure and policies</a:t>
            </a:r>
          </a:p>
          <a:p>
            <a:r>
              <a:rPr lang="en-US" dirty="0" smtClean="0"/>
              <a:t>Introductions</a:t>
            </a:r>
          </a:p>
          <a:p>
            <a:r>
              <a:rPr lang="en-US" dirty="0" smtClean="0"/>
              <a:t>What is machine learning?</a:t>
            </a:r>
          </a:p>
          <a:p>
            <a:pPr lvl="1"/>
            <a:r>
              <a:rPr lang="en-US" dirty="0" smtClean="0"/>
              <a:t>Example problems</a:t>
            </a:r>
            <a:endParaRPr lang="en-US" dirty="0"/>
          </a:p>
          <a:p>
            <a:pPr lvl="1"/>
            <a:r>
              <a:rPr lang="en-US" dirty="0" smtClean="0"/>
              <a:t>Framework </a:t>
            </a:r>
          </a:p>
          <a:p>
            <a:pPr lvl="1"/>
            <a:r>
              <a:rPr lang="en-US" dirty="0" smtClean="0"/>
              <a:t>Challenges</a:t>
            </a:r>
          </a:p>
        </p:txBody>
      </p:sp>
      <p:sp>
        <p:nvSpPr>
          <p:cNvPr id="4" name="Rectangle 3"/>
          <p:cNvSpPr/>
          <p:nvPr/>
        </p:nvSpPr>
        <p:spPr>
          <a:xfrm>
            <a:off x="450376" y="3857624"/>
            <a:ext cx="8243248" cy="10763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8336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in a Nutshell</a:t>
            </a:r>
          </a:p>
        </p:txBody>
      </p:sp>
      <p:sp>
        <p:nvSpPr>
          <p:cNvPr id="3" name="Content Placeholder 2"/>
          <p:cNvSpPr>
            <a:spLocks noGrp="1"/>
          </p:cNvSpPr>
          <p:nvPr>
            <p:ph idx="1"/>
          </p:nvPr>
        </p:nvSpPr>
        <p:spPr/>
        <p:txBody>
          <a:bodyPr/>
          <a:lstStyle/>
          <a:p>
            <a:r>
              <a:rPr lang="en-US" dirty="0"/>
              <a:t>Tens of thousands of machine learning algorithms</a:t>
            </a:r>
          </a:p>
          <a:p>
            <a:r>
              <a:rPr lang="en-US" dirty="0" smtClean="0"/>
              <a:t>Decades of ML research oversimplified:</a:t>
            </a:r>
          </a:p>
          <a:p>
            <a:pPr lvl="1"/>
            <a:r>
              <a:rPr lang="en-US" dirty="0" smtClean="0"/>
              <a:t>Learn </a:t>
            </a:r>
            <a:r>
              <a:rPr lang="en-US" dirty="0"/>
              <a:t>a mapping from input to output f: X </a:t>
            </a:r>
            <a:r>
              <a:rPr lang="en-US" dirty="0" smtClean="0">
                <a:sym typeface="Wingdings"/>
              </a:rPr>
              <a:t></a:t>
            </a:r>
            <a:r>
              <a:rPr lang="en-US" dirty="0" smtClean="0"/>
              <a:t> </a:t>
            </a:r>
            <a:r>
              <a:rPr lang="en-US" dirty="0"/>
              <a:t>Y</a:t>
            </a:r>
          </a:p>
          <a:p>
            <a:pPr lvl="1"/>
            <a:r>
              <a:rPr lang="en-US" dirty="0"/>
              <a:t>X: emails, Y: {spam, </a:t>
            </a:r>
            <a:r>
              <a:rPr lang="en-US" dirty="0" err="1" smtClean="0"/>
              <a:t>notspam</a:t>
            </a:r>
            <a:r>
              <a:rPr lang="en-US" dirty="0"/>
              <a:t>}</a:t>
            </a:r>
          </a:p>
          <a:p>
            <a:endParaRPr lang="en-US" dirty="0" smtClean="0"/>
          </a:p>
        </p:txBody>
      </p:sp>
      <p:sp>
        <p:nvSpPr>
          <p:cNvPr id="7" name="TextBox 6"/>
          <p:cNvSpPr txBox="1"/>
          <p:nvPr/>
        </p:nvSpPr>
        <p:spPr>
          <a:xfrm>
            <a:off x="0" y="6596390"/>
            <a:ext cx="1835759" cy="261610"/>
          </a:xfrm>
          <a:prstGeom prst="rect">
            <a:avLst/>
          </a:prstGeom>
          <a:noFill/>
        </p:spPr>
        <p:txBody>
          <a:bodyPr wrap="none" rtlCol="0">
            <a:spAutoFit/>
          </a:bodyPr>
          <a:lstStyle/>
          <a:p>
            <a:r>
              <a:rPr lang="en-US" sz="1100" dirty="0" smtClean="0"/>
              <a:t>Slide credit: Pedro </a:t>
            </a:r>
            <a:r>
              <a:rPr lang="en-US" sz="1100" dirty="0" err="1" smtClean="0"/>
              <a:t>Domingos</a:t>
            </a:r>
            <a:endParaRPr lang="en-US" sz="1100" dirty="0"/>
          </a:p>
        </p:txBody>
      </p:sp>
    </p:spTree>
    <p:extLst>
      <p:ext uri="{BB962C8B-B14F-4D97-AF65-F5344CB8AC3E}">
        <p14:creationId xmlns:p14="http://schemas.microsoft.com/office/powerpoint/2010/main" val="359196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in a Nutshell</a:t>
            </a:r>
          </a:p>
        </p:txBody>
      </p:sp>
      <p:sp>
        <p:nvSpPr>
          <p:cNvPr id="3" name="Content Placeholder 2"/>
          <p:cNvSpPr>
            <a:spLocks noGrp="1"/>
          </p:cNvSpPr>
          <p:nvPr>
            <p:ph idx="1"/>
          </p:nvPr>
        </p:nvSpPr>
        <p:spPr/>
        <p:txBody>
          <a:bodyPr>
            <a:normAutofit fontScale="70000" lnSpcReduction="20000"/>
          </a:bodyPr>
          <a:lstStyle/>
          <a:p>
            <a:r>
              <a:rPr lang="en-US" dirty="0" smtClean="0"/>
              <a:t>Input: x   			(images, text, emails…)</a:t>
            </a:r>
          </a:p>
          <a:p>
            <a:endParaRPr lang="en-US" dirty="0"/>
          </a:p>
          <a:p>
            <a:r>
              <a:rPr lang="en-US" dirty="0" smtClean="0"/>
              <a:t>Output: y			(spam or non-spam…)</a:t>
            </a:r>
          </a:p>
          <a:p>
            <a:endParaRPr lang="en-US" dirty="0"/>
          </a:p>
          <a:p>
            <a:r>
              <a:rPr lang="en-US" dirty="0" smtClean="0"/>
              <a:t>(Unknown) Target Function</a:t>
            </a:r>
          </a:p>
          <a:p>
            <a:pPr lvl="1"/>
            <a:r>
              <a:rPr lang="en-US" dirty="0"/>
              <a:t>f: X </a:t>
            </a:r>
            <a:r>
              <a:rPr lang="en-US" dirty="0" smtClean="0">
                <a:sym typeface="Wingdings"/>
              </a:rPr>
              <a:t></a:t>
            </a:r>
            <a:r>
              <a:rPr lang="en-US" dirty="0" smtClean="0"/>
              <a:t> Y			(the “true” mapping / reality)</a:t>
            </a:r>
          </a:p>
          <a:p>
            <a:endParaRPr lang="en-US" dirty="0"/>
          </a:p>
          <a:p>
            <a:r>
              <a:rPr lang="en-US" dirty="0" smtClean="0"/>
              <a:t>Data  </a:t>
            </a:r>
          </a:p>
          <a:p>
            <a:pPr lvl="1"/>
            <a:r>
              <a:rPr lang="en-US" dirty="0" smtClean="0"/>
              <a:t>(</a:t>
            </a:r>
            <a:r>
              <a:rPr lang="en-US" dirty="0"/>
              <a:t>x</a:t>
            </a:r>
            <a:r>
              <a:rPr lang="en-US" baseline="-25000" dirty="0"/>
              <a:t>1</a:t>
            </a:r>
            <a:r>
              <a:rPr lang="en-US" dirty="0"/>
              <a:t>,y</a:t>
            </a:r>
            <a:r>
              <a:rPr lang="en-US" baseline="-25000" dirty="0"/>
              <a:t>1</a:t>
            </a:r>
            <a:r>
              <a:rPr lang="en-US" dirty="0"/>
              <a:t>), (x</a:t>
            </a:r>
            <a:r>
              <a:rPr lang="en-US" baseline="-25000" dirty="0"/>
              <a:t>2</a:t>
            </a:r>
            <a:r>
              <a:rPr lang="en-US" dirty="0"/>
              <a:t>,y</a:t>
            </a:r>
            <a:r>
              <a:rPr lang="en-US" baseline="-25000" dirty="0"/>
              <a:t>2</a:t>
            </a:r>
            <a:r>
              <a:rPr lang="en-US" dirty="0"/>
              <a:t>), …, (</a:t>
            </a:r>
            <a:r>
              <a:rPr lang="en-US" dirty="0" err="1"/>
              <a:t>x</a:t>
            </a:r>
            <a:r>
              <a:rPr lang="en-US" baseline="-25000" dirty="0" err="1"/>
              <a:t>N</a:t>
            </a:r>
            <a:r>
              <a:rPr lang="en-US" dirty="0" err="1"/>
              <a:t>,y</a:t>
            </a:r>
            <a:r>
              <a:rPr lang="en-US" baseline="-25000" dirty="0" err="1"/>
              <a:t>N</a:t>
            </a:r>
            <a:r>
              <a:rPr lang="en-US" dirty="0" smtClean="0"/>
              <a:t>)</a:t>
            </a:r>
          </a:p>
          <a:p>
            <a:endParaRPr lang="en-US" dirty="0"/>
          </a:p>
          <a:p>
            <a:r>
              <a:rPr lang="en-US" dirty="0" smtClean="0"/>
              <a:t>Model</a:t>
            </a:r>
          </a:p>
          <a:p>
            <a:pPr lvl="1"/>
            <a:r>
              <a:rPr lang="en-US" dirty="0" smtClean="0"/>
              <a:t>g: </a:t>
            </a:r>
            <a:r>
              <a:rPr lang="en-US" dirty="0"/>
              <a:t>X </a:t>
            </a:r>
            <a:r>
              <a:rPr lang="en-US" dirty="0">
                <a:sym typeface="Wingdings"/>
              </a:rPr>
              <a:t></a:t>
            </a:r>
            <a:r>
              <a:rPr lang="en-US" dirty="0"/>
              <a:t> </a:t>
            </a:r>
            <a:r>
              <a:rPr lang="en-US" dirty="0" smtClean="0"/>
              <a:t>Y</a:t>
            </a:r>
          </a:p>
          <a:p>
            <a:pPr lvl="1"/>
            <a:r>
              <a:rPr lang="en-US" dirty="0" smtClean="0"/>
              <a:t>y = g(x) = sign</a:t>
            </a:r>
            <a:r>
              <a:rPr lang="en-US" dirty="0"/>
              <a:t>(</a:t>
            </a:r>
            <a:r>
              <a:rPr lang="en-US" dirty="0" err="1"/>
              <a:t>w</a:t>
            </a:r>
            <a:r>
              <a:rPr lang="en-US" baseline="30000" dirty="0" err="1"/>
              <a:t>T</a:t>
            </a:r>
            <a:r>
              <a:rPr lang="en-US" dirty="0" err="1"/>
              <a:t>x</a:t>
            </a:r>
            <a:r>
              <a:rPr lang="en-US" dirty="0"/>
              <a:t>)</a:t>
            </a:r>
            <a:endParaRPr lang="en-US" dirty="0" smtClean="0"/>
          </a:p>
        </p:txBody>
      </p:sp>
      <p:sp>
        <p:nvSpPr>
          <p:cNvPr id="6" name="TextBox 5"/>
          <p:cNvSpPr txBox="1"/>
          <p:nvPr/>
        </p:nvSpPr>
        <p:spPr>
          <a:xfrm>
            <a:off x="0" y="6596390"/>
            <a:ext cx="1579278" cy="261610"/>
          </a:xfrm>
          <a:prstGeom prst="rect">
            <a:avLst/>
          </a:prstGeom>
          <a:noFill/>
        </p:spPr>
        <p:txBody>
          <a:bodyPr wrap="none" rtlCol="0">
            <a:spAutoFit/>
          </a:bodyPr>
          <a:lstStyle/>
          <a:p>
            <a:r>
              <a:rPr lang="en-US" sz="1100" dirty="0" smtClean="0"/>
              <a:t>Slide credit: </a:t>
            </a:r>
            <a:r>
              <a:rPr lang="en-US" sz="1100" dirty="0" err="1" smtClean="0"/>
              <a:t>Dhruv</a:t>
            </a:r>
            <a:r>
              <a:rPr lang="en-US" sz="1100" dirty="0" smtClean="0"/>
              <a:t> </a:t>
            </a:r>
            <a:r>
              <a:rPr lang="en-US" sz="1100" dirty="0" err="1" smtClean="0"/>
              <a:t>Batra</a:t>
            </a:r>
            <a:endParaRPr lang="en-US" sz="1100" dirty="0"/>
          </a:p>
        </p:txBody>
      </p:sp>
    </p:spTree>
    <p:extLst>
      <p:ext uri="{BB962C8B-B14F-4D97-AF65-F5344CB8AC3E}">
        <p14:creationId xmlns:p14="http://schemas.microsoft.com/office/powerpoint/2010/main" val="261635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in a Nutshell</a:t>
            </a:r>
          </a:p>
        </p:txBody>
      </p:sp>
      <p:sp>
        <p:nvSpPr>
          <p:cNvPr id="3" name="Content Placeholder 2"/>
          <p:cNvSpPr>
            <a:spLocks noGrp="1"/>
          </p:cNvSpPr>
          <p:nvPr>
            <p:ph idx="1"/>
          </p:nvPr>
        </p:nvSpPr>
        <p:spPr/>
        <p:txBody>
          <a:bodyPr/>
          <a:lstStyle/>
          <a:p>
            <a:r>
              <a:rPr lang="en-US" dirty="0" smtClean="0"/>
              <a:t>Every machine learning algorithm has:</a:t>
            </a:r>
          </a:p>
          <a:p>
            <a:pPr lvl="1"/>
            <a:r>
              <a:rPr lang="en-US" dirty="0" smtClean="0"/>
              <a:t>Representation</a:t>
            </a:r>
          </a:p>
          <a:p>
            <a:pPr lvl="1"/>
            <a:r>
              <a:rPr lang="en-US" dirty="0" smtClean="0"/>
              <a:t>Evaluation / objective </a:t>
            </a:r>
            <a:r>
              <a:rPr lang="en-US" dirty="0"/>
              <a:t>f</a:t>
            </a:r>
            <a:r>
              <a:rPr lang="en-US" dirty="0" smtClean="0"/>
              <a:t>unction</a:t>
            </a:r>
          </a:p>
          <a:p>
            <a:pPr lvl="1"/>
            <a:r>
              <a:rPr lang="en-US" dirty="0" smtClean="0"/>
              <a:t>Optimization</a:t>
            </a:r>
          </a:p>
          <a:p>
            <a:r>
              <a:rPr lang="en-US" dirty="0" smtClean="0"/>
              <a:t>You also need:</a:t>
            </a:r>
          </a:p>
          <a:p>
            <a:pPr lvl="1"/>
            <a:r>
              <a:rPr lang="en-US" dirty="0" smtClean="0"/>
              <a:t>A way to represent your data</a:t>
            </a:r>
          </a:p>
          <a:p>
            <a:endParaRPr lang="en-US" dirty="0"/>
          </a:p>
        </p:txBody>
      </p:sp>
      <p:sp>
        <p:nvSpPr>
          <p:cNvPr id="7" name="TextBox 6"/>
          <p:cNvSpPr txBox="1"/>
          <p:nvPr/>
        </p:nvSpPr>
        <p:spPr>
          <a:xfrm>
            <a:off x="0" y="6596390"/>
            <a:ext cx="1959191" cy="261610"/>
          </a:xfrm>
          <a:prstGeom prst="rect">
            <a:avLst/>
          </a:prstGeom>
          <a:noFill/>
        </p:spPr>
        <p:txBody>
          <a:bodyPr wrap="none" rtlCol="0">
            <a:spAutoFit/>
          </a:bodyPr>
          <a:lstStyle/>
          <a:p>
            <a:r>
              <a:rPr lang="en-US" sz="1100" dirty="0" smtClean="0"/>
              <a:t>Adapted from Pedro </a:t>
            </a:r>
            <a:r>
              <a:rPr lang="en-US" sz="1100" dirty="0" err="1" smtClean="0"/>
              <a:t>Domingos</a:t>
            </a:r>
            <a:endParaRPr lang="en-US" sz="1100" dirty="0"/>
          </a:p>
        </p:txBody>
      </p:sp>
    </p:spTree>
    <p:extLst>
      <p:ext uri="{BB962C8B-B14F-4D97-AF65-F5344CB8AC3E}">
        <p14:creationId xmlns:p14="http://schemas.microsoft.com/office/powerpoint/2010/main" val="31241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http://people.cs.pitt.edu/~</a:t>
            </a:r>
            <a:r>
              <a:rPr lang="en-US" dirty="0" smtClean="0">
                <a:hlinkClick r:id="rId2"/>
              </a:rPr>
              <a:t>kovashka/cs2750</a:t>
            </a:r>
            <a:r>
              <a:rPr lang="en-US" dirty="0" smtClean="0"/>
              <a:t> </a:t>
            </a:r>
            <a:endParaRPr lang="en-US" dirty="0"/>
          </a:p>
        </p:txBody>
      </p:sp>
    </p:spTree>
    <p:extLst>
      <p:ext uri="{BB962C8B-B14F-4D97-AF65-F5344CB8AC3E}">
        <p14:creationId xmlns:p14="http://schemas.microsoft.com/office/powerpoint/2010/main" val="211587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t>
            </a:r>
            <a:endParaRPr lang="en-US" dirty="0"/>
          </a:p>
        </p:txBody>
      </p:sp>
      <p:sp>
        <p:nvSpPr>
          <p:cNvPr id="3" name="Content Placeholder 2"/>
          <p:cNvSpPr>
            <a:spLocks noGrp="1"/>
          </p:cNvSpPr>
          <p:nvPr>
            <p:ph idx="1"/>
          </p:nvPr>
        </p:nvSpPr>
        <p:spPr/>
        <p:txBody>
          <a:bodyPr/>
          <a:lstStyle/>
          <a:p>
            <a:pPr>
              <a:lnSpc>
                <a:spcPct val="90000"/>
              </a:lnSpc>
              <a:spcBef>
                <a:spcPts val="700"/>
              </a:spcBef>
            </a:pPr>
            <a:r>
              <a:rPr lang="en-US" dirty="0">
                <a:latin typeface="Arial" charset="0"/>
                <a:cs typeface="Arial" charset="0"/>
                <a:sym typeface="Arial" charset="0"/>
              </a:rPr>
              <a:t>Decision trees</a:t>
            </a:r>
          </a:p>
          <a:p>
            <a:pPr>
              <a:lnSpc>
                <a:spcPct val="90000"/>
              </a:lnSpc>
              <a:spcBef>
                <a:spcPts val="700"/>
              </a:spcBef>
            </a:pPr>
            <a:r>
              <a:rPr lang="en-US" dirty="0">
                <a:latin typeface="Arial" charset="0"/>
                <a:cs typeface="Arial" charset="0"/>
                <a:sym typeface="Arial" charset="0"/>
              </a:rPr>
              <a:t>Sets of rules / Logic programs</a:t>
            </a:r>
          </a:p>
          <a:p>
            <a:pPr>
              <a:lnSpc>
                <a:spcPct val="90000"/>
              </a:lnSpc>
              <a:spcBef>
                <a:spcPts val="700"/>
              </a:spcBef>
            </a:pPr>
            <a:r>
              <a:rPr lang="en-US" dirty="0">
                <a:latin typeface="Arial" charset="0"/>
                <a:cs typeface="Arial" charset="0"/>
                <a:sym typeface="Arial" charset="0"/>
              </a:rPr>
              <a:t>Instances</a:t>
            </a:r>
          </a:p>
          <a:p>
            <a:pPr>
              <a:lnSpc>
                <a:spcPct val="90000"/>
              </a:lnSpc>
              <a:spcBef>
                <a:spcPts val="700"/>
              </a:spcBef>
            </a:pPr>
            <a:r>
              <a:rPr lang="en-US" dirty="0">
                <a:latin typeface="Arial" charset="0"/>
                <a:cs typeface="Arial" charset="0"/>
                <a:sym typeface="Arial" charset="0"/>
              </a:rPr>
              <a:t>Graphical models (Bayes/Markov nets)</a:t>
            </a:r>
          </a:p>
          <a:p>
            <a:pPr>
              <a:lnSpc>
                <a:spcPct val="90000"/>
              </a:lnSpc>
              <a:spcBef>
                <a:spcPts val="700"/>
              </a:spcBef>
            </a:pPr>
            <a:r>
              <a:rPr lang="en-US" dirty="0">
                <a:latin typeface="Arial" charset="0"/>
                <a:cs typeface="Arial" charset="0"/>
                <a:sym typeface="Arial" charset="0"/>
              </a:rPr>
              <a:t>Neural networks</a:t>
            </a:r>
          </a:p>
          <a:p>
            <a:pPr>
              <a:lnSpc>
                <a:spcPct val="90000"/>
              </a:lnSpc>
              <a:spcBef>
                <a:spcPts val="700"/>
              </a:spcBef>
            </a:pPr>
            <a:r>
              <a:rPr lang="en-US" dirty="0">
                <a:latin typeface="Arial" charset="0"/>
                <a:cs typeface="Arial" charset="0"/>
                <a:sym typeface="Arial" charset="0"/>
              </a:rPr>
              <a:t>Support vector machines</a:t>
            </a:r>
          </a:p>
          <a:p>
            <a:pPr>
              <a:lnSpc>
                <a:spcPct val="90000"/>
              </a:lnSpc>
              <a:spcBef>
                <a:spcPts val="700"/>
              </a:spcBef>
            </a:pPr>
            <a:r>
              <a:rPr lang="en-US" dirty="0">
                <a:latin typeface="Arial" charset="0"/>
                <a:cs typeface="Arial" charset="0"/>
                <a:sym typeface="Arial" charset="0"/>
              </a:rPr>
              <a:t>Model ensembles</a:t>
            </a:r>
          </a:p>
          <a:p>
            <a:pPr>
              <a:lnSpc>
                <a:spcPct val="90000"/>
              </a:lnSpc>
              <a:spcBef>
                <a:spcPts val="700"/>
              </a:spcBef>
            </a:pPr>
            <a:r>
              <a:rPr lang="en-US" dirty="0">
                <a:latin typeface="Arial" charset="0"/>
                <a:cs typeface="Arial" charset="0"/>
                <a:sym typeface="Arial" charset="0"/>
              </a:rPr>
              <a:t>Etc.</a:t>
            </a:r>
            <a:endParaRPr lang="en-US" dirty="0"/>
          </a:p>
          <a:p>
            <a:endParaRPr lang="en-US" dirty="0"/>
          </a:p>
        </p:txBody>
      </p:sp>
      <p:sp>
        <p:nvSpPr>
          <p:cNvPr id="7" name="TextBox 6"/>
          <p:cNvSpPr txBox="1"/>
          <p:nvPr/>
        </p:nvSpPr>
        <p:spPr>
          <a:xfrm>
            <a:off x="0" y="6596390"/>
            <a:ext cx="1835759" cy="261610"/>
          </a:xfrm>
          <a:prstGeom prst="rect">
            <a:avLst/>
          </a:prstGeom>
          <a:noFill/>
        </p:spPr>
        <p:txBody>
          <a:bodyPr wrap="none" rtlCol="0">
            <a:spAutoFit/>
          </a:bodyPr>
          <a:lstStyle/>
          <a:p>
            <a:r>
              <a:rPr lang="en-US" sz="1100" dirty="0" smtClean="0"/>
              <a:t>Slide credit: Pedro </a:t>
            </a:r>
            <a:r>
              <a:rPr lang="en-US" sz="1100" dirty="0" err="1" smtClean="0"/>
              <a:t>Domingos</a:t>
            </a:r>
            <a:endParaRPr lang="en-US" sz="1100" dirty="0"/>
          </a:p>
        </p:txBody>
      </p:sp>
    </p:spTree>
    <p:extLst>
      <p:ext uri="{BB962C8B-B14F-4D97-AF65-F5344CB8AC3E}">
        <p14:creationId xmlns:p14="http://schemas.microsoft.com/office/powerpoint/2010/main" val="3517390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00038" indent="-300038">
              <a:lnSpc>
                <a:spcPct val="80000"/>
              </a:lnSpc>
              <a:spcBef>
                <a:spcPts val="600"/>
              </a:spcBef>
            </a:pPr>
            <a:r>
              <a:rPr lang="en-US" dirty="0">
                <a:latin typeface="Arial" charset="0"/>
                <a:cs typeface="Arial" charset="0"/>
                <a:sym typeface="Arial" charset="0"/>
              </a:rPr>
              <a:t>Accuracy</a:t>
            </a:r>
          </a:p>
          <a:p>
            <a:pPr marL="300038" indent="-300038">
              <a:lnSpc>
                <a:spcPct val="80000"/>
              </a:lnSpc>
              <a:spcBef>
                <a:spcPts val="600"/>
              </a:spcBef>
            </a:pPr>
            <a:r>
              <a:rPr lang="en-US" dirty="0">
                <a:latin typeface="Arial" charset="0"/>
                <a:cs typeface="Arial" charset="0"/>
                <a:sym typeface="Arial" charset="0"/>
              </a:rPr>
              <a:t>Precision and recall</a:t>
            </a:r>
          </a:p>
          <a:p>
            <a:pPr marL="300038" indent="-300038">
              <a:lnSpc>
                <a:spcPct val="80000"/>
              </a:lnSpc>
              <a:spcBef>
                <a:spcPts val="600"/>
              </a:spcBef>
            </a:pPr>
            <a:r>
              <a:rPr lang="en-US" dirty="0">
                <a:latin typeface="Arial" charset="0"/>
                <a:cs typeface="Arial" charset="0"/>
                <a:sym typeface="Arial" charset="0"/>
              </a:rPr>
              <a:t>Squared error</a:t>
            </a:r>
          </a:p>
          <a:p>
            <a:pPr marL="300038" indent="-300038">
              <a:lnSpc>
                <a:spcPct val="80000"/>
              </a:lnSpc>
              <a:spcBef>
                <a:spcPts val="600"/>
              </a:spcBef>
            </a:pPr>
            <a:r>
              <a:rPr lang="en-US" dirty="0">
                <a:latin typeface="Arial" charset="0"/>
                <a:cs typeface="Arial" charset="0"/>
                <a:sym typeface="Arial" charset="0"/>
              </a:rPr>
              <a:t>Likelihood</a:t>
            </a:r>
          </a:p>
          <a:p>
            <a:pPr marL="300038" indent="-300038">
              <a:lnSpc>
                <a:spcPct val="80000"/>
              </a:lnSpc>
              <a:spcBef>
                <a:spcPts val="600"/>
              </a:spcBef>
            </a:pPr>
            <a:r>
              <a:rPr lang="en-US" dirty="0">
                <a:latin typeface="Arial" charset="0"/>
                <a:cs typeface="Arial" charset="0"/>
                <a:sym typeface="Arial" charset="0"/>
              </a:rPr>
              <a:t>Posterior probability</a:t>
            </a:r>
          </a:p>
          <a:p>
            <a:pPr marL="300038" indent="-300038">
              <a:lnSpc>
                <a:spcPct val="80000"/>
              </a:lnSpc>
              <a:spcBef>
                <a:spcPts val="600"/>
              </a:spcBef>
            </a:pPr>
            <a:r>
              <a:rPr lang="en-US" dirty="0">
                <a:latin typeface="Arial" charset="0"/>
                <a:cs typeface="Arial" charset="0"/>
                <a:sym typeface="Arial" charset="0"/>
              </a:rPr>
              <a:t>Cost / Utility</a:t>
            </a:r>
          </a:p>
          <a:p>
            <a:pPr marL="300038" indent="-300038">
              <a:lnSpc>
                <a:spcPct val="80000"/>
              </a:lnSpc>
              <a:spcBef>
                <a:spcPts val="600"/>
              </a:spcBef>
            </a:pPr>
            <a:r>
              <a:rPr lang="en-US" dirty="0">
                <a:latin typeface="Arial" charset="0"/>
                <a:cs typeface="Arial" charset="0"/>
                <a:sym typeface="Arial" charset="0"/>
              </a:rPr>
              <a:t>Margin</a:t>
            </a:r>
          </a:p>
          <a:p>
            <a:pPr marL="300038" indent="-300038">
              <a:lnSpc>
                <a:spcPct val="80000"/>
              </a:lnSpc>
              <a:spcBef>
                <a:spcPts val="600"/>
              </a:spcBef>
            </a:pPr>
            <a:r>
              <a:rPr lang="en-US" dirty="0">
                <a:latin typeface="Arial" charset="0"/>
                <a:cs typeface="Arial" charset="0"/>
                <a:sym typeface="Arial" charset="0"/>
              </a:rPr>
              <a:t>Entropy</a:t>
            </a:r>
          </a:p>
          <a:p>
            <a:pPr marL="300038" indent="-300038">
              <a:lnSpc>
                <a:spcPct val="80000"/>
              </a:lnSpc>
              <a:spcBef>
                <a:spcPts val="600"/>
              </a:spcBef>
            </a:pPr>
            <a:r>
              <a:rPr lang="en-US" dirty="0">
                <a:latin typeface="Arial" charset="0"/>
                <a:cs typeface="Arial" charset="0"/>
                <a:sym typeface="Arial" charset="0"/>
              </a:rPr>
              <a:t>K-L divergence</a:t>
            </a:r>
          </a:p>
          <a:p>
            <a:pPr marL="300038" indent="-300038">
              <a:lnSpc>
                <a:spcPct val="80000"/>
              </a:lnSpc>
              <a:spcBef>
                <a:spcPts val="600"/>
              </a:spcBef>
            </a:pPr>
            <a:r>
              <a:rPr lang="en-US" dirty="0">
                <a:latin typeface="Arial" charset="0"/>
                <a:cs typeface="Arial" charset="0"/>
                <a:sym typeface="Arial" charset="0"/>
              </a:rPr>
              <a:t>Etc.</a:t>
            </a:r>
            <a:endParaRPr lang="en-US" dirty="0"/>
          </a:p>
        </p:txBody>
      </p:sp>
      <p:sp>
        <p:nvSpPr>
          <p:cNvPr id="7" name="TextBox 6"/>
          <p:cNvSpPr txBox="1"/>
          <p:nvPr/>
        </p:nvSpPr>
        <p:spPr>
          <a:xfrm>
            <a:off x="0" y="6596390"/>
            <a:ext cx="1835759" cy="261610"/>
          </a:xfrm>
          <a:prstGeom prst="rect">
            <a:avLst/>
          </a:prstGeom>
          <a:noFill/>
        </p:spPr>
        <p:txBody>
          <a:bodyPr wrap="none" rtlCol="0">
            <a:spAutoFit/>
          </a:bodyPr>
          <a:lstStyle/>
          <a:p>
            <a:r>
              <a:rPr lang="en-US" sz="1100" dirty="0" smtClean="0"/>
              <a:t>Slide credit: Pedro </a:t>
            </a:r>
            <a:r>
              <a:rPr lang="en-US" sz="1100" dirty="0" err="1" smtClean="0"/>
              <a:t>Domingos</a:t>
            </a:r>
            <a:endParaRPr lang="en-US" sz="1100" dirty="0"/>
          </a:p>
        </p:txBody>
      </p:sp>
      <p:sp>
        <p:nvSpPr>
          <p:cNvPr id="8" name="Title 7"/>
          <p:cNvSpPr>
            <a:spLocks noGrp="1"/>
          </p:cNvSpPr>
          <p:nvPr>
            <p:ph type="title"/>
          </p:nvPr>
        </p:nvSpPr>
        <p:spPr/>
        <p:txBody>
          <a:bodyPr/>
          <a:lstStyle/>
          <a:p>
            <a:r>
              <a:rPr lang="en-US" dirty="0" smtClean="0"/>
              <a:t>Evaluation / objective function</a:t>
            </a:r>
            <a:endParaRPr lang="en-US" dirty="0"/>
          </a:p>
        </p:txBody>
      </p:sp>
    </p:spTree>
    <p:extLst>
      <p:ext uri="{BB962C8B-B14F-4D97-AF65-F5344CB8AC3E}">
        <p14:creationId xmlns:p14="http://schemas.microsoft.com/office/powerpoint/2010/main" val="2391669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00038" indent="-300038">
              <a:lnSpc>
                <a:spcPct val="80000"/>
              </a:lnSpc>
              <a:spcBef>
                <a:spcPts val="600"/>
              </a:spcBef>
            </a:pPr>
            <a:r>
              <a:rPr lang="en-US" dirty="0" smtClean="0">
                <a:latin typeface="Arial" charset="0"/>
                <a:cs typeface="Arial" charset="0"/>
                <a:sym typeface="Arial" charset="0"/>
              </a:rPr>
              <a:t>Discrete / combinatorial </a:t>
            </a:r>
            <a:r>
              <a:rPr lang="en-US" dirty="0">
                <a:latin typeface="Arial" charset="0"/>
                <a:cs typeface="Arial" charset="0"/>
                <a:sym typeface="Arial" charset="0"/>
              </a:rPr>
              <a:t>optimization</a:t>
            </a:r>
          </a:p>
          <a:p>
            <a:pPr marL="700088" lvl="1" indent="-300038">
              <a:lnSpc>
                <a:spcPct val="80000"/>
              </a:lnSpc>
              <a:spcBef>
                <a:spcPts val="600"/>
              </a:spcBef>
            </a:pPr>
            <a:r>
              <a:rPr lang="en-US" dirty="0" smtClean="0">
                <a:latin typeface="Arial" charset="0"/>
                <a:cs typeface="Arial" charset="0"/>
                <a:sym typeface="Arial" charset="0"/>
              </a:rPr>
              <a:t>E.g. graph algorithms</a:t>
            </a:r>
          </a:p>
          <a:p>
            <a:pPr marL="400050" lvl="1" indent="0">
              <a:lnSpc>
                <a:spcPct val="80000"/>
              </a:lnSpc>
              <a:spcBef>
                <a:spcPts val="600"/>
              </a:spcBef>
              <a:buNone/>
            </a:pPr>
            <a:endParaRPr lang="en-US" dirty="0" smtClean="0">
              <a:latin typeface="Arial" charset="0"/>
              <a:cs typeface="Arial" charset="0"/>
              <a:sym typeface="Arial" charset="0"/>
            </a:endParaRPr>
          </a:p>
          <a:p>
            <a:pPr marL="300038" indent="-300038">
              <a:lnSpc>
                <a:spcPct val="80000"/>
              </a:lnSpc>
              <a:spcBef>
                <a:spcPts val="600"/>
              </a:spcBef>
            </a:pPr>
            <a:r>
              <a:rPr lang="en-US" dirty="0" smtClean="0">
                <a:latin typeface="Arial" charset="0"/>
                <a:cs typeface="Arial" charset="0"/>
                <a:sym typeface="Arial" charset="0"/>
              </a:rPr>
              <a:t>Continuous optimization</a:t>
            </a:r>
          </a:p>
          <a:p>
            <a:pPr marL="700088" lvl="1" indent="-300038">
              <a:lnSpc>
                <a:spcPct val="80000"/>
              </a:lnSpc>
              <a:spcBef>
                <a:spcPts val="600"/>
              </a:spcBef>
            </a:pPr>
            <a:r>
              <a:rPr lang="en-US" dirty="0" smtClean="0">
                <a:latin typeface="Arial" charset="0"/>
                <a:cs typeface="Arial" charset="0"/>
                <a:sym typeface="Arial" charset="0"/>
              </a:rPr>
              <a:t>E.g. linear programming </a:t>
            </a:r>
            <a:endParaRPr lang="en-US" dirty="0">
              <a:latin typeface="Arial" charset="0"/>
              <a:cs typeface="Arial" charset="0"/>
              <a:sym typeface="Arial" charset="0"/>
            </a:endParaRPr>
          </a:p>
          <a:p>
            <a:pPr marL="400050" lvl="1" indent="0">
              <a:lnSpc>
                <a:spcPct val="80000"/>
              </a:lnSpc>
              <a:spcBef>
                <a:spcPts val="600"/>
              </a:spcBef>
              <a:buNone/>
            </a:pPr>
            <a:endParaRPr lang="en-US" dirty="0">
              <a:latin typeface="Arial" charset="0"/>
              <a:cs typeface="Arial" charset="0"/>
              <a:sym typeface="Arial" charset="0"/>
            </a:endParaRPr>
          </a:p>
        </p:txBody>
      </p:sp>
      <p:sp>
        <p:nvSpPr>
          <p:cNvPr id="6" name="TextBox 5"/>
          <p:cNvSpPr txBox="1"/>
          <p:nvPr/>
        </p:nvSpPr>
        <p:spPr>
          <a:xfrm>
            <a:off x="0" y="6596390"/>
            <a:ext cx="3031599" cy="261610"/>
          </a:xfrm>
          <a:prstGeom prst="rect">
            <a:avLst/>
          </a:prstGeom>
          <a:noFill/>
        </p:spPr>
        <p:txBody>
          <a:bodyPr wrap="none" rtlCol="0">
            <a:spAutoFit/>
          </a:bodyPr>
          <a:lstStyle/>
          <a:p>
            <a:r>
              <a:rPr lang="en-US" sz="1100" dirty="0" smtClean="0"/>
              <a:t>Adapted from </a:t>
            </a:r>
            <a:r>
              <a:rPr lang="en-US" sz="1100" dirty="0" err="1" smtClean="0"/>
              <a:t>Dhruv</a:t>
            </a:r>
            <a:r>
              <a:rPr lang="en-US" sz="1100" dirty="0" smtClean="0"/>
              <a:t> </a:t>
            </a:r>
            <a:r>
              <a:rPr lang="en-US" sz="1100" dirty="0" err="1" smtClean="0"/>
              <a:t>Batra</a:t>
            </a:r>
            <a:r>
              <a:rPr lang="en-US" sz="1100" dirty="0" smtClean="0"/>
              <a:t>, image from Wikipedia</a:t>
            </a:r>
            <a:endParaRPr lang="en-US" sz="1100" dirty="0"/>
          </a:p>
        </p:txBody>
      </p:sp>
      <p:sp>
        <p:nvSpPr>
          <p:cNvPr id="7" name="Title 6"/>
          <p:cNvSpPr>
            <a:spLocks noGrp="1"/>
          </p:cNvSpPr>
          <p:nvPr>
            <p:ph type="title"/>
          </p:nvPr>
        </p:nvSpPr>
        <p:spPr/>
        <p:txBody>
          <a:bodyPr/>
          <a:lstStyle/>
          <a:p>
            <a:r>
              <a:rPr lang="en-US" dirty="0" smtClean="0"/>
              <a:t>Optimization</a:t>
            </a:r>
            <a:endParaRPr lang="en-US" dirty="0"/>
          </a:p>
        </p:txBody>
      </p:sp>
      <p:pic>
        <p:nvPicPr>
          <p:cNvPr id="2050" name="Picture 2" descr=" \begin{align}&#10;&amp; \text{maximize}   &amp;&amp; \mathbf{c}^\mathrm{T} \mathbf{x}\\&#10;&amp; \text{subject to} &amp;&amp; A \mathbf{x} \leq \mathbf{b} \\&#10;&amp; \text{and} &amp;&amp; \mathbf{x} \ge \mathbf{0}&#10;\end{alig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431" y="4244489"/>
            <a:ext cx="158115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74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Learning</a:t>
            </a:r>
          </a:p>
        </p:txBody>
      </p:sp>
      <p:sp>
        <p:nvSpPr>
          <p:cNvPr id="3" name="Content Placeholder 2"/>
          <p:cNvSpPr>
            <a:spLocks noGrp="1"/>
          </p:cNvSpPr>
          <p:nvPr>
            <p:ph idx="1"/>
          </p:nvPr>
        </p:nvSpPr>
        <p:spPr/>
        <p:txBody>
          <a:bodyPr>
            <a:normAutofit fontScale="85000" lnSpcReduction="20000"/>
          </a:bodyPr>
          <a:lstStyle/>
          <a:p>
            <a:r>
              <a:rPr lang="en-US" dirty="0" smtClean="0"/>
              <a:t>Supervised learning</a:t>
            </a:r>
            <a:endParaRPr lang="en-US" dirty="0"/>
          </a:p>
          <a:p>
            <a:pPr lvl="1"/>
            <a:r>
              <a:rPr lang="en-US" dirty="0" smtClean="0"/>
              <a:t>Training </a:t>
            </a:r>
            <a:r>
              <a:rPr lang="en-US" dirty="0"/>
              <a:t>data includes desired outputs</a:t>
            </a:r>
          </a:p>
          <a:p>
            <a:endParaRPr lang="en-US" dirty="0" smtClean="0"/>
          </a:p>
          <a:p>
            <a:r>
              <a:rPr lang="en-US" dirty="0" smtClean="0"/>
              <a:t>Unsupervised </a:t>
            </a:r>
            <a:r>
              <a:rPr lang="en-US" dirty="0"/>
              <a:t>learning</a:t>
            </a:r>
          </a:p>
          <a:p>
            <a:pPr lvl="1"/>
            <a:r>
              <a:rPr lang="en-US" dirty="0"/>
              <a:t>Training data does not include desired outputs</a:t>
            </a:r>
          </a:p>
          <a:p>
            <a:endParaRPr lang="en-US" dirty="0" smtClean="0"/>
          </a:p>
          <a:p>
            <a:r>
              <a:rPr lang="en-US" dirty="0" smtClean="0"/>
              <a:t>Weakly or Semi-supervised learning</a:t>
            </a:r>
          </a:p>
          <a:p>
            <a:pPr lvl="1"/>
            <a:r>
              <a:rPr lang="en-US" dirty="0" smtClean="0"/>
              <a:t>Training data includes a few desired outputs</a:t>
            </a:r>
          </a:p>
          <a:p>
            <a:endParaRPr lang="en-US" dirty="0" smtClean="0"/>
          </a:p>
          <a:p>
            <a:r>
              <a:rPr lang="en-US" dirty="0" smtClean="0"/>
              <a:t>Reinforcement </a:t>
            </a:r>
            <a:r>
              <a:rPr lang="en-US" dirty="0"/>
              <a:t>learning</a:t>
            </a:r>
          </a:p>
          <a:p>
            <a:pPr lvl="1"/>
            <a:r>
              <a:rPr lang="en-US" dirty="0"/>
              <a:t>Rewards from sequence of actions</a:t>
            </a:r>
          </a:p>
          <a:p>
            <a:endParaRPr lang="en-US" dirty="0"/>
          </a:p>
        </p:txBody>
      </p:sp>
      <p:sp>
        <p:nvSpPr>
          <p:cNvPr id="6" name="TextBox 5"/>
          <p:cNvSpPr txBox="1"/>
          <p:nvPr/>
        </p:nvSpPr>
        <p:spPr>
          <a:xfrm>
            <a:off x="0" y="6596390"/>
            <a:ext cx="1579278" cy="261610"/>
          </a:xfrm>
          <a:prstGeom prst="rect">
            <a:avLst/>
          </a:prstGeom>
          <a:noFill/>
        </p:spPr>
        <p:txBody>
          <a:bodyPr wrap="none" rtlCol="0">
            <a:spAutoFit/>
          </a:bodyPr>
          <a:lstStyle/>
          <a:p>
            <a:r>
              <a:rPr lang="en-US" sz="1100" dirty="0" smtClean="0"/>
              <a:t>Slide credit: </a:t>
            </a:r>
            <a:r>
              <a:rPr lang="en-US" sz="1100" dirty="0" err="1" smtClean="0"/>
              <a:t>Dhruv</a:t>
            </a:r>
            <a:r>
              <a:rPr lang="en-US" sz="1100" dirty="0" smtClean="0"/>
              <a:t> </a:t>
            </a:r>
            <a:r>
              <a:rPr lang="en-US" sz="1100" dirty="0" err="1" smtClean="0"/>
              <a:t>Batra</a:t>
            </a:r>
            <a:endParaRPr lang="en-US" sz="1100" dirty="0"/>
          </a:p>
        </p:txBody>
      </p:sp>
    </p:spTree>
    <p:extLst>
      <p:ext uri="{BB962C8B-B14F-4D97-AF65-F5344CB8AC3E}">
        <p14:creationId xmlns:p14="http://schemas.microsoft.com/office/powerpoint/2010/main" val="287400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5" name="Slide Number Placeholder 4"/>
          <p:cNvSpPr>
            <a:spLocks noGrp="1"/>
          </p:cNvSpPr>
          <p:nvPr>
            <p:ph type="sldNum" sz="quarter" idx="12"/>
          </p:nvPr>
        </p:nvSpPr>
        <p:spPr/>
        <p:txBody>
          <a:bodyPr/>
          <a:lstStyle/>
          <a:p>
            <a:pPr>
              <a:defRPr/>
            </a:pPr>
            <a:fld id="{7134A590-6033-DE48-865B-A0558AEFCBD1}" type="slidenum">
              <a:rPr lang="en-US" smtClean="0"/>
              <a:pPr>
                <a:defRPr/>
              </a:pPr>
              <a:t>44</a:t>
            </a:fld>
            <a:endParaRPr lang="en-US"/>
          </a:p>
        </p:txBody>
      </p:sp>
      <p:sp>
        <p:nvSpPr>
          <p:cNvPr id="6" name="Rounded Rectangle 5"/>
          <p:cNvSpPr/>
          <p:nvPr/>
        </p:nvSpPr>
        <p:spPr bwMode="auto">
          <a:xfrm>
            <a:off x="3479045" y="18288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TextBox 6"/>
          <p:cNvSpPr txBox="1"/>
          <p:nvPr/>
        </p:nvSpPr>
        <p:spPr>
          <a:xfrm>
            <a:off x="3479045" y="1981200"/>
            <a:ext cx="1981200" cy="369332"/>
          </a:xfrm>
          <a:prstGeom prst="rect">
            <a:avLst/>
          </a:prstGeom>
          <a:noFill/>
        </p:spPr>
        <p:txBody>
          <a:bodyPr wrap="square" rtlCol="0">
            <a:spAutoFit/>
          </a:bodyPr>
          <a:lstStyle/>
          <a:p>
            <a:r>
              <a:rPr lang="en-US" sz="1800" dirty="0" smtClean="0"/>
              <a:t>Classification</a:t>
            </a:r>
            <a:endParaRPr lang="en-US" sz="1800" dirty="0"/>
          </a:p>
        </p:txBody>
      </p:sp>
      <p:sp>
        <p:nvSpPr>
          <p:cNvPr id="10" name="Right Arrow 9"/>
          <p:cNvSpPr/>
          <p:nvPr/>
        </p:nvSpPr>
        <p:spPr bwMode="auto">
          <a:xfrm>
            <a:off x="2412245" y="20574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ight Arrow 10"/>
          <p:cNvSpPr/>
          <p:nvPr/>
        </p:nvSpPr>
        <p:spPr bwMode="auto">
          <a:xfrm>
            <a:off x="5536445" y="20574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TextBox 12"/>
          <p:cNvSpPr txBox="1"/>
          <p:nvPr/>
        </p:nvSpPr>
        <p:spPr>
          <a:xfrm>
            <a:off x="1864289" y="1981200"/>
            <a:ext cx="300082" cy="369332"/>
          </a:xfrm>
          <a:prstGeom prst="rect">
            <a:avLst/>
          </a:prstGeom>
          <a:noFill/>
        </p:spPr>
        <p:txBody>
          <a:bodyPr wrap="none" rtlCol="0">
            <a:spAutoFit/>
          </a:bodyPr>
          <a:lstStyle/>
          <a:p>
            <a:r>
              <a:rPr lang="en-US" sz="1800" dirty="0"/>
              <a:t>x</a:t>
            </a:r>
          </a:p>
        </p:txBody>
      </p:sp>
      <p:sp>
        <p:nvSpPr>
          <p:cNvPr id="14" name="TextBox 13"/>
          <p:cNvSpPr txBox="1"/>
          <p:nvPr/>
        </p:nvSpPr>
        <p:spPr>
          <a:xfrm>
            <a:off x="6755645" y="1981200"/>
            <a:ext cx="312906" cy="369332"/>
          </a:xfrm>
          <a:prstGeom prst="rect">
            <a:avLst/>
          </a:prstGeom>
          <a:noFill/>
        </p:spPr>
        <p:txBody>
          <a:bodyPr wrap="none" rtlCol="0">
            <a:spAutoFit/>
          </a:bodyPr>
          <a:lstStyle/>
          <a:p>
            <a:r>
              <a:rPr lang="en-US" sz="1800" dirty="0" smtClean="0"/>
              <a:t>y</a:t>
            </a:r>
            <a:endParaRPr lang="en-US" sz="1800" dirty="0"/>
          </a:p>
        </p:txBody>
      </p:sp>
      <p:sp>
        <p:nvSpPr>
          <p:cNvPr id="15" name="Rounded Rectangle 14"/>
          <p:cNvSpPr/>
          <p:nvPr/>
        </p:nvSpPr>
        <p:spPr bwMode="auto">
          <a:xfrm>
            <a:off x="3479045" y="28194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6" name="TextBox 15"/>
          <p:cNvSpPr txBox="1"/>
          <p:nvPr/>
        </p:nvSpPr>
        <p:spPr>
          <a:xfrm>
            <a:off x="3479045" y="2971800"/>
            <a:ext cx="1981200" cy="369332"/>
          </a:xfrm>
          <a:prstGeom prst="rect">
            <a:avLst/>
          </a:prstGeom>
          <a:noFill/>
        </p:spPr>
        <p:txBody>
          <a:bodyPr wrap="square" rtlCol="0">
            <a:spAutoFit/>
          </a:bodyPr>
          <a:lstStyle/>
          <a:p>
            <a:r>
              <a:rPr lang="en-US" sz="1800" dirty="0" smtClean="0"/>
              <a:t>Regression</a:t>
            </a:r>
            <a:endParaRPr lang="en-US" sz="1800" dirty="0"/>
          </a:p>
        </p:txBody>
      </p:sp>
      <p:sp>
        <p:nvSpPr>
          <p:cNvPr id="17" name="Right Arrow 16"/>
          <p:cNvSpPr/>
          <p:nvPr/>
        </p:nvSpPr>
        <p:spPr bwMode="auto">
          <a:xfrm>
            <a:off x="2412245" y="3048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Right Arrow 17"/>
          <p:cNvSpPr/>
          <p:nvPr/>
        </p:nvSpPr>
        <p:spPr bwMode="auto">
          <a:xfrm>
            <a:off x="5536445" y="30480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9" name="TextBox 18"/>
          <p:cNvSpPr txBox="1"/>
          <p:nvPr/>
        </p:nvSpPr>
        <p:spPr>
          <a:xfrm>
            <a:off x="1864289" y="2971800"/>
            <a:ext cx="300082" cy="369332"/>
          </a:xfrm>
          <a:prstGeom prst="rect">
            <a:avLst/>
          </a:prstGeom>
          <a:noFill/>
        </p:spPr>
        <p:txBody>
          <a:bodyPr wrap="none" rtlCol="0">
            <a:spAutoFit/>
          </a:bodyPr>
          <a:lstStyle/>
          <a:p>
            <a:r>
              <a:rPr lang="en-US" sz="1800" dirty="0"/>
              <a:t>x</a:t>
            </a:r>
          </a:p>
        </p:txBody>
      </p:sp>
      <p:sp>
        <p:nvSpPr>
          <p:cNvPr id="20" name="TextBox 19"/>
          <p:cNvSpPr txBox="1"/>
          <p:nvPr/>
        </p:nvSpPr>
        <p:spPr>
          <a:xfrm>
            <a:off x="6755645" y="2971800"/>
            <a:ext cx="312906" cy="369332"/>
          </a:xfrm>
          <a:prstGeom prst="rect">
            <a:avLst/>
          </a:prstGeom>
          <a:noFill/>
        </p:spPr>
        <p:txBody>
          <a:bodyPr wrap="none" rtlCol="0">
            <a:spAutoFit/>
          </a:bodyPr>
          <a:lstStyle/>
          <a:p>
            <a:r>
              <a:rPr lang="en-US" sz="1800" dirty="0" smtClean="0"/>
              <a:t>y</a:t>
            </a:r>
            <a:endParaRPr lang="en-US" sz="1800" dirty="0"/>
          </a:p>
        </p:txBody>
      </p:sp>
      <p:sp>
        <p:nvSpPr>
          <p:cNvPr id="21" name="TextBox 20"/>
          <p:cNvSpPr txBox="1"/>
          <p:nvPr/>
        </p:nvSpPr>
        <p:spPr>
          <a:xfrm>
            <a:off x="7517645" y="2030907"/>
            <a:ext cx="843112" cy="307777"/>
          </a:xfrm>
          <a:prstGeom prst="rect">
            <a:avLst/>
          </a:prstGeom>
          <a:noFill/>
        </p:spPr>
        <p:txBody>
          <a:bodyPr wrap="none" rtlCol="0">
            <a:spAutoFit/>
          </a:bodyPr>
          <a:lstStyle/>
          <a:p>
            <a:r>
              <a:rPr lang="en-US" sz="1400" dirty="0" smtClean="0"/>
              <a:t>Discrete</a:t>
            </a:r>
            <a:endParaRPr lang="en-US" sz="1400" dirty="0"/>
          </a:p>
        </p:txBody>
      </p:sp>
      <p:sp>
        <p:nvSpPr>
          <p:cNvPr id="22" name="TextBox 21"/>
          <p:cNvSpPr txBox="1"/>
          <p:nvPr/>
        </p:nvSpPr>
        <p:spPr>
          <a:xfrm>
            <a:off x="7441445" y="3021507"/>
            <a:ext cx="1092955" cy="307777"/>
          </a:xfrm>
          <a:prstGeom prst="rect">
            <a:avLst/>
          </a:prstGeom>
          <a:noFill/>
        </p:spPr>
        <p:txBody>
          <a:bodyPr wrap="none" rtlCol="0">
            <a:spAutoFit/>
          </a:bodyPr>
          <a:lstStyle/>
          <a:p>
            <a:r>
              <a:rPr lang="en-US" sz="1400" dirty="0" smtClean="0"/>
              <a:t>Continuous</a:t>
            </a:r>
            <a:endParaRPr lang="en-US" sz="1400" dirty="0"/>
          </a:p>
        </p:txBody>
      </p:sp>
      <p:sp>
        <p:nvSpPr>
          <p:cNvPr id="23" name="Rounded Rectangle 22"/>
          <p:cNvSpPr/>
          <p:nvPr/>
        </p:nvSpPr>
        <p:spPr bwMode="auto">
          <a:xfrm>
            <a:off x="3479045" y="48006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4" name="TextBox 23"/>
          <p:cNvSpPr txBox="1"/>
          <p:nvPr/>
        </p:nvSpPr>
        <p:spPr>
          <a:xfrm>
            <a:off x="3479045" y="4953000"/>
            <a:ext cx="1981200" cy="369332"/>
          </a:xfrm>
          <a:prstGeom prst="rect">
            <a:avLst/>
          </a:prstGeom>
          <a:noFill/>
        </p:spPr>
        <p:txBody>
          <a:bodyPr wrap="square" rtlCol="0">
            <a:spAutoFit/>
          </a:bodyPr>
          <a:lstStyle/>
          <a:p>
            <a:r>
              <a:rPr lang="en-US" sz="1800" dirty="0" smtClean="0"/>
              <a:t>Clustering</a:t>
            </a:r>
            <a:endParaRPr lang="en-US" sz="1800" dirty="0"/>
          </a:p>
        </p:txBody>
      </p:sp>
      <p:sp>
        <p:nvSpPr>
          <p:cNvPr id="25" name="Right Arrow 24"/>
          <p:cNvSpPr/>
          <p:nvPr/>
        </p:nvSpPr>
        <p:spPr bwMode="auto">
          <a:xfrm>
            <a:off x="2412245" y="5029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6" name="Right Arrow 25"/>
          <p:cNvSpPr/>
          <p:nvPr/>
        </p:nvSpPr>
        <p:spPr bwMode="auto">
          <a:xfrm>
            <a:off x="5536445" y="50292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7" name="TextBox 26"/>
          <p:cNvSpPr txBox="1"/>
          <p:nvPr/>
        </p:nvSpPr>
        <p:spPr>
          <a:xfrm>
            <a:off x="1864289" y="4953000"/>
            <a:ext cx="300082" cy="369332"/>
          </a:xfrm>
          <a:prstGeom prst="rect">
            <a:avLst/>
          </a:prstGeom>
          <a:noFill/>
        </p:spPr>
        <p:txBody>
          <a:bodyPr wrap="none" rtlCol="0">
            <a:spAutoFit/>
          </a:bodyPr>
          <a:lstStyle/>
          <a:p>
            <a:r>
              <a:rPr lang="en-US" sz="1800" dirty="0"/>
              <a:t>x</a:t>
            </a:r>
          </a:p>
        </p:txBody>
      </p:sp>
      <p:sp>
        <p:nvSpPr>
          <p:cNvPr id="28" name="TextBox 27"/>
          <p:cNvSpPr txBox="1"/>
          <p:nvPr/>
        </p:nvSpPr>
        <p:spPr>
          <a:xfrm>
            <a:off x="6755645" y="4953000"/>
            <a:ext cx="312906" cy="369332"/>
          </a:xfrm>
          <a:prstGeom prst="rect">
            <a:avLst/>
          </a:prstGeom>
          <a:noFill/>
        </p:spPr>
        <p:txBody>
          <a:bodyPr wrap="none" rtlCol="0">
            <a:spAutoFit/>
          </a:bodyPr>
          <a:lstStyle/>
          <a:p>
            <a:r>
              <a:rPr lang="en-US" sz="1800" dirty="0"/>
              <a:t>y</a:t>
            </a:r>
          </a:p>
        </p:txBody>
      </p:sp>
      <p:sp>
        <p:nvSpPr>
          <p:cNvPr id="29" name="TextBox 28"/>
          <p:cNvSpPr txBox="1"/>
          <p:nvPr/>
        </p:nvSpPr>
        <p:spPr>
          <a:xfrm>
            <a:off x="7441445" y="5002707"/>
            <a:ext cx="1072529" cy="307777"/>
          </a:xfrm>
          <a:prstGeom prst="rect">
            <a:avLst/>
          </a:prstGeom>
          <a:noFill/>
        </p:spPr>
        <p:txBody>
          <a:bodyPr wrap="none" rtlCol="0">
            <a:spAutoFit/>
          </a:bodyPr>
          <a:lstStyle/>
          <a:p>
            <a:r>
              <a:rPr lang="en-US" sz="1400" dirty="0" smtClean="0"/>
              <a:t>Discrete ID</a:t>
            </a:r>
            <a:endParaRPr lang="en-US" sz="1400" dirty="0"/>
          </a:p>
        </p:txBody>
      </p:sp>
      <p:sp>
        <p:nvSpPr>
          <p:cNvPr id="30" name="Rounded Rectangle 29"/>
          <p:cNvSpPr/>
          <p:nvPr/>
        </p:nvSpPr>
        <p:spPr bwMode="auto">
          <a:xfrm>
            <a:off x="3497646" y="5715000"/>
            <a:ext cx="1981200" cy="6858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1" name="TextBox 30"/>
          <p:cNvSpPr txBox="1"/>
          <p:nvPr/>
        </p:nvSpPr>
        <p:spPr>
          <a:xfrm>
            <a:off x="3497646" y="5754469"/>
            <a:ext cx="1981200" cy="646331"/>
          </a:xfrm>
          <a:prstGeom prst="rect">
            <a:avLst/>
          </a:prstGeom>
          <a:noFill/>
        </p:spPr>
        <p:txBody>
          <a:bodyPr wrap="square" rtlCol="0">
            <a:spAutoFit/>
          </a:bodyPr>
          <a:lstStyle/>
          <a:p>
            <a:r>
              <a:rPr lang="en-US" sz="1800" dirty="0" smtClean="0"/>
              <a:t>Dimensionality</a:t>
            </a:r>
            <a:br>
              <a:rPr lang="en-US" sz="1800" dirty="0" smtClean="0"/>
            </a:br>
            <a:r>
              <a:rPr lang="en-US" sz="1800" dirty="0" smtClean="0"/>
              <a:t>Reduction</a:t>
            </a:r>
            <a:endParaRPr lang="en-US" sz="1800" dirty="0"/>
          </a:p>
        </p:txBody>
      </p:sp>
      <p:sp>
        <p:nvSpPr>
          <p:cNvPr id="32" name="Right Arrow 31"/>
          <p:cNvSpPr/>
          <p:nvPr/>
        </p:nvSpPr>
        <p:spPr bwMode="auto">
          <a:xfrm>
            <a:off x="2430846" y="5943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3" name="Right Arrow 32"/>
          <p:cNvSpPr/>
          <p:nvPr/>
        </p:nvSpPr>
        <p:spPr bwMode="auto">
          <a:xfrm>
            <a:off x="5555046" y="5943600"/>
            <a:ext cx="990600" cy="2286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34" name="TextBox 33"/>
          <p:cNvSpPr txBox="1"/>
          <p:nvPr/>
        </p:nvSpPr>
        <p:spPr>
          <a:xfrm>
            <a:off x="1882890" y="5867400"/>
            <a:ext cx="300082" cy="369332"/>
          </a:xfrm>
          <a:prstGeom prst="rect">
            <a:avLst/>
          </a:prstGeom>
          <a:noFill/>
        </p:spPr>
        <p:txBody>
          <a:bodyPr wrap="none" rtlCol="0">
            <a:spAutoFit/>
          </a:bodyPr>
          <a:lstStyle/>
          <a:p>
            <a:r>
              <a:rPr lang="en-US" sz="1800" dirty="0"/>
              <a:t>x</a:t>
            </a:r>
          </a:p>
        </p:txBody>
      </p:sp>
      <p:sp>
        <p:nvSpPr>
          <p:cNvPr id="35" name="TextBox 34"/>
          <p:cNvSpPr txBox="1"/>
          <p:nvPr/>
        </p:nvSpPr>
        <p:spPr>
          <a:xfrm>
            <a:off x="6774246" y="5867400"/>
            <a:ext cx="312906" cy="369332"/>
          </a:xfrm>
          <a:prstGeom prst="rect">
            <a:avLst/>
          </a:prstGeom>
          <a:noFill/>
        </p:spPr>
        <p:txBody>
          <a:bodyPr wrap="none" rtlCol="0">
            <a:spAutoFit/>
          </a:bodyPr>
          <a:lstStyle/>
          <a:p>
            <a:r>
              <a:rPr lang="en-US" sz="1800" dirty="0"/>
              <a:t>y</a:t>
            </a:r>
          </a:p>
        </p:txBody>
      </p:sp>
      <p:sp>
        <p:nvSpPr>
          <p:cNvPr id="36" name="TextBox 35"/>
          <p:cNvSpPr txBox="1"/>
          <p:nvPr/>
        </p:nvSpPr>
        <p:spPr>
          <a:xfrm>
            <a:off x="7449834" y="5917107"/>
            <a:ext cx="1092955" cy="307777"/>
          </a:xfrm>
          <a:prstGeom prst="rect">
            <a:avLst/>
          </a:prstGeom>
          <a:noFill/>
        </p:spPr>
        <p:txBody>
          <a:bodyPr wrap="none" rtlCol="0">
            <a:spAutoFit/>
          </a:bodyPr>
          <a:lstStyle/>
          <a:p>
            <a:r>
              <a:rPr lang="en-US" sz="1400" dirty="0" smtClean="0"/>
              <a:t>Continuous</a:t>
            </a:r>
            <a:endParaRPr lang="en-US" sz="1400" dirty="0"/>
          </a:p>
        </p:txBody>
      </p:sp>
      <p:sp>
        <p:nvSpPr>
          <p:cNvPr id="8" name="TextBox 7"/>
          <p:cNvSpPr txBox="1"/>
          <p:nvPr/>
        </p:nvSpPr>
        <p:spPr>
          <a:xfrm>
            <a:off x="313904" y="1371600"/>
            <a:ext cx="3007855" cy="461665"/>
          </a:xfrm>
          <a:prstGeom prst="rect">
            <a:avLst/>
          </a:prstGeom>
          <a:noFill/>
        </p:spPr>
        <p:txBody>
          <a:bodyPr wrap="none" rtlCol="0">
            <a:spAutoFit/>
          </a:bodyPr>
          <a:lstStyle/>
          <a:p>
            <a:r>
              <a:rPr lang="en-US" sz="2400" dirty="0" smtClean="0"/>
              <a:t>Supervised Learning</a:t>
            </a:r>
            <a:endParaRPr lang="en-US" sz="2400" dirty="0"/>
          </a:p>
        </p:txBody>
      </p:sp>
      <p:sp>
        <p:nvSpPr>
          <p:cNvPr id="37" name="TextBox 36"/>
          <p:cNvSpPr txBox="1"/>
          <p:nvPr/>
        </p:nvSpPr>
        <p:spPr>
          <a:xfrm>
            <a:off x="313904" y="4114800"/>
            <a:ext cx="3349895" cy="461665"/>
          </a:xfrm>
          <a:prstGeom prst="rect">
            <a:avLst/>
          </a:prstGeom>
          <a:noFill/>
        </p:spPr>
        <p:txBody>
          <a:bodyPr wrap="none" rtlCol="0">
            <a:spAutoFit/>
          </a:bodyPr>
          <a:lstStyle/>
          <a:p>
            <a:r>
              <a:rPr lang="en-US" sz="2400" dirty="0" smtClean="0"/>
              <a:t>Unsupervised Learning</a:t>
            </a:r>
            <a:endParaRPr lang="en-US" sz="2400" dirty="0"/>
          </a:p>
        </p:txBody>
      </p:sp>
      <p:sp>
        <p:nvSpPr>
          <p:cNvPr id="38" name="TextBox 37"/>
          <p:cNvSpPr txBox="1"/>
          <p:nvPr/>
        </p:nvSpPr>
        <p:spPr>
          <a:xfrm>
            <a:off x="0" y="6596390"/>
            <a:ext cx="1579278" cy="261610"/>
          </a:xfrm>
          <a:prstGeom prst="rect">
            <a:avLst/>
          </a:prstGeom>
          <a:noFill/>
        </p:spPr>
        <p:txBody>
          <a:bodyPr wrap="none" rtlCol="0">
            <a:spAutoFit/>
          </a:bodyPr>
          <a:lstStyle/>
          <a:p>
            <a:r>
              <a:rPr lang="en-US" sz="1100" dirty="0" smtClean="0"/>
              <a:t>Slide credit: </a:t>
            </a:r>
            <a:r>
              <a:rPr lang="en-US" sz="1100" dirty="0" err="1" smtClean="0"/>
              <a:t>Dhruv</a:t>
            </a:r>
            <a:r>
              <a:rPr lang="en-US" sz="1100" dirty="0" smtClean="0"/>
              <a:t> </a:t>
            </a:r>
            <a:r>
              <a:rPr lang="en-US" sz="1100" dirty="0" err="1" smtClean="0"/>
              <a:t>Batra</a:t>
            </a:r>
            <a:endParaRPr lang="en-US" sz="1100" dirty="0"/>
          </a:p>
        </p:txBody>
      </p:sp>
    </p:spTree>
    <p:extLst>
      <p:ext uri="{BB962C8B-B14F-4D97-AF65-F5344CB8AC3E}">
        <p14:creationId xmlns:p14="http://schemas.microsoft.com/office/powerpoint/2010/main" val="76788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Homework</a:t>
            </a:r>
            <a:endParaRPr lang="en-US" dirty="0"/>
          </a:p>
        </p:txBody>
      </p:sp>
      <p:sp>
        <p:nvSpPr>
          <p:cNvPr id="3" name="Content Placeholder 2"/>
          <p:cNvSpPr>
            <a:spLocks noGrp="1"/>
          </p:cNvSpPr>
          <p:nvPr>
            <p:ph idx="1"/>
          </p:nvPr>
        </p:nvSpPr>
        <p:spPr/>
        <p:txBody>
          <a:bodyPr/>
          <a:lstStyle/>
          <a:p>
            <a:r>
              <a:rPr lang="en-US" dirty="0" smtClean="0"/>
              <a:t>Fill out Doodle</a:t>
            </a:r>
          </a:p>
          <a:p>
            <a:r>
              <a:rPr lang="en-US" dirty="0" smtClean="0"/>
              <a:t>Read entire course website</a:t>
            </a:r>
          </a:p>
          <a:p>
            <a:r>
              <a:rPr lang="en-US" dirty="0" smtClean="0"/>
              <a:t>Read Chapter 1 and Section 3.2 of Bishop</a:t>
            </a:r>
          </a:p>
          <a:p>
            <a:r>
              <a:rPr lang="en-US" dirty="0"/>
              <a:t>Homework 1 released, due 1/27</a:t>
            </a:r>
          </a:p>
          <a:p>
            <a:pPr lvl="1"/>
            <a:r>
              <a:rPr lang="en-US" dirty="0"/>
              <a:t>Read it and let me know if any questions</a:t>
            </a:r>
          </a:p>
          <a:p>
            <a:pPr lvl="1"/>
            <a:r>
              <a:rPr lang="en-US" dirty="0"/>
              <a:t>Will overview next time</a:t>
            </a:r>
          </a:p>
          <a:p>
            <a:pPr marL="0" indent="0">
              <a:buNone/>
            </a:pPr>
            <a:endParaRPr lang="en-US" dirty="0"/>
          </a:p>
        </p:txBody>
      </p:sp>
    </p:spTree>
    <p:extLst>
      <p:ext uri="{BB962C8B-B14F-4D97-AF65-F5344CB8AC3E}">
        <p14:creationId xmlns:p14="http://schemas.microsoft.com/office/powerpoint/2010/main" val="13810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err="1"/>
              <a:t>Matlab</a:t>
            </a:r>
            <a:r>
              <a:rPr lang="en-US" dirty="0"/>
              <a:t> tutorial </a:t>
            </a:r>
            <a:endParaRPr lang="en-US" dirty="0" smtClean="0"/>
          </a:p>
          <a:p>
            <a:r>
              <a:rPr lang="en-US" dirty="0" smtClean="0"/>
              <a:t>Homework 1 overview</a:t>
            </a:r>
            <a:endParaRPr lang="en-US" dirty="0"/>
          </a:p>
          <a:p>
            <a:r>
              <a:rPr lang="en-US" dirty="0" smtClean="0"/>
              <a:t>Machine learning basics and challenges (in more detail)</a:t>
            </a:r>
          </a:p>
          <a:p>
            <a:r>
              <a:rPr lang="en-US" dirty="0" smtClean="0"/>
              <a:t>The bias-variance trade-off</a:t>
            </a:r>
          </a:p>
          <a:p>
            <a:endParaRPr lang="en-US" dirty="0"/>
          </a:p>
        </p:txBody>
      </p:sp>
    </p:spTree>
    <p:extLst>
      <p:ext uri="{BB962C8B-B14F-4D97-AF65-F5344CB8AC3E}">
        <p14:creationId xmlns:p14="http://schemas.microsoft.com/office/powerpoint/2010/main" val="3164953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r>
              <a:rPr lang="en-US" dirty="0" smtClean="0"/>
              <a:t>Homework (40%)</a:t>
            </a:r>
          </a:p>
          <a:p>
            <a:r>
              <a:rPr lang="en-US" dirty="0" smtClean="0"/>
              <a:t>Project (20%)</a:t>
            </a:r>
          </a:p>
          <a:p>
            <a:pPr lvl="1"/>
            <a:r>
              <a:rPr lang="en-US" dirty="0" smtClean="0"/>
              <a:t>Status presentation and report (5%)</a:t>
            </a:r>
          </a:p>
          <a:p>
            <a:pPr lvl="1"/>
            <a:r>
              <a:rPr lang="en-US" dirty="0" smtClean="0"/>
              <a:t>Final presentation and report (15%)</a:t>
            </a:r>
          </a:p>
          <a:p>
            <a:r>
              <a:rPr lang="en-US" dirty="0" smtClean="0"/>
              <a:t>Midterm exam (15%)</a:t>
            </a:r>
          </a:p>
          <a:p>
            <a:r>
              <a:rPr lang="en-US" dirty="0" smtClean="0"/>
              <a:t>Final exam (20%)</a:t>
            </a:r>
          </a:p>
          <a:p>
            <a:r>
              <a:rPr lang="en-US" dirty="0" smtClean="0"/>
              <a:t>Participation (5%)</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457199" y="1600200"/>
            <a:ext cx="8427493" cy="4525963"/>
          </a:xfrm>
        </p:spPr>
        <p:txBody>
          <a:bodyPr>
            <a:noAutofit/>
          </a:bodyPr>
          <a:lstStyle/>
          <a:p>
            <a:r>
              <a:rPr lang="en-US" sz="2800" dirty="0" smtClean="0"/>
              <a:t>Four homework assignments</a:t>
            </a:r>
          </a:p>
          <a:p>
            <a:r>
              <a:rPr lang="en-US" sz="2800" dirty="0" smtClean="0"/>
              <a:t>Will use </a:t>
            </a:r>
            <a:r>
              <a:rPr lang="en-US" sz="2800" dirty="0" err="1" smtClean="0"/>
              <a:t>Matlab</a:t>
            </a:r>
            <a:r>
              <a:rPr lang="en-US" sz="2800" dirty="0" smtClean="0"/>
              <a:t> (tutorial next class)</a:t>
            </a:r>
          </a:p>
          <a:p>
            <a:r>
              <a:rPr lang="en-US" sz="2800" dirty="0" smtClean="0"/>
              <a:t>Bias towards computer vision applications</a:t>
            </a:r>
          </a:p>
          <a:p>
            <a:r>
              <a:rPr lang="en-US" sz="2800" dirty="0" smtClean="0"/>
              <a:t>Submission through </a:t>
            </a:r>
            <a:r>
              <a:rPr lang="en-US" sz="2800" dirty="0" err="1" smtClean="0"/>
              <a:t>CourseWeb</a:t>
            </a:r>
            <a:r>
              <a:rPr lang="en-US" sz="2800" dirty="0" smtClean="0"/>
              <a:t> </a:t>
            </a:r>
            <a:r>
              <a:rPr lang="en-US" sz="2800" dirty="0" smtClean="0">
                <a:sym typeface="Wingdings" pitchFamily="2" charset="2"/>
              </a:rPr>
              <a:t> CS2750  Assignments  Homework 1, etc.</a:t>
            </a:r>
            <a:endParaRPr lang="en-US" sz="2800" dirty="0" smtClean="0"/>
          </a:p>
          <a:p>
            <a:r>
              <a:rPr lang="en-US" sz="2800" dirty="0" smtClean="0"/>
              <a:t>Attach a zip file with </a:t>
            </a:r>
            <a:r>
              <a:rPr lang="en-US" sz="2800" dirty="0"/>
              <a:t>your written responses and </a:t>
            </a:r>
            <a:r>
              <a:rPr lang="en-US" sz="2800" dirty="0" smtClean="0"/>
              <a:t>code, named YourFirstName_YourLastName.zip </a:t>
            </a:r>
          </a:p>
          <a:p>
            <a:r>
              <a:rPr lang="en-US" sz="2800" dirty="0" smtClean="0"/>
              <a:t>Homework </a:t>
            </a:r>
            <a:r>
              <a:rPr lang="en-US" sz="2800" dirty="0"/>
              <a:t>is due at </a:t>
            </a:r>
            <a:r>
              <a:rPr lang="en-US" sz="2800" dirty="0" smtClean="0"/>
              <a:t>11:59pm </a:t>
            </a:r>
            <a:r>
              <a:rPr lang="en-US" sz="2800" dirty="0"/>
              <a:t>on the </a:t>
            </a:r>
            <a:r>
              <a:rPr lang="en-US" sz="2800" dirty="0" smtClean="0"/>
              <a:t>due</a:t>
            </a:r>
            <a:endParaRPr lang="en-US" sz="2800" dirty="0"/>
          </a:p>
          <a:p>
            <a:r>
              <a:rPr lang="en-US" sz="2800" dirty="0" smtClean="0"/>
              <a:t>Grades will appear on </a:t>
            </a:r>
            <a:r>
              <a:rPr lang="en-US" sz="2800" dirty="0" err="1" smtClean="0"/>
              <a:t>CourseWeb</a:t>
            </a:r>
            <a:endParaRPr lang="en-US" sz="2800" b="1" dirty="0"/>
          </a:p>
        </p:txBody>
      </p:sp>
    </p:spTree>
    <p:extLst>
      <p:ext uri="{BB962C8B-B14F-4D97-AF65-F5344CB8AC3E}">
        <p14:creationId xmlns:p14="http://schemas.microsoft.com/office/powerpoint/2010/main" val="305164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Late Policy</a:t>
            </a:r>
            <a:endParaRPr lang="en-US" dirty="0"/>
          </a:p>
        </p:txBody>
      </p:sp>
      <p:sp>
        <p:nvSpPr>
          <p:cNvPr id="3" name="Content Placeholder 2"/>
          <p:cNvSpPr>
            <a:spLocks noGrp="1"/>
          </p:cNvSpPr>
          <p:nvPr>
            <p:ph idx="1"/>
          </p:nvPr>
        </p:nvSpPr>
        <p:spPr/>
        <p:txBody>
          <a:bodyPr>
            <a:normAutofit/>
          </a:bodyPr>
          <a:lstStyle/>
          <a:p>
            <a:r>
              <a:rPr lang="en-US" sz="2800" dirty="0"/>
              <a:t>You get 3 "free" late days, i.e., you can submit homework a total of 3 days late. </a:t>
            </a:r>
            <a:endParaRPr lang="en-US" sz="2800" dirty="0" smtClean="0"/>
          </a:p>
          <a:p>
            <a:r>
              <a:rPr lang="en-US" sz="2800" dirty="0" smtClean="0"/>
              <a:t>For </a:t>
            </a:r>
            <a:r>
              <a:rPr lang="en-US" sz="2800" dirty="0"/>
              <a:t>example, you can submit one problem set 12 hours late, and another 60 hours late. </a:t>
            </a:r>
            <a:endParaRPr lang="en-US" sz="2800" dirty="0" smtClean="0"/>
          </a:p>
          <a:p>
            <a:r>
              <a:rPr lang="en-US" sz="2800" dirty="0" smtClean="0"/>
              <a:t>Once </a:t>
            </a:r>
            <a:r>
              <a:rPr lang="en-US" sz="2800" dirty="0"/>
              <a:t>you've used up your free late days, you will incur a penalty of 25% from the total project credit possible for each late day. </a:t>
            </a:r>
            <a:endParaRPr lang="en-US" sz="2800" dirty="0" smtClean="0"/>
          </a:p>
          <a:p>
            <a:r>
              <a:rPr lang="en-US" sz="2800" dirty="0" smtClean="0"/>
              <a:t>A </a:t>
            </a:r>
            <a:r>
              <a:rPr lang="en-US" sz="2800" dirty="0"/>
              <a:t>late day is anything from 1 minute to 24 hours. </a:t>
            </a:r>
          </a:p>
        </p:txBody>
      </p:sp>
    </p:spTree>
    <p:extLst>
      <p:ext uri="{BB962C8B-B14F-4D97-AF65-F5344CB8AC3E}">
        <p14:creationId xmlns:p14="http://schemas.microsoft.com/office/powerpoint/2010/main" val="26449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a:t>
            </a:r>
            <a:endParaRPr lang="en-US" dirty="0"/>
          </a:p>
        </p:txBody>
      </p:sp>
      <p:sp>
        <p:nvSpPr>
          <p:cNvPr id="3" name="Content Placeholder 2"/>
          <p:cNvSpPr>
            <a:spLocks noGrp="1"/>
          </p:cNvSpPr>
          <p:nvPr>
            <p:ph idx="1"/>
          </p:nvPr>
        </p:nvSpPr>
        <p:spPr/>
        <p:txBody>
          <a:bodyPr>
            <a:normAutofit/>
          </a:bodyPr>
          <a:lstStyle/>
          <a:p>
            <a:r>
              <a:rPr lang="en-US" sz="3000" dirty="0" smtClean="0"/>
              <a:t>Encouraged to work in groups of two</a:t>
            </a:r>
          </a:p>
          <a:p>
            <a:r>
              <a:rPr lang="en-US" sz="3000" dirty="0" smtClean="0"/>
              <a:t>Proposal due Feb. 29</a:t>
            </a:r>
          </a:p>
          <a:p>
            <a:r>
              <a:rPr lang="en-US" sz="3000" dirty="0" smtClean="0"/>
              <a:t>Status report and in-class status presentations March 28</a:t>
            </a:r>
          </a:p>
          <a:p>
            <a:r>
              <a:rPr lang="en-US" sz="3000" dirty="0" smtClean="0"/>
              <a:t>Final report and presentations in last week of class</a:t>
            </a:r>
          </a:p>
          <a:p>
            <a:r>
              <a:rPr lang="en-US" sz="3000" dirty="0" smtClean="0"/>
              <a:t>Aim for workshop-level work</a:t>
            </a:r>
          </a:p>
          <a:p>
            <a:r>
              <a:rPr lang="en-US" sz="3000" dirty="0" smtClean="0"/>
              <a:t>See course website for resources and more info</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Exams</a:t>
            </a:r>
            <a:endParaRPr lang="en-US" dirty="0"/>
          </a:p>
        </p:txBody>
      </p:sp>
      <p:sp>
        <p:nvSpPr>
          <p:cNvPr id="3" name="Content Placeholder 2"/>
          <p:cNvSpPr>
            <a:spLocks noGrp="1"/>
          </p:cNvSpPr>
          <p:nvPr>
            <p:ph idx="1"/>
          </p:nvPr>
        </p:nvSpPr>
        <p:spPr/>
        <p:txBody>
          <a:bodyPr>
            <a:normAutofit/>
          </a:bodyPr>
          <a:lstStyle/>
          <a:p>
            <a:r>
              <a:rPr lang="en-US" sz="3000" dirty="0" smtClean="0"/>
              <a:t>One mid-term and one final exam</a:t>
            </a:r>
          </a:p>
          <a:p>
            <a:r>
              <a:rPr lang="en-US" sz="3000" dirty="0" smtClean="0"/>
              <a:t>The final exam will be cumulative but will focus on the latter half of the course</a:t>
            </a:r>
          </a:p>
        </p:txBody>
      </p:sp>
    </p:spTree>
    <p:extLst>
      <p:ext uri="{BB962C8B-B14F-4D97-AF65-F5344CB8AC3E}">
        <p14:creationId xmlns:p14="http://schemas.microsoft.com/office/powerpoint/2010/main" val="319553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658</TotalTime>
  <Words>1434</Words>
  <Application>Microsoft Office PowerPoint</Application>
  <PresentationFormat>On-screen Show (4:3)</PresentationFormat>
  <Paragraphs>279</Paragraphs>
  <Slides>46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ＭＳ Ｐゴシック</vt:lpstr>
      <vt:lpstr>ＭＳ Ｐゴシック</vt:lpstr>
      <vt:lpstr>Arial</vt:lpstr>
      <vt:lpstr>Calibri</vt:lpstr>
      <vt:lpstr>Wingdings</vt:lpstr>
      <vt:lpstr>1_Office Theme</vt:lpstr>
      <vt:lpstr>2_Office Theme</vt:lpstr>
      <vt:lpstr>CS 2750: Machine Learning Introduction</vt:lpstr>
      <vt:lpstr>Course Info</vt:lpstr>
      <vt:lpstr>TA</vt:lpstr>
      <vt:lpstr>Schedule </vt:lpstr>
      <vt:lpstr>Grading</vt:lpstr>
      <vt:lpstr>Homework</vt:lpstr>
      <vt:lpstr>Homework Late Policy</vt:lpstr>
      <vt:lpstr>Project</vt:lpstr>
      <vt:lpstr>Exams</vt:lpstr>
      <vt:lpstr>Readings</vt:lpstr>
      <vt:lpstr>Participation</vt:lpstr>
      <vt:lpstr>Collaboration Policy</vt:lpstr>
      <vt:lpstr>Disabilities</vt:lpstr>
      <vt:lpstr>Medical Conditions</vt:lpstr>
      <vt:lpstr>Prerequisites</vt:lpstr>
      <vt:lpstr>Should I take this class?</vt:lpstr>
      <vt:lpstr>Questions?</vt:lpstr>
      <vt:lpstr>Plan for Today</vt:lpstr>
      <vt:lpstr>Introductions</vt:lpstr>
      <vt:lpstr>What is machine learning?</vt:lpstr>
      <vt:lpstr>Example machine learning tasks</vt:lpstr>
      <vt:lpstr>Example machine learning tasks</vt:lpstr>
      <vt:lpstr>Example machine learning tasks</vt:lpstr>
      <vt:lpstr>Example machine learning tasks</vt:lpstr>
      <vt:lpstr>Example machine learning tasks</vt:lpstr>
      <vt:lpstr>Example machine learning tasks</vt:lpstr>
      <vt:lpstr>Example machine learning tasks</vt:lpstr>
      <vt:lpstr>Example machine learning tasks</vt:lpstr>
      <vt:lpstr>Example machine learning tasks</vt:lpstr>
      <vt:lpstr>Example machine learning tasks</vt:lpstr>
      <vt:lpstr>Example machine learning tasks</vt:lpstr>
      <vt:lpstr>Example machine learning tasks</vt:lpstr>
      <vt:lpstr>Example machine learning tasks</vt:lpstr>
      <vt:lpstr>Example machine learning tasks</vt:lpstr>
      <vt:lpstr>Example machine learning tasks</vt:lpstr>
      <vt:lpstr>Plan for Today</vt:lpstr>
      <vt:lpstr>ML in a Nutshell</vt:lpstr>
      <vt:lpstr>ML in a Nutshell</vt:lpstr>
      <vt:lpstr>ML in a Nutshell</vt:lpstr>
      <vt:lpstr>Representation</vt:lpstr>
      <vt:lpstr>Evaluation / objective function</vt:lpstr>
      <vt:lpstr>Optimization</vt:lpstr>
      <vt:lpstr>Types of Learning</vt:lpstr>
      <vt:lpstr>Tasks</vt:lpstr>
      <vt:lpstr>Your Homework</vt:lpstr>
      <vt:lpstr>Next Time</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1699: Intro to Computer Vision Introduction</dc:title>
  <dc:creator>Adriana I. Kovashka</dc:creator>
  <cp:lastModifiedBy>Adriana I. Kovashka</cp:lastModifiedBy>
  <cp:revision>82</cp:revision>
  <dcterms:created xsi:type="dcterms:W3CDTF">2015-04-17T19:15:42Z</dcterms:created>
  <dcterms:modified xsi:type="dcterms:W3CDTF">2016-01-06T18:23:08Z</dcterms:modified>
</cp:coreProperties>
</file>