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2" r:id="rId3"/>
    <p:sldMasterId id="2147483734" r:id="rId4"/>
    <p:sldMasterId id="2147483746" r:id="rId5"/>
  </p:sldMasterIdLst>
  <p:notesMasterIdLst>
    <p:notesMasterId r:id="rId31"/>
  </p:notesMasterIdLst>
  <p:sldIdLst>
    <p:sldId id="256" r:id="rId6"/>
    <p:sldId id="501" r:id="rId7"/>
    <p:sldId id="502" r:id="rId8"/>
    <p:sldId id="406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407" r:id="rId17"/>
    <p:sldId id="415" r:id="rId18"/>
    <p:sldId id="424" r:id="rId19"/>
    <p:sldId id="500" r:id="rId20"/>
    <p:sldId id="462" r:id="rId21"/>
    <p:sldId id="463" r:id="rId22"/>
    <p:sldId id="464" r:id="rId23"/>
    <p:sldId id="510" r:id="rId24"/>
    <p:sldId id="511" r:id="rId25"/>
    <p:sldId id="527" r:id="rId26"/>
    <p:sldId id="542" r:id="rId27"/>
    <p:sldId id="543" r:id="rId28"/>
    <p:sldId id="540" r:id="rId29"/>
    <p:sldId id="54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2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2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3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Research at TTI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6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5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4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96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4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3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30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0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Research at TTI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4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5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6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9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2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2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0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5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514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19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94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31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8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3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43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45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2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64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5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0B04-5B08-449E-9A80-4C83B77B7073}" type="datetimeFigureOut">
              <a:rPr lang="en-US" smtClean="0"/>
              <a:pPr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21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78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9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eview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C</a:t>
            </a:r>
            <a:r>
              <a:rPr lang="en-US" altLang="zh-CN" sz="3600" dirty="0" smtClean="0">
                <a:solidFill>
                  <a:schemeClr val="tx1"/>
                </a:solidFill>
              </a:rPr>
              <a:t>hangsheng Liu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University </a:t>
            </a:r>
            <a:r>
              <a:rPr lang="en-US" sz="3600" dirty="0" smtClean="0">
                <a:solidFill>
                  <a:schemeClr val="tx1"/>
                </a:solidFill>
              </a:rPr>
              <a:t>of Pittsburgh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April</a:t>
            </a:r>
            <a:r>
              <a:rPr lang="en-US" sz="3600" dirty="0" smtClean="0">
                <a:solidFill>
                  <a:schemeClr val="tx1"/>
                </a:solidFill>
              </a:rPr>
              <a:t> 4</a:t>
            </a:r>
            <a:r>
              <a:rPr lang="en-US" sz="3600" dirty="0" smtClean="0">
                <a:solidFill>
                  <a:schemeClr val="tx1"/>
                </a:solidFill>
              </a:rPr>
              <a:t>, 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Maximum a posteriori estimate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dirty="0" smtClean="0"/>
          </a:p>
          <a:p>
            <a:pPr>
              <a:lnSpc>
                <a:spcPts val="1900"/>
              </a:lnSpc>
            </a:pP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1" y="6577225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</a:t>
            </a:r>
            <a:r>
              <a:rPr lang="en-US" sz="1200" dirty="0" smtClean="0"/>
              <a:t>Milos</a:t>
            </a:r>
            <a:endParaRPr lang="en-US" sz="1200" dirty="0"/>
          </a:p>
        </p:txBody>
      </p:sp>
      <p:pic>
        <p:nvPicPr>
          <p:cNvPr id="6" name="图片 5" descr="Screen Shot 2016-04-04 at 12.4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" y="1468483"/>
            <a:ext cx="6834373" cy="42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7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Maximum a posteriori estimate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dirty="0" smtClean="0"/>
          </a:p>
          <a:p>
            <a:pPr>
              <a:lnSpc>
                <a:spcPts val="1900"/>
              </a:lnSpc>
            </a:pP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1" y="6577225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</a:t>
            </a:r>
            <a:r>
              <a:rPr lang="en-US" sz="1200" dirty="0" smtClean="0"/>
              <a:t>Milos</a:t>
            </a:r>
            <a:endParaRPr 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789090" y="1563777"/>
            <a:ext cx="6952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Choose from the same family for </a:t>
            </a:r>
            <a:r>
              <a:rPr kumimoji="1" lang="en-US" altLang="zh-CN" sz="2400" dirty="0" err="1" smtClean="0"/>
              <a:t>convienence</a:t>
            </a:r>
            <a:endParaRPr kumimoji="1" lang="zh-CN" altLang="en-US" sz="2400" dirty="0"/>
          </a:p>
        </p:txBody>
      </p:sp>
      <p:pic>
        <p:nvPicPr>
          <p:cNvPr id="6" name="图片 5" descr="Screen Shot 2016-04-04 at 12.4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53" y="2143359"/>
            <a:ext cx="5854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7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Maximum a posteriori estimate</a:t>
            </a:r>
            <a:endParaRPr lang="en-GB" dirty="0"/>
          </a:p>
        </p:txBody>
      </p:sp>
      <p:pic>
        <p:nvPicPr>
          <p:cNvPr id="4" name="内容占位符 3" descr="Screen Shot 2016-04-04 at 12.50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3521"/>
          <a:stretch>
            <a:fillRect/>
          </a:stretch>
        </p:blipFill>
        <p:spPr>
          <a:xfrm>
            <a:off x="609600" y="1600200"/>
            <a:ext cx="7585601" cy="4525963"/>
          </a:xfrm>
        </p:spPr>
      </p:pic>
      <p:sp>
        <p:nvSpPr>
          <p:cNvPr id="6" name="TextBox 5"/>
          <p:cNvSpPr txBox="1"/>
          <p:nvPr/>
        </p:nvSpPr>
        <p:spPr>
          <a:xfrm>
            <a:off x="-1" y="6577225"/>
            <a:ext cx="127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Bishop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757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Prior ∙ Likelihood = Posterior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01905" y="2366994"/>
            <a:ext cx="7500990" cy="1865376"/>
            <a:chOff x="857224" y="2807208"/>
            <a:chExt cx="7500990" cy="1865376"/>
          </a:xfrm>
        </p:grpSpPr>
        <p:pic>
          <p:nvPicPr>
            <p:cNvPr id="4" name="Picture 3" descr="Figure2.3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24" y="2807208"/>
              <a:ext cx="2478024" cy="1865376"/>
            </a:xfrm>
            <a:prstGeom prst="rect">
              <a:avLst/>
            </a:prstGeom>
          </p:spPr>
        </p:pic>
        <p:pic>
          <p:nvPicPr>
            <p:cNvPr id="5" name="Picture 4" descr="Figure2.3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554" y="2807208"/>
              <a:ext cx="2478024" cy="1865376"/>
            </a:xfrm>
            <a:prstGeom prst="rect">
              <a:avLst/>
            </a:prstGeom>
          </p:spPr>
        </p:pic>
        <p:pic>
          <p:nvPicPr>
            <p:cNvPr id="6" name="Picture 5" descr="Figure2.3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0190" y="2807208"/>
              <a:ext cx="2478024" cy="186537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-1" y="6577225"/>
            <a:ext cx="127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Bishop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941" y="4354152"/>
            <a:ext cx="8560118" cy="82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80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Figure1.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7694" y="1428737"/>
            <a:ext cx="3444240" cy="24917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smtClean="0"/>
              <a:t>Gaussian Distribution</a:t>
            </a:r>
            <a:endParaRPr lang="en-GB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671628"/>
            <a:ext cx="5081025" cy="6858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31" y="5214950"/>
            <a:ext cx="6705613" cy="633986"/>
          </a:xfrm>
          <a:prstGeom prst="rect">
            <a:avLst/>
          </a:prstGeom>
          <a:noFill/>
        </p:spPr>
      </p:pic>
      <p:pic>
        <p:nvPicPr>
          <p:cNvPr id="10" name="Content Placeholder 3" descr="Figure2.8a.jpg"/>
          <p:cNvPicPr>
            <a:picLocks noChangeAspect="1"/>
          </p:cNvPicPr>
          <p:nvPr/>
        </p:nvPicPr>
        <p:blipFill>
          <a:blip r:embed="rId7" cstate="print"/>
          <a:srcRect b="13871"/>
          <a:stretch>
            <a:fillRect/>
          </a:stretch>
        </p:blipFill>
        <p:spPr>
          <a:xfrm>
            <a:off x="6013922" y="3145168"/>
            <a:ext cx="2487168" cy="1926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6577225"/>
            <a:ext cx="127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Bishop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188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Gaussian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6577225"/>
            <a:ext cx="127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Bishop</a:t>
            </a:r>
            <a:endParaRPr lang="en-US" sz="1200" dirty="0"/>
          </a:p>
        </p:txBody>
      </p:sp>
      <p:pic>
        <p:nvPicPr>
          <p:cNvPr id="5" name="Content Placeholder 10" descr="Figure2.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8878"/>
            <a:ext cx="2487168" cy="2237232"/>
          </a:xfrm>
          <a:prstGeom prst="rect">
            <a:avLst/>
          </a:prstGeom>
        </p:spPr>
      </p:pic>
      <p:pic>
        <p:nvPicPr>
          <p:cNvPr id="6" name="Picture 5" descr="Figure2.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9278" y="1648878"/>
            <a:ext cx="2487168" cy="2237232"/>
          </a:xfrm>
          <a:prstGeom prst="rect">
            <a:avLst/>
          </a:prstGeom>
        </p:spPr>
      </p:pic>
      <p:pic>
        <p:nvPicPr>
          <p:cNvPr id="7" name="Picture 6" descr="Figure2.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2484" y="1648878"/>
            <a:ext cx="2487168" cy="2237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2587" y="3930725"/>
            <a:ext cx="272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Diagonal covariance matrix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7146" y="3930725"/>
            <a:ext cx="2034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Covariance matrix </a:t>
            </a:r>
          </a:p>
          <a:p>
            <a:pPr algn="ctr"/>
            <a:r>
              <a:rPr lang="en-US" dirty="0" smtClean="0"/>
              <a:t>proportional to the </a:t>
            </a:r>
          </a:p>
          <a:p>
            <a:pPr algn="ctr"/>
            <a:r>
              <a:rPr lang="en-US" dirty="0" smtClean="0"/>
              <a:t>identity matrix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 of Gaussians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Old Faithful data set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847176" y="2285992"/>
            <a:ext cx="7434289" cy="3736992"/>
            <a:chOff x="857224" y="2786058"/>
            <a:chExt cx="7434289" cy="3736992"/>
          </a:xfrm>
        </p:grpSpPr>
        <p:grpSp>
          <p:nvGrpSpPr>
            <p:cNvPr id="7" name="Group 6"/>
            <p:cNvGrpSpPr/>
            <p:nvPr/>
          </p:nvGrpSpPr>
          <p:grpSpPr>
            <a:xfrm>
              <a:off x="857224" y="2786058"/>
              <a:ext cx="3505200" cy="3736992"/>
              <a:chOff x="1219724" y="2347356"/>
              <a:chExt cx="3505200" cy="3736992"/>
            </a:xfrm>
          </p:grpSpPr>
          <p:pic>
            <p:nvPicPr>
              <p:cNvPr id="4" name="Picture 3" descr="Figure2.21a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19724" y="2347356"/>
                <a:ext cx="3505200" cy="322478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847308" y="5715016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prstClr val="black"/>
                    </a:solidFill>
                  </a:rPr>
                  <a:t>Single Gaussian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786314" y="2786058"/>
              <a:ext cx="3505199" cy="3736992"/>
              <a:chOff x="1219724" y="2347356"/>
              <a:chExt cx="3505199" cy="3736992"/>
            </a:xfrm>
          </p:grpSpPr>
          <p:pic>
            <p:nvPicPr>
              <p:cNvPr id="9" name="Picture 8" descr="Figure2.21a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19724" y="2347356"/>
                <a:ext cx="3505199" cy="322478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847308" y="5715016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prstClr val="black"/>
                    </a:solidFill>
                  </a:rPr>
                  <a:t>Mixture of two Gaussians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-1" y="6577225"/>
            <a:ext cx="127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Bishop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45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 of Gaussians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Combine simple models </a:t>
            </a:r>
            <a:br>
              <a:rPr lang="en-GB" dirty="0" smtClean="0"/>
            </a:br>
            <a:r>
              <a:rPr lang="en-GB" dirty="0" smtClean="0"/>
              <a:t>into a complex model:</a:t>
            </a:r>
            <a:endParaRPr lang="en-GB" dirty="0"/>
          </a:p>
        </p:txBody>
      </p:sp>
      <p:pic>
        <p:nvPicPr>
          <p:cNvPr id="13" name="Content Placeholder 12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643182"/>
            <a:ext cx="2919989" cy="786386"/>
          </a:xfrm>
          <a:noFill/>
        </p:spPr>
      </p:pic>
      <p:sp>
        <p:nvSpPr>
          <p:cNvPr id="14" name="Right Brace 13"/>
          <p:cNvSpPr/>
          <p:nvPr/>
        </p:nvSpPr>
        <p:spPr>
          <a:xfrm rot="5400000">
            <a:off x="3107521" y="2607463"/>
            <a:ext cx="142876" cy="135732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Component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062416" y="3499644"/>
            <a:ext cx="57150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33540" y="37348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Mixing coefficient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86248" y="1714488"/>
            <a:ext cx="4267200" cy="2726786"/>
            <a:chOff x="4286248" y="1643050"/>
            <a:chExt cx="4267200" cy="2726786"/>
          </a:xfrm>
        </p:grpSpPr>
        <p:pic>
          <p:nvPicPr>
            <p:cNvPr id="24" name="Picture 23" descr="Figure2.2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6248" y="1643050"/>
              <a:ext cx="4267200" cy="25420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72198" y="4000504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prstClr val="black"/>
                  </a:solidFill>
                  <a:latin typeface="+mj-lt"/>
                </a:rPr>
                <a:t>K=3</a:t>
              </a:r>
              <a:endParaRPr lang="en-GB" dirty="0">
                <a:solidFill>
                  <a:prstClr val="black"/>
                </a:solidFill>
                <a:latin typeface="+mj-lt"/>
              </a:endParaRPr>
            </a:p>
          </p:txBody>
        </p:sp>
      </p:grp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411" y="4357126"/>
            <a:ext cx="2919989" cy="78638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-1" y="6577225"/>
            <a:ext cx="127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Bishop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492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 of Gaussians (3)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500034" y="1926351"/>
            <a:ext cx="8072494" cy="2570232"/>
            <a:chOff x="500034" y="2357430"/>
            <a:chExt cx="8072494" cy="2570232"/>
          </a:xfrm>
        </p:grpSpPr>
        <p:pic>
          <p:nvPicPr>
            <p:cNvPr id="19" name="Picture 18" descr="Figure2.23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34" y="2358198"/>
              <a:ext cx="2647188" cy="2569464"/>
            </a:xfrm>
            <a:prstGeom prst="rect">
              <a:avLst/>
            </a:prstGeom>
          </p:spPr>
        </p:pic>
        <p:pic>
          <p:nvPicPr>
            <p:cNvPr id="20" name="Picture 19" descr="Figure2.23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678" y="2357430"/>
              <a:ext cx="2647188" cy="2569463"/>
            </a:xfrm>
            <a:prstGeom prst="rect">
              <a:avLst/>
            </a:prstGeom>
          </p:spPr>
        </p:pic>
        <p:pic>
          <p:nvPicPr>
            <p:cNvPr id="21" name="Picture 20" descr="Figure2.23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340" y="2464587"/>
              <a:ext cx="2647188" cy="235514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-1" y="6577225"/>
            <a:ext cx="127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Bishop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893" y="4732858"/>
            <a:ext cx="8578215" cy="92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96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Bayesian Networks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/>
              <a:t>Directed Acyclic Graph (DAG)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/>
              <a:t>Nodes are random variables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/>
              <a:t>Edges indicate causal influences</a:t>
            </a:r>
          </a:p>
        </p:txBody>
      </p: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1939925" y="3357563"/>
            <a:ext cx="4341813" cy="2195512"/>
            <a:chOff x="1222" y="2115"/>
            <a:chExt cx="2735" cy="1383"/>
          </a:xfrm>
        </p:grpSpPr>
        <p:sp>
          <p:nvSpPr>
            <p:cNvPr id="216068" name="Oval 4"/>
            <p:cNvSpPr>
              <a:spLocks noChangeArrowheads="1"/>
            </p:cNvSpPr>
            <p:nvPr/>
          </p:nvSpPr>
          <p:spPr bwMode="auto">
            <a:xfrm>
              <a:off x="1248" y="2119"/>
              <a:ext cx="925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</a:rPr>
                <a:t>Burglary</a:t>
              </a:r>
            </a:p>
          </p:txBody>
        </p:sp>
        <p:sp>
          <p:nvSpPr>
            <p:cNvPr id="216070" name="Oval 6"/>
            <p:cNvSpPr>
              <a:spLocks noChangeArrowheads="1"/>
            </p:cNvSpPr>
            <p:nvPr/>
          </p:nvSpPr>
          <p:spPr bwMode="auto">
            <a:xfrm>
              <a:off x="2805" y="2115"/>
              <a:ext cx="1152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</a:rPr>
                <a:t>Earthquake</a:t>
              </a:r>
            </a:p>
          </p:txBody>
        </p:sp>
        <p:sp>
          <p:nvSpPr>
            <p:cNvPr id="216071" name="Oval 7"/>
            <p:cNvSpPr>
              <a:spLocks noChangeArrowheads="1"/>
            </p:cNvSpPr>
            <p:nvPr/>
          </p:nvSpPr>
          <p:spPr bwMode="auto">
            <a:xfrm>
              <a:off x="2204" y="2619"/>
              <a:ext cx="699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</a:rPr>
                <a:t>Alarm</a:t>
              </a:r>
            </a:p>
          </p:txBody>
        </p:sp>
        <p:sp>
          <p:nvSpPr>
            <p:cNvPr id="216072" name="Oval 8"/>
            <p:cNvSpPr>
              <a:spLocks noChangeArrowheads="1"/>
            </p:cNvSpPr>
            <p:nvPr/>
          </p:nvSpPr>
          <p:spPr bwMode="auto">
            <a:xfrm>
              <a:off x="1222" y="3160"/>
              <a:ext cx="1013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</a:rPr>
                <a:t>JohnCalls</a:t>
              </a:r>
            </a:p>
          </p:txBody>
        </p:sp>
        <p:sp>
          <p:nvSpPr>
            <p:cNvPr id="216073" name="Oval 9"/>
            <p:cNvSpPr>
              <a:spLocks noChangeArrowheads="1"/>
            </p:cNvSpPr>
            <p:nvPr/>
          </p:nvSpPr>
          <p:spPr bwMode="auto">
            <a:xfrm>
              <a:off x="2839" y="3148"/>
              <a:ext cx="1075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</a:rPr>
                <a:t>MaryCalls</a:t>
              </a:r>
            </a:p>
          </p:txBody>
        </p:sp>
        <p:sp>
          <p:nvSpPr>
            <p:cNvPr id="216074" name="Line 10"/>
            <p:cNvSpPr>
              <a:spLocks noChangeShapeType="1"/>
            </p:cNvSpPr>
            <p:nvPr/>
          </p:nvSpPr>
          <p:spPr bwMode="auto">
            <a:xfrm>
              <a:off x="1997" y="2419"/>
              <a:ext cx="292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16075" name="Line 11"/>
            <p:cNvSpPr>
              <a:spLocks noChangeShapeType="1"/>
            </p:cNvSpPr>
            <p:nvPr/>
          </p:nvSpPr>
          <p:spPr bwMode="auto">
            <a:xfrm flipH="1">
              <a:off x="2818" y="2427"/>
              <a:ext cx="277" cy="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16076" name="Line 12"/>
            <p:cNvSpPr>
              <a:spLocks noChangeShapeType="1"/>
            </p:cNvSpPr>
            <p:nvPr/>
          </p:nvSpPr>
          <p:spPr bwMode="auto">
            <a:xfrm flipH="1">
              <a:off x="2077" y="2915"/>
              <a:ext cx="277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16077" name="Line 13"/>
            <p:cNvSpPr>
              <a:spLocks noChangeShapeType="1"/>
            </p:cNvSpPr>
            <p:nvPr/>
          </p:nvSpPr>
          <p:spPr bwMode="auto">
            <a:xfrm>
              <a:off x="2769" y="2922"/>
              <a:ext cx="292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5810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Slide credit: Ray Mooney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Plan for today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Review some questions from HW  3</a:t>
            </a:r>
          </a:p>
          <a:p>
            <a:r>
              <a:rPr kumimoji="1" lang="en-US" altLang="zh-CN" dirty="0" smtClean="0"/>
              <a:t>Density Estimation</a:t>
            </a:r>
          </a:p>
          <a:p>
            <a:r>
              <a:rPr kumimoji="1" lang="en-US" altLang="zh-CN" dirty="0" smtClean="0"/>
              <a:t>Mixture of Gaussian</a:t>
            </a:r>
          </a:p>
          <a:p>
            <a:r>
              <a:rPr kumimoji="1" lang="en-US" altLang="zh-CN" dirty="0" smtClean="0"/>
              <a:t>Naïve Bayesian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601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Probability Tables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371600"/>
            <a:ext cx="8150225" cy="46878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sz="2400" dirty="0"/>
              <a:t>Each node has a </a:t>
            </a:r>
            <a:r>
              <a:rPr lang="en-US" altLang="en-US" sz="2400" b="1" dirty="0">
                <a:solidFill>
                  <a:srgbClr val="FF0000"/>
                </a:solidFill>
              </a:rPr>
              <a:t>conditional probability table</a:t>
            </a:r>
            <a:r>
              <a:rPr lang="en-US" altLang="en-US" sz="2400" dirty="0"/>
              <a:t> (</a:t>
            </a:r>
            <a:r>
              <a:rPr lang="en-US" altLang="en-US" sz="2400" b="1" dirty="0">
                <a:solidFill>
                  <a:srgbClr val="FF0000"/>
                </a:solidFill>
              </a:rPr>
              <a:t>CPT</a:t>
            </a:r>
            <a:r>
              <a:rPr lang="en-US" altLang="en-US" sz="2400" dirty="0"/>
              <a:t>) that gives the probability of each of its values given every possible combination of values for its parents (conditioning case).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000" dirty="0"/>
              <a:t>Roots (sources) of the DAG that have no parents are given prior probabilities.</a:t>
            </a:r>
          </a:p>
        </p:txBody>
      </p:sp>
      <p:sp>
        <p:nvSpPr>
          <p:cNvPr id="217093" name="Oval 5"/>
          <p:cNvSpPr>
            <a:spLocks noChangeArrowheads="1"/>
          </p:cNvSpPr>
          <p:nvPr/>
        </p:nvSpPr>
        <p:spPr bwMode="auto">
          <a:xfrm>
            <a:off x="2492375" y="3417317"/>
            <a:ext cx="1468438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Burglary</a:t>
            </a:r>
          </a:p>
        </p:txBody>
      </p:sp>
      <p:sp>
        <p:nvSpPr>
          <p:cNvPr id="217094" name="Oval 6"/>
          <p:cNvSpPr>
            <a:spLocks noChangeArrowheads="1"/>
          </p:cNvSpPr>
          <p:nvPr/>
        </p:nvSpPr>
        <p:spPr bwMode="auto">
          <a:xfrm>
            <a:off x="4964113" y="3410967"/>
            <a:ext cx="18288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Earthquake</a:t>
            </a:r>
          </a:p>
        </p:txBody>
      </p:sp>
      <p:sp>
        <p:nvSpPr>
          <p:cNvPr id="217095" name="Oval 7"/>
          <p:cNvSpPr>
            <a:spLocks noChangeArrowheads="1"/>
          </p:cNvSpPr>
          <p:nvPr/>
        </p:nvSpPr>
        <p:spPr bwMode="auto">
          <a:xfrm>
            <a:off x="4010025" y="4515867"/>
            <a:ext cx="1109663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217096" name="Oval 8"/>
          <p:cNvSpPr>
            <a:spLocks noChangeArrowheads="1"/>
          </p:cNvSpPr>
          <p:nvPr/>
        </p:nvSpPr>
        <p:spPr bwMode="auto">
          <a:xfrm>
            <a:off x="2378075" y="5593779"/>
            <a:ext cx="1608138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JohnCalls</a:t>
            </a:r>
          </a:p>
        </p:txBody>
      </p:sp>
      <p:sp>
        <p:nvSpPr>
          <p:cNvPr id="217097" name="Oval 9"/>
          <p:cNvSpPr>
            <a:spLocks noChangeArrowheads="1"/>
          </p:cNvSpPr>
          <p:nvPr/>
        </p:nvSpPr>
        <p:spPr bwMode="auto">
          <a:xfrm>
            <a:off x="5346700" y="5563617"/>
            <a:ext cx="1706563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MaryCalls</a:t>
            </a:r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3681413" y="3893567"/>
            <a:ext cx="573087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17099" name="Line 11"/>
          <p:cNvSpPr>
            <a:spLocks noChangeShapeType="1"/>
          </p:cNvSpPr>
          <p:nvPr/>
        </p:nvSpPr>
        <p:spPr bwMode="auto">
          <a:xfrm flipH="1">
            <a:off x="4900613" y="3906267"/>
            <a:ext cx="523875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17100" name="Line 12"/>
          <p:cNvSpPr>
            <a:spLocks noChangeShapeType="1"/>
          </p:cNvSpPr>
          <p:nvPr/>
        </p:nvSpPr>
        <p:spPr bwMode="auto">
          <a:xfrm flipH="1">
            <a:off x="3467100" y="4923854"/>
            <a:ext cx="635000" cy="708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5003800" y="4960367"/>
            <a:ext cx="877888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/>
        </p:nvGraphicFramePr>
        <p:xfrm>
          <a:off x="1878013" y="3398267"/>
          <a:ext cx="511175" cy="552960"/>
        </p:xfrm>
        <a:graphic>
          <a:graphicData uri="http://schemas.openxmlformats.org/drawingml/2006/table">
            <a:tbl>
              <a:tblPr/>
              <a:tblGrid>
                <a:gridCol w="511175"/>
              </a:tblGrid>
              <a:tr h="261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P(B)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.001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221" name="Group 133"/>
          <p:cNvGraphicFramePr>
            <a:graphicFrameLocks noGrp="1"/>
          </p:cNvGraphicFramePr>
          <p:nvPr/>
        </p:nvGraphicFramePr>
        <p:xfrm>
          <a:off x="6846888" y="3356992"/>
          <a:ext cx="492125" cy="552960"/>
        </p:xfrm>
        <a:graphic>
          <a:graphicData uri="http://schemas.openxmlformats.org/drawingml/2006/table">
            <a:tbl>
              <a:tblPr/>
              <a:tblGrid>
                <a:gridCol w="492125"/>
              </a:tblGrid>
              <a:tr h="266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P(E)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.002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173" name="Group 85"/>
          <p:cNvGraphicFramePr>
            <a:graphicFrameLocks noGrp="1"/>
          </p:cNvGraphicFramePr>
          <p:nvPr/>
        </p:nvGraphicFramePr>
        <p:xfrm>
          <a:off x="5400675" y="4058667"/>
          <a:ext cx="1062038" cy="1199519"/>
        </p:xfrm>
        <a:graphic>
          <a:graphicData uri="http://schemas.openxmlformats.org/drawingml/2006/table">
            <a:tbl>
              <a:tblPr/>
              <a:tblGrid>
                <a:gridCol w="280988"/>
                <a:gridCol w="280987"/>
                <a:gridCol w="500063"/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P(A)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.95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.94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.29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.001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205" name="Group 117"/>
          <p:cNvGraphicFramePr>
            <a:graphicFrameLocks noGrp="1"/>
          </p:cNvGraphicFramePr>
          <p:nvPr/>
        </p:nvGraphicFramePr>
        <p:xfrm>
          <a:off x="7113588" y="5404867"/>
          <a:ext cx="866775" cy="719711"/>
        </p:xfrm>
        <a:graphic>
          <a:graphicData uri="http://schemas.openxmlformats.org/drawingml/2006/table">
            <a:tbl>
              <a:tblPr/>
              <a:tblGrid>
                <a:gridCol w="311150"/>
                <a:gridCol w="555625"/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P(M)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.70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206" name="Group 118"/>
          <p:cNvGraphicFramePr>
            <a:graphicFrameLocks noGrp="1"/>
          </p:cNvGraphicFramePr>
          <p:nvPr/>
        </p:nvGraphicFramePr>
        <p:xfrm>
          <a:off x="1401763" y="5447729"/>
          <a:ext cx="866775" cy="719711"/>
        </p:xfrm>
        <a:graphic>
          <a:graphicData uri="http://schemas.openxmlformats.org/drawingml/2006/table">
            <a:tbl>
              <a:tblPr/>
              <a:tblGrid>
                <a:gridCol w="311150"/>
                <a:gridCol w="555625"/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P(J)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.90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65810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Slide credit: Ray Mooney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4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Independence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mmi10" pitchFamily="34" charset="0"/>
              </a:rPr>
              <a:t>a</a:t>
            </a:r>
            <a:r>
              <a:rPr lang="en-GB" sz="2800" dirty="0" smtClean="0"/>
              <a:t> is independent of </a:t>
            </a:r>
            <a:r>
              <a:rPr lang="en-GB" sz="2800" dirty="0" smtClean="0">
                <a:latin typeface="cmmi10" pitchFamily="34" charset="0"/>
              </a:rPr>
              <a:t>b</a:t>
            </a:r>
            <a:r>
              <a:rPr lang="en-GB" sz="2800" dirty="0" smtClean="0"/>
              <a:t> given </a:t>
            </a:r>
            <a:r>
              <a:rPr lang="en-GB" sz="2800" dirty="0" smtClean="0">
                <a:latin typeface="cmmi10" pitchFamily="34" charset="0"/>
              </a:rPr>
              <a:t>c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Equivalently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Notation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214" y="2414580"/>
            <a:ext cx="1828804" cy="28041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5" y="3305748"/>
            <a:ext cx="3048006" cy="661418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699" y="4853571"/>
            <a:ext cx="1042417" cy="280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59639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from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1571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Conditionally </a:t>
            </a:r>
            <a:r>
              <a:rPr kumimoji="1" lang="en-US" altLang="zh-CN" sz="2800" dirty="0"/>
              <a:t>independent </a:t>
            </a:r>
            <a:r>
              <a:rPr kumimoji="1" lang="en-US" altLang="zh-CN" sz="2800" dirty="0" smtClean="0"/>
              <a:t>via D</a:t>
            </a:r>
            <a:r>
              <a:rPr kumimoji="1" lang="en-US" altLang="zh-CN" sz="2800" dirty="0"/>
              <a:t>-separation </a:t>
            </a:r>
            <a:endParaRPr lang="en-GB" sz="2800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111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from </a:t>
            </a:r>
            <a:r>
              <a:rPr lang="en-US" sz="1100" dirty="0" smtClean="0"/>
              <a:t>Milos</a:t>
            </a:r>
            <a:endParaRPr lang="en-US" sz="1100" dirty="0"/>
          </a:p>
        </p:txBody>
      </p:sp>
      <p:pic>
        <p:nvPicPr>
          <p:cNvPr id="13" name="图片 12" descr="Screen Shot 2016-04-04 at 7.50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18" y="3765895"/>
            <a:ext cx="5511800" cy="1841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6256" y="1375758"/>
            <a:ext cx="6804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b="1" dirty="0" smtClean="0"/>
              <a:t>D-separation in the graph</a:t>
            </a:r>
          </a:p>
          <a:p>
            <a:r>
              <a:rPr kumimoji="1" lang="en-US" altLang="zh-CN" dirty="0" smtClean="0"/>
              <a:t>Let X,Y and Z be three sets of nodes</a:t>
            </a:r>
          </a:p>
          <a:p>
            <a:r>
              <a:rPr kumimoji="1" lang="en-US" altLang="zh-CN" dirty="0" smtClean="0"/>
              <a:t>If X and Y are d-separated by Z then X and Y are conditionally independent give Z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b="1" dirty="0" smtClean="0"/>
              <a:t>D-separation</a:t>
            </a:r>
          </a:p>
          <a:p>
            <a:r>
              <a:rPr kumimoji="1" lang="en-US" altLang="zh-CN" dirty="0" smtClean="0"/>
              <a:t>A is d-separated from B give C if every undirected path between them is blocked with 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86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D-separation </a:t>
            </a:r>
            <a:endParaRPr lang="en-GB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111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from </a:t>
            </a:r>
            <a:r>
              <a:rPr lang="en-US" sz="1100" dirty="0" smtClean="0"/>
              <a:t>Milos</a:t>
            </a:r>
            <a:endParaRPr lang="en-US" sz="1100" dirty="0"/>
          </a:p>
        </p:txBody>
      </p:sp>
      <p:pic>
        <p:nvPicPr>
          <p:cNvPr id="3" name="图片 2" descr="Screen Shot 2016-04-04 at 7.50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6" y="1462483"/>
            <a:ext cx="5397500" cy="1943100"/>
          </a:xfrm>
          <a:prstGeom prst="rect">
            <a:avLst/>
          </a:prstGeom>
        </p:spPr>
      </p:pic>
      <p:pic>
        <p:nvPicPr>
          <p:cNvPr id="5" name="图片 4" descr="Screen Shot 2016-04-04 at 7.50.3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83" y="3298432"/>
            <a:ext cx="5791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3" name="图片 2" descr="Screen Shot 2016-04-04 at 7.56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9" y="1600616"/>
            <a:ext cx="7076298" cy="4174542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0" y="6596390"/>
            <a:ext cx="111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from </a:t>
            </a:r>
            <a:r>
              <a:rPr lang="en-US" sz="1100" dirty="0" smtClean="0"/>
              <a:t>Milos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0258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Naïve Bayes as a Bayes Net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302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+mj-lt"/>
              </a:rPr>
              <a:t>Naïve Bayes is a simple Bayes Net</a:t>
            </a:r>
          </a:p>
        </p:txBody>
      </p:sp>
      <p:sp>
        <p:nvSpPr>
          <p:cNvPr id="220164" name="Oval 4"/>
          <p:cNvSpPr>
            <a:spLocks noChangeArrowheads="1"/>
          </p:cNvSpPr>
          <p:nvPr/>
        </p:nvSpPr>
        <p:spPr bwMode="auto">
          <a:xfrm>
            <a:off x="4137221" y="2041252"/>
            <a:ext cx="431408" cy="565697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+mj-lt"/>
              </a:rPr>
              <a:t>Y</a:t>
            </a:r>
          </a:p>
        </p:txBody>
      </p:sp>
      <p:sp>
        <p:nvSpPr>
          <p:cNvPr id="220166" name="Oval 6"/>
          <p:cNvSpPr>
            <a:spLocks noChangeArrowheads="1"/>
          </p:cNvSpPr>
          <p:nvPr/>
        </p:nvSpPr>
        <p:spPr bwMode="auto">
          <a:xfrm>
            <a:off x="3015037" y="3058839"/>
            <a:ext cx="564402" cy="565697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altLang="en-US" sz="2000" baseline="-25000" smtClean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sp>
        <p:nvSpPr>
          <p:cNvPr id="220167" name="Oval 7"/>
          <p:cNvSpPr>
            <a:spLocks noChangeArrowheads="1"/>
          </p:cNvSpPr>
          <p:nvPr/>
        </p:nvSpPr>
        <p:spPr bwMode="auto">
          <a:xfrm>
            <a:off x="3789737" y="3052489"/>
            <a:ext cx="564402" cy="565697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altLang="en-US" sz="2000" baseline="-25000" smtClean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4453783" y="2790825"/>
            <a:ext cx="582509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000000"/>
                </a:solidFill>
                <a:latin typeface="+mj-lt"/>
              </a:rPr>
              <a:t>…</a:t>
            </a:r>
          </a:p>
        </p:txBody>
      </p:sp>
      <p:sp>
        <p:nvSpPr>
          <p:cNvPr id="220169" name="Oval 9"/>
          <p:cNvSpPr>
            <a:spLocks noChangeArrowheads="1"/>
          </p:cNvSpPr>
          <p:nvPr/>
        </p:nvSpPr>
        <p:spPr bwMode="auto">
          <a:xfrm>
            <a:off x="5086058" y="3033439"/>
            <a:ext cx="568909" cy="565697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altLang="en-US" sz="2000" baseline="-25000" smtClean="0">
                <a:solidFill>
                  <a:srgbClr val="000000"/>
                </a:solidFill>
                <a:latin typeface="+mj-lt"/>
              </a:rPr>
              <a:t>n</a:t>
            </a:r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704850" y="4108450"/>
            <a:ext cx="7772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+mj-lt"/>
              </a:rPr>
              <a:t>Priors P(</a:t>
            </a:r>
            <a:r>
              <a:rPr lang="en-US" altLang="en-US" i="1" smtClean="0">
                <a:solidFill>
                  <a:srgbClr val="000000"/>
                </a:solidFill>
                <a:latin typeface="+mj-lt"/>
              </a:rPr>
              <a:t>Y</a:t>
            </a:r>
            <a:r>
              <a:rPr lang="en-US" altLang="en-US" smtClean="0">
                <a:solidFill>
                  <a:srgbClr val="000000"/>
                </a:solidFill>
                <a:latin typeface="+mj-lt"/>
              </a:rPr>
              <a:t>) and conditionals P(</a:t>
            </a:r>
            <a:r>
              <a:rPr lang="en-US" altLang="en-US" i="1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altLang="en-US" i="1" baseline="-25000" smtClean="0">
                <a:solidFill>
                  <a:srgbClr val="000000"/>
                </a:solidFill>
                <a:latin typeface="+mj-lt"/>
              </a:rPr>
              <a:t>i</a:t>
            </a:r>
            <a:r>
              <a:rPr lang="en-US" altLang="en-US" smtClean="0">
                <a:solidFill>
                  <a:srgbClr val="000000"/>
                </a:solidFill>
                <a:latin typeface="+mj-lt"/>
              </a:rPr>
              <a:t>|</a:t>
            </a:r>
            <a:r>
              <a:rPr lang="en-US" altLang="en-US" i="1" smtClean="0">
                <a:solidFill>
                  <a:srgbClr val="000000"/>
                </a:solidFill>
                <a:latin typeface="+mj-lt"/>
              </a:rPr>
              <a:t>Y</a:t>
            </a:r>
            <a:r>
              <a:rPr lang="en-US" altLang="en-US" smtClean="0">
                <a:solidFill>
                  <a:srgbClr val="000000"/>
                </a:solidFill>
                <a:latin typeface="+mj-lt"/>
              </a:rPr>
              <a:t>) for Naïve Bayes provide CPTs for the network.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Slide credit: Ray Mooney</a:t>
            </a:r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85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HW 3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Please see whiteboard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06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Density </a:t>
            </a:r>
            <a:r>
              <a:rPr kumimoji="1" lang="en-US" altLang="zh-CN" dirty="0" smtClean="0"/>
              <a:t>Estimation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dirty="0" smtClean="0"/>
          </a:p>
          <a:p>
            <a:pPr>
              <a:lnSpc>
                <a:spcPts val="1900"/>
              </a:lnSpc>
            </a:pPr>
            <a:endParaRPr lang="en-GB" dirty="0" smtClean="0"/>
          </a:p>
        </p:txBody>
      </p:sp>
      <p:sp>
        <p:nvSpPr>
          <p:cNvPr id="3" name="矩形 2"/>
          <p:cNvSpPr/>
          <p:nvPr/>
        </p:nvSpPr>
        <p:spPr>
          <a:xfrm>
            <a:off x="789090" y="1563777"/>
            <a:ext cx="5909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800" dirty="0"/>
              <a:t>Maximum Likelihood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/>
              <a:t>Maximum a posteriori estimation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195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Density </a:t>
            </a:r>
            <a:r>
              <a:rPr kumimoji="1" lang="en-US" altLang="zh-CN" dirty="0" smtClean="0"/>
              <a:t>Estimation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dirty="0" smtClean="0"/>
          </a:p>
          <a:p>
            <a:pPr>
              <a:lnSpc>
                <a:spcPts val="1900"/>
              </a:lnSpc>
            </a:pPr>
            <a:endParaRPr lang="en-GB" dirty="0" smtClean="0"/>
          </a:p>
        </p:txBody>
      </p:sp>
      <p:sp>
        <p:nvSpPr>
          <p:cNvPr id="3" name="矩形 2"/>
          <p:cNvSpPr/>
          <p:nvPr/>
        </p:nvSpPr>
        <p:spPr>
          <a:xfrm>
            <a:off x="789089" y="1563777"/>
            <a:ext cx="7481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A set of random variables X ={X</a:t>
            </a:r>
            <a:r>
              <a:rPr kumimoji="1" lang="en-US" altLang="zh-CN" sz="2800" baseline="-25000" dirty="0" smtClean="0"/>
              <a:t>1</a:t>
            </a:r>
            <a:r>
              <a:rPr kumimoji="1" lang="en-US" altLang="zh-CN" sz="2800" dirty="0" smtClean="0"/>
              <a:t>,X</a:t>
            </a:r>
            <a:r>
              <a:rPr kumimoji="1" lang="en-US" altLang="zh-CN" sz="2800" baseline="-25000" dirty="0" smtClean="0"/>
              <a:t>2</a:t>
            </a:r>
            <a:r>
              <a:rPr kumimoji="1" lang="en-US" altLang="zh-CN" sz="2800" dirty="0" smtClean="0"/>
              <a:t>,…</a:t>
            </a:r>
            <a:r>
              <a:rPr kumimoji="1" lang="en-US" altLang="zh-CN" sz="2800" dirty="0" err="1" smtClean="0"/>
              <a:t>X</a:t>
            </a:r>
            <a:r>
              <a:rPr kumimoji="1" lang="en-US" altLang="zh-CN" sz="2800" baseline="-25000" dirty="0" err="1" smtClean="0"/>
              <a:t>d</a:t>
            </a:r>
            <a:r>
              <a:rPr kumimoji="1" lang="en-US" altLang="zh-CN" sz="2800" dirty="0" smtClean="0"/>
              <a:t>}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A model of distribution over variables in X with Parameters </a:t>
            </a:r>
            <a:r>
              <a:rPr kumimoji="1" lang="en-US" altLang="zh-CN" sz="2800" dirty="0" err="1"/>
              <a:t>Θ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: P</a:t>
            </a:r>
            <a:r>
              <a:rPr kumimoji="1" lang="en-US" altLang="zh-CN" sz="2800" dirty="0"/>
              <a:t>(X|Θ) 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Data D={D</a:t>
            </a:r>
            <a:r>
              <a:rPr kumimoji="1" lang="en-US" altLang="zh-CN" sz="2800" baseline="-25000" dirty="0" smtClean="0"/>
              <a:t>1</a:t>
            </a:r>
            <a:r>
              <a:rPr kumimoji="1" lang="en-US" altLang="zh-CN" sz="2800" dirty="0" smtClean="0"/>
              <a:t>,D</a:t>
            </a:r>
            <a:r>
              <a:rPr kumimoji="1" lang="en-US" altLang="zh-CN" sz="2800" baseline="-25000" dirty="0" smtClean="0"/>
              <a:t>2</a:t>
            </a:r>
            <a:r>
              <a:rPr kumimoji="1" lang="en-US" altLang="zh-CN" sz="2800" dirty="0" smtClean="0"/>
              <a:t>,…</a:t>
            </a:r>
            <a:r>
              <a:rPr kumimoji="1" lang="en-US" altLang="zh-CN" sz="2800" dirty="0" err="1" smtClean="0"/>
              <a:t>D</a:t>
            </a:r>
            <a:r>
              <a:rPr kumimoji="1" lang="en-US" altLang="zh-CN" sz="2800" baseline="-25000" dirty="0" err="1" smtClean="0"/>
              <a:t>n</a:t>
            </a:r>
            <a:r>
              <a:rPr kumimoji="1" lang="en-US" altLang="zh-CN" sz="2800" dirty="0" smtClean="0"/>
              <a:t>}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Objective: Find parameter </a:t>
            </a:r>
            <a:r>
              <a:rPr kumimoji="1" lang="en-US" altLang="zh-CN" sz="2800" dirty="0" err="1" smtClean="0"/>
              <a:t>Θ</a:t>
            </a:r>
            <a:r>
              <a:rPr kumimoji="1" lang="en-US" altLang="zh-CN" sz="2800" dirty="0" smtClean="0"/>
              <a:t> that P(X|Θ) fits data D the best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963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Density </a:t>
            </a:r>
            <a:r>
              <a:rPr kumimoji="1" lang="en-US" altLang="zh-CN" dirty="0" smtClean="0"/>
              <a:t>Estimation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dirty="0" smtClean="0"/>
          </a:p>
          <a:p>
            <a:pPr>
              <a:lnSpc>
                <a:spcPts val="1900"/>
              </a:lnSpc>
            </a:pPr>
            <a:endParaRPr lang="en-GB" dirty="0" smtClean="0"/>
          </a:p>
        </p:txBody>
      </p:sp>
      <p:sp>
        <p:nvSpPr>
          <p:cNvPr id="3" name="矩形 2"/>
          <p:cNvSpPr/>
          <p:nvPr/>
        </p:nvSpPr>
        <p:spPr>
          <a:xfrm>
            <a:off x="789090" y="1563777"/>
            <a:ext cx="5909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Maximum likelihood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400" dirty="0" smtClean="0"/>
              <a:t>Maximize P(D|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Θ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,</a:t>
            </a:r>
            <a:r>
              <a:rPr kumimoji="1" lang="en-US" altLang="zh-CN" sz="2400" dirty="0" err="1" smtClean="0"/>
              <a:t>ξ</a:t>
            </a:r>
            <a:r>
              <a:rPr kumimoji="1" lang="en-US" altLang="zh-CN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Maximum a posteriori probability(MAP)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400" dirty="0" smtClean="0"/>
              <a:t>A model of distribution over variables in X with Parameters </a:t>
            </a:r>
            <a:r>
              <a:rPr kumimoji="1" lang="en-US" altLang="zh-CN" sz="2400" dirty="0" err="1"/>
              <a:t>Θ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: P(Θ|D,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ξ</a:t>
            </a:r>
            <a:r>
              <a:rPr kumimoji="1" lang="en-US" altLang="zh-CN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7737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dirty="0" smtClean="0"/>
              <a:t>A coin example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dirty="0" smtClean="0"/>
          </a:p>
          <a:p>
            <a:pPr>
              <a:lnSpc>
                <a:spcPts val="1900"/>
              </a:lnSpc>
            </a:pP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1" y="6577225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</a:t>
            </a:r>
            <a:r>
              <a:rPr lang="en-US" altLang="zh-CN" sz="1200" dirty="0"/>
              <a:t>Milos</a:t>
            </a:r>
            <a:endParaRPr 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789089" y="1563777"/>
            <a:ext cx="7693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A biased coin, with the probability of a head </a:t>
            </a:r>
            <a:r>
              <a:rPr kumimoji="1" lang="en-US" altLang="zh-CN" sz="2800" dirty="0" err="1" smtClean="0"/>
              <a:t>θ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Data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HHTTHHTHTHTTTHTHHHHTHHHHT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800" dirty="0" smtClean="0"/>
              <a:t>Heads 15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800" dirty="0" smtClean="0"/>
              <a:t>Tails:10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What is a good estimate of </a:t>
            </a:r>
            <a:r>
              <a:rPr kumimoji="1" lang="en-US" altLang="zh-CN" sz="2800" dirty="0" err="1" smtClean="0"/>
              <a:t>θ</a:t>
            </a:r>
            <a:r>
              <a:rPr kumimoji="1" lang="en-US" altLang="zh-CN" sz="2800" dirty="0" smtClean="0"/>
              <a:t>?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737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b="1" dirty="0">
                <a:solidFill>
                  <a:srgbClr val="000000"/>
                </a:solidFill>
              </a:rPr>
              <a:t>Maximum </a:t>
            </a:r>
            <a:r>
              <a:rPr kumimoji="1" lang="en-US" altLang="zh-CN" b="1" dirty="0" smtClean="0">
                <a:solidFill>
                  <a:srgbClr val="000000"/>
                </a:solidFill>
              </a:rPr>
              <a:t>likelihood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dirty="0" smtClean="0"/>
          </a:p>
          <a:p>
            <a:pPr>
              <a:lnSpc>
                <a:spcPts val="1900"/>
              </a:lnSpc>
            </a:pP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1" y="6577225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</a:t>
            </a:r>
            <a:r>
              <a:rPr lang="en-US" sz="1200" dirty="0" smtClean="0"/>
              <a:t>Milos</a:t>
            </a:r>
            <a:endParaRPr 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789090" y="1563777"/>
            <a:ext cx="59092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Use the frequency of occurrences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15/25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This is the maximum likelihood estimate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The likelihood of the data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Maximum likelihood</a:t>
            </a:r>
          </a:p>
        </p:txBody>
      </p:sp>
      <p:pic>
        <p:nvPicPr>
          <p:cNvPr id="6" name="图片 5" descr="Screen Shot 2016-04-04 at 12.33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86" y="4750703"/>
            <a:ext cx="5791200" cy="1625600"/>
          </a:xfrm>
          <a:prstGeom prst="rect">
            <a:avLst/>
          </a:prstGeom>
        </p:spPr>
      </p:pic>
      <p:pic>
        <p:nvPicPr>
          <p:cNvPr id="7" name="图片 6" descr="Screen Shot 2016-04-04 at 12.33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39" y="4266345"/>
            <a:ext cx="3136900" cy="508000"/>
          </a:xfrm>
          <a:prstGeom prst="rect">
            <a:avLst/>
          </a:prstGeom>
        </p:spPr>
      </p:pic>
      <p:pic>
        <p:nvPicPr>
          <p:cNvPr id="9" name="图片 8" descr="Screen Shot 2016-04-04 at 12.33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90" y="3141248"/>
            <a:ext cx="3086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7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b="1" dirty="0"/>
              <a:t>Maximum likelihood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dirty="0" smtClean="0"/>
          </a:p>
          <a:p>
            <a:pPr>
              <a:lnSpc>
                <a:spcPts val="1900"/>
              </a:lnSpc>
            </a:pP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1" y="6577225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from </a:t>
            </a:r>
            <a:r>
              <a:rPr lang="en-US" altLang="zh-CN" sz="1200" dirty="0"/>
              <a:t>Milos</a:t>
            </a:r>
            <a:endParaRPr 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789090" y="1563777"/>
            <a:ext cx="5909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kumimoji="1" lang="zh-CN" altLang="en-US" sz="2400" dirty="0"/>
          </a:p>
        </p:txBody>
      </p:sp>
      <p:pic>
        <p:nvPicPr>
          <p:cNvPr id="6" name="图片 5" descr="Screen Shot 2016-04-04 at 12.3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08" y="2386485"/>
            <a:ext cx="4140200" cy="2755900"/>
          </a:xfrm>
          <a:prstGeom prst="rect">
            <a:avLst/>
          </a:prstGeom>
        </p:spPr>
      </p:pic>
      <p:pic>
        <p:nvPicPr>
          <p:cNvPr id="7" name="图片 6" descr="Screen Shot 2016-04-04 at 12.38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08" y="1584681"/>
            <a:ext cx="3098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7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x|\mu, \sigma^2) = \frac{1}{ \left( 2 \pi \sigma^2&#10;    \right)^{1/2} }&#10;    \exp \left\{ - \frac{1}{2 \sigma^2} (x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71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\bfx|\boldmu, \boldSigma) = \frac{1}{(2\pi)^{D/2}}&#10;    \frac{1}{|\boldSigma|^{1/2}} \exp \left\{ -&#10;    \frac{1}{2} (\bfx - \boldmu)^\T \boldSigma^{-1} (\bfx -&#10;    \bold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4"/>
  <p:tag name="PICTUREFILESIZE" val="85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sum_{k=1}^K \pi_k {\cal N}(\bfx|\boldmu_k,&#10;    \boldSigma_k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5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orall k: \pi_k \geqslant 0 \qquad \sum_{k=1}^K \pi_k = 1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40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|b,c) = p(a|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26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a,b|c) &amp;=&amp; p(a|b,c) p(b|c) \\&#10;    &amp;=&amp; p(a|c) p(b|c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0"/>
  <p:tag name="PICTUREFILESIZE" val="54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74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2349</TotalTime>
  <Words>597</Words>
  <Application>Microsoft Macintosh PowerPoint</Application>
  <PresentationFormat>全屏显示(4:3)</PresentationFormat>
  <Paragraphs>156</Paragraphs>
  <Slides>25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Office Theme</vt:lpstr>
      <vt:lpstr>1_Office Theme</vt:lpstr>
      <vt:lpstr>Blank Presentation</vt:lpstr>
      <vt:lpstr>1_Blank Presentation</vt:lpstr>
      <vt:lpstr>prml</vt:lpstr>
      <vt:lpstr>CS 2750: Machine Learning  Review</vt:lpstr>
      <vt:lpstr>Plan for today</vt:lpstr>
      <vt:lpstr>HW 3</vt:lpstr>
      <vt:lpstr>Density Estimation</vt:lpstr>
      <vt:lpstr>Density Estimation</vt:lpstr>
      <vt:lpstr>Density Estimation</vt:lpstr>
      <vt:lpstr>A coin example</vt:lpstr>
      <vt:lpstr>Maximum likelihood</vt:lpstr>
      <vt:lpstr>Maximum likelihood</vt:lpstr>
      <vt:lpstr>Maximum a posteriori estimate</vt:lpstr>
      <vt:lpstr>Maximum a posteriori estimate</vt:lpstr>
      <vt:lpstr>Maximum a posteriori estimate</vt:lpstr>
      <vt:lpstr>Prior ∙ Likelihood = Posterior</vt:lpstr>
      <vt:lpstr>The Gaussian Distribution</vt:lpstr>
      <vt:lpstr>The Gaussian Distribution</vt:lpstr>
      <vt:lpstr>Mixtures of Gaussians (1)</vt:lpstr>
      <vt:lpstr>Mixtures of Gaussians (2)</vt:lpstr>
      <vt:lpstr>Mixtures of Gaussians (3)</vt:lpstr>
      <vt:lpstr>Bayesian Networks</vt:lpstr>
      <vt:lpstr>Conditional Probability Tables</vt:lpstr>
      <vt:lpstr>Conditional Independence</vt:lpstr>
      <vt:lpstr>Conditionally independent via D-separation </vt:lpstr>
      <vt:lpstr>D-separation </vt:lpstr>
      <vt:lpstr>Exercise</vt:lpstr>
      <vt:lpstr>Naïve Bayes as a Bayes Net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changsheng liu</cp:lastModifiedBy>
  <cp:revision>224</cp:revision>
  <dcterms:created xsi:type="dcterms:W3CDTF">2015-04-17T19:15:42Z</dcterms:created>
  <dcterms:modified xsi:type="dcterms:W3CDTF">2016-04-04T14:39:15Z</dcterms:modified>
</cp:coreProperties>
</file>