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96" r:id="rId3"/>
  </p:sldMasterIdLst>
  <p:notesMasterIdLst>
    <p:notesMasterId r:id="rId60"/>
  </p:notesMasterIdLst>
  <p:sldIdLst>
    <p:sldId id="256" r:id="rId4"/>
    <p:sldId id="422" r:id="rId5"/>
    <p:sldId id="500" r:id="rId6"/>
    <p:sldId id="501" r:id="rId7"/>
    <p:sldId id="502" r:id="rId8"/>
    <p:sldId id="503" r:id="rId9"/>
    <p:sldId id="504" r:id="rId10"/>
    <p:sldId id="505" r:id="rId11"/>
    <p:sldId id="507" r:id="rId12"/>
    <p:sldId id="532" r:id="rId13"/>
    <p:sldId id="533" r:id="rId14"/>
    <p:sldId id="534" r:id="rId15"/>
    <p:sldId id="365" r:id="rId16"/>
    <p:sldId id="320" r:id="rId17"/>
    <p:sldId id="328" r:id="rId18"/>
    <p:sldId id="341" r:id="rId19"/>
    <p:sldId id="312" r:id="rId20"/>
    <p:sldId id="330" r:id="rId21"/>
    <p:sldId id="331" r:id="rId22"/>
    <p:sldId id="332" r:id="rId23"/>
    <p:sldId id="333" r:id="rId24"/>
    <p:sldId id="313" r:id="rId25"/>
    <p:sldId id="335" r:id="rId26"/>
    <p:sldId id="334" r:id="rId27"/>
    <p:sldId id="345" r:id="rId28"/>
    <p:sldId id="314" r:id="rId29"/>
    <p:sldId id="352" r:id="rId30"/>
    <p:sldId id="350" r:id="rId31"/>
    <p:sldId id="351" r:id="rId32"/>
    <p:sldId id="530" r:id="rId33"/>
    <p:sldId id="531" r:id="rId34"/>
    <p:sldId id="336" r:id="rId35"/>
    <p:sldId id="347" r:id="rId36"/>
    <p:sldId id="337" r:id="rId37"/>
    <p:sldId id="348" r:id="rId38"/>
    <p:sldId id="349" r:id="rId39"/>
    <p:sldId id="338" r:id="rId40"/>
    <p:sldId id="315" r:id="rId41"/>
    <p:sldId id="366" r:id="rId42"/>
    <p:sldId id="319" r:id="rId43"/>
    <p:sldId id="329" r:id="rId44"/>
    <p:sldId id="322" r:id="rId45"/>
    <p:sldId id="342" r:id="rId46"/>
    <p:sldId id="324" r:id="rId47"/>
    <p:sldId id="325" r:id="rId48"/>
    <p:sldId id="326" r:id="rId49"/>
    <p:sldId id="327" r:id="rId50"/>
    <p:sldId id="423" r:id="rId51"/>
    <p:sldId id="424" r:id="rId52"/>
    <p:sldId id="425" r:id="rId53"/>
    <p:sldId id="426" r:id="rId54"/>
    <p:sldId id="427" r:id="rId55"/>
    <p:sldId id="428" r:id="rId56"/>
    <p:sldId id="429" r:id="rId57"/>
    <p:sldId id="528" r:id="rId58"/>
    <p:sldId id="529" r:id="rId5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2D37E5-CA1E-4CC9-9229-77E4CE636362}" v="26" dt="2026-07-13T17:53:54.1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8025" autoAdjust="0"/>
    <p:restoredTop sz="94660"/>
  </p:normalViewPr>
  <p:slideViewPr>
    <p:cSldViewPr snapToGrid="0">
      <p:cViewPr varScale="1">
        <p:scale>
          <a:sx n="95" d="100"/>
          <a:sy n="95" d="100"/>
        </p:scale>
        <p:origin x="979" y="72"/>
      </p:cViewPr>
      <p:guideLst/>
    </p:cSldViewPr>
  </p:slid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microsoft.com/office/2015/10/relationships/revisionInfo" Target="revisionInfo.xml"/><Relationship Id="rId5" Type="http://schemas.openxmlformats.org/officeDocument/2006/relationships/slide" Target="slides/slide2.xml"/><Relationship Id="rId61" Type="http://schemas.openxmlformats.org/officeDocument/2006/relationships/presProps" Target="presProp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notesMaster" Target="notesMasters/notesMaster1.xml"/><Relationship Id="rId65"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riana Kovashka" userId="98baa7aea3a9faa0" providerId="LiveId" clId="{39A8072A-6F63-481A-8012-D5D4DE0E52DA}"/>
    <pc:docChg chg="undo custSel addSld delSld modSld sldOrd">
      <pc:chgData name="Adriana Kovashka" userId="98baa7aea3a9faa0" providerId="LiveId" clId="{39A8072A-6F63-481A-8012-D5D4DE0E52DA}" dt="2026-07-13T18:06:51.998" v="2394" actId="20577"/>
      <pc:docMkLst>
        <pc:docMk/>
      </pc:docMkLst>
      <pc:sldChg chg="addSp modSp mod">
        <pc:chgData name="Adriana Kovashka" userId="98baa7aea3a9faa0" providerId="LiveId" clId="{39A8072A-6F63-481A-8012-D5D4DE0E52DA}" dt="2026-07-13T17:19:30.237" v="990" actId="20577"/>
        <pc:sldMkLst>
          <pc:docMk/>
          <pc:sldMk cId="3685162360" sldId="256"/>
        </pc:sldMkLst>
        <pc:spChg chg="mod">
          <ac:chgData name="Adriana Kovashka" userId="98baa7aea3a9faa0" providerId="LiveId" clId="{39A8072A-6F63-481A-8012-D5D4DE0E52DA}" dt="2026-07-13T17:19:30.237" v="990" actId="20577"/>
          <ac:spMkLst>
            <pc:docMk/>
            <pc:sldMk cId="3685162360" sldId="256"/>
            <ac:spMk id="2" creationId="{00000000-0000-0000-0000-000000000000}"/>
          </ac:spMkLst>
        </pc:spChg>
        <pc:spChg chg="mod">
          <ac:chgData name="Adriana Kovashka" userId="98baa7aea3a9faa0" providerId="LiveId" clId="{39A8072A-6F63-481A-8012-D5D4DE0E52DA}" dt="2026-07-13T16:56:27.619" v="876" actId="20577"/>
          <ac:spMkLst>
            <pc:docMk/>
            <pc:sldMk cId="3685162360" sldId="256"/>
            <ac:spMk id="3" creationId="{00000000-0000-0000-0000-000000000000}"/>
          </ac:spMkLst>
        </pc:spChg>
      </pc:sldChg>
      <pc:sldChg chg="add">
        <pc:chgData name="Adriana Kovashka" userId="98baa7aea3a9faa0" providerId="LiveId" clId="{39A8072A-6F63-481A-8012-D5D4DE0E52DA}" dt="2026-07-13T17:16:59.435" v="878"/>
        <pc:sldMkLst>
          <pc:docMk/>
          <pc:sldMk cId="0" sldId="312"/>
        </pc:sldMkLst>
      </pc:sldChg>
      <pc:sldChg chg="add">
        <pc:chgData name="Adriana Kovashka" userId="98baa7aea3a9faa0" providerId="LiveId" clId="{39A8072A-6F63-481A-8012-D5D4DE0E52DA}" dt="2026-07-13T17:16:59.435" v="878"/>
        <pc:sldMkLst>
          <pc:docMk/>
          <pc:sldMk cId="0" sldId="313"/>
        </pc:sldMkLst>
      </pc:sldChg>
      <pc:sldChg chg="add">
        <pc:chgData name="Adriana Kovashka" userId="98baa7aea3a9faa0" providerId="LiveId" clId="{39A8072A-6F63-481A-8012-D5D4DE0E52DA}" dt="2026-07-13T17:16:59.435" v="878"/>
        <pc:sldMkLst>
          <pc:docMk/>
          <pc:sldMk cId="0" sldId="314"/>
        </pc:sldMkLst>
      </pc:sldChg>
      <pc:sldChg chg="add">
        <pc:chgData name="Adriana Kovashka" userId="98baa7aea3a9faa0" providerId="LiveId" clId="{39A8072A-6F63-481A-8012-D5D4DE0E52DA}" dt="2026-07-13T17:16:59.435" v="878"/>
        <pc:sldMkLst>
          <pc:docMk/>
          <pc:sldMk cId="0" sldId="315"/>
        </pc:sldMkLst>
      </pc:sldChg>
      <pc:sldChg chg="add">
        <pc:chgData name="Adriana Kovashka" userId="98baa7aea3a9faa0" providerId="LiveId" clId="{39A8072A-6F63-481A-8012-D5D4DE0E52DA}" dt="2026-07-13T17:16:59.435" v="878"/>
        <pc:sldMkLst>
          <pc:docMk/>
          <pc:sldMk cId="0" sldId="319"/>
        </pc:sldMkLst>
      </pc:sldChg>
      <pc:sldChg chg="add">
        <pc:chgData name="Adriana Kovashka" userId="98baa7aea3a9faa0" providerId="LiveId" clId="{39A8072A-6F63-481A-8012-D5D4DE0E52DA}" dt="2026-07-13T17:16:59.435" v="878"/>
        <pc:sldMkLst>
          <pc:docMk/>
          <pc:sldMk cId="0" sldId="320"/>
        </pc:sldMkLst>
      </pc:sldChg>
      <pc:sldChg chg="add">
        <pc:chgData name="Adriana Kovashka" userId="98baa7aea3a9faa0" providerId="LiveId" clId="{39A8072A-6F63-481A-8012-D5D4DE0E52DA}" dt="2026-07-13T17:16:59.435" v="878"/>
        <pc:sldMkLst>
          <pc:docMk/>
          <pc:sldMk cId="0" sldId="322"/>
        </pc:sldMkLst>
      </pc:sldChg>
      <pc:sldChg chg="add">
        <pc:chgData name="Adriana Kovashka" userId="98baa7aea3a9faa0" providerId="LiveId" clId="{39A8072A-6F63-481A-8012-D5D4DE0E52DA}" dt="2026-07-13T17:16:59.435" v="878"/>
        <pc:sldMkLst>
          <pc:docMk/>
          <pc:sldMk cId="0" sldId="324"/>
        </pc:sldMkLst>
      </pc:sldChg>
      <pc:sldChg chg="add">
        <pc:chgData name="Adriana Kovashka" userId="98baa7aea3a9faa0" providerId="LiveId" clId="{39A8072A-6F63-481A-8012-D5D4DE0E52DA}" dt="2026-07-13T17:16:59.435" v="878"/>
        <pc:sldMkLst>
          <pc:docMk/>
          <pc:sldMk cId="0" sldId="325"/>
        </pc:sldMkLst>
      </pc:sldChg>
      <pc:sldChg chg="add">
        <pc:chgData name="Adriana Kovashka" userId="98baa7aea3a9faa0" providerId="LiveId" clId="{39A8072A-6F63-481A-8012-D5D4DE0E52DA}" dt="2026-07-13T17:16:59.435" v="878"/>
        <pc:sldMkLst>
          <pc:docMk/>
          <pc:sldMk cId="0" sldId="326"/>
        </pc:sldMkLst>
      </pc:sldChg>
      <pc:sldChg chg="add">
        <pc:chgData name="Adriana Kovashka" userId="98baa7aea3a9faa0" providerId="LiveId" clId="{39A8072A-6F63-481A-8012-D5D4DE0E52DA}" dt="2026-07-13T17:16:59.435" v="878"/>
        <pc:sldMkLst>
          <pc:docMk/>
          <pc:sldMk cId="0" sldId="327"/>
        </pc:sldMkLst>
      </pc:sldChg>
      <pc:sldChg chg="add">
        <pc:chgData name="Adriana Kovashka" userId="98baa7aea3a9faa0" providerId="LiveId" clId="{39A8072A-6F63-481A-8012-D5D4DE0E52DA}" dt="2026-07-13T17:16:59.435" v="878"/>
        <pc:sldMkLst>
          <pc:docMk/>
          <pc:sldMk cId="0" sldId="328"/>
        </pc:sldMkLst>
      </pc:sldChg>
      <pc:sldChg chg="add">
        <pc:chgData name="Adriana Kovashka" userId="98baa7aea3a9faa0" providerId="LiveId" clId="{39A8072A-6F63-481A-8012-D5D4DE0E52DA}" dt="2026-07-13T17:16:59.435" v="878"/>
        <pc:sldMkLst>
          <pc:docMk/>
          <pc:sldMk cId="0" sldId="329"/>
        </pc:sldMkLst>
      </pc:sldChg>
      <pc:sldChg chg="add">
        <pc:chgData name="Adriana Kovashka" userId="98baa7aea3a9faa0" providerId="LiveId" clId="{39A8072A-6F63-481A-8012-D5D4DE0E52DA}" dt="2026-07-13T17:16:59.435" v="878"/>
        <pc:sldMkLst>
          <pc:docMk/>
          <pc:sldMk cId="0" sldId="330"/>
        </pc:sldMkLst>
      </pc:sldChg>
      <pc:sldChg chg="add">
        <pc:chgData name="Adriana Kovashka" userId="98baa7aea3a9faa0" providerId="LiveId" clId="{39A8072A-6F63-481A-8012-D5D4DE0E52DA}" dt="2026-07-13T17:16:59.435" v="878"/>
        <pc:sldMkLst>
          <pc:docMk/>
          <pc:sldMk cId="0" sldId="331"/>
        </pc:sldMkLst>
      </pc:sldChg>
      <pc:sldChg chg="add">
        <pc:chgData name="Adriana Kovashka" userId="98baa7aea3a9faa0" providerId="LiveId" clId="{39A8072A-6F63-481A-8012-D5D4DE0E52DA}" dt="2026-07-13T17:16:59.435" v="878"/>
        <pc:sldMkLst>
          <pc:docMk/>
          <pc:sldMk cId="0" sldId="332"/>
        </pc:sldMkLst>
      </pc:sldChg>
      <pc:sldChg chg="add">
        <pc:chgData name="Adriana Kovashka" userId="98baa7aea3a9faa0" providerId="LiveId" clId="{39A8072A-6F63-481A-8012-D5D4DE0E52DA}" dt="2026-07-13T17:16:59.435" v="878"/>
        <pc:sldMkLst>
          <pc:docMk/>
          <pc:sldMk cId="0" sldId="333"/>
        </pc:sldMkLst>
      </pc:sldChg>
      <pc:sldChg chg="add">
        <pc:chgData name="Adriana Kovashka" userId="98baa7aea3a9faa0" providerId="LiveId" clId="{39A8072A-6F63-481A-8012-D5D4DE0E52DA}" dt="2026-07-13T17:16:59.435" v="878"/>
        <pc:sldMkLst>
          <pc:docMk/>
          <pc:sldMk cId="0" sldId="334"/>
        </pc:sldMkLst>
      </pc:sldChg>
      <pc:sldChg chg="add">
        <pc:chgData name="Adriana Kovashka" userId="98baa7aea3a9faa0" providerId="LiveId" clId="{39A8072A-6F63-481A-8012-D5D4DE0E52DA}" dt="2026-07-13T17:16:59.435" v="878"/>
        <pc:sldMkLst>
          <pc:docMk/>
          <pc:sldMk cId="0" sldId="335"/>
        </pc:sldMkLst>
      </pc:sldChg>
      <pc:sldChg chg="add">
        <pc:chgData name="Adriana Kovashka" userId="98baa7aea3a9faa0" providerId="LiveId" clId="{39A8072A-6F63-481A-8012-D5D4DE0E52DA}" dt="2026-07-13T17:16:59.435" v="878"/>
        <pc:sldMkLst>
          <pc:docMk/>
          <pc:sldMk cId="0" sldId="336"/>
        </pc:sldMkLst>
      </pc:sldChg>
      <pc:sldChg chg="add">
        <pc:chgData name="Adriana Kovashka" userId="98baa7aea3a9faa0" providerId="LiveId" clId="{39A8072A-6F63-481A-8012-D5D4DE0E52DA}" dt="2026-07-13T17:16:59.435" v="878"/>
        <pc:sldMkLst>
          <pc:docMk/>
          <pc:sldMk cId="0" sldId="337"/>
        </pc:sldMkLst>
      </pc:sldChg>
      <pc:sldChg chg="add">
        <pc:chgData name="Adriana Kovashka" userId="98baa7aea3a9faa0" providerId="LiveId" clId="{39A8072A-6F63-481A-8012-D5D4DE0E52DA}" dt="2026-07-13T17:16:59.435" v="878"/>
        <pc:sldMkLst>
          <pc:docMk/>
          <pc:sldMk cId="0" sldId="338"/>
        </pc:sldMkLst>
      </pc:sldChg>
      <pc:sldChg chg="add">
        <pc:chgData name="Adriana Kovashka" userId="98baa7aea3a9faa0" providerId="LiveId" clId="{39A8072A-6F63-481A-8012-D5D4DE0E52DA}" dt="2026-07-13T17:16:59.435" v="878"/>
        <pc:sldMkLst>
          <pc:docMk/>
          <pc:sldMk cId="0" sldId="341"/>
        </pc:sldMkLst>
      </pc:sldChg>
      <pc:sldChg chg="add">
        <pc:chgData name="Adriana Kovashka" userId="98baa7aea3a9faa0" providerId="LiveId" clId="{39A8072A-6F63-481A-8012-D5D4DE0E52DA}" dt="2026-07-13T17:16:59.435" v="878"/>
        <pc:sldMkLst>
          <pc:docMk/>
          <pc:sldMk cId="0" sldId="342"/>
        </pc:sldMkLst>
      </pc:sldChg>
      <pc:sldChg chg="add">
        <pc:chgData name="Adriana Kovashka" userId="98baa7aea3a9faa0" providerId="LiveId" clId="{39A8072A-6F63-481A-8012-D5D4DE0E52DA}" dt="2026-07-13T17:16:59.435" v="878"/>
        <pc:sldMkLst>
          <pc:docMk/>
          <pc:sldMk cId="0" sldId="345"/>
        </pc:sldMkLst>
      </pc:sldChg>
      <pc:sldChg chg="add">
        <pc:chgData name="Adriana Kovashka" userId="98baa7aea3a9faa0" providerId="LiveId" clId="{39A8072A-6F63-481A-8012-D5D4DE0E52DA}" dt="2026-07-13T17:16:59.435" v="878"/>
        <pc:sldMkLst>
          <pc:docMk/>
          <pc:sldMk cId="0" sldId="347"/>
        </pc:sldMkLst>
      </pc:sldChg>
      <pc:sldChg chg="add">
        <pc:chgData name="Adriana Kovashka" userId="98baa7aea3a9faa0" providerId="LiveId" clId="{39A8072A-6F63-481A-8012-D5D4DE0E52DA}" dt="2026-07-13T17:16:59.435" v="878"/>
        <pc:sldMkLst>
          <pc:docMk/>
          <pc:sldMk cId="0" sldId="348"/>
        </pc:sldMkLst>
      </pc:sldChg>
      <pc:sldChg chg="add">
        <pc:chgData name="Adriana Kovashka" userId="98baa7aea3a9faa0" providerId="LiveId" clId="{39A8072A-6F63-481A-8012-D5D4DE0E52DA}" dt="2026-07-13T17:16:59.435" v="878"/>
        <pc:sldMkLst>
          <pc:docMk/>
          <pc:sldMk cId="0" sldId="349"/>
        </pc:sldMkLst>
      </pc:sldChg>
      <pc:sldChg chg="add">
        <pc:chgData name="Adriana Kovashka" userId="98baa7aea3a9faa0" providerId="LiveId" clId="{39A8072A-6F63-481A-8012-D5D4DE0E52DA}" dt="2026-07-13T17:16:59.435" v="878"/>
        <pc:sldMkLst>
          <pc:docMk/>
          <pc:sldMk cId="0" sldId="350"/>
        </pc:sldMkLst>
      </pc:sldChg>
      <pc:sldChg chg="add">
        <pc:chgData name="Adriana Kovashka" userId="98baa7aea3a9faa0" providerId="LiveId" clId="{39A8072A-6F63-481A-8012-D5D4DE0E52DA}" dt="2026-07-13T17:16:59.435" v="878"/>
        <pc:sldMkLst>
          <pc:docMk/>
          <pc:sldMk cId="0" sldId="351"/>
        </pc:sldMkLst>
      </pc:sldChg>
      <pc:sldChg chg="add">
        <pc:chgData name="Adriana Kovashka" userId="98baa7aea3a9faa0" providerId="LiveId" clId="{39A8072A-6F63-481A-8012-D5D4DE0E52DA}" dt="2026-07-13T17:16:59.435" v="878"/>
        <pc:sldMkLst>
          <pc:docMk/>
          <pc:sldMk cId="0" sldId="352"/>
        </pc:sldMkLst>
      </pc:sldChg>
      <pc:sldChg chg="add del">
        <pc:chgData name="Adriana Kovashka" userId="98baa7aea3a9faa0" providerId="LiveId" clId="{39A8072A-6F63-481A-8012-D5D4DE0E52DA}" dt="2026-07-13T17:18:35.930" v="926" actId="47"/>
        <pc:sldMkLst>
          <pc:docMk/>
          <pc:sldMk cId="4267162755" sldId="355"/>
        </pc:sldMkLst>
      </pc:sldChg>
      <pc:sldChg chg="modSp add mod">
        <pc:chgData name="Adriana Kovashka" userId="98baa7aea3a9faa0" providerId="LiveId" clId="{39A8072A-6F63-481A-8012-D5D4DE0E52DA}" dt="2026-07-13T17:18:59.613" v="949" actId="20577"/>
        <pc:sldMkLst>
          <pc:docMk/>
          <pc:sldMk cId="3885294066" sldId="365"/>
        </pc:sldMkLst>
        <pc:spChg chg="mod">
          <ac:chgData name="Adriana Kovashka" userId="98baa7aea3a9faa0" providerId="LiveId" clId="{39A8072A-6F63-481A-8012-D5D4DE0E52DA}" dt="2026-07-13T17:18:59.613" v="949" actId="20577"/>
          <ac:spMkLst>
            <pc:docMk/>
            <pc:sldMk cId="3885294066" sldId="365"/>
            <ac:spMk id="93187" creationId="{00000000-0000-0000-0000-000000000000}"/>
          </ac:spMkLst>
        </pc:spChg>
      </pc:sldChg>
      <pc:sldChg chg="add">
        <pc:chgData name="Adriana Kovashka" userId="98baa7aea3a9faa0" providerId="LiveId" clId="{39A8072A-6F63-481A-8012-D5D4DE0E52DA}" dt="2026-07-13T17:16:59.435" v="878"/>
        <pc:sldMkLst>
          <pc:docMk/>
          <pc:sldMk cId="2204175464" sldId="366"/>
        </pc:sldMkLst>
      </pc:sldChg>
      <pc:sldChg chg="modSp mod">
        <pc:chgData name="Adriana Kovashka" userId="98baa7aea3a9faa0" providerId="LiveId" clId="{39A8072A-6F63-481A-8012-D5D4DE0E52DA}" dt="2026-07-13T17:17:30.644" v="903" actId="20577"/>
        <pc:sldMkLst>
          <pc:docMk/>
          <pc:sldMk cId="4138205855" sldId="422"/>
        </pc:sldMkLst>
        <pc:spChg chg="mod">
          <ac:chgData name="Adriana Kovashka" userId="98baa7aea3a9faa0" providerId="LiveId" clId="{39A8072A-6F63-481A-8012-D5D4DE0E52DA}" dt="2026-07-13T17:17:30.644" v="903" actId="20577"/>
          <ac:spMkLst>
            <pc:docMk/>
            <pc:sldMk cId="4138205855" sldId="422"/>
            <ac:spMk id="3" creationId="{DFD9631E-72D0-43D9-AB53-F15AE3F64556}"/>
          </ac:spMkLst>
        </pc:spChg>
      </pc:sldChg>
      <pc:sldChg chg="modSp mod ord">
        <pc:chgData name="Adriana Kovashka" userId="98baa7aea3a9faa0" providerId="LiveId" clId="{39A8072A-6F63-481A-8012-D5D4DE0E52DA}" dt="2026-07-13T17:18:16.770" v="925" actId="20577"/>
        <pc:sldMkLst>
          <pc:docMk/>
          <pc:sldMk cId="1443597737" sldId="423"/>
        </pc:sldMkLst>
        <pc:spChg chg="mod">
          <ac:chgData name="Adriana Kovashka" userId="98baa7aea3a9faa0" providerId="LiveId" clId="{39A8072A-6F63-481A-8012-D5D4DE0E52DA}" dt="2026-07-13T17:18:16.770" v="925" actId="20577"/>
          <ac:spMkLst>
            <pc:docMk/>
            <pc:sldMk cId="1443597737" sldId="423"/>
            <ac:spMk id="2" creationId="{E949CBA2-C5E6-451D-A71F-9C7281045D2B}"/>
          </ac:spMkLst>
        </pc:spChg>
      </pc:sldChg>
      <pc:sldChg chg="ord">
        <pc:chgData name="Adriana Kovashka" userId="98baa7aea3a9faa0" providerId="LiveId" clId="{39A8072A-6F63-481A-8012-D5D4DE0E52DA}" dt="2026-07-13T17:18:04.004" v="905"/>
        <pc:sldMkLst>
          <pc:docMk/>
          <pc:sldMk cId="4246333113" sldId="424"/>
        </pc:sldMkLst>
      </pc:sldChg>
      <pc:sldChg chg="ord">
        <pc:chgData name="Adriana Kovashka" userId="98baa7aea3a9faa0" providerId="LiveId" clId="{39A8072A-6F63-481A-8012-D5D4DE0E52DA}" dt="2026-07-13T17:18:04.004" v="905"/>
        <pc:sldMkLst>
          <pc:docMk/>
          <pc:sldMk cId="3898286745" sldId="425"/>
        </pc:sldMkLst>
      </pc:sldChg>
      <pc:sldChg chg="ord">
        <pc:chgData name="Adriana Kovashka" userId="98baa7aea3a9faa0" providerId="LiveId" clId="{39A8072A-6F63-481A-8012-D5D4DE0E52DA}" dt="2026-07-13T17:18:04.004" v="905"/>
        <pc:sldMkLst>
          <pc:docMk/>
          <pc:sldMk cId="1522252738" sldId="426"/>
        </pc:sldMkLst>
      </pc:sldChg>
      <pc:sldChg chg="ord">
        <pc:chgData name="Adriana Kovashka" userId="98baa7aea3a9faa0" providerId="LiveId" clId="{39A8072A-6F63-481A-8012-D5D4DE0E52DA}" dt="2026-07-13T17:18:04.004" v="905"/>
        <pc:sldMkLst>
          <pc:docMk/>
          <pc:sldMk cId="2437201643" sldId="427"/>
        </pc:sldMkLst>
      </pc:sldChg>
      <pc:sldChg chg="ord">
        <pc:chgData name="Adriana Kovashka" userId="98baa7aea3a9faa0" providerId="LiveId" clId="{39A8072A-6F63-481A-8012-D5D4DE0E52DA}" dt="2026-07-13T17:18:04.004" v="905"/>
        <pc:sldMkLst>
          <pc:docMk/>
          <pc:sldMk cId="3067173446" sldId="428"/>
        </pc:sldMkLst>
      </pc:sldChg>
      <pc:sldChg chg="ord">
        <pc:chgData name="Adriana Kovashka" userId="98baa7aea3a9faa0" providerId="LiveId" clId="{39A8072A-6F63-481A-8012-D5D4DE0E52DA}" dt="2026-07-13T17:18:04.004" v="905"/>
        <pc:sldMkLst>
          <pc:docMk/>
          <pc:sldMk cId="3971172487" sldId="429"/>
        </pc:sldMkLst>
      </pc:sldChg>
      <pc:sldChg chg="del">
        <pc:chgData name="Adriana Kovashka" userId="98baa7aea3a9faa0" providerId="LiveId" clId="{39A8072A-6F63-481A-8012-D5D4DE0E52DA}" dt="2026-07-13T17:15:50.310" v="877" actId="47"/>
        <pc:sldMkLst>
          <pc:docMk/>
          <pc:sldMk cId="1423222586" sldId="515"/>
        </pc:sldMkLst>
      </pc:sldChg>
      <pc:sldChg chg="modSp add del mod">
        <pc:chgData name="Adriana Kovashka" userId="98baa7aea3a9faa0" providerId="LiveId" clId="{39A8072A-6F63-481A-8012-D5D4DE0E52DA}" dt="2026-07-13T18:05:35.140" v="2346" actId="47"/>
        <pc:sldMkLst>
          <pc:docMk/>
          <pc:sldMk cId="3601815836" sldId="526"/>
        </pc:sldMkLst>
        <pc:spChg chg="mod">
          <ac:chgData name="Adriana Kovashka" userId="98baa7aea3a9faa0" providerId="LiveId" clId="{39A8072A-6F63-481A-8012-D5D4DE0E52DA}" dt="2026-06-17T02:58:25.204" v="873" actId="20577"/>
          <ac:spMkLst>
            <pc:docMk/>
            <pc:sldMk cId="3601815836" sldId="526"/>
            <ac:spMk id="3" creationId="{CF2FCF73-E732-C8C6-9B35-F8D4E5D2EAC6}"/>
          </ac:spMkLst>
        </pc:spChg>
      </pc:sldChg>
      <pc:sldChg chg="del">
        <pc:chgData name="Adriana Kovashka" userId="98baa7aea3a9faa0" providerId="LiveId" clId="{39A8072A-6F63-481A-8012-D5D4DE0E52DA}" dt="2026-07-13T18:06:01.791" v="2355" actId="47"/>
        <pc:sldMkLst>
          <pc:docMk/>
          <pc:sldMk cId="435087644" sldId="527"/>
        </pc:sldMkLst>
      </pc:sldChg>
      <pc:sldChg chg="modSp mod">
        <pc:chgData name="Adriana Kovashka" userId="98baa7aea3a9faa0" providerId="LiveId" clId="{39A8072A-6F63-481A-8012-D5D4DE0E52DA}" dt="2026-07-13T18:06:22.562" v="2357" actId="20577"/>
        <pc:sldMkLst>
          <pc:docMk/>
          <pc:sldMk cId="2935758670" sldId="528"/>
        </pc:sldMkLst>
        <pc:spChg chg="mod">
          <ac:chgData name="Adriana Kovashka" userId="98baa7aea3a9faa0" providerId="LiveId" clId="{39A8072A-6F63-481A-8012-D5D4DE0E52DA}" dt="2026-07-13T18:06:22.562" v="2357" actId="20577"/>
          <ac:spMkLst>
            <pc:docMk/>
            <pc:sldMk cId="2935758670" sldId="528"/>
            <ac:spMk id="2" creationId="{B2146314-54AD-9F11-3471-90DBFB663774}"/>
          </ac:spMkLst>
        </pc:spChg>
      </pc:sldChg>
      <pc:sldChg chg="modSp mod">
        <pc:chgData name="Adriana Kovashka" userId="98baa7aea3a9faa0" providerId="LiveId" clId="{39A8072A-6F63-481A-8012-D5D4DE0E52DA}" dt="2026-07-13T18:06:51.998" v="2394" actId="20577"/>
        <pc:sldMkLst>
          <pc:docMk/>
          <pc:sldMk cId="3961804665" sldId="529"/>
        </pc:sldMkLst>
        <pc:spChg chg="mod">
          <ac:chgData name="Adriana Kovashka" userId="98baa7aea3a9faa0" providerId="LiveId" clId="{39A8072A-6F63-481A-8012-D5D4DE0E52DA}" dt="2026-07-13T18:06:25.644" v="2367" actId="20577"/>
          <ac:spMkLst>
            <pc:docMk/>
            <pc:sldMk cId="3961804665" sldId="529"/>
            <ac:spMk id="2" creationId="{92C36942-25DD-66D5-3FA7-A8EB1289C822}"/>
          </ac:spMkLst>
        </pc:spChg>
        <pc:spChg chg="mod">
          <ac:chgData name="Adriana Kovashka" userId="98baa7aea3a9faa0" providerId="LiveId" clId="{39A8072A-6F63-481A-8012-D5D4DE0E52DA}" dt="2026-07-13T18:06:51.998" v="2394" actId="20577"/>
          <ac:spMkLst>
            <pc:docMk/>
            <pc:sldMk cId="3961804665" sldId="529"/>
            <ac:spMk id="3" creationId="{FE895D9A-9FF0-CFAC-3345-9D0B1DC75539}"/>
          </ac:spMkLst>
        </pc:spChg>
      </pc:sldChg>
      <pc:sldChg chg="addSp delSp modSp new mod modClrScheme chgLayout">
        <pc:chgData name="Adriana Kovashka" userId="98baa7aea3a9faa0" providerId="LiveId" clId="{39A8072A-6F63-481A-8012-D5D4DE0E52DA}" dt="2026-07-13T17:27:48.034" v="1102" actId="403"/>
        <pc:sldMkLst>
          <pc:docMk/>
          <pc:sldMk cId="3817627595" sldId="530"/>
        </pc:sldMkLst>
        <pc:spChg chg="add del mod ord">
          <ac:chgData name="Adriana Kovashka" userId="98baa7aea3a9faa0" providerId="LiveId" clId="{39A8072A-6F63-481A-8012-D5D4DE0E52DA}" dt="2026-07-13T17:26:26.458" v="993" actId="700"/>
          <ac:spMkLst>
            <pc:docMk/>
            <pc:sldMk cId="3817627595" sldId="530"/>
            <ac:spMk id="2" creationId="{DDC97283-4B88-8EE1-C8C7-9ACE07229E10}"/>
          </ac:spMkLst>
        </pc:spChg>
        <pc:spChg chg="add del mod ord">
          <ac:chgData name="Adriana Kovashka" userId="98baa7aea3a9faa0" providerId="LiveId" clId="{39A8072A-6F63-481A-8012-D5D4DE0E52DA}" dt="2026-07-13T17:26:26.458" v="993" actId="700"/>
          <ac:spMkLst>
            <pc:docMk/>
            <pc:sldMk cId="3817627595" sldId="530"/>
            <ac:spMk id="3" creationId="{6BB2A494-E8A6-E581-501C-7B1E58A6AEFE}"/>
          </ac:spMkLst>
        </pc:spChg>
        <pc:spChg chg="add mod ord">
          <ac:chgData name="Adriana Kovashka" userId="98baa7aea3a9faa0" providerId="LiveId" clId="{39A8072A-6F63-481A-8012-D5D4DE0E52DA}" dt="2026-07-13T17:26:33.154" v="1014" actId="20577"/>
          <ac:spMkLst>
            <pc:docMk/>
            <pc:sldMk cId="3817627595" sldId="530"/>
            <ac:spMk id="4" creationId="{4CC4869B-7DDA-CA9A-0066-572BE74C7A0D}"/>
          </ac:spMkLst>
        </pc:spChg>
        <pc:spChg chg="add mod ord">
          <ac:chgData name="Adriana Kovashka" userId="98baa7aea3a9faa0" providerId="LiveId" clId="{39A8072A-6F63-481A-8012-D5D4DE0E52DA}" dt="2026-07-13T17:27:48.034" v="1102" actId="403"/>
          <ac:spMkLst>
            <pc:docMk/>
            <pc:sldMk cId="3817627595" sldId="530"/>
            <ac:spMk id="5" creationId="{A69E04B8-F4C5-9142-6295-F1F19A3D0692}"/>
          </ac:spMkLst>
        </pc:spChg>
        <pc:spChg chg="add mod">
          <ac:chgData name="Adriana Kovashka" userId="98baa7aea3a9faa0" providerId="LiveId" clId="{39A8072A-6F63-481A-8012-D5D4DE0E52DA}" dt="2026-07-13T17:27:43.347" v="1099" actId="1076"/>
          <ac:spMkLst>
            <pc:docMk/>
            <pc:sldMk cId="3817627595" sldId="530"/>
            <ac:spMk id="6" creationId="{1A242936-B74F-84E8-2E64-34412D586733}"/>
          </ac:spMkLst>
        </pc:spChg>
      </pc:sldChg>
      <pc:sldChg chg="modSp add mod">
        <pc:chgData name="Adriana Kovashka" userId="98baa7aea3a9faa0" providerId="LiveId" clId="{39A8072A-6F63-481A-8012-D5D4DE0E52DA}" dt="2026-07-13T17:28:06.721" v="1122" actId="27636"/>
        <pc:sldMkLst>
          <pc:docMk/>
          <pc:sldMk cId="1155966293" sldId="531"/>
        </pc:sldMkLst>
        <pc:spChg chg="mod">
          <ac:chgData name="Adriana Kovashka" userId="98baa7aea3a9faa0" providerId="LiveId" clId="{39A8072A-6F63-481A-8012-D5D4DE0E52DA}" dt="2026-07-13T17:28:00.898" v="1120" actId="20577"/>
          <ac:spMkLst>
            <pc:docMk/>
            <pc:sldMk cId="1155966293" sldId="531"/>
            <ac:spMk id="4" creationId="{84A56348-74B3-BC23-0D38-D97808C3ED5E}"/>
          </ac:spMkLst>
        </pc:spChg>
        <pc:spChg chg="mod">
          <ac:chgData name="Adriana Kovashka" userId="98baa7aea3a9faa0" providerId="LiveId" clId="{39A8072A-6F63-481A-8012-D5D4DE0E52DA}" dt="2026-07-13T17:28:06.721" v="1122" actId="27636"/>
          <ac:spMkLst>
            <pc:docMk/>
            <pc:sldMk cId="1155966293" sldId="531"/>
            <ac:spMk id="5" creationId="{F8151DC6-6A13-74DC-3D05-DF7963413251}"/>
          </ac:spMkLst>
        </pc:spChg>
      </pc:sldChg>
      <pc:sldChg chg="addSp modSp new mod ord modClrScheme chgLayout">
        <pc:chgData name="Adriana Kovashka" userId="98baa7aea3a9faa0" providerId="LiveId" clId="{39A8072A-6F63-481A-8012-D5D4DE0E52DA}" dt="2026-07-13T18:05:22.325" v="2345"/>
        <pc:sldMkLst>
          <pc:docMk/>
          <pc:sldMk cId="413657053" sldId="532"/>
        </pc:sldMkLst>
        <pc:spChg chg="add mod">
          <ac:chgData name="Adriana Kovashka" userId="98baa7aea3a9faa0" providerId="LiveId" clId="{39A8072A-6F63-481A-8012-D5D4DE0E52DA}" dt="2026-07-13T17:30:46.686" v="1147" actId="20577"/>
          <ac:spMkLst>
            <pc:docMk/>
            <pc:sldMk cId="413657053" sldId="532"/>
            <ac:spMk id="2" creationId="{8A56B9FE-251D-7D25-6033-EC517CD48BA2}"/>
          </ac:spMkLst>
        </pc:spChg>
        <pc:spChg chg="add mod">
          <ac:chgData name="Adriana Kovashka" userId="98baa7aea3a9faa0" providerId="LiveId" clId="{39A8072A-6F63-481A-8012-D5D4DE0E52DA}" dt="2026-07-13T17:37:26.228" v="1275" actId="27636"/>
          <ac:spMkLst>
            <pc:docMk/>
            <pc:sldMk cId="413657053" sldId="532"/>
            <ac:spMk id="3" creationId="{66E20627-EED9-38EC-763D-26D1CC1C73BE}"/>
          </ac:spMkLst>
        </pc:spChg>
        <pc:spChg chg="add mod">
          <ac:chgData name="Adriana Kovashka" userId="98baa7aea3a9faa0" providerId="LiveId" clId="{39A8072A-6F63-481A-8012-D5D4DE0E52DA}" dt="2026-07-13T17:37:02.966" v="1260" actId="20577"/>
          <ac:spMkLst>
            <pc:docMk/>
            <pc:sldMk cId="413657053" sldId="532"/>
            <ac:spMk id="5" creationId="{8CCA2AE6-A189-BF42-38B6-2F1EE183CF92}"/>
          </ac:spMkLst>
        </pc:spChg>
      </pc:sldChg>
      <pc:sldChg chg="addSp modSp new mod ord">
        <pc:chgData name="Adriana Kovashka" userId="98baa7aea3a9faa0" providerId="LiveId" clId="{39A8072A-6F63-481A-8012-D5D4DE0E52DA}" dt="2026-07-13T18:05:17.249" v="2343"/>
        <pc:sldMkLst>
          <pc:docMk/>
          <pc:sldMk cId="1337006151" sldId="533"/>
        </pc:sldMkLst>
        <pc:spChg chg="mod">
          <ac:chgData name="Adriana Kovashka" userId="98baa7aea3a9faa0" providerId="LiveId" clId="{39A8072A-6F63-481A-8012-D5D4DE0E52DA}" dt="2026-07-13T17:47:33.868" v="1280" actId="404"/>
          <ac:spMkLst>
            <pc:docMk/>
            <pc:sldMk cId="1337006151" sldId="533"/>
            <ac:spMk id="2" creationId="{DBB15D23-E87F-F2FC-D54A-27F0C2EE27E3}"/>
          </ac:spMkLst>
        </pc:spChg>
        <pc:spChg chg="mod">
          <ac:chgData name="Adriana Kovashka" userId="98baa7aea3a9faa0" providerId="LiveId" clId="{39A8072A-6F63-481A-8012-D5D4DE0E52DA}" dt="2026-07-13T17:50:20.285" v="1589" actId="20577"/>
          <ac:spMkLst>
            <pc:docMk/>
            <pc:sldMk cId="1337006151" sldId="533"/>
            <ac:spMk id="3" creationId="{72F17F72-D466-C597-F631-164197F49DAC}"/>
          </ac:spMkLst>
        </pc:spChg>
        <pc:spChg chg="add mod">
          <ac:chgData name="Adriana Kovashka" userId="98baa7aea3a9faa0" providerId="LiveId" clId="{39A8072A-6F63-481A-8012-D5D4DE0E52DA}" dt="2026-07-13T17:48:12.459" v="1321" actId="1076"/>
          <ac:spMkLst>
            <pc:docMk/>
            <pc:sldMk cId="1337006151" sldId="533"/>
            <ac:spMk id="5" creationId="{02D1EDE8-7499-2534-60E7-27DAB7A4DF1C}"/>
          </ac:spMkLst>
        </pc:spChg>
      </pc:sldChg>
      <pc:sldChg chg="addSp modSp new mod ord">
        <pc:chgData name="Adriana Kovashka" userId="98baa7aea3a9faa0" providerId="LiveId" clId="{39A8072A-6F63-481A-8012-D5D4DE0E52DA}" dt="2026-07-13T18:05:17.249" v="2343"/>
        <pc:sldMkLst>
          <pc:docMk/>
          <pc:sldMk cId="1110958434" sldId="534"/>
        </pc:sldMkLst>
        <pc:spChg chg="mod">
          <ac:chgData name="Adriana Kovashka" userId="98baa7aea3a9faa0" providerId="LiveId" clId="{39A8072A-6F63-481A-8012-D5D4DE0E52DA}" dt="2026-07-13T17:53:55.350" v="1594" actId="27636"/>
          <ac:spMkLst>
            <pc:docMk/>
            <pc:sldMk cId="1110958434" sldId="534"/>
            <ac:spMk id="2" creationId="{9569BA4E-B5CA-56E2-72B6-C2A7549CFFBA}"/>
          </ac:spMkLst>
        </pc:spChg>
        <pc:spChg chg="mod">
          <ac:chgData name="Adriana Kovashka" userId="98baa7aea3a9faa0" providerId="LiveId" clId="{39A8072A-6F63-481A-8012-D5D4DE0E52DA}" dt="2026-07-13T18:00:21.097" v="2339" actId="20577"/>
          <ac:spMkLst>
            <pc:docMk/>
            <pc:sldMk cId="1110958434" sldId="534"/>
            <ac:spMk id="3" creationId="{086C858E-34AD-021E-4155-3FF563600808}"/>
          </ac:spMkLst>
        </pc:spChg>
        <pc:spChg chg="add mod">
          <ac:chgData name="Adriana Kovashka" userId="98baa7aea3a9faa0" providerId="LiveId" clId="{39A8072A-6F63-481A-8012-D5D4DE0E52DA}" dt="2026-07-13T17:54:04.318" v="1606" actId="20577"/>
          <ac:spMkLst>
            <pc:docMk/>
            <pc:sldMk cId="1110958434" sldId="534"/>
            <ac:spMk id="6" creationId="{12880320-0FFE-0B96-B9D8-D84094587F5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995898-8D84-4C5D-BADA-C939A07F5565}" type="datetimeFigureOut">
              <a:rPr lang="en-US" smtClean="0"/>
              <a:t>7/13/2026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B51EDA-6654-40B8-9D58-82E30EE6B614}" type="slidenum">
              <a:rPr lang="en-US" smtClean="0"/>
              <a:t>‹#›</a:t>
            </a:fld>
            <a:endParaRPr lang="en-US"/>
          </a:p>
        </p:txBody>
      </p:sp>
    </p:spTree>
    <p:extLst>
      <p:ext uri="{BB962C8B-B14F-4D97-AF65-F5344CB8AC3E}">
        <p14:creationId xmlns:p14="http://schemas.microsoft.com/office/powerpoint/2010/main" val="34252685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xfrm>
            <a:off x="1160463" y="695325"/>
            <a:ext cx="4537075" cy="3403600"/>
          </a:xfrm>
        </p:spPr>
      </p:sp>
      <p:sp>
        <p:nvSpPr>
          <p:cNvPr id="94211"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35238025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xfrm>
            <a:off x="1158875" y="695325"/>
            <a:ext cx="4540250" cy="3403600"/>
          </a:xfrm>
        </p:spPr>
      </p:sp>
      <p:sp>
        <p:nvSpPr>
          <p:cNvPr id="50179"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1339673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xfrm>
            <a:off x="1158875" y="695325"/>
            <a:ext cx="4540250" cy="3403600"/>
          </a:xfrm>
        </p:spPr>
      </p:sp>
      <p:sp>
        <p:nvSpPr>
          <p:cNvPr id="51203"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4347517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xfrm>
            <a:off x="1158875" y="695325"/>
            <a:ext cx="4540250" cy="3403600"/>
          </a:xfrm>
        </p:spPr>
      </p:sp>
      <p:sp>
        <p:nvSpPr>
          <p:cNvPr id="52227"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38605626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xfrm>
            <a:off x="1158875" y="695325"/>
            <a:ext cx="4540250" cy="3403600"/>
          </a:xfrm>
        </p:spPr>
      </p:sp>
      <p:sp>
        <p:nvSpPr>
          <p:cNvPr id="53251"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31932930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xfrm>
            <a:off x="1158875" y="695325"/>
            <a:ext cx="4540250" cy="3403600"/>
          </a:xfrm>
        </p:spPr>
      </p:sp>
      <p:sp>
        <p:nvSpPr>
          <p:cNvPr id="54275"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15045829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xfrm>
            <a:off x="1158875" y="695325"/>
            <a:ext cx="4540250" cy="3403600"/>
          </a:xfrm>
        </p:spPr>
      </p:sp>
      <p:sp>
        <p:nvSpPr>
          <p:cNvPr id="90115"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20268645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xfrm>
            <a:off x="1158875" y="695325"/>
            <a:ext cx="4540250" cy="3403600"/>
          </a:xfrm>
        </p:spPr>
      </p:sp>
      <p:sp>
        <p:nvSpPr>
          <p:cNvPr id="55299"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35756343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xfrm>
            <a:off x="1158875" y="695325"/>
            <a:ext cx="4540250" cy="3403600"/>
          </a:xfrm>
        </p:spPr>
      </p:sp>
      <p:sp>
        <p:nvSpPr>
          <p:cNvPr id="56323"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3814053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xfrm>
            <a:off x="1158875" y="695325"/>
            <a:ext cx="4540250" cy="3403600"/>
          </a:xfrm>
        </p:spPr>
      </p:sp>
      <p:sp>
        <p:nvSpPr>
          <p:cNvPr id="58371"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14036381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xfrm>
            <a:off x="1158875" y="695325"/>
            <a:ext cx="4540250" cy="3403600"/>
          </a:xfrm>
        </p:spPr>
      </p:sp>
      <p:sp>
        <p:nvSpPr>
          <p:cNvPr id="59395"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34153264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xfrm>
            <a:off x="1185863" y="608013"/>
            <a:ext cx="4498975" cy="3375025"/>
          </a:xfrm>
        </p:spPr>
      </p:sp>
    </p:spTree>
    <p:extLst>
      <p:ext uri="{BB962C8B-B14F-4D97-AF65-F5344CB8AC3E}">
        <p14:creationId xmlns:p14="http://schemas.microsoft.com/office/powerpoint/2010/main" val="26414836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xfrm>
            <a:off x="1158875" y="695325"/>
            <a:ext cx="4540250" cy="3403600"/>
          </a:xfrm>
        </p:spPr>
      </p:sp>
      <p:sp>
        <p:nvSpPr>
          <p:cNvPr id="60419"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11710194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xfrm>
            <a:off x="1158875" y="695325"/>
            <a:ext cx="4540250" cy="3403600"/>
          </a:xfrm>
        </p:spPr>
      </p:sp>
      <p:sp>
        <p:nvSpPr>
          <p:cNvPr id="61443"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42213104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xfrm>
            <a:off x="1158875" y="695325"/>
            <a:ext cx="4540250" cy="3403600"/>
          </a:xfrm>
        </p:spPr>
      </p:sp>
      <p:sp>
        <p:nvSpPr>
          <p:cNvPr id="62467"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37888796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xfrm>
            <a:off x="1158875" y="695325"/>
            <a:ext cx="4540250" cy="3403600"/>
          </a:xfrm>
        </p:spPr>
      </p:sp>
      <p:sp>
        <p:nvSpPr>
          <p:cNvPr id="63491"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24573160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xfrm>
            <a:off x="1158875" y="695325"/>
            <a:ext cx="4540250" cy="3403600"/>
          </a:xfrm>
        </p:spPr>
      </p:sp>
      <p:sp>
        <p:nvSpPr>
          <p:cNvPr id="64515"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33660606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xfrm>
            <a:off x="1158875" y="695325"/>
            <a:ext cx="4540250" cy="3403600"/>
          </a:xfrm>
        </p:spPr>
      </p:sp>
      <p:sp>
        <p:nvSpPr>
          <p:cNvPr id="64515"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10788983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xfrm>
            <a:off x="1158875" y="695325"/>
            <a:ext cx="4540250" cy="3403600"/>
          </a:xfrm>
        </p:spPr>
      </p:sp>
      <p:sp>
        <p:nvSpPr>
          <p:cNvPr id="65539"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40947471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1185863" y="608013"/>
            <a:ext cx="4498975" cy="3375025"/>
          </a:xfrm>
        </p:spPr>
      </p:sp>
    </p:spTree>
    <p:extLst>
      <p:ext uri="{BB962C8B-B14F-4D97-AF65-F5344CB8AC3E}">
        <p14:creationId xmlns:p14="http://schemas.microsoft.com/office/powerpoint/2010/main" val="19825948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xfrm>
            <a:off x="1158875" y="695325"/>
            <a:ext cx="4540250" cy="3403600"/>
          </a:xfrm>
        </p:spPr>
      </p:sp>
      <p:sp>
        <p:nvSpPr>
          <p:cNvPr id="67587"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22085648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xfrm>
            <a:off x="1158875" y="695325"/>
            <a:ext cx="4540250" cy="3403600"/>
          </a:xfrm>
        </p:spPr>
      </p:sp>
      <p:sp>
        <p:nvSpPr>
          <p:cNvPr id="68611"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39775412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xfrm>
            <a:off x="1185863" y="608013"/>
            <a:ext cx="4498975" cy="3375025"/>
          </a:xfrm>
        </p:spPr>
      </p:sp>
    </p:spTree>
    <p:extLst>
      <p:ext uri="{BB962C8B-B14F-4D97-AF65-F5344CB8AC3E}">
        <p14:creationId xmlns:p14="http://schemas.microsoft.com/office/powerpoint/2010/main" val="29090730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xfrm>
            <a:off x="1158875" y="695325"/>
            <a:ext cx="4540250" cy="3403600"/>
          </a:xfrm>
        </p:spPr>
      </p:sp>
      <p:sp>
        <p:nvSpPr>
          <p:cNvPr id="69635"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41085432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xfrm>
            <a:off x="1158875" y="695325"/>
            <a:ext cx="4540250" cy="3403600"/>
          </a:xfrm>
        </p:spPr>
      </p:sp>
      <p:sp>
        <p:nvSpPr>
          <p:cNvPr id="70659"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22098402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xfrm>
            <a:off x="1158875" y="695325"/>
            <a:ext cx="4540250" cy="3403600"/>
          </a:xfrm>
        </p:spPr>
      </p:sp>
      <p:sp>
        <p:nvSpPr>
          <p:cNvPr id="71683"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6465131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xfrm>
            <a:off x="1158875" y="695325"/>
            <a:ext cx="4540250" cy="3403600"/>
          </a:xfrm>
        </p:spPr>
      </p:sp>
      <p:sp>
        <p:nvSpPr>
          <p:cNvPr id="72707"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4196257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xfrm>
            <a:off x="1158875" y="695325"/>
            <a:ext cx="4540250" cy="3403600"/>
          </a:xfrm>
        </p:spPr>
      </p:sp>
      <p:sp>
        <p:nvSpPr>
          <p:cNvPr id="44035"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2694480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xfrm>
            <a:off x="1158875" y="695325"/>
            <a:ext cx="4540250" cy="3403600"/>
          </a:xfrm>
        </p:spPr>
      </p:sp>
      <p:sp>
        <p:nvSpPr>
          <p:cNvPr id="45059"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22305779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xfrm>
            <a:off x="1158875" y="695325"/>
            <a:ext cx="4540250" cy="3403600"/>
          </a:xfrm>
        </p:spPr>
      </p:sp>
      <p:sp>
        <p:nvSpPr>
          <p:cNvPr id="46083"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20112312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xfrm>
            <a:off x="1158875" y="695325"/>
            <a:ext cx="4540250" cy="3403600"/>
          </a:xfrm>
        </p:spPr>
      </p:sp>
      <p:sp>
        <p:nvSpPr>
          <p:cNvPr id="47107"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38308951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xfrm>
            <a:off x="1158875" y="695325"/>
            <a:ext cx="4540250" cy="3403600"/>
          </a:xfrm>
        </p:spPr>
      </p:sp>
      <p:sp>
        <p:nvSpPr>
          <p:cNvPr id="48131"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17685291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xfrm>
            <a:off x="1158875" y="695325"/>
            <a:ext cx="4540250" cy="3403600"/>
          </a:xfrm>
        </p:spPr>
      </p:sp>
      <p:sp>
        <p:nvSpPr>
          <p:cNvPr id="49155" name="Notes Placeholder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2109132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855C306-3F9F-4732-BB7D-DFB091FC3D39}" type="datetime1">
              <a:rPr lang="en-US" smtClean="0">
                <a:solidFill>
                  <a:prstClr val="black">
                    <a:tint val="75000"/>
                  </a:prstClr>
                </a:solidFill>
              </a:rPr>
              <a:t>7/13/2026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85548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9C6E3-BDC8-4AAA-AFA8-3D5A5F142F96}" type="datetime1">
              <a:rPr lang="en-US" smtClean="0">
                <a:solidFill>
                  <a:prstClr val="black">
                    <a:tint val="75000"/>
                  </a:prstClr>
                </a:solidFill>
              </a:rPr>
              <a:t>7/13/2026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3913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172650-10F3-4009-BA4A-E532E3E1E32A}" type="datetime1">
              <a:rPr lang="en-US" smtClean="0">
                <a:solidFill>
                  <a:prstClr val="black">
                    <a:tint val="75000"/>
                  </a:prstClr>
                </a:solidFill>
              </a:rPr>
              <a:t>7/13/2026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74459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1DE91E3-BD29-4B82-9EA9-97666A33830C}" type="datetime1">
              <a:rPr lang="en-US" smtClean="0">
                <a:solidFill>
                  <a:prstClr val="black">
                    <a:tint val="75000"/>
                  </a:prstClr>
                </a:solidFill>
              </a:rPr>
              <a:t>7/13/2026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69240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AB7D47-639E-4560-B907-C3E00236A74D}" type="datetime1">
              <a:rPr lang="en-US" smtClean="0">
                <a:solidFill>
                  <a:prstClr val="black">
                    <a:tint val="75000"/>
                  </a:prstClr>
                </a:solidFill>
              </a:rPr>
              <a:t>7/13/2026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44590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37B49C-2B1D-4B4C-8FB0-7ACFD285A2E0}" type="datetime1">
              <a:rPr lang="en-US" smtClean="0">
                <a:solidFill>
                  <a:prstClr val="black">
                    <a:tint val="75000"/>
                  </a:prstClr>
                </a:solidFill>
              </a:rPr>
              <a:t>7/13/2026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75025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12CDE6A-5BD3-4FA2-A476-D48C57E76729}" type="datetime1">
              <a:rPr lang="en-US" smtClean="0">
                <a:solidFill>
                  <a:prstClr val="black">
                    <a:tint val="75000"/>
                  </a:prstClr>
                </a:solidFill>
              </a:rPr>
              <a:t>7/13/2026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7061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D8C97AF-6A38-4200-A8D5-FD3567870742}" type="datetime1">
              <a:rPr lang="en-US" smtClean="0">
                <a:solidFill>
                  <a:prstClr val="black">
                    <a:tint val="75000"/>
                  </a:prstClr>
                </a:solidFill>
              </a:rPr>
              <a:t>7/13/2026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67614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8786968-AF6A-4944-9E95-7295CE634953}" type="datetime1">
              <a:rPr lang="en-US" smtClean="0">
                <a:solidFill>
                  <a:prstClr val="black">
                    <a:tint val="75000"/>
                  </a:prstClr>
                </a:solidFill>
              </a:rPr>
              <a:t>7/13/2026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96111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90DAD2-E6A5-4162-AE4F-D99308A5D926}" type="datetime1">
              <a:rPr lang="en-US" smtClean="0">
                <a:solidFill>
                  <a:prstClr val="black">
                    <a:tint val="75000"/>
                  </a:prstClr>
                </a:solidFill>
              </a:rPr>
              <a:t>7/13/2026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83975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C192250-7CC7-4594-B997-704D5FCC1E3A}" type="datetime1">
              <a:rPr lang="en-US" smtClean="0">
                <a:solidFill>
                  <a:prstClr val="black">
                    <a:tint val="75000"/>
                  </a:prstClr>
                </a:solidFill>
              </a:rPr>
              <a:t>7/13/2026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6212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75BAE1-571D-4D5E-A8AB-7910A59751E4}" type="datetime1">
              <a:rPr lang="en-US" smtClean="0">
                <a:solidFill>
                  <a:prstClr val="black">
                    <a:tint val="75000"/>
                  </a:prstClr>
                </a:solidFill>
              </a:rPr>
              <a:t>7/13/2026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144082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6C9E9ED-0E02-4348-99A5-9ABF8D6A2BC2}" type="datetime1">
              <a:rPr lang="en-US" smtClean="0">
                <a:solidFill>
                  <a:prstClr val="black">
                    <a:tint val="75000"/>
                  </a:prstClr>
                </a:solidFill>
              </a:rPr>
              <a:t>7/13/2026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55705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577CBC-3D51-44EF-8BD1-26510F84BD9D}" type="datetime1">
              <a:rPr lang="en-US" smtClean="0">
                <a:solidFill>
                  <a:prstClr val="black">
                    <a:tint val="75000"/>
                  </a:prstClr>
                </a:solidFill>
              </a:rPr>
              <a:t>7/13/2026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23393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858D28-BA4C-4503-9009-67C8D972321B}" type="datetime1">
              <a:rPr lang="en-US" smtClean="0">
                <a:solidFill>
                  <a:prstClr val="black">
                    <a:tint val="75000"/>
                  </a:prstClr>
                </a:solidFill>
              </a:rPr>
              <a:t>7/13/2026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24076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836" y="1599989"/>
            <a:ext cx="8228328" cy="4526407"/>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3"/>
          <p:cNvSpPr>
            <a:spLocks noGrp="1"/>
          </p:cNvSpPr>
          <p:nvPr>
            <p:ph type="title"/>
          </p:nvPr>
        </p:nvSpPr>
        <p:spPr>
          <a:xfrm>
            <a:off x="718549" y="858841"/>
            <a:ext cx="4368183" cy="395173"/>
          </a:xfrm>
          <a:effectLst>
            <a:outerShdw blurRad="50800" dist="38100" dir="2700000" algn="tl" rotWithShape="0">
              <a:prstClr val="black">
                <a:alpha val="40000"/>
              </a:prstClr>
            </a:outerShdw>
          </a:effectLst>
        </p:spPr>
        <p:txBody>
          <a:bodyPr/>
          <a:lstStyle/>
          <a:p>
            <a:r>
              <a:rPr lang="en-US"/>
              <a:t>Click to edit Master title style</a:t>
            </a:r>
          </a:p>
        </p:txBody>
      </p:sp>
    </p:spTree>
    <p:extLst>
      <p:ext uri="{BB962C8B-B14F-4D97-AF65-F5344CB8AC3E}">
        <p14:creationId xmlns:p14="http://schemas.microsoft.com/office/powerpoint/2010/main" val="7317511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2503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993B3E-937C-4BA7-8EA2-A11B6912E7F4}" type="datetime1">
              <a:rPr lang="en-US" smtClean="0">
                <a:solidFill>
                  <a:prstClr val="black">
                    <a:tint val="75000"/>
                  </a:prstClr>
                </a:solidFill>
              </a:rPr>
              <a:t>7/13/2026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6336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2DC2895-7871-4ABA-A421-9D31095A7459}" type="datetime1">
              <a:rPr lang="en-US" smtClean="0">
                <a:solidFill>
                  <a:prstClr val="black">
                    <a:tint val="75000"/>
                  </a:prstClr>
                </a:solidFill>
              </a:rPr>
              <a:t>7/13/2026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6155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461FA71-C5E2-4B05-A8C6-75F636DB78BD}" type="datetime1">
              <a:rPr lang="en-US" smtClean="0">
                <a:solidFill>
                  <a:prstClr val="black">
                    <a:tint val="75000"/>
                  </a:prstClr>
                </a:solidFill>
              </a:rPr>
              <a:t>7/13/2026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288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7877E39-FFB0-4AF1-8A46-061DDD9E3615}" type="datetime1">
              <a:rPr lang="en-US" smtClean="0">
                <a:solidFill>
                  <a:prstClr val="black">
                    <a:tint val="75000"/>
                  </a:prstClr>
                </a:solidFill>
              </a:rPr>
              <a:t>7/13/2026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7379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80472B-AA1F-48FA-ACA0-F36C68EA4B58}" type="datetime1">
              <a:rPr lang="en-US" smtClean="0">
                <a:solidFill>
                  <a:prstClr val="black">
                    <a:tint val="75000"/>
                  </a:prstClr>
                </a:solidFill>
              </a:rPr>
              <a:t>7/13/2026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3631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476B648-1403-4616-9776-5A3C3AB5A52E}" type="datetime1">
              <a:rPr lang="en-US" smtClean="0">
                <a:solidFill>
                  <a:prstClr val="black">
                    <a:tint val="75000"/>
                  </a:prstClr>
                </a:solidFill>
              </a:rPr>
              <a:t>7/13/2026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1710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54B0F7-A722-46E7-82ED-A2907E2B7FA9}" type="datetime1">
              <a:rPr lang="en-US" smtClean="0">
                <a:solidFill>
                  <a:prstClr val="black">
                    <a:tint val="75000"/>
                  </a:prstClr>
                </a:solidFill>
              </a:rPr>
              <a:t>7/13/2026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27016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7" Type="http://schemas.openxmlformats.org/officeDocument/2006/relationships/image" Target="../media/image3.jpeg"/><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hyperlink" Target="http://sangsinsay.files.wordpress.com/2009/06/fulbright_logo.jpg" TargetMode="External"/><Relationship Id="rId5" Type="http://schemas.openxmlformats.org/officeDocument/2006/relationships/image" Target="../media/image2.jpeg"/><Relationship Id="rId4"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A1D7B8-DAE8-4004-B498-22F6C4D1CACF}" type="datetime1">
              <a:rPr lang="en-US" smtClean="0">
                <a:solidFill>
                  <a:prstClr val="black">
                    <a:tint val="75000"/>
                  </a:prstClr>
                </a:solidFill>
              </a:rPr>
              <a:t>7/13/2026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74958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724DC9-6574-4B34-B6BB-5044AE292555}" type="datetime1">
              <a:rPr lang="en-US" smtClean="0">
                <a:solidFill>
                  <a:prstClr val="black">
                    <a:tint val="75000"/>
                  </a:prstClr>
                </a:solidFill>
              </a:rPr>
              <a:t>7/13/2026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909176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folHlink"/>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18549" y="858841"/>
            <a:ext cx="766239" cy="403973"/>
          </a:xfrm>
          <a:prstGeom prst="rect">
            <a:avLst/>
          </a:prstGeom>
          <a:solidFill>
            <a:schemeClr val="folHlink"/>
          </a:solidFill>
          <a:ln w="12700">
            <a:solidFill>
              <a:srgbClr val="081D58"/>
            </a:solidFill>
            <a:miter lim="800000"/>
            <a:headEnd/>
            <a:tailEnd/>
          </a:ln>
          <a:effectLst>
            <a:outerShdw blurRad="50800" dist="38100" dir="2700000" algn="tl" rotWithShape="0">
              <a:prstClr val="black">
                <a:alpha val="40000"/>
              </a:prstClr>
            </a:outerShdw>
          </a:effectLst>
        </p:spPr>
        <p:txBody>
          <a:bodyPr vert="horz" wrap="none" lIns="63500" tIns="25400" rIns="63500" bIns="25400" numCol="1" anchor="t" anchorCtr="0" compatLnSpc="1">
            <a:prstTxWarp prst="textNoShape">
              <a:avLst/>
            </a:prstTxWarp>
            <a:spAutoFit/>
          </a:bodyPr>
          <a:lstStyle/>
          <a:p>
            <a:pPr lvl="0"/>
            <a:r>
              <a:rPr lang="en-US"/>
              <a:t>Title</a:t>
            </a:r>
          </a:p>
        </p:txBody>
      </p:sp>
      <p:sp>
        <p:nvSpPr>
          <p:cNvPr id="1027" name="AutoShape 3"/>
          <p:cNvSpPr>
            <a:spLocks noChangeArrowheads="1"/>
          </p:cNvSpPr>
          <p:nvPr/>
        </p:nvSpPr>
        <p:spPr bwMode="auto">
          <a:xfrm>
            <a:off x="101742" y="139959"/>
            <a:ext cx="8902364" cy="6578082"/>
          </a:xfrm>
          <a:prstGeom prst="roundRect">
            <a:avLst>
              <a:gd name="adj" fmla="val 12486"/>
            </a:avLst>
          </a:prstGeom>
          <a:noFill/>
          <a:ln w="12700">
            <a:solidFill>
              <a:srgbClr val="00279F"/>
            </a:solidFill>
            <a:round/>
            <a:headEnd/>
            <a:tailEnd/>
          </a:ln>
          <a:effectLst/>
        </p:spPr>
        <p:txBody>
          <a:bodyPr wrap="none" anchor="ctr"/>
          <a:lstStyle/>
          <a:p>
            <a:pPr>
              <a:defRPr/>
            </a:pPr>
            <a:endParaRPr lang="en-US" sz="1803"/>
          </a:p>
        </p:txBody>
      </p:sp>
      <p:sp useBgFill="1">
        <p:nvSpPr>
          <p:cNvPr id="1028" name="Rectangle 4"/>
          <p:cNvSpPr>
            <a:spLocks noChangeArrowheads="1"/>
          </p:cNvSpPr>
          <p:nvPr/>
        </p:nvSpPr>
        <p:spPr bwMode="auto">
          <a:xfrm>
            <a:off x="5136348" y="6603529"/>
            <a:ext cx="3168287" cy="230615"/>
          </a:xfrm>
          <a:prstGeom prst="rect">
            <a:avLst/>
          </a:prstGeom>
          <a:ln w="12700">
            <a:noFill/>
            <a:miter lim="800000"/>
            <a:headEnd/>
            <a:tailEnd/>
          </a:ln>
          <a:effectLst/>
        </p:spPr>
        <p:txBody>
          <a:bodyPr wrap="none" lIns="63588" tIns="25435" rIns="63588" bIns="25435">
            <a:spAutoFit/>
          </a:bodyPr>
          <a:lstStyle/>
          <a:p>
            <a:pPr algn="r">
              <a:lnSpc>
                <a:spcPct val="97000"/>
              </a:lnSpc>
              <a:defRPr/>
            </a:pPr>
            <a:r>
              <a:rPr lang="en-US" sz="1202" dirty="0">
                <a:latin typeface="Arial" pitchFamily="34" charset="0"/>
              </a:rPr>
              <a:t>How To Identify a Good Research Question?</a:t>
            </a:r>
          </a:p>
        </p:txBody>
      </p:sp>
      <p:pic>
        <p:nvPicPr>
          <p:cNvPr id="1029" name="Picture 5"/>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94248" y="6406313"/>
            <a:ext cx="1732782" cy="44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6" name="Picture 7" descr="politechnika_bialostocka"/>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066621" y="6406314"/>
            <a:ext cx="511886" cy="442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See full size image">
            <a:hlinkClick r:id="rId6"/>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530815" y="6399952"/>
            <a:ext cx="1430737" cy="458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3411890"/>
      </p:ext>
    </p:extLst>
  </p:cSld>
  <p:clrMap bg1="lt1" tx1="dk1" bg2="lt2" tx2="dk2" accent1="accent1" accent2="accent2" accent3="accent3" accent4="accent4" accent5="accent5" accent6="accent6" hlink="hlink" folHlink="folHlink"/>
  <p:sldLayoutIdLst>
    <p:sldLayoutId id="2147483697" r:id="rId1"/>
    <p:sldLayoutId id="2147483698" r:id="rId2"/>
  </p:sldLayoutIdLst>
  <p:txStyles>
    <p:titleStyle>
      <a:lvl1pPr algn="l" rtl="0" eaLnBrk="0" fontAlgn="base" hangingPunct="0">
        <a:lnSpc>
          <a:spcPct val="93000"/>
        </a:lnSpc>
        <a:spcBef>
          <a:spcPct val="0"/>
        </a:spcBef>
        <a:spcAft>
          <a:spcPct val="0"/>
        </a:spcAft>
        <a:defRPr sz="2403" b="1">
          <a:solidFill>
            <a:schemeClr val="tx1"/>
          </a:solidFill>
          <a:latin typeface="+mj-lt"/>
          <a:ea typeface="+mj-ea"/>
          <a:cs typeface="+mj-cs"/>
        </a:defRPr>
      </a:lvl1pPr>
      <a:lvl2pPr algn="l" rtl="0" eaLnBrk="0" fontAlgn="base" hangingPunct="0">
        <a:lnSpc>
          <a:spcPct val="93000"/>
        </a:lnSpc>
        <a:spcBef>
          <a:spcPct val="0"/>
        </a:spcBef>
        <a:spcAft>
          <a:spcPct val="0"/>
        </a:spcAft>
        <a:defRPr sz="2403" b="1">
          <a:solidFill>
            <a:schemeClr val="tx1"/>
          </a:solidFill>
          <a:latin typeface="Arial" pitchFamily="34" charset="0"/>
        </a:defRPr>
      </a:lvl2pPr>
      <a:lvl3pPr algn="l" rtl="0" eaLnBrk="0" fontAlgn="base" hangingPunct="0">
        <a:lnSpc>
          <a:spcPct val="93000"/>
        </a:lnSpc>
        <a:spcBef>
          <a:spcPct val="0"/>
        </a:spcBef>
        <a:spcAft>
          <a:spcPct val="0"/>
        </a:spcAft>
        <a:defRPr sz="2403" b="1">
          <a:solidFill>
            <a:schemeClr val="tx1"/>
          </a:solidFill>
          <a:latin typeface="Arial" pitchFamily="34" charset="0"/>
        </a:defRPr>
      </a:lvl3pPr>
      <a:lvl4pPr algn="l" rtl="0" eaLnBrk="0" fontAlgn="base" hangingPunct="0">
        <a:lnSpc>
          <a:spcPct val="93000"/>
        </a:lnSpc>
        <a:spcBef>
          <a:spcPct val="0"/>
        </a:spcBef>
        <a:spcAft>
          <a:spcPct val="0"/>
        </a:spcAft>
        <a:defRPr sz="2403" b="1">
          <a:solidFill>
            <a:schemeClr val="tx1"/>
          </a:solidFill>
          <a:latin typeface="Arial" pitchFamily="34" charset="0"/>
        </a:defRPr>
      </a:lvl4pPr>
      <a:lvl5pPr algn="l" rtl="0" eaLnBrk="0" fontAlgn="base" hangingPunct="0">
        <a:lnSpc>
          <a:spcPct val="93000"/>
        </a:lnSpc>
        <a:spcBef>
          <a:spcPct val="0"/>
        </a:spcBef>
        <a:spcAft>
          <a:spcPct val="0"/>
        </a:spcAft>
        <a:defRPr sz="2403" b="1">
          <a:solidFill>
            <a:schemeClr val="tx1"/>
          </a:solidFill>
          <a:latin typeface="Arial" pitchFamily="34" charset="0"/>
        </a:defRPr>
      </a:lvl5pPr>
      <a:lvl6pPr marL="457840" algn="l" rtl="0" eaLnBrk="0" fontAlgn="base" hangingPunct="0">
        <a:lnSpc>
          <a:spcPct val="93000"/>
        </a:lnSpc>
        <a:spcBef>
          <a:spcPct val="0"/>
        </a:spcBef>
        <a:spcAft>
          <a:spcPct val="0"/>
        </a:spcAft>
        <a:defRPr sz="2403" b="1">
          <a:solidFill>
            <a:schemeClr val="tx1"/>
          </a:solidFill>
          <a:latin typeface="Arial" pitchFamily="34" charset="0"/>
        </a:defRPr>
      </a:lvl6pPr>
      <a:lvl7pPr marL="915680" algn="l" rtl="0" eaLnBrk="0" fontAlgn="base" hangingPunct="0">
        <a:lnSpc>
          <a:spcPct val="93000"/>
        </a:lnSpc>
        <a:spcBef>
          <a:spcPct val="0"/>
        </a:spcBef>
        <a:spcAft>
          <a:spcPct val="0"/>
        </a:spcAft>
        <a:defRPr sz="2403" b="1">
          <a:solidFill>
            <a:schemeClr val="tx1"/>
          </a:solidFill>
          <a:latin typeface="Arial" pitchFamily="34" charset="0"/>
        </a:defRPr>
      </a:lvl7pPr>
      <a:lvl8pPr marL="1373520" algn="l" rtl="0" eaLnBrk="0" fontAlgn="base" hangingPunct="0">
        <a:lnSpc>
          <a:spcPct val="93000"/>
        </a:lnSpc>
        <a:spcBef>
          <a:spcPct val="0"/>
        </a:spcBef>
        <a:spcAft>
          <a:spcPct val="0"/>
        </a:spcAft>
        <a:defRPr sz="2403" b="1">
          <a:solidFill>
            <a:schemeClr val="tx1"/>
          </a:solidFill>
          <a:latin typeface="Arial" pitchFamily="34" charset="0"/>
        </a:defRPr>
      </a:lvl8pPr>
      <a:lvl9pPr marL="1831360" algn="l" rtl="0" eaLnBrk="0" fontAlgn="base" hangingPunct="0">
        <a:lnSpc>
          <a:spcPct val="93000"/>
        </a:lnSpc>
        <a:spcBef>
          <a:spcPct val="0"/>
        </a:spcBef>
        <a:spcAft>
          <a:spcPct val="0"/>
        </a:spcAft>
        <a:defRPr sz="2403" b="1">
          <a:solidFill>
            <a:schemeClr val="tx1"/>
          </a:solidFill>
          <a:latin typeface="Arial" pitchFamily="34" charset="0"/>
        </a:defRPr>
      </a:lvl9pPr>
    </p:titleStyle>
    <p:bodyStyle>
      <a:lvl1pPr marL="286150" indent="-286150" algn="l" rtl="0" eaLnBrk="0" fontAlgn="base" hangingPunct="0">
        <a:lnSpc>
          <a:spcPct val="89000"/>
        </a:lnSpc>
        <a:spcBef>
          <a:spcPct val="30000"/>
        </a:spcBef>
        <a:spcAft>
          <a:spcPct val="0"/>
        </a:spcAft>
        <a:buSzPct val="100000"/>
        <a:buChar char="•"/>
        <a:defRPr sz="2403" b="1">
          <a:solidFill>
            <a:schemeClr val="tx1"/>
          </a:solidFill>
          <a:latin typeface="+mn-lt"/>
          <a:ea typeface="+mn-ea"/>
          <a:cs typeface="+mn-cs"/>
        </a:defRPr>
      </a:lvl1pPr>
      <a:lvl2pPr marL="686760" indent="-228920" algn="l" rtl="0" eaLnBrk="0" fontAlgn="base" hangingPunct="0">
        <a:lnSpc>
          <a:spcPct val="89000"/>
        </a:lnSpc>
        <a:spcBef>
          <a:spcPct val="30000"/>
        </a:spcBef>
        <a:spcAft>
          <a:spcPct val="0"/>
        </a:spcAft>
        <a:buSzPct val="100000"/>
        <a:buChar char="–"/>
        <a:defRPr sz="2804" b="1">
          <a:solidFill>
            <a:schemeClr val="tx1"/>
          </a:solidFill>
          <a:latin typeface="+mn-lt"/>
        </a:defRPr>
      </a:lvl2pPr>
      <a:lvl3pPr marL="1144600" indent="-228920" algn="l" rtl="0" eaLnBrk="0" fontAlgn="base" hangingPunct="0">
        <a:lnSpc>
          <a:spcPct val="89000"/>
        </a:lnSpc>
        <a:spcBef>
          <a:spcPct val="30000"/>
        </a:spcBef>
        <a:spcAft>
          <a:spcPct val="0"/>
        </a:spcAft>
        <a:buSzPct val="100000"/>
        <a:buChar char="»"/>
        <a:defRPr sz="2403" b="1">
          <a:solidFill>
            <a:schemeClr val="tx1"/>
          </a:solidFill>
          <a:latin typeface="+mn-lt"/>
        </a:defRPr>
      </a:lvl3pPr>
      <a:lvl4pPr marL="1545210" indent="-171690" algn="l" rtl="0" eaLnBrk="0" fontAlgn="base" hangingPunct="0">
        <a:lnSpc>
          <a:spcPct val="89000"/>
        </a:lnSpc>
        <a:spcBef>
          <a:spcPct val="30000"/>
        </a:spcBef>
        <a:spcAft>
          <a:spcPct val="0"/>
        </a:spcAft>
        <a:buSzPct val="100000"/>
        <a:buChar char="•"/>
        <a:defRPr sz="1402" b="1">
          <a:solidFill>
            <a:schemeClr val="tx1"/>
          </a:solidFill>
          <a:latin typeface="+mn-lt"/>
        </a:defRPr>
      </a:lvl4pPr>
      <a:lvl5pPr marL="2003050" indent="-171690" algn="l" rtl="0" eaLnBrk="0" fontAlgn="base" hangingPunct="0">
        <a:lnSpc>
          <a:spcPct val="89000"/>
        </a:lnSpc>
        <a:spcBef>
          <a:spcPct val="30000"/>
        </a:spcBef>
        <a:spcAft>
          <a:spcPct val="0"/>
        </a:spcAft>
        <a:buSzPct val="100000"/>
        <a:buChar char="–"/>
        <a:defRPr sz="1402" b="1">
          <a:solidFill>
            <a:schemeClr val="tx1"/>
          </a:solidFill>
          <a:latin typeface="+mn-lt"/>
        </a:defRPr>
      </a:lvl5pPr>
      <a:lvl6pPr marL="2460890" indent="-171690" algn="l" rtl="0" eaLnBrk="0" fontAlgn="base" hangingPunct="0">
        <a:lnSpc>
          <a:spcPct val="89000"/>
        </a:lnSpc>
        <a:spcBef>
          <a:spcPct val="30000"/>
        </a:spcBef>
        <a:spcAft>
          <a:spcPct val="0"/>
        </a:spcAft>
        <a:buSzPct val="100000"/>
        <a:buChar char="–"/>
        <a:defRPr sz="1402" b="1">
          <a:solidFill>
            <a:schemeClr val="tx1"/>
          </a:solidFill>
          <a:latin typeface="+mn-lt"/>
        </a:defRPr>
      </a:lvl6pPr>
      <a:lvl7pPr marL="2918731" indent="-171690" algn="l" rtl="0" eaLnBrk="0" fontAlgn="base" hangingPunct="0">
        <a:lnSpc>
          <a:spcPct val="89000"/>
        </a:lnSpc>
        <a:spcBef>
          <a:spcPct val="30000"/>
        </a:spcBef>
        <a:spcAft>
          <a:spcPct val="0"/>
        </a:spcAft>
        <a:buSzPct val="100000"/>
        <a:buChar char="–"/>
        <a:defRPr sz="1402" b="1">
          <a:solidFill>
            <a:schemeClr val="tx1"/>
          </a:solidFill>
          <a:latin typeface="+mn-lt"/>
        </a:defRPr>
      </a:lvl7pPr>
      <a:lvl8pPr marL="3376571" indent="-171690" algn="l" rtl="0" eaLnBrk="0" fontAlgn="base" hangingPunct="0">
        <a:lnSpc>
          <a:spcPct val="89000"/>
        </a:lnSpc>
        <a:spcBef>
          <a:spcPct val="30000"/>
        </a:spcBef>
        <a:spcAft>
          <a:spcPct val="0"/>
        </a:spcAft>
        <a:buSzPct val="100000"/>
        <a:buChar char="–"/>
        <a:defRPr sz="1402" b="1">
          <a:solidFill>
            <a:schemeClr val="tx1"/>
          </a:solidFill>
          <a:latin typeface="+mn-lt"/>
        </a:defRPr>
      </a:lvl8pPr>
      <a:lvl9pPr marL="3834411" indent="-171690" algn="l" rtl="0" eaLnBrk="0" fontAlgn="base" hangingPunct="0">
        <a:lnSpc>
          <a:spcPct val="89000"/>
        </a:lnSpc>
        <a:spcBef>
          <a:spcPct val="30000"/>
        </a:spcBef>
        <a:spcAft>
          <a:spcPct val="0"/>
        </a:spcAft>
        <a:buSzPct val="100000"/>
        <a:buChar char="–"/>
        <a:defRPr sz="1402" b="1">
          <a:solidFill>
            <a:schemeClr val="tx1"/>
          </a:solidFill>
          <a:latin typeface="+mn-lt"/>
        </a:defRPr>
      </a:lvl9pPr>
    </p:bodyStyle>
    <p:otherStyle>
      <a:defPPr>
        <a:defRPr lang="en-US"/>
      </a:defPPr>
      <a:lvl1pPr marL="0" algn="l" defTabSz="915680" rtl="0" eaLnBrk="1" latinLnBrk="0" hangingPunct="1">
        <a:defRPr sz="1803" kern="1200">
          <a:solidFill>
            <a:schemeClr val="tx1"/>
          </a:solidFill>
          <a:latin typeface="+mn-lt"/>
          <a:ea typeface="+mn-ea"/>
          <a:cs typeface="+mn-cs"/>
        </a:defRPr>
      </a:lvl1pPr>
      <a:lvl2pPr marL="457840" algn="l" defTabSz="915680" rtl="0" eaLnBrk="1" latinLnBrk="0" hangingPunct="1">
        <a:defRPr sz="1803" kern="1200">
          <a:solidFill>
            <a:schemeClr val="tx1"/>
          </a:solidFill>
          <a:latin typeface="+mn-lt"/>
          <a:ea typeface="+mn-ea"/>
          <a:cs typeface="+mn-cs"/>
        </a:defRPr>
      </a:lvl2pPr>
      <a:lvl3pPr marL="915680" algn="l" defTabSz="915680" rtl="0" eaLnBrk="1" latinLnBrk="0" hangingPunct="1">
        <a:defRPr sz="1803" kern="1200">
          <a:solidFill>
            <a:schemeClr val="tx1"/>
          </a:solidFill>
          <a:latin typeface="+mn-lt"/>
          <a:ea typeface="+mn-ea"/>
          <a:cs typeface="+mn-cs"/>
        </a:defRPr>
      </a:lvl3pPr>
      <a:lvl4pPr marL="1373520" algn="l" defTabSz="915680" rtl="0" eaLnBrk="1" latinLnBrk="0" hangingPunct="1">
        <a:defRPr sz="1803" kern="1200">
          <a:solidFill>
            <a:schemeClr val="tx1"/>
          </a:solidFill>
          <a:latin typeface="+mn-lt"/>
          <a:ea typeface="+mn-ea"/>
          <a:cs typeface="+mn-cs"/>
        </a:defRPr>
      </a:lvl4pPr>
      <a:lvl5pPr marL="1831360" algn="l" defTabSz="915680" rtl="0" eaLnBrk="1" latinLnBrk="0" hangingPunct="1">
        <a:defRPr sz="1803" kern="1200">
          <a:solidFill>
            <a:schemeClr val="tx1"/>
          </a:solidFill>
          <a:latin typeface="+mn-lt"/>
          <a:ea typeface="+mn-ea"/>
          <a:cs typeface="+mn-cs"/>
        </a:defRPr>
      </a:lvl5pPr>
      <a:lvl6pPr marL="2289200" algn="l" defTabSz="915680" rtl="0" eaLnBrk="1" latinLnBrk="0" hangingPunct="1">
        <a:defRPr sz="1803" kern="1200">
          <a:solidFill>
            <a:schemeClr val="tx1"/>
          </a:solidFill>
          <a:latin typeface="+mn-lt"/>
          <a:ea typeface="+mn-ea"/>
          <a:cs typeface="+mn-cs"/>
        </a:defRPr>
      </a:lvl6pPr>
      <a:lvl7pPr marL="2747040" algn="l" defTabSz="915680" rtl="0" eaLnBrk="1" latinLnBrk="0" hangingPunct="1">
        <a:defRPr sz="1803" kern="1200">
          <a:solidFill>
            <a:schemeClr val="tx1"/>
          </a:solidFill>
          <a:latin typeface="+mn-lt"/>
          <a:ea typeface="+mn-ea"/>
          <a:cs typeface="+mn-cs"/>
        </a:defRPr>
      </a:lvl7pPr>
      <a:lvl8pPr marL="3204881" algn="l" defTabSz="915680" rtl="0" eaLnBrk="1" latinLnBrk="0" hangingPunct="1">
        <a:defRPr sz="1803" kern="1200">
          <a:solidFill>
            <a:schemeClr val="tx1"/>
          </a:solidFill>
          <a:latin typeface="+mn-lt"/>
          <a:ea typeface="+mn-ea"/>
          <a:cs typeface="+mn-cs"/>
        </a:defRPr>
      </a:lvl8pPr>
      <a:lvl9pPr marL="3662721" algn="l" defTabSz="915680" rtl="0" eaLnBrk="1" latinLnBrk="0" hangingPunct="1">
        <a:defRPr sz="180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teambuilding.com/blog/creativity-quote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sites.google.com/view/standoutcv/"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sites.google.com/view/standoutcv/"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pitt.edu/~druzdzel" TargetMode="External"/><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hyperlink" Target="http://www.improbable.com/ig/" TargetMode="External"/><Relationship Id="rId2" Type="http://schemas.openxmlformats.org/officeDocument/2006/relationships/notesSlide" Target="../notesSlides/notesSlide7.xml"/><Relationship Id="rId1" Type="http://schemas.openxmlformats.org/officeDocument/2006/relationships/slideLayout" Target="../slideLayouts/slideLayout23.xml"/><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23.xml"/><Relationship Id="rId5" Type="http://schemas.openxmlformats.org/officeDocument/2006/relationships/image" Target="../media/image12.jpeg"/><Relationship Id="rId4" Type="http://schemas.openxmlformats.org/officeDocument/2006/relationships/image" Target="../media/image11.jpeg"/></Relationships>
</file>

<file path=ppt/slides/_rels/slide2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24.xml"/><Relationship Id="rId6" Type="http://schemas.openxmlformats.org/officeDocument/2006/relationships/hyperlink" Target="file:///\\upload.wikimedia.org\wikipedia\commons\4\4d\Usdollar100front.jpg" TargetMode="External"/><Relationship Id="rId5" Type="http://schemas.openxmlformats.org/officeDocument/2006/relationships/image" Target="../media/image15.jpeg"/><Relationship Id="rId4" Type="http://schemas.openxmlformats.org/officeDocument/2006/relationships/hyperlink" Target="http://en.wikipedia.org/wiki/File:Benjamin_Franklin_by_Joseph-Siffred_Duplessis.jpg"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3" Type="http://schemas.openxmlformats.org/officeDocument/2006/relationships/hyperlink" Target="http://en.wikipedia.org/wiki/File:GodfreyKneller-IsaacNewton-1689.jpg" TargetMode="External"/><Relationship Id="rId2" Type="http://schemas.openxmlformats.org/officeDocument/2006/relationships/notesSlide" Target="../notesSlides/notesSlide19.xml"/><Relationship Id="rId1" Type="http://schemas.openxmlformats.org/officeDocument/2006/relationships/slideLayout" Target="../slideLayouts/slideLayout24.xml"/><Relationship Id="rId6" Type="http://schemas.openxmlformats.org/officeDocument/2006/relationships/image" Target="../media/image18.jpeg"/><Relationship Id="rId5" Type="http://schemas.openxmlformats.org/officeDocument/2006/relationships/hyperlink" Target="http://images.search.yahoo.com/images/view;_ylt=A0PDoX5pW7tPySMACD.JzbkF;_ylu=X3oDMTBlMTQ4cGxyBHNlYwNzcgRzbGsDaW1n?back=http://images.search.yahoo.com/search/images?p%3Disaac%2Bnewton%2Bapple%2Bcartoon%26tab%3Dorganic%26ri%3D6&amp;w=267&amp;h=400&amp;imgurl=wps.ablongman.com/wps/media/objects/395/405065/figures/fig22.jpg&amp;rurl=http://wps.ablongman.com/wps/media/objects/395/405065/figures/fig22.html&amp;size=21.7+KB&amp;name=colorful+cartoon+of+Isaac+Newton-at+the+time+of+the+famous+apple+...&amp;p=isaac+newton+apple+cartoon&amp;oid=63f6a3c4d3e694f28a68c86daaae47d0&amp;fr2=&amp;fr=&amp;tt=colorful%2Bcartoon%2Bof%2BIsaac%2BNewton-at%2Bthe%2Btime%2Bof%2Bthe%2Bfamous%2Bapple%2B...&amp;b=0&amp;ni=21&amp;no=6&amp;ts=&amp;tab=organic&amp;sigr=128471ofr&amp;sigb=12qllkc3j&amp;sigi=1204dtm2k&amp;.crumb=Uc3W9SrsQGE" TargetMode="External"/><Relationship Id="rId4" Type="http://schemas.openxmlformats.org/officeDocument/2006/relationships/image" Target="../media/image17.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3" Type="http://schemas.openxmlformats.org/officeDocument/2006/relationships/hyperlink" Target="http://www.goodreads.com/photo/author/1244.Mark_Twain" TargetMode="External"/><Relationship Id="rId2" Type="http://schemas.openxmlformats.org/officeDocument/2006/relationships/notesSlide" Target="../notesSlides/notesSlide22.xml"/><Relationship Id="rId1" Type="http://schemas.openxmlformats.org/officeDocument/2006/relationships/slideLayout" Target="../slideLayouts/slideLayout24.xml"/><Relationship Id="rId5" Type="http://schemas.openxmlformats.org/officeDocument/2006/relationships/image" Target="../media/image21.jpeg"/><Relationship Id="rId4" Type="http://schemas.openxmlformats.org/officeDocument/2006/relationships/image" Target="../media/image20.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hyperlink" Target="https://www.darpa.mil/work-with-us/heilmeier-catechism" TargetMode="Externa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23.xml"/><Relationship Id="rId4" Type="http://schemas.openxmlformats.org/officeDocument/2006/relationships/image" Target="../media/image23.jpeg"/></Relationships>
</file>

<file path=ppt/slides/_rels/slide4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hyperlink" Target="https://www.nsf.gov/pubs/policydocs/pappg18_1/pappg_3.jsp" TargetMode="Externa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hyperlink" Target="https://www.nsf.gov/pubs/policydocs/pappg18_1/pappg_3.jsp" TargetMode="Externa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176135"/>
            <a:ext cx="9144000" cy="2590800"/>
          </a:xfrm>
        </p:spPr>
        <p:txBody>
          <a:bodyPr>
            <a:normAutofit/>
          </a:bodyPr>
          <a:lstStyle/>
          <a:p>
            <a:r>
              <a:rPr lang="en-US" sz="4000" i="1" dirty="0">
                <a:solidFill>
                  <a:srgbClr val="7030A0"/>
                </a:solidFill>
                <a:effectLst>
                  <a:outerShdw blurRad="38100" dist="38100" dir="2700000" algn="tl">
                    <a:srgbClr val="000000">
                      <a:alpha val="43137"/>
                    </a:srgbClr>
                  </a:outerShdw>
                </a:effectLst>
              </a:rPr>
              <a:t>CS 2001: Research Topics</a:t>
            </a:r>
            <a:br>
              <a:rPr lang="en-US" sz="5400" dirty="0">
                <a:solidFill>
                  <a:srgbClr val="7030A0"/>
                </a:solidFill>
                <a:effectLst>
                  <a:outerShdw blurRad="38100" dist="38100" dir="2700000" algn="tl">
                    <a:srgbClr val="000000">
                      <a:alpha val="43137"/>
                    </a:srgbClr>
                  </a:outerShdw>
                </a:effectLst>
              </a:rPr>
            </a:br>
            <a:r>
              <a:rPr lang="en-US" sz="5400" b="1" dirty="0">
                <a:solidFill>
                  <a:srgbClr val="7030A0"/>
                </a:solidFill>
                <a:effectLst>
                  <a:outerShdw blurRad="38100" dist="38100" dir="2700000" algn="tl">
                    <a:srgbClr val="000000">
                      <a:alpha val="43137"/>
                    </a:srgbClr>
                  </a:outerShdw>
                </a:effectLst>
              </a:rPr>
              <a:t>Generating research ideas, creativity, novelty</a:t>
            </a:r>
          </a:p>
        </p:txBody>
      </p:sp>
      <p:sp>
        <p:nvSpPr>
          <p:cNvPr id="3" name="Subtitle 2"/>
          <p:cNvSpPr>
            <a:spLocks noGrp="1"/>
          </p:cNvSpPr>
          <p:nvPr>
            <p:ph type="subTitle" idx="1"/>
          </p:nvPr>
        </p:nvSpPr>
        <p:spPr>
          <a:xfrm>
            <a:off x="1371600" y="3919335"/>
            <a:ext cx="6400800" cy="2133600"/>
          </a:xfrm>
        </p:spPr>
        <p:txBody>
          <a:bodyPr/>
          <a:lstStyle/>
          <a:p>
            <a:pPr>
              <a:spcBef>
                <a:spcPts val="0"/>
              </a:spcBef>
            </a:pPr>
            <a:r>
              <a:rPr lang="en-US" sz="3600" dirty="0">
                <a:solidFill>
                  <a:schemeClr val="tx1"/>
                </a:solidFill>
              </a:rPr>
              <a:t>Prof. Adriana </a:t>
            </a:r>
            <a:r>
              <a:rPr lang="en-US" sz="3600" dirty="0" err="1">
                <a:solidFill>
                  <a:schemeClr val="tx1"/>
                </a:solidFill>
              </a:rPr>
              <a:t>Kovashka</a:t>
            </a:r>
            <a:br>
              <a:rPr lang="en-US" sz="3600" dirty="0">
                <a:solidFill>
                  <a:schemeClr val="tx1"/>
                </a:solidFill>
              </a:rPr>
            </a:br>
            <a:r>
              <a:rPr lang="en-US" sz="3600" dirty="0">
                <a:solidFill>
                  <a:schemeClr val="tx1"/>
                </a:solidFill>
              </a:rPr>
              <a:t>University of Pittsburgh</a:t>
            </a:r>
          </a:p>
          <a:p>
            <a:pPr>
              <a:spcBef>
                <a:spcPts val="0"/>
              </a:spcBef>
            </a:pPr>
            <a:r>
              <a:rPr lang="en-US" sz="3600" dirty="0">
                <a:solidFill>
                  <a:schemeClr val="tx1"/>
                </a:solidFill>
              </a:rPr>
              <a:t>September 8, 2026</a:t>
            </a:r>
          </a:p>
          <a:p>
            <a:endParaRPr lang="en-US" dirty="0">
              <a:solidFill>
                <a:schemeClr val="tx1"/>
              </a:solidFill>
            </a:endParaRPr>
          </a:p>
          <a:p>
            <a:endParaRPr lang="en-US" dirty="0">
              <a:solidFill>
                <a:schemeClr val="tx1"/>
              </a:solidFill>
            </a:endParaRPr>
          </a:p>
        </p:txBody>
      </p:sp>
      <p:sp>
        <p:nvSpPr>
          <p:cNvPr id="4" name="Slide Number Placeholder 3">
            <a:extLst>
              <a:ext uri="{FF2B5EF4-FFF2-40B4-BE49-F238E27FC236}">
                <a16:creationId xmlns:a16="http://schemas.microsoft.com/office/drawing/2014/main" id="{15C95D0E-E3BF-4EC0-9E23-64508EAED0AE}"/>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1</a:t>
            </a:fld>
            <a:endParaRPr lang="en-US">
              <a:solidFill>
                <a:prstClr val="black">
                  <a:tint val="75000"/>
                </a:prstClr>
              </a:solidFill>
            </a:endParaRPr>
          </a:p>
        </p:txBody>
      </p:sp>
    </p:spTree>
    <p:extLst>
      <p:ext uri="{BB962C8B-B14F-4D97-AF65-F5344CB8AC3E}">
        <p14:creationId xmlns:p14="http://schemas.microsoft.com/office/powerpoint/2010/main" val="36851623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6B9FE-251D-7D25-6033-EC517CD48BA2}"/>
              </a:ext>
            </a:extLst>
          </p:cNvPr>
          <p:cNvSpPr>
            <a:spLocks noGrp="1"/>
          </p:cNvSpPr>
          <p:nvPr>
            <p:ph type="title"/>
          </p:nvPr>
        </p:nvSpPr>
        <p:spPr/>
        <p:txBody>
          <a:bodyPr/>
          <a:lstStyle/>
          <a:p>
            <a:r>
              <a:rPr lang="en-US" dirty="0"/>
              <a:t>Quotes about creativity</a:t>
            </a:r>
          </a:p>
        </p:txBody>
      </p:sp>
      <p:sp>
        <p:nvSpPr>
          <p:cNvPr id="3" name="Content Placeholder 2">
            <a:extLst>
              <a:ext uri="{FF2B5EF4-FFF2-40B4-BE49-F238E27FC236}">
                <a16:creationId xmlns:a16="http://schemas.microsoft.com/office/drawing/2014/main" id="{66E20627-EED9-38EC-763D-26D1CC1C73BE}"/>
              </a:ext>
            </a:extLst>
          </p:cNvPr>
          <p:cNvSpPr>
            <a:spLocks noGrp="1"/>
          </p:cNvSpPr>
          <p:nvPr>
            <p:ph idx="1"/>
          </p:nvPr>
        </p:nvSpPr>
        <p:spPr/>
        <p:txBody>
          <a:bodyPr>
            <a:normAutofit fontScale="92500" lnSpcReduction="10000"/>
          </a:bodyPr>
          <a:lstStyle/>
          <a:p>
            <a:r>
              <a:rPr lang="en-US" sz="2400" dirty="0"/>
              <a:t>"You're only given a little spark of madness. You mustn't lose it." - Robin Williams</a:t>
            </a:r>
          </a:p>
          <a:p>
            <a:r>
              <a:rPr lang="en-US" sz="2400" dirty="0"/>
              <a:t>"Creativity is a wild mind and a disciplined eye." - Dorothy Parker</a:t>
            </a:r>
          </a:p>
          <a:p>
            <a:r>
              <a:rPr lang="en-US" sz="2400" dirty="0"/>
              <a:t>"Creativity is seeing what everyone else has seen, and thinking what no one else has thought“ – Albert Einstein</a:t>
            </a:r>
          </a:p>
          <a:p>
            <a:r>
              <a:rPr lang="en-US" sz="2400" dirty="0"/>
              <a:t>"Creativity is just connecting things." - Steve Jobs</a:t>
            </a:r>
          </a:p>
          <a:p>
            <a:r>
              <a:rPr lang="en-US" sz="2400" dirty="0"/>
              <a:t>"He who has imagination without learning has wings but no feet." - Joseph Joubert</a:t>
            </a:r>
          </a:p>
          <a:p>
            <a:r>
              <a:rPr lang="en-US" sz="2400" dirty="0"/>
              <a:t>"The imagination is a muscle. If it is not exercised, it atrophies." - Neil Gaiman</a:t>
            </a:r>
          </a:p>
          <a:p>
            <a:r>
              <a:rPr lang="en-US" sz="2400" dirty="0"/>
              <a:t>"To have a great idea, have a lot of them." - Thomas A. Edison</a:t>
            </a:r>
          </a:p>
          <a:p>
            <a:r>
              <a:rPr lang="en-US" sz="2400" dirty="0"/>
              <a:t>"Creativity is the art of concealing your source." Coco Chanel</a:t>
            </a:r>
          </a:p>
          <a:p>
            <a:endParaRPr lang="en-US" sz="2400" dirty="0"/>
          </a:p>
        </p:txBody>
      </p:sp>
      <p:sp>
        <p:nvSpPr>
          <p:cNvPr id="5" name="TextBox 4">
            <a:extLst>
              <a:ext uri="{FF2B5EF4-FFF2-40B4-BE49-F238E27FC236}">
                <a16:creationId xmlns:a16="http://schemas.microsoft.com/office/drawing/2014/main" id="{8CCA2AE6-A189-BF42-38B6-2F1EE183CF92}"/>
              </a:ext>
            </a:extLst>
          </p:cNvPr>
          <p:cNvSpPr txBox="1"/>
          <p:nvPr/>
        </p:nvSpPr>
        <p:spPr>
          <a:xfrm>
            <a:off x="0" y="6583362"/>
            <a:ext cx="4376198" cy="276999"/>
          </a:xfrm>
          <a:prstGeom prst="rect">
            <a:avLst/>
          </a:prstGeom>
          <a:noFill/>
        </p:spPr>
        <p:txBody>
          <a:bodyPr wrap="none" rtlCol="0">
            <a:spAutoFit/>
          </a:bodyPr>
          <a:lstStyle/>
          <a:p>
            <a:r>
              <a:rPr lang="en-US" sz="1200" dirty="0">
                <a:hlinkClick r:id="rId2"/>
              </a:rPr>
              <a:t>https://teambuilding.com/blog/creativity-quotes</a:t>
            </a:r>
            <a:r>
              <a:rPr lang="en-US" sz="1200" dirty="0"/>
              <a:t> (except Einstein) </a:t>
            </a:r>
          </a:p>
        </p:txBody>
      </p:sp>
    </p:spTree>
    <p:extLst>
      <p:ext uri="{BB962C8B-B14F-4D97-AF65-F5344CB8AC3E}">
        <p14:creationId xmlns:p14="http://schemas.microsoft.com/office/powerpoint/2010/main" val="4136570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15D23-E87F-F2FC-D54A-27F0C2EE27E3}"/>
              </a:ext>
            </a:extLst>
          </p:cNvPr>
          <p:cNvSpPr>
            <a:spLocks noGrp="1"/>
          </p:cNvSpPr>
          <p:nvPr>
            <p:ph type="title"/>
          </p:nvPr>
        </p:nvSpPr>
        <p:spPr/>
        <p:txBody>
          <a:bodyPr>
            <a:noAutofit/>
          </a:bodyPr>
          <a:lstStyle/>
          <a:p>
            <a:r>
              <a:rPr lang="en-US" sz="3600" dirty="0"/>
              <a:t>Catch Me If You Can: </a:t>
            </a:r>
            <a:r>
              <a:rPr lang="en-US" sz="3600" dirty="0" err="1"/>
              <a:t>Outmanoeuvring</a:t>
            </a:r>
            <a:r>
              <a:rPr lang="en-US" sz="3600" dirty="0"/>
              <a:t> the Competition with Your Unique Abilities</a:t>
            </a:r>
          </a:p>
        </p:txBody>
      </p:sp>
      <p:sp>
        <p:nvSpPr>
          <p:cNvPr id="3" name="Content Placeholder 2">
            <a:extLst>
              <a:ext uri="{FF2B5EF4-FFF2-40B4-BE49-F238E27FC236}">
                <a16:creationId xmlns:a16="http://schemas.microsoft.com/office/drawing/2014/main" id="{72F17F72-D466-C597-F631-164197F49DAC}"/>
              </a:ext>
            </a:extLst>
          </p:cNvPr>
          <p:cNvSpPr>
            <a:spLocks noGrp="1"/>
          </p:cNvSpPr>
          <p:nvPr>
            <p:ph idx="1"/>
          </p:nvPr>
        </p:nvSpPr>
        <p:spPr/>
        <p:txBody>
          <a:bodyPr>
            <a:normAutofit fontScale="85000" lnSpcReduction="20000"/>
          </a:bodyPr>
          <a:lstStyle/>
          <a:p>
            <a:pPr marL="514350" indent="-514350">
              <a:buFont typeface="+mj-lt"/>
              <a:buAutoNum type="arabicPeriod"/>
            </a:pPr>
            <a:r>
              <a:rPr lang="en-US" dirty="0"/>
              <a:t>Build on your strengths </a:t>
            </a:r>
          </a:p>
          <a:p>
            <a:pPr marL="514350" indent="-514350">
              <a:buFont typeface="+mj-lt"/>
              <a:buAutoNum type="arabicPeriod"/>
            </a:pPr>
            <a:r>
              <a:rPr lang="en-US" b="1" dirty="0"/>
              <a:t>Observe the trends</a:t>
            </a:r>
          </a:p>
          <a:p>
            <a:pPr marL="514350" indent="-514350">
              <a:buFont typeface="+mj-lt"/>
              <a:buAutoNum type="arabicPeriod"/>
            </a:pPr>
            <a:r>
              <a:rPr lang="en-US" dirty="0"/>
              <a:t>Know what others are doing</a:t>
            </a:r>
          </a:p>
          <a:p>
            <a:pPr marL="514350" indent="-514350">
              <a:buFont typeface="+mj-lt"/>
              <a:buAutoNum type="arabicPeriod"/>
            </a:pPr>
            <a:r>
              <a:rPr lang="en-US" dirty="0"/>
              <a:t>Collaborate wisely</a:t>
            </a:r>
          </a:p>
          <a:p>
            <a:pPr marL="514350" indent="-514350">
              <a:buFont typeface="+mj-lt"/>
              <a:buAutoNum type="arabicPeriod"/>
            </a:pPr>
            <a:r>
              <a:rPr lang="en-US" dirty="0"/>
              <a:t>Go where no one is going / looking</a:t>
            </a:r>
          </a:p>
          <a:p>
            <a:pPr marL="514350" indent="-514350">
              <a:buFont typeface="+mj-lt"/>
              <a:buAutoNum type="arabicPeriod"/>
            </a:pPr>
            <a:r>
              <a:rPr lang="en-US" b="1" dirty="0"/>
              <a:t>Act fast</a:t>
            </a:r>
          </a:p>
          <a:p>
            <a:pPr marL="514350" indent="-514350">
              <a:buFont typeface="+mj-lt"/>
              <a:buAutoNum type="arabicPeriod"/>
            </a:pPr>
            <a:r>
              <a:rPr lang="en-US" dirty="0"/>
              <a:t>Don’t share too early</a:t>
            </a:r>
          </a:p>
          <a:p>
            <a:pPr marL="514350" indent="-514350">
              <a:buFont typeface="+mj-lt"/>
              <a:buAutoNum type="arabicPeriod"/>
            </a:pPr>
            <a:r>
              <a:rPr lang="en-US" dirty="0"/>
              <a:t>Convince yourself first</a:t>
            </a:r>
          </a:p>
          <a:p>
            <a:pPr marL="514350" indent="-514350">
              <a:buFont typeface="+mj-lt"/>
              <a:buAutoNum type="arabicPeriod"/>
            </a:pPr>
            <a:r>
              <a:rPr lang="en-US" dirty="0"/>
              <a:t>Shout over the rooftops</a:t>
            </a:r>
          </a:p>
          <a:p>
            <a:pPr marL="514350" indent="-514350">
              <a:buFont typeface="+mj-lt"/>
              <a:buAutoNum type="arabicPeriod"/>
            </a:pPr>
            <a:r>
              <a:rPr lang="en-US" dirty="0"/>
              <a:t>Grow your human impact </a:t>
            </a:r>
          </a:p>
        </p:txBody>
      </p:sp>
      <p:sp>
        <p:nvSpPr>
          <p:cNvPr id="4" name="Slide Number Placeholder 3">
            <a:extLst>
              <a:ext uri="{FF2B5EF4-FFF2-40B4-BE49-F238E27FC236}">
                <a16:creationId xmlns:a16="http://schemas.microsoft.com/office/drawing/2014/main" id="{277FB2AC-39EA-319F-AB63-A9F0F5FF8C8F}"/>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11</a:t>
            </a:fld>
            <a:endParaRPr lang="en-US">
              <a:solidFill>
                <a:prstClr val="black">
                  <a:tint val="75000"/>
                </a:prstClr>
              </a:solidFill>
            </a:endParaRPr>
          </a:p>
        </p:txBody>
      </p:sp>
      <p:sp>
        <p:nvSpPr>
          <p:cNvPr id="5" name="TextBox 4">
            <a:extLst>
              <a:ext uri="{FF2B5EF4-FFF2-40B4-BE49-F238E27FC236}">
                <a16:creationId xmlns:a16="http://schemas.microsoft.com/office/drawing/2014/main" id="{02D1EDE8-7499-2534-60E7-27DAB7A4DF1C}"/>
              </a:ext>
            </a:extLst>
          </p:cNvPr>
          <p:cNvSpPr txBox="1"/>
          <p:nvPr/>
        </p:nvSpPr>
        <p:spPr>
          <a:xfrm>
            <a:off x="0" y="6581001"/>
            <a:ext cx="5213863" cy="276999"/>
          </a:xfrm>
          <a:prstGeom prst="rect">
            <a:avLst/>
          </a:prstGeom>
          <a:noFill/>
        </p:spPr>
        <p:txBody>
          <a:bodyPr wrap="none" rtlCol="0">
            <a:spAutoFit/>
          </a:bodyPr>
          <a:lstStyle/>
          <a:p>
            <a:r>
              <a:rPr lang="en-US" sz="1200" dirty="0"/>
              <a:t>Dima Damen, CVPR 2025 Workshop, </a:t>
            </a:r>
            <a:r>
              <a:rPr lang="en-US" sz="1200" dirty="0">
                <a:hlinkClick r:id="rId2"/>
              </a:rPr>
              <a:t>https://sites.google.com/view/standoutcv/</a:t>
            </a:r>
            <a:r>
              <a:rPr lang="en-US" sz="1200" dirty="0"/>
              <a:t> </a:t>
            </a:r>
          </a:p>
        </p:txBody>
      </p:sp>
    </p:spTree>
    <p:extLst>
      <p:ext uri="{BB962C8B-B14F-4D97-AF65-F5344CB8AC3E}">
        <p14:creationId xmlns:p14="http://schemas.microsoft.com/office/powerpoint/2010/main" val="1337006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9BA4E-B5CA-56E2-72B6-C2A7549CFFBA}"/>
              </a:ext>
            </a:extLst>
          </p:cNvPr>
          <p:cNvSpPr>
            <a:spLocks noGrp="1"/>
          </p:cNvSpPr>
          <p:nvPr>
            <p:ph type="title"/>
          </p:nvPr>
        </p:nvSpPr>
        <p:spPr/>
        <p:txBody>
          <a:bodyPr>
            <a:normAutofit/>
          </a:bodyPr>
          <a:lstStyle/>
          <a:p>
            <a:r>
              <a:rPr lang="en-US" dirty="0"/>
              <a:t>Research as an Infinite Game</a:t>
            </a:r>
          </a:p>
        </p:txBody>
      </p:sp>
      <p:sp>
        <p:nvSpPr>
          <p:cNvPr id="3" name="Content Placeholder 2">
            <a:extLst>
              <a:ext uri="{FF2B5EF4-FFF2-40B4-BE49-F238E27FC236}">
                <a16:creationId xmlns:a16="http://schemas.microsoft.com/office/drawing/2014/main" id="{086C858E-34AD-021E-4155-3FF563600808}"/>
              </a:ext>
            </a:extLst>
          </p:cNvPr>
          <p:cNvSpPr>
            <a:spLocks noGrp="1"/>
          </p:cNvSpPr>
          <p:nvPr>
            <p:ph idx="1"/>
          </p:nvPr>
        </p:nvSpPr>
        <p:spPr/>
        <p:txBody>
          <a:bodyPr>
            <a:normAutofit fontScale="85000" lnSpcReduction="20000"/>
          </a:bodyPr>
          <a:lstStyle/>
          <a:p>
            <a:r>
              <a:rPr lang="en-US" dirty="0"/>
              <a:t>Anti-fragility: has more upside than downside from random events</a:t>
            </a:r>
          </a:p>
          <a:p>
            <a:r>
              <a:rPr lang="en-US" dirty="0"/>
              <a:t>Openness: Infinite players continue their play in the expectation of being surprised, </a:t>
            </a:r>
            <a:r>
              <a:rPr lang="en-US" i="1" dirty="0"/>
              <a:t>not</a:t>
            </a:r>
            <a:r>
              <a:rPr lang="en-US" dirty="0"/>
              <a:t> anticipating every future possibility with a goal of controlling the future; if surprise is no longer possible, all play ends</a:t>
            </a:r>
          </a:p>
          <a:p>
            <a:r>
              <a:rPr lang="en-US" dirty="0"/>
              <a:t>Persistence: This [rejection/failure] is part of the longer game; how to learn and adapt? Many highly cited papers don’t always get the strongest reviews.</a:t>
            </a:r>
          </a:p>
          <a:p>
            <a:r>
              <a:rPr lang="en-US" dirty="0"/>
              <a:t>Education: ongoing learning, tolerate ambiguity, engage deeply with complexity, contribute knowledge, guide others </a:t>
            </a:r>
          </a:p>
        </p:txBody>
      </p:sp>
      <p:sp>
        <p:nvSpPr>
          <p:cNvPr id="4" name="Slide Number Placeholder 3">
            <a:extLst>
              <a:ext uri="{FF2B5EF4-FFF2-40B4-BE49-F238E27FC236}">
                <a16:creationId xmlns:a16="http://schemas.microsoft.com/office/drawing/2014/main" id="{94DC6093-0A9E-3ECA-FAB4-3B8124C557B2}"/>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12</a:t>
            </a:fld>
            <a:endParaRPr lang="en-US">
              <a:solidFill>
                <a:prstClr val="black">
                  <a:tint val="75000"/>
                </a:prstClr>
              </a:solidFill>
            </a:endParaRPr>
          </a:p>
        </p:txBody>
      </p:sp>
      <p:sp>
        <p:nvSpPr>
          <p:cNvPr id="6" name="TextBox 5">
            <a:extLst>
              <a:ext uri="{FF2B5EF4-FFF2-40B4-BE49-F238E27FC236}">
                <a16:creationId xmlns:a16="http://schemas.microsoft.com/office/drawing/2014/main" id="{12880320-0FFE-0B96-B9D8-D84094587F51}"/>
              </a:ext>
            </a:extLst>
          </p:cNvPr>
          <p:cNvSpPr txBox="1"/>
          <p:nvPr/>
        </p:nvSpPr>
        <p:spPr>
          <a:xfrm>
            <a:off x="0" y="6581001"/>
            <a:ext cx="5077608" cy="276999"/>
          </a:xfrm>
          <a:prstGeom prst="rect">
            <a:avLst/>
          </a:prstGeom>
          <a:noFill/>
        </p:spPr>
        <p:txBody>
          <a:bodyPr wrap="none" rtlCol="0">
            <a:spAutoFit/>
          </a:bodyPr>
          <a:lstStyle/>
          <a:p>
            <a:r>
              <a:rPr lang="en-US" sz="1200" dirty="0"/>
              <a:t>Saining Xie, CVPR 2025 Workshop, </a:t>
            </a:r>
            <a:r>
              <a:rPr lang="en-US" sz="1200" dirty="0">
                <a:hlinkClick r:id="rId2"/>
              </a:rPr>
              <a:t>https://sites.google.com/view/standoutcv/</a:t>
            </a:r>
            <a:r>
              <a:rPr lang="en-US" sz="1200" dirty="0"/>
              <a:t> </a:t>
            </a:r>
          </a:p>
        </p:txBody>
      </p:sp>
    </p:spTree>
    <p:extLst>
      <p:ext uri="{BB962C8B-B14F-4D97-AF65-F5344CB8AC3E}">
        <p14:creationId xmlns:p14="http://schemas.microsoft.com/office/powerpoint/2010/main" val="11109584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Grp="1" noChangeArrowheads="1"/>
          </p:cNvSpPr>
          <p:nvPr>
            <p:ph type="title" idx="4294967295"/>
          </p:nvPr>
        </p:nvSpPr>
        <p:spPr>
          <a:xfrm>
            <a:off x="222559" y="910903"/>
            <a:ext cx="8698882" cy="1847558"/>
          </a:xfrm>
          <a:noFill/>
          <a:ln w="9525">
            <a:noFill/>
          </a:ln>
          <a:effectLst/>
        </p:spPr>
        <p:txBody>
          <a:bodyPr wrap="square"/>
          <a:lstStyle/>
          <a:p>
            <a:pPr algn="ctr">
              <a:lnSpc>
                <a:spcPct val="94000"/>
              </a:lnSpc>
              <a:defRPr/>
            </a:pPr>
            <a:r>
              <a:rPr lang="en-US" sz="5408" dirty="0">
                <a:solidFill>
                  <a:schemeClr val="tx2">
                    <a:lumMod val="75000"/>
                  </a:schemeClr>
                </a:solidFill>
              </a:rPr>
              <a:t>How to Find a (Good) Research Question?</a:t>
            </a:r>
            <a:br>
              <a:rPr lang="en-US" sz="6008" dirty="0">
                <a:solidFill>
                  <a:schemeClr val="tx2">
                    <a:lumMod val="75000"/>
                  </a:schemeClr>
                </a:solidFill>
              </a:rPr>
            </a:br>
            <a:endParaRPr lang="en-US" sz="1602" dirty="0">
              <a:solidFill>
                <a:schemeClr val="tx2">
                  <a:lumMod val="75000"/>
                </a:schemeClr>
              </a:solidFill>
            </a:endParaRPr>
          </a:p>
        </p:txBody>
      </p:sp>
      <p:sp>
        <p:nvSpPr>
          <p:cNvPr id="93187" name="Rectangle 11"/>
          <p:cNvSpPr>
            <a:spLocks noChangeArrowheads="1"/>
          </p:cNvSpPr>
          <p:nvPr/>
        </p:nvSpPr>
        <p:spPr bwMode="auto">
          <a:xfrm>
            <a:off x="604090" y="3683354"/>
            <a:ext cx="8164740" cy="529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63588" tIns="25435" rIns="63588" bIns="25435">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343380" indent="-343380" algn="ctr" defTabSz="915680" eaLnBrk="0" fontAlgn="base" hangingPunct="0">
              <a:lnSpc>
                <a:spcPct val="97000"/>
              </a:lnSpc>
              <a:spcBef>
                <a:spcPct val="49000"/>
              </a:spcBef>
              <a:spcAft>
                <a:spcPct val="0"/>
              </a:spcAft>
            </a:pPr>
            <a:r>
              <a:rPr lang="en-US" sz="3204" b="1" dirty="0">
                <a:solidFill>
                  <a:srgbClr val="00279F"/>
                </a:solidFill>
                <a:latin typeface="Arial" panose="020B0604020202020204" pitchFamily="34" charset="0"/>
              </a:rPr>
              <a:t>Peter Brusilovsky, Marek J. </a:t>
            </a:r>
            <a:r>
              <a:rPr lang="en-US" sz="3204" b="1" dirty="0" err="1">
                <a:solidFill>
                  <a:srgbClr val="00279F"/>
                </a:solidFill>
                <a:latin typeface="Arial" panose="020B0604020202020204" pitchFamily="34" charset="0"/>
              </a:rPr>
              <a:t>Druzdzel</a:t>
            </a:r>
            <a:endParaRPr lang="en-US" sz="3204" b="1" dirty="0">
              <a:solidFill>
                <a:srgbClr val="00279F"/>
              </a:solidFill>
              <a:latin typeface="Arial" panose="020B0604020202020204" pitchFamily="34" charset="0"/>
            </a:endParaRPr>
          </a:p>
        </p:txBody>
      </p:sp>
      <p:sp>
        <p:nvSpPr>
          <p:cNvPr id="93188" name="Rectangle 12"/>
          <p:cNvSpPr>
            <a:spLocks noChangeArrowheads="1"/>
          </p:cNvSpPr>
          <p:nvPr/>
        </p:nvSpPr>
        <p:spPr bwMode="auto">
          <a:xfrm>
            <a:off x="2435433" y="4344672"/>
            <a:ext cx="4281120" cy="100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63588" tIns="25435" rIns="63588" bIns="25435">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343380" indent="-343380" algn="ctr" defTabSz="915680" eaLnBrk="0" fontAlgn="base" hangingPunct="0">
              <a:lnSpc>
                <a:spcPct val="96000"/>
              </a:lnSpc>
              <a:spcBef>
                <a:spcPct val="48000"/>
              </a:spcBef>
              <a:spcAft>
                <a:spcPct val="0"/>
              </a:spcAft>
            </a:pPr>
            <a:r>
              <a:rPr lang="en-US" sz="1803" b="1" dirty="0">
                <a:solidFill>
                  <a:srgbClr val="00279F"/>
                </a:solidFill>
                <a:latin typeface="Arial" panose="020B0604020202020204" pitchFamily="34" charset="0"/>
              </a:rPr>
              <a:t>University of Pittsburgh</a:t>
            </a:r>
          </a:p>
          <a:p>
            <a:pPr marL="343380" indent="-343380" algn="ctr" defTabSz="915680" eaLnBrk="0" fontAlgn="base" hangingPunct="0">
              <a:lnSpc>
                <a:spcPct val="96000"/>
              </a:lnSpc>
              <a:spcBef>
                <a:spcPct val="48000"/>
              </a:spcBef>
              <a:spcAft>
                <a:spcPct val="0"/>
              </a:spcAft>
            </a:pPr>
            <a:r>
              <a:rPr lang="en-US" sz="1803" b="1" dirty="0">
                <a:solidFill>
                  <a:srgbClr val="00279F"/>
                </a:solidFill>
                <a:latin typeface="Arial" panose="020B0604020202020204" pitchFamily="34" charset="0"/>
              </a:rPr>
              <a:t>School of Computing and Information</a:t>
            </a:r>
          </a:p>
          <a:p>
            <a:pPr marL="343380" indent="-343380" algn="ctr" defTabSz="915680" eaLnBrk="0" fontAlgn="base" hangingPunct="0">
              <a:lnSpc>
                <a:spcPct val="50000"/>
              </a:lnSpc>
              <a:spcBef>
                <a:spcPct val="48000"/>
              </a:spcBef>
              <a:spcAft>
                <a:spcPct val="0"/>
              </a:spcAft>
            </a:pPr>
            <a:r>
              <a:rPr lang="en-US" sz="1803" b="1" dirty="0">
                <a:solidFill>
                  <a:srgbClr val="00279F"/>
                </a:solidFill>
                <a:latin typeface="Arial" panose="020B0604020202020204" pitchFamily="34" charset="0"/>
              </a:rPr>
              <a:t>and Intelligent Systems Program</a:t>
            </a:r>
          </a:p>
        </p:txBody>
      </p:sp>
      <p:sp>
        <p:nvSpPr>
          <p:cNvPr id="93189" name="Rectangle 13"/>
          <p:cNvSpPr>
            <a:spLocks noChangeArrowheads="1"/>
          </p:cNvSpPr>
          <p:nvPr/>
        </p:nvSpPr>
        <p:spPr bwMode="auto">
          <a:xfrm>
            <a:off x="2957436" y="5438391"/>
            <a:ext cx="3391279" cy="339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614" tIns="44512" rIns="90614" bIns="44512">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915680" eaLnBrk="0" fontAlgn="base" hangingPunct="0">
              <a:lnSpc>
                <a:spcPct val="90000"/>
              </a:lnSpc>
              <a:spcBef>
                <a:spcPct val="0"/>
              </a:spcBef>
              <a:spcAft>
                <a:spcPct val="0"/>
              </a:spcAft>
            </a:pPr>
            <a:r>
              <a:rPr lang="en-US" sz="1803" b="1" i="1" dirty="0">
                <a:solidFill>
                  <a:srgbClr val="00279F"/>
                </a:solidFill>
                <a:latin typeface="Arial" panose="020B0604020202020204" pitchFamily="34" charset="0"/>
                <a:hlinkClick r:id="rId3"/>
              </a:rPr>
              <a:t>http://www.pitt.edu/~druzdzel</a:t>
            </a:r>
            <a:endParaRPr lang="en-US" sz="1803" b="1" i="1" dirty="0">
              <a:solidFill>
                <a:srgbClr val="00279F"/>
              </a:solidFill>
              <a:latin typeface="Arial" panose="020B0604020202020204" pitchFamily="34" charset="0"/>
            </a:endParaRPr>
          </a:p>
        </p:txBody>
      </p:sp>
    </p:spTree>
    <p:extLst>
      <p:ext uri="{BB962C8B-B14F-4D97-AF65-F5344CB8AC3E}">
        <p14:creationId xmlns:p14="http://schemas.microsoft.com/office/powerpoint/2010/main" val="388529406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a:xfrm>
            <a:off x="604089" y="529373"/>
            <a:ext cx="6121966" cy="403786"/>
          </a:xfrm>
          <a:ln cap="flat"/>
          <a:effectLst>
            <a:outerShdw blurRad="50800" dist="38100" dir="2700000" algn="tl" rotWithShape="0">
              <a:prstClr val="black">
                <a:alpha val="40000"/>
              </a:prstClr>
            </a:outerShdw>
          </a:effectLst>
        </p:spPr>
        <p:txBody>
          <a:bodyPr/>
          <a:lstStyle/>
          <a:p>
            <a:pPr>
              <a:defRPr/>
            </a:pPr>
            <a:r>
              <a:rPr lang="en-US" dirty="0"/>
              <a:t>Eighteen fundamental </a:t>
            </a:r>
            <a:r>
              <a:rPr lang="pl-PL" dirty="0"/>
              <a:t>skills </a:t>
            </a:r>
            <a:r>
              <a:rPr lang="en-US" dirty="0"/>
              <a:t>of a scientist</a:t>
            </a:r>
          </a:p>
        </p:txBody>
      </p:sp>
      <p:sp>
        <p:nvSpPr>
          <p:cNvPr id="4099" name="Rectangle 3"/>
          <p:cNvSpPr>
            <a:spLocks noChangeArrowheads="1"/>
          </p:cNvSpPr>
          <p:nvPr/>
        </p:nvSpPr>
        <p:spPr bwMode="auto">
          <a:xfrm>
            <a:off x="1290843" y="1216126"/>
            <a:ext cx="6638620" cy="5090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457200" indent="-4572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457840" indent="-457840" defTabSz="915680" eaLnBrk="0" fontAlgn="base" hangingPunct="0">
              <a:spcBef>
                <a:spcPct val="0"/>
              </a:spcBef>
              <a:spcAft>
                <a:spcPct val="0"/>
              </a:spcAft>
              <a:buFontTx/>
              <a:buAutoNum type="arabicPeriod"/>
            </a:pPr>
            <a:r>
              <a:rPr lang="pl-PL" sz="1803" b="1" dirty="0">
                <a:solidFill>
                  <a:srgbClr val="618FFD"/>
                </a:solidFill>
                <a:latin typeface="Arial" panose="020B0604020202020204" pitchFamily="34" charset="0"/>
              </a:rPr>
              <a:t>How does science work?</a:t>
            </a:r>
          </a:p>
          <a:p>
            <a:pPr marL="457840" indent="-457840" defTabSz="915680" eaLnBrk="0" fontAlgn="base" hangingPunct="0">
              <a:spcBef>
                <a:spcPct val="0"/>
              </a:spcBef>
              <a:spcAft>
                <a:spcPct val="0"/>
              </a:spcAft>
              <a:buFontTx/>
              <a:buAutoNum type="arabicPeriod"/>
            </a:pPr>
            <a:r>
              <a:rPr lang="pl-PL" sz="1803" b="1" dirty="0">
                <a:solidFill>
                  <a:srgbClr val="618FFD"/>
                </a:solidFill>
                <a:latin typeface="Arial" panose="020B0604020202020204" pitchFamily="34" charset="0"/>
              </a:rPr>
              <a:t>What is research?</a:t>
            </a:r>
          </a:p>
          <a:p>
            <a:pPr marL="457840" indent="-457840" defTabSz="915680" eaLnBrk="0" fontAlgn="base" hangingPunct="0">
              <a:spcBef>
                <a:spcPct val="0"/>
              </a:spcBef>
              <a:spcAft>
                <a:spcPct val="0"/>
              </a:spcAft>
              <a:buFontTx/>
              <a:buAutoNum type="arabicPeriod"/>
            </a:pPr>
            <a:r>
              <a:rPr lang="en-US" sz="1803" b="1" dirty="0">
                <a:solidFill>
                  <a:srgbClr val="FF0000"/>
                </a:solidFill>
                <a:latin typeface="Arial" panose="020B0604020202020204" pitchFamily="34" charset="0"/>
              </a:rPr>
              <a:t>Identifying good research problem</a:t>
            </a:r>
            <a:r>
              <a:rPr lang="pl-PL" sz="1803" b="1" dirty="0">
                <a:solidFill>
                  <a:srgbClr val="FF0000"/>
                </a:solidFill>
                <a:latin typeface="Arial" panose="020B0604020202020204" pitchFamily="34" charset="0"/>
              </a:rPr>
              <a:t>s</a:t>
            </a:r>
            <a:endParaRPr lang="en-US" sz="1803" b="1" dirty="0">
              <a:solidFill>
                <a:srgbClr val="FF0000"/>
              </a:solidFill>
              <a:latin typeface="Arial" panose="020B0604020202020204" pitchFamily="34" charset="0"/>
            </a:endParaRPr>
          </a:p>
          <a:p>
            <a:pPr marL="457840" indent="-457840" defTabSz="915680" eaLnBrk="0" fontAlgn="base" hangingPunct="0">
              <a:spcBef>
                <a:spcPct val="0"/>
              </a:spcBef>
              <a:spcAft>
                <a:spcPct val="0"/>
              </a:spcAft>
              <a:buFontTx/>
              <a:buAutoNum type="arabicPeriod"/>
            </a:pPr>
            <a:r>
              <a:rPr lang="en-US" sz="1803" b="1" dirty="0">
                <a:solidFill>
                  <a:srgbClr val="00279F"/>
                </a:solidFill>
                <a:latin typeface="Arial" panose="020B0604020202020204" pitchFamily="34" charset="0"/>
              </a:rPr>
              <a:t>Writing papers</a:t>
            </a:r>
          </a:p>
          <a:p>
            <a:pPr marL="457840" indent="-457840" defTabSz="915680" eaLnBrk="0" fontAlgn="base" hangingPunct="0">
              <a:spcBef>
                <a:spcPct val="0"/>
              </a:spcBef>
              <a:spcAft>
                <a:spcPct val="0"/>
              </a:spcAft>
              <a:buFontTx/>
              <a:buAutoNum type="arabicPeriod"/>
            </a:pPr>
            <a:r>
              <a:rPr lang="en-US" sz="1803" b="1" dirty="0">
                <a:solidFill>
                  <a:srgbClr val="00279F"/>
                </a:solidFill>
                <a:latin typeface="Arial" panose="020B0604020202020204" pitchFamily="34" charset="0"/>
              </a:rPr>
              <a:t>Presentation in front of an audience</a:t>
            </a:r>
          </a:p>
          <a:p>
            <a:pPr marL="457840" indent="-457840" defTabSz="915680" eaLnBrk="0" fontAlgn="base" hangingPunct="0">
              <a:spcBef>
                <a:spcPct val="0"/>
              </a:spcBef>
              <a:spcAft>
                <a:spcPct val="0"/>
              </a:spcAft>
              <a:buFontTx/>
              <a:buAutoNum type="arabicPeriod"/>
            </a:pPr>
            <a:r>
              <a:rPr lang="en-US" sz="1803" b="1" dirty="0">
                <a:solidFill>
                  <a:srgbClr val="00279F"/>
                </a:solidFill>
                <a:latin typeface="Arial" panose="020B0604020202020204" pitchFamily="34" charset="0"/>
              </a:rPr>
              <a:t>Obtaining funding</a:t>
            </a:r>
          </a:p>
          <a:p>
            <a:pPr marL="457840" indent="-457840" defTabSz="915680" eaLnBrk="0" fontAlgn="base" hangingPunct="0">
              <a:spcBef>
                <a:spcPct val="0"/>
              </a:spcBef>
              <a:spcAft>
                <a:spcPct val="0"/>
              </a:spcAft>
              <a:buFontTx/>
              <a:buAutoNum type="arabicPeriod"/>
            </a:pPr>
            <a:r>
              <a:rPr lang="en-US" sz="1803" b="1" dirty="0">
                <a:solidFill>
                  <a:srgbClr val="00279F"/>
                </a:solidFill>
                <a:latin typeface="Arial" panose="020B0604020202020204" pitchFamily="34" charset="0"/>
              </a:rPr>
              <a:t>Reviewing/refereeing the work of others</a:t>
            </a:r>
          </a:p>
          <a:p>
            <a:pPr marL="457840" indent="-457840" defTabSz="915680" eaLnBrk="0" fontAlgn="base" hangingPunct="0">
              <a:spcBef>
                <a:spcPct val="0"/>
              </a:spcBef>
              <a:spcAft>
                <a:spcPct val="0"/>
              </a:spcAft>
              <a:buFontTx/>
              <a:buAutoNum type="arabicPeriod"/>
            </a:pPr>
            <a:r>
              <a:rPr lang="en-US" sz="1803" b="1" dirty="0">
                <a:solidFill>
                  <a:srgbClr val="00279F"/>
                </a:solidFill>
                <a:latin typeface="Arial" panose="020B0604020202020204" pitchFamily="34" charset="0"/>
              </a:rPr>
              <a:t>Teaching</a:t>
            </a:r>
          </a:p>
          <a:p>
            <a:pPr marL="457840" indent="-457840" defTabSz="915680" eaLnBrk="0" fontAlgn="base" hangingPunct="0">
              <a:spcBef>
                <a:spcPct val="0"/>
              </a:spcBef>
              <a:spcAft>
                <a:spcPct val="0"/>
              </a:spcAft>
              <a:buFontTx/>
              <a:buAutoNum type="arabicPeriod"/>
            </a:pPr>
            <a:r>
              <a:rPr lang="en-US" sz="1803" b="1" dirty="0">
                <a:solidFill>
                  <a:srgbClr val="00279F"/>
                </a:solidFill>
                <a:latin typeface="Arial" panose="020B0604020202020204" pitchFamily="34" charset="0"/>
              </a:rPr>
              <a:t>Guiding students, running a lab, managing projects</a:t>
            </a:r>
          </a:p>
          <a:p>
            <a:pPr marL="457840" indent="-457840" defTabSz="915680" eaLnBrk="0" fontAlgn="base" hangingPunct="0">
              <a:spcBef>
                <a:spcPct val="0"/>
              </a:spcBef>
              <a:spcAft>
                <a:spcPct val="0"/>
              </a:spcAft>
              <a:buFontTx/>
              <a:buAutoNum type="arabicPeriod"/>
            </a:pPr>
            <a:r>
              <a:rPr lang="pl-PL" sz="1803" b="1" dirty="0">
                <a:solidFill>
                  <a:srgbClr val="00279F"/>
                </a:solidFill>
                <a:latin typeface="Arial" panose="020B0604020202020204" pitchFamily="34" charset="0"/>
              </a:rPr>
              <a:t>Scientific creativity</a:t>
            </a:r>
          </a:p>
          <a:p>
            <a:pPr marL="457840" indent="-457840" defTabSz="915680" eaLnBrk="0" fontAlgn="base" hangingPunct="0">
              <a:spcBef>
                <a:spcPct val="0"/>
              </a:spcBef>
              <a:spcAft>
                <a:spcPct val="0"/>
              </a:spcAft>
              <a:buFontTx/>
              <a:buAutoNum type="arabicPeriod"/>
            </a:pPr>
            <a:r>
              <a:rPr lang="pl-PL" sz="1803" b="1" dirty="0">
                <a:solidFill>
                  <a:srgbClr val="618FFD"/>
                </a:solidFill>
                <a:latin typeface="Arial" panose="020B0604020202020204" pitchFamily="34" charset="0"/>
              </a:rPr>
              <a:t>Information finding</a:t>
            </a:r>
          </a:p>
          <a:p>
            <a:pPr marL="457840" indent="-457840" defTabSz="915680" eaLnBrk="0" fontAlgn="base" hangingPunct="0">
              <a:spcBef>
                <a:spcPct val="0"/>
              </a:spcBef>
              <a:spcAft>
                <a:spcPct val="0"/>
              </a:spcAft>
              <a:buFontTx/>
              <a:buAutoNum type="arabicPeriod"/>
            </a:pPr>
            <a:r>
              <a:rPr lang="en-US" sz="1803" b="1" dirty="0">
                <a:solidFill>
                  <a:srgbClr val="00279F"/>
                </a:solidFill>
                <a:latin typeface="Arial" panose="020B0604020202020204" pitchFamily="34" charset="0"/>
              </a:rPr>
              <a:t>Career planning</a:t>
            </a:r>
          </a:p>
          <a:p>
            <a:pPr marL="457840" indent="-457840" defTabSz="915680" eaLnBrk="0" fontAlgn="base" hangingPunct="0">
              <a:spcBef>
                <a:spcPct val="0"/>
              </a:spcBef>
              <a:spcAft>
                <a:spcPct val="0"/>
              </a:spcAft>
              <a:buFontTx/>
              <a:buAutoNum type="arabicPeriod"/>
            </a:pPr>
            <a:r>
              <a:rPr lang="en-US" sz="1803" b="1" dirty="0">
                <a:solidFill>
                  <a:srgbClr val="618FFD"/>
                </a:solidFill>
                <a:latin typeface="Arial" panose="020B0604020202020204" pitchFamily="34" charset="0"/>
              </a:rPr>
              <a:t>Interacting with people</a:t>
            </a:r>
            <a:r>
              <a:rPr lang="pl-PL" sz="1803" b="1" dirty="0">
                <a:solidFill>
                  <a:srgbClr val="618FFD"/>
                </a:solidFill>
                <a:latin typeface="Arial" panose="020B0604020202020204" pitchFamily="34" charset="0"/>
              </a:rPr>
              <a:t> and </a:t>
            </a:r>
            <a:r>
              <a:rPr lang="en-US" sz="1803" b="1" dirty="0">
                <a:solidFill>
                  <a:srgbClr val="618FFD"/>
                </a:solidFill>
                <a:latin typeface="Arial" panose="020B0604020202020204" pitchFamily="34" charset="0"/>
              </a:rPr>
              <a:t>networking</a:t>
            </a:r>
          </a:p>
          <a:p>
            <a:pPr marL="457840" indent="-457840" defTabSz="915680" eaLnBrk="0" fontAlgn="base" hangingPunct="0">
              <a:spcBef>
                <a:spcPct val="0"/>
              </a:spcBef>
              <a:spcAft>
                <a:spcPct val="0"/>
              </a:spcAft>
              <a:buFontTx/>
              <a:buAutoNum type="arabicPeriod"/>
            </a:pPr>
            <a:r>
              <a:rPr lang="en-US" sz="1803" b="1" dirty="0">
                <a:solidFill>
                  <a:srgbClr val="00279F"/>
                </a:solidFill>
                <a:latin typeface="Arial" panose="020B0604020202020204" pitchFamily="34" charset="0"/>
              </a:rPr>
              <a:t>Marketing your skills: job hunt</a:t>
            </a:r>
          </a:p>
          <a:p>
            <a:pPr marL="457840" indent="-457840" defTabSz="915680" eaLnBrk="0" fontAlgn="base" hangingPunct="0">
              <a:spcBef>
                <a:spcPct val="0"/>
              </a:spcBef>
              <a:spcAft>
                <a:spcPct val="0"/>
              </a:spcAft>
              <a:buFontTx/>
              <a:buAutoNum type="arabicPeriod"/>
            </a:pPr>
            <a:r>
              <a:rPr lang="en-US" sz="1803" b="1" dirty="0">
                <a:solidFill>
                  <a:srgbClr val="618FFD"/>
                </a:solidFill>
                <a:latin typeface="Arial" panose="020B0604020202020204" pitchFamily="34" charset="0"/>
              </a:rPr>
              <a:t>Balancing your life between work and family</a:t>
            </a:r>
          </a:p>
          <a:p>
            <a:pPr marL="457840" indent="-457840" defTabSz="915680" eaLnBrk="0" fontAlgn="base" hangingPunct="0">
              <a:spcBef>
                <a:spcPct val="0"/>
              </a:spcBef>
              <a:spcAft>
                <a:spcPct val="0"/>
              </a:spcAft>
              <a:buFontTx/>
              <a:buAutoNum type="arabicPeriod"/>
            </a:pPr>
            <a:r>
              <a:rPr lang="en-US" sz="1803" b="1" dirty="0">
                <a:solidFill>
                  <a:srgbClr val="618FFD"/>
                </a:solidFill>
                <a:latin typeface="Arial" panose="020B0604020202020204" pitchFamily="34" charset="0"/>
              </a:rPr>
              <a:t>Coping with stress</a:t>
            </a:r>
          </a:p>
          <a:p>
            <a:pPr marL="457840" indent="-457840" defTabSz="915680" eaLnBrk="0" fontAlgn="base" hangingPunct="0">
              <a:spcBef>
                <a:spcPct val="0"/>
              </a:spcBef>
              <a:spcAft>
                <a:spcPct val="0"/>
              </a:spcAft>
              <a:buFontTx/>
              <a:buAutoNum type="arabicPeriod"/>
            </a:pPr>
            <a:r>
              <a:rPr lang="pl-PL" sz="1803" b="1" dirty="0">
                <a:solidFill>
                  <a:srgbClr val="00279F"/>
                </a:solidFill>
                <a:latin typeface="Arial" panose="020B0604020202020204" pitchFamily="34" charset="0"/>
              </a:rPr>
              <a:t>E</a:t>
            </a:r>
            <a:r>
              <a:rPr lang="en-US" sz="1803" b="1" dirty="0" err="1">
                <a:solidFill>
                  <a:srgbClr val="00279F"/>
                </a:solidFill>
                <a:latin typeface="Arial" panose="020B0604020202020204" pitchFamily="34" charset="0"/>
              </a:rPr>
              <a:t>thics</a:t>
            </a:r>
            <a:r>
              <a:rPr lang="pl-PL" sz="1803" b="1" dirty="0">
                <a:solidFill>
                  <a:srgbClr val="00279F"/>
                </a:solidFill>
                <a:latin typeface="Arial" panose="020B0604020202020204" pitchFamily="34" charset="0"/>
              </a:rPr>
              <a:t> in science</a:t>
            </a:r>
            <a:endParaRPr lang="en-US" sz="1803" b="1" dirty="0">
              <a:solidFill>
                <a:srgbClr val="00279F"/>
              </a:solidFill>
              <a:latin typeface="Arial" panose="020B0604020202020204" pitchFamily="34" charset="0"/>
            </a:endParaRPr>
          </a:p>
          <a:p>
            <a:pPr marL="457840" indent="-457840" defTabSz="915680" eaLnBrk="0" fontAlgn="base" hangingPunct="0">
              <a:spcBef>
                <a:spcPct val="0"/>
              </a:spcBef>
              <a:spcAft>
                <a:spcPct val="0"/>
              </a:spcAft>
              <a:buFontTx/>
              <a:buAutoNum type="arabicPeriod"/>
            </a:pPr>
            <a:r>
              <a:rPr lang="en-US" sz="1803" b="1" dirty="0">
                <a:solidFill>
                  <a:srgbClr val="618FFD"/>
                </a:solidFill>
                <a:latin typeface="Arial" panose="020B0604020202020204" pitchFamily="34" charset="0"/>
              </a:rPr>
              <a:t>Appreciation for quality rather than quantity</a:t>
            </a:r>
          </a:p>
        </p:txBody>
      </p:sp>
      <p:pic>
        <p:nvPicPr>
          <p:cNvPr id="4100" name="Picture 10" descr="mel-brooks-as-mos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9234" y="4192060"/>
            <a:ext cx="2192207" cy="1948982"/>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a:xfrm>
            <a:off x="705830" y="675626"/>
            <a:ext cx="6168067" cy="395838"/>
          </a:xfrm>
          <a:ln cap="flat"/>
        </p:spPr>
        <p:txBody>
          <a:bodyPr/>
          <a:lstStyle/>
          <a:p>
            <a:pPr>
              <a:defRPr/>
            </a:pPr>
            <a:r>
              <a:rPr lang="en-US" dirty="0"/>
              <a:t>Identification of good research questions</a:t>
            </a:r>
          </a:p>
        </p:txBody>
      </p:sp>
      <p:sp>
        <p:nvSpPr>
          <p:cNvPr id="14339" name="Rectangle 3"/>
          <p:cNvSpPr>
            <a:spLocks noChangeArrowheads="1"/>
          </p:cNvSpPr>
          <p:nvPr/>
        </p:nvSpPr>
        <p:spPr bwMode="auto">
          <a:xfrm>
            <a:off x="1061925" y="1979186"/>
            <a:ext cx="7401680" cy="2873623"/>
          </a:xfrm>
          <a:prstGeom prst="rect">
            <a:avLst/>
          </a:prstGeom>
          <a:noFill/>
          <a:ln w="12700">
            <a:noFill/>
            <a:miter lim="800000"/>
            <a:headEnd/>
            <a:tailEnd/>
          </a:ln>
        </p:spPr>
        <p:txBody>
          <a:bodyPr lIns="90614" tIns="44512" rIns="90614" bIns="44512">
            <a:spAutoFit/>
          </a:bodyPr>
          <a:lstStyle>
            <a:lvl1pPr marL="51435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515070" indent="-343380" defTabSz="915680" eaLnBrk="0" fontAlgn="base" hangingPunct="0">
              <a:spcBef>
                <a:spcPct val="10000"/>
              </a:spcBef>
              <a:spcAft>
                <a:spcPct val="0"/>
              </a:spcAft>
              <a:buFont typeface="Arial" panose="020B0604020202020204" pitchFamily="34" charset="0"/>
              <a:buChar char="•"/>
            </a:pPr>
            <a:r>
              <a:rPr lang="en-US" sz="2203" b="1">
                <a:solidFill>
                  <a:srgbClr val="00279F"/>
                </a:solidFill>
                <a:latin typeface="Arial" panose="020B0604020202020204" pitchFamily="34" charset="0"/>
              </a:rPr>
              <a:t>Identifying good questions is critical for success.</a:t>
            </a:r>
          </a:p>
          <a:p>
            <a:pPr marL="515070" indent="-343380" defTabSz="915680" eaLnBrk="0" fontAlgn="base" hangingPunct="0">
              <a:spcBef>
                <a:spcPct val="10000"/>
              </a:spcBef>
              <a:spcAft>
                <a:spcPct val="0"/>
              </a:spcAft>
              <a:buFont typeface="Arial" panose="020B0604020202020204" pitchFamily="34" charset="0"/>
              <a:buChar char="•"/>
            </a:pPr>
            <a:r>
              <a:rPr lang="en-US" sz="2203" b="1">
                <a:solidFill>
                  <a:srgbClr val="00279F"/>
                </a:solidFill>
                <a:latin typeface="Arial" panose="020B0604020202020204" pitchFamily="34" charset="0"/>
              </a:rPr>
              <a:t>Very often, especially in the beginning, senior colleagues</a:t>
            </a:r>
            <a:r>
              <a:rPr lang="pl-PL" sz="2203" b="1">
                <a:solidFill>
                  <a:srgbClr val="00279F"/>
                </a:solidFill>
                <a:latin typeface="Arial" panose="020B0604020202020204" pitchFamily="34" charset="0"/>
              </a:rPr>
              <a:t> (such as your mentor) </a:t>
            </a:r>
            <a:r>
              <a:rPr lang="en-US" sz="2203" b="1">
                <a:solidFill>
                  <a:srgbClr val="00279F"/>
                </a:solidFill>
                <a:latin typeface="Arial" panose="020B0604020202020204" pitchFamily="34" charset="0"/>
              </a:rPr>
              <a:t>will help you to identify and frame a research question.</a:t>
            </a:r>
          </a:p>
          <a:p>
            <a:pPr marL="515070" indent="-343380" defTabSz="915680" eaLnBrk="0" fontAlgn="base" hangingPunct="0">
              <a:spcBef>
                <a:spcPct val="10000"/>
              </a:spcBef>
              <a:spcAft>
                <a:spcPct val="0"/>
              </a:spcAft>
              <a:buFont typeface="Arial" panose="020B0604020202020204" pitchFamily="34" charset="0"/>
              <a:buChar char="•"/>
            </a:pPr>
            <a:r>
              <a:rPr lang="en-US" sz="2203" b="1">
                <a:solidFill>
                  <a:srgbClr val="00279F"/>
                </a:solidFill>
                <a:latin typeface="Arial" panose="020B0604020202020204" pitchFamily="34" charset="0"/>
              </a:rPr>
              <a:t>Ultimately, however, it is important that you learn the</a:t>
            </a:r>
            <a:r>
              <a:rPr lang="pl-PL" sz="2203" b="1">
                <a:solidFill>
                  <a:srgbClr val="00279F"/>
                </a:solidFill>
                <a:latin typeface="Arial" panose="020B0604020202020204" pitchFamily="34" charset="0"/>
              </a:rPr>
              <a:t> </a:t>
            </a:r>
            <a:r>
              <a:rPr lang="en-US" sz="2203" b="1">
                <a:solidFill>
                  <a:srgbClr val="00279F"/>
                </a:solidFill>
                <a:latin typeface="Arial" panose="020B0604020202020204" pitchFamily="34" charset="0"/>
              </a:rPr>
              <a:t>heuristics that are used in this process, so that you can</a:t>
            </a:r>
            <a:r>
              <a:rPr lang="pl-PL" sz="2203" b="1">
                <a:solidFill>
                  <a:srgbClr val="00279F"/>
                </a:solidFill>
                <a:latin typeface="Arial" panose="020B0604020202020204" pitchFamily="34" charset="0"/>
              </a:rPr>
              <a:t> </a:t>
            </a:r>
            <a:r>
              <a:rPr lang="en-US" sz="2203" b="1">
                <a:solidFill>
                  <a:srgbClr val="00279F"/>
                </a:solidFill>
                <a:latin typeface="Arial" panose="020B0604020202020204" pitchFamily="34" charset="0"/>
              </a:rPr>
              <a:t>function independently and be successful</a:t>
            </a:r>
            <a:r>
              <a:rPr lang="pl-PL" sz="2203" b="1">
                <a:solidFill>
                  <a:srgbClr val="00279F"/>
                </a:solidFill>
                <a:latin typeface="Arial" panose="020B0604020202020204" pitchFamily="34" charset="0"/>
              </a:rPr>
              <a:t>.</a:t>
            </a:r>
            <a:endParaRPr lang="en-US" sz="2203" b="1">
              <a:solidFill>
                <a:srgbClr val="00279F"/>
              </a:solidFill>
              <a:latin typeface="Arial" panose="020B0604020202020204" pitchFamily="34" charset="0"/>
            </a:endParaRPr>
          </a:p>
        </p:txBody>
      </p:sp>
      <p:sp>
        <p:nvSpPr>
          <p:cNvPr id="8" name="AutoShape 5"/>
          <p:cNvSpPr>
            <a:spLocks noChangeArrowheads="1"/>
          </p:cNvSpPr>
          <p:nvPr/>
        </p:nvSpPr>
        <p:spPr bwMode="auto">
          <a:xfrm>
            <a:off x="7220454" y="65178"/>
            <a:ext cx="1815446" cy="580244"/>
          </a:xfrm>
          <a:prstGeom prst="roundRect">
            <a:avLst>
              <a:gd name="adj" fmla="val 12486"/>
            </a:avLst>
          </a:prstGeom>
          <a:solidFill>
            <a:schemeClr val="folHlink"/>
          </a:solidFill>
          <a:ln w="25400">
            <a:solidFill>
              <a:schemeClr val="tx1"/>
            </a:solidFill>
            <a:round/>
            <a:headEnd/>
            <a:tailEnd/>
          </a:ln>
          <a:effectLst>
            <a:outerShdw blurRad="50800" dist="38100" dir="2700000" algn="tl" rotWithShape="0">
              <a:prstClr val="black">
                <a:alpha val="40000"/>
              </a:prstClr>
            </a:outerShdw>
          </a:effectLst>
        </p:spPr>
        <p:txBody>
          <a:bodyPr wrap="none" anchor="ctr"/>
          <a:lstStyle/>
          <a:p>
            <a:pPr defTabSz="915680" eaLnBrk="0" fontAlgn="base" hangingPunct="0">
              <a:spcBef>
                <a:spcPct val="0"/>
              </a:spcBef>
              <a:spcAft>
                <a:spcPct val="0"/>
              </a:spcAft>
              <a:defRPr/>
            </a:pPr>
            <a:endParaRPr lang="en-US" sz="2403">
              <a:solidFill>
                <a:srgbClr val="00279F"/>
              </a:solidFill>
              <a:latin typeface="Times New Roman" panose="02020603050405020304" pitchFamily="18" charset="0"/>
            </a:endParaRPr>
          </a:p>
        </p:txBody>
      </p:sp>
      <p:sp>
        <p:nvSpPr>
          <p:cNvPr id="5125" name="Rectangle 17"/>
          <p:cNvSpPr>
            <a:spLocks noChangeArrowheads="1"/>
          </p:cNvSpPr>
          <p:nvPr/>
        </p:nvSpPr>
        <p:spPr bwMode="auto">
          <a:xfrm>
            <a:off x="7385783" y="81076"/>
            <a:ext cx="1673963" cy="55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Finding a research question</a:t>
            </a:r>
            <a:endParaRPr lang="pl-PL" sz="901" b="1">
              <a:solidFill>
                <a:srgbClr val="00279F"/>
              </a:solidFill>
              <a:latin typeface="Arial" panose="020B0604020202020204" pitchFamily="34" charset="0"/>
            </a:endParaRP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“Secret weapon”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Dissertation question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Concluding remarks</a:t>
            </a:r>
          </a:p>
        </p:txBody>
      </p:sp>
      <p:sp>
        <p:nvSpPr>
          <p:cNvPr id="5126" name="Rectangle 18"/>
          <p:cNvSpPr>
            <a:spLocks noChangeArrowheads="1"/>
          </p:cNvSpPr>
          <p:nvPr/>
        </p:nvSpPr>
        <p:spPr bwMode="auto">
          <a:xfrm>
            <a:off x="7242709" y="1590"/>
            <a:ext cx="235970" cy="37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87000"/>
              </a:lnSpc>
              <a:spcBef>
                <a:spcPct val="0"/>
              </a:spcBef>
              <a:spcAft>
                <a:spcPct val="0"/>
              </a:spcAft>
            </a:pPr>
            <a:r>
              <a:rPr lang="en-US" sz="2403" b="1">
                <a:solidFill>
                  <a:srgbClr val="00279F"/>
                </a:solidFill>
                <a:latin typeface="Arial" panose="020B0604020202020204" pitchFamily="34" charset="0"/>
              </a:rPr>
              <a:t>•</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572295" y="694703"/>
            <a:ext cx="4066473" cy="399017"/>
          </a:xfrm>
          <a:ln cap="flat"/>
        </p:spPr>
        <p:txBody>
          <a:bodyPr/>
          <a:lstStyle/>
          <a:p>
            <a:pPr>
              <a:lnSpc>
                <a:spcPct val="94000"/>
              </a:lnSpc>
              <a:defRPr/>
            </a:pPr>
            <a:r>
              <a:rPr lang="en-US" dirty="0"/>
              <a:t>An ideal research question</a:t>
            </a:r>
          </a:p>
        </p:txBody>
      </p:sp>
      <p:sp>
        <p:nvSpPr>
          <p:cNvPr id="36867" name="Rectangle 3"/>
          <p:cNvSpPr>
            <a:spLocks noChangeArrowheads="1"/>
          </p:cNvSpPr>
          <p:nvPr/>
        </p:nvSpPr>
        <p:spPr bwMode="auto">
          <a:xfrm>
            <a:off x="756701" y="2055493"/>
            <a:ext cx="8088434" cy="2599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171450" indent="-171450">
              <a:defRPr sz="2400">
                <a:solidFill>
                  <a:schemeClr val="tx1"/>
                </a:solidFill>
                <a:latin typeface="Times New Roman" panose="02020603050405020304" pitchFamily="18" charset="0"/>
              </a:defRPr>
            </a:lvl1pPr>
            <a:lvl2pPr marL="628650" indent="-1714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171690" indent="-171690" defTabSz="915680" eaLnBrk="0" fontAlgn="base" hangingPunct="0">
              <a:lnSpc>
                <a:spcPct val="90000"/>
              </a:lnSpc>
              <a:spcBef>
                <a:spcPct val="50000"/>
              </a:spcBef>
              <a:spcAft>
                <a:spcPct val="0"/>
              </a:spcAft>
              <a:buFontTx/>
              <a:buChar char="•"/>
            </a:pPr>
            <a:r>
              <a:rPr lang="en-US" sz="2203" b="1">
                <a:solidFill>
                  <a:srgbClr val="00279F"/>
                </a:solidFill>
                <a:latin typeface="Arial" panose="020B0604020202020204" pitchFamily="34" charset="0"/>
              </a:rPr>
              <a:t>Builds on your personal preferences.</a:t>
            </a:r>
          </a:p>
          <a:p>
            <a:pPr marL="629530" lvl="1" indent="-171690" defTabSz="915680" eaLnBrk="0" fontAlgn="base" hangingPunct="0">
              <a:lnSpc>
                <a:spcPct val="90000"/>
              </a:lnSpc>
              <a:spcBef>
                <a:spcPct val="50000"/>
              </a:spcBef>
              <a:spcAft>
                <a:spcPct val="0"/>
              </a:spcAft>
              <a:buFontTx/>
              <a:buChar char="•"/>
            </a:pPr>
            <a:r>
              <a:rPr lang="en-US" sz="2203" b="1">
                <a:solidFill>
                  <a:srgbClr val="00279F"/>
                </a:solidFill>
                <a:latin typeface="Arial" panose="020B0604020202020204" pitchFamily="34" charset="0"/>
              </a:rPr>
              <a:t>Do you like working individually or in a team?</a:t>
            </a:r>
          </a:p>
          <a:p>
            <a:pPr marL="629530" lvl="1" indent="-171690" defTabSz="915680" eaLnBrk="0" fontAlgn="base" hangingPunct="0">
              <a:lnSpc>
                <a:spcPct val="90000"/>
              </a:lnSpc>
              <a:spcBef>
                <a:spcPct val="50000"/>
              </a:spcBef>
              <a:spcAft>
                <a:spcPct val="0"/>
              </a:spcAft>
              <a:buFontTx/>
              <a:buChar char="•"/>
            </a:pPr>
            <a:r>
              <a:rPr lang="en-US" sz="2203" b="1">
                <a:solidFill>
                  <a:srgbClr val="00279F"/>
                </a:solidFill>
                <a:latin typeface="Arial" panose="020B0604020202020204" pitchFamily="34" charset="0"/>
              </a:rPr>
              <a:t>What kind of work do you like most (what “drives” you)?  Is it theory, implementation, experimentation?</a:t>
            </a:r>
          </a:p>
          <a:p>
            <a:pPr marL="171690" indent="-171690" defTabSz="915680" eaLnBrk="0" fontAlgn="base" hangingPunct="0">
              <a:lnSpc>
                <a:spcPct val="90000"/>
              </a:lnSpc>
              <a:spcBef>
                <a:spcPct val="50000"/>
              </a:spcBef>
              <a:spcAft>
                <a:spcPct val="0"/>
              </a:spcAft>
              <a:buFontTx/>
              <a:buChar char="•"/>
            </a:pPr>
            <a:r>
              <a:rPr lang="en-US" sz="2203" b="1">
                <a:solidFill>
                  <a:srgbClr val="00279F"/>
                </a:solidFill>
                <a:latin typeface="Arial" panose="020B0604020202020204" pitchFamily="34" charset="0"/>
              </a:rPr>
              <a:t>Builds on your technical strengths.</a:t>
            </a:r>
          </a:p>
          <a:p>
            <a:pPr marL="171690" indent="-171690" defTabSz="915680" eaLnBrk="0" fontAlgn="base" hangingPunct="0">
              <a:lnSpc>
                <a:spcPct val="90000"/>
              </a:lnSpc>
              <a:spcBef>
                <a:spcPct val="50000"/>
              </a:spcBef>
              <a:spcAft>
                <a:spcPct val="0"/>
              </a:spcAft>
              <a:buFontTx/>
              <a:buChar char="•"/>
            </a:pPr>
            <a:r>
              <a:rPr lang="en-US" sz="2203" b="1">
                <a:solidFill>
                  <a:srgbClr val="00279F"/>
                </a:solidFill>
                <a:latin typeface="Arial" panose="020B0604020202020204" pitchFamily="34" charset="0"/>
              </a:rPr>
              <a:t>Matches your plans for after obtaining your Ph.D.</a:t>
            </a:r>
          </a:p>
        </p:txBody>
      </p:sp>
      <p:sp>
        <p:nvSpPr>
          <p:cNvPr id="6148" name="Rectangle 3"/>
          <p:cNvSpPr>
            <a:spLocks noChangeArrowheads="1"/>
          </p:cNvSpPr>
          <p:nvPr/>
        </p:nvSpPr>
        <p:spPr bwMode="auto">
          <a:xfrm>
            <a:off x="527783" y="1562683"/>
            <a:ext cx="6759438" cy="394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614" tIns="44512" rIns="90614" bIns="44512">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2203" b="1">
                <a:solidFill>
                  <a:srgbClr val="C00000"/>
                </a:solidFill>
                <a:latin typeface="Arial" panose="020B0604020202020204" pitchFamily="34" charset="0"/>
              </a:rPr>
              <a:t>The characteristics of an ideal research question</a:t>
            </a:r>
          </a:p>
        </p:txBody>
      </p:sp>
      <p:sp>
        <p:nvSpPr>
          <p:cNvPr id="12" name="Rectangle 3"/>
          <p:cNvSpPr>
            <a:spLocks noChangeArrowheads="1"/>
          </p:cNvSpPr>
          <p:nvPr/>
        </p:nvSpPr>
        <p:spPr bwMode="auto">
          <a:xfrm>
            <a:off x="756701" y="5447930"/>
            <a:ext cx="7026509" cy="700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171450" indent="-17145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171690" indent="-171690" defTabSz="915680" eaLnBrk="0" fontAlgn="base" hangingPunct="0">
              <a:lnSpc>
                <a:spcPct val="90000"/>
              </a:lnSpc>
              <a:spcBef>
                <a:spcPct val="50000"/>
              </a:spcBef>
              <a:spcAft>
                <a:spcPct val="0"/>
              </a:spcAft>
              <a:buFontTx/>
              <a:buChar char="•"/>
            </a:pPr>
            <a:r>
              <a:rPr lang="en-US" sz="2203" b="1">
                <a:solidFill>
                  <a:srgbClr val="00279F"/>
                </a:solidFill>
                <a:latin typeface="Arial" panose="020B0604020202020204" pitchFamily="34" charset="0"/>
              </a:rPr>
              <a:t>When you wake up in the morning, you feel like getting to work as soon as possible.</a:t>
            </a:r>
          </a:p>
        </p:txBody>
      </p:sp>
      <p:sp>
        <p:nvSpPr>
          <p:cNvPr id="13" name="Rectangle 3"/>
          <p:cNvSpPr>
            <a:spLocks noChangeArrowheads="1"/>
          </p:cNvSpPr>
          <p:nvPr/>
        </p:nvSpPr>
        <p:spPr bwMode="auto">
          <a:xfrm>
            <a:off x="693113" y="4955119"/>
            <a:ext cx="3862990" cy="394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614" tIns="44512" rIns="90614" bIns="44512">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2203" b="1">
                <a:solidFill>
                  <a:srgbClr val="C00000"/>
                </a:solidFill>
                <a:latin typeface="Arial" panose="020B0604020202020204" pitchFamily="34" charset="0"/>
              </a:rPr>
              <a:t>… but most important of all</a:t>
            </a:r>
          </a:p>
        </p:txBody>
      </p:sp>
      <p:sp>
        <p:nvSpPr>
          <p:cNvPr id="11" name="AutoShape 5"/>
          <p:cNvSpPr>
            <a:spLocks noChangeArrowheads="1"/>
          </p:cNvSpPr>
          <p:nvPr/>
        </p:nvSpPr>
        <p:spPr bwMode="auto">
          <a:xfrm>
            <a:off x="7220454" y="65178"/>
            <a:ext cx="1815446" cy="580244"/>
          </a:xfrm>
          <a:prstGeom prst="roundRect">
            <a:avLst>
              <a:gd name="adj" fmla="val 12486"/>
            </a:avLst>
          </a:prstGeom>
          <a:solidFill>
            <a:schemeClr val="folHlink"/>
          </a:solidFill>
          <a:ln w="25400">
            <a:solidFill>
              <a:schemeClr val="tx1"/>
            </a:solidFill>
            <a:round/>
            <a:headEnd/>
            <a:tailEnd/>
          </a:ln>
          <a:effectLst>
            <a:outerShdw blurRad="50800" dist="38100" dir="2700000" algn="tl" rotWithShape="0">
              <a:prstClr val="black">
                <a:alpha val="40000"/>
              </a:prstClr>
            </a:outerShdw>
          </a:effectLst>
        </p:spPr>
        <p:txBody>
          <a:bodyPr wrap="none" anchor="ctr"/>
          <a:lstStyle/>
          <a:p>
            <a:pPr defTabSz="915680" eaLnBrk="0" fontAlgn="base" hangingPunct="0">
              <a:spcBef>
                <a:spcPct val="0"/>
              </a:spcBef>
              <a:spcAft>
                <a:spcPct val="0"/>
              </a:spcAft>
              <a:defRPr/>
            </a:pPr>
            <a:endParaRPr lang="en-US" sz="2403">
              <a:solidFill>
                <a:srgbClr val="00279F"/>
              </a:solidFill>
              <a:latin typeface="Times New Roman" panose="02020603050405020304" pitchFamily="18" charset="0"/>
            </a:endParaRPr>
          </a:p>
        </p:txBody>
      </p:sp>
      <p:sp>
        <p:nvSpPr>
          <p:cNvPr id="14" name="Rectangle 17"/>
          <p:cNvSpPr>
            <a:spLocks noChangeArrowheads="1"/>
          </p:cNvSpPr>
          <p:nvPr/>
        </p:nvSpPr>
        <p:spPr bwMode="auto">
          <a:xfrm>
            <a:off x="7385783" y="81076"/>
            <a:ext cx="1673963" cy="55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Finding a research question</a:t>
            </a:r>
            <a:endParaRPr lang="pl-PL" sz="901" b="1">
              <a:solidFill>
                <a:srgbClr val="00279F"/>
              </a:solidFill>
              <a:latin typeface="Arial" panose="020B0604020202020204" pitchFamily="34" charset="0"/>
            </a:endParaRP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“Secret weapon”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Dissertation question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Concluding remarks</a:t>
            </a:r>
          </a:p>
        </p:txBody>
      </p:sp>
      <p:sp>
        <p:nvSpPr>
          <p:cNvPr id="15" name="Rectangle 18"/>
          <p:cNvSpPr>
            <a:spLocks noChangeArrowheads="1"/>
          </p:cNvSpPr>
          <p:nvPr/>
        </p:nvSpPr>
        <p:spPr bwMode="auto">
          <a:xfrm>
            <a:off x="7242709" y="1590"/>
            <a:ext cx="235970" cy="37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87000"/>
              </a:lnSpc>
              <a:spcBef>
                <a:spcPct val="0"/>
              </a:spcBef>
              <a:spcAft>
                <a:spcPct val="0"/>
              </a:spcAft>
            </a:pPr>
            <a:r>
              <a:rPr lang="en-US" sz="2403" b="1">
                <a:solidFill>
                  <a:srgbClr val="00279F"/>
                </a:solidFill>
                <a:latin typeface="Arial" panose="020B0604020202020204" pitchFamily="34" charset="0"/>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686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3686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3686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6867">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6867">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autoUpdateAnimBg="0"/>
      <p:bldP spid="12" grpId="0" build="allAtOnce"/>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604089" y="681985"/>
            <a:ext cx="5034606" cy="406965"/>
          </a:xfrm>
          <a:ln cap="flat"/>
          <a:effectLst>
            <a:outerShdw blurRad="50800" dist="38100" dir="2700000" algn="tl" rotWithShape="0">
              <a:prstClr val="black">
                <a:alpha val="40000"/>
              </a:prstClr>
            </a:outerShdw>
          </a:effectLst>
        </p:spPr>
        <p:txBody>
          <a:bodyPr/>
          <a:lstStyle/>
          <a:p>
            <a:pPr>
              <a:lnSpc>
                <a:spcPct val="94000"/>
              </a:lnSpc>
              <a:defRPr/>
            </a:pPr>
            <a:r>
              <a:rPr lang="en-US" dirty="0"/>
              <a:t>Finding a good research question</a:t>
            </a:r>
          </a:p>
        </p:txBody>
      </p:sp>
      <p:sp>
        <p:nvSpPr>
          <p:cNvPr id="7171" name="Rectangle 3"/>
          <p:cNvSpPr>
            <a:spLocks noChangeArrowheads="1"/>
          </p:cNvSpPr>
          <p:nvPr/>
        </p:nvSpPr>
        <p:spPr bwMode="auto">
          <a:xfrm>
            <a:off x="680395" y="2894858"/>
            <a:ext cx="4654665" cy="768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spcBef>
                <a:spcPct val="10000"/>
              </a:spcBef>
              <a:spcAft>
                <a:spcPct val="0"/>
              </a:spcAft>
            </a:pPr>
            <a:r>
              <a:rPr lang="en-US" sz="2203" b="1">
                <a:solidFill>
                  <a:srgbClr val="CF0E30"/>
                </a:solidFill>
                <a:latin typeface="Arial" panose="020B0604020202020204" pitchFamily="34" charset="0"/>
              </a:rPr>
              <a:t>It is a hard problem, but some heuristics may prove useful</a:t>
            </a:r>
          </a:p>
        </p:txBody>
      </p:sp>
      <p:sp>
        <p:nvSpPr>
          <p:cNvPr id="7172" name="Rectangle 4"/>
          <p:cNvSpPr>
            <a:spLocks noChangeArrowheads="1"/>
          </p:cNvSpPr>
          <p:nvPr/>
        </p:nvSpPr>
        <p:spPr bwMode="auto">
          <a:xfrm>
            <a:off x="604089" y="3886836"/>
            <a:ext cx="5341419" cy="2312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231775" indent="-231775">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232099" indent="-232099" defTabSz="915680" eaLnBrk="0" fontAlgn="base" hangingPunct="0">
              <a:spcBef>
                <a:spcPct val="10000"/>
              </a:spcBef>
              <a:spcAft>
                <a:spcPct val="0"/>
              </a:spcAft>
              <a:buFontTx/>
              <a:buChar char="•"/>
            </a:pPr>
            <a:r>
              <a:rPr lang="en-US" sz="2003" b="1">
                <a:solidFill>
                  <a:srgbClr val="00279F"/>
                </a:solidFill>
                <a:latin typeface="Arial" panose="020B0604020202020204" pitchFamily="34" charset="0"/>
              </a:rPr>
              <a:t>A research problem is a question (as opposed to a topic)</a:t>
            </a:r>
          </a:p>
          <a:p>
            <a:pPr marL="232099" indent="-232099" defTabSz="915680" eaLnBrk="0" fontAlgn="base" hangingPunct="0">
              <a:spcBef>
                <a:spcPct val="10000"/>
              </a:spcBef>
              <a:spcAft>
                <a:spcPct val="0"/>
              </a:spcAft>
              <a:buFontTx/>
              <a:buChar char="•"/>
            </a:pPr>
            <a:r>
              <a:rPr lang="en-US" sz="2003" b="1">
                <a:solidFill>
                  <a:srgbClr val="00279F"/>
                </a:solidFill>
                <a:latin typeface="Arial" panose="020B0604020202020204" pitchFamily="34" charset="0"/>
              </a:rPr>
              <a:t>The question does not need to be very specific (“What happens when … ?” is often fine in the beginning)</a:t>
            </a:r>
          </a:p>
          <a:p>
            <a:pPr marL="232099" indent="-232099" defTabSz="915680" eaLnBrk="0" fontAlgn="base" hangingPunct="0">
              <a:spcBef>
                <a:spcPct val="10000"/>
              </a:spcBef>
              <a:spcAft>
                <a:spcPct val="0"/>
              </a:spcAft>
              <a:buFontTx/>
              <a:buChar char="•"/>
            </a:pPr>
            <a:r>
              <a:rPr lang="en-US" sz="2003" b="1">
                <a:solidFill>
                  <a:srgbClr val="00279F"/>
                </a:solidFill>
                <a:latin typeface="Arial" panose="020B0604020202020204" pitchFamily="34" charset="0"/>
              </a:rPr>
              <a:t>Subject candidate questions to four basic tests </a:t>
            </a:r>
            <a:r>
              <a:rPr lang="en-US" sz="1202" b="1">
                <a:solidFill>
                  <a:srgbClr val="00279F"/>
                </a:solidFill>
                <a:latin typeface="Arial" panose="020B0604020202020204" pitchFamily="34" charset="0"/>
              </a:rPr>
              <a:t>[Herb Simon]</a:t>
            </a:r>
          </a:p>
        </p:txBody>
      </p:sp>
      <p:pic>
        <p:nvPicPr>
          <p:cNvPr id="7173" name="Picture 4" descr="simond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4426" y="2589635"/>
            <a:ext cx="2518097" cy="3680174"/>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174" name="Rectangle 4"/>
          <p:cNvSpPr>
            <a:spLocks noChangeArrowheads="1"/>
          </p:cNvSpPr>
          <p:nvPr/>
        </p:nvSpPr>
        <p:spPr bwMode="auto">
          <a:xfrm>
            <a:off x="604089" y="1445045"/>
            <a:ext cx="7325374" cy="135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spcBef>
                <a:spcPct val="10000"/>
              </a:spcBef>
              <a:spcAft>
                <a:spcPct val="0"/>
              </a:spcAft>
            </a:pPr>
            <a:r>
              <a:rPr lang="en-US" sz="2003" b="1">
                <a:solidFill>
                  <a:srgbClr val="00279F"/>
                </a:solidFill>
                <a:latin typeface="Arial" panose="020B0604020202020204" pitchFamily="34" charset="0"/>
              </a:rPr>
              <a:t>Scientific discoveries in the history of humanity involved different creative processes.</a:t>
            </a:r>
          </a:p>
          <a:p>
            <a:pPr defTabSz="915680" eaLnBrk="0" fontAlgn="base" hangingPunct="0">
              <a:spcBef>
                <a:spcPct val="10000"/>
              </a:spcBef>
              <a:spcAft>
                <a:spcPct val="0"/>
              </a:spcAft>
            </a:pPr>
            <a:r>
              <a:rPr lang="en-US" sz="2003" b="1">
                <a:solidFill>
                  <a:srgbClr val="00279F"/>
                </a:solidFill>
                <a:latin typeface="Arial" panose="020B0604020202020204" pitchFamily="34" charset="0"/>
              </a:rPr>
              <a:t>It seems that there is no one recipe for doing research, including identification of a research topic.</a:t>
            </a:r>
          </a:p>
        </p:txBody>
      </p:sp>
      <p:sp>
        <p:nvSpPr>
          <p:cNvPr id="11" name="AutoShape 5"/>
          <p:cNvSpPr>
            <a:spLocks noChangeArrowheads="1"/>
          </p:cNvSpPr>
          <p:nvPr/>
        </p:nvSpPr>
        <p:spPr bwMode="auto">
          <a:xfrm>
            <a:off x="7220454" y="65178"/>
            <a:ext cx="1815446" cy="580244"/>
          </a:xfrm>
          <a:prstGeom prst="roundRect">
            <a:avLst>
              <a:gd name="adj" fmla="val 12486"/>
            </a:avLst>
          </a:prstGeom>
          <a:solidFill>
            <a:schemeClr val="folHlink"/>
          </a:solidFill>
          <a:ln w="25400">
            <a:solidFill>
              <a:schemeClr val="tx1"/>
            </a:solidFill>
            <a:round/>
            <a:headEnd/>
            <a:tailEnd/>
          </a:ln>
          <a:effectLst>
            <a:outerShdw blurRad="50800" dist="38100" dir="2700000" algn="tl" rotWithShape="0">
              <a:prstClr val="black">
                <a:alpha val="40000"/>
              </a:prstClr>
            </a:outerShdw>
          </a:effectLst>
        </p:spPr>
        <p:txBody>
          <a:bodyPr wrap="none" anchor="ctr"/>
          <a:lstStyle/>
          <a:p>
            <a:pPr defTabSz="915680" eaLnBrk="0" fontAlgn="base" hangingPunct="0">
              <a:spcBef>
                <a:spcPct val="0"/>
              </a:spcBef>
              <a:spcAft>
                <a:spcPct val="0"/>
              </a:spcAft>
              <a:defRPr/>
            </a:pPr>
            <a:endParaRPr lang="en-US" sz="2403">
              <a:solidFill>
                <a:srgbClr val="00279F"/>
              </a:solidFill>
              <a:latin typeface="Times New Roman" panose="02020603050405020304" pitchFamily="18" charset="0"/>
            </a:endParaRPr>
          </a:p>
        </p:txBody>
      </p:sp>
      <p:sp>
        <p:nvSpPr>
          <p:cNvPr id="12" name="Rectangle 17"/>
          <p:cNvSpPr>
            <a:spLocks noChangeArrowheads="1"/>
          </p:cNvSpPr>
          <p:nvPr/>
        </p:nvSpPr>
        <p:spPr bwMode="auto">
          <a:xfrm>
            <a:off x="7385783" y="81076"/>
            <a:ext cx="1673963" cy="55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Finding a research question</a:t>
            </a:r>
            <a:endParaRPr lang="pl-PL" sz="901" b="1">
              <a:solidFill>
                <a:srgbClr val="00279F"/>
              </a:solidFill>
              <a:latin typeface="Arial" panose="020B0604020202020204" pitchFamily="34" charset="0"/>
            </a:endParaRP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“Secret weapon”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Dissertation question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Concluding remarks</a:t>
            </a:r>
          </a:p>
        </p:txBody>
      </p:sp>
      <p:sp>
        <p:nvSpPr>
          <p:cNvPr id="13" name="Rectangle 18"/>
          <p:cNvSpPr>
            <a:spLocks noChangeArrowheads="1"/>
          </p:cNvSpPr>
          <p:nvPr/>
        </p:nvSpPr>
        <p:spPr bwMode="auto">
          <a:xfrm>
            <a:off x="7242709" y="1590"/>
            <a:ext cx="235970" cy="37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87000"/>
              </a:lnSpc>
              <a:spcBef>
                <a:spcPct val="0"/>
              </a:spcBef>
              <a:spcAft>
                <a:spcPct val="0"/>
              </a:spcAft>
            </a:pPr>
            <a:r>
              <a:rPr lang="en-US" sz="2403" b="1">
                <a:solidFill>
                  <a:srgbClr val="00279F"/>
                </a:solidFill>
                <a:latin typeface="Arial" panose="020B0604020202020204" pitchFamily="34" charset="0"/>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1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p:bldP spid="717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cksinfo.com/clipart/household/clocks/clock-michael-breuer-0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2448" y="2742247"/>
            <a:ext cx="3614996" cy="3614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2" name="Rectangle 2"/>
          <p:cNvSpPr>
            <a:spLocks noGrp="1" noChangeArrowheads="1"/>
          </p:cNvSpPr>
          <p:nvPr>
            <p:ph type="title"/>
          </p:nvPr>
        </p:nvSpPr>
        <p:spPr>
          <a:xfrm>
            <a:off x="572295" y="694702"/>
            <a:ext cx="5034606" cy="406965"/>
          </a:xfrm>
          <a:ln cap="flat"/>
          <a:effectLst>
            <a:outerShdw blurRad="50800" dist="38100" dir="2700000" algn="tl" rotWithShape="0">
              <a:prstClr val="black">
                <a:alpha val="40000"/>
              </a:prstClr>
            </a:outerShdw>
          </a:effectLst>
        </p:spPr>
        <p:txBody>
          <a:bodyPr/>
          <a:lstStyle/>
          <a:p>
            <a:pPr>
              <a:lnSpc>
                <a:spcPct val="94000"/>
              </a:lnSpc>
              <a:defRPr/>
            </a:pPr>
            <a:r>
              <a:rPr lang="en-US" dirty="0"/>
              <a:t>Finding a good research question</a:t>
            </a:r>
          </a:p>
        </p:txBody>
      </p:sp>
      <p:sp>
        <p:nvSpPr>
          <p:cNvPr id="8196" name="Rectangle 10"/>
          <p:cNvSpPr>
            <a:spLocks noChangeArrowheads="1"/>
          </p:cNvSpPr>
          <p:nvPr/>
        </p:nvSpPr>
        <p:spPr bwMode="auto">
          <a:xfrm>
            <a:off x="680396" y="1750269"/>
            <a:ext cx="7875413" cy="756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171450" indent="-17145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171690" indent="-171690" defTabSz="915680" eaLnBrk="0" fontAlgn="base" hangingPunct="0">
              <a:lnSpc>
                <a:spcPct val="90000"/>
              </a:lnSpc>
              <a:spcBef>
                <a:spcPct val="50000"/>
              </a:spcBef>
              <a:spcAft>
                <a:spcPct val="0"/>
              </a:spcAft>
            </a:pPr>
            <a:r>
              <a:rPr lang="en-US" sz="2403" b="1">
                <a:solidFill>
                  <a:srgbClr val="CF0E30"/>
                </a:solidFill>
                <a:latin typeface="Arial" panose="020B0604020202020204" pitchFamily="34" charset="0"/>
              </a:rPr>
              <a:t>Test 1: Is this question </a:t>
            </a:r>
            <a:r>
              <a:rPr lang="en-US" sz="2403" b="1" u="sng">
                <a:solidFill>
                  <a:srgbClr val="CF0E30"/>
                </a:solidFill>
                <a:latin typeface="Arial" panose="020B0604020202020204" pitchFamily="34" charset="0"/>
              </a:rPr>
              <a:t>solvable</a:t>
            </a:r>
            <a:r>
              <a:rPr lang="en-US" sz="2403" b="1">
                <a:solidFill>
                  <a:srgbClr val="CF0E30"/>
                </a:solidFill>
                <a:latin typeface="Arial" panose="020B0604020202020204" pitchFamily="34" charset="0"/>
              </a:rPr>
              <a:t> within the given amount of </a:t>
            </a:r>
            <a:r>
              <a:rPr lang="en-US" sz="2403" b="1" u="sng">
                <a:solidFill>
                  <a:srgbClr val="CF0E30"/>
                </a:solidFill>
                <a:latin typeface="Arial" panose="020B0604020202020204" pitchFamily="34" charset="0"/>
              </a:rPr>
              <a:t>time</a:t>
            </a:r>
            <a:r>
              <a:rPr lang="en-US" sz="2403" b="1">
                <a:solidFill>
                  <a:srgbClr val="CF0E30"/>
                </a:solidFill>
                <a:latin typeface="Arial" panose="020B0604020202020204" pitchFamily="34" charset="0"/>
              </a:rPr>
              <a:t>?</a:t>
            </a:r>
          </a:p>
        </p:txBody>
      </p:sp>
      <p:sp>
        <p:nvSpPr>
          <p:cNvPr id="8197" name="Rectangle 11"/>
          <p:cNvSpPr>
            <a:spLocks noChangeArrowheads="1"/>
          </p:cNvSpPr>
          <p:nvPr/>
        </p:nvSpPr>
        <p:spPr bwMode="auto">
          <a:xfrm>
            <a:off x="680395" y="3047471"/>
            <a:ext cx="4502053" cy="230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2003" b="1" dirty="0">
                <a:solidFill>
                  <a:srgbClr val="00279F"/>
                </a:solidFill>
                <a:latin typeface="Arial" panose="020B0604020202020204" pitchFamily="34" charset="0"/>
              </a:rPr>
              <a:t>What will the answer look like (this determines how we start)?</a:t>
            </a:r>
          </a:p>
          <a:p>
            <a:pPr defTabSz="915680" eaLnBrk="0" fontAlgn="base" hangingPunct="0">
              <a:lnSpc>
                <a:spcPct val="90000"/>
              </a:lnSpc>
              <a:spcBef>
                <a:spcPct val="0"/>
              </a:spcBef>
              <a:spcAft>
                <a:spcPct val="0"/>
              </a:spcAft>
            </a:pPr>
            <a:r>
              <a:rPr lang="en-US" sz="2003" b="1" dirty="0">
                <a:solidFill>
                  <a:srgbClr val="00279F"/>
                </a:solidFill>
                <a:latin typeface="Arial" panose="020B0604020202020204" pitchFamily="34" charset="0"/>
              </a:rPr>
              <a:t>Is this the right time to start with it?</a:t>
            </a:r>
          </a:p>
          <a:p>
            <a:pPr defTabSz="915680" eaLnBrk="0" fontAlgn="base" hangingPunct="0">
              <a:lnSpc>
                <a:spcPct val="90000"/>
              </a:lnSpc>
              <a:spcBef>
                <a:spcPct val="0"/>
              </a:spcBef>
              <a:spcAft>
                <a:spcPct val="0"/>
              </a:spcAft>
            </a:pPr>
            <a:r>
              <a:rPr lang="en-US" sz="2003" b="1" dirty="0">
                <a:solidFill>
                  <a:srgbClr val="00279F"/>
                </a:solidFill>
                <a:latin typeface="Arial" panose="020B0604020202020204" pitchFamily="34" charset="0"/>
              </a:rPr>
              <a:t>Can I finish it in less than three to four years that it takes to write a dissertation?</a:t>
            </a:r>
          </a:p>
          <a:p>
            <a:pPr defTabSz="915680" eaLnBrk="0" fontAlgn="base" hangingPunct="0">
              <a:lnSpc>
                <a:spcPct val="90000"/>
              </a:lnSpc>
              <a:spcBef>
                <a:spcPct val="0"/>
              </a:spcBef>
              <a:spcAft>
                <a:spcPct val="0"/>
              </a:spcAft>
            </a:pPr>
            <a:r>
              <a:rPr lang="en-US" sz="2003" b="1" dirty="0">
                <a:solidFill>
                  <a:srgbClr val="00279F"/>
                </a:solidFill>
                <a:latin typeface="Arial" panose="020B0604020202020204" pitchFamily="34" charset="0"/>
              </a:rPr>
              <a:t>Can I finish it in 8 months that is a usual annual conference cycle?</a:t>
            </a:r>
          </a:p>
        </p:txBody>
      </p:sp>
      <p:sp>
        <p:nvSpPr>
          <p:cNvPr id="9" name="AutoShape 5"/>
          <p:cNvSpPr>
            <a:spLocks noChangeArrowheads="1"/>
          </p:cNvSpPr>
          <p:nvPr/>
        </p:nvSpPr>
        <p:spPr bwMode="auto">
          <a:xfrm>
            <a:off x="7220454" y="65178"/>
            <a:ext cx="1815446" cy="580244"/>
          </a:xfrm>
          <a:prstGeom prst="roundRect">
            <a:avLst>
              <a:gd name="adj" fmla="val 12486"/>
            </a:avLst>
          </a:prstGeom>
          <a:solidFill>
            <a:schemeClr val="folHlink"/>
          </a:solidFill>
          <a:ln w="25400">
            <a:solidFill>
              <a:schemeClr val="tx1"/>
            </a:solidFill>
            <a:round/>
            <a:headEnd/>
            <a:tailEnd/>
          </a:ln>
          <a:effectLst>
            <a:outerShdw blurRad="50800" dist="38100" dir="2700000" algn="tl" rotWithShape="0">
              <a:prstClr val="black">
                <a:alpha val="40000"/>
              </a:prstClr>
            </a:outerShdw>
          </a:effectLst>
        </p:spPr>
        <p:txBody>
          <a:bodyPr wrap="none" anchor="ctr"/>
          <a:lstStyle/>
          <a:p>
            <a:pPr defTabSz="915680" eaLnBrk="0" fontAlgn="base" hangingPunct="0">
              <a:spcBef>
                <a:spcPct val="0"/>
              </a:spcBef>
              <a:spcAft>
                <a:spcPct val="0"/>
              </a:spcAft>
              <a:defRPr/>
            </a:pPr>
            <a:endParaRPr lang="en-US" sz="2403">
              <a:solidFill>
                <a:srgbClr val="00279F"/>
              </a:solidFill>
              <a:latin typeface="Times New Roman" panose="02020603050405020304" pitchFamily="18" charset="0"/>
            </a:endParaRPr>
          </a:p>
        </p:txBody>
      </p:sp>
      <p:sp>
        <p:nvSpPr>
          <p:cNvPr id="8199" name="Rectangle 17"/>
          <p:cNvSpPr>
            <a:spLocks noChangeArrowheads="1"/>
          </p:cNvSpPr>
          <p:nvPr/>
        </p:nvSpPr>
        <p:spPr bwMode="auto">
          <a:xfrm>
            <a:off x="7385783" y="81076"/>
            <a:ext cx="1673963" cy="55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Finding a research question</a:t>
            </a:r>
            <a:endParaRPr lang="pl-PL" sz="901" b="1">
              <a:solidFill>
                <a:srgbClr val="00279F"/>
              </a:solidFill>
              <a:latin typeface="Arial" panose="020B0604020202020204" pitchFamily="34" charset="0"/>
            </a:endParaRP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“Secret weapon”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Dissertation question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Concluding remarks</a:t>
            </a:r>
          </a:p>
        </p:txBody>
      </p:sp>
      <p:sp>
        <p:nvSpPr>
          <p:cNvPr id="8200" name="Rectangle 18"/>
          <p:cNvSpPr>
            <a:spLocks noChangeArrowheads="1"/>
          </p:cNvSpPr>
          <p:nvPr/>
        </p:nvSpPr>
        <p:spPr bwMode="auto">
          <a:xfrm>
            <a:off x="7242709" y="1590"/>
            <a:ext cx="235970" cy="37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87000"/>
              </a:lnSpc>
              <a:spcBef>
                <a:spcPct val="0"/>
              </a:spcBef>
              <a:spcAft>
                <a:spcPct val="0"/>
              </a:spcAft>
            </a:pPr>
            <a:r>
              <a:rPr lang="en-US" sz="2403" b="1">
                <a:solidFill>
                  <a:srgbClr val="00279F"/>
                </a:solidFill>
                <a:latin typeface="Arial" panose="020B0604020202020204" pitchFamily="34" charset="0"/>
              </a:rPr>
              <a:t>•</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572295" y="694702"/>
            <a:ext cx="5034606" cy="406965"/>
          </a:xfrm>
          <a:ln cap="flat"/>
          <a:effectLst>
            <a:outerShdw blurRad="50800" dist="38100" dir="2700000" algn="tl" rotWithShape="0">
              <a:prstClr val="black">
                <a:alpha val="40000"/>
              </a:prstClr>
            </a:outerShdw>
          </a:effectLst>
        </p:spPr>
        <p:txBody>
          <a:bodyPr/>
          <a:lstStyle/>
          <a:p>
            <a:pPr>
              <a:lnSpc>
                <a:spcPct val="94000"/>
              </a:lnSpc>
              <a:defRPr/>
            </a:pPr>
            <a:r>
              <a:rPr lang="en-US" dirty="0"/>
              <a:t>Finding a good research question</a:t>
            </a:r>
          </a:p>
        </p:txBody>
      </p:sp>
      <p:sp>
        <p:nvSpPr>
          <p:cNvPr id="9219" name="Rectangle 7"/>
          <p:cNvSpPr>
            <a:spLocks noChangeArrowheads="1"/>
          </p:cNvSpPr>
          <p:nvPr/>
        </p:nvSpPr>
        <p:spPr bwMode="auto">
          <a:xfrm>
            <a:off x="604089" y="1521350"/>
            <a:ext cx="7477986" cy="423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171450" indent="-17145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171690" indent="-171690" defTabSz="915680" eaLnBrk="0" fontAlgn="base" hangingPunct="0">
              <a:lnSpc>
                <a:spcPct val="90000"/>
              </a:lnSpc>
              <a:spcBef>
                <a:spcPct val="50000"/>
              </a:spcBef>
              <a:spcAft>
                <a:spcPct val="0"/>
              </a:spcAft>
            </a:pPr>
            <a:r>
              <a:rPr lang="en-US" sz="2403" b="1">
                <a:solidFill>
                  <a:srgbClr val="CF0E30"/>
                </a:solidFill>
                <a:latin typeface="Arial" panose="020B0604020202020204" pitchFamily="34" charset="0"/>
              </a:rPr>
              <a:t>Test 2: Will anybody care about the answer?</a:t>
            </a:r>
          </a:p>
        </p:txBody>
      </p:sp>
      <p:sp>
        <p:nvSpPr>
          <p:cNvPr id="9220" name="Rectangle 8"/>
          <p:cNvSpPr>
            <a:spLocks noChangeArrowheads="1"/>
          </p:cNvSpPr>
          <p:nvPr/>
        </p:nvSpPr>
        <p:spPr bwMode="auto">
          <a:xfrm>
            <a:off x="298865" y="2742246"/>
            <a:ext cx="3586381" cy="3378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spcBef>
                <a:spcPct val="10000"/>
              </a:spcBef>
              <a:spcAft>
                <a:spcPct val="0"/>
              </a:spcAft>
            </a:pPr>
            <a:r>
              <a:rPr lang="en-US" sz="2003" b="1" dirty="0">
                <a:solidFill>
                  <a:srgbClr val="00279F"/>
                </a:solidFill>
                <a:latin typeface="Arial" panose="020B0604020202020204" pitchFamily="34" charset="0"/>
              </a:rPr>
              <a:t>Is there any utility in answer?</a:t>
            </a:r>
          </a:p>
          <a:p>
            <a:pPr defTabSz="915680" eaLnBrk="0" fontAlgn="base" hangingPunct="0">
              <a:spcBef>
                <a:spcPct val="10000"/>
              </a:spcBef>
              <a:spcAft>
                <a:spcPct val="0"/>
              </a:spcAft>
            </a:pPr>
            <a:r>
              <a:rPr lang="en-US" sz="2003" b="1" dirty="0">
                <a:solidFill>
                  <a:srgbClr val="00279F"/>
                </a:solidFill>
                <a:latin typeface="Arial" panose="020B0604020202020204" pitchFamily="34" charset="0"/>
              </a:rPr>
              <a:t>Will at least two people download your paper</a:t>
            </a:r>
            <a:r>
              <a:rPr lang="en-US" sz="2003" b="1" dirty="0">
                <a:solidFill>
                  <a:srgbClr val="00279F"/>
                </a:solidFill>
                <a:latin typeface="Arial" panose="020B0604020202020204" pitchFamily="34" charset="0"/>
                <a:sym typeface="Wingdings" panose="05000000000000000000" pitchFamily="2" charset="2"/>
              </a:rPr>
              <a:t>?</a:t>
            </a:r>
          </a:p>
          <a:p>
            <a:pPr defTabSz="915680" eaLnBrk="0" fontAlgn="base" hangingPunct="0">
              <a:spcBef>
                <a:spcPct val="10000"/>
              </a:spcBef>
              <a:spcAft>
                <a:spcPct val="0"/>
              </a:spcAft>
            </a:pPr>
            <a:endParaRPr lang="en-US" sz="1803" b="1" dirty="0">
              <a:solidFill>
                <a:srgbClr val="00279F"/>
              </a:solidFill>
              <a:latin typeface="Arial" panose="020B0604020202020204" pitchFamily="34" charset="0"/>
            </a:endParaRPr>
          </a:p>
          <a:p>
            <a:pPr defTabSz="915680" eaLnBrk="0" fontAlgn="base" hangingPunct="0">
              <a:spcBef>
                <a:spcPct val="10000"/>
              </a:spcBef>
              <a:spcAft>
                <a:spcPct val="0"/>
              </a:spcAft>
            </a:pPr>
            <a:r>
              <a:rPr lang="en-US" sz="1803" b="1" dirty="0">
                <a:solidFill>
                  <a:srgbClr val="618FFD"/>
                </a:solidFill>
                <a:latin typeface="Arial" panose="020B0604020202020204" pitchFamily="34" charset="0"/>
              </a:rPr>
              <a:t>Sometimes we care about the answer even without utility (e.g., DNA structure, structure of the Universe).</a:t>
            </a:r>
          </a:p>
          <a:p>
            <a:pPr defTabSz="915680" eaLnBrk="0" fontAlgn="base" hangingPunct="0">
              <a:spcBef>
                <a:spcPct val="10000"/>
              </a:spcBef>
              <a:spcAft>
                <a:spcPct val="0"/>
              </a:spcAft>
            </a:pPr>
            <a:r>
              <a:rPr lang="en-US" sz="1803" b="1" dirty="0">
                <a:solidFill>
                  <a:srgbClr val="618FFD"/>
                </a:solidFill>
                <a:latin typeface="Arial" panose="020B0604020202020204" pitchFamily="34" charset="0"/>
              </a:rPr>
              <a:t>Sometimes we care less, e.g., </a:t>
            </a:r>
            <a:r>
              <a:rPr lang="en-US" sz="1803" b="1" dirty="0">
                <a:solidFill>
                  <a:srgbClr val="618FFD"/>
                </a:solidFill>
                <a:latin typeface="Arial" panose="020B0604020202020204" pitchFamily="34" charset="0"/>
                <a:hlinkClick r:id="rId3"/>
              </a:rPr>
              <a:t>http://www.improbable.com/ig/</a:t>
            </a:r>
            <a:endParaRPr lang="en-US" sz="1803" b="1" dirty="0">
              <a:solidFill>
                <a:srgbClr val="618FFD"/>
              </a:solidFill>
              <a:latin typeface="Arial" panose="020B0604020202020204" pitchFamily="34" charset="0"/>
            </a:endParaRPr>
          </a:p>
        </p:txBody>
      </p:sp>
      <p:pic>
        <p:nvPicPr>
          <p:cNvPr id="9221" name="Picture 17" descr="new invention cartoons, new invention cartoon, new invention picture, new invention pictures, new invention image, new invention images, new invention illustration, new invention illustrations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2635" y="2055493"/>
            <a:ext cx="5211063" cy="448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AutoShape 5"/>
          <p:cNvSpPr>
            <a:spLocks noChangeArrowheads="1"/>
          </p:cNvSpPr>
          <p:nvPr/>
        </p:nvSpPr>
        <p:spPr bwMode="auto">
          <a:xfrm>
            <a:off x="7220454" y="65178"/>
            <a:ext cx="1815446" cy="580244"/>
          </a:xfrm>
          <a:prstGeom prst="roundRect">
            <a:avLst>
              <a:gd name="adj" fmla="val 12486"/>
            </a:avLst>
          </a:prstGeom>
          <a:solidFill>
            <a:schemeClr val="folHlink"/>
          </a:solidFill>
          <a:ln w="25400">
            <a:solidFill>
              <a:schemeClr val="tx1"/>
            </a:solidFill>
            <a:round/>
            <a:headEnd/>
            <a:tailEnd/>
          </a:ln>
          <a:effectLst>
            <a:outerShdw blurRad="50800" dist="38100" dir="2700000" algn="tl" rotWithShape="0">
              <a:prstClr val="black">
                <a:alpha val="40000"/>
              </a:prstClr>
            </a:outerShdw>
          </a:effectLst>
        </p:spPr>
        <p:txBody>
          <a:bodyPr wrap="none" anchor="ctr"/>
          <a:lstStyle/>
          <a:p>
            <a:pPr defTabSz="915680" eaLnBrk="0" fontAlgn="base" hangingPunct="0">
              <a:spcBef>
                <a:spcPct val="0"/>
              </a:spcBef>
              <a:spcAft>
                <a:spcPct val="0"/>
              </a:spcAft>
              <a:defRPr/>
            </a:pPr>
            <a:endParaRPr lang="en-US" sz="2403">
              <a:solidFill>
                <a:srgbClr val="00279F"/>
              </a:solidFill>
              <a:latin typeface="Times New Roman" panose="02020603050405020304" pitchFamily="18" charset="0"/>
            </a:endParaRPr>
          </a:p>
        </p:txBody>
      </p:sp>
      <p:sp>
        <p:nvSpPr>
          <p:cNvPr id="9223" name="Rectangle 17"/>
          <p:cNvSpPr>
            <a:spLocks noChangeArrowheads="1"/>
          </p:cNvSpPr>
          <p:nvPr/>
        </p:nvSpPr>
        <p:spPr bwMode="auto">
          <a:xfrm>
            <a:off x="7385783" y="81076"/>
            <a:ext cx="1673963" cy="55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Finding a research question</a:t>
            </a:r>
            <a:endParaRPr lang="pl-PL" sz="901" b="1">
              <a:solidFill>
                <a:srgbClr val="00279F"/>
              </a:solidFill>
              <a:latin typeface="Arial" panose="020B0604020202020204" pitchFamily="34" charset="0"/>
            </a:endParaRP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“Secret weapon”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Dissertation question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Concluding remarks</a:t>
            </a:r>
          </a:p>
        </p:txBody>
      </p:sp>
      <p:sp>
        <p:nvSpPr>
          <p:cNvPr id="9224" name="Rectangle 18"/>
          <p:cNvSpPr>
            <a:spLocks noChangeArrowheads="1"/>
          </p:cNvSpPr>
          <p:nvPr/>
        </p:nvSpPr>
        <p:spPr bwMode="auto">
          <a:xfrm>
            <a:off x="7242709" y="1590"/>
            <a:ext cx="235970" cy="37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87000"/>
              </a:lnSpc>
              <a:spcBef>
                <a:spcPct val="0"/>
              </a:spcBef>
              <a:spcAft>
                <a:spcPct val="0"/>
              </a:spcAft>
            </a:pPr>
            <a:r>
              <a:rPr lang="en-US" sz="2403" b="1">
                <a:solidFill>
                  <a:srgbClr val="00279F"/>
                </a:solidFill>
                <a:latin typeface="Arial" panose="020B0604020202020204" pitchFamily="34" charset="0"/>
              </a:rPr>
              <a:t>•</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8EE16-42B3-4A12-B15C-D8FF7E1D8D7A}"/>
              </a:ext>
            </a:extLst>
          </p:cNvPr>
          <p:cNvSpPr>
            <a:spLocks noGrp="1"/>
          </p:cNvSpPr>
          <p:nvPr>
            <p:ph type="title"/>
          </p:nvPr>
        </p:nvSpPr>
        <p:spPr/>
        <p:txBody>
          <a:bodyPr/>
          <a:lstStyle/>
          <a:p>
            <a:r>
              <a:rPr lang="en-US" dirty="0"/>
              <a:t>Plan for this lecture</a:t>
            </a:r>
          </a:p>
        </p:txBody>
      </p:sp>
      <p:sp>
        <p:nvSpPr>
          <p:cNvPr id="3" name="Content Placeholder 2">
            <a:extLst>
              <a:ext uri="{FF2B5EF4-FFF2-40B4-BE49-F238E27FC236}">
                <a16:creationId xmlns:a16="http://schemas.microsoft.com/office/drawing/2014/main" id="{DFD9631E-72D0-43D9-AB53-F15AE3F64556}"/>
              </a:ext>
            </a:extLst>
          </p:cNvPr>
          <p:cNvSpPr>
            <a:spLocks noGrp="1"/>
          </p:cNvSpPr>
          <p:nvPr>
            <p:ph idx="1"/>
          </p:nvPr>
        </p:nvSpPr>
        <p:spPr>
          <a:xfrm>
            <a:off x="457200" y="1600200"/>
            <a:ext cx="8229600" cy="5055577"/>
          </a:xfrm>
        </p:spPr>
        <p:txBody>
          <a:bodyPr>
            <a:normAutofit/>
          </a:bodyPr>
          <a:lstStyle/>
          <a:p>
            <a:r>
              <a:rPr lang="en-US" dirty="0"/>
              <a:t>What makes a good idea / research question?</a:t>
            </a:r>
          </a:p>
          <a:p>
            <a:r>
              <a:rPr lang="en-US" dirty="0"/>
              <a:t>How to come up with ideas?</a:t>
            </a:r>
          </a:p>
          <a:p>
            <a:r>
              <a:rPr lang="en-US" dirty="0"/>
              <a:t>Getting started on testing ideas</a:t>
            </a:r>
          </a:p>
        </p:txBody>
      </p:sp>
      <p:sp>
        <p:nvSpPr>
          <p:cNvPr id="4" name="Slide Number Placeholder 3">
            <a:extLst>
              <a:ext uri="{FF2B5EF4-FFF2-40B4-BE49-F238E27FC236}">
                <a16:creationId xmlns:a16="http://schemas.microsoft.com/office/drawing/2014/main" id="{FFFBF47A-DC81-405D-883C-2E9379066E51}"/>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2</a:t>
            </a:fld>
            <a:endParaRPr lang="en-US">
              <a:solidFill>
                <a:prstClr val="black">
                  <a:tint val="75000"/>
                </a:prstClr>
              </a:solidFill>
            </a:endParaRPr>
          </a:p>
        </p:txBody>
      </p:sp>
    </p:spTree>
    <p:extLst>
      <p:ext uri="{BB962C8B-B14F-4D97-AF65-F5344CB8AC3E}">
        <p14:creationId xmlns:p14="http://schemas.microsoft.com/office/powerpoint/2010/main" val="41382058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572295" y="694702"/>
            <a:ext cx="5034606" cy="406965"/>
          </a:xfrm>
          <a:ln cap="flat"/>
          <a:effectLst>
            <a:outerShdw blurRad="50800" dist="38100" dir="2700000" algn="tl" rotWithShape="0">
              <a:prstClr val="black">
                <a:alpha val="40000"/>
              </a:prstClr>
            </a:outerShdw>
          </a:effectLst>
        </p:spPr>
        <p:txBody>
          <a:bodyPr/>
          <a:lstStyle/>
          <a:p>
            <a:pPr>
              <a:lnSpc>
                <a:spcPct val="94000"/>
              </a:lnSpc>
              <a:defRPr/>
            </a:pPr>
            <a:r>
              <a:rPr lang="en-US" dirty="0"/>
              <a:t>Finding a good research question</a:t>
            </a:r>
          </a:p>
        </p:txBody>
      </p:sp>
      <p:sp>
        <p:nvSpPr>
          <p:cNvPr id="10243" name="Rectangle 13"/>
          <p:cNvSpPr>
            <a:spLocks noChangeArrowheads="1"/>
          </p:cNvSpPr>
          <p:nvPr/>
        </p:nvSpPr>
        <p:spPr bwMode="auto">
          <a:xfrm>
            <a:off x="833007" y="1826574"/>
            <a:ext cx="8088434" cy="423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171450" indent="-17145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171690" indent="-171690" defTabSz="915680" eaLnBrk="0" fontAlgn="base" hangingPunct="0">
              <a:lnSpc>
                <a:spcPct val="90000"/>
              </a:lnSpc>
              <a:spcBef>
                <a:spcPct val="50000"/>
              </a:spcBef>
              <a:spcAft>
                <a:spcPct val="0"/>
              </a:spcAft>
            </a:pPr>
            <a:r>
              <a:rPr lang="en-US" sz="2403" b="1" dirty="0">
                <a:solidFill>
                  <a:srgbClr val="CF0E30"/>
                </a:solidFill>
                <a:latin typeface="Arial" panose="020B0604020202020204" pitchFamily="34" charset="0"/>
              </a:rPr>
              <a:t>Test 3: Will I be the first to answer this question?</a:t>
            </a:r>
          </a:p>
        </p:txBody>
      </p:sp>
      <p:pic>
        <p:nvPicPr>
          <p:cNvPr id="10245" name="Picture 2" descr="http://www.thecolor.com/images/Race-Walking.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2403" y="2742247"/>
            <a:ext cx="3761249" cy="382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AutoShape 5"/>
          <p:cNvSpPr>
            <a:spLocks noChangeArrowheads="1"/>
          </p:cNvSpPr>
          <p:nvPr/>
        </p:nvSpPr>
        <p:spPr bwMode="auto">
          <a:xfrm>
            <a:off x="7220454" y="65178"/>
            <a:ext cx="1815446" cy="580244"/>
          </a:xfrm>
          <a:prstGeom prst="roundRect">
            <a:avLst>
              <a:gd name="adj" fmla="val 12486"/>
            </a:avLst>
          </a:prstGeom>
          <a:solidFill>
            <a:schemeClr val="folHlink"/>
          </a:solidFill>
          <a:ln w="25400">
            <a:solidFill>
              <a:schemeClr val="tx1"/>
            </a:solidFill>
            <a:round/>
            <a:headEnd/>
            <a:tailEnd/>
          </a:ln>
          <a:effectLst>
            <a:outerShdw blurRad="50800" dist="38100" dir="2700000" algn="tl" rotWithShape="0">
              <a:prstClr val="black">
                <a:alpha val="40000"/>
              </a:prstClr>
            </a:outerShdw>
          </a:effectLst>
        </p:spPr>
        <p:txBody>
          <a:bodyPr wrap="none" anchor="ctr"/>
          <a:lstStyle/>
          <a:p>
            <a:pPr defTabSz="915680" eaLnBrk="0" fontAlgn="base" hangingPunct="0">
              <a:spcBef>
                <a:spcPct val="0"/>
              </a:spcBef>
              <a:spcAft>
                <a:spcPct val="0"/>
              </a:spcAft>
              <a:defRPr/>
            </a:pPr>
            <a:endParaRPr lang="en-US" sz="2403">
              <a:solidFill>
                <a:srgbClr val="00279F"/>
              </a:solidFill>
              <a:latin typeface="Times New Roman" panose="02020603050405020304" pitchFamily="18" charset="0"/>
            </a:endParaRPr>
          </a:p>
        </p:txBody>
      </p:sp>
      <p:sp>
        <p:nvSpPr>
          <p:cNvPr id="10247" name="Rectangle 17"/>
          <p:cNvSpPr>
            <a:spLocks noChangeArrowheads="1"/>
          </p:cNvSpPr>
          <p:nvPr/>
        </p:nvSpPr>
        <p:spPr bwMode="auto">
          <a:xfrm>
            <a:off x="7385783" y="81076"/>
            <a:ext cx="1673963" cy="55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Finding a research question</a:t>
            </a:r>
            <a:endParaRPr lang="pl-PL" sz="901" b="1">
              <a:solidFill>
                <a:srgbClr val="00279F"/>
              </a:solidFill>
              <a:latin typeface="Arial" panose="020B0604020202020204" pitchFamily="34" charset="0"/>
            </a:endParaRP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“Secret weapon”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Dissertation question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Concluding remarks</a:t>
            </a:r>
          </a:p>
        </p:txBody>
      </p:sp>
      <p:sp>
        <p:nvSpPr>
          <p:cNvPr id="10248" name="Rectangle 18"/>
          <p:cNvSpPr>
            <a:spLocks noChangeArrowheads="1"/>
          </p:cNvSpPr>
          <p:nvPr/>
        </p:nvSpPr>
        <p:spPr bwMode="auto">
          <a:xfrm>
            <a:off x="7242709" y="1590"/>
            <a:ext cx="235970" cy="37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87000"/>
              </a:lnSpc>
              <a:spcBef>
                <a:spcPct val="0"/>
              </a:spcBef>
              <a:spcAft>
                <a:spcPct val="0"/>
              </a:spcAft>
            </a:pPr>
            <a:r>
              <a:rPr lang="en-US" sz="2403" b="1">
                <a:solidFill>
                  <a:srgbClr val="00279F"/>
                </a:solidFill>
                <a:latin typeface="Arial" panose="020B0604020202020204" pitchFamily="34" charset="0"/>
              </a:rPr>
              <a:t>•</a:t>
            </a:r>
          </a:p>
        </p:txBody>
      </p:sp>
      <p:sp>
        <p:nvSpPr>
          <p:cNvPr id="10244" name="Rectangle 14"/>
          <p:cNvSpPr>
            <a:spLocks noChangeArrowheads="1"/>
          </p:cNvSpPr>
          <p:nvPr/>
        </p:nvSpPr>
        <p:spPr bwMode="auto">
          <a:xfrm>
            <a:off x="680395" y="2665941"/>
            <a:ext cx="4502053" cy="3572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171450" indent="-17145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171690" indent="-171690" defTabSz="915680" eaLnBrk="0" fontAlgn="base" hangingPunct="0">
              <a:spcBef>
                <a:spcPct val="10000"/>
              </a:spcBef>
              <a:spcAft>
                <a:spcPct val="0"/>
              </a:spcAft>
            </a:pPr>
            <a:r>
              <a:rPr lang="en-US" sz="2003" b="1" dirty="0">
                <a:solidFill>
                  <a:srgbClr val="00279F"/>
                </a:solidFill>
                <a:latin typeface="Arial" panose="020B0604020202020204" pitchFamily="34" charset="0"/>
              </a:rPr>
              <a:t>This includes the past, but we can insure ourselves by doing a good job on library search.</a:t>
            </a:r>
          </a:p>
          <a:p>
            <a:pPr marL="171690" indent="-171690" defTabSz="915680" eaLnBrk="0" fontAlgn="base" hangingPunct="0">
              <a:spcBef>
                <a:spcPct val="10000"/>
              </a:spcBef>
              <a:spcAft>
                <a:spcPct val="0"/>
              </a:spcAft>
            </a:pPr>
            <a:r>
              <a:rPr lang="en-US" sz="2003" b="1" dirty="0">
                <a:solidFill>
                  <a:srgbClr val="00279F"/>
                </a:solidFill>
                <a:latin typeface="Arial" panose="020B0604020202020204" pitchFamily="34" charset="0"/>
              </a:rPr>
              <a:t>Auxiliary questions (as long as you are on library search)</a:t>
            </a:r>
          </a:p>
          <a:p>
            <a:pPr marL="171690" indent="-171690" defTabSz="915680" eaLnBrk="0" fontAlgn="base" hangingPunct="0">
              <a:spcBef>
                <a:spcPct val="10000"/>
              </a:spcBef>
              <a:spcAft>
                <a:spcPct val="0"/>
              </a:spcAft>
              <a:buFontTx/>
              <a:buChar char="•"/>
            </a:pPr>
            <a:r>
              <a:rPr lang="en-US" sz="2003" b="1" dirty="0">
                <a:solidFill>
                  <a:srgbClr val="00279F"/>
                </a:solidFill>
                <a:latin typeface="Arial" panose="020B0604020202020204" pitchFamily="34" charset="0"/>
              </a:rPr>
              <a:t>Is this the right time to work on this problem (i.e., does the present state of science make the research feasible)?</a:t>
            </a:r>
          </a:p>
          <a:p>
            <a:pPr marL="171690" indent="-171690" defTabSz="915680" eaLnBrk="0" fontAlgn="base" hangingPunct="0">
              <a:spcBef>
                <a:spcPct val="10000"/>
              </a:spcBef>
              <a:spcAft>
                <a:spcPct val="0"/>
              </a:spcAft>
              <a:buFontTx/>
              <a:buChar char="•"/>
            </a:pPr>
            <a:r>
              <a:rPr lang="en-US" sz="2003" b="1" dirty="0">
                <a:solidFill>
                  <a:srgbClr val="00279F"/>
                </a:solidFill>
                <a:latin typeface="Arial" panose="020B0604020202020204" pitchFamily="34" charset="0"/>
              </a:rPr>
              <a:t>Are other people working on it now?</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572295" y="694702"/>
            <a:ext cx="5034606" cy="406965"/>
          </a:xfrm>
          <a:ln cap="flat"/>
          <a:effectLst>
            <a:outerShdw blurRad="50800" dist="38100" dir="2700000" algn="tl" rotWithShape="0">
              <a:prstClr val="black">
                <a:alpha val="40000"/>
              </a:prstClr>
            </a:outerShdw>
          </a:effectLst>
        </p:spPr>
        <p:txBody>
          <a:bodyPr/>
          <a:lstStyle/>
          <a:p>
            <a:pPr>
              <a:lnSpc>
                <a:spcPct val="94000"/>
              </a:lnSpc>
              <a:defRPr/>
            </a:pPr>
            <a:r>
              <a:rPr lang="en-US" dirty="0"/>
              <a:t>Finding a good research question</a:t>
            </a:r>
          </a:p>
        </p:txBody>
      </p:sp>
      <p:sp>
        <p:nvSpPr>
          <p:cNvPr id="11267" name="Rectangle 5"/>
          <p:cNvSpPr>
            <a:spLocks noChangeArrowheads="1"/>
          </p:cNvSpPr>
          <p:nvPr/>
        </p:nvSpPr>
        <p:spPr bwMode="auto">
          <a:xfrm>
            <a:off x="1061925" y="1979187"/>
            <a:ext cx="6638620" cy="756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171450" indent="-17145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171690" indent="-171690" defTabSz="915680" eaLnBrk="0" fontAlgn="base" hangingPunct="0">
              <a:lnSpc>
                <a:spcPct val="90000"/>
              </a:lnSpc>
              <a:spcBef>
                <a:spcPct val="50000"/>
              </a:spcBef>
              <a:spcAft>
                <a:spcPct val="0"/>
              </a:spcAft>
            </a:pPr>
            <a:r>
              <a:rPr lang="en-US" sz="2403" b="1">
                <a:solidFill>
                  <a:srgbClr val="CF0E30"/>
                </a:solidFill>
                <a:latin typeface="Arial" panose="020B0604020202020204" pitchFamily="34" charset="0"/>
              </a:rPr>
              <a:t>Test 4: Do I have good tools to address this question?</a:t>
            </a:r>
          </a:p>
        </p:txBody>
      </p:sp>
      <p:pic>
        <p:nvPicPr>
          <p:cNvPr id="11268" name="Picture 9" descr="MCj02987330000[1]"/>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4037859" y="3123776"/>
            <a:ext cx="4557693" cy="29520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AutoShape 5"/>
          <p:cNvSpPr>
            <a:spLocks noChangeArrowheads="1"/>
          </p:cNvSpPr>
          <p:nvPr/>
        </p:nvSpPr>
        <p:spPr bwMode="auto">
          <a:xfrm>
            <a:off x="7220454" y="65178"/>
            <a:ext cx="1815446" cy="580244"/>
          </a:xfrm>
          <a:prstGeom prst="roundRect">
            <a:avLst>
              <a:gd name="adj" fmla="val 12486"/>
            </a:avLst>
          </a:prstGeom>
          <a:solidFill>
            <a:schemeClr val="folHlink"/>
          </a:solidFill>
          <a:ln w="25400">
            <a:solidFill>
              <a:schemeClr val="tx1"/>
            </a:solidFill>
            <a:round/>
            <a:headEnd/>
            <a:tailEnd/>
          </a:ln>
          <a:effectLst>
            <a:outerShdw blurRad="50800" dist="38100" dir="2700000" algn="tl" rotWithShape="0">
              <a:prstClr val="black">
                <a:alpha val="40000"/>
              </a:prstClr>
            </a:outerShdw>
          </a:effectLst>
        </p:spPr>
        <p:txBody>
          <a:bodyPr wrap="none" anchor="ctr"/>
          <a:lstStyle/>
          <a:p>
            <a:pPr defTabSz="915680" eaLnBrk="0" fontAlgn="base" hangingPunct="0">
              <a:spcBef>
                <a:spcPct val="0"/>
              </a:spcBef>
              <a:spcAft>
                <a:spcPct val="0"/>
              </a:spcAft>
              <a:defRPr/>
            </a:pPr>
            <a:endParaRPr lang="en-US" sz="2403">
              <a:solidFill>
                <a:srgbClr val="00279F"/>
              </a:solidFill>
              <a:latin typeface="Times New Roman" panose="02020603050405020304" pitchFamily="18" charset="0"/>
            </a:endParaRPr>
          </a:p>
        </p:txBody>
      </p:sp>
      <p:sp>
        <p:nvSpPr>
          <p:cNvPr id="11270" name="Rectangle 17"/>
          <p:cNvSpPr>
            <a:spLocks noChangeArrowheads="1"/>
          </p:cNvSpPr>
          <p:nvPr/>
        </p:nvSpPr>
        <p:spPr bwMode="auto">
          <a:xfrm>
            <a:off x="7385783" y="81076"/>
            <a:ext cx="1673963" cy="55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Finding a research question</a:t>
            </a:r>
            <a:endParaRPr lang="pl-PL" sz="901" b="1">
              <a:solidFill>
                <a:srgbClr val="00279F"/>
              </a:solidFill>
              <a:latin typeface="Arial" panose="020B0604020202020204" pitchFamily="34" charset="0"/>
            </a:endParaRP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“Secret weapon”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Dissertation question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Concluding remarks</a:t>
            </a:r>
          </a:p>
        </p:txBody>
      </p:sp>
      <p:sp>
        <p:nvSpPr>
          <p:cNvPr id="11271" name="Rectangle 18"/>
          <p:cNvSpPr>
            <a:spLocks noChangeArrowheads="1"/>
          </p:cNvSpPr>
          <p:nvPr/>
        </p:nvSpPr>
        <p:spPr bwMode="auto">
          <a:xfrm>
            <a:off x="7242709" y="1590"/>
            <a:ext cx="235970" cy="37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87000"/>
              </a:lnSpc>
              <a:spcBef>
                <a:spcPct val="0"/>
              </a:spcBef>
              <a:spcAft>
                <a:spcPct val="0"/>
              </a:spcAft>
            </a:pPr>
            <a:r>
              <a:rPr lang="en-US" sz="2403" b="1">
                <a:solidFill>
                  <a:srgbClr val="00279F"/>
                </a:solidFill>
                <a:latin typeface="Arial" panose="020B0604020202020204" pitchFamily="34" charset="0"/>
              </a:rPr>
              <a:t>•</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572296" y="694702"/>
            <a:ext cx="5072758" cy="406965"/>
          </a:xfrm>
          <a:ln cap="flat"/>
          <a:effectLst>
            <a:outerShdw blurRad="50800" dist="38100" dir="2700000" algn="tl" rotWithShape="0">
              <a:prstClr val="black">
                <a:alpha val="40000"/>
              </a:prstClr>
            </a:outerShdw>
          </a:effectLst>
        </p:spPr>
        <p:txBody>
          <a:bodyPr/>
          <a:lstStyle/>
          <a:p>
            <a:pPr>
              <a:lnSpc>
                <a:spcPct val="94000"/>
              </a:lnSpc>
              <a:defRPr/>
            </a:pPr>
            <a:r>
              <a:rPr lang="en-US" dirty="0"/>
              <a:t>The concept of a “secret weapon”</a:t>
            </a:r>
          </a:p>
        </p:txBody>
      </p:sp>
      <p:sp>
        <p:nvSpPr>
          <p:cNvPr id="12291" name="Rectangle 3"/>
          <p:cNvSpPr>
            <a:spLocks noChangeArrowheads="1"/>
          </p:cNvSpPr>
          <p:nvPr/>
        </p:nvSpPr>
        <p:spPr bwMode="auto">
          <a:xfrm>
            <a:off x="964953" y="2028468"/>
            <a:ext cx="5893047" cy="394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614" tIns="44512" rIns="90614" bIns="44512">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2203" b="1">
                <a:solidFill>
                  <a:srgbClr val="00279F"/>
                </a:solidFill>
                <a:latin typeface="Arial" panose="020B0604020202020204" pitchFamily="34" charset="0"/>
              </a:rPr>
              <a:t>What makes me think I will be successful?</a:t>
            </a:r>
          </a:p>
        </p:txBody>
      </p:sp>
      <p:sp>
        <p:nvSpPr>
          <p:cNvPr id="93188" name="Rectangle 4"/>
          <p:cNvSpPr>
            <a:spLocks noChangeArrowheads="1"/>
          </p:cNvSpPr>
          <p:nvPr/>
        </p:nvSpPr>
        <p:spPr bwMode="auto">
          <a:xfrm>
            <a:off x="1632631" y="2524457"/>
            <a:ext cx="5700182" cy="451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614" tIns="44512" rIns="90614" bIns="44512">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2604" b="1">
                <a:solidFill>
                  <a:srgbClr val="CF0E30"/>
                </a:solidFill>
                <a:latin typeface="Arial" panose="020B0604020202020204" pitchFamily="34" charset="0"/>
              </a:rPr>
              <a:t>“Because I’m smarter than others”</a:t>
            </a:r>
          </a:p>
        </p:txBody>
      </p:sp>
      <p:sp>
        <p:nvSpPr>
          <p:cNvPr id="93189" name="Rectangle 5"/>
          <p:cNvSpPr>
            <a:spLocks noChangeArrowheads="1"/>
          </p:cNvSpPr>
          <p:nvPr/>
        </p:nvSpPr>
        <p:spPr bwMode="auto">
          <a:xfrm>
            <a:off x="985620" y="3114238"/>
            <a:ext cx="7711537" cy="395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614" tIns="44512" rIns="90614" bIns="44512">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2203" b="1">
                <a:solidFill>
                  <a:srgbClr val="00279F"/>
                </a:solidFill>
                <a:latin typeface="Arial" panose="020B0604020202020204" pitchFamily="34" charset="0"/>
              </a:rPr>
              <a:t>bad answer ... There are scores of smart people around.</a:t>
            </a:r>
          </a:p>
        </p:txBody>
      </p:sp>
      <p:sp>
        <p:nvSpPr>
          <p:cNvPr id="11" name="Rectangle 3"/>
          <p:cNvSpPr>
            <a:spLocks noChangeArrowheads="1"/>
          </p:cNvSpPr>
          <p:nvPr/>
        </p:nvSpPr>
        <p:spPr bwMode="auto">
          <a:xfrm>
            <a:off x="1061925" y="4726202"/>
            <a:ext cx="7338092" cy="866055"/>
          </a:xfrm>
          <a:prstGeom prst="rect">
            <a:avLst/>
          </a:prstGeom>
          <a:noFill/>
          <a:ln w="12700">
            <a:noFill/>
            <a:miter lim="800000"/>
            <a:headEnd/>
            <a:tailEnd/>
          </a:ln>
        </p:spPr>
        <p:txBody>
          <a:bodyPr lIns="63588" tIns="25435" rIns="63588" bIns="25435">
            <a:spAutoFit/>
          </a:bodyPr>
          <a:lstStyle/>
          <a:p>
            <a:pPr marL="171690" indent="-171690" defTabSz="915680" eaLnBrk="0" fontAlgn="base" hangingPunct="0">
              <a:spcBef>
                <a:spcPct val="10000"/>
              </a:spcBef>
              <a:spcAft>
                <a:spcPct val="10000"/>
              </a:spcAft>
              <a:defRPr/>
            </a:pPr>
            <a:r>
              <a:rPr lang="en-US" sz="2403" b="1" dirty="0">
                <a:solidFill>
                  <a:srgbClr val="CF0E30"/>
                </a:solidFill>
                <a:latin typeface="Arial"/>
              </a:rPr>
              <a:t>That’s quite smart!</a:t>
            </a:r>
          </a:p>
          <a:p>
            <a:pPr marL="171690" indent="-171690" defTabSz="915680" eaLnBrk="0" fontAlgn="base" hangingPunct="0">
              <a:spcBef>
                <a:spcPct val="10000"/>
              </a:spcBef>
              <a:spcAft>
                <a:spcPct val="10000"/>
              </a:spcAft>
              <a:defRPr/>
            </a:pPr>
            <a:r>
              <a:rPr lang="en-US" sz="2403" b="1" dirty="0">
                <a:solidFill>
                  <a:srgbClr val="CF0E30"/>
                </a:solidFill>
                <a:latin typeface="Arial"/>
              </a:rPr>
              <a:t>Only 55,000,000 people are smarter than you!</a:t>
            </a:r>
          </a:p>
        </p:txBody>
      </p:sp>
      <p:sp>
        <p:nvSpPr>
          <p:cNvPr id="12" name="Rectangle 4"/>
          <p:cNvSpPr>
            <a:spLocks noChangeArrowheads="1"/>
          </p:cNvSpPr>
          <p:nvPr/>
        </p:nvSpPr>
        <p:spPr bwMode="auto">
          <a:xfrm>
            <a:off x="1061925" y="4192060"/>
            <a:ext cx="7249068" cy="421273"/>
          </a:xfrm>
          <a:prstGeom prst="rect">
            <a:avLst/>
          </a:prstGeom>
          <a:noFill/>
          <a:ln w="12700">
            <a:noFill/>
            <a:miter lim="800000"/>
            <a:headEnd/>
            <a:tailEnd/>
          </a:ln>
        </p:spPr>
        <p:txBody>
          <a:bodyPr lIns="63588" tIns="25435" rIns="63588" bIns="25435">
            <a:spAutoFit/>
          </a:bodyPr>
          <a:lstStyle/>
          <a:p>
            <a:pPr marL="171690" indent="-171690" defTabSz="915680" eaLnBrk="0" fontAlgn="base" hangingPunct="0">
              <a:spcBef>
                <a:spcPct val="10000"/>
              </a:spcBef>
              <a:spcAft>
                <a:spcPct val="10000"/>
              </a:spcAft>
              <a:defRPr/>
            </a:pPr>
            <a:r>
              <a:rPr lang="en-US" sz="2403" b="1" dirty="0">
                <a:solidFill>
                  <a:srgbClr val="00279F"/>
                </a:solidFill>
                <a:latin typeface="Arial"/>
              </a:rPr>
              <a:t>You say you are in the 99th IQ percentile?</a:t>
            </a:r>
          </a:p>
        </p:txBody>
      </p:sp>
      <p:sp>
        <p:nvSpPr>
          <p:cNvPr id="2" name="Rectangle 4"/>
          <p:cNvSpPr>
            <a:spLocks noChangeArrowheads="1"/>
          </p:cNvSpPr>
          <p:nvPr/>
        </p:nvSpPr>
        <p:spPr bwMode="auto">
          <a:xfrm>
            <a:off x="5106142" y="5718180"/>
            <a:ext cx="2823321" cy="295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88" tIns="25435" rIns="63588" bIns="25435">
            <a:spAutoFit/>
          </a:bodyPr>
          <a:lstStyle>
            <a:lvl1pPr marL="171450" indent="-17145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171690" indent="-171690" defTabSz="915680" eaLnBrk="0" fontAlgn="base" hangingPunct="0">
              <a:spcBef>
                <a:spcPct val="10000"/>
              </a:spcBef>
              <a:spcAft>
                <a:spcPct val="10000"/>
              </a:spcAft>
            </a:pPr>
            <a:r>
              <a:rPr lang="en-US" sz="1602" b="1">
                <a:solidFill>
                  <a:srgbClr val="00279F"/>
                </a:solidFill>
                <a:latin typeface="Arial" panose="020B0604020202020204" pitchFamily="34" charset="0"/>
              </a:rPr>
              <a:t>(Due to late Randy Pausch)</a:t>
            </a:r>
          </a:p>
        </p:txBody>
      </p:sp>
      <p:sp>
        <p:nvSpPr>
          <p:cNvPr id="19" name="AutoShape 5"/>
          <p:cNvSpPr>
            <a:spLocks noChangeArrowheads="1"/>
          </p:cNvSpPr>
          <p:nvPr/>
        </p:nvSpPr>
        <p:spPr bwMode="auto">
          <a:xfrm>
            <a:off x="7220454" y="65178"/>
            <a:ext cx="1815446" cy="580244"/>
          </a:xfrm>
          <a:prstGeom prst="roundRect">
            <a:avLst>
              <a:gd name="adj" fmla="val 12486"/>
            </a:avLst>
          </a:prstGeom>
          <a:solidFill>
            <a:schemeClr val="folHlink"/>
          </a:solidFill>
          <a:ln w="25400">
            <a:solidFill>
              <a:schemeClr val="tx1"/>
            </a:solidFill>
            <a:round/>
            <a:headEnd/>
            <a:tailEnd/>
          </a:ln>
          <a:effectLst>
            <a:outerShdw blurRad="50800" dist="38100" dir="2700000" algn="tl" rotWithShape="0">
              <a:prstClr val="black">
                <a:alpha val="40000"/>
              </a:prstClr>
            </a:outerShdw>
          </a:effectLst>
        </p:spPr>
        <p:txBody>
          <a:bodyPr wrap="none" anchor="ctr"/>
          <a:lstStyle/>
          <a:p>
            <a:pPr defTabSz="915680" eaLnBrk="0" fontAlgn="base" hangingPunct="0">
              <a:spcBef>
                <a:spcPct val="0"/>
              </a:spcBef>
              <a:spcAft>
                <a:spcPct val="0"/>
              </a:spcAft>
              <a:defRPr/>
            </a:pPr>
            <a:endParaRPr lang="en-US" sz="2403">
              <a:solidFill>
                <a:srgbClr val="00279F"/>
              </a:solidFill>
              <a:latin typeface="Times New Roman" panose="02020603050405020304" pitchFamily="18" charset="0"/>
            </a:endParaRPr>
          </a:p>
        </p:txBody>
      </p:sp>
      <p:sp>
        <p:nvSpPr>
          <p:cNvPr id="12298" name="Rectangle 17"/>
          <p:cNvSpPr>
            <a:spLocks noChangeArrowheads="1"/>
          </p:cNvSpPr>
          <p:nvPr/>
        </p:nvSpPr>
        <p:spPr bwMode="auto">
          <a:xfrm>
            <a:off x="7385783" y="81076"/>
            <a:ext cx="1673963" cy="55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Finding a research question</a:t>
            </a:r>
            <a:endParaRPr lang="pl-PL" sz="901" b="1">
              <a:solidFill>
                <a:srgbClr val="00279F"/>
              </a:solidFill>
              <a:latin typeface="Arial" panose="020B0604020202020204" pitchFamily="34" charset="0"/>
            </a:endParaRP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“Secret weapon”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Dissertation question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Concluding remarks</a:t>
            </a:r>
          </a:p>
        </p:txBody>
      </p:sp>
      <p:sp>
        <p:nvSpPr>
          <p:cNvPr id="12299" name="Rectangle 18"/>
          <p:cNvSpPr>
            <a:spLocks noChangeArrowheads="1"/>
          </p:cNvSpPr>
          <p:nvPr/>
        </p:nvSpPr>
        <p:spPr bwMode="auto">
          <a:xfrm>
            <a:off x="7242709" y="1590"/>
            <a:ext cx="235970" cy="37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87000"/>
              </a:lnSpc>
              <a:spcBef>
                <a:spcPct val="0"/>
              </a:spcBef>
              <a:spcAft>
                <a:spcPct val="0"/>
              </a:spcAft>
            </a:pPr>
            <a:r>
              <a:rPr lang="en-US" sz="2403" b="1">
                <a:solidFill>
                  <a:srgbClr val="00279F"/>
                </a:solidFill>
                <a:latin typeface="Arial" panose="020B0604020202020204" pitchFamily="34" charset="0"/>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318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9318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8" grpId="0" autoUpdateAnimBg="0"/>
      <p:bldP spid="93189" grpId="0" autoUpdateAnimBg="0"/>
      <p:bldP spid="11" grpId="0" autoUpdateAnimBg="0"/>
      <p:bldP spid="12" grpId="0" autoUpdateAnimBg="0"/>
      <p:bldP spid="2"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572296" y="694702"/>
            <a:ext cx="5072758" cy="406965"/>
          </a:xfrm>
          <a:ln cap="flat"/>
          <a:effectLst>
            <a:outerShdw blurRad="50800" dist="38100" dir="2700000" algn="tl" rotWithShape="0">
              <a:prstClr val="black">
                <a:alpha val="40000"/>
              </a:prstClr>
            </a:outerShdw>
          </a:effectLst>
        </p:spPr>
        <p:txBody>
          <a:bodyPr/>
          <a:lstStyle/>
          <a:p>
            <a:pPr>
              <a:lnSpc>
                <a:spcPct val="94000"/>
              </a:lnSpc>
              <a:defRPr/>
            </a:pPr>
            <a:r>
              <a:rPr lang="en-US" dirty="0"/>
              <a:t>The concept of a “secret weapon”</a:t>
            </a:r>
          </a:p>
        </p:txBody>
      </p:sp>
      <p:sp>
        <p:nvSpPr>
          <p:cNvPr id="13315" name="Rectangle 3"/>
          <p:cNvSpPr>
            <a:spLocks noChangeArrowheads="1"/>
          </p:cNvSpPr>
          <p:nvPr/>
        </p:nvSpPr>
        <p:spPr bwMode="auto">
          <a:xfrm>
            <a:off x="964953" y="1979186"/>
            <a:ext cx="5893047" cy="394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614" tIns="44512" rIns="90614" bIns="44512">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2203" b="1">
                <a:solidFill>
                  <a:srgbClr val="00279F"/>
                </a:solidFill>
                <a:latin typeface="Arial" panose="020B0604020202020204" pitchFamily="34" charset="0"/>
              </a:rPr>
              <a:t>What makes me think I will be successful?</a:t>
            </a:r>
          </a:p>
        </p:txBody>
      </p:sp>
      <p:sp>
        <p:nvSpPr>
          <p:cNvPr id="13316" name="Rectangle 6"/>
          <p:cNvSpPr>
            <a:spLocks noChangeArrowheads="1"/>
          </p:cNvSpPr>
          <p:nvPr/>
        </p:nvSpPr>
        <p:spPr bwMode="auto">
          <a:xfrm>
            <a:off x="1672373" y="2616660"/>
            <a:ext cx="3769087" cy="451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614" tIns="44512" rIns="90614" bIns="44512">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2604" b="1">
                <a:solidFill>
                  <a:srgbClr val="CF0E30"/>
                </a:solidFill>
                <a:latin typeface="Arial" panose="020B0604020202020204" pitchFamily="34" charset="0"/>
              </a:rPr>
              <a:t>“Because I work hard”</a:t>
            </a:r>
          </a:p>
        </p:txBody>
      </p:sp>
      <p:sp>
        <p:nvSpPr>
          <p:cNvPr id="93191" name="Rectangle 7"/>
          <p:cNvSpPr>
            <a:spLocks noChangeArrowheads="1"/>
          </p:cNvSpPr>
          <p:nvPr/>
        </p:nvSpPr>
        <p:spPr bwMode="auto">
          <a:xfrm>
            <a:off x="1004695" y="3263671"/>
            <a:ext cx="7231582" cy="1004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614" tIns="44512" rIns="90614" bIns="44512">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2203" b="1" dirty="0">
                <a:solidFill>
                  <a:srgbClr val="00279F"/>
                </a:solidFill>
                <a:latin typeface="Arial" panose="020B0604020202020204" pitchFamily="34" charset="0"/>
              </a:rPr>
              <a:t>this is better ...</a:t>
            </a:r>
          </a:p>
          <a:p>
            <a:pPr defTabSz="915680" eaLnBrk="0" fontAlgn="base" hangingPunct="0">
              <a:lnSpc>
                <a:spcPct val="90000"/>
              </a:lnSpc>
              <a:spcBef>
                <a:spcPct val="0"/>
              </a:spcBef>
              <a:spcAft>
                <a:spcPct val="0"/>
              </a:spcAft>
            </a:pPr>
            <a:endParaRPr lang="en-US" sz="2203" b="1" dirty="0">
              <a:solidFill>
                <a:srgbClr val="00279F"/>
              </a:solidFill>
              <a:latin typeface="Arial" panose="020B0604020202020204" pitchFamily="34" charset="0"/>
            </a:endParaRPr>
          </a:p>
          <a:p>
            <a:pPr defTabSz="915680" eaLnBrk="0" fontAlgn="base" hangingPunct="0">
              <a:lnSpc>
                <a:spcPct val="90000"/>
              </a:lnSpc>
              <a:spcBef>
                <a:spcPct val="0"/>
              </a:spcBef>
              <a:spcAft>
                <a:spcPct val="0"/>
              </a:spcAft>
            </a:pPr>
            <a:r>
              <a:rPr lang="en-US" sz="2203" b="1" dirty="0">
                <a:solidFill>
                  <a:srgbClr val="00279F"/>
                </a:solidFill>
                <a:latin typeface="Arial" panose="020B0604020202020204" pitchFamily="34" charset="0"/>
              </a:rPr>
              <a:t>… but everybody who wants to succeed works hard.</a:t>
            </a:r>
          </a:p>
        </p:txBody>
      </p:sp>
      <p:sp>
        <p:nvSpPr>
          <p:cNvPr id="16" name="AutoShape 5"/>
          <p:cNvSpPr>
            <a:spLocks noChangeArrowheads="1"/>
          </p:cNvSpPr>
          <p:nvPr/>
        </p:nvSpPr>
        <p:spPr bwMode="auto">
          <a:xfrm>
            <a:off x="7220454" y="65178"/>
            <a:ext cx="1815446" cy="580244"/>
          </a:xfrm>
          <a:prstGeom prst="roundRect">
            <a:avLst>
              <a:gd name="adj" fmla="val 12486"/>
            </a:avLst>
          </a:prstGeom>
          <a:solidFill>
            <a:schemeClr val="folHlink"/>
          </a:solidFill>
          <a:ln w="25400">
            <a:solidFill>
              <a:schemeClr val="tx1"/>
            </a:solidFill>
            <a:round/>
            <a:headEnd/>
            <a:tailEnd/>
          </a:ln>
          <a:effectLst>
            <a:outerShdw blurRad="50800" dist="38100" dir="2700000" algn="tl" rotWithShape="0">
              <a:prstClr val="black">
                <a:alpha val="40000"/>
              </a:prstClr>
            </a:outerShdw>
          </a:effectLst>
        </p:spPr>
        <p:txBody>
          <a:bodyPr wrap="none" anchor="ctr"/>
          <a:lstStyle/>
          <a:p>
            <a:pPr defTabSz="915680" eaLnBrk="0" fontAlgn="base" hangingPunct="0">
              <a:spcBef>
                <a:spcPct val="0"/>
              </a:spcBef>
              <a:spcAft>
                <a:spcPct val="0"/>
              </a:spcAft>
              <a:defRPr/>
            </a:pPr>
            <a:endParaRPr lang="en-US" sz="2403">
              <a:solidFill>
                <a:srgbClr val="00279F"/>
              </a:solidFill>
              <a:latin typeface="Times New Roman" panose="02020603050405020304" pitchFamily="18" charset="0"/>
            </a:endParaRPr>
          </a:p>
        </p:txBody>
      </p:sp>
      <p:sp>
        <p:nvSpPr>
          <p:cNvPr id="13319" name="Rectangle 17"/>
          <p:cNvSpPr>
            <a:spLocks noChangeArrowheads="1"/>
          </p:cNvSpPr>
          <p:nvPr/>
        </p:nvSpPr>
        <p:spPr bwMode="auto">
          <a:xfrm>
            <a:off x="7385783" y="81076"/>
            <a:ext cx="1673963" cy="55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Finding a research question</a:t>
            </a:r>
            <a:endParaRPr lang="pl-PL" sz="901" b="1">
              <a:solidFill>
                <a:srgbClr val="00279F"/>
              </a:solidFill>
              <a:latin typeface="Arial" panose="020B0604020202020204" pitchFamily="34" charset="0"/>
            </a:endParaRP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“Secret weapon”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Dissertation question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Concluding remarks</a:t>
            </a:r>
          </a:p>
        </p:txBody>
      </p:sp>
      <p:sp>
        <p:nvSpPr>
          <p:cNvPr id="13320" name="Rectangle 18"/>
          <p:cNvSpPr>
            <a:spLocks noChangeArrowheads="1"/>
          </p:cNvSpPr>
          <p:nvPr/>
        </p:nvSpPr>
        <p:spPr bwMode="auto">
          <a:xfrm>
            <a:off x="7242709" y="1590"/>
            <a:ext cx="235970" cy="37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87000"/>
              </a:lnSpc>
              <a:spcBef>
                <a:spcPct val="0"/>
              </a:spcBef>
              <a:spcAft>
                <a:spcPct val="0"/>
              </a:spcAft>
            </a:pPr>
            <a:r>
              <a:rPr lang="en-US" sz="2403" b="1">
                <a:solidFill>
                  <a:srgbClr val="00279F"/>
                </a:solidFill>
                <a:latin typeface="Arial" panose="020B0604020202020204" pitchFamily="34" charset="0"/>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31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91"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572296" y="694702"/>
            <a:ext cx="5072758" cy="406965"/>
          </a:xfrm>
          <a:ln cap="flat"/>
          <a:effectLst>
            <a:outerShdw blurRad="50800" dist="38100" dir="2700000" algn="tl" rotWithShape="0">
              <a:prstClr val="black">
                <a:alpha val="40000"/>
              </a:prstClr>
            </a:outerShdw>
          </a:effectLst>
        </p:spPr>
        <p:txBody>
          <a:bodyPr/>
          <a:lstStyle/>
          <a:p>
            <a:pPr>
              <a:lnSpc>
                <a:spcPct val="94000"/>
              </a:lnSpc>
              <a:defRPr/>
            </a:pPr>
            <a:r>
              <a:rPr lang="en-US" dirty="0"/>
              <a:t>The concept of a “secret weapon”</a:t>
            </a:r>
          </a:p>
        </p:txBody>
      </p:sp>
      <p:sp>
        <p:nvSpPr>
          <p:cNvPr id="14339" name="Rectangle 3"/>
          <p:cNvSpPr>
            <a:spLocks noChangeArrowheads="1"/>
          </p:cNvSpPr>
          <p:nvPr/>
        </p:nvSpPr>
        <p:spPr bwMode="auto">
          <a:xfrm>
            <a:off x="964953" y="2028468"/>
            <a:ext cx="5893047" cy="394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614" tIns="44512" rIns="90614" bIns="44512">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2203" b="1">
                <a:solidFill>
                  <a:srgbClr val="00279F"/>
                </a:solidFill>
                <a:latin typeface="Arial" panose="020B0604020202020204" pitchFamily="34" charset="0"/>
              </a:rPr>
              <a:t>What makes me think I will be successful?</a:t>
            </a:r>
          </a:p>
        </p:txBody>
      </p:sp>
      <p:sp>
        <p:nvSpPr>
          <p:cNvPr id="14340" name="Rectangle 8"/>
          <p:cNvSpPr>
            <a:spLocks noChangeArrowheads="1"/>
          </p:cNvSpPr>
          <p:nvPr/>
        </p:nvSpPr>
        <p:spPr bwMode="auto">
          <a:xfrm>
            <a:off x="1824985" y="2665940"/>
            <a:ext cx="6478719" cy="506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614" tIns="44512" rIns="90614" bIns="44512">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3004" b="1">
                <a:solidFill>
                  <a:srgbClr val="CF0E30"/>
                </a:solidFill>
                <a:latin typeface="Arial" panose="020B0604020202020204" pitchFamily="34" charset="0"/>
              </a:rPr>
              <a:t>“Because I have a secret weapon”</a:t>
            </a:r>
          </a:p>
        </p:txBody>
      </p:sp>
      <p:sp>
        <p:nvSpPr>
          <p:cNvPr id="93193" name="Rectangle 9"/>
          <p:cNvSpPr>
            <a:spLocks noChangeArrowheads="1"/>
          </p:cNvSpPr>
          <p:nvPr/>
        </p:nvSpPr>
        <p:spPr bwMode="auto">
          <a:xfrm>
            <a:off x="1061925" y="3419462"/>
            <a:ext cx="1884543" cy="395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614" tIns="44512" rIns="90614" bIns="44512">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2203" b="1">
                <a:solidFill>
                  <a:srgbClr val="00279F"/>
                </a:solidFill>
                <a:latin typeface="Arial" panose="020B0604020202020204" pitchFamily="34" charset="0"/>
              </a:rPr>
              <a:t>Much better!</a:t>
            </a:r>
          </a:p>
        </p:txBody>
      </p:sp>
      <p:sp>
        <p:nvSpPr>
          <p:cNvPr id="13" name="AutoShape 5"/>
          <p:cNvSpPr>
            <a:spLocks noChangeArrowheads="1"/>
          </p:cNvSpPr>
          <p:nvPr/>
        </p:nvSpPr>
        <p:spPr bwMode="auto">
          <a:xfrm>
            <a:off x="7220454" y="65178"/>
            <a:ext cx="1815446" cy="580244"/>
          </a:xfrm>
          <a:prstGeom prst="roundRect">
            <a:avLst>
              <a:gd name="adj" fmla="val 12486"/>
            </a:avLst>
          </a:prstGeom>
          <a:solidFill>
            <a:schemeClr val="folHlink"/>
          </a:solidFill>
          <a:ln w="25400">
            <a:solidFill>
              <a:schemeClr val="tx1"/>
            </a:solidFill>
            <a:round/>
            <a:headEnd/>
            <a:tailEnd/>
          </a:ln>
          <a:effectLst>
            <a:outerShdw blurRad="50800" dist="38100" dir="2700000" algn="tl" rotWithShape="0">
              <a:prstClr val="black">
                <a:alpha val="40000"/>
              </a:prstClr>
            </a:outerShdw>
          </a:effectLst>
        </p:spPr>
        <p:txBody>
          <a:bodyPr wrap="none" anchor="ctr"/>
          <a:lstStyle/>
          <a:p>
            <a:pPr defTabSz="915680" eaLnBrk="0" fontAlgn="base" hangingPunct="0">
              <a:spcBef>
                <a:spcPct val="0"/>
              </a:spcBef>
              <a:spcAft>
                <a:spcPct val="0"/>
              </a:spcAft>
              <a:defRPr/>
            </a:pPr>
            <a:endParaRPr lang="en-US" sz="2403">
              <a:solidFill>
                <a:srgbClr val="00279F"/>
              </a:solidFill>
              <a:latin typeface="Times New Roman" panose="02020603050405020304" pitchFamily="18" charset="0"/>
            </a:endParaRPr>
          </a:p>
        </p:txBody>
      </p:sp>
      <p:sp>
        <p:nvSpPr>
          <p:cNvPr id="14343" name="Rectangle 17"/>
          <p:cNvSpPr>
            <a:spLocks noChangeArrowheads="1"/>
          </p:cNvSpPr>
          <p:nvPr/>
        </p:nvSpPr>
        <p:spPr bwMode="auto">
          <a:xfrm>
            <a:off x="7385783" y="81076"/>
            <a:ext cx="1673963" cy="55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Finding a research question</a:t>
            </a:r>
            <a:endParaRPr lang="pl-PL" sz="901" b="1">
              <a:solidFill>
                <a:srgbClr val="00279F"/>
              </a:solidFill>
              <a:latin typeface="Arial" panose="020B0604020202020204" pitchFamily="34" charset="0"/>
            </a:endParaRP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“Secret weapon”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Dissertation question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Concluding remarks</a:t>
            </a:r>
          </a:p>
        </p:txBody>
      </p:sp>
      <p:sp>
        <p:nvSpPr>
          <p:cNvPr id="14344" name="Rectangle 18"/>
          <p:cNvSpPr>
            <a:spLocks noChangeArrowheads="1"/>
          </p:cNvSpPr>
          <p:nvPr/>
        </p:nvSpPr>
        <p:spPr bwMode="auto">
          <a:xfrm>
            <a:off x="7242709" y="131946"/>
            <a:ext cx="235970" cy="37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87000"/>
              </a:lnSpc>
              <a:spcBef>
                <a:spcPct val="0"/>
              </a:spcBef>
              <a:spcAft>
                <a:spcPct val="0"/>
              </a:spcAft>
            </a:pPr>
            <a:r>
              <a:rPr lang="en-US" sz="2403" b="1">
                <a:solidFill>
                  <a:srgbClr val="00279F"/>
                </a:solidFill>
                <a:latin typeface="Arial" panose="020B0604020202020204" pitchFamily="34" charset="0"/>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31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93"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idx="4294967295"/>
          </p:nvPr>
        </p:nvSpPr>
        <p:spPr>
          <a:xfrm>
            <a:off x="572295" y="605679"/>
            <a:ext cx="2599173" cy="406965"/>
          </a:xfrm>
          <a:ln cap="flat"/>
          <a:effectLst>
            <a:outerShdw blurRad="50800" dist="38100" dir="2700000" algn="tl" rotWithShape="0">
              <a:prstClr val="black">
                <a:alpha val="40000"/>
              </a:prstClr>
            </a:outerShdw>
          </a:effectLst>
        </p:spPr>
        <p:txBody>
          <a:bodyPr/>
          <a:lstStyle/>
          <a:p>
            <a:pPr>
              <a:lnSpc>
                <a:spcPct val="94000"/>
              </a:lnSpc>
              <a:defRPr/>
            </a:pPr>
            <a:r>
              <a:rPr lang="en-US" dirty="0"/>
              <a:t>“Secret weapon”</a:t>
            </a:r>
          </a:p>
        </p:txBody>
      </p:sp>
      <p:sp>
        <p:nvSpPr>
          <p:cNvPr id="15363" name="Rectangle 3"/>
          <p:cNvSpPr>
            <a:spLocks noChangeArrowheads="1"/>
          </p:cNvSpPr>
          <p:nvPr/>
        </p:nvSpPr>
        <p:spPr bwMode="auto">
          <a:xfrm>
            <a:off x="604089" y="1445044"/>
            <a:ext cx="7007433" cy="394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2203" b="1">
                <a:solidFill>
                  <a:srgbClr val="00279F"/>
                </a:solidFill>
                <a:latin typeface="Arial" panose="020B0604020202020204" pitchFamily="34" charset="0"/>
              </a:rPr>
              <a:t>What is a “secret weapon”?</a:t>
            </a:r>
          </a:p>
        </p:txBody>
      </p:sp>
      <p:sp>
        <p:nvSpPr>
          <p:cNvPr id="15364" name="Rectangle 5"/>
          <p:cNvSpPr>
            <a:spLocks noChangeArrowheads="1"/>
          </p:cNvSpPr>
          <p:nvPr/>
        </p:nvSpPr>
        <p:spPr bwMode="auto">
          <a:xfrm>
            <a:off x="985620" y="2953678"/>
            <a:ext cx="6654517" cy="699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171450" indent="-17145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171690" indent="-171690" defTabSz="915680" eaLnBrk="0" fontAlgn="base" hangingPunct="0">
              <a:lnSpc>
                <a:spcPct val="90000"/>
              </a:lnSpc>
              <a:spcBef>
                <a:spcPct val="50000"/>
              </a:spcBef>
              <a:spcAft>
                <a:spcPct val="0"/>
              </a:spcAft>
              <a:buFontTx/>
              <a:buChar char="•"/>
            </a:pPr>
            <a:r>
              <a:rPr lang="en-US" sz="2203" b="1">
                <a:solidFill>
                  <a:srgbClr val="CF0E30"/>
                </a:solidFill>
                <a:latin typeface="Arial" panose="020B0604020202020204" pitchFamily="34" charset="0"/>
              </a:rPr>
              <a:t>A good problem that nobody has thought about before.</a:t>
            </a:r>
          </a:p>
        </p:txBody>
      </p:sp>
      <p:sp>
        <p:nvSpPr>
          <p:cNvPr id="15365" name="Rectangle 6"/>
          <p:cNvSpPr>
            <a:spLocks noChangeArrowheads="1"/>
          </p:cNvSpPr>
          <p:nvPr/>
        </p:nvSpPr>
        <p:spPr bwMode="auto">
          <a:xfrm>
            <a:off x="680395" y="3932938"/>
            <a:ext cx="7859516" cy="1176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50000"/>
              </a:spcBef>
              <a:spcAft>
                <a:spcPct val="0"/>
              </a:spcAft>
            </a:pPr>
            <a:r>
              <a:rPr lang="en-US" sz="2203" b="1">
                <a:solidFill>
                  <a:srgbClr val="00279F"/>
                </a:solidFill>
                <a:latin typeface="Arial" panose="020B0604020202020204" pitchFamily="34" charset="0"/>
              </a:rPr>
              <a:t>Maybe you are the first to think about this problem because of personal experiences?</a:t>
            </a:r>
          </a:p>
          <a:p>
            <a:pPr defTabSz="915680" eaLnBrk="0" fontAlgn="base" hangingPunct="0">
              <a:lnSpc>
                <a:spcPct val="90000"/>
              </a:lnSpc>
              <a:spcBef>
                <a:spcPct val="50000"/>
              </a:spcBef>
              <a:spcAft>
                <a:spcPct val="0"/>
              </a:spcAft>
            </a:pPr>
            <a:r>
              <a:rPr lang="en-US" sz="2203" b="1">
                <a:solidFill>
                  <a:srgbClr val="00279F"/>
                </a:solidFill>
                <a:latin typeface="Arial" panose="020B0604020202020204" pitchFamily="34" charset="0"/>
              </a:rPr>
              <a:t>Advice: </a:t>
            </a:r>
            <a:r>
              <a:rPr lang="en-US" sz="2203" b="1">
                <a:solidFill>
                  <a:srgbClr val="CF0E30"/>
                </a:solidFill>
                <a:latin typeface="Arial" panose="020B0604020202020204" pitchFamily="34" charset="0"/>
              </a:rPr>
              <a:t>Do not look for research ideas in journal articles!</a:t>
            </a:r>
          </a:p>
        </p:txBody>
      </p:sp>
      <p:sp>
        <p:nvSpPr>
          <p:cNvPr id="15366" name="Rectangle 13"/>
          <p:cNvSpPr>
            <a:spLocks noChangeArrowheads="1"/>
          </p:cNvSpPr>
          <p:nvPr/>
        </p:nvSpPr>
        <p:spPr bwMode="auto">
          <a:xfrm>
            <a:off x="604089" y="1979187"/>
            <a:ext cx="7937412" cy="699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2203" b="1">
                <a:solidFill>
                  <a:srgbClr val="00279F"/>
                </a:solidFill>
                <a:latin typeface="Arial" panose="020B0604020202020204" pitchFamily="34" charset="0"/>
              </a:rPr>
              <a:t>A comparative, possibly unfair, advantage over your competitors to glory:</a:t>
            </a:r>
          </a:p>
        </p:txBody>
      </p:sp>
      <p:sp>
        <p:nvSpPr>
          <p:cNvPr id="13" name="AutoShape 5"/>
          <p:cNvSpPr>
            <a:spLocks noChangeArrowheads="1"/>
          </p:cNvSpPr>
          <p:nvPr/>
        </p:nvSpPr>
        <p:spPr bwMode="auto">
          <a:xfrm>
            <a:off x="7220454" y="65178"/>
            <a:ext cx="1815446" cy="580244"/>
          </a:xfrm>
          <a:prstGeom prst="roundRect">
            <a:avLst>
              <a:gd name="adj" fmla="val 12486"/>
            </a:avLst>
          </a:prstGeom>
          <a:solidFill>
            <a:schemeClr val="folHlink"/>
          </a:solidFill>
          <a:ln w="25400">
            <a:solidFill>
              <a:schemeClr val="tx1"/>
            </a:solidFill>
            <a:round/>
            <a:headEnd/>
            <a:tailEnd/>
          </a:ln>
          <a:effectLst>
            <a:outerShdw blurRad="50800" dist="38100" dir="2700000" algn="tl" rotWithShape="0">
              <a:prstClr val="black">
                <a:alpha val="40000"/>
              </a:prstClr>
            </a:outerShdw>
          </a:effectLst>
        </p:spPr>
        <p:txBody>
          <a:bodyPr wrap="none" anchor="ctr"/>
          <a:lstStyle/>
          <a:p>
            <a:pPr defTabSz="915680" eaLnBrk="0" fontAlgn="base" hangingPunct="0">
              <a:spcBef>
                <a:spcPct val="0"/>
              </a:spcBef>
              <a:spcAft>
                <a:spcPct val="0"/>
              </a:spcAft>
              <a:defRPr/>
            </a:pPr>
            <a:endParaRPr lang="en-US" sz="2403">
              <a:solidFill>
                <a:srgbClr val="00279F"/>
              </a:solidFill>
              <a:latin typeface="Times New Roman" panose="02020603050405020304" pitchFamily="18" charset="0"/>
            </a:endParaRPr>
          </a:p>
        </p:txBody>
      </p:sp>
      <p:sp>
        <p:nvSpPr>
          <p:cNvPr id="15368" name="Rectangle 17"/>
          <p:cNvSpPr>
            <a:spLocks noChangeArrowheads="1"/>
          </p:cNvSpPr>
          <p:nvPr/>
        </p:nvSpPr>
        <p:spPr bwMode="auto">
          <a:xfrm>
            <a:off x="7385783" y="81076"/>
            <a:ext cx="1673963" cy="55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Finding a research question</a:t>
            </a:r>
            <a:endParaRPr lang="pl-PL" sz="901" b="1">
              <a:solidFill>
                <a:srgbClr val="00279F"/>
              </a:solidFill>
              <a:latin typeface="Arial" panose="020B0604020202020204" pitchFamily="34" charset="0"/>
            </a:endParaRP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“Secret weapon”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Dissertation question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Concluding remarks</a:t>
            </a:r>
          </a:p>
        </p:txBody>
      </p:sp>
      <p:sp>
        <p:nvSpPr>
          <p:cNvPr id="15369" name="Rectangle 18"/>
          <p:cNvSpPr>
            <a:spLocks noChangeArrowheads="1"/>
          </p:cNvSpPr>
          <p:nvPr/>
        </p:nvSpPr>
        <p:spPr bwMode="auto">
          <a:xfrm>
            <a:off x="7242709" y="131946"/>
            <a:ext cx="235970" cy="37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87000"/>
              </a:lnSpc>
              <a:spcBef>
                <a:spcPct val="0"/>
              </a:spcBef>
              <a:spcAft>
                <a:spcPct val="0"/>
              </a:spcAft>
            </a:pPr>
            <a:r>
              <a:rPr lang="en-US" sz="2403" b="1">
                <a:solidFill>
                  <a:srgbClr val="00279F"/>
                </a:solidFill>
                <a:latin typeface="Arial" panose="020B0604020202020204" pitchFamily="34" charset="0"/>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3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p:bldP spid="1536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604089" y="605679"/>
            <a:ext cx="5875561" cy="750342"/>
          </a:xfrm>
          <a:ln cap="flat"/>
          <a:effectLst>
            <a:outerShdw blurRad="50800" dist="38100" dir="2700000" algn="tl" rotWithShape="0">
              <a:prstClr val="black">
                <a:alpha val="40000"/>
              </a:prstClr>
            </a:outerShdw>
          </a:effectLst>
        </p:spPr>
        <p:txBody>
          <a:bodyPr wrap="square"/>
          <a:lstStyle/>
          <a:p>
            <a:pPr>
              <a:lnSpc>
                <a:spcPct val="94000"/>
              </a:lnSpc>
              <a:defRPr/>
            </a:pPr>
            <a:r>
              <a:rPr lang="en-US"/>
              <a:t>Example of personal experiences: Fleming and the discovery of penicillin</a:t>
            </a:r>
          </a:p>
        </p:txBody>
      </p:sp>
      <p:sp>
        <p:nvSpPr>
          <p:cNvPr id="16387" name="Rectangle 3"/>
          <p:cNvSpPr>
            <a:spLocks noChangeArrowheads="1"/>
          </p:cNvSpPr>
          <p:nvPr/>
        </p:nvSpPr>
        <p:spPr bwMode="auto">
          <a:xfrm>
            <a:off x="451477" y="1445045"/>
            <a:ext cx="8241046" cy="3330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231775" indent="-231775">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232099" indent="-232099" defTabSz="915680" eaLnBrk="0" fontAlgn="base" hangingPunct="0">
              <a:spcBef>
                <a:spcPct val="10000"/>
              </a:spcBef>
              <a:spcAft>
                <a:spcPct val="0"/>
              </a:spcAft>
            </a:pPr>
            <a:r>
              <a:rPr lang="en-US" sz="2003" b="1" dirty="0">
                <a:solidFill>
                  <a:srgbClr val="00279F"/>
                </a:solidFill>
                <a:latin typeface="Arial" panose="020B0604020202020204" pitchFamily="34" charset="0"/>
              </a:rPr>
              <a:t>Alexander Fleming (1881-1955)</a:t>
            </a:r>
          </a:p>
          <a:p>
            <a:pPr marL="232099" indent="-232099" defTabSz="915680" eaLnBrk="0" fontAlgn="base" hangingPunct="0">
              <a:spcBef>
                <a:spcPct val="10000"/>
              </a:spcBef>
              <a:spcAft>
                <a:spcPct val="0"/>
              </a:spcAft>
              <a:buFontTx/>
              <a:buChar char="•"/>
            </a:pPr>
            <a:r>
              <a:rPr lang="en-US" sz="2003" b="1" dirty="0">
                <a:solidFill>
                  <a:srgbClr val="00279F"/>
                </a:solidFill>
                <a:latin typeface="Arial" panose="020B0604020202020204" pitchFamily="34" charset="0"/>
              </a:rPr>
              <a:t>Built a reputation of a brilliant researcher, although quite untidy.</a:t>
            </a:r>
          </a:p>
          <a:p>
            <a:pPr marL="232099" indent="-232099" defTabSz="915680" eaLnBrk="0" fontAlgn="base" hangingPunct="0">
              <a:spcBef>
                <a:spcPct val="10000"/>
              </a:spcBef>
              <a:spcAft>
                <a:spcPct val="0"/>
              </a:spcAft>
              <a:buFontTx/>
              <a:buChar char="•"/>
            </a:pPr>
            <a:r>
              <a:rPr lang="en-US" sz="2003" b="1" dirty="0">
                <a:solidFill>
                  <a:srgbClr val="00279F"/>
                </a:solidFill>
                <a:latin typeface="Arial" panose="020B0604020202020204" pitchFamily="34" charset="0"/>
              </a:rPr>
              <a:t>In 1928, after a month-long vacation, he returned to his lab to find quite a lot of “development” around his cultures.</a:t>
            </a:r>
          </a:p>
          <a:p>
            <a:pPr marL="232099" indent="-232099" defTabSz="915680" eaLnBrk="0" fontAlgn="base" hangingPunct="0">
              <a:spcBef>
                <a:spcPct val="10000"/>
              </a:spcBef>
              <a:spcAft>
                <a:spcPct val="0"/>
              </a:spcAft>
              <a:buFontTx/>
              <a:buChar char="•"/>
            </a:pPr>
            <a:r>
              <a:rPr lang="en-US" sz="2003" b="1" dirty="0">
                <a:solidFill>
                  <a:srgbClr val="00279F"/>
                </a:solidFill>
                <a:latin typeface="Arial" panose="020B0604020202020204" pitchFamily="34" charset="0"/>
              </a:rPr>
              <a:t>He examined what has grown around the cultures</a:t>
            </a:r>
          </a:p>
          <a:p>
            <a:pPr marL="232099" indent="-232099" defTabSz="915680" eaLnBrk="0" fontAlgn="base" hangingPunct="0">
              <a:spcBef>
                <a:spcPct val="10000"/>
              </a:spcBef>
              <a:spcAft>
                <a:spcPct val="0"/>
              </a:spcAft>
              <a:buFontTx/>
              <a:buChar char="•"/>
            </a:pPr>
            <a:r>
              <a:rPr lang="en-US" sz="2003" b="1" dirty="0">
                <a:solidFill>
                  <a:srgbClr val="00279F"/>
                </a:solidFill>
                <a:latin typeface="Arial" panose="020B0604020202020204" pitchFamily="34" charset="0"/>
              </a:rPr>
              <a:t>Fungus that formed on one of them seemed to kill bacteria around it.</a:t>
            </a:r>
          </a:p>
          <a:p>
            <a:pPr marL="232099" indent="-232099" defTabSz="915680" eaLnBrk="0" fontAlgn="base" hangingPunct="0">
              <a:spcBef>
                <a:spcPct val="10000"/>
              </a:spcBef>
              <a:spcAft>
                <a:spcPct val="0"/>
              </a:spcAft>
              <a:buFontTx/>
              <a:buChar char="•"/>
            </a:pPr>
            <a:r>
              <a:rPr lang="en-US" sz="2003" b="1" dirty="0">
                <a:solidFill>
                  <a:srgbClr val="00279F"/>
                </a:solidFill>
                <a:latin typeface="Arial" panose="020B0604020202020204" pitchFamily="34" charset="0"/>
              </a:rPr>
              <a:t>The rest is history (knighthood in 1944, Nobel 1945, his discovery has been called one of the most influential discoveries in the history of science).</a:t>
            </a:r>
          </a:p>
        </p:txBody>
      </p:sp>
      <p:pic>
        <p:nvPicPr>
          <p:cNvPr id="16388" name="Picture 27" descr="ANd9GcSHoswbGVRru5JLRP1Ny-tWsvjNFC4o-Nk5HKmp7O--GvfzJf-M9SATBib2K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2835" y="4955120"/>
            <a:ext cx="1688270" cy="1363969"/>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6389" name="Picture 29" descr="ANd9GcQg7wRB-bf26e-EwJeJfrYYU8R6-suzo4FagTC1YVn8W1ksiys3u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7411" y="4955120"/>
            <a:ext cx="1821805" cy="1363969"/>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3" name="AutoShape 5"/>
          <p:cNvSpPr>
            <a:spLocks noChangeArrowheads="1"/>
          </p:cNvSpPr>
          <p:nvPr/>
        </p:nvSpPr>
        <p:spPr bwMode="auto">
          <a:xfrm>
            <a:off x="7220454" y="65178"/>
            <a:ext cx="1815446" cy="580244"/>
          </a:xfrm>
          <a:prstGeom prst="roundRect">
            <a:avLst>
              <a:gd name="adj" fmla="val 12486"/>
            </a:avLst>
          </a:prstGeom>
          <a:solidFill>
            <a:schemeClr val="folHlink"/>
          </a:solidFill>
          <a:ln w="25400">
            <a:solidFill>
              <a:schemeClr val="tx1"/>
            </a:solidFill>
            <a:round/>
            <a:headEnd/>
            <a:tailEnd/>
          </a:ln>
          <a:effectLst>
            <a:outerShdw blurRad="50800" dist="38100" dir="2700000" algn="tl" rotWithShape="0">
              <a:prstClr val="black">
                <a:alpha val="40000"/>
              </a:prstClr>
            </a:outerShdw>
          </a:effectLst>
        </p:spPr>
        <p:txBody>
          <a:bodyPr wrap="none" anchor="ctr"/>
          <a:lstStyle/>
          <a:p>
            <a:pPr defTabSz="915680" eaLnBrk="0" fontAlgn="base" hangingPunct="0">
              <a:spcBef>
                <a:spcPct val="0"/>
              </a:spcBef>
              <a:spcAft>
                <a:spcPct val="0"/>
              </a:spcAft>
              <a:defRPr/>
            </a:pPr>
            <a:endParaRPr lang="en-US" sz="2403">
              <a:solidFill>
                <a:srgbClr val="00279F"/>
              </a:solidFill>
              <a:latin typeface="Times New Roman" panose="02020603050405020304" pitchFamily="18" charset="0"/>
            </a:endParaRPr>
          </a:p>
        </p:txBody>
      </p:sp>
      <p:sp>
        <p:nvSpPr>
          <p:cNvPr id="16392" name="Rectangle 17"/>
          <p:cNvSpPr>
            <a:spLocks noChangeArrowheads="1"/>
          </p:cNvSpPr>
          <p:nvPr/>
        </p:nvSpPr>
        <p:spPr bwMode="auto">
          <a:xfrm>
            <a:off x="7385783" y="81076"/>
            <a:ext cx="1673963" cy="55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Finding a research question</a:t>
            </a:r>
            <a:endParaRPr lang="pl-PL" sz="901" b="1">
              <a:solidFill>
                <a:srgbClr val="00279F"/>
              </a:solidFill>
              <a:latin typeface="Arial" panose="020B0604020202020204" pitchFamily="34" charset="0"/>
            </a:endParaRP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“Secret weapon”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Dissertation question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Concluding remarks</a:t>
            </a:r>
          </a:p>
        </p:txBody>
      </p:sp>
      <p:sp>
        <p:nvSpPr>
          <p:cNvPr id="16393" name="Rectangle 18"/>
          <p:cNvSpPr>
            <a:spLocks noChangeArrowheads="1"/>
          </p:cNvSpPr>
          <p:nvPr/>
        </p:nvSpPr>
        <p:spPr bwMode="auto">
          <a:xfrm>
            <a:off x="7242709" y="131946"/>
            <a:ext cx="235970" cy="37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87000"/>
              </a:lnSpc>
              <a:spcBef>
                <a:spcPct val="0"/>
              </a:spcBef>
              <a:spcAft>
                <a:spcPct val="0"/>
              </a:spcAft>
            </a:pPr>
            <a:r>
              <a:rPr lang="en-US" sz="2403" b="1">
                <a:solidFill>
                  <a:srgbClr val="00279F"/>
                </a:solidFill>
                <a:latin typeface="Arial" panose="020B0604020202020204" pitchFamily="34" charset="0"/>
              </a:rPr>
              <a:t>•</a:t>
            </a:r>
          </a:p>
        </p:txBody>
      </p:sp>
      <p:pic>
        <p:nvPicPr>
          <p:cNvPr id="16396" name="Picture 12" descr="Flemi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54440" y="4420978"/>
            <a:ext cx="2899627" cy="2181079"/>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idx="4294967295"/>
          </p:nvPr>
        </p:nvSpPr>
        <p:spPr>
          <a:xfrm>
            <a:off x="604089" y="605679"/>
            <a:ext cx="5875561" cy="750342"/>
          </a:xfrm>
          <a:ln cap="flat"/>
          <a:effectLst>
            <a:outerShdw blurRad="50800" dist="38100" dir="2700000" algn="tl" rotWithShape="0">
              <a:prstClr val="black">
                <a:alpha val="40000"/>
              </a:prstClr>
            </a:outerShdw>
          </a:effectLst>
        </p:spPr>
        <p:txBody>
          <a:bodyPr wrap="square"/>
          <a:lstStyle/>
          <a:p>
            <a:pPr>
              <a:lnSpc>
                <a:spcPct val="94000"/>
              </a:lnSpc>
              <a:defRPr/>
            </a:pPr>
            <a:r>
              <a:rPr lang="en-US"/>
              <a:t>Example of personal experiences: Fleming and the discovery of penicillin</a:t>
            </a:r>
          </a:p>
        </p:txBody>
      </p:sp>
      <p:sp>
        <p:nvSpPr>
          <p:cNvPr id="13" name="AutoShape 5"/>
          <p:cNvSpPr>
            <a:spLocks noChangeArrowheads="1"/>
          </p:cNvSpPr>
          <p:nvPr/>
        </p:nvSpPr>
        <p:spPr bwMode="auto">
          <a:xfrm>
            <a:off x="7220454" y="65178"/>
            <a:ext cx="1815446" cy="580244"/>
          </a:xfrm>
          <a:prstGeom prst="roundRect">
            <a:avLst>
              <a:gd name="adj" fmla="val 12486"/>
            </a:avLst>
          </a:prstGeom>
          <a:solidFill>
            <a:schemeClr val="folHlink"/>
          </a:solidFill>
          <a:ln w="25400">
            <a:solidFill>
              <a:schemeClr val="tx1"/>
            </a:solidFill>
            <a:round/>
            <a:headEnd/>
            <a:tailEnd/>
          </a:ln>
          <a:effectLst>
            <a:outerShdw blurRad="50800" dist="38100" dir="2700000" algn="tl" rotWithShape="0">
              <a:prstClr val="black">
                <a:alpha val="40000"/>
              </a:prstClr>
            </a:outerShdw>
          </a:effectLst>
        </p:spPr>
        <p:txBody>
          <a:bodyPr wrap="none" anchor="ctr"/>
          <a:lstStyle/>
          <a:p>
            <a:pPr defTabSz="915680" eaLnBrk="0" fontAlgn="base" hangingPunct="0">
              <a:spcBef>
                <a:spcPct val="0"/>
              </a:spcBef>
              <a:spcAft>
                <a:spcPct val="0"/>
              </a:spcAft>
              <a:defRPr/>
            </a:pPr>
            <a:endParaRPr lang="en-US" sz="2403">
              <a:solidFill>
                <a:srgbClr val="00279F"/>
              </a:solidFill>
              <a:latin typeface="Times New Roman" panose="02020603050405020304" pitchFamily="18" charset="0"/>
            </a:endParaRPr>
          </a:p>
        </p:txBody>
      </p:sp>
      <p:sp>
        <p:nvSpPr>
          <p:cNvPr id="89096" name="Rectangle 17"/>
          <p:cNvSpPr>
            <a:spLocks noChangeArrowheads="1"/>
          </p:cNvSpPr>
          <p:nvPr/>
        </p:nvSpPr>
        <p:spPr bwMode="auto">
          <a:xfrm>
            <a:off x="7385783" y="81076"/>
            <a:ext cx="1673963" cy="55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Finding a research question</a:t>
            </a:r>
            <a:endParaRPr lang="pl-PL" sz="901" b="1">
              <a:solidFill>
                <a:srgbClr val="00279F"/>
              </a:solidFill>
              <a:latin typeface="Arial" panose="020B0604020202020204" pitchFamily="34" charset="0"/>
            </a:endParaRP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“Secret weapon”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Dissertation question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Concluding remarks</a:t>
            </a:r>
          </a:p>
        </p:txBody>
      </p:sp>
      <p:sp>
        <p:nvSpPr>
          <p:cNvPr id="89097" name="Rectangle 18"/>
          <p:cNvSpPr>
            <a:spLocks noChangeArrowheads="1"/>
          </p:cNvSpPr>
          <p:nvPr/>
        </p:nvSpPr>
        <p:spPr bwMode="auto">
          <a:xfrm>
            <a:off x="7242709" y="131946"/>
            <a:ext cx="235970" cy="37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87000"/>
              </a:lnSpc>
              <a:spcBef>
                <a:spcPct val="0"/>
              </a:spcBef>
              <a:spcAft>
                <a:spcPct val="0"/>
              </a:spcAft>
            </a:pPr>
            <a:r>
              <a:rPr lang="en-US" sz="2403" b="1">
                <a:solidFill>
                  <a:srgbClr val="00279F"/>
                </a:solidFill>
                <a:latin typeface="Arial" panose="020B0604020202020204" pitchFamily="34" charset="0"/>
              </a:rPr>
              <a:t>•</a:t>
            </a:r>
          </a:p>
        </p:txBody>
      </p:sp>
      <p:pic>
        <p:nvPicPr>
          <p:cNvPr id="89098" name="Picture 10" descr="alexander fleming cartoons, alexander fleming cartoon, alexander fleming picture, alexander fleming pictures, alexander fleming image, alexander fleming images, alexander fleming illustration, alexander fleming illustrations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836" y="1445044"/>
            <a:ext cx="3476692" cy="511250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a:off x="756701" y="2437023"/>
            <a:ext cx="3510075" cy="706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614" tIns="44512" rIns="90614" bIns="44512">
            <a:spAutoFit/>
          </a:bodyPr>
          <a:lstStyle>
            <a:lvl1pPr marL="231775" indent="-231775">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232099" indent="-232099" defTabSz="915680" eaLnBrk="0" fontAlgn="base" hangingPunct="0">
              <a:spcBef>
                <a:spcPct val="10000"/>
              </a:spcBef>
              <a:spcAft>
                <a:spcPct val="0"/>
              </a:spcAft>
            </a:pPr>
            <a:r>
              <a:rPr lang="en-US" sz="2003" b="1" dirty="0">
                <a:solidFill>
                  <a:srgbClr val="00279F"/>
                </a:solidFill>
                <a:latin typeface="Arial" panose="020B0604020202020204" pitchFamily="34" charset="0"/>
              </a:rPr>
              <a:t>It was a nice idea but may not work for you </a:t>
            </a:r>
            <a:r>
              <a:rPr lang="en-US" sz="2003" b="1" dirty="0">
                <a:solidFill>
                  <a:srgbClr val="00279F"/>
                </a:solidFill>
                <a:latin typeface="Arial" panose="020B0604020202020204" pitchFamily="34" charset="0"/>
                <a:sym typeface="Wingdings" panose="05000000000000000000" pitchFamily="2" charset="2"/>
              </a:rPr>
              <a:t></a:t>
            </a:r>
            <a:endParaRPr lang="en-US" sz="2003" b="1" dirty="0">
              <a:solidFill>
                <a:srgbClr val="00279F"/>
              </a:solidFill>
              <a:latin typeface="Arial" panose="020B0604020202020204" pitchFamily="34" charset="0"/>
            </a:endParaRP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idx="4294967295"/>
          </p:nvPr>
        </p:nvSpPr>
        <p:spPr>
          <a:xfrm>
            <a:off x="604089" y="605679"/>
            <a:ext cx="5112501" cy="750342"/>
          </a:xfrm>
          <a:ln cap="flat"/>
          <a:effectLst>
            <a:outerShdw blurRad="50800" dist="38100" dir="2700000" algn="tl" rotWithShape="0">
              <a:prstClr val="black">
                <a:alpha val="40000"/>
              </a:prstClr>
            </a:outerShdw>
          </a:effectLst>
        </p:spPr>
        <p:txBody>
          <a:bodyPr wrap="square"/>
          <a:lstStyle/>
          <a:p>
            <a:pPr>
              <a:lnSpc>
                <a:spcPct val="94000"/>
              </a:lnSpc>
              <a:defRPr/>
            </a:pPr>
            <a:r>
              <a:rPr lang="en-US"/>
              <a:t>Example of personal experiences: The kite experiment</a:t>
            </a:r>
          </a:p>
        </p:txBody>
      </p:sp>
      <p:sp>
        <p:nvSpPr>
          <p:cNvPr id="17411" name="Rectangle 3"/>
          <p:cNvSpPr>
            <a:spLocks noChangeArrowheads="1"/>
          </p:cNvSpPr>
          <p:nvPr/>
        </p:nvSpPr>
        <p:spPr bwMode="auto">
          <a:xfrm>
            <a:off x="604089" y="1750269"/>
            <a:ext cx="5494031" cy="1972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231775" indent="-231775">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232099" indent="-232099" defTabSz="915680" eaLnBrk="0" fontAlgn="base" hangingPunct="0">
              <a:spcBef>
                <a:spcPct val="10000"/>
              </a:spcBef>
              <a:spcAft>
                <a:spcPct val="0"/>
              </a:spcAft>
            </a:pPr>
            <a:r>
              <a:rPr lang="en-US" sz="2003" b="1">
                <a:solidFill>
                  <a:srgbClr val="00279F"/>
                </a:solidFill>
                <a:latin typeface="Arial" panose="020B0604020202020204" pitchFamily="34" charset="0"/>
              </a:rPr>
              <a:t>Benjamin Franklin (1706-1790)</a:t>
            </a:r>
          </a:p>
          <a:p>
            <a:pPr marL="232099" indent="-232099" defTabSz="915680" eaLnBrk="0" fontAlgn="base" hangingPunct="0">
              <a:spcBef>
                <a:spcPct val="10000"/>
              </a:spcBef>
              <a:spcAft>
                <a:spcPct val="0"/>
              </a:spcAft>
              <a:buFontTx/>
              <a:buChar char="•"/>
            </a:pPr>
            <a:r>
              <a:rPr lang="en-US" sz="2003" b="1">
                <a:solidFill>
                  <a:srgbClr val="00279F"/>
                </a:solidFill>
                <a:latin typeface="Arial" panose="020B0604020202020204" pitchFamily="34" charset="0"/>
              </a:rPr>
              <a:t>In 1750 he published a proposal for an experiment to prove that lightning is electricity by flying a kite in a storm that appeared capable of becoming a lightning storm.</a:t>
            </a:r>
          </a:p>
        </p:txBody>
      </p:sp>
      <p:pic>
        <p:nvPicPr>
          <p:cNvPr id="17412" name="Picture 12" descr="1EBBD00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612" y="3657918"/>
            <a:ext cx="3815299" cy="2861474"/>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7413" name="Picture 14" descr="250px-Benjamin_Franklin_by_Joseph-Siffred_Duplessis">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5349" y="910903"/>
            <a:ext cx="2384562" cy="2680248"/>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7414" name="Picture 18" descr="File:Usdollar100front.jpg">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5171" y="4497284"/>
            <a:ext cx="4273135" cy="1799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
        <p:nvSpPr>
          <p:cNvPr id="13" name="AutoShape 5"/>
          <p:cNvSpPr>
            <a:spLocks noChangeArrowheads="1"/>
          </p:cNvSpPr>
          <p:nvPr/>
        </p:nvSpPr>
        <p:spPr bwMode="auto">
          <a:xfrm>
            <a:off x="7220454" y="65178"/>
            <a:ext cx="1815446" cy="580244"/>
          </a:xfrm>
          <a:prstGeom prst="roundRect">
            <a:avLst>
              <a:gd name="adj" fmla="val 12486"/>
            </a:avLst>
          </a:prstGeom>
          <a:solidFill>
            <a:schemeClr val="folHlink"/>
          </a:solidFill>
          <a:ln w="25400">
            <a:solidFill>
              <a:schemeClr val="tx1"/>
            </a:solidFill>
            <a:round/>
            <a:headEnd/>
            <a:tailEnd/>
          </a:ln>
          <a:effectLst>
            <a:outerShdw blurRad="50800" dist="38100" dir="2700000" algn="tl" rotWithShape="0">
              <a:prstClr val="black">
                <a:alpha val="40000"/>
              </a:prstClr>
            </a:outerShdw>
          </a:effectLst>
        </p:spPr>
        <p:txBody>
          <a:bodyPr wrap="none" anchor="ctr"/>
          <a:lstStyle/>
          <a:p>
            <a:pPr defTabSz="915680" eaLnBrk="0" fontAlgn="base" hangingPunct="0">
              <a:spcBef>
                <a:spcPct val="0"/>
              </a:spcBef>
              <a:spcAft>
                <a:spcPct val="0"/>
              </a:spcAft>
              <a:defRPr/>
            </a:pPr>
            <a:endParaRPr lang="en-US" sz="2403">
              <a:solidFill>
                <a:srgbClr val="00279F"/>
              </a:solidFill>
              <a:latin typeface="Times New Roman" panose="02020603050405020304" pitchFamily="18" charset="0"/>
            </a:endParaRPr>
          </a:p>
        </p:txBody>
      </p:sp>
      <p:sp>
        <p:nvSpPr>
          <p:cNvPr id="17416" name="Rectangle 17"/>
          <p:cNvSpPr>
            <a:spLocks noChangeArrowheads="1"/>
          </p:cNvSpPr>
          <p:nvPr/>
        </p:nvSpPr>
        <p:spPr bwMode="auto">
          <a:xfrm>
            <a:off x="7385783" y="81076"/>
            <a:ext cx="1673963" cy="55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Finding a research question</a:t>
            </a:r>
            <a:endParaRPr lang="pl-PL" sz="901" b="1">
              <a:solidFill>
                <a:srgbClr val="00279F"/>
              </a:solidFill>
              <a:latin typeface="Arial" panose="020B0604020202020204" pitchFamily="34" charset="0"/>
            </a:endParaRP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“Secret weapon”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Dissertation question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Concluding remarks</a:t>
            </a:r>
          </a:p>
        </p:txBody>
      </p:sp>
      <p:sp>
        <p:nvSpPr>
          <p:cNvPr id="17417" name="Rectangle 18"/>
          <p:cNvSpPr>
            <a:spLocks noChangeArrowheads="1"/>
          </p:cNvSpPr>
          <p:nvPr/>
        </p:nvSpPr>
        <p:spPr bwMode="auto">
          <a:xfrm>
            <a:off x="7242709" y="131946"/>
            <a:ext cx="235970" cy="37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87000"/>
              </a:lnSpc>
              <a:spcBef>
                <a:spcPct val="0"/>
              </a:spcBef>
              <a:spcAft>
                <a:spcPct val="0"/>
              </a:spcAft>
            </a:pPr>
            <a:r>
              <a:rPr lang="en-US" sz="2403" b="1">
                <a:solidFill>
                  <a:srgbClr val="00279F"/>
                </a:solidFill>
                <a:latin typeface="Arial" panose="020B0604020202020204" pitchFamily="34" charset="0"/>
              </a:rPr>
              <a:t>•</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idx="4294967295"/>
          </p:nvPr>
        </p:nvSpPr>
        <p:spPr>
          <a:xfrm>
            <a:off x="604089" y="605679"/>
            <a:ext cx="5112501" cy="750342"/>
          </a:xfrm>
          <a:ln cap="flat"/>
          <a:effectLst>
            <a:outerShdw blurRad="50800" dist="38100" dir="2700000" algn="tl" rotWithShape="0">
              <a:prstClr val="black">
                <a:alpha val="40000"/>
              </a:prstClr>
            </a:outerShdw>
          </a:effectLst>
        </p:spPr>
        <p:txBody>
          <a:bodyPr wrap="square"/>
          <a:lstStyle/>
          <a:p>
            <a:pPr>
              <a:lnSpc>
                <a:spcPct val="94000"/>
              </a:lnSpc>
              <a:defRPr/>
            </a:pPr>
            <a:r>
              <a:rPr lang="en-US"/>
              <a:t>Example of personal experiences: Are people utility maximizers?</a:t>
            </a:r>
          </a:p>
        </p:txBody>
      </p:sp>
      <p:sp>
        <p:nvSpPr>
          <p:cNvPr id="18435" name="Rectangle 3"/>
          <p:cNvSpPr>
            <a:spLocks noChangeArrowheads="1"/>
          </p:cNvSpPr>
          <p:nvPr/>
        </p:nvSpPr>
        <p:spPr bwMode="auto">
          <a:xfrm>
            <a:off x="604089" y="1445045"/>
            <a:ext cx="5494031" cy="5190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231775" indent="-231775">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232099" indent="-232099" defTabSz="915680" eaLnBrk="0" fontAlgn="base" hangingPunct="0">
              <a:lnSpc>
                <a:spcPct val="95000"/>
              </a:lnSpc>
              <a:spcBef>
                <a:spcPct val="10000"/>
              </a:spcBef>
              <a:spcAft>
                <a:spcPct val="0"/>
              </a:spcAft>
            </a:pPr>
            <a:r>
              <a:rPr lang="en-US" sz="2003" b="1" dirty="0">
                <a:solidFill>
                  <a:srgbClr val="00279F"/>
                </a:solidFill>
                <a:latin typeface="Arial" panose="020B0604020202020204" pitchFamily="34" charset="0"/>
              </a:rPr>
              <a:t>Herbert A. Simon (1916-2001)</a:t>
            </a:r>
          </a:p>
          <a:p>
            <a:pPr marL="232099" indent="-232099" defTabSz="915680" eaLnBrk="0" fontAlgn="base" hangingPunct="0">
              <a:lnSpc>
                <a:spcPct val="95000"/>
              </a:lnSpc>
              <a:spcBef>
                <a:spcPct val="10000"/>
              </a:spcBef>
              <a:spcAft>
                <a:spcPct val="0"/>
              </a:spcAft>
              <a:buFontTx/>
              <a:buChar char="•"/>
            </a:pPr>
            <a:r>
              <a:rPr lang="en-US" sz="2003" b="1" dirty="0">
                <a:solidFill>
                  <a:srgbClr val="00279F"/>
                </a:solidFill>
                <a:latin typeface="Arial" panose="020B0604020202020204" pitchFamily="34" charset="0"/>
              </a:rPr>
              <a:t>During an internship at a local Milwaukee government he observed a serious discrepancy between economic theories (based on the assumption that humans maximize their utility) and reality.</a:t>
            </a:r>
          </a:p>
          <a:p>
            <a:pPr marL="232099" indent="-232099" defTabSz="915680" eaLnBrk="0" fontAlgn="base" hangingPunct="0">
              <a:lnSpc>
                <a:spcPct val="95000"/>
              </a:lnSpc>
              <a:spcBef>
                <a:spcPct val="10000"/>
              </a:spcBef>
              <a:spcAft>
                <a:spcPct val="0"/>
              </a:spcAft>
              <a:buFontTx/>
              <a:buChar char="•"/>
            </a:pPr>
            <a:r>
              <a:rPr lang="en-US" sz="2003" b="1" dirty="0">
                <a:solidFill>
                  <a:srgbClr val="00279F"/>
                </a:solidFill>
                <a:latin typeface="Arial" panose="020B0604020202020204" pitchFamily="34" charset="0"/>
              </a:rPr>
              <a:t>Developed the theory of bounded rationality: Humans do not optimize, they “satisfice.”</a:t>
            </a:r>
          </a:p>
          <a:p>
            <a:pPr marL="232099" indent="-232099" defTabSz="915680" eaLnBrk="0" fontAlgn="base" hangingPunct="0">
              <a:lnSpc>
                <a:spcPct val="95000"/>
              </a:lnSpc>
              <a:spcBef>
                <a:spcPct val="10000"/>
              </a:spcBef>
              <a:spcAft>
                <a:spcPct val="0"/>
              </a:spcAft>
              <a:buFontTx/>
              <a:buChar char="•"/>
            </a:pPr>
            <a:r>
              <a:rPr lang="en-US" sz="2003" b="1" dirty="0">
                <a:solidFill>
                  <a:srgbClr val="00279F"/>
                </a:solidFill>
                <a:latin typeface="Arial" panose="020B0604020202020204" pitchFamily="34" charset="0"/>
              </a:rPr>
              <a:t>Once he saw a computer, he quickly realized its potential and adopted it as a “secret weapon.”</a:t>
            </a:r>
          </a:p>
          <a:p>
            <a:pPr marL="232099" indent="-232099" defTabSz="915680" eaLnBrk="0" fontAlgn="base" hangingPunct="0">
              <a:lnSpc>
                <a:spcPct val="95000"/>
              </a:lnSpc>
              <a:spcBef>
                <a:spcPct val="10000"/>
              </a:spcBef>
              <a:spcAft>
                <a:spcPct val="0"/>
              </a:spcAft>
              <a:buFontTx/>
              <a:buChar char="•"/>
            </a:pPr>
            <a:r>
              <a:rPr lang="en-US" sz="2003" b="1" dirty="0">
                <a:solidFill>
                  <a:srgbClr val="00279F"/>
                </a:solidFill>
                <a:latin typeface="Arial" panose="020B0604020202020204" pitchFamily="34" charset="0"/>
              </a:rPr>
              <a:t>Pursued this idea through theory of organizations, economics </a:t>
            </a:r>
            <a:r>
              <a:rPr lang="en-US" sz="1202" b="1" dirty="0">
                <a:solidFill>
                  <a:srgbClr val="CF0E30"/>
                </a:solidFill>
                <a:latin typeface="Arial" panose="020B0604020202020204" pitchFamily="34" charset="0"/>
              </a:rPr>
              <a:t>(Nobel Prize in Economics, 1978</a:t>
            </a:r>
            <a:r>
              <a:rPr lang="en-US" sz="1202" b="1" dirty="0">
                <a:solidFill>
                  <a:srgbClr val="00279F"/>
                </a:solidFill>
                <a:latin typeface="Arial" panose="020B0604020202020204" pitchFamily="34" charset="0"/>
              </a:rPr>
              <a:t>)</a:t>
            </a:r>
            <a:r>
              <a:rPr lang="en-US" sz="2003" b="1" dirty="0">
                <a:solidFill>
                  <a:srgbClr val="00279F"/>
                </a:solidFill>
                <a:latin typeface="Arial" panose="020B0604020202020204" pitchFamily="34" charset="0"/>
              </a:rPr>
              <a:t>, artificial intelligence </a:t>
            </a:r>
            <a:r>
              <a:rPr lang="en-US" sz="1202" b="1" dirty="0">
                <a:solidFill>
                  <a:srgbClr val="CF0E30"/>
                </a:solidFill>
                <a:latin typeface="Arial" panose="020B0604020202020204" pitchFamily="34" charset="0"/>
              </a:rPr>
              <a:t>(Turing Award, 1975; von Neumann Theory Prize, 1988)</a:t>
            </a:r>
            <a:r>
              <a:rPr lang="en-US" sz="2003" b="1" dirty="0">
                <a:solidFill>
                  <a:srgbClr val="00279F"/>
                </a:solidFill>
                <a:latin typeface="Arial" panose="020B0604020202020204" pitchFamily="34" charset="0"/>
              </a:rPr>
              <a:t>, and psychology </a:t>
            </a:r>
            <a:r>
              <a:rPr lang="en-US" sz="1202" b="1" dirty="0">
                <a:solidFill>
                  <a:srgbClr val="CF0E30"/>
                </a:solidFill>
                <a:latin typeface="Arial" panose="020B0604020202020204" pitchFamily="34" charset="0"/>
              </a:rPr>
              <a:t>(National Medal of Science, 1986)</a:t>
            </a:r>
            <a:r>
              <a:rPr lang="en-US" sz="1202" b="1" dirty="0">
                <a:solidFill>
                  <a:srgbClr val="00279F"/>
                </a:solidFill>
                <a:latin typeface="Arial" panose="020B0604020202020204" pitchFamily="34" charset="0"/>
              </a:rPr>
              <a:t>.</a:t>
            </a:r>
            <a:endParaRPr lang="en-US" sz="1202" b="1" dirty="0">
              <a:solidFill>
                <a:srgbClr val="CF0E30"/>
              </a:solidFill>
              <a:latin typeface="Arial" panose="020B0604020202020204" pitchFamily="34" charset="0"/>
            </a:endParaRPr>
          </a:p>
        </p:txBody>
      </p:sp>
      <p:pic>
        <p:nvPicPr>
          <p:cNvPr id="18436" name="Picture 4" descr="simond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8120" y="1826575"/>
            <a:ext cx="2518097" cy="3680174"/>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1" name="AutoShape 5"/>
          <p:cNvSpPr>
            <a:spLocks noChangeArrowheads="1"/>
          </p:cNvSpPr>
          <p:nvPr/>
        </p:nvSpPr>
        <p:spPr bwMode="auto">
          <a:xfrm>
            <a:off x="7220454" y="65178"/>
            <a:ext cx="1815446" cy="580244"/>
          </a:xfrm>
          <a:prstGeom prst="roundRect">
            <a:avLst>
              <a:gd name="adj" fmla="val 12486"/>
            </a:avLst>
          </a:prstGeom>
          <a:solidFill>
            <a:schemeClr val="folHlink"/>
          </a:solidFill>
          <a:ln w="25400">
            <a:solidFill>
              <a:schemeClr val="tx1"/>
            </a:solidFill>
            <a:round/>
            <a:headEnd/>
            <a:tailEnd/>
          </a:ln>
          <a:effectLst>
            <a:outerShdw blurRad="50800" dist="38100" dir="2700000" algn="tl" rotWithShape="0">
              <a:prstClr val="black">
                <a:alpha val="40000"/>
              </a:prstClr>
            </a:outerShdw>
          </a:effectLst>
        </p:spPr>
        <p:txBody>
          <a:bodyPr wrap="none" anchor="ctr"/>
          <a:lstStyle/>
          <a:p>
            <a:pPr defTabSz="915680" eaLnBrk="0" fontAlgn="base" hangingPunct="0">
              <a:spcBef>
                <a:spcPct val="0"/>
              </a:spcBef>
              <a:spcAft>
                <a:spcPct val="0"/>
              </a:spcAft>
              <a:defRPr/>
            </a:pPr>
            <a:endParaRPr lang="en-US" sz="2403">
              <a:solidFill>
                <a:srgbClr val="00279F"/>
              </a:solidFill>
              <a:latin typeface="Times New Roman" panose="02020603050405020304" pitchFamily="18" charset="0"/>
            </a:endParaRPr>
          </a:p>
        </p:txBody>
      </p:sp>
      <p:sp>
        <p:nvSpPr>
          <p:cNvPr id="18438" name="Rectangle 17"/>
          <p:cNvSpPr>
            <a:spLocks noChangeArrowheads="1"/>
          </p:cNvSpPr>
          <p:nvPr/>
        </p:nvSpPr>
        <p:spPr bwMode="auto">
          <a:xfrm>
            <a:off x="7385783" y="81076"/>
            <a:ext cx="1673963" cy="55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Finding a research question</a:t>
            </a:r>
            <a:endParaRPr lang="pl-PL" sz="901" b="1">
              <a:solidFill>
                <a:srgbClr val="00279F"/>
              </a:solidFill>
              <a:latin typeface="Arial" panose="020B0604020202020204" pitchFamily="34" charset="0"/>
            </a:endParaRP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“Secret weapon”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Dissertation question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Concluding remarks</a:t>
            </a:r>
          </a:p>
        </p:txBody>
      </p:sp>
      <p:sp>
        <p:nvSpPr>
          <p:cNvPr id="18439" name="Rectangle 18"/>
          <p:cNvSpPr>
            <a:spLocks noChangeArrowheads="1"/>
          </p:cNvSpPr>
          <p:nvPr/>
        </p:nvSpPr>
        <p:spPr bwMode="auto">
          <a:xfrm>
            <a:off x="7242709" y="131946"/>
            <a:ext cx="235970" cy="37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87000"/>
              </a:lnSpc>
              <a:spcBef>
                <a:spcPct val="0"/>
              </a:spcBef>
              <a:spcAft>
                <a:spcPct val="0"/>
              </a:spcAft>
            </a:pPr>
            <a:r>
              <a:rPr lang="en-US" sz="2403" b="1">
                <a:solidFill>
                  <a:srgbClr val="00279F"/>
                </a:solidFill>
                <a:latin typeface="Arial" panose="020B0604020202020204" pitchFamily="34" charset="0"/>
              </a:rPr>
              <a:t>•</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3858D-9D0C-4906-AB28-6DC23EF9BE88}"/>
              </a:ext>
            </a:extLst>
          </p:cNvPr>
          <p:cNvSpPr>
            <a:spLocks noGrp="1"/>
          </p:cNvSpPr>
          <p:nvPr>
            <p:ph type="title"/>
          </p:nvPr>
        </p:nvSpPr>
        <p:spPr>
          <a:xfrm>
            <a:off x="0" y="274638"/>
            <a:ext cx="9144000" cy="1143000"/>
          </a:xfrm>
        </p:spPr>
        <p:txBody>
          <a:bodyPr>
            <a:normAutofit/>
          </a:bodyPr>
          <a:lstStyle/>
          <a:p>
            <a:r>
              <a:rPr lang="en-US" sz="3800" dirty="0"/>
              <a:t>What makes a good idea for a PhD student?</a:t>
            </a:r>
          </a:p>
        </p:txBody>
      </p:sp>
      <p:sp>
        <p:nvSpPr>
          <p:cNvPr id="3" name="Content Placeholder 2">
            <a:extLst>
              <a:ext uri="{FF2B5EF4-FFF2-40B4-BE49-F238E27FC236}">
                <a16:creationId xmlns:a16="http://schemas.microsoft.com/office/drawing/2014/main" id="{A6875A35-D971-4F81-90EC-8588A1B985C3}"/>
              </a:ext>
            </a:extLst>
          </p:cNvPr>
          <p:cNvSpPr>
            <a:spLocks noGrp="1"/>
          </p:cNvSpPr>
          <p:nvPr>
            <p:ph idx="1"/>
          </p:nvPr>
        </p:nvSpPr>
        <p:spPr>
          <a:xfrm>
            <a:off x="457200" y="1600200"/>
            <a:ext cx="8229600" cy="4880499"/>
          </a:xfrm>
        </p:spPr>
        <p:txBody>
          <a:bodyPr>
            <a:normAutofit fontScale="70000" lnSpcReduction="20000"/>
          </a:bodyPr>
          <a:lstStyle/>
          <a:p>
            <a:r>
              <a:rPr lang="en-US" dirty="0"/>
              <a:t>Is it worth doing?</a:t>
            </a:r>
          </a:p>
          <a:p>
            <a:pPr lvl="1"/>
            <a:r>
              <a:rPr lang="en-US" dirty="0"/>
              <a:t>Will it improve how we do work in the field?</a:t>
            </a:r>
          </a:p>
          <a:p>
            <a:pPr lvl="1"/>
            <a:r>
              <a:rPr lang="en-US" dirty="0"/>
              <a:t>Will it be useful for the world?</a:t>
            </a:r>
          </a:p>
          <a:p>
            <a:r>
              <a:rPr lang="en-US" dirty="0"/>
              <a:t>Is it interesting enough?</a:t>
            </a:r>
          </a:p>
          <a:p>
            <a:pPr lvl="1"/>
            <a:r>
              <a:rPr lang="en-US" dirty="0"/>
              <a:t>Has it been done before?</a:t>
            </a:r>
          </a:p>
          <a:p>
            <a:pPr lvl="1"/>
            <a:r>
              <a:rPr lang="en-US" dirty="0"/>
              <a:t>Will the community learn something from it?</a:t>
            </a:r>
          </a:p>
          <a:p>
            <a:r>
              <a:rPr lang="en-US" dirty="0"/>
              <a:t>Can it be done?</a:t>
            </a:r>
          </a:p>
          <a:p>
            <a:pPr lvl="1"/>
            <a:r>
              <a:rPr lang="en-US" dirty="0"/>
              <a:t>Is it too ambitious?</a:t>
            </a:r>
          </a:p>
          <a:p>
            <a:pPr lvl="1"/>
            <a:r>
              <a:rPr lang="en-US" dirty="0"/>
              <a:t>Do you and your team have the skills to do it?</a:t>
            </a:r>
          </a:p>
          <a:p>
            <a:pPr lvl="1"/>
            <a:r>
              <a:rPr lang="en-US" dirty="0"/>
              <a:t>(Are you uniquely qualified to do it?)</a:t>
            </a:r>
          </a:p>
          <a:p>
            <a:r>
              <a:rPr lang="en-US" dirty="0"/>
              <a:t>Will it fit well in a good PhD thesis?</a:t>
            </a:r>
          </a:p>
          <a:p>
            <a:r>
              <a:rPr lang="en-US" dirty="0"/>
              <a:t>Is your advisor interested in this? </a:t>
            </a:r>
          </a:p>
          <a:p>
            <a:r>
              <a:rPr lang="en-US" dirty="0"/>
              <a:t>Does your advisor have funding, or might they be able to acquire it, for this type of idea?</a:t>
            </a:r>
          </a:p>
          <a:p>
            <a:pPr lvl="1"/>
            <a:endParaRPr lang="en-US" dirty="0"/>
          </a:p>
        </p:txBody>
      </p:sp>
      <p:sp>
        <p:nvSpPr>
          <p:cNvPr id="4" name="Slide Number Placeholder 3">
            <a:extLst>
              <a:ext uri="{FF2B5EF4-FFF2-40B4-BE49-F238E27FC236}">
                <a16:creationId xmlns:a16="http://schemas.microsoft.com/office/drawing/2014/main" id="{870C46F4-795D-4F8F-B347-1113B514B4CD}"/>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3</a:t>
            </a:fld>
            <a:endParaRPr lang="en-US">
              <a:solidFill>
                <a:prstClr val="black">
                  <a:tint val="75000"/>
                </a:prstClr>
              </a:solidFill>
            </a:endParaRPr>
          </a:p>
        </p:txBody>
      </p:sp>
    </p:spTree>
    <p:extLst>
      <p:ext uri="{BB962C8B-B14F-4D97-AF65-F5344CB8AC3E}">
        <p14:creationId xmlns:p14="http://schemas.microsoft.com/office/powerpoint/2010/main" val="37190372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CC4869B-7DDA-CA9A-0066-572BE74C7A0D}"/>
              </a:ext>
            </a:extLst>
          </p:cNvPr>
          <p:cNvSpPr>
            <a:spLocks noGrp="1"/>
          </p:cNvSpPr>
          <p:nvPr>
            <p:ph type="title"/>
          </p:nvPr>
        </p:nvSpPr>
        <p:spPr/>
        <p:txBody>
          <a:bodyPr/>
          <a:lstStyle/>
          <a:p>
            <a:r>
              <a:rPr lang="en-US" dirty="0"/>
              <a:t>Alexander Graham Bell</a:t>
            </a:r>
          </a:p>
        </p:txBody>
      </p:sp>
      <p:sp>
        <p:nvSpPr>
          <p:cNvPr id="5" name="Content Placeholder 4">
            <a:extLst>
              <a:ext uri="{FF2B5EF4-FFF2-40B4-BE49-F238E27FC236}">
                <a16:creationId xmlns:a16="http://schemas.microsoft.com/office/drawing/2014/main" id="{A69E04B8-F4C5-9142-6295-F1F19A3D0692}"/>
              </a:ext>
            </a:extLst>
          </p:cNvPr>
          <p:cNvSpPr>
            <a:spLocks noGrp="1"/>
          </p:cNvSpPr>
          <p:nvPr>
            <p:ph idx="1"/>
          </p:nvPr>
        </p:nvSpPr>
        <p:spPr/>
        <p:txBody>
          <a:bodyPr>
            <a:normAutofit fontScale="85000" lnSpcReduction="10000"/>
          </a:bodyPr>
          <a:lstStyle/>
          <a:p>
            <a:r>
              <a:rPr lang="en-US" sz="2400" dirty="0"/>
              <a:t>Alexander Graham Bell's creativity was deeply shaped by an environment saturated with sound, language, and communication challenges from childhood onward. Growing up with a mother who was deaf and a father who was a renowned elocutionist specializing in speech correction, Bell was immersed early in the mechanics of vocal sound and the frustrations of impaired hearing. This home environment, combined with his work teaching deaf students in Boston, gave him firsthand insight into the physical properties of sound waves and human speech that most inventors of his era simply didn't possess. His experiments with tuning forks, his father's "Visible Speech" system for teaching pronunciation, and his own hands-on tinkering with acoustics and electricity converged in a way that primed him to see the telephone not as an abstract engineering puzzle, but as a natural extension of a lifelong preoccupation with helping people hear and be heard—turning what began as personal and familial necessity into one of history's most transformative inventions.</a:t>
            </a:r>
          </a:p>
        </p:txBody>
      </p:sp>
      <p:sp>
        <p:nvSpPr>
          <p:cNvPr id="6" name="TextBox 5">
            <a:extLst>
              <a:ext uri="{FF2B5EF4-FFF2-40B4-BE49-F238E27FC236}">
                <a16:creationId xmlns:a16="http://schemas.microsoft.com/office/drawing/2014/main" id="{1A242936-B74F-84E8-2E64-34412D586733}"/>
              </a:ext>
            </a:extLst>
          </p:cNvPr>
          <p:cNvSpPr txBox="1"/>
          <p:nvPr/>
        </p:nvSpPr>
        <p:spPr>
          <a:xfrm>
            <a:off x="0" y="6583362"/>
            <a:ext cx="4508478" cy="276999"/>
          </a:xfrm>
          <a:prstGeom prst="rect">
            <a:avLst/>
          </a:prstGeom>
          <a:noFill/>
        </p:spPr>
        <p:txBody>
          <a:bodyPr wrap="none" rtlCol="0">
            <a:spAutoFit/>
          </a:bodyPr>
          <a:lstStyle/>
          <a:p>
            <a:r>
              <a:rPr lang="en-US" sz="1200" dirty="0"/>
              <a:t>Written by Claude.ai, verified by Adriana based on a “Who was” book</a:t>
            </a:r>
          </a:p>
        </p:txBody>
      </p:sp>
    </p:spTree>
    <p:extLst>
      <p:ext uri="{BB962C8B-B14F-4D97-AF65-F5344CB8AC3E}">
        <p14:creationId xmlns:p14="http://schemas.microsoft.com/office/powerpoint/2010/main" val="38176275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DC18D-FE33-B0EF-B3DE-FE52BA0E140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4A56348-74B3-BC23-0D38-D97808C3ED5E}"/>
              </a:ext>
            </a:extLst>
          </p:cNvPr>
          <p:cNvSpPr>
            <a:spLocks noGrp="1"/>
          </p:cNvSpPr>
          <p:nvPr>
            <p:ph type="title"/>
          </p:nvPr>
        </p:nvSpPr>
        <p:spPr/>
        <p:txBody>
          <a:bodyPr/>
          <a:lstStyle/>
          <a:p>
            <a:r>
              <a:rPr lang="en-US" dirty="0"/>
              <a:t>Alexander Graham Bell (cont’d)</a:t>
            </a:r>
          </a:p>
        </p:txBody>
      </p:sp>
      <p:sp>
        <p:nvSpPr>
          <p:cNvPr id="5" name="Content Placeholder 4">
            <a:extLst>
              <a:ext uri="{FF2B5EF4-FFF2-40B4-BE49-F238E27FC236}">
                <a16:creationId xmlns:a16="http://schemas.microsoft.com/office/drawing/2014/main" id="{F8151DC6-6A13-74DC-3D05-DF7963413251}"/>
              </a:ext>
            </a:extLst>
          </p:cNvPr>
          <p:cNvSpPr>
            <a:spLocks noGrp="1"/>
          </p:cNvSpPr>
          <p:nvPr>
            <p:ph idx="1"/>
          </p:nvPr>
        </p:nvSpPr>
        <p:spPr/>
        <p:txBody>
          <a:bodyPr>
            <a:normAutofit fontScale="85000" lnSpcReduction="20000"/>
          </a:bodyPr>
          <a:lstStyle/>
          <a:p>
            <a:r>
              <a:rPr lang="en-US" sz="2400" dirty="0"/>
              <a:t>Alexander's mother, Eliza Bell, lost most of her hearing during his childhood, and he developed a remarkably intimate solution: he would speak with his lips pressed close against her forehead, letting her feel the vibrations of his voice through the bones of her skull rather than relying on sound reaching her ears. This bone-conduction technique meant that communication with his mother became a tactile, almost sculptural act—he had to think carefully about how to shape and project speech so its physical resonance carried meaning, not just its acoustic signature. It's easy to see how formative this must have been: years before he ever touched a diaphragm or a telegraph wire, Bell was already treating the human voice as something that could be translated into vibration and felt rather than merely heard. That early, deeply personal experiment in converting speech into a different physical medium foreshadows the core insight behind the telephone itself—the idea that the sound of a voice could be carried by something other than air, transmitted through an entirely different channel, and still arrive as recognizable, meaningful speech on the other end.</a:t>
            </a:r>
          </a:p>
        </p:txBody>
      </p:sp>
      <p:sp>
        <p:nvSpPr>
          <p:cNvPr id="6" name="TextBox 5">
            <a:extLst>
              <a:ext uri="{FF2B5EF4-FFF2-40B4-BE49-F238E27FC236}">
                <a16:creationId xmlns:a16="http://schemas.microsoft.com/office/drawing/2014/main" id="{5AF86052-3E36-E941-61AB-76E4E1EB2783}"/>
              </a:ext>
            </a:extLst>
          </p:cNvPr>
          <p:cNvSpPr txBox="1"/>
          <p:nvPr/>
        </p:nvSpPr>
        <p:spPr>
          <a:xfrm>
            <a:off x="0" y="6583362"/>
            <a:ext cx="4508478" cy="276999"/>
          </a:xfrm>
          <a:prstGeom prst="rect">
            <a:avLst/>
          </a:prstGeom>
          <a:noFill/>
        </p:spPr>
        <p:txBody>
          <a:bodyPr wrap="none" rtlCol="0">
            <a:spAutoFit/>
          </a:bodyPr>
          <a:lstStyle/>
          <a:p>
            <a:r>
              <a:rPr lang="en-US" sz="1200" dirty="0"/>
              <a:t>Written by Claude.ai, verified by Adriana based on a “Who was” book</a:t>
            </a:r>
          </a:p>
        </p:txBody>
      </p:sp>
    </p:spTree>
    <p:extLst>
      <p:ext uri="{BB962C8B-B14F-4D97-AF65-F5344CB8AC3E}">
        <p14:creationId xmlns:p14="http://schemas.microsoft.com/office/powerpoint/2010/main" val="11559662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572295" y="605679"/>
            <a:ext cx="2599173" cy="406965"/>
          </a:xfrm>
          <a:ln cap="flat"/>
          <a:effectLst>
            <a:outerShdw blurRad="50800" dist="38100" dir="2700000" algn="tl" rotWithShape="0">
              <a:prstClr val="black">
                <a:alpha val="40000"/>
              </a:prstClr>
            </a:outerShdw>
          </a:effectLst>
        </p:spPr>
        <p:txBody>
          <a:bodyPr/>
          <a:lstStyle/>
          <a:p>
            <a:pPr>
              <a:lnSpc>
                <a:spcPct val="94000"/>
              </a:lnSpc>
              <a:defRPr/>
            </a:pPr>
            <a:r>
              <a:rPr lang="en-US" dirty="0"/>
              <a:t>“Secret weapon”</a:t>
            </a:r>
          </a:p>
        </p:txBody>
      </p:sp>
      <p:sp>
        <p:nvSpPr>
          <p:cNvPr id="20483" name="Rectangle 11"/>
          <p:cNvSpPr>
            <a:spLocks noChangeArrowheads="1"/>
          </p:cNvSpPr>
          <p:nvPr/>
        </p:nvSpPr>
        <p:spPr bwMode="auto">
          <a:xfrm>
            <a:off x="985620" y="2208105"/>
            <a:ext cx="6768976" cy="699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171450" indent="-17145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171690" indent="-171690" defTabSz="915680" eaLnBrk="0" fontAlgn="base" hangingPunct="0">
              <a:lnSpc>
                <a:spcPct val="90000"/>
              </a:lnSpc>
              <a:spcBef>
                <a:spcPct val="50000"/>
              </a:spcBef>
              <a:spcAft>
                <a:spcPct val="0"/>
              </a:spcAft>
              <a:buFontTx/>
              <a:buChar char="•"/>
            </a:pPr>
            <a:r>
              <a:rPr lang="en-US" sz="2203" b="1">
                <a:solidFill>
                  <a:srgbClr val="CF0E30"/>
                </a:solidFill>
                <a:latin typeface="Arial" panose="020B0604020202020204" pitchFamily="34" charset="0"/>
              </a:rPr>
              <a:t>Special instruments, tools or a piece of knowledge that others don’t have.</a:t>
            </a:r>
          </a:p>
        </p:txBody>
      </p:sp>
      <p:sp>
        <p:nvSpPr>
          <p:cNvPr id="20484" name="Rectangle 12"/>
          <p:cNvSpPr>
            <a:spLocks noChangeArrowheads="1"/>
          </p:cNvSpPr>
          <p:nvPr/>
        </p:nvSpPr>
        <p:spPr bwMode="auto">
          <a:xfrm>
            <a:off x="664498" y="3276388"/>
            <a:ext cx="7875413" cy="21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50000"/>
              </a:spcBef>
              <a:spcAft>
                <a:spcPct val="0"/>
              </a:spcAft>
            </a:pPr>
            <a:r>
              <a:rPr lang="en-US" sz="2203" b="1">
                <a:solidFill>
                  <a:srgbClr val="00279F"/>
                </a:solidFill>
                <a:latin typeface="Arial" panose="020B0604020202020204" pitchFamily="34" charset="0"/>
              </a:rPr>
              <a:t>Is there anything that I have around me?</a:t>
            </a:r>
          </a:p>
          <a:p>
            <a:pPr defTabSz="915680" eaLnBrk="0" fontAlgn="base" hangingPunct="0">
              <a:lnSpc>
                <a:spcPct val="90000"/>
              </a:lnSpc>
              <a:spcBef>
                <a:spcPct val="50000"/>
              </a:spcBef>
              <a:spcAft>
                <a:spcPct val="0"/>
              </a:spcAft>
            </a:pPr>
            <a:r>
              <a:rPr lang="en-US" sz="2203" b="1">
                <a:solidFill>
                  <a:srgbClr val="00279F"/>
                </a:solidFill>
                <a:latin typeface="Arial" panose="020B0604020202020204" pitchFamily="34" charset="0"/>
              </a:rPr>
              <a:t>Powerful theoretical tools (e.g., Newton).</a:t>
            </a:r>
          </a:p>
          <a:p>
            <a:pPr defTabSz="915680" eaLnBrk="0" fontAlgn="base" hangingPunct="0">
              <a:lnSpc>
                <a:spcPct val="90000"/>
              </a:lnSpc>
              <a:spcBef>
                <a:spcPct val="50000"/>
              </a:spcBef>
              <a:spcAft>
                <a:spcPct val="0"/>
              </a:spcAft>
            </a:pPr>
            <a:r>
              <a:rPr lang="en-US" sz="2203" b="1">
                <a:solidFill>
                  <a:srgbClr val="00279F"/>
                </a:solidFill>
                <a:latin typeface="Arial" panose="020B0604020202020204" pitchFamily="34" charset="0"/>
              </a:rPr>
              <a:t>Biggest, most powerful machine of a certain type (e.g., a powerful accelerator, an excellent networking lab).</a:t>
            </a:r>
          </a:p>
          <a:p>
            <a:pPr defTabSz="915680" eaLnBrk="0" fontAlgn="base" hangingPunct="0">
              <a:lnSpc>
                <a:spcPct val="90000"/>
              </a:lnSpc>
              <a:spcBef>
                <a:spcPct val="50000"/>
              </a:spcBef>
              <a:spcAft>
                <a:spcPct val="0"/>
              </a:spcAft>
            </a:pPr>
            <a:r>
              <a:rPr lang="en-US" sz="2203" b="1">
                <a:solidFill>
                  <a:srgbClr val="00279F"/>
                </a:solidFill>
                <a:latin typeface="Arial" panose="020B0604020202020204" pitchFamily="34" charset="0"/>
              </a:rPr>
              <a:t> Software tools (e.g., </a:t>
            </a:r>
            <a:r>
              <a:rPr lang="en-US" sz="2203" b="1">
                <a:solidFill>
                  <a:srgbClr val="00279F"/>
                </a:solidFill>
                <a:latin typeface="Comic Sans MS" panose="030F0702030302020204" pitchFamily="66" charset="0"/>
              </a:rPr>
              <a:t>GeNIe</a:t>
            </a:r>
            <a:r>
              <a:rPr lang="en-US" sz="2203" b="1">
                <a:solidFill>
                  <a:srgbClr val="00279F"/>
                </a:solidFill>
                <a:latin typeface="Arial" panose="020B0604020202020204" pitchFamily="34" charset="0"/>
              </a:rPr>
              <a:t> and </a:t>
            </a:r>
            <a:r>
              <a:rPr lang="en-US" sz="2203" b="1">
                <a:solidFill>
                  <a:srgbClr val="00279F"/>
                </a:solidFill>
                <a:latin typeface="Comic Sans MS" panose="030F0702030302020204" pitchFamily="66" charset="0"/>
              </a:rPr>
              <a:t>SMILE</a:t>
            </a:r>
            <a:r>
              <a:rPr lang="en-US" sz="2203" b="1" baseline="30000">
                <a:solidFill>
                  <a:srgbClr val="00279F"/>
                </a:solidFill>
                <a:latin typeface="Comic Sans MS" panose="030F0702030302020204" pitchFamily="66" charset="0"/>
                <a:sym typeface="Wingdings" panose="05000000000000000000" pitchFamily="2" charset="2"/>
              </a:rPr>
              <a:t></a:t>
            </a:r>
            <a:r>
              <a:rPr lang="en-US" sz="2203" b="1">
                <a:solidFill>
                  <a:srgbClr val="00279F"/>
                </a:solidFill>
                <a:latin typeface="Arial" panose="020B0604020202020204" pitchFamily="34" charset="0"/>
              </a:rPr>
              <a:t>).</a:t>
            </a:r>
          </a:p>
        </p:txBody>
      </p:sp>
      <p:sp>
        <p:nvSpPr>
          <p:cNvPr id="20485" name="Rectangle 3"/>
          <p:cNvSpPr>
            <a:spLocks noChangeArrowheads="1"/>
          </p:cNvSpPr>
          <p:nvPr/>
        </p:nvSpPr>
        <p:spPr bwMode="auto">
          <a:xfrm>
            <a:off x="604089" y="1445044"/>
            <a:ext cx="7007433" cy="394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2203" b="1">
                <a:solidFill>
                  <a:srgbClr val="00279F"/>
                </a:solidFill>
                <a:latin typeface="Arial" panose="020B0604020202020204" pitchFamily="34" charset="0"/>
              </a:rPr>
              <a:t>What is a “secret weapon”?</a:t>
            </a:r>
          </a:p>
        </p:txBody>
      </p:sp>
      <p:sp>
        <p:nvSpPr>
          <p:cNvPr id="12" name="AutoShape 5"/>
          <p:cNvSpPr>
            <a:spLocks noChangeArrowheads="1"/>
          </p:cNvSpPr>
          <p:nvPr/>
        </p:nvSpPr>
        <p:spPr bwMode="auto">
          <a:xfrm>
            <a:off x="7220454" y="65178"/>
            <a:ext cx="1815446" cy="580244"/>
          </a:xfrm>
          <a:prstGeom prst="roundRect">
            <a:avLst>
              <a:gd name="adj" fmla="val 12486"/>
            </a:avLst>
          </a:prstGeom>
          <a:solidFill>
            <a:schemeClr val="folHlink"/>
          </a:solidFill>
          <a:ln w="25400">
            <a:solidFill>
              <a:schemeClr val="tx1"/>
            </a:solidFill>
            <a:round/>
            <a:headEnd/>
            <a:tailEnd/>
          </a:ln>
          <a:effectLst>
            <a:outerShdw blurRad="50800" dist="38100" dir="2700000" algn="tl" rotWithShape="0">
              <a:prstClr val="black">
                <a:alpha val="40000"/>
              </a:prstClr>
            </a:outerShdw>
          </a:effectLst>
        </p:spPr>
        <p:txBody>
          <a:bodyPr wrap="none" anchor="ctr"/>
          <a:lstStyle/>
          <a:p>
            <a:pPr defTabSz="915680" eaLnBrk="0" fontAlgn="base" hangingPunct="0">
              <a:spcBef>
                <a:spcPct val="0"/>
              </a:spcBef>
              <a:spcAft>
                <a:spcPct val="0"/>
              </a:spcAft>
              <a:defRPr/>
            </a:pPr>
            <a:endParaRPr lang="en-US" sz="2403">
              <a:solidFill>
                <a:srgbClr val="00279F"/>
              </a:solidFill>
              <a:latin typeface="Times New Roman" panose="02020603050405020304" pitchFamily="18" charset="0"/>
            </a:endParaRPr>
          </a:p>
        </p:txBody>
      </p:sp>
      <p:sp>
        <p:nvSpPr>
          <p:cNvPr id="20487" name="Rectangle 17"/>
          <p:cNvSpPr>
            <a:spLocks noChangeArrowheads="1"/>
          </p:cNvSpPr>
          <p:nvPr/>
        </p:nvSpPr>
        <p:spPr bwMode="auto">
          <a:xfrm>
            <a:off x="7385783" y="81076"/>
            <a:ext cx="1673963" cy="55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Finding a research question</a:t>
            </a:r>
            <a:endParaRPr lang="pl-PL" sz="901" b="1">
              <a:solidFill>
                <a:srgbClr val="00279F"/>
              </a:solidFill>
              <a:latin typeface="Arial" panose="020B0604020202020204" pitchFamily="34" charset="0"/>
            </a:endParaRP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“Secret weapon”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Dissertation question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Concluding remarks</a:t>
            </a:r>
          </a:p>
        </p:txBody>
      </p:sp>
      <p:sp>
        <p:nvSpPr>
          <p:cNvPr id="20488" name="Rectangle 18"/>
          <p:cNvSpPr>
            <a:spLocks noChangeArrowheads="1"/>
          </p:cNvSpPr>
          <p:nvPr/>
        </p:nvSpPr>
        <p:spPr bwMode="auto">
          <a:xfrm>
            <a:off x="7242709" y="131946"/>
            <a:ext cx="235970" cy="37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87000"/>
              </a:lnSpc>
              <a:spcBef>
                <a:spcPct val="0"/>
              </a:spcBef>
              <a:spcAft>
                <a:spcPct val="0"/>
              </a:spcAft>
            </a:pPr>
            <a:r>
              <a:rPr lang="en-US" sz="2403" b="1">
                <a:solidFill>
                  <a:srgbClr val="00279F"/>
                </a:solidFill>
                <a:latin typeface="Arial" panose="020B0604020202020204" pitchFamily="34" charset="0"/>
              </a:rPr>
              <a:t>•</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idx="4294967295"/>
          </p:nvPr>
        </p:nvSpPr>
        <p:spPr>
          <a:xfrm>
            <a:off x="572295" y="605679"/>
            <a:ext cx="4839071" cy="750342"/>
          </a:xfrm>
          <a:ln cap="flat"/>
          <a:effectLst>
            <a:outerShdw blurRad="50800" dist="38100" dir="2700000" algn="tl" rotWithShape="0">
              <a:prstClr val="black">
                <a:alpha val="40000"/>
              </a:prstClr>
            </a:outerShdw>
          </a:effectLst>
        </p:spPr>
        <p:txBody>
          <a:bodyPr wrap="square"/>
          <a:lstStyle/>
          <a:p>
            <a:pPr>
              <a:lnSpc>
                <a:spcPct val="94000"/>
              </a:lnSpc>
            </a:pPr>
            <a:r>
              <a:rPr lang="en-US"/>
              <a:t>Example of special instruments: Isaac Newton and the calculus</a:t>
            </a:r>
          </a:p>
        </p:txBody>
      </p:sp>
      <p:sp>
        <p:nvSpPr>
          <p:cNvPr id="21507" name="Rectangle 3"/>
          <p:cNvSpPr>
            <a:spLocks noChangeArrowheads="1"/>
          </p:cNvSpPr>
          <p:nvPr/>
        </p:nvSpPr>
        <p:spPr bwMode="auto">
          <a:xfrm>
            <a:off x="527783" y="1750269"/>
            <a:ext cx="5875561" cy="2620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231775" indent="-231775">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232099" indent="-232099" defTabSz="915680" eaLnBrk="0" fontAlgn="base" hangingPunct="0">
              <a:spcBef>
                <a:spcPct val="10000"/>
              </a:spcBef>
              <a:spcAft>
                <a:spcPct val="0"/>
              </a:spcAft>
              <a:buFontTx/>
              <a:buChar char="•"/>
            </a:pPr>
            <a:r>
              <a:rPr lang="en-US" sz="2003" b="1">
                <a:solidFill>
                  <a:srgbClr val="00279F"/>
                </a:solidFill>
                <a:latin typeface="Arial" panose="020B0604020202020204" pitchFamily="34" charset="0"/>
              </a:rPr>
              <a:t>Some historians accuse him of having invented calculus but then withholding from publishing it until forced by Leibnitz</a:t>
            </a:r>
          </a:p>
          <a:p>
            <a:pPr marL="232099" indent="-232099" defTabSz="915680" eaLnBrk="0" fontAlgn="base" hangingPunct="0">
              <a:spcBef>
                <a:spcPct val="10000"/>
              </a:spcBef>
              <a:spcAft>
                <a:spcPct val="0"/>
              </a:spcAft>
              <a:buFontTx/>
              <a:buChar char="•"/>
            </a:pPr>
            <a:r>
              <a:rPr lang="en-US" sz="2003" b="1">
                <a:solidFill>
                  <a:srgbClr val="00279F"/>
                </a:solidFill>
                <a:latin typeface="Arial" panose="020B0604020202020204" pitchFamily="34" charset="0"/>
              </a:rPr>
              <a:t>It is a fact that he was able to solve many outstanding problems and has been generally perceived to be a genius</a:t>
            </a:r>
          </a:p>
          <a:p>
            <a:pPr marL="232099" indent="-232099" defTabSz="915680" eaLnBrk="0" fontAlgn="base" hangingPunct="0">
              <a:spcBef>
                <a:spcPct val="10000"/>
              </a:spcBef>
              <a:spcAft>
                <a:spcPct val="0"/>
              </a:spcAft>
              <a:buFontTx/>
              <a:buChar char="•"/>
            </a:pPr>
            <a:r>
              <a:rPr lang="en-US" sz="2003" b="1">
                <a:solidFill>
                  <a:srgbClr val="00279F"/>
                </a:solidFill>
                <a:latin typeface="Arial" panose="020B0604020202020204" pitchFamily="34" charset="0"/>
              </a:rPr>
              <a:t>Offered knighthood in 1705 (second scientist knighted after Francis Bacon)</a:t>
            </a:r>
          </a:p>
        </p:txBody>
      </p:sp>
      <p:pic>
        <p:nvPicPr>
          <p:cNvPr id="21508" name="Picture 12" descr="Head and shoulders portrait of man in black with shoulder-length grey hair, a large sharp nose, and an abstracted gaz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9650" y="1063514"/>
            <a:ext cx="2098414" cy="2880551"/>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7053" name="Rectangle 3"/>
          <p:cNvSpPr>
            <a:spLocks noChangeArrowheads="1"/>
          </p:cNvSpPr>
          <p:nvPr/>
        </p:nvSpPr>
        <p:spPr bwMode="auto">
          <a:xfrm>
            <a:off x="909313" y="5489262"/>
            <a:ext cx="4807277" cy="1048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231775" indent="-231775">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232099" indent="-232099" defTabSz="915680" eaLnBrk="0" fontAlgn="base" hangingPunct="0">
              <a:lnSpc>
                <a:spcPct val="90000"/>
              </a:lnSpc>
              <a:spcBef>
                <a:spcPct val="0"/>
              </a:spcBef>
              <a:spcAft>
                <a:spcPct val="0"/>
              </a:spcAft>
            </a:pPr>
            <a:r>
              <a:rPr lang="en-US" sz="2003" b="1">
                <a:solidFill>
                  <a:srgbClr val="00279F"/>
                </a:solidFill>
                <a:latin typeface="Arial" panose="020B0604020202020204" pitchFamily="34" charset="0"/>
              </a:rPr>
              <a:t>“If I have seen further it is by standing on the shoulders of giants.”</a:t>
            </a:r>
          </a:p>
          <a:p>
            <a:pPr marL="232099" indent="-232099"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[Letter from Isaac Newton to Robert Hooke, 5 February 1676]</a:t>
            </a:r>
          </a:p>
        </p:txBody>
      </p:sp>
      <p:grpSp>
        <p:nvGrpSpPr>
          <p:cNvPr id="2" name="Group 10"/>
          <p:cNvGrpSpPr>
            <a:grpSpLocks/>
          </p:cNvGrpSpPr>
          <p:nvPr/>
        </p:nvGrpSpPr>
        <p:grpSpPr bwMode="auto">
          <a:xfrm>
            <a:off x="1977597" y="4115754"/>
            <a:ext cx="6622723" cy="2384562"/>
            <a:chOff x="1974850" y="4108450"/>
            <a:chExt cx="6613525" cy="2381250"/>
          </a:xfrm>
        </p:grpSpPr>
        <p:sp>
          <p:nvSpPr>
            <p:cNvPr id="21514" name="Rectangle 3"/>
            <p:cNvSpPr>
              <a:spLocks noChangeArrowheads="1"/>
            </p:cNvSpPr>
            <p:nvPr/>
          </p:nvSpPr>
          <p:spPr bwMode="auto">
            <a:xfrm>
              <a:off x="1974850" y="4565650"/>
              <a:ext cx="5029200" cy="397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231775" indent="-231775">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232099" indent="-232099" defTabSz="915680" eaLnBrk="0" fontAlgn="base" hangingPunct="0">
                <a:spcBef>
                  <a:spcPct val="10000"/>
                </a:spcBef>
                <a:spcAft>
                  <a:spcPct val="0"/>
                </a:spcAft>
              </a:pPr>
              <a:r>
                <a:rPr lang="en-US" sz="2003" b="1">
                  <a:solidFill>
                    <a:srgbClr val="00279F"/>
                  </a:solidFill>
                  <a:latin typeface="Arial" panose="020B0604020202020204" pitchFamily="34" charset="0"/>
                </a:rPr>
                <a:t>(Apparently the apple thing is a fable </a:t>
              </a:r>
              <a:r>
                <a:rPr lang="en-US" sz="2003" b="1">
                  <a:solidFill>
                    <a:srgbClr val="00279F"/>
                  </a:solidFill>
                  <a:latin typeface="Arial" panose="020B0604020202020204" pitchFamily="34" charset="0"/>
                  <a:sym typeface="Wingdings" panose="05000000000000000000" pitchFamily="2" charset="2"/>
                </a:rPr>
                <a:t>)</a:t>
              </a:r>
              <a:endParaRPr lang="en-US" sz="901" b="1">
                <a:solidFill>
                  <a:srgbClr val="00279F"/>
                </a:solidFill>
                <a:latin typeface="Arial" panose="020B0604020202020204" pitchFamily="34" charset="0"/>
              </a:endParaRPr>
            </a:p>
          </p:txBody>
        </p:sp>
        <p:pic>
          <p:nvPicPr>
            <p:cNvPr id="21515" name="Picture 16" descr="thumbnail">
              <a:hlinkClick r:id="rId5" tooltip="colorful cartoon of Isaac Newton-at the time of the famous apple ..."/>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04050" y="4108450"/>
              <a:ext cx="1584325"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AutoShape 5"/>
          <p:cNvSpPr>
            <a:spLocks noChangeArrowheads="1"/>
          </p:cNvSpPr>
          <p:nvPr/>
        </p:nvSpPr>
        <p:spPr bwMode="auto">
          <a:xfrm>
            <a:off x="7220454" y="65178"/>
            <a:ext cx="1815446" cy="580244"/>
          </a:xfrm>
          <a:prstGeom prst="roundRect">
            <a:avLst>
              <a:gd name="adj" fmla="val 12486"/>
            </a:avLst>
          </a:prstGeom>
          <a:solidFill>
            <a:schemeClr val="folHlink"/>
          </a:solidFill>
          <a:ln w="25400">
            <a:solidFill>
              <a:schemeClr val="tx1"/>
            </a:solidFill>
            <a:round/>
            <a:headEnd/>
            <a:tailEnd/>
          </a:ln>
          <a:effectLst>
            <a:outerShdw blurRad="50800" dist="38100" dir="2700000" algn="tl" rotWithShape="0">
              <a:prstClr val="black">
                <a:alpha val="40000"/>
              </a:prstClr>
            </a:outerShdw>
          </a:effectLst>
        </p:spPr>
        <p:txBody>
          <a:bodyPr wrap="none" anchor="ctr"/>
          <a:lstStyle/>
          <a:p>
            <a:pPr defTabSz="915680" eaLnBrk="0" fontAlgn="base" hangingPunct="0">
              <a:spcBef>
                <a:spcPct val="0"/>
              </a:spcBef>
              <a:spcAft>
                <a:spcPct val="0"/>
              </a:spcAft>
              <a:defRPr/>
            </a:pPr>
            <a:endParaRPr lang="en-US" sz="2403">
              <a:solidFill>
                <a:srgbClr val="00279F"/>
              </a:solidFill>
              <a:latin typeface="Times New Roman" panose="02020603050405020304" pitchFamily="18" charset="0"/>
            </a:endParaRPr>
          </a:p>
        </p:txBody>
      </p:sp>
      <p:sp>
        <p:nvSpPr>
          <p:cNvPr id="21512" name="Rectangle 17"/>
          <p:cNvSpPr>
            <a:spLocks noChangeArrowheads="1"/>
          </p:cNvSpPr>
          <p:nvPr/>
        </p:nvSpPr>
        <p:spPr bwMode="auto">
          <a:xfrm>
            <a:off x="7385783" y="81076"/>
            <a:ext cx="1673963" cy="55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Finding a research question</a:t>
            </a:r>
            <a:endParaRPr lang="pl-PL" sz="901" b="1">
              <a:solidFill>
                <a:srgbClr val="00279F"/>
              </a:solidFill>
              <a:latin typeface="Arial" panose="020B0604020202020204" pitchFamily="34" charset="0"/>
            </a:endParaRP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“Secret weapon”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Dissertation question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Concluding remarks</a:t>
            </a:r>
          </a:p>
        </p:txBody>
      </p:sp>
      <p:sp>
        <p:nvSpPr>
          <p:cNvPr id="21513" name="Rectangle 18"/>
          <p:cNvSpPr>
            <a:spLocks noChangeArrowheads="1"/>
          </p:cNvSpPr>
          <p:nvPr/>
        </p:nvSpPr>
        <p:spPr bwMode="auto">
          <a:xfrm>
            <a:off x="7242709" y="131946"/>
            <a:ext cx="235970" cy="37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87000"/>
              </a:lnSpc>
              <a:spcBef>
                <a:spcPct val="0"/>
              </a:spcBef>
              <a:spcAft>
                <a:spcPct val="0"/>
              </a:spcAft>
            </a:pPr>
            <a:r>
              <a:rPr lang="en-US" sz="2403" b="1">
                <a:solidFill>
                  <a:srgbClr val="00279F"/>
                </a:solidFill>
                <a:latin typeface="Arial" panose="020B0604020202020204" pitchFamily="34" charset="0"/>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70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5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572295" y="605679"/>
            <a:ext cx="2599173" cy="406965"/>
          </a:xfrm>
          <a:ln cap="flat"/>
          <a:effectLst>
            <a:outerShdw blurRad="50800" dist="38100" dir="2700000" algn="tl" rotWithShape="0">
              <a:prstClr val="black">
                <a:alpha val="40000"/>
              </a:prstClr>
            </a:outerShdw>
          </a:effectLst>
        </p:spPr>
        <p:txBody>
          <a:bodyPr/>
          <a:lstStyle/>
          <a:p>
            <a:pPr>
              <a:lnSpc>
                <a:spcPct val="94000"/>
              </a:lnSpc>
              <a:defRPr/>
            </a:pPr>
            <a:r>
              <a:rPr lang="en-US" dirty="0"/>
              <a:t>“Secret weapon”</a:t>
            </a:r>
          </a:p>
        </p:txBody>
      </p:sp>
      <p:sp>
        <p:nvSpPr>
          <p:cNvPr id="22531" name="Rectangle 8"/>
          <p:cNvSpPr>
            <a:spLocks noChangeArrowheads="1"/>
          </p:cNvSpPr>
          <p:nvPr/>
        </p:nvSpPr>
        <p:spPr bwMode="auto">
          <a:xfrm>
            <a:off x="680396" y="3297055"/>
            <a:ext cx="7875413" cy="1480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50000"/>
              </a:spcBef>
              <a:spcAft>
                <a:spcPct val="0"/>
              </a:spcAft>
            </a:pPr>
            <a:r>
              <a:rPr lang="en-US" sz="2203" b="1">
                <a:solidFill>
                  <a:srgbClr val="00279F"/>
                </a:solidFill>
                <a:latin typeface="Arial" panose="020B0604020202020204" pitchFamily="34" charset="0"/>
              </a:rPr>
              <a:t>What is my background?</a:t>
            </a:r>
          </a:p>
          <a:p>
            <a:pPr defTabSz="915680" eaLnBrk="0" fontAlgn="base" hangingPunct="0">
              <a:lnSpc>
                <a:spcPct val="90000"/>
              </a:lnSpc>
              <a:spcBef>
                <a:spcPct val="50000"/>
              </a:spcBef>
              <a:spcAft>
                <a:spcPct val="0"/>
              </a:spcAft>
            </a:pPr>
            <a:r>
              <a:rPr lang="en-US" sz="2203" b="1">
                <a:solidFill>
                  <a:srgbClr val="00279F"/>
                </a:solidFill>
                <a:latin typeface="Arial" panose="020B0604020202020204" pitchFamily="34" charset="0"/>
              </a:rPr>
              <a:t>Can I combine my knowledge of music, my interests in biology, art, architecture, my concern about cancer or Alzheimer’s disease, etc., with my discipline?</a:t>
            </a:r>
          </a:p>
        </p:txBody>
      </p:sp>
      <p:sp>
        <p:nvSpPr>
          <p:cNvPr id="22532" name="Rectangle 9"/>
          <p:cNvSpPr>
            <a:spLocks noChangeArrowheads="1"/>
          </p:cNvSpPr>
          <p:nvPr/>
        </p:nvSpPr>
        <p:spPr bwMode="auto">
          <a:xfrm>
            <a:off x="1367149" y="2284411"/>
            <a:ext cx="5799255" cy="1005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171450" indent="-17145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171690" indent="-171690" defTabSz="915680" eaLnBrk="0" fontAlgn="base" hangingPunct="0">
              <a:lnSpc>
                <a:spcPct val="90000"/>
              </a:lnSpc>
              <a:spcBef>
                <a:spcPct val="50000"/>
              </a:spcBef>
              <a:spcAft>
                <a:spcPct val="0"/>
              </a:spcAft>
            </a:pPr>
            <a:r>
              <a:rPr lang="en-US" sz="2203" b="1" dirty="0">
                <a:solidFill>
                  <a:srgbClr val="CF0E30"/>
                </a:solidFill>
                <a:latin typeface="Arial" panose="020B0604020202020204" pitchFamily="34" charset="0"/>
              </a:rPr>
              <a:t>Training in a discipline that other people likely to work on the same problem are not trained in.</a:t>
            </a:r>
          </a:p>
        </p:txBody>
      </p:sp>
      <p:sp>
        <p:nvSpPr>
          <p:cNvPr id="22533" name="Rectangle 3"/>
          <p:cNvSpPr>
            <a:spLocks noChangeArrowheads="1"/>
          </p:cNvSpPr>
          <p:nvPr/>
        </p:nvSpPr>
        <p:spPr bwMode="auto">
          <a:xfrm>
            <a:off x="604089" y="1445044"/>
            <a:ext cx="7007433" cy="394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2203" b="1">
                <a:solidFill>
                  <a:srgbClr val="00279F"/>
                </a:solidFill>
                <a:latin typeface="Arial" panose="020B0604020202020204" pitchFamily="34" charset="0"/>
              </a:rPr>
              <a:t>What is a “secret weapon”?</a:t>
            </a:r>
          </a:p>
        </p:txBody>
      </p:sp>
      <p:sp>
        <p:nvSpPr>
          <p:cNvPr id="12" name="AutoShape 5"/>
          <p:cNvSpPr>
            <a:spLocks noChangeArrowheads="1"/>
          </p:cNvSpPr>
          <p:nvPr/>
        </p:nvSpPr>
        <p:spPr bwMode="auto">
          <a:xfrm>
            <a:off x="7220454" y="65178"/>
            <a:ext cx="1815446" cy="580244"/>
          </a:xfrm>
          <a:prstGeom prst="roundRect">
            <a:avLst>
              <a:gd name="adj" fmla="val 12486"/>
            </a:avLst>
          </a:prstGeom>
          <a:solidFill>
            <a:schemeClr val="folHlink"/>
          </a:solidFill>
          <a:ln w="25400">
            <a:solidFill>
              <a:schemeClr val="tx1"/>
            </a:solidFill>
            <a:round/>
            <a:headEnd/>
            <a:tailEnd/>
          </a:ln>
          <a:effectLst>
            <a:outerShdw blurRad="50800" dist="38100" dir="2700000" algn="tl" rotWithShape="0">
              <a:prstClr val="black">
                <a:alpha val="40000"/>
              </a:prstClr>
            </a:outerShdw>
          </a:effectLst>
        </p:spPr>
        <p:txBody>
          <a:bodyPr wrap="none" anchor="ctr"/>
          <a:lstStyle/>
          <a:p>
            <a:pPr defTabSz="915680" eaLnBrk="0" fontAlgn="base" hangingPunct="0">
              <a:spcBef>
                <a:spcPct val="0"/>
              </a:spcBef>
              <a:spcAft>
                <a:spcPct val="0"/>
              </a:spcAft>
              <a:defRPr/>
            </a:pPr>
            <a:endParaRPr lang="en-US" sz="2403">
              <a:solidFill>
                <a:srgbClr val="00279F"/>
              </a:solidFill>
              <a:latin typeface="Times New Roman" panose="02020603050405020304" pitchFamily="18" charset="0"/>
            </a:endParaRPr>
          </a:p>
        </p:txBody>
      </p:sp>
      <p:sp>
        <p:nvSpPr>
          <p:cNvPr id="22535" name="Rectangle 17"/>
          <p:cNvSpPr>
            <a:spLocks noChangeArrowheads="1"/>
          </p:cNvSpPr>
          <p:nvPr/>
        </p:nvSpPr>
        <p:spPr bwMode="auto">
          <a:xfrm>
            <a:off x="7385783" y="81076"/>
            <a:ext cx="1673963" cy="55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Finding a research question</a:t>
            </a:r>
            <a:endParaRPr lang="pl-PL" sz="901" b="1">
              <a:solidFill>
                <a:srgbClr val="00279F"/>
              </a:solidFill>
              <a:latin typeface="Arial" panose="020B0604020202020204" pitchFamily="34" charset="0"/>
            </a:endParaRP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“Secret weapon”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Dissertation question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Concluding remarks</a:t>
            </a:r>
          </a:p>
        </p:txBody>
      </p:sp>
      <p:sp>
        <p:nvSpPr>
          <p:cNvPr id="22536" name="Rectangle 18"/>
          <p:cNvSpPr>
            <a:spLocks noChangeArrowheads="1"/>
          </p:cNvSpPr>
          <p:nvPr/>
        </p:nvSpPr>
        <p:spPr bwMode="auto">
          <a:xfrm>
            <a:off x="7242709" y="131946"/>
            <a:ext cx="235970" cy="37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87000"/>
              </a:lnSpc>
              <a:spcBef>
                <a:spcPct val="0"/>
              </a:spcBef>
              <a:spcAft>
                <a:spcPct val="0"/>
              </a:spcAft>
            </a:pPr>
            <a:r>
              <a:rPr lang="en-US" sz="2403" b="1">
                <a:solidFill>
                  <a:srgbClr val="00279F"/>
                </a:solidFill>
                <a:latin typeface="Arial" panose="020B0604020202020204" pitchFamily="34" charset="0"/>
              </a:rPr>
              <a:t>•</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idx="4294967295"/>
          </p:nvPr>
        </p:nvSpPr>
        <p:spPr>
          <a:xfrm>
            <a:off x="597730" y="618396"/>
            <a:ext cx="5780178" cy="406965"/>
          </a:xfrm>
          <a:ln cap="flat"/>
          <a:effectLst>
            <a:outerShdw blurRad="50800" dist="38100" dir="2700000" algn="tl" rotWithShape="0">
              <a:prstClr val="black">
                <a:alpha val="40000"/>
              </a:prstClr>
            </a:outerShdw>
          </a:effectLst>
        </p:spPr>
        <p:txBody>
          <a:bodyPr/>
          <a:lstStyle/>
          <a:p>
            <a:pPr>
              <a:lnSpc>
                <a:spcPct val="94000"/>
              </a:lnSpc>
              <a:defRPr/>
            </a:pPr>
            <a:r>
              <a:rPr lang="en-US"/>
              <a:t>“Don’t put all your eggs in one basket”</a:t>
            </a:r>
          </a:p>
        </p:txBody>
      </p:sp>
      <p:sp>
        <p:nvSpPr>
          <p:cNvPr id="23555" name="Rectangle 4"/>
          <p:cNvSpPr>
            <a:spLocks noChangeArrowheads="1"/>
          </p:cNvSpPr>
          <p:nvPr/>
        </p:nvSpPr>
        <p:spPr bwMode="auto">
          <a:xfrm>
            <a:off x="451477" y="1521351"/>
            <a:ext cx="7859516" cy="1231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171450" indent="-17145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171690" indent="-171690" defTabSz="915680" eaLnBrk="0" fontAlgn="base" hangingPunct="0">
              <a:lnSpc>
                <a:spcPct val="90000"/>
              </a:lnSpc>
              <a:spcBef>
                <a:spcPct val="50000"/>
              </a:spcBef>
              <a:spcAft>
                <a:spcPct val="0"/>
              </a:spcAft>
              <a:buFontTx/>
              <a:buChar char="•"/>
            </a:pPr>
            <a:r>
              <a:rPr lang="en-US" sz="2003" b="1">
                <a:solidFill>
                  <a:srgbClr val="00279F"/>
                </a:solidFill>
                <a:latin typeface="Arial" panose="020B0604020202020204" pitchFamily="34" charset="0"/>
              </a:rPr>
              <a:t>It’s a good idea to always have several good questions</a:t>
            </a:r>
          </a:p>
          <a:p>
            <a:pPr marL="171690" indent="-171690" defTabSz="915680" eaLnBrk="0" fontAlgn="base" hangingPunct="0">
              <a:lnSpc>
                <a:spcPct val="90000"/>
              </a:lnSpc>
              <a:spcBef>
                <a:spcPct val="50000"/>
              </a:spcBef>
              <a:spcAft>
                <a:spcPct val="0"/>
              </a:spcAft>
            </a:pPr>
            <a:r>
              <a:rPr lang="en-US" sz="2003" b="1">
                <a:solidFill>
                  <a:srgbClr val="00279F"/>
                </a:solidFill>
                <a:latin typeface="Arial" panose="020B0604020202020204" pitchFamily="34" charset="0"/>
              </a:rPr>
              <a:t>	… and work on the top three</a:t>
            </a:r>
          </a:p>
          <a:p>
            <a:pPr marL="171690" indent="-171690" defTabSz="915680" eaLnBrk="0" fontAlgn="base" hangingPunct="0">
              <a:lnSpc>
                <a:spcPct val="90000"/>
              </a:lnSpc>
              <a:spcBef>
                <a:spcPct val="50000"/>
              </a:spcBef>
              <a:spcAft>
                <a:spcPct val="0"/>
              </a:spcAft>
              <a:buFontTx/>
              <a:buChar char="•"/>
            </a:pPr>
            <a:r>
              <a:rPr lang="en-US" sz="2003" b="1">
                <a:solidFill>
                  <a:srgbClr val="00279F"/>
                </a:solidFill>
                <a:latin typeface="Arial" panose="020B0604020202020204" pitchFamily="34" charset="0"/>
              </a:rPr>
              <a:t>This may not be a very good idea for doctoral dissertation</a:t>
            </a:r>
          </a:p>
        </p:txBody>
      </p:sp>
      <p:pic>
        <p:nvPicPr>
          <p:cNvPr id="23556" name="Picture 8" descr="ANd9GcRgYFvkRHgPSrb-0fKYjXKxoM8LlksBosOmz0voIw-ATgDfq6-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7858" y="3047470"/>
            <a:ext cx="4567231" cy="3292286"/>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1" name="AutoShape 5"/>
          <p:cNvSpPr>
            <a:spLocks noChangeArrowheads="1"/>
          </p:cNvSpPr>
          <p:nvPr/>
        </p:nvSpPr>
        <p:spPr bwMode="auto">
          <a:xfrm>
            <a:off x="7220454" y="65178"/>
            <a:ext cx="1815446" cy="580244"/>
          </a:xfrm>
          <a:prstGeom prst="roundRect">
            <a:avLst>
              <a:gd name="adj" fmla="val 12486"/>
            </a:avLst>
          </a:prstGeom>
          <a:solidFill>
            <a:schemeClr val="folHlink"/>
          </a:solidFill>
          <a:ln w="25400">
            <a:solidFill>
              <a:schemeClr val="tx1"/>
            </a:solidFill>
            <a:round/>
            <a:headEnd/>
            <a:tailEnd/>
          </a:ln>
          <a:effectLst>
            <a:outerShdw blurRad="50800" dist="38100" dir="2700000" algn="tl" rotWithShape="0">
              <a:prstClr val="black">
                <a:alpha val="40000"/>
              </a:prstClr>
            </a:outerShdw>
          </a:effectLst>
        </p:spPr>
        <p:txBody>
          <a:bodyPr wrap="none" anchor="ctr"/>
          <a:lstStyle/>
          <a:p>
            <a:pPr defTabSz="915680" eaLnBrk="0" fontAlgn="base" hangingPunct="0">
              <a:spcBef>
                <a:spcPct val="0"/>
              </a:spcBef>
              <a:spcAft>
                <a:spcPct val="0"/>
              </a:spcAft>
              <a:defRPr/>
            </a:pPr>
            <a:endParaRPr lang="en-US" sz="2403">
              <a:solidFill>
                <a:srgbClr val="00279F"/>
              </a:solidFill>
              <a:latin typeface="Times New Roman" panose="02020603050405020304" pitchFamily="18" charset="0"/>
            </a:endParaRPr>
          </a:p>
        </p:txBody>
      </p:sp>
      <p:sp>
        <p:nvSpPr>
          <p:cNvPr id="23558" name="Rectangle 17"/>
          <p:cNvSpPr>
            <a:spLocks noChangeArrowheads="1"/>
          </p:cNvSpPr>
          <p:nvPr/>
        </p:nvSpPr>
        <p:spPr bwMode="auto">
          <a:xfrm>
            <a:off x="7385783" y="81076"/>
            <a:ext cx="1673963" cy="55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Finding a research question</a:t>
            </a:r>
            <a:endParaRPr lang="pl-PL" sz="901" b="1">
              <a:solidFill>
                <a:srgbClr val="00279F"/>
              </a:solidFill>
              <a:latin typeface="Arial" panose="020B0604020202020204" pitchFamily="34" charset="0"/>
            </a:endParaRP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“Secret weapon”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Dissertation question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Concluding remarks</a:t>
            </a:r>
          </a:p>
        </p:txBody>
      </p:sp>
      <p:sp>
        <p:nvSpPr>
          <p:cNvPr id="23559" name="Rectangle 18"/>
          <p:cNvSpPr>
            <a:spLocks noChangeArrowheads="1"/>
          </p:cNvSpPr>
          <p:nvPr/>
        </p:nvSpPr>
        <p:spPr bwMode="auto">
          <a:xfrm>
            <a:off x="7242709" y="131946"/>
            <a:ext cx="235970" cy="37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87000"/>
              </a:lnSpc>
              <a:spcBef>
                <a:spcPct val="0"/>
              </a:spcBef>
              <a:spcAft>
                <a:spcPct val="0"/>
              </a:spcAft>
            </a:pPr>
            <a:r>
              <a:rPr lang="en-US" sz="2403" b="1">
                <a:solidFill>
                  <a:srgbClr val="00279F"/>
                </a:solidFill>
                <a:latin typeface="Arial" panose="020B0604020202020204" pitchFamily="34" charset="0"/>
              </a:rPr>
              <a:t>•</a:t>
            </a: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idx="4294967295"/>
          </p:nvPr>
        </p:nvSpPr>
        <p:spPr>
          <a:xfrm>
            <a:off x="604089" y="605679"/>
            <a:ext cx="5126809" cy="406965"/>
          </a:xfrm>
          <a:ln cap="flat"/>
          <a:effectLst>
            <a:outerShdw blurRad="50800" dist="38100" dir="2700000" algn="tl" rotWithShape="0">
              <a:prstClr val="black">
                <a:alpha val="40000"/>
              </a:prstClr>
            </a:outerShdw>
          </a:effectLst>
        </p:spPr>
        <p:txBody>
          <a:bodyPr/>
          <a:lstStyle/>
          <a:p>
            <a:pPr algn="r">
              <a:lnSpc>
                <a:spcPct val="94000"/>
              </a:lnSpc>
              <a:defRPr/>
            </a:pPr>
            <a:r>
              <a:rPr lang="en-US"/>
              <a:t>“Chance prefers a prepared mind”</a:t>
            </a:r>
          </a:p>
        </p:txBody>
      </p:sp>
      <p:pic>
        <p:nvPicPr>
          <p:cNvPr id="24579" name="Picture 11" descr="Mark Twain">
            <a:hlinkClick r:id="rId3" tooltip="Mark Twain"/>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90778" y="1521350"/>
            <a:ext cx="2030057" cy="2842398"/>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4580" name="Rectangle 4"/>
          <p:cNvSpPr>
            <a:spLocks noChangeArrowheads="1"/>
          </p:cNvSpPr>
          <p:nvPr/>
        </p:nvSpPr>
        <p:spPr bwMode="auto">
          <a:xfrm>
            <a:off x="451477" y="1750269"/>
            <a:ext cx="6104478" cy="645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171450" indent="-17145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171690" indent="-171690" defTabSz="915680" eaLnBrk="0" fontAlgn="base" hangingPunct="0">
              <a:lnSpc>
                <a:spcPct val="90000"/>
              </a:lnSpc>
              <a:spcBef>
                <a:spcPct val="50000"/>
              </a:spcBef>
              <a:spcAft>
                <a:spcPct val="0"/>
              </a:spcAft>
            </a:pPr>
            <a:r>
              <a:rPr lang="en-US" sz="2003" b="1">
                <a:solidFill>
                  <a:srgbClr val="00279F"/>
                </a:solidFill>
                <a:latin typeface="Arial" panose="020B0604020202020204" pitchFamily="34" charset="0"/>
              </a:rPr>
              <a:t>“The man who does not read has no advantage over the man who cannot read.” </a:t>
            </a:r>
            <a:r>
              <a:rPr lang="en-US" sz="1402" b="1">
                <a:solidFill>
                  <a:srgbClr val="00279F"/>
                </a:solidFill>
                <a:latin typeface="Arial" panose="020B0604020202020204" pitchFamily="34" charset="0"/>
              </a:rPr>
              <a:t>[Mark Twain]</a:t>
            </a:r>
          </a:p>
        </p:txBody>
      </p:sp>
      <p:grpSp>
        <p:nvGrpSpPr>
          <p:cNvPr id="2" name="Group 14"/>
          <p:cNvGrpSpPr>
            <a:grpSpLocks/>
          </p:cNvGrpSpPr>
          <p:nvPr/>
        </p:nvGrpSpPr>
        <p:grpSpPr bwMode="auto">
          <a:xfrm>
            <a:off x="1214537" y="3657919"/>
            <a:ext cx="7477986" cy="2195387"/>
            <a:chOff x="764" y="2300"/>
            <a:chExt cx="4704" cy="1381"/>
          </a:xfrm>
        </p:grpSpPr>
        <p:pic>
          <p:nvPicPr>
            <p:cNvPr id="24585" name="Picture 9" descr="ANd9GcTqmMf-Uf8HHWa1elNcklx61owmt2qREYgTZLf7LojK9DKu-in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4" y="2300"/>
              <a:ext cx="1350" cy="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6" name="Rectangle 4"/>
            <p:cNvSpPr>
              <a:spLocks noChangeArrowheads="1"/>
            </p:cNvSpPr>
            <p:nvPr/>
          </p:nvSpPr>
          <p:spPr bwMode="auto">
            <a:xfrm>
              <a:off x="1868" y="2828"/>
              <a:ext cx="3600" cy="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171450" indent="-17145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171690" indent="-171690" defTabSz="915680" eaLnBrk="0" fontAlgn="base" hangingPunct="0">
                <a:lnSpc>
                  <a:spcPct val="90000"/>
                </a:lnSpc>
                <a:spcBef>
                  <a:spcPct val="50000"/>
                </a:spcBef>
                <a:spcAft>
                  <a:spcPct val="0"/>
                </a:spcAft>
              </a:pPr>
              <a:r>
                <a:rPr lang="en-US" sz="2003" b="1">
                  <a:solidFill>
                    <a:srgbClr val="00279F"/>
                  </a:solidFill>
                  <a:latin typeface="Arial" panose="020B0604020202020204" pitchFamily="34" charset="0"/>
                </a:rPr>
                <a:t>What made Fleming look at the dishes and notice something unusual?</a:t>
              </a:r>
            </a:p>
            <a:p>
              <a:pPr marL="171690" indent="-171690" defTabSz="915680" eaLnBrk="0" fontAlgn="base" hangingPunct="0">
                <a:lnSpc>
                  <a:spcPct val="90000"/>
                </a:lnSpc>
                <a:spcBef>
                  <a:spcPct val="50000"/>
                </a:spcBef>
                <a:spcAft>
                  <a:spcPct val="0"/>
                </a:spcAft>
              </a:pPr>
              <a:r>
                <a:rPr lang="en-US" sz="2003" b="1">
                  <a:solidFill>
                    <a:srgbClr val="00279F"/>
                  </a:solidFill>
                  <a:latin typeface="Arial" panose="020B0604020202020204" pitchFamily="34" charset="0"/>
                </a:rPr>
                <a:t>Learn as much as you can and as diverse knowledge as you can!</a:t>
              </a:r>
              <a:endParaRPr lang="en-US" sz="1402" b="1">
                <a:solidFill>
                  <a:srgbClr val="00279F"/>
                </a:solidFill>
                <a:latin typeface="Arial" panose="020B0604020202020204" pitchFamily="34" charset="0"/>
              </a:endParaRPr>
            </a:p>
          </p:txBody>
        </p:sp>
      </p:grpSp>
      <p:sp>
        <p:nvSpPr>
          <p:cNvPr id="11" name="AutoShape 5"/>
          <p:cNvSpPr>
            <a:spLocks noChangeArrowheads="1"/>
          </p:cNvSpPr>
          <p:nvPr/>
        </p:nvSpPr>
        <p:spPr bwMode="auto">
          <a:xfrm>
            <a:off x="7220454" y="65178"/>
            <a:ext cx="1815446" cy="580244"/>
          </a:xfrm>
          <a:prstGeom prst="roundRect">
            <a:avLst>
              <a:gd name="adj" fmla="val 12486"/>
            </a:avLst>
          </a:prstGeom>
          <a:solidFill>
            <a:schemeClr val="folHlink"/>
          </a:solidFill>
          <a:ln w="25400">
            <a:solidFill>
              <a:schemeClr val="tx1"/>
            </a:solidFill>
            <a:round/>
            <a:headEnd/>
            <a:tailEnd/>
          </a:ln>
          <a:effectLst>
            <a:outerShdw blurRad="50800" dist="38100" dir="2700000" algn="tl" rotWithShape="0">
              <a:prstClr val="black">
                <a:alpha val="40000"/>
              </a:prstClr>
            </a:outerShdw>
          </a:effectLst>
        </p:spPr>
        <p:txBody>
          <a:bodyPr wrap="none" anchor="ctr"/>
          <a:lstStyle/>
          <a:p>
            <a:pPr defTabSz="915680" eaLnBrk="0" fontAlgn="base" hangingPunct="0">
              <a:spcBef>
                <a:spcPct val="0"/>
              </a:spcBef>
              <a:spcAft>
                <a:spcPct val="0"/>
              </a:spcAft>
              <a:defRPr/>
            </a:pPr>
            <a:endParaRPr lang="en-US" sz="2403">
              <a:solidFill>
                <a:srgbClr val="00279F"/>
              </a:solidFill>
              <a:latin typeface="Times New Roman" panose="02020603050405020304" pitchFamily="18" charset="0"/>
            </a:endParaRPr>
          </a:p>
        </p:txBody>
      </p:sp>
      <p:sp>
        <p:nvSpPr>
          <p:cNvPr id="24583" name="Rectangle 17"/>
          <p:cNvSpPr>
            <a:spLocks noChangeArrowheads="1"/>
          </p:cNvSpPr>
          <p:nvPr/>
        </p:nvSpPr>
        <p:spPr bwMode="auto">
          <a:xfrm>
            <a:off x="7385783" y="81076"/>
            <a:ext cx="1673963" cy="55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Finding a research question</a:t>
            </a:r>
            <a:endParaRPr lang="pl-PL" sz="901" b="1">
              <a:solidFill>
                <a:srgbClr val="00279F"/>
              </a:solidFill>
              <a:latin typeface="Arial" panose="020B0604020202020204" pitchFamily="34" charset="0"/>
            </a:endParaRP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“Secret weapon”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Dissertation question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Concluding remarks</a:t>
            </a:r>
          </a:p>
        </p:txBody>
      </p:sp>
      <p:sp>
        <p:nvSpPr>
          <p:cNvPr id="24584" name="Rectangle 18"/>
          <p:cNvSpPr>
            <a:spLocks noChangeArrowheads="1"/>
          </p:cNvSpPr>
          <p:nvPr/>
        </p:nvSpPr>
        <p:spPr bwMode="auto">
          <a:xfrm>
            <a:off x="7242709" y="131946"/>
            <a:ext cx="235970" cy="37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87000"/>
              </a:lnSpc>
              <a:spcBef>
                <a:spcPct val="0"/>
              </a:spcBef>
              <a:spcAft>
                <a:spcPct val="0"/>
              </a:spcAft>
            </a:pPr>
            <a:r>
              <a:rPr lang="en-US" sz="2403" b="1">
                <a:solidFill>
                  <a:srgbClr val="00279F"/>
                </a:solidFill>
                <a:latin typeface="Arial" panose="020B0604020202020204" pitchFamily="34" charset="0"/>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604089" y="605679"/>
            <a:ext cx="4594256" cy="406965"/>
          </a:xfrm>
          <a:ln cap="flat"/>
          <a:effectLst>
            <a:outerShdw blurRad="50800" dist="38100" dir="2700000" algn="tl" rotWithShape="0">
              <a:prstClr val="black">
                <a:alpha val="40000"/>
              </a:prstClr>
            </a:outerShdw>
          </a:effectLst>
        </p:spPr>
        <p:txBody>
          <a:bodyPr/>
          <a:lstStyle/>
          <a:p>
            <a:pPr>
              <a:lnSpc>
                <a:spcPct val="94000"/>
              </a:lnSpc>
              <a:defRPr/>
            </a:pPr>
            <a:r>
              <a:rPr lang="en-US" dirty="0"/>
              <a:t>Finding a dissertation problem</a:t>
            </a:r>
          </a:p>
        </p:txBody>
      </p:sp>
      <p:sp>
        <p:nvSpPr>
          <p:cNvPr id="25603" name="Rectangle 3"/>
          <p:cNvSpPr>
            <a:spLocks noChangeArrowheads="1"/>
          </p:cNvSpPr>
          <p:nvPr/>
        </p:nvSpPr>
        <p:spPr bwMode="auto">
          <a:xfrm>
            <a:off x="678806" y="1379867"/>
            <a:ext cx="7479575" cy="699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2203" b="1">
                <a:solidFill>
                  <a:srgbClr val="CF0E30"/>
                </a:solidFill>
                <a:latin typeface="Arial" panose="020B0604020202020204" pitchFamily="34" charset="0"/>
              </a:rPr>
              <a:t>Similar to the problem of finding a research question, although you are not completely on your own here ...</a:t>
            </a:r>
          </a:p>
        </p:txBody>
      </p:sp>
      <p:sp>
        <p:nvSpPr>
          <p:cNvPr id="25604" name="Rectangle 4"/>
          <p:cNvSpPr>
            <a:spLocks noChangeArrowheads="1"/>
          </p:cNvSpPr>
          <p:nvPr/>
        </p:nvSpPr>
        <p:spPr bwMode="auto">
          <a:xfrm>
            <a:off x="756701" y="2589634"/>
            <a:ext cx="7783210" cy="2960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171450" indent="-17145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171690" indent="-171690" defTabSz="915680" eaLnBrk="0" fontAlgn="base" hangingPunct="0">
              <a:spcBef>
                <a:spcPct val="10000"/>
              </a:spcBef>
              <a:spcAft>
                <a:spcPct val="0"/>
              </a:spcAft>
              <a:buFontTx/>
              <a:buChar char="•"/>
            </a:pPr>
            <a:r>
              <a:rPr lang="en-US" sz="2003" b="1">
                <a:solidFill>
                  <a:srgbClr val="00279F"/>
                </a:solidFill>
                <a:latin typeface="Arial" panose="020B0604020202020204" pitchFamily="34" charset="0"/>
              </a:rPr>
              <a:t>Listen to your advisor:  He/she is (or should be) one of your secret weapons.</a:t>
            </a:r>
          </a:p>
          <a:p>
            <a:pPr marL="171690" indent="-171690" defTabSz="915680" eaLnBrk="0" fontAlgn="base" hangingPunct="0">
              <a:spcBef>
                <a:spcPct val="10000"/>
              </a:spcBef>
              <a:spcAft>
                <a:spcPct val="0"/>
              </a:spcAft>
              <a:buFontTx/>
              <a:buChar char="•"/>
            </a:pPr>
            <a:r>
              <a:rPr lang="en-US" sz="2003" b="1">
                <a:solidFill>
                  <a:srgbClr val="00279F"/>
                </a:solidFill>
                <a:latin typeface="Arial" panose="020B0604020202020204" pitchFamily="34" charset="0"/>
              </a:rPr>
              <a:t>What is (or is likely to be) funded?  After all, you need to pay the rent and buy bread.</a:t>
            </a:r>
          </a:p>
          <a:p>
            <a:pPr marL="171690" indent="-171690" defTabSz="915680" eaLnBrk="0" fontAlgn="base" hangingPunct="0">
              <a:spcBef>
                <a:spcPct val="10000"/>
              </a:spcBef>
              <a:spcAft>
                <a:spcPct val="0"/>
              </a:spcAft>
              <a:buFontTx/>
              <a:buChar char="•"/>
            </a:pPr>
            <a:r>
              <a:rPr lang="en-US" sz="2003" b="1">
                <a:solidFill>
                  <a:srgbClr val="00279F"/>
                </a:solidFill>
                <a:latin typeface="Arial" panose="020B0604020202020204" pitchFamily="34" charset="0"/>
              </a:rPr>
              <a:t>What are the strengths of this group, department, school, university, city?  Who are the people I can rely on (my other secret weapons).</a:t>
            </a:r>
          </a:p>
          <a:p>
            <a:pPr marL="171690" indent="-171690" defTabSz="915680" eaLnBrk="0" fontAlgn="base" hangingPunct="0">
              <a:spcBef>
                <a:spcPct val="10000"/>
              </a:spcBef>
              <a:spcAft>
                <a:spcPct val="0"/>
              </a:spcAft>
              <a:buFontTx/>
              <a:buChar char="•"/>
            </a:pPr>
            <a:r>
              <a:rPr lang="en-US" sz="2003" b="1">
                <a:solidFill>
                  <a:srgbClr val="00279F"/>
                </a:solidFill>
                <a:latin typeface="Arial" panose="020B0604020202020204" pitchFamily="34" charset="0"/>
              </a:rPr>
              <a:t>Remember that a doctoral dissertation (just like any scientific paper) is merely a progress report.</a:t>
            </a:r>
          </a:p>
        </p:txBody>
      </p:sp>
      <p:sp>
        <p:nvSpPr>
          <p:cNvPr id="11" name="AutoShape 5"/>
          <p:cNvSpPr>
            <a:spLocks noChangeArrowheads="1"/>
          </p:cNvSpPr>
          <p:nvPr/>
        </p:nvSpPr>
        <p:spPr bwMode="auto">
          <a:xfrm>
            <a:off x="7220454" y="65178"/>
            <a:ext cx="1815446" cy="580244"/>
          </a:xfrm>
          <a:prstGeom prst="roundRect">
            <a:avLst>
              <a:gd name="adj" fmla="val 12486"/>
            </a:avLst>
          </a:prstGeom>
          <a:solidFill>
            <a:schemeClr val="folHlink"/>
          </a:solidFill>
          <a:ln w="25400">
            <a:solidFill>
              <a:schemeClr val="tx1"/>
            </a:solidFill>
            <a:round/>
            <a:headEnd/>
            <a:tailEnd/>
          </a:ln>
          <a:effectLst>
            <a:outerShdw blurRad="50800" dist="38100" dir="2700000" algn="tl" rotWithShape="0">
              <a:prstClr val="black">
                <a:alpha val="40000"/>
              </a:prstClr>
            </a:outerShdw>
          </a:effectLst>
        </p:spPr>
        <p:txBody>
          <a:bodyPr wrap="none" anchor="ctr"/>
          <a:lstStyle/>
          <a:p>
            <a:pPr defTabSz="915680" eaLnBrk="0" fontAlgn="base" hangingPunct="0">
              <a:spcBef>
                <a:spcPct val="0"/>
              </a:spcBef>
              <a:spcAft>
                <a:spcPct val="0"/>
              </a:spcAft>
              <a:defRPr/>
            </a:pPr>
            <a:endParaRPr lang="en-US" sz="2403">
              <a:solidFill>
                <a:srgbClr val="00279F"/>
              </a:solidFill>
              <a:latin typeface="Times New Roman" panose="02020603050405020304" pitchFamily="18" charset="0"/>
            </a:endParaRPr>
          </a:p>
        </p:txBody>
      </p:sp>
      <p:sp>
        <p:nvSpPr>
          <p:cNvPr id="25606" name="Rectangle 17"/>
          <p:cNvSpPr>
            <a:spLocks noChangeArrowheads="1"/>
          </p:cNvSpPr>
          <p:nvPr/>
        </p:nvSpPr>
        <p:spPr bwMode="auto">
          <a:xfrm>
            <a:off x="7385783" y="81076"/>
            <a:ext cx="1673963" cy="55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Finding a research question</a:t>
            </a:r>
            <a:endParaRPr lang="pl-PL" sz="901" b="1">
              <a:solidFill>
                <a:srgbClr val="00279F"/>
              </a:solidFill>
              <a:latin typeface="Arial" panose="020B0604020202020204" pitchFamily="34" charset="0"/>
            </a:endParaRP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“Secret weapon”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Dissertation question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Concluding remarks</a:t>
            </a:r>
          </a:p>
        </p:txBody>
      </p:sp>
      <p:sp>
        <p:nvSpPr>
          <p:cNvPr id="25607" name="Rectangle 18"/>
          <p:cNvSpPr>
            <a:spLocks noChangeArrowheads="1"/>
          </p:cNvSpPr>
          <p:nvPr/>
        </p:nvSpPr>
        <p:spPr bwMode="auto">
          <a:xfrm>
            <a:off x="7242709" y="224149"/>
            <a:ext cx="235970" cy="37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87000"/>
              </a:lnSpc>
              <a:spcBef>
                <a:spcPct val="0"/>
              </a:spcBef>
              <a:spcAft>
                <a:spcPct val="0"/>
              </a:spcAft>
            </a:pPr>
            <a:r>
              <a:rPr lang="en-US" sz="2403" b="1">
                <a:solidFill>
                  <a:srgbClr val="00279F"/>
                </a:solidFill>
                <a:latin typeface="Arial" panose="020B0604020202020204" pitchFamily="34" charset="0"/>
              </a:rPr>
              <a:t>•</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597731" y="618396"/>
            <a:ext cx="4594256" cy="406965"/>
          </a:xfrm>
          <a:ln cap="flat"/>
          <a:effectLst>
            <a:outerShdw blurRad="50800" dist="38100" dir="2700000" algn="tl" rotWithShape="0">
              <a:prstClr val="black">
                <a:alpha val="40000"/>
              </a:prstClr>
            </a:outerShdw>
          </a:effectLst>
        </p:spPr>
        <p:txBody>
          <a:bodyPr/>
          <a:lstStyle/>
          <a:p>
            <a:pPr>
              <a:lnSpc>
                <a:spcPct val="94000"/>
              </a:lnSpc>
              <a:defRPr/>
            </a:pPr>
            <a:r>
              <a:rPr lang="en-US" dirty="0"/>
              <a:t>Finding a dissertation problem</a:t>
            </a:r>
          </a:p>
        </p:txBody>
      </p:sp>
      <p:sp>
        <p:nvSpPr>
          <p:cNvPr id="26627" name="Rectangle 4"/>
          <p:cNvSpPr>
            <a:spLocks noChangeArrowheads="1"/>
          </p:cNvSpPr>
          <p:nvPr/>
        </p:nvSpPr>
        <p:spPr bwMode="auto">
          <a:xfrm>
            <a:off x="527783" y="1826575"/>
            <a:ext cx="8387299" cy="267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171450" indent="-17145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171690" indent="-171690" defTabSz="915680" eaLnBrk="0" fontAlgn="base" hangingPunct="0">
              <a:spcBef>
                <a:spcPct val="10000"/>
              </a:spcBef>
              <a:spcAft>
                <a:spcPct val="0"/>
              </a:spcAft>
              <a:buFontTx/>
              <a:buChar char="•"/>
            </a:pPr>
            <a:r>
              <a:rPr lang="en-US" sz="2003" b="1" dirty="0">
                <a:solidFill>
                  <a:srgbClr val="00279F"/>
                </a:solidFill>
                <a:latin typeface="Arial" panose="020B0604020202020204" pitchFamily="34" charset="0"/>
              </a:rPr>
              <a:t>Play actively with the knowledge that you are gaining, lay links between facts, be critical and ask questions.</a:t>
            </a:r>
          </a:p>
          <a:p>
            <a:pPr marL="171690" indent="-171690" defTabSz="915680" eaLnBrk="0" fontAlgn="base" hangingPunct="0">
              <a:spcBef>
                <a:spcPct val="10000"/>
              </a:spcBef>
              <a:spcAft>
                <a:spcPct val="0"/>
              </a:spcAft>
              <a:buFontTx/>
              <a:buChar char="•"/>
            </a:pPr>
            <a:r>
              <a:rPr lang="en-US" sz="2003" b="1" dirty="0">
                <a:solidFill>
                  <a:srgbClr val="00279F"/>
                </a:solidFill>
                <a:latin typeface="Arial" panose="020B0604020202020204" pitchFamily="34" charset="0"/>
              </a:rPr>
              <a:t>Take a real problem, preferably with high payoffs, find a good solution, do something practical.  Best research ideas come from real problems and recognized real life needs.</a:t>
            </a:r>
          </a:p>
          <a:p>
            <a:pPr marL="171690" indent="-171690" defTabSz="915680" eaLnBrk="0" fontAlgn="base" hangingPunct="0">
              <a:spcBef>
                <a:spcPct val="10000"/>
              </a:spcBef>
              <a:spcAft>
                <a:spcPct val="0"/>
              </a:spcAft>
              <a:buFontTx/>
              <a:buChar char="•"/>
            </a:pPr>
            <a:r>
              <a:rPr lang="en-US" sz="2003" b="1" dirty="0">
                <a:solidFill>
                  <a:srgbClr val="00279F"/>
                </a:solidFill>
                <a:latin typeface="Arial" panose="020B0604020202020204" pitchFamily="34" charset="0"/>
              </a:rPr>
              <a:t>Be careful who you are listening to.</a:t>
            </a:r>
          </a:p>
          <a:p>
            <a:pPr marL="171690" indent="-171690" defTabSz="915680" eaLnBrk="0" fontAlgn="base" hangingPunct="0">
              <a:spcBef>
                <a:spcPct val="10000"/>
              </a:spcBef>
              <a:spcAft>
                <a:spcPct val="0"/>
              </a:spcAft>
              <a:buFontTx/>
              <a:buChar char="•"/>
            </a:pPr>
            <a:r>
              <a:rPr lang="en-US" sz="2003" b="1" dirty="0">
                <a:solidFill>
                  <a:srgbClr val="00279F"/>
                </a:solidFill>
                <a:latin typeface="Arial" panose="020B0604020202020204" pitchFamily="34" charset="0"/>
              </a:rPr>
              <a:t>Think, think, and once again think. This is what you do best.</a:t>
            </a:r>
          </a:p>
          <a:p>
            <a:pPr marL="171690" indent="-171690" defTabSz="915680" eaLnBrk="0" fontAlgn="base" hangingPunct="0">
              <a:spcBef>
                <a:spcPct val="10000"/>
              </a:spcBef>
              <a:spcAft>
                <a:spcPct val="0"/>
              </a:spcAft>
              <a:buFontTx/>
              <a:buChar char="•"/>
            </a:pPr>
            <a:r>
              <a:rPr lang="en-US" sz="2003" b="1" dirty="0">
                <a:solidFill>
                  <a:srgbClr val="00279F"/>
                </a:solidFill>
                <a:latin typeface="Arial" panose="020B0604020202020204" pitchFamily="34" charset="0"/>
              </a:rPr>
              <a:t>Test market your ideas (spouse, friends, advisor, other faculty).</a:t>
            </a:r>
          </a:p>
        </p:txBody>
      </p:sp>
      <p:sp>
        <p:nvSpPr>
          <p:cNvPr id="10" name="AutoShape 5"/>
          <p:cNvSpPr>
            <a:spLocks noChangeArrowheads="1"/>
          </p:cNvSpPr>
          <p:nvPr/>
        </p:nvSpPr>
        <p:spPr bwMode="auto">
          <a:xfrm>
            <a:off x="7220454" y="65178"/>
            <a:ext cx="1815446" cy="580244"/>
          </a:xfrm>
          <a:prstGeom prst="roundRect">
            <a:avLst>
              <a:gd name="adj" fmla="val 12486"/>
            </a:avLst>
          </a:prstGeom>
          <a:solidFill>
            <a:schemeClr val="folHlink"/>
          </a:solidFill>
          <a:ln w="25400">
            <a:solidFill>
              <a:schemeClr val="tx1"/>
            </a:solidFill>
            <a:round/>
            <a:headEnd/>
            <a:tailEnd/>
          </a:ln>
          <a:effectLst>
            <a:outerShdw blurRad="50800" dist="38100" dir="2700000" algn="tl" rotWithShape="0">
              <a:prstClr val="black">
                <a:alpha val="40000"/>
              </a:prstClr>
            </a:outerShdw>
          </a:effectLst>
        </p:spPr>
        <p:txBody>
          <a:bodyPr wrap="none" anchor="ctr"/>
          <a:lstStyle/>
          <a:p>
            <a:pPr defTabSz="915680" eaLnBrk="0" fontAlgn="base" hangingPunct="0">
              <a:spcBef>
                <a:spcPct val="0"/>
              </a:spcBef>
              <a:spcAft>
                <a:spcPct val="0"/>
              </a:spcAft>
              <a:defRPr/>
            </a:pPr>
            <a:endParaRPr lang="en-US" sz="2403">
              <a:solidFill>
                <a:srgbClr val="00279F"/>
              </a:solidFill>
              <a:latin typeface="Times New Roman" panose="02020603050405020304" pitchFamily="18" charset="0"/>
            </a:endParaRPr>
          </a:p>
        </p:txBody>
      </p:sp>
      <p:sp>
        <p:nvSpPr>
          <p:cNvPr id="26629" name="Rectangle 17"/>
          <p:cNvSpPr>
            <a:spLocks noChangeArrowheads="1"/>
          </p:cNvSpPr>
          <p:nvPr/>
        </p:nvSpPr>
        <p:spPr bwMode="auto">
          <a:xfrm>
            <a:off x="7385783" y="81076"/>
            <a:ext cx="1673963" cy="55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Finding a research question</a:t>
            </a:r>
            <a:endParaRPr lang="pl-PL" sz="901" b="1">
              <a:solidFill>
                <a:srgbClr val="00279F"/>
              </a:solidFill>
              <a:latin typeface="Arial" panose="020B0604020202020204" pitchFamily="34" charset="0"/>
            </a:endParaRP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“Secret weapon”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Dissertation question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Concluding remarks</a:t>
            </a:r>
          </a:p>
        </p:txBody>
      </p:sp>
      <p:sp>
        <p:nvSpPr>
          <p:cNvPr id="26630" name="Rectangle 18"/>
          <p:cNvSpPr>
            <a:spLocks noChangeArrowheads="1"/>
          </p:cNvSpPr>
          <p:nvPr/>
        </p:nvSpPr>
        <p:spPr bwMode="auto">
          <a:xfrm>
            <a:off x="7242709" y="224149"/>
            <a:ext cx="235970" cy="37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87000"/>
              </a:lnSpc>
              <a:spcBef>
                <a:spcPct val="0"/>
              </a:spcBef>
              <a:spcAft>
                <a:spcPct val="0"/>
              </a:spcAft>
            </a:pPr>
            <a:r>
              <a:rPr lang="en-US" sz="2403" b="1">
                <a:solidFill>
                  <a:srgbClr val="00279F"/>
                </a:solidFill>
                <a:latin typeface="Arial" panose="020B0604020202020204" pitchFamily="34" charset="0"/>
              </a:rPr>
              <a:t>•</a:t>
            </a: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597731" y="618396"/>
            <a:ext cx="5069324" cy="398996"/>
          </a:xfrm>
          <a:ln cap="flat"/>
          <a:effectLst>
            <a:outerShdw blurRad="50800" dist="38100" dir="2700000" algn="tl" rotWithShape="0">
              <a:prstClr val="black">
                <a:alpha val="40000"/>
              </a:prstClr>
            </a:outerShdw>
          </a:effectLst>
        </p:spPr>
        <p:txBody>
          <a:bodyPr/>
          <a:lstStyle/>
          <a:p>
            <a:pPr>
              <a:lnSpc>
                <a:spcPct val="94000"/>
              </a:lnSpc>
              <a:defRPr/>
            </a:pPr>
            <a:r>
              <a:rPr lang="en-US" dirty="0"/>
              <a:t>How to judge that it is a “hit” (PB)</a:t>
            </a:r>
          </a:p>
        </p:txBody>
      </p:sp>
      <p:sp>
        <p:nvSpPr>
          <p:cNvPr id="26627" name="Rectangle 4"/>
          <p:cNvSpPr>
            <a:spLocks noChangeArrowheads="1"/>
          </p:cNvSpPr>
          <p:nvPr/>
        </p:nvSpPr>
        <p:spPr bwMode="auto">
          <a:xfrm>
            <a:off x="451477" y="1521351"/>
            <a:ext cx="8387299" cy="4916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171450" indent="-17145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171690" indent="-171690" defTabSz="915680" eaLnBrk="0" fontAlgn="base" hangingPunct="0">
              <a:spcBef>
                <a:spcPct val="10000"/>
              </a:spcBef>
              <a:spcAft>
                <a:spcPct val="0"/>
              </a:spcAft>
              <a:buFontTx/>
              <a:buChar char="•"/>
            </a:pPr>
            <a:r>
              <a:rPr lang="en-US" sz="1803" b="1" dirty="0">
                <a:solidFill>
                  <a:srgbClr val="00279F"/>
                </a:solidFill>
                <a:latin typeface="Arial" panose="020B0604020202020204" pitchFamily="34" charset="0"/>
              </a:rPr>
              <a:t>Not every selected and explored research question will graduate to the dissertation topic</a:t>
            </a:r>
          </a:p>
          <a:p>
            <a:pPr marL="171690" indent="-171690" defTabSz="915680" eaLnBrk="0" fontAlgn="base" hangingPunct="0">
              <a:spcBef>
                <a:spcPct val="10000"/>
              </a:spcBef>
              <a:spcAft>
                <a:spcPct val="0"/>
              </a:spcAft>
              <a:buFontTx/>
              <a:buChar char="•"/>
            </a:pPr>
            <a:r>
              <a:rPr lang="en-US" sz="1803" b="1" dirty="0">
                <a:solidFill>
                  <a:srgbClr val="00279F"/>
                </a:solidFill>
                <a:latin typeface="Arial" panose="020B0604020202020204" pitchFamily="34" charset="0"/>
              </a:rPr>
              <a:t>Try to move on part-way and re-assess the criteria</a:t>
            </a:r>
          </a:p>
          <a:p>
            <a:pPr marL="171690" indent="-171690" defTabSz="915680" eaLnBrk="0" fontAlgn="base" hangingPunct="0">
              <a:spcBef>
                <a:spcPct val="10000"/>
              </a:spcBef>
              <a:spcAft>
                <a:spcPct val="0"/>
              </a:spcAft>
              <a:buFontTx/>
              <a:buChar char="•"/>
            </a:pPr>
            <a:r>
              <a:rPr lang="en-US" sz="1803" b="1" dirty="0">
                <a:solidFill>
                  <a:srgbClr val="009688">
                    <a:lumMod val="50000"/>
                  </a:srgbClr>
                </a:solidFill>
                <a:latin typeface="Arial" panose="020B0604020202020204" pitchFamily="34" charset="0"/>
              </a:rPr>
              <a:t>Motivation</a:t>
            </a:r>
          </a:p>
          <a:p>
            <a:pPr marL="743990" lvl="1" indent="-286150" defTabSz="915680" eaLnBrk="0" fontAlgn="base" hangingPunct="0">
              <a:spcBef>
                <a:spcPct val="10000"/>
              </a:spcBef>
              <a:spcAft>
                <a:spcPct val="0"/>
              </a:spcAft>
              <a:buFontTx/>
              <a:buChar char="•"/>
            </a:pPr>
            <a:r>
              <a:rPr lang="en-US" sz="1803" b="1" dirty="0">
                <a:solidFill>
                  <a:srgbClr val="009688">
                    <a:lumMod val="50000"/>
                  </a:srgbClr>
                </a:solidFill>
                <a:latin typeface="Arial" panose="020B0604020202020204" pitchFamily="34" charset="0"/>
              </a:rPr>
              <a:t>Are you still excited/motivated to work on this question?</a:t>
            </a:r>
          </a:p>
          <a:p>
            <a:pPr marL="743990" lvl="1" indent="-286150" defTabSz="915680" eaLnBrk="0" fontAlgn="base" hangingPunct="0">
              <a:spcBef>
                <a:spcPct val="10000"/>
              </a:spcBef>
              <a:spcAft>
                <a:spcPct val="0"/>
              </a:spcAft>
              <a:buFontTx/>
              <a:buChar char="•"/>
            </a:pPr>
            <a:r>
              <a:rPr lang="en-US" sz="1803" b="1" dirty="0">
                <a:solidFill>
                  <a:srgbClr val="009688">
                    <a:lumMod val="50000"/>
                  </a:srgbClr>
                </a:solidFill>
                <a:latin typeface="Arial" panose="020B0604020202020204" pitchFamily="34" charset="0"/>
              </a:rPr>
              <a:t>Does it still looks like a value for your future career?</a:t>
            </a:r>
          </a:p>
          <a:p>
            <a:pPr marL="171690" indent="-171690" defTabSz="915680" eaLnBrk="0" fontAlgn="base" hangingPunct="0">
              <a:spcBef>
                <a:spcPct val="10000"/>
              </a:spcBef>
              <a:spcAft>
                <a:spcPct val="0"/>
              </a:spcAft>
              <a:buFontTx/>
              <a:buChar char="•"/>
            </a:pPr>
            <a:r>
              <a:rPr lang="en-US" sz="1803" b="1" dirty="0">
                <a:solidFill>
                  <a:srgbClr val="B50069">
                    <a:lumMod val="75000"/>
                  </a:srgbClr>
                </a:solidFill>
                <a:latin typeface="Arial" panose="020B0604020202020204" pitchFamily="34" charset="0"/>
              </a:rPr>
              <a:t>Feasibility</a:t>
            </a:r>
          </a:p>
          <a:p>
            <a:pPr marL="743990" lvl="1" indent="-286150" defTabSz="915680" eaLnBrk="0" fontAlgn="base" hangingPunct="0">
              <a:spcBef>
                <a:spcPct val="10000"/>
              </a:spcBef>
              <a:spcAft>
                <a:spcPct val="0"/>
              </a:spcAft>
              <a:buFontTx/>
              <a:buChar char="•"/>
            </a:pPr>
            <a:r>
              <a:rPr lang="en-US" sz="1803" b="1" dirty="0">
                <a:solidFill>
                  <a:srgbClr val="B50069">
                    <a:lumMod val="75000"/>
                  </a:srgbClr>
                </a:solidFill>
                <a:latin typeface="Arial" panose="020B0604020202020204" pitchFamily="34" charset="0"/>
              </a:rPr>
              <a:t>To what extent your original idea (and your secret weapon) work</a:t>
            </a:r>
          </a:p>
          <a:p>
            <a:pPr marL="743990" lvl="1" indent="-286150" defTabSz="915680" eaLnBrk="0" fontAlgn="base" hangingPunct="0">
              <a:spcBef>
                <a:spcPct val="10000"/>
              </a:spcBef>
              <a:spcAft>
                <a:spcPct val="0"/>
              </a:spcAft>
              <a:buFontTx/>
              <a:buChar char="•"/>
            </a:pPr>
            <a:r>
              <a:rPr lang="en-US" sz="1803" b="1" dirty="0">
                <a:solidFill>
                  <a:srgbClr val="B50069">
                    <a:lumMod val="75000"/>
                  </a:srgbClr>
                </a:solidFill>
                <a:latin typeface="Arial" panose="020B0604020202020204" pitchFamily="34" charset="0"/>
              </a:rPr>
              <a:t>Is it still looks doable in the remaining time left?</a:t>
            </a:r>
          </a:p>
          <a:p>
            <a:pPr marL="171690" indent="-171690" defTabSz="915680" eaLnBrk="0" fontAlgn="base" hangingPunct="0">
              <a:spcBef>
                <a:spcPct val="10000"/>
              </a:spcBef>
              <a:spcAft>
                <a:spcPct val="0"/>
              </a:spcAft>
              <a:buFontTx/>
              <a:buChar char="•"/>
            </a:pPr>
            <a:r>
              <a:rPr lang="en-US" sz="1803" b="1" dirty="0">
                <a:solidFill>
                  <a:srgbClr val="618FFD">
                    <a:lumMod val="75000"/>
                  </a:srgbClr>
                </a:solidFill>
                <a:latin typeface="Arial" panose="020B0604020202020204" pitchFamily="34" charset="0"/>
              </a:rPr>
              <a:t>Value</a:t>
            </a:r>
          </a:p>
          <a:p>
            <a:pPr marL="743990" lvl="1" indent="-286150" defTabSz="915680" eaLnBrk="0" fontAlgn="base" hangingPunct="0">
              <a:spcBef>
                <a:spcPct val="10000"/>
              </a:spcBef>
              <a:spcAft>
                <a:spcPct val="0"/>
              </a:spcAft>
              <a:buFontTx/>
              <a:buChar char="•"/>
            </a:pPr>
            <a:r>
              <a:rPr lang="en-US" sz="1803" b="1" dirty="0">
                <a:solidFill>
                  <a:srgbClr val="618FFD">
                    <a:lumMod val="75000"/>
                  </a:srgbClr>
                </a:solidFill>
                <a:latin typeface="Arial" panose="020B0604020202020204" pitchFamily="34" charset="0"/>
              </a:rPr>
              <a:t>Is it still highly innovative?</a:t>
            </a:r>
          </a:p>
          <a:p>
            <a:pPr marL="743990" lvl="1" indent="-286150" defTabSz="915680" eaLnBrk="0" fontAlgn="base" hangingPunct="0">
              <a:spcBef>
                <a:spcPct val="10000"/>
              </a:spcBef>
              <a:spcAft>
                <a:spcPct val="0"/>
              </a:spcAft>
              <a:buFontTx/>
              <a:buChar char="•"/>
            </a:pPr>
            <a:r>
              <a:rPr lang="en-US" sz="1803" b="1" dirty="0">
                <a:solidFill>
                  <a:srgbClr val="618FFD">
                    <a:lumMod val="75000"/>
                  </a:srgbClr>
                </a:solidFill>
                <a:latin typeface="Arial" panose="020B0604020202020204" pitchFamily="34" charset="0"/>
              </a:rPr>
              <a:t>Is there an evidence that people care?</a:t>
            </a:r>
          </a:p>
          <a:p>
            <a:pPr marL="171690" indent="-171690" defTabSz="915680" eaLnBrk="0" fontAlgn="base" hangingPunct="0">
              <a:spcBef>
                <a:spcPct val="10000"/>
              </a:spcBef>
              <a:spcAft>
                <a:spcPct val="0"/>
              </a:spcAft>
              <a:buFontTx/>
              <a:buChar char="•"/>
            </a:pPr>
            <a:r>
              <a:rPr lang="en-US" sz="1803" b="1" dirty="0">
                <a:solidFill>
                  <a:srgbClr val="00279F"/>
                </a:solidFill>
                <a:latin typeface="Arial" panose="020B0604020202020204" pitchFamily="34" charset="0"/>
              </a:rPr>
              <a:t>Do not do all judgement yourself, test the community!</a:t>
            </a:r>
          </a:p>
          <a:p>
            <a:pPr marL="743990" lvl="1" indent="-286150" defTabSz="915680" eaLnBrk="0" fontAlgn="base" hangingPunct="0">
              <a:spcBef>
                <a:spcPct val="10000"/>
              </a:spcBef>
              <a:spcAft>
                <a:spcPct val="0"/>
              </a:spcAft>
              <a:buFontTx/>
              <a:buChar char="•"/>
            </a:pPr>
            <a:r>
              <a:rPr lang="en-US" sz="1803" b="1" dirty="0">
                <a:solidFill>
                  <a:srgbClr val="00279F"/>
                </a:solidFill>
                <a:latin typeface="Arial" panose="020B0604020202020204" pitchFamily="34" charset="0"/>
              </a:rPr>
              <a:t>Brown bag presentations</a:t>
            </a:r>
          </a:p>
          <a:p>
            <a:pPr marL="743990" lvl="1" indent="-286150" defTabSz="915680" eaLnBrk="0" fontAlgn="base" hangingPunct="0">
              <a:spcBef>
                <a:spcPct val="10000"/>
              </a:spcBef>
              <a:spcAft>
                <a:spcPct val="0"/>
              </a:spcAft>
              <a:buFontTx/>
              <a:buChar char="•"/>
            </a:pPr>
            <a:r>
              <a:rPr lang="en-US" sz="1803" b="1" dirty="0">
                <a:solidFill>
                  <a:srgbClr val="00279F"/>
                </a:solidFill>
                <a:latin typeface="Arial" panose="020B0604020202020204" pitchFamily="34" charset="0"/>
              </a:rPr>
              <a:t>Conference talks and posters</a:t>
            </a:r>
          </a:p>
          <a:p>
            <a:pPr marL="743990" lvl="1" indent="-286150" defTabSz="915680" eaLnBrk="0" fontAlgn="base" hangingPunct="0">
              <a:spcBef>
                <a:spcPct val="10000"/>
              </a:spcBef>
              <a:spcAft>
                <a:spcPct val="0"/>
              </a:spcAft>
              <a:buFontTx/>
              <a:buChar char="•"/>
            </a:pPr>
            <a:r>
              <a:rPr lang="en-US" sz="1803" b="1" dirty="0">
                <a:solidFill>
                  <a:srgbClr val="00279F"/>
                </a:solidFill>
                <a:latin typeface="Arial" panose="020B0604020202020204" pitchFamily="34" charset="0"/>
              </a:rPr>
              <a:t>Doctoral Consortia at key conference in your field</a:t>
            </a:r>
          </a:p>
        </p:txBody>
      </p:sp>
      <p:sp>
        <p:nvSpPr>
          <p:cNvPr id="10" name="AutoShape 5"/>
          <p:cNvSpPr>
            <a:spLocks noChangeArrowheads="1"/>
          </p:cNvSpPr>
          <p:nvPr/>
        </p:nvSpPr>
        <p:spPr bwMode="auto">
          <a:xfrm>
            <a:off x="7220454" y="65178"/>
            <a:ext cx="1815446" cy="580244"/>
          </a:xfrm>
          <a:prstGeom prst="roundRect">
            <a:avLst>
              <a:gd name="adj" fmla="val 12486"/>
            </a:avLst>
          </a:prstGeom>
          <a:solidFill>
            <a:schemeClr val="folHlink"/>
          </a:solidFill>
          <a:ln w="25400">
            <a:solidFill>
              <a:schemeClr val="tx1"/>
            </a:solidFill>
            <a:round/>
            <a:headEnd/>
            <a:tailEnd/>
          </a:ln>
          <a:effectLst>
            <a:outerShdw blurRad="50800" dist="38100" dir="2700000" algn="tl" rotWithShape="0">
              <a:prstClr val="black">
                <a:alpha val="40000"/>
              </a:prstClr>
            </a:outerShdw>
          </a:effectLst>
        </p:spPr>
        <p:txBody>
          <a:bodyPr wrap="none" anchor="ctr"/>
          <a:lstStyle/>
          <a:p>
            <a:pPr defTabSz="915680" eaLnBrk="0" fontAlgn="base" hangingPunct="0">
              <a:spcBef>
                <a:spcPct val="0"/>
              </a:spcBef>
              <a:spcAft>
                <a:spcPct val="0"/>
              </a:spcAft>
              <a:defRPr/>
            </a:pPr>
            <a:endParaRPr lang="en-US" sz="2403">
              <a:solidFill>
                <a:srgbClr val="00279F"/>
              </a:solidFill>
              <a:latin typeface="Times New Roman" panose="02020603050405020304" pitchFamily="18" charset="0"/>
            </a:endParaRPr>
          </a:p>
        </p:txBody>
      </p:sp>
      <p:sp>
        <p:nvSpPr>
          <p:cNvPr id="26629" name="Rectangle 17"/>
          <p:cNvSpPr>
            <a:spLocks noChangeArrowheads="1"/>
          </p:cNvSpPr>
          <p:nvPr/>
        </p:nvSpPr>
        <p:spPr bwMode="auto">
          <a:xfrm>
            <a:off x="7385783" y="81076"/>
            <a:ext cx="1673963" cy="55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Finding a research question</a:t>
            </a:r>
            <a:endParaRPr lang="pl-PL" sz="901" b="1">
              <a:solidFill>
                <a:srgbClr val="00279F"/>
              </a:solidFill>
              <a:latin typeface="Arial" panose="020B0604020202020204" pitchFamily="34" charset="0"/>
            </a:endParaRP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“Secret weapon”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Dissertation question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Concluding remarks</a:t>
            </a:r>
          </a:p>
        </p:txBody>
      </p:sp>
      <p:sp>
        <p:nvSpPr>
          <p:cNvPr id="26630" name="Rectangle 18"/>
          <p:cNvSpPr>
            <a:spLocks noChangeArrowheads="1"/>
          </p:cNvSpPr>
          <p:nvPr/>
        </p:nvSpPr>
        <p:spPr bwMode="auto">
          <a:xfrm>
            <a:off x="7242709" y="224149"/>
            <a:ext cx="235970" cy="37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87000"/>
              </a:lnSpc>
              <a:spcBef>
                <a:spcPct val="0"/>
              </a:spcBef>
              <a:spcAft>
                <a:spcPct val="0"/>
              </a:spcAft>
            </a:pPr>
            <a:r>
              <a:rPr lang="en-US" sz="2403" b="1">
                <a:solidFill>
                  <a:srgbClr val="00279F"/>
                </a:solidFill>
                <a:latin typeface="Arial" panose="020B0604020202020204" pitchFamily="34" charset="0"/>
              </a:rPr>
              <a:t>•</a:t>
            </a:r>
          </a:p>
        </p:txBody>
      </p:sp>
    </p:spTree>
    <p:extLst>
      <p:ext uri="{BB962C8B-B14F-4D97-AF65-F5344CB8AC3E}">
        <p14:creationId xmlns:p14="http://schemas.microsoft.com/office/powerpoint/2010/main" val="220417546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9D1A5-47C8-4C5F-9E25-D165A0A8A6C2}"/>
              </a:ext>
            </a:extLst>
          </p:cNvPr>
          <p:cNvSpPr>
            <a:spLocks noGrp="1"/>
          </p:cNvSpPr>
          <p:nvPr>
            <p:ph type="title"/>
          </p:nvPr>
        </p:nvSpPr>
        <p:spPr/>
        <p:txBody>
          <a:bodyPr/>
          <a:lstStyle/>
          <a:p>
            <a:r>
              <a:rPr lang="en-US" dirty="0"/>
              <a:t>The </a:t>
            </a:r>
            <a:r>
              <a:rPr lang="en-US" dirty="0" err="1"/>
              <a:t>Heilmeier</a:t>
            </a:r>
            <a:r>
              <a:rPr lang="en-US" dirty="0"/>
              <a:t> Catechism</a:t>
            </a:r>
          </a:p>
        </p:txBody>
      </p:sp>
      <p:sp>
        <p:nvSpPr>
          <p:cNvPr id="3" name="Content Placeholder 2">
            <a:extLst>
              <a:ext uri="{FF2B5EF4-FFF2-40B4-BE49-F238E27FC236}">
                <a16:creationId xmlns:a16="http://schemas.microsoft.com/office/drawing/2014/main" id="{19E0E3B8-DC5F-482A-8781-655B1E451F89}"/>
              </a:ext>
            </a:extLst>
          </p:cNvPr>
          <p:cNvSpPr>
            <a:spLocks noGrp="1"/>
          </p:cNvSpPr>
          <p:nvPr>
            <p:ph idx="1"/>
          </p:nvPr>
        </p:nvSpPr>
        <p:spPr>
          <a:xfrm>
            <a:off x="457200" y="1600200"/>
            <a:ext cx="8229600" cy="5257800"/>
          </a:xfrm>
        </p:spPr>
        <p:txBody>
          <a:bodyPr>
            <a:normAutofit fontScale="55000" lnSpcReduction="20000"/>
          </a:bodyPr>
          <a:lstStyle/>
          <a:p>
            <a:r>
              <a:rPr lang="en-US" sz="2900" dirty="0"/>
              <a:t>“DARPA operates on the principle that generating big rewards requires taking big risks. But how does the Agency determine what risks are worth taking?</a:t>
            </a:r>
          </a:p>
          <a:p>
            <a:r>
              <a:rPr lang="en-US" sz="2900" dirty="0"/>
              <a:t>George H. </a:t>
            </a:r>
            <a:r>
              <a:rPr lang="en-US" sz="2900" dirty="0" err="1"/>
              <a:t>Heilmeier</a:t>
            </a:r>
            <a:r>
              <a:rPr lang="en-US" sz="2900" dirty="0"/>
              <a:t>, a former DARPA director (1975-1977), crafted a set of questions known as the "</a:t>
            </a:r>
            <a:r>
              <a:rPr lang="en-US" sz="2900" dirty="0" err="1"/>
              <a:t>Heilmeier</a:t>
            </a:r>
            <a:r>
              <a:rPr lang="en-US" sz="2900" dirty="0"/>
              <a:t> Catechism" to help Agency officials think through and evaluate proposed research programs.</a:t>
            </a:r>
          </a:p>
          <a:p>
            <a:pPr>
              <a:buFont typeface="Arial" panose="020B0604020202020204" pitchFamily="34" charset="0"/>
              <a:buChar char="•"/>
            </a:pPr>
            <a:r>
              <a:rPr lang="en-US" sz="4200" dirty="0"/>
              <a:t>What are you trying to do? Articulate your objectives using absolutely no jargon. </a:t>
            </a:r>
          </a:p>
          <a:p>
            <a:pPr>
              <a:buFont typeface="Arial" panose="020B0604020202020204" pitchFamily="34" charset="0"/>
              <a:buChar char="•"/>
            </a:pPr>
            <a:r>
              <a:rPr lang="en-US" sz="4200" dirty="0"/>
              <a:t>How is it done today, and what are the limits of current practice? </a:t>
            </a:r>
          </a:p>
          <a:p>
            <a:pPr>
              <a:buFont typeface="Arial" panose="020B0604020202020204" pitchFamily="34" charset="0"/>
              <a:buChar char="•"/>
            </a:pPr>
            <a:r>
              <a:rPr lang="en-US" sz="4200" dirty="0"/>
              <a:t>What is new in your approach and why do you think it will be successful? </a:t>
            </a:r>
          </a:p>
          <a:p>
            <a:pPr>
              <a:buFont typeface="Arial" panose="020B0604020202020204" pitchFamily="34" charset="0"/>
              <a:buChar char="•"/>
            </a:pPr>
            <a:r>
              <a:rPr lang="en-US" sz="4200" dirty="0"/>
              <a:t>Who cares? If you are successful, what difference will it make? </a:t>
            </a:r>
          </a:p>
          <a:p>
            <a:pPr>
              <a:buFont typeface="Arial" panose="020B0604020202020204" pitchFamily="34" charset="0"/>
              <a:buChar char="•"/>
            </a:pPr>
            <a:r>
              <a:rPr lang="en-US" sz="4200" dirty="0"/>
              <a:t>What are the risks? </a:t>
            </a:r>
          </a:p>
          <a:p>
            <a:pPr>
              <a:buFont typeface="Arial" panose="020B0604020202020204" pitchFamily="34" charset="0"/>
              <a:buChar char="•"/>
            </a:pPr>
            <a:r>
              <a:rPr lang="en-US" sz="4200" dirty="0"/>
              <a:t>How much will it cost? </a:t>
            </a:r>
          </a:p>
          <a:p>
            <a:pPr>
              <a:buFont typeface="Arial" panose="020B0604020202020204" pitchFamily="34" charset="0"/>
              <a:buChar char="•"/>
            </a:pPr>
            <a:r>
              <a:rPr lang="en-US" sz="4200" dirty="0"/>
              <a:t>How long will it take? </a:t>
            </a:r>
          </a:p>
          <a:p>
            <a:pPr>
              <a:buFont typeface="Arial" panose="020B0604020202020204" pitchFamily="34" charset="0"/>
              <a:buChar char="•"/>
            </a:pPr>
            <a:r>
              <a:rPr lang="en-US" sz="4200" dirty="0"/>
              <a:t>What are the mid-term and final “exams” to check for success?”</a:t>
            </a:r>
          </a:p>
        </p:txBody>
      </p:sp>
      <p:sp>
        <p:nvSpPr>
          <p:cNvPr id="5" name="TextBox 4">
            <a:extLst>
              <a:ext uri="{FF2B5EF4-FFF2-40B4-BE49-F238E27FC236}">
                <a16:creationId xmlns:a16="http://schemas.microsoft.com/office/drawing/2014/main" id="{379C30B7-31C4-49B3-BE49-E012F3323CBE}"/>
              </a:ext>
            </a:extLst>
          </p:cNvPr>
          <p:cNvSpPr txBox="1"/>
          <p:nvPr/>
        </p:nvSpPr>
        <p:spPr>
          <a:xfrm>
            <a:off x="0" y="6581001"/>
            <a:ext cx="7506070" cy="276999"/>
          </a:xfrm>
          <a:prstGeom prst="rect">
            <a:avLst/>
          </a:prstGeom>
          <a:noFill/>
        </p:spPr>
        <p:txBody>
          <a:bodyPr wrap="square">
            <a:spAutoFit/>
          </a:bodyPr>
          <a:lstStyle/>
          <a:p>
            <a:r>
              <a:rPr lang="en-US" sz="1200" dirty="0">
                <a:hlinkClick r:id="rId2"/>
              </a:rPr>
              <a:t>https://www.darpa.mil/work-with-us/heilmeier-catechism</a:t>
            </a:r>
            <a:r>
              <a:rPr lang="en-US" sz="1200" dirty="0"/>
              <a:t> </a:t>
            </a:r>
          </a:p>
        </p:txBody>
      </p:sp>
      <p:sp>
        <p:nvSpPr>
          <p:cNvPr id="4" name="Slide Number Placeholder 3">
            <a:extLst>
              <a:ext uri="{FF2B5EF4-FFF2-40B4-BE49-F238E27FC236}">
                <a16:creationId xmlns:a16="http://schemas.microsoft.com/office/drawing/2014/main" id="{EF4F1B7E-E7F3-4862-BDBB-146CD87C8528}"/>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4</a:t>
            </a:fld>
            <a:endParaRPr lang="en-US">
              <a:solidFill>
                <a:prstClr val="black">
                  <a:tint val="75000"/>
                </a:prstClr>
              </a:solidFill>
            </a:endParaRPr>
          </a:p>
        </p:txBody>
      </p:sp>
    </p:spTree>
    <p:extLst>
      <p:ext uri="{BB962C8B-B14F-4D97-AF65-F5344CB8AC3E}">
        <p14:creationId xmlns:p14="http://schemas.microsoft.com/office/powerpoint/2010/main" val="36066055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572295" y="694702"/>
            <a:ext cx="4209547" cy="406965"/>
          </a:xfrm>
          <a:ln cap="flat"/>
          <a:effectLst>
            <a:outerShdw blurRad="50800" dist="38100" dir="2700000" algn="tl" rotWithShape="0">
              <a:prstClr val="black">
                <a:alpha val="40000"/>
              </a:prstClr>
            </a:outerShdw>
          </a:effectLst>
        </p:spPr>
        <p:txBody>
          <a:bodyPr/>
          <a:lstStyle/>
          <a:p>
            <a:pPr>
              <a:lnSpc>
                <a:spcPct val="94000"/>
              </a:lnSpc>
              <a:defRPr/>
            </a:pPr>
            <a:r>
              <a:rPr lang="en-US" dirty="0"/>
              <a:t>The importance of creativity</a:t>
            </a:r>
          </a:p>
        </p:txBody>
      </p:sp>
      <p:sp>
        <p:nvSpPr>
          <p:cNvPr id="27651" name="Rectangle 3"/>
          <p:cNvSpPr>
            <a:spLocks noChangeArrowheads="1"/>
          </p:cNvSpPr>
          <p:nvPr/>
        </p:nvSpPr>
        <p:spPr bwMode="auto">
          <a:xfrm>
            <a:off x="604089" y="1597657"/>
            <a:ext cx="8012128" cy="738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171450" indent="-17145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171690" indent="-171690" defTabSz="915680" eaLnBrk="0" fontAlgn="base" hangingPunct="0">
              <a:spcBef>
                <a:spcPct val="10000"/>
              </a:spcBef>
              <a:spcAft>
                <a:spcPct val="0"/>
              </a:spcAft>
              <a:buFontTx/>
              <a:buChar char="•"/>
            </a:pPr>
            <a:r>
              <a:rPr lang="en-US" sz="2003" b="1">
                <a:solidFill>
                  <a:srgbClr val="00279F"/>
                </a:solidFill>
                <a:latin typeface="Arial" panose="020B0604020202020204" pitchFamily="34" charset="0"/>
              </a:rPr>
              <a:t>Creativity is very important in finding research questions</a:t>
            </a:r>
          </a:p>
          <a:p>
            <a:pPr marL="171690" indent="-171690" defTabSz="915680" eaLnBrk="0" fontAlgn="base" hangingPunct="0">
              <a:spcBef>
                <a:spcPct val="10000"/>
              </a:spcBef>
              <a:spcAft>
                <a:spcPct val="0"/>
              </a:spcAft>
              <a:buFontTx/>
              <a:buChar char="•"/>
            </a:pPr>
            <a:r>
              <a:rPr lang="en-US" sz="2003" b="1">
                <a:solidFill>
                  <a:srgbClr val="00279F"/>
                </a:solidFill>
                <a:latin typeface="Arial" panose="020B0604020202020204" pitchFamily="34" charset="0"/>
              </a:rPr>
              <a:t>How do you become creative?</a:t>
            </a:r>
          </a:p>
        </p:txBody>
      </p:sp>
      <p:pic>
        <p:nvPicPr>
          <p:cNvPr id="27652" name="Picture 6" descr="http://www.egvpl.org/kidskorner/images/light_bulb.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6590" y="2742246"/>
            <a:ext cx="2823321" cy="3505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10" descr="ANd9GcQcqnxgjL6MlskMidgjqZehnFD4tj_Ttycu_7umS4mKO5PgCYj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5764" y="2742246"/>
            <a:ext cx="1879035" cy="2441791"/>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7654" name="Rectangle 3"/>
          <p:cNvSpPr>
            <a:spLocks noChangeArrowheads="1"/>
          </p:cNvSpPr>
          <p:nvPr/>
        </p:nvSpPr>
        <p:spPr bwMode="auto">
          <a:xfrm>
            <a:off x="756701" y="5336650"/>
            <a:ext cx="4959889" cy="645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171450" indent="-17145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171690" indent="-171690" defTabSz="915680" eaLnBrk="0" fontAlgn="base" hangingPunct="0">
              <a:lnSpc>
                <a:spcPct val="90000"/>
              </a:lnSpc>
              <a:spcBef>
                <a:spcPct val="50000"/>
              </a:spcBef>
              <a:spcAft>
                <a:spcPct val="0"/>
              </a:spcAft>
            </a:pPr>
            <a:r>
              <a:rPr lang="en-US" sz="2003" b="1">
                <a:solidFill>
                  <a:srgbClr val="00279F"/>
                </a:solidFill>
                <a:latin typeface="Arial" panose="020B0604020202020204" pitchFamily="34" charset="0"/>
              </a:rPr>
              <a:t>“Imagination is more important than knowledge” 	</a:t>
            </a:r>
            <a:r>
              <a:rPr lang="en-US" sz="1001" b="1">
                <a:solidFill>
                  <a:srgbClr val="00279F"/>
                </a:solidFill>
                <a:latin typeface="Arial" panose="020B0604020202020204" pitchFamily="34" charset="0"/>
              </a:rPr>
              <a:t>Albert Einstein (1879-1955)</a:t>
            </a:r>
          </a:p>
        </p:txBody>
      </p:sp>
      <p:sp>
        <p:nvSpPr>
          <p:cNvPr id="13" name="AutoShape 5"/>
          <p:cNvSpPr>
            <a:spLocks noChangeArrowheads="1"/>
          </p:cNvSpPr>
          <p:nvPr/>
        </p:nvSpPr>
        <p:spPr bwMode="auto">
          <a:xfrm>
            <a:off x="7220454" y="65178"/>
            <a:ext cx="1815446" cy="580244"/>
          </a:xfrm>
          <a:prstGeom prst="roundRect">
            <a:avLst>
              <a:gd name="adj" fmla="val 12486"/>
            </a:avLst>
          </a:prstGeom>
          <a:solidFill>
            <a:schemeClr val="folHlink"/>
          </a:solidFill>
          <a:ln w="25400">
            <a:solidFill>
              <a:schemeClr val="tx1"/>
            </a:solidFill>
            <a:round/>
            <a:headEnd/>
            <a:tailEnd/>
          </a:ln>
          <a:effectLst>
            <a:outerShdw blurRad="50800" dist="38100" dir="2700000" algn="tl" rotWithShape="0">
              <a:prstClr val="black">
                <a:alpha val="40000"/>
              </a:prstClr>
            </a:outerShdw>
          </a:effectLst>
        </p:spPr>
        <p:txBody>
          <a:bodyPr wrap="none" anchor="ctr"/>
          <a:lstStyle/>
          <a:p>
            <a:pPr defTabSz="915680" eaLnBrk="0" fontAlgn="base" hangingPunct="0">
              <a:spcBef>
                <a:spcPct val="0"/>
              </a:spcBef>
              <a:spcAft>
                <a:spcPct val="0"/>
              </a:spcAft>
              <a:defRPr/>
            </a:pPr>
            <a:endParaRPr lang="en-US" sz="2403">
              <a:solidFill>
                <a:srgbClr val="00279F"/>
              </a:solidFill>
              <a:latin typeface="Times New Roman" panose="02020603050405020304" pitchFamily="18" charset="0"/>
            </a:endParaRPr>
          </a:p>
        </p:txBody>
      </p:sp>
      <p:sp>
        <p:nvSpPr>
          <p:cNvPr id="27656" name="Rectangle 17"/>
          <p:cNvSpPr>
            <a:spLocks noChangeArrowheads="1"/>
          </p:cNvSpPr>
          <p:nvPr/>
        </p:nvSpPr>
        <p:spPr bwMode="auto">
          <a:xfrm>
            <a:off x="7385783" y="81076"/>
            <a:ext cx="1673963" cy="55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Finding a research question</a:t>
            </a:r>
            <a:endParaRPr lang="pl-PL" sz="901" b="1">
              <a:solidFill>
                <a:srgbClr val="00279F"/>
              </a:solidFill>
              <a:latin typeface="Arial" panose="020B0604020202020204" pitchFamily="34" charset="0"/>
            </a:endParaRP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“Secret weapon”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Dissertation question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Concluding remarks</a:t>
            </a:r>
          </a:p>
        </p:txBody>
      </p:sp>
      <p:sp>
        <p:nvSpPr>
          <p:cNvPr id="27657" name="Rectangle 18"/>
          <p:cNvSpPr>
            <a:spLocks noChangeArrowheads="1"/>
          </p:cNvSpPr>
          <p:nvPr/>
        </p:nvSpPr>
        <p:spPr bwMode="auto">
          <a:xfrm>
            <a:off x="7242709" y="329070"/>
            <a:ext cx="235970" cy="37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87000"/>
              </a:lnSpc>
              <a:spcBef>
                <a:spcPct val="0"/>
              </a:spcBef>
              <a:spcAft>
                <a:spcPct val="0"/>
              </a:spcAft>
            </a:pPr>
            <a:r>
              <a:rPr lang="en-US" sz="2403" b="1">
                <a:solidFill>
                  <a:srgbClr val="00279F"/>
                </a:solidFill>
                <a:latin typeface="Arial" panose="020B0604020202020204" pitchFamily="34" charset="0"/>
              </a:rPr>
              <a:t>•</a:t>
            </a: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a:xfrm>
            <a:off x="604089" y="529373"/>
            <a:ext cx="6160341" cy="395173"/>
          </a:xfrm>
          <a:ln cap="flat"/>
        </p:spPr>
        <p:txBody>
          <a:bodyPr/>
          <a:lstStyle/>
          <a:p>
            <a:pPr>
              <a:defRPr/>
            </a:pPr>
            <a:r>
              <a:rPr lang="en-US" dirty="0"/>
              <a:t>Eighteen fundamental </a:t>
            </a:r>
            <a:r>
              <a:rPr lang="pl-PL" dirty="0"/>
              <a:t>skills </a:t>
            </a:r>
            <a:r>
              <a:rPr lang="en-US" dirty="0"/>
              <a:t>of a scientist</a:t>
            </a:r>
          </a:p>
        </p:txBody>
      </p:sp>
      <p:sp>
        <p:nvSpPr>
          <p:cNvPr id="28675" name="Rectangle 3"/>
          <p:cNvSpPr>
            <a:spLocks noChangeArrowheads="1"/>
          </p:cNvSpPr>
          <p:nvPr/>
        </p:nvSpPr>
        <p:spPr bwMode="auto">
          <a:xfrm>
            <a:off x="1290843" y="1216126"/>
            <a:ext cx="6638620" cy="5090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457200" indent="-4572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457840" indent="-457840" defTabSz="915680" eaLnBrk="0" fontAlgn="base" hangingPunct="0">
              <a:spcBef>
                <a:spcPct val="0"/>
              </a:spcBef>
              <a:spcAft>
                <a:spcPct val="0"/>
              </a:spcAft>
              <a:buFontTx/>
              <a:buAutoNum type="arabicPeriod"/>
            </a:pPr>
            <a:r>
              <a:rPr lang="pl-PL" sz="1803" b="1">
                <a:solidFill>
                  <a:srgbClr val="618FFD"/>
                </a:solidFill>
                <a:latin typeface="Arial" panose="020B0604020202020204" pitchFamily="34" charset="0"/>
              </a:rPr>
              <a:t>How does science work?</a:t>
            </a:r>
          </a:p>
          <a:p>
            <a:pPr marL="457840" indent="-457840" defTabSz="915680" eaLnBrk="0" fontAlgn="base" hangingPunct="0">
              <a:spcBef>
                <a:spcPct val="0"/>
              </a:spcBef>
              <a:spcAft>
                <a:spcPct val="0"/>
              </a:spcAft>
              <a:buFontTx/>
              <a:buAutoNum type="arabicPeriod"/>
            </a:pPr>
            <a:r>
              <a:rPr lang="pl-PL" sz="1803" b="1">
                <a:solidFill>
                  <a:srgbClr val="618FFD"/>
                </a:solidFill>
                <a:latin typeface="Arial" panose="020B0604020202020204" pitchFamily="34" charset="0"/>
              </a:rPr>
              <a:t>What is research?</a:t>
            </a:r>
          </a:p>
          <a:p>
            <a:pPr marL="457840" indent="-457840" defTabSz="915680" eaLnBrk="0" fontAlgn="base" hangingPunct="0">
              <a:spcBef>
                <a:spcPct val="0"/>
              </a:spcBef>
              <a:spcAft>
                <a:spcPct val="0"/>
              </a:spcAft>
              <a:buFontTx/>
              <a:buAutoNum type="arabicPeriod"/>
            </a:pPr>
            <a:r>
              <a:rPr lang="en-US" sz="1803" b="1">
                <a:solidFill>
                  <a:srgbClr val="618FFD"/>
                </a:solidFill>
                <a:latin typeface="Arial" panose="020B0604020202020204" pitchFamily="34" charset="0"/>
              </a:rPr>
              <a:t>Identifying good research problem</a:t>
            </a:r>
            <a:r>
              <a:rPr lang="pl-PL" sz="1803" b="1">
                <a:solidFill>
                  <a:srgbClr val="618FFD"/>
                </a:solidFill>
                <a:latin typeface="Arial" panose="020B0604020202020204" pitchFamily="34" charset="0"/>
              </a:rPr>
              <a:t>s</a:t>
            </a:r>
            <a:endParaRPr lang="en-US" sz="1803" b="1">
              <a:solidFill>
                <a:srgbClr val="618FFD"/>
              </a:solidFill>
              <a:latin typeface="Arial" panose="020B0604020202020204" pitchFamily="34" charset="0"/>
            </a:endParaRPr>
          </a:p>
          <a:p>
            <a:pPr marL="457840" indent="-457840" defTabSz="915680" eaLnBrk="0" fontAlgn="base" hangingPunct="0">
              <a:spcBef>
                <a:spcPct val="0"/>
              </a:spcBef>
              <a:spcAft>
                <a:spcPct val="0"/>
              </a:spcAft>
              <a:buFontTx/>
              <a:buAutoNum type="arabicPeriod"/>
            </a:pPr>
            <a:r>
              <a:rPr lang="en-US" sz="1803" b="1">
                <a:solidFill>
                  <a:srgbClr val="00279F"/>
                </a:solidFill>
                <a:latin typeface="Arial" panose="020B0604020202020204" pitchFamily="34" charset="0"/>
              </a:rPr>
              <a:t>Writing papers</a:t>
            </a:r>
          </a:p>
          <a:p>
            <a:pPr marL="457840" indent="-457840" defTabSz="915680" eaLnBrk="0" fontAlgn="base" hangingPunct="0">
              <a:spcBef>
                <a:spcPct val="0"/>
              </a:spcBef>
              <a:spcAft>
                <a:spcPct val="0"/>
              </a:spcAft>
              <a:buFontTx/>
              <a:buAutoNum type="arabicPeriod"/>
            </a:pPr>
            <a:r>
              <a:rPr lang="en-US" sz="1803" b="1">
                <a:solidFill>
                  <a:srgbClr val="00279F"/>
                </a:solidFill>
                <a:latin typeface="Arial" panose="020B0604020202020204" pitchFamily="34" charset="0"/>
              </a:rPr>
              <a:t>Presentation in front of an audience</a:t>
            </a:r>
          </a:p>
          <a:p>
            <a:pPr marL="457840" indent="-457840" defTabSz="915680" eaLnBrk="0" fontAlgn="base" hangingPunct="0">
              <a:spcBef>
                <a:spcPct val="0"/>
              </a:spcBef>
              <a:spcAft>
                <a:spcPct val="0"/>
              </a:spcAft>
              <a:buFontTx/>
              <a:buAutoNum type="arabicPeriod"/>
            </a:pPr>
            <a:r>
              <a:rPr lang="en-US" sz="1803" b="1">
                <a:solidFill>
                  <a:srgbClr val="00279F"/>
                </a:solidFill>
                <a:latin typeface="Arial" panose="020B0604020202020204" pitchFamily="34" charset="0"/>
              </a:rPr>
              <a:t>Obtaining funding</a:t>
            </a:r>
          </a:p>
          <a:p>
            <a:pPr marL="457840" indent="-457840" defTabSz="915680" eaLnBrk="0" fontAlgn="base" hangingPunct="0">
              <a:spcBef>
                <a:spcPct val="0"/>
              </a:spcBef>
              <a:spcAft>
                <a:spcPct val="0"/>
              </a:spcAft>
              <a:buFontTx/>
              <a:buAutoNum type="arabicPeriod"/>
            </a:pPr>
            <a:r>
              <a:rPr lang="en-US" sz="1803" b="1">
                <a:solidFill>
                  <a:srgbClr val="00279F"/>
                </a:solidFill>
                <a:latin typeface="Arial" panose="020B0604020202020204" pitchFamily="34" charset="0"/>
              </a:rPr>
              <a:t>Reviewing/refereeing the work of others</a:t>
            </a:r>
          </a:p>
          <a:p>
            <a:pPr marL="457840" indent="-457840" defTabSz="915680" eaLnBrk="0" fontAlgn="base" hangingPunct="0">
              <a:spcBef>
                <a:spcPct val="0"/>
              </a:spcBef>
              <a:spcAft>
                <a:spcPct val="0"/>
              </a:spcAft>
              <a:buFontTx/>
              <a:buAutoNum type="arabicPeriod"/>
            </a:pPr>
            <a:r>
              <a:rPr lang="en-US" sz="1803" b="1">
                <a:solidFill>
                  <a:srgbClr val="00279F"/>
                </a:solidFill>
                <a:latin typeface="Arial" panose="020B0604020202020204" pitchFamily="34" charset="0"/>
              </a:rPr>
              <a:t>Teaching</a:t>
            </a:r>
          </a:p>
          <a:p>
            <a:pPr marL="457840" indent="-457840" defTabSz="915680" eaLnBrk="0" fontAlgn="base" hangingPunct="0">
              <a:spcBef>
                <a:spcPct val="0"/>
              </a:spcBef>
              <a:spcAft>
                <a:spcPct val="0"/>
              </a:spcAft>
              <a:buFontTx/>
              <a:buAutoNum type="arabicPeriod"/>
            </a:pPr>
            <a:r>
              <a:rPr lang="en-US" sz="1803" b="1">
                <a:solidFill>
                  <a:srgbClr val="00279F"/>
                </a:solidFill>
                <a:latin typeface="Arial" panose="020B0604020202020204" pitchFamily="34" charset="0"/>
              </a:rPr>
              <a:t>Guiding students, running a lab, managing projects</a:t>
            </a:r>
          </a:p>
          <a:p>
            <a:pPr marL="457840" indent="-457840" defTabSz="915680" eaLnBrk="0" fontAlgn="base" hangingPunct="0">
              <a:spcBef>
                <a:spcPct val="0"/>
              </a:spcBef>
              <a:spcAft>
                <a:spcPct val="0"/>
              </a:spcAft>
              <a:buFontTx/>
              <a:buAutoNum type="arabicPeriod"/>
            </a:pPr>
            <a:r>
              <a:rPr lang="pl-PL" sz="1803" b="1">
                <a:solidFill>
                  <a:srgbClr val="CF0E30"/>
                </a:solidFill>
                <a:latin typeface="Arial" panose="020B0604020202020204" pitchFamily="34" charset="0"/>
              </a:rPr>
              <a:t>Scientific creativity</a:t>
            </a:r>
          </a:p>
          <a:p>
            <a:pPr marL="457840" indent="-457840" defTabSz="915680" eaLnBrk="0" fontAlgn="base" hangingPunct="0">
              <a:spcBef>
                <a:spcPct val="0"/>
              </a:spcBef>
              <a:spcAft>
                <a:spcPct val="0"/>
              </a:spcAft>
              <a:buFontTx/>
              <a:buAutoNum type="arabicPeriod"/>
            </a:pPr>
            <a:r>
              <a:rPr lang="pl-PL" sz="1803" b="1">
                <a:solidFill>
                  <a:srgbClr val="618FFD"/>
                </a:solidFill>
                <a:latin typeface="Arial" panose="020B0604020202020204" pitchFamily="34" charset="0"/>
              </a:rPr>
              <a:t>Information finding</a:t>
            </a:r>
          </a:p>
          <a:p>
            <a:pPr marL="457840" indent="-457840" defTabSz="915680" eaLnBrk="0" fontAlgn="base" hangingPunct="0">
              <a:spcBef>
                <a:spcPct val="0"/>
              </a:spcBef>
              <a:spcAft>
                <a:spcPct val="0"/>
              </a:spcAft>
              <a:buFontTx/>
              <a:buAutoNum type="arabicPeriod"/>
            </a:pPr>
            <a:r>
              <a:rPr lang="en-US" sz="1803" b="1">
                <a:solidFill>
                  <a:srgbClr val="00279F"/>
                </a:solidFill>
                <a:latin typeface="Arial" panose="020B0604020202020204" pitchFamily="34" charset="0"/>
              </a:rPr>
              <a:t>Career planning</a:t>
            </a:r>
          </a:p>
          <a:p>
            <a:pPr marL="457840" indent="-457840" defTabSz="915680" eaLnBrk="0" fontAlgn="base" hangingPunct="0">
              <a:spcBef>
                <a:spcPct val="0"/>
              </a:spcBef>
              <a:spcAft>
                <a:spcPct val="0"/>
              </a:spcAft>
              <a:buFontTx/>
              <a:buAutoNum type="arabicPeriod"/>
            </a:pPr>
            <a:r>
              <a:rPr lang="en-US" sz="1803" b="1">
                <a:solidFill>
                  <a:srgbClr val="618FFD"/>
                </a:solidFill>
                <a:latin typeface="Arial" panose="020B0604020202020204" pitchFamily="34" charset="0"/>
              </a:rPr>
              <a:t>Interacting with people</a:t>
            </a:r>
            <a:r>
              <a:rPr lang="pl-PL" sz="1803" b="1">
                <a:solidFill>
                  <a:srgbClr val="618FFD"/>
                </a:solidFill>
                <a:latin typeface="Arial" panose="020B0604020202020204" pitchFamily="34" charset="0"/>
              </a:rPr>
              <a:t> and </a:t>
            </a:r>
            <a:r>
              <a:rPr lang="en-US" sz="1803" b="1">
                <a:solidFill>
                  <a:srgbClr val="618FFD"/>
                </a:solidFill>
                <a:latin typeface="Arial" panose="020B0604020202020204" pitchFamily="34" charset="0"/>
              </a:rPr>
              <a:t>networking</a:t>
            </a:r>
          </a:p>
          <a:p>
            <a:pPr marL="457840" indent="-457840" defTabSz="915680" eaLnBrk="0" fontAlgn="base" hangingPunct="0">
              <a:spcBef>
                <a:spcPct val="0"/>
              </a:spcBef>
              <a:spcAft>
                <a:spcPct val="0"/>
              </a:spcAft>
              <a:buFontTx/>
              <a:buAutoNum type="arabicPeriod"/>
            </a:pPr>
            <a:r>
              <a:rPr lang="en-US" sz="1803" b="1">
                <a:solidFill>
                  <a:srgbClr val="00279F"/>
                </a:solidFill>
                <a:latin typeface="Arial" panose="020B0604020202020204" pitchFamily="34" charset="0"/>
              </a:rPr>
              <a:t>Marketing your skills: job hunt</a:t>
            </a:r>
          </a:p>
          <a:p>
            <a:pPr marL="457840" indent="-457840" defTabSz="915680" eaLnBrk="0" fontAlgn="base" hangingPunct="0">
              <a:spcBef>
                <a:spcPct val="0"/>
              </a:spcBef>
              <a:spcAft>
                <a:spcPct val="0"/>
              </a:spcAft>
              <a:buFontTx/>
              <a:buAutoNum type="arabicPeriod"/>
            </a:pPr>
            <a:r>
              <a:rPr lang="en-US" sz="1803" b="1">
                <a:solidFill>
                  <a:srgbClr val="618FFD"/>
                </a:solidFill>
                <a:latin typeface="Arial" panose="020B0604020202020204" pitchFamily="34" charset="0"/>
              </a:rPr>
              <a:t>Balancing your life between work and family</a:t>
            </a:r>
          </a:p>
          <a:p>
            <a:pPr marL="457840" indent="-457840" defTabSz="915680" eaLnBrk="0" fontAlgn="base" hangingPunct="0">
              <a:spcBef>
                <a:spcPct val="0"/>
              </a:spcBef>
              <a:spcAft>
                <a:spcPct val="0"/>
              </a:spcAft>
              <a:buFontTx/>
              <a:buAutoNum type="arabicPeriod"/>
            </a:pPr>
            <a:r>
              <a:rPr lang="en-US" sz="1803" b="1">
                <a:solidFill>
                  <a:srgbClr val="618FFD"/>
                </a:solidFill>
                <a:latin typeface="Arial" panose="020B0604020202020204" pitchFamily="34" charset="0"/>
              </a:rPr>
              <a:t>Coping with stress</a:t>
            </a:r>
          </a:p>
          <a:p>
            <a:pPr marL="457840" indent="-457840" defTabSz="915680" eaLnBrk="0" fontAlgn="base" hangingPunct="0">
              <a:spcBef>
                <a:spcPct val="0"/>
              </a:spcBef>
              <a:spcAft>
                <a:spcPct val="0"/>
              </a:spcAft>
              <a:buFontTx/>
              <a:buAutoNum type="arabicPeriod"/>
            </a:pPr>
            <a:r>
              <a:rPr lang="pl-PL" sz="1803" b="1">
                <a:solidFill>
                  <a:srgbClr val="00279F"/>
                </a:solidFill>
                <a:latin typeface="Arial" panose="020B0604020202020204" pitchFamily="34" charset="0"/>
              </a:rPr>
              <a:t>E</a:t>
            </a:r>
            <a:r>
              <a:rPr lang="en-US" sz="1803" b="1">
                <a:solidFill>
                  <a:srgbClr val="00279F"/>
                </a:solidFill>
                <a:latin typeface="Arial" panose="020B0604020202020204" pitchFamily="34" charset="0"/>
              </a:rPr>
              <a:t>thics</a:t>
            </a:r>
            <a:r>
              <a:rPr lang="pl-PL" sz="1803" b="1">
                <a:solidFill>
                  <a:srgbClr val="00279F"/>
                </a:solidFill>
                <a:latin typeface="Arial" panose="020B0604020202020204" pitchFamily="34" charset="0"/>
              </a:rPr>
              <a:t> in science</a:t>
            </a:r>
            <a:endParaRPr lang="en-US" sz="1803" b="1">
              <a:solidFill>
                <a:srgbClr val="00279F"/>
              </a:solidFill>
              <a:latin typeface="Arial" panose="020B0604020202020204" pitchFamily="34" charset="0"/>
            </a:endParaRPr>
          </a:p>
          <a:p>
            <a:pPr marL="457840" indent="-457840" defTabSz="915680" eaLnBrk="0" fontAlgn="base" hangingPunct="0">
              <a:spcBef>
                <a:spcPct val="0"/>
              </a:spcBef>
              <a:spcAft>
                <a:spcPct val="0"/>
              </a:spcAft>
              <a:buFontTx/>
              <a:buAutoNum type="arabicPeriod"/>
            </a:pPr>
            <a:r>
              <a:rPr lang="en-US" sz="1803" b="1">
                <a:solidFill>
                  <a:srgbClr val="618FFD"/>
                </a:solidFill>
                <a:latin typeface="Arial" panose="020B0604020202020204" pitchFamily="34" charset="0"/>
              </a:rPr>
              <a:t>Appreciation for quality rather than quantity</a:t>
            </a:r>
          </a:p>
        </p:txBody>
      </p:sp>
      <p:pic>
        <p:nvPicPr>
          <p:cNvPr id="28676" name="Picture 10" descr="mel-brooks-as-mos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9234" y="4192060"/>
            <a:ext cx="2192207" cy="1948982"/>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572295" y="694702"/>
            <a:ext cx="3090392" cy="406965"/>
          </a:xfrm>
          <a:ln cap="flat"/>
        </p:spPr>
        <p:txBody>
          <a:bodyPr/>
          <a:lstStyle/>
          <a:p>
            <a:pPr>
              <a:lnSpc>
                <a:spcPct val="94000"/>
              </a:lnSpc>
              <a:defRPr/>
            </a:pPr>
            <a:r>
              <a:rPr lang="en-US"/>
              <a:t>Concluding remarks</a:t>
            </a:r>
          </a:p>
        </p:txBody>
      </p:sp>
      <p:sp>
        <p:nvSpPr>
          <p:cNvPr id="29699" name="Rectangle 3"/>
          <p:cNvSpPr>
            <a:spLocks noChangeArrowheads="1"/>
          </p:cNvSpPr>
          <p:nvPr/>
        </p:nvSpPr>
        <p:spPr bwMode="auto">
          <a:xfrm>
            <a:off x="833007" y="2131798"/>
            <a:ext cx="7875413" cy="2960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171450" indent="-17145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171690" indent="-171690" defTabSz="915680" eaLnBrk="0" fontAlgn="base" hangingPunct="0">
              <a:spcBef>
                <a:spcPct val="10000"/>
              </a:spcBef>
              <a:spcAft>
                <a:spcPct val="0"/>
              </a:spcAft>
              <a:buFontTx/>
              <a:buChar char="•"/>
            </a:pPr>
            <a:r>
              <a:rPr lang="en-US" sz="2003" b="1">
                <a:solidFill>
                  <a:srgbClr val="00279F"/>
                </a:solidFill>
                <a:latin typeface="Arial" panose="020B0604020202020204" pitchFamily="34" charset="0"/>
              </a:rPr>
              <a:t>In order to succeed, you will have to work hard (around 80 hours a week) for ten or so years.</a:t>
            </a:r>
          </a:p>
          <a:p>
            <a:pPr marL="171690" indent="-171690" defTabSz="915680" eaLnBrk="0" fontAlgn="base" hangingPunct="0">
              <a:spcBef>
                <a:spcPct val="10000"/>
              </a:spcBef>
              <a:spcAft>
                <a:spcPct val="0"/>
              </a:spcAft>
              <a:buFontTx/>
              <a:buChar char="•"/>
            </a:pPr>
            <a:r>
              <a:rPr lang="en-US" sz="2003" b="1">
                <a:solidFill>
                  <a:srgbClr val="00279F"/>
                </a:solidFill>
                <a:latin typeface="Arial" panose="020B0604020202020204" pitchFamily="34" charset="0"/>
              </a:rPr>
              <a:t>Think whether you really want to get into science.  If so, make a commitment and follow it up.</a:t>
            </a:r>
          </a:p>
          <a:p>
            <a:pPr marL="171690" indent="-171690" defTabSz="915680" eaLnBrk="0" fontAlgn="base" hangingPunct="0">
              <a:spcBef>
                <a:spcPct val="10000"/>
              </a:spcBef>
              <a:spcAft>
                <a:spcPct val="0"/>
              </a:spcAft>
              <a:buFontTx/>
              <a:buChar char="•"/>
            </a:pPr>
            <a:r>
              <a:rPr lang="en-US" sz="2003" b="1">
                <a:solidFill>
                  <a:srgbClr val="00279F"/>
                </a:solidFill>
                <a:latin typeface="Arial" panose="020B0604020202020204" pitchFamily="34" charset="0"/>
              </a:rPr>
              <a:t>Be enthusiastic about what you are doing.  This makes whatever you are doing fun and easy.</a:t>
            </a:r>
          </a:p>
          <a:p>
            <a:pPr marL="171690" indent="-171690" defTabSz="915680" eaLnBrk="0" fontAlgn="base" hangingPunct="0">
              <a:spcBef>
                <a:spcPct val="10000"/>
              </a:spcBef>
              <a:spcAft>
                <a:spcPct val="0"/>
              </a:spcAft>
              <a:buFontTx/>
              <a:buChar char="•"/>
            </a:pPr>
            <a:r>
              <a:rPr lang="en-US" sz="2003" b="1">
                <a:solidFill>
                  <a:srgbClr val="00279F"/>
                </a:solidFill>
                <a:latin typeface="Arial" panose="020B0604020202020204" pitchFamily="34" charset="0"/>
              </a:rPr>
              <a:t>If you cannot become enthusiastic, if you suffer from a permanent lack of motivation and nothing seems to work, you should probably consider another career.</a:t>
            </a:r>
          </a:p>
        </p:txBody>
      </p:sp>
      <p:sp>
        <p:nvSpPr>
          <p:cNvPr id="29700" name="Rectangle 3"/>
          <p:cNvSpPr>
            <a:spLocks noChangeArrowheads="1"/>
          </p:cNvSpPr>
          <p:nvPr/>
        </p:nvSpPr>
        <p:spPr bwMode="auto">
          <a:xfrm>
            <a:off x="527783" y="1562684"/>
            <a:ext cx="5055271" cy="42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614" tIns="44512" rIns="90614" bIns="44512">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2403" b="1">
                <a:solidFill>
                  <a:srgbClr val="C00000"/>
                </a:solidFill>
                <a:latin typeface="Arial" panose="020B0604020202020204" pitchFamily="34" charset="0"/>
              </a:rPr>
              <a:t>Your motivation and commitment</a:t>
            </a:r>
          </a:p>
        </p:txBody>
      </p:sp>
      <p:sp>
        <p:nvSpPr>
          <p:cNvPr id="12" name="AutoShape 5"/>
          <p:cNvSpPr>
            <a:spLocks noChangeArrowheads="1"/>
          </p:cNvSpPr>
          <p:nvPr/>
        </p:nvSpPr>
        <p:spPr bwMode="auto">
          <a:xfrm>
            <a:off x="7220454" y="65178"/>
            <a:ext cx="1815446" cy="580244"/>
          </a:xfrm>
          <a:prstGeom prst="roundRect">
            <a:avLst>
              <a:gd name="adj" fmla="val 12486"/>
            </a:avLst>
          </a:prstGeom>
          <a:solidFill>
            <a:schemeClr val="folHlink"/>
          </a:solidFill>
          <a:ln w="25400">
            <a:solidFill>
              <a:schemeClr val="tx1"/>
            </a:solidFill>
            <a:round/>
            <a:headEnd/>
            <a:tailEnd/>
          </a:ln>
          <a:effectLst>
            <a:outerShdw blurRad="50800" dist="38100" dir="2700000" algn="tl" rotWithShape="0">
              <a:prstClr val="black">
                <a:alpha val="40000"/>
              </a:prstClr>
            </a:outerShdw>
          </a:effectLst>
        </p:spPr>
        <p:txBody>
          <a:bodyPr wrap="none" anchor="ctr"/>
          <a:lstStyle/>
          <a:p>
            <a:pPr defTabSz="915680" eaLnBrk="0" fontAlgn="base" hangingPunct="0">
              <a:spcBef>
                <a:spcPct val="0"/>
              </a:spcBef>
              <a:spcAft>
                <a:spcPct val="0"/>
              </a:spcAft>
              <a:defRPr/>
            </a:pPr>
            <a:endParaRPr lang="en-US" sz="2403">
              <a:solidFill>
                <a:srgbClr val="00279F"/>
              </a:solidFill>
              <a:latin typeface="Times New Roman" panose="02020603050405020304" pitchFamily="18" charset="0"/>
            </a:endParaRPr>
          </a:p>
        </p:txBody>
      </p:sp>
      <p:sp>
        <p:nvSpPr>
          <p:cNvPr id="29702" name="Rectangle 17"/>
          <p:cNvSpPr>
            <a:spLocks noChangeArrowheads="1"/>
          </p:cNvSpPr>
          <p:nvPr/>
        </p:nvSpPr>
        <p:spPr bwMode="auto">
          <a:xfrm>
            <a:off x="7385783" y="81076"/>
            <a:ext cx="1673963" cy="55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Finding a research question</a:t>
            </a:r>
            <a:endParaRPr lang="pl-PL" sz="901" b="1">
              <a:solidFill>
                <a:srgbClr val="00279F"/>
              </a:solidFill>
              <a:latin typeface="Arial" panose="020B0604020202020204" pitchFamily="34" charset="0"/>
            </a:endParaRP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“Secret weapon”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Dissertation question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Concluding remarks</a:t>
            </a:r>
          </a:p>
        </p:txBody>
      </p:sp>
      <p:sp>
        <p:nvSpPr>
          <p:cNvPr id="29703" name="Rectangle 18"/>
          <p:cNvSpPr>
            <a:spLocks noChangeArrowheads="1"/>
          </p:cNvSpPr>
          <p:nvPr/>
        </p:nvSpPr>
        <p:spPr bwMode="auto">
          <a:xfrm>
            <a:off x="7242709" y="329070"/>
            <a:ext cx="235970" cy="37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87000"/>
              </a:lnSpc>
              <a:spcBef>
                <a:spcPct val="0"/>
              </a:spcBef>
              <a:spcAft>
                <a:spcPct val="0"/>
              </a:spcAft>
            </a:pPr>
            <a:r>
              <a:rPr lang="en-US" sz="2403" b="1">
                <a:solidFill>
                  <a:srgbClr val="00279F"/>
                </a:solidFill>
                <a:latin typeface="Arial" panose="020B0604020202020204" pitchFamily="34" charset="0"/>
              </a:rPr>
              <a:t>•</a:t>
            </a:r>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572295" y="694702"/>
            <a:ext cx="3090392" cy="406965"/>
          </a:xfrm>
          <a:ln cap="flat"/>
        </p:spPr>
        <p:txBody>
          <a:bodyPr/>
          <a:lstStyle/>
          <a:p>
            <a:pPr>
              <a:lnSpc>
                <a:spcPct val="94000"/>
              </a:lnSpc>
              <a:defRPr/>
            </a:pPr>
            <a:r>
              <a:rPr lang="en-US"/>
              <a:t>Concluding remarks</a:t>
            </a:r>
          </a:p>
        </p:txBody>
      </p:sp>
      <p:sp>
        <p:nvSpPr>
          <p:cNvPr id="30723" name="Rectangle 3"/>
          <p:cNvSpPr>
            <a:spLocks noChangeArrowheads="1"/>
          </p:cNvSpPr>
          <p:nvPr/>
        </p:nvSpPr>
        <p:spPr bwMode="auto">
          <a:xfrm>
            <a:off x="925210" y="2038006"/>
            <a:ext cx="6714926" cy="2065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171450" indent="-17145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171690" indent="-171690" defTabSz="915680" eaLnBrk="0" fontAlgn="base" hangingPunct="0">
              <a:spcBef>
                <a:spcPct val="10000"/>
              </a:spcBef>
              <a:spcAft>
                <a:spcPct val="0"/>
              </a:spcAft>
              <a:buFontTx/>
              <a:buChar char="•"/>
            </a:pPr>
            <a:r>
              <a:rPr lang="en-US" sz="2003" b="1">
                <a:solidFill>
                  <a:srgbClr val="00279F"/>
                </a:solidFill>
                <a:latin typeface="Arial" panose="020B0604020202020204" pitchFamily="34" charset="0"/>
              </a:rPr>
              <a:t>Talk to your advisor</a:t>
            </a:r>
          </a:p>
          <a:p>
            <a:pPr marL="171690" indent="-171690" defTabSz="915680" eaLnBrk="0" fontAlgn="base" hangingPunct="0">
              <a:spcBef>
                <a:spcPct val="10000"/>
              </a:spcBef>
              <a:spcAft>
                <a:spcPct val="0"/>
              </a:spcAft>
              <a:buFontTx/>
              <a:buChar char="•"/>
            </a:pPr>
            <a:r>
              <a:rPr lang="en-US" sz="2003" b="1">
                <a:solidFill>
                  <a:srgbClr val="00279F"/>
                </a:solidFill>
                <a:latin typeface="Arial" panose="020B0604020202020204" pitchFamily="34" charset="0"/>
              </a:rPr>
              <a:t>Talk to your colleagues (fellow doctoral students)</a:t>
            </a:r>
          </a:p>
          <a:p>
            <a:pPr marL="171690" indent="-171690" defTabSz="915680" eaLnBrk="0" fontAlgn="base" hangingPunct="0">
              <a:spcBef>
                <a:spcPct val="10000"/>
              </a:spcBef>
              <a:spcAft>
                <a:spcPct val="0"/>
              </a:spcAft>
              <a:buFontTx/>
              <a:buChar char="•"/>
            </a:pPr>
            <a:r>
              <a:rPr lang="en-US" sz="2003" b="1">
                <a:solidFill>
                  <a:srgbClr val="00279F"/>
                </a:solidFill>
                <a:latin typeface="Arial" panose="020B0604020202020204" pitchFamily="34" charset="0"/>
              </a:rPr>
              <a:t>Talk with people who are actively working in your area of interest</a:t>
            </a:r>
          </a:p>
          <a:p>
            <a:pPr marL="171690" indent="-171690" defTabSz="915680" eaLnBrk="0" fontAlgn="base" hangingPunct="0">
              <a:spcBef>
                <a:spcPct val="10000"/>
              </a:spcBef>
              <a:spcAft>
                <a:spcPct val="0"/>
              </a:spcAft>
              <a:buFontTx/>
              <a:buChar char="•"/>
            </a:pPr>
            <a:r>
              <a:rPr lang="en-US" sz="2003" b="1">
                <a:solidFill>
                  <a:srgbClr val="00279F"/>
                </a:solidFill>
                <a:latin typeface="Arial" panose="020B0604020202020204" pitchFamily="34" charset="0"/>
              </a:rPr>
              <a:t>Talk to professors in related research areas </a:t>
            </a:r>
          </a:p>
          <a:p>
            <a:pPr marL="171690" indent="-171690" defTabSz="915680" eaLnBrk="0" fontAlgn="base" hangingPunct="0">
              <a:spcBef>
                <a:spcPct val="10000"/>
              </a:spcBef>
              <a:spcAft>
                <a:spcPct val="0"/>
              </a:spcAft>
              <a:buFontTx/>
              <a:buChar char="•"/>
            </a:pPr>
            <a:r>
              <a:rPr lang="en-US" sz="2003" b="1">
                <a:solidFill>
                  <a:srgbClr val="00279F"/>
                </a:solidFill>
                <a:latin typeface="Arial" panose="020B0604020202020204" pitchFamily="34" charset="0"/>
              </a:rPr>
              <a:t>Talk to your friends and family about your work</a:t>
            </a:r>
          </a:p>
        </p:txBody>
      </p:sp>
      <p:sp>
        <p:nvSpPr>
          <p:cNvPr id="30724" name="Rectangle 3"/>
          <p:cNvSpPr>
            <a:spLocks noChangeArrowheads="1"/>
          </p:cNvSpPr>
          <p:nvPr/>
        </p:nvSpPr>
        <p:spPr bwMode="auto">
          <a:xfrm>
            <a:off x="527783" y="1562684"/>
            <a:ext cx="8050281" cy="42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614" tIns="44512" rIns="90614" bIns="44512">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2403" b="1">
                <a:solidFill>
                  <a:srgbClr val="C00000"/>
                </a:solidFill>
                <a:latin typeface="Arial" panose="020B0604020202020204" pitchFamily="34" charset="0"/>
              </a:rPr>
              <a:t>There is no substitute to interacting with other people</a:t>
            </a:r>
          </a:p>
        </p:txBody>
      </p:sp>
      <p:sp>
        <p:nvSpPr>
          <p:cNvPr id="8" name="Rectangle 3"/>
          <p:cNvSpPr>
            <a:spLocks noChangeArrowheads="1"/>
          </p:cNvSpPr>
          <p:nvPr/>
        </p:nvSpPr>
        <p:spPr bwMode="auto">
          <a:xfrm>
            <a:off x="909313" y="5048913"/>
            <a:ext cx="6486008" cy="36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171450" indent="-17145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171690" indent="-171690" defTabSz="915680" eaLnBrk="0" fontAlgn="base" hangingPunct="0">
              <a:lnSpc>
                <a:spcPct val="90000"/>
              </a:lnSpc>
              <a:spcBef>
                <a:spcPct val="50000"/>
              </a:spcBef>
              <a:spcAft>
                <a:spcPct val="0"/>
              </a:spcAft>
              <a:buFontTx/>
              <a:buChar char="•"/>
            </a:pPr>
            <a:r>
              <a:rPr lang="en-US" sz="2003" b="1">
                <a:solidFill>
                  <a:srgbClr val="00279F"/>
                </a:solidFill>
                <a:latin typeface="Arial" panose="020B0604020202020204" pitchFamily="34" charset="0"/>
              </a:rPr>
              <a:t>Do not only talk – make sure that you also listen!!!</a:t>
            </a:r>
          </a:p>
        </p:txBody>
      </p:sp>
      <p:sp>
        <p:nvSpPr>
          <p:cNvPr id="10" name="Rectangle 3"/>
          <p:cNvSpPr>
            <a:spLocks noChangeArrowheads="1"/>
          </p:cNvSpPr>
          <p:nvPr/>
        </p:nvSpPr>
        <p:spPr bwMode="auto">
          <a:xfrm>
            <a:off x="604089" y="4497284"/>
            <a:ext cx="1637338" cy="423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614" tIns="44512" rIns="90614" bIns="44512">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2403" b="1">
                <a:solidFill>
                  <a:srgbClr val="C00000"/>
                </a:solidFill>
                <a:latin typeface="Arial" panose="020B0604020202020204" pitchFamily="34" charset="0"/>
              </a:rPr>
              <a:t>Caution!!!</a:t>
            </a:r>
          </a:p>
        </p:txBody>
      </p:sp>
      <p:sp>
        <p:nvSpPr>
          <p:cNvPr id="14" name="AutoShape 5"/>
          <p:cNvSpPr>
            <a:spLocks noChangeArrowheads="1"/>
          </p:cNvSpPr>
          <p:nvPr/>
        </p:nvSpPr>
        <p:spPr bwMode="auto">
          <a:xfrm>
            <a:off x="7220454" y="65178"/>
            <a:ext cx="1815446" cy="580244"/>
          </a:xfrm>
          <a:prstGeom prst="roundRect">
            <a:avLst>
              <a:gd name="adj" fmla="val 12486"/>
            </a:avLst>
          </a:prstGeom>
          <a:solidFill>
            <a:schemeClr val="folHlink"/>
          </a:solidFill>
          <a:ln w="25400">
            <a:solidFill>
              <a:schemeClr val="tx1"/>
            </a:solidFill>
            <a:round/>
            <a:headEnd/>
            <a:tailEnd/>
          </a:ln>
          <a:effectLst>
            <a:outerShdw blurRad="50800" dist="38100" dir="2700000" algn="tl" rotWithShape="0">
              <a:prstClr val="black">
                <a:alpha val="40000"/>
              </a:prstClr>
            </a:outerShdw>
          </a:effectLst>
        </p:spPr>
        <p:txBody>
          <a:bodyPr wrap="none" anchor="ctr"/>
          <a:lstStyle/>
          <a:p>
            <a:pPr defTabSz="915680" eaLnBrk="0" fontAlgn="base" hangingPunct="0">
              <a:spcBef>
                <a:spcPct val="0"/>
              </a:spcBef>
              <a:spcAft>
                <a:spcPct val="0"/>
              </a:spcAft>
              <a:defRPr/>
            </a:pPr>
            <a:endParaRPr lang="en-US" sz="2403">
              <a:solidFill>
                <a:srgbClr val="00279F"/>
              </a:solidFill>
              <a:latin typeface="Times New Roman" panose="02020603050405020304" pitchFamily="18" charset="0"/>
            </a:endParaRPr>
          </a:p>
        </p:txBody>
      </p:sp>
      <p:sp>
        <p:nvSpPr>
          <p:cNvPr id="30728" name="Rectangle 17"/>
          <p:cNvSpPr>
            <a:spLocks noChangeArrowheads="1"/>
          </p:cNvSpPr>
          <p:nvPr/>
        </p:nvSpPr>
        <p:spPr bwMode="auto">
          <a:xfrm>
            <a:off x="7385783" y="81076"/>
            <a:ext cx="1673963" cy="55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Finding a research question</a:t>
            </a:r>
            <a:endParaRPr lang="pl-PL" sz="901" b="1">
              <a:solidFill>
                <a:srgbClr val="00279F"/>
              </a:solidFill>
              <a:latin typeface="Arial" panose="020B0604020202020204" pitchFamily="34" charset="0"/>
            </a:endParaRP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“Secret weapon”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Dissertation question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Concluding remarks</a:t>
            </a:r>
          </a:p>
        </p:txBody>
      </p:sp>
      <p:sp>
        <p:nvSpPr>
          <p:cNvPr id="30729" name="Rectangle 18"/>
          <p:cNvSpPr>
            <a:spLocks noChangeArrowheads="1"/>
          </p:cNvSpPr>
          <p:nvPr/>
        </p:nvSpPr>
        <p:spPr bwMode="auto">
          <a:xfrm>
            <a:off x="7242709" y="329070"/>
            <a:ext cx="235970" cy="37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87000"/>
              </a:lnSpc>
              <a:spcBef>
                <a:spcPct val="0"/>
              </a:spcBef>
              <a:spcAft>
                <a:spcPct val="0"/>
              </a:spcAft>
            </a:pPr>
            <a:r>
              <a:rPr lang="en-US" sz="2403" b="1">
                <a:solidFill>
                  <a:srgbClr val="00279F"/>
                </a:solidFill>
                <a:latin typeface="Arial" panose="020B0604020202020204" pitchFamily="34" charset="0"/>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utoUpdateAnimBg="0"/>
      <p:bldP spid="10"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572295" y="694702"/>
            <a:ext cx="3090392" cy="406965"/>
          </a:xfrm>
          <a:ln cap="flat"/>
        </p:spPr>
        <p:txBody>
          <a:bodyPr/>
          <a:lstStyle/>
          <a:p>
            <a:pPr>
              <a:lnSpc>
                <a:spcPct val="94000"/>
              </a:lnSpc>
              <a:defRPr/>
            </a:pPr>
            <a:r>
              <a:rPr lang="en-US"/>
              <a:t>Concluding remarks</a:t>
            </a:r>
          </a:p>
        </p:txBody>
      </p:sp>
      <p:sp>
        <p:nvSpPr>
          <p:cNvPr id="31747" name="Rectangle 3"/>
          <p:cNvSpPr>
            <a:spLocks noChangeArrowheads="1"/>
          </p:cNvSpPr>
          <p:nvPr/>
        </p:nvSpPr>
        <p:spPr bwMode="auto">
          <a:xfrm>
            <a:off x="1061925" y="2131799"/>
            <a:ext cx="7249068" cy="2805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171450" indent="-17145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171690" indent="-171690" defTabSz="915680" eaLnBrk="0" fontAlgn="base" hangingPunct="0">
              <a:spcBef>
                <a:spcPct val="20000"/>
              </a:spcBef>
              <a:spcAft>
                <a:spcPct val="0"/>
              </a:spcAft>
              <a:buFontTx/>
              <a:buChar char="•"/>
            </a:pPr>
            <a:r>
              <a:rPr lang="en-US" sz="2003" b="1">
                <a:solidFill>
                  <a:srgbClr val="00279F"/>
                </a:solidFill>
                <a:latin typeface="Arial" panose="020B0604020202020204" pitchFamily="34" charset="0"/>
              </a:rPr>
              <a:t>Learn to read quickly.</a:t>
            </a:r>
          </a:p>
          <a:p>
            <a:pPr marL="171690" indent="-171690" defTabSz="915680" eaLnBrk="0" fontAlgn="base" hangingPunct="0">
              <a:spcBef>
                <a:spcPct val="20000"/>
              </a:spcBef>
              <a:spcAft>
                <a:spcPct val="0"/>
              </a:spcAft>
              <a:buFontTx/>
              <a:buChar char="•"/>
            </a:pPr>
            <a:r>
              <a:rPr lang="en-US" sz="2003" b="1">
                <a:solidFill>
                  <a:srgbClr val="00279F"/>
                </a:solidFill>
                <a:latin typeface="Arial" panose="020B0604020202020204" pitchFamily="34" charset="0"/>
              </a:rPr>
              <a:t>Write and present your work.</a:t>
            </a:r>
          </a:p>
          <a:p>
            <a:pPr marL="171690" indent="-171690" defTabSz="915680" eaLnBrk="0" fontAlgn="base" hangingPunct="0">
              <a:spcBef>
                <a:spcPct val="20000"/>
              </a:spcBef>
              <a:spcAft>
                <a:spcPct val="0"/>
              </a:spcAft>
              <a:buFontTx/>
              <a:buChar char="•"/>
            </a:pPr>
            <a:r>
              <a:rPr lang="en-US" sz="2003" b="1">
                <a:solidFill>
                  <a:srgbClr val="00279F"/>
                </a:solidFill>
                <a:latin typeface="Arial" panose="020B0604020202020204" pitchFamily="34" charset="0"/>
              </a:rPr>
              <a:t>Find a </a:t>
            </a:r>
            <a:r>
              <a:rPr lang="pl-PL" sz="2003" b="1">
                <a:solidFill>
                  <a:srgbClr val="00279F"/>
                </a:solidFill>
                <a:latin typeface="Arial" panose="020B0604020202020204" pitchFamily="34" charset="0"/>
              </a:rPr>
              <a:t>mentor</a:t>
            </a:r>
            <a:r>
              <a:rPr lang="en-US" sz="2003" b="1">
                <a:solidFill>
                  <a:srgbClr val="00279F"/>
                </a:solidFill>
                <a:latin typeface="Arial" panose="020B0604020202020204" pitchFamily="34" charset="0"/>
              </a:rPr>
              <a:t>, work with him/her, listen to him/her.  He/she is one of your best resources.</a:t>
            </a:r>
          </a:p>
          <a:p>
            <a:pPr marL="171690" indent="-171690" defTabSz="915680" eaLnBrk="0" fontAlgn="base" hangingPunct="0">
              <a:spcBef>
                <a:spcPct val="20000"/>
              </a:spcBef>
              <a:spcAft>
                <a:spcPct val="0"/>
              </a:spcAft>
              <a:buFontTx/>
              <a:buChar char="•"/>
            </a:pPr>
            <a:r>
              <a:rPr lang="en-US" sz="2003" b="1">
                <a:solidFill>
                  <a:srgbClr val="00279F"/>
                </a:solidFill>
                <a:latin typeface="Arial" panose="020B0604020202020204" pitchFamily="34" charset="0"/>
              </a:rPr>
              <a:t>Get involved in research as soon as possible.  Search for your secret weapons.</a:t>
            </a:r>
          </a:p>
          <a:p>
            <a:pPr marL="171690" indent="-171690" defTabSz="915680" eaLnBrk="0" fontAlgn="base" hangingPunct="0">
              <a:spcBef>
                <a:spcPct val="20000"/>
              </a:spcBef>
              <a:spcAft>
                <a:spcPct val="0"/>
              </a:spcAft>
              <a:buFontTx/>
              <a:buChar char="•"/>
            </a:pPr>
            <a:r>
              <a:rPr lang="en-US" sz="2003" b="1">
                <a:solidFill>
                  <a:srgbClr val="00279F"/>
                </a:solidFill>
                <a:latin typeface="Arial" panose="020B0604020202020204" pitchFamily="34" charset="0"/>
              </a:rPr>
              <a:t>Do things for real – you will be doing them for real in a few years from now (if you are not already).</a:t>
            </a:r>
          </a:p>
        </p:txBody>
      </p:sp>
      <p:sp>
        <p:nvSpPr>
          <p:cNvPr id="31748" name="Rectangle 3"/>
          <p:cNvSpPr>
            <a:spLocks noChangeArrowheads="1"/>
          </p:cNvSpPr>
          <p:nvPr/>
        </p:nvSpPr>
        <p:spPr bwMode="auto">
          <a:xfrm>
            <a:off x="604090" y="1597657"/>
            <a:ext cx="3769198" cy="42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614" tIns="44512" rIns="90614" bIns="44512">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2403" b="1">
                <a:solidFill>
                  <a:srgbClr val="C00000"/>
                </a:solidFill>
                <a:latin typeface="Arial" panose="020B0604020202020204" pitchFamily="34" charset="0"/>
              </a:rPr>
              <a:t>Work hard on your skills</a:t>
            </a:r>
          </a:p>
        </p:txBody>
      </p:sp>
      <p:sp>
        <p:nvSpPr>
          <p:cNvPr id="12" name="AutoShape 5"/>
          <p:cNvSpPr>
            <a:spLocks noChangeArrowheads="1"/>
          </p:cNvSpPr>
          <p:nvPr/>
        </p:nvSpPr>
        <p:spPr bwMode="auto">
          <a:xfrm>
            <a:off x="7220454" y="65178"/>
            <a:ext cx="1815446" cy="580244"/>
          </a:xfrm>
          <a:prstGeom prst="roundRect">
            <a:avLst>
              <a:gd name="adj" fmla="val 12486"/>
            </a:avLst>
          </a:prstGeom>
          <a:solidFill>
            <a:schemeClr val="folHlink"/>
          </a:solidFill>
          <a:ln w="25400">
            <a:solidFill>
              <a:schemeClr val="tx1"/>
            </a:solidFill>
            <a:round/>
            <a:headEnd/>
            <a:tailEnd/>
          </a:ln>
          <a:effectLst>
            <a:outerShdw blurRad="50800" dist="38100" dir="2700000" algn="tl" rotWithShape="0">
              <a:prstClr val="black">
                <a:alpha val="40000"/>
              </a:prstClr>
            </a:outerShdw>
          </a:effectLst>
        </p:spPr>
        <p:txBody>
          <a:bodyPr wrap="none" anchor="ctr"/>
          <a:lstStyle/>
          <a:p>
            <a:pPr defTabSz="915680" eaLnBrk="0" fontAlgn="base" hangingPunct="0">
              <a:spcBef>
                <a:spcPct val="0"/>
              </a:spcBef>
              <a:spcAft>
                <a:spcPct val="0"/>
              </a:spcAft>
              <a:defRPr/>
            </a:pPr>
            <a:endParaRPr lang="en-US" sz="2403">
              <a:solidFill>
                <a:srgbClr val="00279F"/>
              </a:solidFill>
              <a:latin typeface="Times New Roman" panose="02020603050405020304" pitchFamily="18" charset="0"/>
            </a:endParaRPr>
          </a:p>
        </p:txBody>
      </p:sp>
      <p:sp>
        <p:nvSpPr>
          <p:cNvPr id="31750" name="Rectangle 17"/>
          <p:cNvSpPr>
            <a:spLocks noChangeArrowheads="1"/>
          </p:cNvSpPr>
          <p:nvPr/>
        </p:nvSpPr>
        <p:spPr bwMode="auto">
          <a:xfrm>
            <a:off x="7385783" y="81076"/>
            <a:ext cx="1673963" cy="55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Finding a research question</a:t>
            </a:r>
            <a:endParaRPr lang="pl-PL" sz="901" b="1">
              <a:solidFill>
                <a:srgbClr val="00279F"/>
              </a:solidFill>
              <a:latin typeface="Arial" panose="020B0604020202020204" pitchFamily="34" charset="0"/>
            </a:endParaRP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“Secret weapon”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Dissertation question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Concluding remarks</a:t>
            </a:r>
          </a:p>
        </p:txBody>
      </p:sp>
      <p:sp>
        <p:nvSpPr>
          <p:cNvPr id="31751" name="Rectangle 18"/>
          <p:cNvSpPr>
            <a:spLocks noChangeArrowheads="1"/>
          </p:cNvSpPr>
          <p:nvPr/>
        </p:nvSpPr>
        <p:spPr bwMode="auto">
          <a:xfrm>
            <a:off x="7242709" y="329070"/>
            <a:ext cx="235970" cy="37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87000"/>
              </a:lnSpc>
              <a:spcBef>
                <a:spcPct val="0"/>
              </a:spcBef>
              <a:spcAft>
                <a:spcPct val="0"/>
              </a:spcAft>
            </a:pPr>
            <a:r>
              <a:rPr lang="en-US" sz="2403" b="1">
                <a:solidFill>
                  <a:srgbClr val="00279F"/>
                </a:solidFill>
                <a:latin typeface="Arial" panose="020B0604020202020204" pitchFamily="34" charset="0"/>
              </a:rPr>
              <a:t>•</a:t>
            </a: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572295" y="694702"/>
            <a:ext cx="3090392" cy="406965"/>
          </a:xfrm>
          <a:ln cap="flat"/>
        </p:spPr>
        <p:txBody>
          <a:bodyPr/>
          <a:lstStyle/>
          <a:p>
            <a:pPr>
              <a:lnSpc>
                <a:spcPct val="94000"/>
              </a:lnSpc>
              <a:defRPr/>
            </a:pPr>
            <a:r>
              <a:rPr lang="en-US"/>
              <a:t>Concluding remarks</a:t>
            </a:r>
          </a:p>
        </p:txBody>
      </p:sp>
      <p:sp>
        <p:nvSpPr>
          <p:cNvPr id="32771" name="Rectangle 3"/>
          <p:cNvSpPr>
            <a:spLocks noChangeArrowheads="1"/>
          </p:cNvSpPr>
          <p:nvPr/>
        </p:nvSpPr>
        <p:spPr bwMode="auto">
          <a:xfrm>
            <a:off x="817110" y="2068211"/>
            <a:ext cx="7875413" cy="3973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171450" indent="-17145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171690" indent="-171690" defTabSz="915680" eaLnBrk="0" fontAlgn="base" hangingPunct="0">
              <a:spcBef>
                <a:spcPct val="20000"/>
              </a:spcBef>
              <a:spcAft>
                <a:spcPct val="0"/>
              </a:spcAft>
              <a:buFontTx/>
              <a:buChar char="•"/>
            </a:pPr>
            <a:r>
              <a:rPr lang="en-US" sz="2003" b="1" dirty="0">
                <a:solidFill>
                  <a:srgbClr val="00279F"/>
                </a:solidFill>
                <a:latin typeface="Arial" panose="020B0604020202020204" pitchFamily="34" charset="0"/>
              </a:rPr>
              <a:t>Have friends, balance them out, have anthropologist friend, talk with them, have lunches together.  Herb Simon would ask them the question “What’s new in your field?” (if you notice that you have some unique insight on the questions in the field, you have an opportunity!).</a:t>
            </a:r>
          </a:p>
          <a:p>
            <a:pPr marL="171690" indent="-171690" defTabSz="915680" eaLnBrk="0" fontAlgn="base" hangingPunct="0">
              <a:spcBef>
                <a:spcPct val="20000"/>
              </a:spcBef>
              <a:spcAft>
                <a:spcPct val="0"/>
              </a:spcAft>
              <a:buFontTx/>
              <a:buChar char="•"/>
            </a:pPr>
            <a:r>
              <a:rPr lang="en-US" sz="2003" b="1" dirty="0">
                <a:solidFill>
                  <a:srgbClr val="00279F"/>
                </a:solidFill>
                <a:latin typeface="Arial" panose="020B0604020202020204" pitchFamily="34" charset="0"/>
              </a:rPr>
              <a:t>Do not treat boundaries between disciplines too seriously: they are artificial anyway.</a:t>
            </a:r>
          </a:p>
          <a:p>
            <a:pPr marL="171690" indent="-171690" defTabSz="915680" eaLnBrk="0" fontAlgn="base" hangingPunct="0">
              <a:spcBef>
                <a:spcPct val="20000"/>
              </a:spcBef>
              <a:spcAft>
                <a:spcPct val="0"/>
              </a:spcAft>
              <a:buFontTx/>
              <a:buChar char="•"/>
            </a:pPr>
            <a:r>
              <a:rPr lang="en-US" sz="2003" b="1" dirty="0">
                <a:solidFill>
                  <a:srgbClr val="00279F"/>
                </a:solidFill>
                <a:latin typeface="Arial" panose="020B0604020202020204" pitchFamily="34" charset="0"/>
              </a:rPr>
              <a:t>Structure your time, plan your career, studies, semester, month, week, day.  Set aside time for planning.</a:t>
            </a:r>
          </a:p>
          <a:p>
            <a:pPr marL="171690" indent="-171690" defTabSz="915680" eaLnBrk="0" fontAlgn="base" hangingPunct="0">
              <a:spcBef>
                <a:spcPct val="20000"/>
              </a:spcBef>
              <a:spcAft>
                <a:spcPct val="0"/>
              </a:spcAft>
              <a:buFontTx/>
              <a:buChar char="•"/>
            </a:pPr>
            <a:r>
              <a:rPr lang="en-US" sz="2003" b="1" dirty="0">
                <a:solidFill>
                  <a:srgbClr val="00279F"/>
                </a:solidFill>
                <a:latin typeface="Arial" panose="020B0604020202020204" pitchFamily="34" charset="0"/>
              </a:rPr>
              <a:t>Have a diary of what you did on a given day, write in your research ideas.  (This is a good method to cut out game playing, web browsing, newsgroups, etc.)</a:t>
            </a:r>
          </a:p>
        </p:txBody>
      </p:sp>
      <p:sp>
        <p:nvSpPr>
          <p:cNvPr id="32772" name="Rectangle 3"/>
          <p:cNvSpPr>
            <a:spLocks noChangeArrowheads="1"/>
          </p:cNvSpPr>
          <p:nvPr/>
        </p:nvSpPr>
        <p:spPr bwMode="auto">
          <a:xfrm>
            <a:off x="608859" y="1559504"/>
            <a:ext cx="6826206" cy="42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614" tIns="44512" rIns="90614" bIns="44512">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2403" b="1">
                <a:solidFill>
                  <a:srgbClr val="C00000"/>
                </a:solidFill>
                <a:latin typeface="Arial" panose="020B0604020202020204" pitchFamily="34" charset="0"/>
              </a:rPr>
              <a:t>Simple and easy tricks that help you succeed</a:t>
            </a:r>
          </a:p>
        </p:txBody>
      </p:sp>
      <p:sp>
        <p:nvSpPr>
          <p:cNvPr id="12" name="AutoShape 5"/>
          <p:cNvSpPr>
            <a:spLocks noChangeArrowheads="1"/>
          </p:cNvSpPr>
          <p:nvPr/>
        </p:nvSpPr>
        <p:spPr bwMode="auto">
          <a:xfrm>
            <a:off x="7220454" y="65178"/>
            <a:ext cx="1815446" cy="580244"/>
          </a:xfrm>
          <a:prstGeom prst="roundRect">
            <a:avLst>
              <a:gd name="adj" fmla="val 12486"/>
            </a:avLst>
          </a:prstGeom>
          <a:solidFill>
            <a:schemeClr val="folHlink"/>
          </a:solidFill>
          <a:ln w="25400">
            <a:solidFill>
              <a:schemeClr val="tx1"/>
            </a:solidFill>
            <a:round/>
            <a:headEnd/>
            <a:tailEnd/>
          </a:ln>
          <a:effectLst>
            <a:outerShdw blurRad="50800" dist="38100" dir="2700000" algn="tl" rotWithShape="0">
              <a:prstClr val="black">
                <a:alpha val="40000"/>
              </a:prstClr>
            </a:outerShdw>
          </a:effectLst>
        </p:spPr>
        <p:txBody>
          <a:bodyPr wrap="none" anchor="ctr"/>
          <a:lstStyle/>
          <a:p>
            <a:pPr defTabSz="915680" eaLnBrk="0" fontAlgn="base" hangingPunct="0">
              <a:spcBef>
                <a:spcPct val="0"/>
              </a:spcBef>
              <a:spcAft>
                <a:spcPct val="0"/>
              </a:spcAft>
              <a:defRPr/>
            </a:pPr>
            <a:endParaRPr lang="en-US" sz="2403">
              <a:solidFill>
                <a:srgbClr val="00279F"/>
              </a:solidFill>
              <a:latin typeface="Times New Roman" panose="02020603050405020304" pitchFamily="18" charset="0"/>
            </a:endParaRPr>
          </a:p>
        </p:txBody>
      </p:sp>
      <p:sp>
        <p:nvSpPr>
          <p:cNvPr id="32774" name="Rectangle 17"/>
          <p:cNvSpPr>
            <a:spLocks noChangeArrowheads="1"/>
          </p:cNvSpPr>
          <p:nvPr/>
        </p:nvSpPr>
        <p:spPr bwMode="auto">
          <a:xfrm>
            <a:off x="7385783" y="81076"/>
            <a:ext cx="1673963" cy="55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Finding a research question</a:t>
            </a:r>
            <a:endParaRPr lang="pl-PL" sz="901" b="1">
              <a:solidFill>
                <a:srgbClr val="00279F"/>
              </a:solidFill>
              <a:latin typeface="Arial" panose="020B0604020202020204" pitchFamily="34" charset="0"/>
            </a:endParaRP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“Secret weapon”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Dissertation question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Concluding remarks</a:t>
            </a:r>
          </a:p>
        </p:txBody>
      </p:sp>
      <p:sp>
        <p:nvSpPr>
          <p:cNvPr id="32775" name="Rectangle 18"/>
          <p:cNvSpPr>
            <a:spLocks noChangeArrowheads="1"/>
          </p:cNvSpPr>
          <p:nvPr/>
        </p:nvSpPr>
        <p:spPr bwMode="auto">
          <a:xfrm>
            <a:off x="7242709" y="329070"/>
            <a:ext cx="235970" cy="37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87000"/>
              </a:lnSpc>
              <a:spcBef>
                <a:spcPct val="0"/>
              </a:spcBef>
              <a:spcAft>
                <a:spcPct val="0"/>
              </a:spcAft>
            </a:pPr>
            <a:r>
              <a:rPr lang="en-US" sz="2403" b="1">
                <a:solidFill>
                  <a:srgbClr val="00279F"/>
                </a:solidFill>
                <a:latin typeface="Arial" panose="020B0604020202020204" pitchFamily="34" charset="0"/>
              </a:rPr>
              <a:t>•</a:t>
            </a:r>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572295" y="694702"/>
            <a:ext cx="3090392" cy="406965"/>
          </a:xfrm>
          <a:ln cap="flat"/>
        </p:spPr>
        <p:txBody>
          <a:bodyPr/>
          <a:lstStyle/>
          <a:p>
            <a:pPr>
              <a:lnSpc>
                <a:spcPct val="94000"/>
              </a:lnSpc>
              <a:defRPr/>
            </a:pPr>
            <a:r>
              <a:rPr lang="en-US"/>
              <a:t>Concluding remarks</a:t>
            </a:r>
          </a:p>
        </p:txBody>
      </p:sp>
      <p:sp>
        <p:nvSpPr>
          <p:cNvPr id="33795" name="Rectangle 3"/>
          <p:cNvSpPr>
            <a:spLocks noChangeArrowheads="1"/>
          </p:cNvSpPr>
          <p:nvPr/>
        </p:nvSpPr>
        <p:spPr bwMode="auto">
          <a:xfrm>
            <a:off x="833007" y="2284410"/>
            <a:ext cx="7875413" cy="200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171450" indent="-17145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171690" indent="-171690" defTabSz="915680" eaLnBrk="0" fontAlgn="base" hangingPunct="0">
              <a:spcBef>
                <a:spcPct val="10000"/>
              </a:spcBef>
              <a:spcAft>
                <a:spcPct val="0"/>
              </a:spcAft>
              <a:buFontTx/>
              <a:buChar char="•"/>
            </a:pPr>
            <a:r>
              <a:rPr lang="en-US" sz="2003" b="1">
                <a:solidFill>
                  <a:srgbClr val="00279F"/>
                </a:solidFill>
                <a:latin typeface="Arial" panose="020B0604020202020204" pitchFamily="34" charset="0"/>
              </a:rPr>
              <a:t>Do not automatically suspect that not understanding something is your fault.  Ask questions, don’t afraid to look silly.  (Remember “The king is naked?” fable?)</a:t>
            </a:r>
          </a:p>
          <a:p>
            <a:pPr marL="171690" indent="-171690" defTabSz="915680" eaLnBrk="0" fontAlgn="base" hangingPunct="0">
              <a:spcBef>
                <a:spcPct val="10000"/>
              </a:spcBef>
              <a:spcAft>
                <a:spcPct val="0"/>
              </a:spcAft>
              <a:buFontTx/>
              <a:buChar char="•"/>
            </a:pPr>
            <a:r>
              <a:rPr lang="en-US" sz="2003" b="1">
                <a:solidFill>
                  <a:srgbClr val="00279F"/>
                </a:solidFill>
                <a:latin typeface="Arial" panose="020B0604020202020204" pitchFamily="34" charset="0"/>
              </a:rPr>
              <a:t>Think and do not follow the crowd.</a:t>
            </a:r>
          </a:p>
          <a:p>
            <a:pPr marL="171690" indent="-171690" defTabSz="915680" eaLnBrk="0" fontAlgn="base" hangingPunct="0">
              <a:spcBef>
                <a:spcPct val="10000"/>
              </a:spcBef>
              <a:spcAft>
                <a:spcPct val="0"/>
              </a:spcAft>
              <a:buFontTx/>
              <a:buChar char="•"/>
            </a:pPr>
            <a:r>
              <a:rPr lang="en-US" sz="2003" b="1">
                <a:solidFill>
                  <a:srgbClr val="00279F"/>
                </a:solidFill>
                <a:latin typeface="Arial" panose="020B0604020202020204" pitchFamily="34" charset="0"/>
              </a:rPr>
              <a:t>Be honest and not paranoid about your research ideas (or else perhaps they are not your friends?).</a:t>
            </a:r>
          </a:p>
        </p:txBody>
      </p:sp>
      <p:sp>
        <p:nvSpPr>
          <p:cNvPr id="33796" name="Rectangle 3"/>
          <p:cNvSpPr>
            <a:spLocks noChangeArrowheads="1"/>
          </p:cNvSpPr>
          <p:nvPr/>
        </p:nvSpPr>
        <p:spPr bwMode="auto">
          <a:xfrm>
            <a:off x="608859" y="1729603"/>
            <a:ext cx="6826206" cy="42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614" tIns="44512" rIns="90614" bIns="44512">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2403" b="1">
                <a:solidFill>
                  <a:srgbClr val="C00000"/>
                </a:solidFill>
                <a:latin typeface="Arial" panose="020B0604020202020204" pitchFamily="34" charset="0"/>
              </a:rPr>
              <a:t>Simple and easy tricks that help you succeed</a:t>
            </a:r>
          </a:p>
        </p:txBody>
      </p:sp>
      <p:sp>
        <p:nvSpPr>
          <p:cNvPr id="8" name="AutoShape 5"/>
          <p:cNvSpPr>
            <a:spLocks noChangeArrowheads="1"/>
          </p:cNvSpPr>
          <p:nvPr/>
        </p:nvSpPr>
        <p:spPr bwMode="auto">
          <a:xfrm>
            <a:off x="7220454" y="65178"/>
            <a:ext cx="1815446" cy="580244"/>
          </a:xfrm>
          <a:prstGeom prst="roundRect">
            <a:avLst>
              <a:gd name="adj" fmla="val 12486"/>
            </a:avLst>
          </a:prstGeom>
          <a:solidFill>
            <a:schemeClr val="folHlink"/>
          </a:solidFill>
          <a:ln w="25400">
            <a:solidFill>
              <a:schemeClr val="tx1"/>
            </a:solidFill>
            <a:round/>
            <a:headEnd/>
            <a:tailEnd/>
          </a:ln>
          <a:effectLst>
            <a:outerShdw blurRad="50800" dist="38100" dir="2700000" algn="tl" rotWithShape="0">
              <a:prstClr val="black">
                <a:alpha val="40000"/>
              </a:prstClr>
            </a:outerShdw>
          </a:effectLst>
        </p:spPr>
        <p:txBody>
          <a:bodyPr wrap="none" anchor="ctr"/>
          <a:lstStyle/>
          <a:p>
            <a:pPr defTabSz="915680" eaLnBrk="0" fontAlgn="base" hangingPunct="0">
              <a:spcBef>
                <a:spcPct val="0"/>
              </a:spcBef>
              <a:spcAft>
                <a:spcPct val="0"/>
              </a:spcAft>
              <a:defRPr/>
            </a:pPr>
            <a:endParaRPr lang="en-US" sz="2403">
              <a:solidFill>
                <a:srgbClr val="00279F"/>
              </a:solidFill>
              <a:latin typeface="Times New Roman" panose="02020603050405020304" pitchFamily="18" charset="0"/>
            </a:endParaRPr>
          </a:p>
        </p:txBody>
      </p:sp>
      <p:sp>
        <p:nvSpPr>
          <p:cNvPr id="33798" name="Rectangle 17"/>
          <p:cNvSpPr>
            <a:spLocks noChangeArrowheads="1"/>
          </p:cNvSpPr>
          <p:nvPr/>
        </p:nvSpPr>
        <p:spPr bwMode="auto">
          <a:xfrm>
            <a:off x="7385783" y="81076"/>
            <a:ext cx="1673963" cy="55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Finding a research question</a:t>
            </a:r>
            <a:endParaRPr lang="pl-PL" sz="901" b="1">
              <a:solidFill>
                <a:srgbClr val="00279F"/>
              </a:solidFill>
              <a:latin typeface="Arial" panose="020B0604020202020204" pitchFamily="34" charset="0"/>
            </a:endParaRP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“Secret weapon”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Dissertation question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Concluding remarks</a:t>
            </a:r>
          </a:p>
        </p:txBody>
      </p:sp>
      <p:sp>
        <p:nvSpPr>
          <p:cNvPr id="33799" name="Rectangle 18"/>
          <p:cNvSpPr>
            <a:spLocks noChangeArrowheads="1"/>
          </p:cNvSpPr>
          <p:nvPr/>
        </p:nvSpPr>
        <p:spPr bwMode="auto">
          <a:xfrm>
            <a:off x="7242709" y="329070"/>
            <a:ext cx="235970" cy="37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87000"/>
              </a:lnSpc>
              <a:spcBef>
                <a:spcPct val="0"/>
              </a:spcBef>
              <a:spcAft>
                <a:spcPct val="0"/>
              </a:spcAft>
            </a:pPr>
            <a:r>
              <a:rPr lang="en-US" sz="2403" b="1">
                <a:solidFill>
                  <a:srgbClr val="00279F"/>
                </a:solidFill>
                <a:latin typeface="Arial" panose="020B0604020202020204" pitchFamily="34" charset="0"/>
              </a:rPr>
              <a:t>•</a:t>
            </a: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572295" y="694702"/>
            <a:ext cx="3090392" cy="406965"/>
          </a:xfrm>
          <a:ln cap="flat"/>
        </p:spPr>
        <p:txBody>
          <a:bodyPr/>
          <a:lstStyle/>
          <a:p>
            <a:pPr>
              <a:lnSpc>
                <a:spcPct val="94000"/>
              </a:lnSpc>
              <a:defRPr/>
            </a:pPr>
            <a:r>
              <a:rPr lang="en-US"/>
              <a:t>Concluding remarks</a:t>
            </a:r>
          </a:p>
        </p:txBody>
      </p:sp>
      <p:sp>
        <p:nvSpPr>
          <p:cNvPr id="34819" name="Rectangle 3"/>
          <p:cNvSpPr>
            <a:spLocks noChangeArrowheads="1"/>
          </p:cNvSpPr>
          <p:nvPr/>
        </p:nvSpPr>
        <p:spPr bwMode="auto">
          <a:xfrm>
            <a:off x="909313" y="2208104"/>
            <a:ext cx="7702135" cy="203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171450" indent="-17145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171690" indent="-171690" defTabSz="915680" eaLnBrk="0" fontAlgn="base" hangingPunct="0">
              <a:spcBef>
                <a:spcPct val="10000"/>
              </a:spcBef>
              <a:spcAft>
                <a:spcPct val="0"/>
              </a:spcAft>
              <a:buFontTx/>
              <a:buChar char="•"/>
            </a:pPr>
            <a:r>
              <a:rPr lang="en-US" sz="2003" b="1">
                <a:solidFill>
                  <a:srgbClr val="00279F"/>
                </a:solidFill>
                <a:latin typeface="Arial" panose="020B0604020202020204" pitchFamily="34" charset="0"/>
              </a:rPr>
              <a:t>Active learning: Play with the newly acquired knowledge, create links to knowledge that you already have.</a:t>
            </a:r>
          </a:p>
          <a:p>
            <a:pPr marL="171690" indent="-171690" defTabSz="915680" eaLnBrk="0" fontAlgn="base" hangingPunct="0">
              <a:spcBef>
                <a:spcPct val="10000"/>
              </a:spcBef>
              <a:spcAft>
                <a:spcPct val="0"/>
              </a:spcAft>
              <a:buFontTx/>
              <a:buChar char="•"/>
            </a:pPr>
            <a:r>
              <a:rPr lang="en-US" sz="2003" b="1">
                <a:solidFill>
                  <a:srgbClr val="00279F"/>
                </a:solidFill>
                <a:latin typeface="Arial" panose="020B0604020202020204" pitchFamily="34" charset="0"/>
              </a:rPr>
              <a:t>Expose yourself to ideas:  This influences creativity.</a:t>
            </a:r>
          </a:p>
          <a:p>
            <a:pPr marL="171690" indent="-171690" defTabSz="915680" eaLnBrk="0" fontAlgn="base" hangingPunct="0">
              <a:spcBef>
                <a:spcPct val="10000"/>
              </a:spcBef>
              <a:spcAft>
                <a:spcPct val="0"/>
              </a:spcAft>
              <a:buFontTx/>
              <a:buChar char="•"/>
            </a:pPr>
            <a:r>
              <a:rPr lang="en-US" sz="2003" b="1">
                <a:solidFill>
                  <a:srgbClr val="00279F"/>
                </a:solidFill>
                <a:latin typeface="Arial" panose="020B0604020202020204" pitchFamily="34" charset="0"/>
              </a:rPr>
              <a:t>Set aside large chunks of time for thinking things through (you cannot do without it!).</a:t>
            </a:r>
          </a:p>
          <a:p>
            <a:pPr marL="171690" indent="-171690" defTabSz="915680" eaLnBrk="0" fontAlgn="base" hangingPunct="0">
              <a:spcBef>
                <a:spcPct val="10000"/>
              </a:spcBef>
              <a:spcAft>
                <a:spcPct val="0"/>
              </a:spcAft>
              <a:buFontTx/>
              <a:buChar char="•"/>
            </a:pPr>
            <a:r>
              <a:rPr lang="en-US" sz="2003" b="1">
                <a:solidFill>
                  <a:srgbClr val="00279F"/>
                </a:solidFill>
                <a:latin typeface="Arial" panose="020B0604020202020204" pitchFamily="34" charset="0"/>
              </a:rPr>
              <a:t>Develop in yourself a “lifetime learning” mentality.</a:t>
            </a:r>
          </a:p>
        </p:txBody>
      </p:sp>
      <p:sp>
        <p:nvSpPr>
          <p:cNvPr id="34820" name="Rectangle 3"/>
          <p:cNvSpPr>
            <a:spLocks noChangeArrowheads="1"/>
          </p:cNvSpPr>
          <p:nvPr/>
        </p:nvSpPr>
        <p:spPr bwMode="auto">
          <a:xfrm>
            <a:off x="527783" y="1673963"/>
            <a:ext cx="7061483" cy="42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614" tIns="44512" rIns="90614" bIns="44512">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2403" b="1">
                <a:solidFill>
                  <a:srgbClr val="C00000"/>
                </a:solidFill>
                <a:latin typeface="Arial" panose="020B0604020202020204" pitchFamily="34" charset="0"/>
              </a:rPr>
              <a:t>Simple tricks inspired by cognitive psychology</a:t>
            </a:r>
          </a:p>
        </p:txBody>
      </p:sp>
      <p:sp>
        <p:nvSpPr>
          <p:cNvPr id="8" name="AutoShape 5"/>
          <p:cNvSpPr>
            <a:spLocks noChangeArrowheads="1"/>
          </p:cNvSpPr>
          <p:nvPr/>
        </p:nvSpPr>
        <p:spPr bwMode="auto">
          <a:xfrm>
            <a:off x="7220454" y="65178"/>
            <a:ext cx="1815446" cy="580244"/>
          </a:xfrm>
          <a:prstGeom prst="roundRect">
            <a:avLst>
              <a:gd name="adj" fmla="val 12486"/>
            </a:avLst>
          </a:prstGeom>
          <a:solidFill>
            <a:schemeClr val="folHlink"/>
          </a:solidFill>
          <a:ln w="25400">
            <a:solidFill>
              <a:schemeClr val="tx1"/>
            </a:solidFill>
            <a:round/>
            <a:headEnd/>
            <a:tailEnd/>
          </a:ln>
          <a:effectLst>
            <a:outerShdw blurRad="50800" dist="38100" dir="2700000" algn="tl" rotWithShape="0">
              <a:prstClr val="black">
                <a:alpha val="40000"/>
              </a:prstClr>
            </a:outerShdw>
          </a:effectLst>
        </p:spPr>
        <p:txBody>
          <a:bodyPr wrap="none" anchor="ctr"/>
          <a:lstStyle/>
          <a:p>
            <a:pPr defTabSz="915680" eaLnBrk="0" fontAlgn="base" hangingPunct="0">
              <a:spcBef>
                <a:spcPct val="0"/>
              </a:spcBef>
              <a:spcAft>
                <a:spcPct val="0"/>
              </a:spcAft>
              <a:defRPr/>
            </a:pPr>
            <a:endParaRPr lang="en-US" sz="2403">
              <a:solidFill>
                <a:srgbClr val="00279F"/>
              </a:solidFill>
              <a:latin typeface="Times New Roman" panose="02020603050405020304" pitchFamily="18" charset="0"/>
            </a:endParaRPr>
          </a:p>
        </p:txBody>
      </p:sp>
      <p:sp>
        <p:nvSpPr>
          <p:cNvPr id="34822" name="Rectangle 17"/>
          <p:cNvSpPr>
            <a:spLocks noChangeArrowheads="1"/>
          </p:cNvSpPr>
          <p:nvPr/>
        </p:nvSpPr>
        <p:spPr bwMode="auto">
          <a:xfrm>
            <a:off x="7385783" y="81076"/>
            <a:ext cx="1673963" cy="55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Finding a research question</a:t>
            </a:r>
            <a:endParaRPr lang="pl-PL" sz="901" b="1">
              <a:solidFill>
                <a:srgbClr val="00279F"/>
              </a:solidFill>
              <a:latin typeface="Arial" panose="020B0604020202020204" pitchFamily="34" charset="0"/>
            </a:endParaRP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“Secret weapon”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Dissertation question</a:t>
            </a:r>
          </a:p>
          <a:p>
            <a:pPr defTabSz="915680" eaLnBrk="0" fontAlgn="base" hangingPunct="0">
              <a:lnSpc>
                <a:spcPct val="90000"/>
              </a:lnSpc>
              <a:spcBef>
                <a:spcPct val="0"/>
              </a:spcBef>
              <a:spcAft>
                <a:spcPct val="0"/>
              </a:spcAft>
            </a:pPr>
            <a:r>
              <a:rPr lang="en-US" sz="901" b="1">
                <a:solidFill>
                  <a:srgbClr val="00279F"/>
                </a:solidFill>
                <a:latin typeface="Arial" panose="020B0604020202020204" pitchFamily="34" charset="0"/>
              </a:rPr>
              <a:t>Concluding remarks</a:t>
            </a:r>
          </a:p>
        </p:txBody>
      </p:sp>
      <p:sp>
        <p:nvSpPr>
          <p:cNvPr id="34823" name="Rectangle 18"/>
          <p:cNvSpPr>
            <a:spLocks noChangeArrowheads="1"/>
          </p:cNvSpPr>
          <p:nvPr/>
        </p:nvSpPr>
        <p:spPr bwMode="auto">
          <a:xfrm>
            <a:off x="7242709" y="329070"/>
            <a:ext cx="235970" cy="37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3588" tIns="25435" rIns="63588" bIns="2543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defTabSz="915680" eaLnBrk="0" fontAlgn="base" hangingPunct="0">
              <a:lnSpc>
                <a:spcPct val="87000"/>
              </a:lnSpc>
              <a:spcBef>
                <a:spcPct val="0"/>
              </a:spcBef>
              <a:spcAft>
                <a:spcPct val="0"/>
              </a:spcAft>
            </a:pPr>
            <a:r>
              <a:rPr lang="en-US" sz="2403" b="1">
                <a:solidFill>
                  <a:srgbClr val="00279F"/>
                </a:solidFill>
                <a:latin typeface="Arial" panose="020B0604020202020204" pitchFamily="34" charset="0"/>
              </a:rPr>
              <a:t>•</a:t>
            </a: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9CBA2-C5E6-451D-A71F-9C7281045D2B}"/>
              </a:ext>
            </a:extLst>
          </p:cNvPr>
          <p:cNvSpPr>
            <a:spLocks noGrp="1"/>
          </p:cNvSpPr>
          <p:nvPr>
            <p:ph type="title"/>
          </p:nvPr>
        </p:nvSpPr>
        <p:spPr/>
        <p:txBody>
          <a:bodyPr/>
          <a:lstStyle/>
          <a:p>
            <a:r>
              <a:rPr lang="en-US" dirty="0"/>
              <a:t>Testing Your Ideas: Setting Up</a:t>
            </a:r>
          </a:p>
        </p:txBody>
      </p:sp>
      <p:sp>
        <p:nvSpPr>
          <p:cNvPr id="3" name="Content Placeholder 2">
            <a:extLst>
              <a:ext uri="{FF2B5EF4-FFF2-40B4-BE49-F238E27FC236}">
                <a16:creationId xmlns:a16="http://schemas.microsoft.com/office/drawing/2014/main" id="{FE695A27-24E3-4D72-8663-0E891AB8CD25}"/>
              </a:ext>
            </a:extLst>
          </p:cNvPr>
          <p:cNvSpPr>
            <a:spLocks noGrp="1"/>
          </p:cNvSpPr>
          <p:nvPr>
            <p:ph idx="1"/>
          </p:nvPr>
        </p:nvSpPr>
        <p:spPr/>
        <p:txBody>
          <a:bodyPr>
            <a:normAutofit fontScale="92500" lnSpcReduction="20000"/>
          </a:bodyPr>
          <a:lstStyle/>
          <a:p>
            <a:r>
              <a:rPr lang="en-US" dirty="0"/>
              <a:t>Set up code for a baseline method—whether written from scratch, or code other researchers shared—get your “hands dirty”</a:t>
            </a:r>
          </a:p>
          <a:p>
            <a:r>
              <a:rPr lang="en-US" dirty="0"/>
              <a:t>Set up evaluation—make sure it is correct, fair</a:t>
            </a:r>
          </a:p>
          <a:p>
            <a:pPr lvl="1"/>
            <a:r>
              <a:rPr lang="en-US" dirty="0"/>
              <a:t>Machine learning: Train/validation/test split</a:t>
            </a:r>
            <a:r>
              <a:rPr lang="bg-BG" dirty="0"/>
              <a:t> (</a:t>
            </a:r>
            <a:r>
              <a:rPr lang="en-US" dirty="0" err="1"/>
              <a:t>val</a:t>
            </a:r>
            <a:r>
              <a:rPr lang="en-US" dirty="0"/>
              <a:t> to pick hyperparameters, use test set once)</a:t>
            </a:r>
          </a:p>
          <a:p>
            <a:pPr lvl="1"/>
            <a:r>
              <a:rPr lang="en-US" dirty="0"/>
              <a:t>Relevant metrics used—if proposing new metrics, explain why they are needed</a:t>
            </a:r>
          </a:p>
          <a:p>
            <a:pPr lvl="1"/>
            <a:r>
              <a:rPr lang="en-US" dirty="0"/>
              <a:t>Make sure your method isn’t using unfair advantage—anything that isn’t part of your contribution</a:t>
            </a:r>
          </a:p>
          <a:p>
            <a:pPr lvl="1"/>
            <a:r>
              <a:rPr lang="en-US" dirty="0"/>
              <a:t>Are the results what you expected? In both cases (yes/no), double-check your work</a:t>
            </a:r>
          </a:p>
        </p:txBody>
      </p:sp>
      <p:sp>
        <p:nvSpPr>
          <p:cNvPr id="4" name="Slide Number Placeholder 3">
            <a:extLst>
              <a:ext uri="{FF2B5EF4-FFF2-40B4-BE49-F238E27FC236}">
                <a16:creationId xmlns:a16="http://schemas.microsoft.com/office/drawing/2014/main" id="{35AC67D0-313E-4133-9D8B-F89FC46A6332}"/>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48</a:t>
            </a:fld>
            <a:endParaRPr lang="en-US">
              <a:solidFill>
                <a:prstClr val="black">
                  <a:tint val="75000"/>
                </a:prstClr>
              </a:solidFill>
            </a:endParaRPr>
          </a:p>
        </p:txBody>
      </p:sp>
    </p:spTree>
    <p:extLst>
      <p:ext uri="{BB962C8B-B14F-4D97-AF65-F5344CB8AC3E}">
        <p14:creationId xmlns:p14="http://schemas.microsoft.com/office/powerpoint/2010/main" val="14435977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A15AC-6001-4428-A658-92FAEF909CB1}"/>
              </a:ext>
            </a:extLst>
          </p:cNvPr>
          <p:cNvSpPr>
            <a:spLocks noGrp="1"/>
          </p:cNvSpPr>
          <p:nvPr>
            <p:ph type="title"/>
          </p:nvPr>
        </p:nvSpPr>
        <p:spPr/>
        <p:txBody>
          <a:bodyPr/>
          <a:lstStyle/>
          <a:p>
            <a:r>
              <a:rPr lang="en-US" dirty="0"/>
              <a:t>Developing </a:t>
            </a:r>
            <a:r>
              <a:rPr lang="en-US"/>
              <a:t>Your Method</a:t>
            </a:r>
          </a:p>
        </p:txBody>
      </p:sp>
      <p:sp>
        <p:nvSpPr>
          <p:cNvPr id="3" name="Content Placeholder 2">
            <a:extLst>
              <a:ext uri="{FF2B5EF4-FFF2-40B4-BE49-F238E27FC236}">
                <a16:creationId xmlns:a16="http://schemas.microsoft.com/office/drawing/2014/main" id="{62A4EC1E-D485-47D0-A3A5-4C3D1B29E932}"/>
              </a:ext>
            </a:extLst>
          </p:cNvPr>
          <p:cNvSpPr>
            <a:spLocks noGrp="1"/>
          </p:cNvSpPr>
          <p:nvPr>
            <p:ph idx="1"/>
          </p:nvPr>
        </p:nvSpPr>
        <p:spPr/>
        <p:txBody>
          <a:bodyPr>
            <a:normAutofit/>
          </a:bodyPr>
          <a:lstStyle/>
          <a:p>
            <a:r>
              <a:rPr lang="en-US" dirty="0"/>
              <a:t>Start with existing method (baseline), use existing code or implement from scratch (sometimes simpler, published code not always easy to use)</a:t>
            </a:r>
          </a:p>
          <a:p>
            <a:r>
              <a:rPr lang="en-US" dirty="0"/>
              <a:t>Think about which parts of your full framework are your actual contribution that you will highlight in the paper, and which parts are standard</a:t>
            </a:r>
          </a:p>
        </p:txBody>
      </p:sp>
      <p:sp>
        <p:nvSpPr>
          <p:cNvPr id="4" name="Slide Number Placeholder 3">
            <a:extLst>
              <a:ext uri="{FF2B5EF4-FFF2-40B4-BE49-F238E27FC236}">
                <a16:creationId xmlns:a16="http://schemas.microsoft.com/office/drawing/2014/main" id="{97A82072-D7E9-4605-A1EC-1FD7FDBDAD89}"/>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49</a:t>
            </a:fld>
            <a:endParaRPr lang="en-US">
              <a:solidFill>
                <a:prstClr val="black">
                  <a:tint val="75000"/>
                </a:prstClr>
              </a:solidFill>
            </a:endParaRPr>
          </a:p>
        </p:txBody>
      </p:sp>
    </p:spTree>
    <p:extLst>
      <p:ext uri="{BB962C8B-B14F-4D97-AF65-F5344CB8AC3E}">
        <p14:creationId xmlns:p14="http://schemas.microsoft.com/office/powerpoint/2010/main" val="4246333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D98C8-F9BD-4CD4-868A-C894CFADA79A}"/>
              </a:ext>
            </a:extLst>
          </p:cNvPr>
          <p:cNvSpPr>
            <a:spLocks noGrp="1"/>
          </p:cNvSpPr>
          <p:nvPr>
            <p:ph type="title"/>
          </p:nvPr>
        </p:nvSpPr>
        <p:spPr/>
        <p:txBody>
          <a:bodyPr>
            <a:normAutofit fontScale="90000"/>
          </a:bodyPr>
          <a:lstStyle/>
          <a:p>
            <a:r>
              <a:rPr lang="en-US" dirty="0"/>
              <a:t>National Science Foundation </a:t>
            </a:r>
            <a:br>
              <a:rPr lang="en-US" dirty="0"/>
            </a:br>
            <a:r>
              <a:rPr lang="en-US" dirty="0"/>
              <a:t>Merit Review Criteria</a:t>
            </a:r>
          </a:p>
        </p:txBody>
      </p:sp>
      <p:sp>
        <p:nvSpPr>
          <p:cNvPr id="3" name="Content Placeholder 2">
            <a:extLst>
              <a:ext uri="{FF2B5EF4-FFF2-40B4-BE49-F238E27FC236}">
                <a16:creationId xmlns:a16="http://schemas.microsoft.com/office/drawing/2014/main" id="{E67F3FB8-5966-4D5B-BE6F-E6DFAABEB564}"/>
              </a:ext>
            </a:extLst>
          </p:cNvPr>
          <p:cNvSpPr>
            <a:spLocks noGrp="1"/>
          </p:cNvSpPr>
          <p:nvPr>
            <p:ph idx="1"/>
          </p:nvPr>
        </p:nvSpPr>
        <p:spPr/>
        <p:txBody>
          <a:bodyPr>
            <a:normAutofit/>
          </a:bodyPr>
          <a:lstStyle/>
          <a:p>
            <a:r>
              <a:rPr lang="en-US" sz="2400" dirty="0"/>
              <a:t>“Intellectual Merit: The Intellectual Merit criterion encompasses the potential to advance knowledge; and</a:t>
            </a:r>
          </a:p>
          <a:p>
            <a:r>
              <a:rPr lang="en-US" sz="2400" dirty="0"/>
              <a:t>Broader Impacts: The Broader Impacts criterion encompasses the potential to benefit society and contribute to the achievement of specific, desired societal outcomes.”</a:t>
            </a:r>
          </a:p>
          <a:p>
            <a:endParaRPr lang="en-US" sz="2400" dirty="0"/>
          </a:p>
          <a:p>
            <a:r>
              <a:rPr lang="en-US" sz="2400" dirty="0"/>
              <a:t>How might these be formulated for some of our iconic papers?</a:t>
            </a:r>
          </a:p>
        </p:txBody>
      </p:sp>
      <p:sp>
        <p:nvSpPr>
          <p:cNvPr id="6" name="TextBox 5">
            <a:extLst>
              <a:ext uri="{FF2B5EF4-FFF2-40B4-BE49-F238E27FC236}">
                <a16:creationId xmlns:a16="http://schemas.microsoft.com/office/drawing/2014/main" id="{C7AC74F8-271F-480D-820E-9146C8041E87}"/>
              </a:ext>
            </a:extLst>
          </p:cNvPr>
          <p:cNvSpPr txBox="1"/>
          <p:nvPr/>
        </p:nvSpPr>
        <p:spPr>
          <a:xfrm>
            <a:off x="0" y="6581001"/>
            <a:ext cx="7754645" cy="276999"/>
          </a:xfrm>
          <a:prstGeom prst="rect">
            <a:avLst/>
          </a:prstGeom>
          <a:noFill/>
        </p:spPr>
        <p:txBody>
          <a:bodyPr wrap="square">
            <a:spAutoFit/>
          </a:bodyPr>
          <a:lstStyle/>
          <a:p>
            <a:r>
              <a:rPr lang="en-US" sz="1200" dirty="0">
                <a:hlinkClick r:id="rId2"/>
              </a:rPr>
              <a:t>https://www.nsf.gov/pubs/policydocs/pappg18_1/pappg_3.jsp</a:t>
            </a:r>
            <a:r>
              <a:rPr lang="en-US" sz="1200" dirty="0"/>
              <a:t> </a:t>
            </a:r>
          </a:p>
        </p:txBody>
      </p:sp>
      <p:sp>
        <p:nvSpPr>
          <p:cNvPr id="4" name="Slide Number Placeholder 3">
            <a:extLst>
              <a:ext uri="{FF2B5EF4-FFF2-40B4-BE49-F238E27FC236}">
                <a16:creationId xmlns:a16="http://schemas.microsoft.com/office/drawing/2014/main" id="{CA350BCD-78E0-4387-AFE6-EA63CBA56C49}"/>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5</a:t>
            </a:fld>
            <a:endParaRPr lang="en-US">
              <a:solidFill>
                <a:prstClr val="black">
                  <a:tint val="75000"/>
                </a:prstClr>
              </a:solidFill>
            </a:endParaRPr>
          </a:p>
        </p:txBody>
      </p:sp>
    </p:spTree>
    <p:extLst>
      <p:ext uri="{BB962C8B-B14F-4D97-AF65-F5344CB8AC3E}">
        <p14:creationId xmlns:p14="http://schemas.microsoft.com/office/powerpoint/2010/main" val="10112285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BB222-15A7-46EC-A5BA-A4FAA05A3CAB}"/>
              </a:ext>
            </a:extLst>
          </p:cNvPr>
          <p:cNvSpPr>
            <a:spLocks noGrp="1"/>
          </p:cNvSpPr>
          <p:nvPr>
            <p:ph type="title"/>
          </p:nvPr>
        </p:nvSpPr>
        <p:spPr/>
        <p:txBody>
          <a:bodyPr/>
          <a:lstStyle/>
          <a:p>
            <a:r>
              <a:rPr lang="en-US" dirty="0"/>
              <a:t>Experiments</a:t>
            </a:r>
          </a:p>
        </p:txBody>
      </p:sp>
      <p:sp>
        <p:nvSpPr>
          <p:cNvPr id="3" name="Content Placeholder 2">
            <a:extLst>
              <a:ext uri="{FF2B5EF4-FFF2-40B4-BE49-F238E27FC236}">
                <a16:creationId xmlns:a16="http://schemas.microsoft.com/office/drawing/2014/main" id="{0EC0A046-34DC-43E0-9B1A-7EC4B7E2275E}"/>
              </a:ext>
            </a:extLst>
          </p:cNvPr>
          <p:cNvSpPr>
            <a:spLocks noGrp="1"/>
          </p:cNvSpPr>
          <p:nvPr>
            <p:ph idx="1"/>
          </p:nvPr>
        </p:nvSpPr>
        <p:spPr/>
        <p:txBody>
          <a:bodyPr>
            <a:normAutofit fontScale="85000" lnSpcReduction="10000"/>
          </a:bodyPr>
          <a:lstStyle/>
          <a:p>
            <a:r>
              <a:rPr lang="en-US" dirty="0"/>
              <a:t>You need to show impact of your key contribution</a:t>
            </a:r>
          </a:p>
          <a:p>
            <a:pPr lvl="1"/>
            <a:r>
              <a:rPr lang="en-US" dirty="0"/>
              <a:t>Scientific method—change one variable at a time, to show its impact</a:t>
            </a:r>
          </a:p>
          <a:p>
            <a:pPr lvl="1"/>
            <a:r>
              <a:rPr lang="en-US" dirty="0"/>
              <a:t>Bad: 3 new method components (2 of which not very interesting), new metric, new dataset–and only compared against 1 baseline </a:t>
            </a:r>
          </a:p>
          <a:p>
            <a:r>
              <a:rPr lang="en-US" dirty="0"/>
              <a:t>Gives rise to “ablation” experiments—compare a backbone to the backbone with each of your key ideas added, one at a time, then together</a:t>
            </a:r>
          </a:p>
          <a:p>
            <a:r>
              <a:rPr lang="en-US" dirty="0"/>
              <a:t>Also need to compare to methods from the very recent literature—the more the merrier (if done properly) </a:t>
            </a:r>
          </a:p>
        </p:txBody>
      </p:sp>
      <p:sp>
        <p:nvSpPr>
          <p:cNvPr id="4" name="Slide Number Placeholder 3">
            <a:extLst>
              <a:ext uri="{FF2B5EF4-FFF2-40B4-BE49-F238E27FC236}">
                <a16:creationId xmlns:a16="http://schemas.microsoft.com/office/drawing/2014/main" id="{081A4DD8-0AD4-4EB2-8096-EEC41824BCE3}"/>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50</a:t>
            </a:fld>
            <a:endParaRPr lang="en-US">
              <a:solidFill>
                <a:prstClr val="black">
                  <a:tint val="75000"/>
                </a:prstClr>
              </a:solidFill>
            </a:endParaRPr>
          </a:p>
        </p:txBody>
      </p:sp>
    </p:spTree>
    <p:extLst>
      <p:ext uri="{BB962C8B-B14F-4D97-AF65-F5344CB8AC3E}">
        <p14:creationId xmlns:p14="http://schemas.microsoft.com/office/powerpoint/2010/main" val="38982867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C0684-CCAE-497F-B2DB-4064E7513228}"/>
              </a:ext>
            </a:extLst>
          </p:cNvPr>
          <p:cNvSpPr>
            <a:spLocks noGrp="1"/>
          </p:cNvSpPr>
          <p:nvPr>
            <p:ph type="title"/>
          </p:nvPr>
        </p:nvSpPr>
        <p:spPr/>
        <p:txBody>
          <a:bodyPr/>
          <a:lstStyle/>
          <a:p>
            <a:r>
              <a:rPr lang="en-US" dirty="0"/>
              <a:t>Bookkeeping</a:t>
            </a:r>
          </a:p>
        </p:txBody>
      </p:sp>
      <p:sp>
        <p:nvSpPr>
          <p:cNvPr id="3" name="Content Placeholder 2">
            <a:extLst>
              <a:ext uri="{FF2B5EF4-FFF2-40B4-BE49-F238E27FC236}">
                <a16:creationId xmlns:a16="http://schemas.microsoft.com/office/drawing/2014/main" id="{6E3B2ABF-5C2A-49E3-956C-3B8A65C3C695}"/>
              </a:ext>
            </a:extLst>
          </p:cNvPr>
          <p:cNvSpPr>
            <a:spLocks noGrp="1"/>
          </p:cNvSpPr>
          <p:nvPr>
            <p:ph idx="1"/>
          </p:nvPr>
        </p:nvSpPr>
        <p:spPr/>
        <p:txBody>
          <a:bodyPr>
            <a:normAutofit fontScale="85000" lnSpcReduction="10000"/>
          </a:bodyPr>
          <a:lstStyle/>
          <a:p>
            <a:r>
              <a:rPr lang="en-US" dirty="0"/>
              <a:t>When developing your method and conducting validation (e.g. running experiments)– it’s crucial that you document your work!</a:t>
            </a:r>
          </a:p>
          <a:p>
            <a:r>
              <a:rPr lang="en-US" dirty="0"/>
              <a:t>You should be able to reproduce the exact settings and results that you obtained—apart from factors due to randomness (but can set random seed)</a:t>
            </a:r>
          </a:p>
          <a:p>
            <a:r>
              <a:rPr lang="en-US" dirty="0"/>
              <a:t>You should know the complete setting of results you include in papers, and all results you show your advisor</a:t>
            </a:r>
          </a:p>
          <a:p>
            <a:r>
              <a:rPr lang="en-US" dirty="0"/>
              <a:t>You should include as much information as possible to enable others to reproduce your results, even share code if possible—helps with getting your work cited</a:t>
            </a:r>
          </a:p>
        </p:txBody>
      </p:sp>
      <p:sp>
        <p:nvSpPr>
          <p:cNvPr id="4" name="Slide Number Placeholder 3">
            <a:extLst>
              <a:ext uri="{FF2B5EF4-FFF2-40B4-BE49-F238E27FC236}">
                <a16:creationId xmlns:a16="http://schemas.microsoft.com/office/drawing/2014/main" id="{1073BBD4-A4A3-490C-809E-26D14F7407D7}"/>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51</a:t>
            </a:fld>
            <a:endParaRPr lang="en-US">
              <a:solidFill>
                <a:prstClr val="black">
                  <a:tint val="75000"/>
                </a:prstClr>
              </a:solidFill>
            </a:endParaRPr>
          </a:p>
        </p:txBody>
      </p:sp>
    </p:spTree>
    <p:extLst>
      <p:ext uri="{BB962C8B-B14F-4D97-AF65-F5344CB8AC3E}">
        <p14:creationId xmlns:p14="http://schemas.microsoft.com/office/powerpoint/2010/main" val="15222527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1E9D1-DB32-4A72-85A2-8E1A8518BC02}"/>
              </a:ext>
            </a:extLst>
          </p:cNvPr>
          <p:cNvSpPr>
            <a:spLocks noGrp="1"/>
          </p:cNvSpPr>
          <p:nvPr>
            <p:ph type="title"/>
          </p:nvPr>
        </p:nvSpPr>
        <p:spPr/>
        <p:txBody>
          <a:bodyPr/>
          <a:lstStyle/>
          <a:p>
            <a:r>
              <a:rPr lang="en-US" dirty="0"/>
              <a:t>What if Results Don’t Look Good?</a:t>
            </a:r>
          </a:p>
        </p:txBody>
      </p:sp>
      <p:sp>
        <p:nvSpPr>
          <p:cNvPr id="3" name="Content Placeholder 2">
            <a:extLst>
              <a:ext uri="{FF2B5EF4-FFF2-40B4-BE49-F238E27FC236}">
                <a16:creationId xmlns:a16="http://schemas.microsoft.com/office/drawing/2014/main" id="{531EE565-893C-429E-AD43-5940BA8A2726}"/>
              </a:ext>
            </a:extLst>
          </p:cNvPr>
          <p:cNvSpPr>
            <a:spLocks noGrp="1"/>
          </p:cNvSpPr>
          <p:nvPr>
            <p:ph idx="1"/>
          </p:nvPr>
        </p:nvSpPr>
        <p:spPr/>
        <p:txBody>
          <a:bodyPr>
            <a:normAutofit fontScale="85000" lnSpcReduction="20000"/>
          </a:bodyPr>
          <a:lstStyle/>
          <a:p>
            <a:r>
              <a:rPr lang="en-US" dirty="0"/>
              <a:t>Your baseline and evaluation is set up well, but your proposed method doesn’t outperform the baseline?</a:t>
            </a:r>
          </a:p>
          <a:p>
            <a:r>
              <a:rPr lang="en-US" dirty="0"/>
              <a:t>This is likely to happen, often—try to understand what isn’t working well and why, then iterate on method</a:t>
            </a:r>
          </a:p>
          <a:p>
            <a:r>
              <a:rPr lang="en-US" dirty="0"/>
              <a:t>Try simple changes first, e.g. tuning algorithm “knobs”</a:t>
            </a:r>
          </a:p>
          <a:p>
            <a:r>
              <a:rPr lang="en-US" dirty="0"/>
              <a:t>Come up with simple environments where your new idea should work–e.g. a simpler test set, no-noise environment, attentive users, etc.</a:t>
            </a:r>
          </a:p>
          <a:p>
            <a:r>
              <a:rPr lang="en-US" dirty="0"/>
              <a:t>It’s ok to iterate on metrics too—perhaps one metric is too coarse to show impact of your method</a:t>
            </a:r>
          </a:p>
          <a:p>
            <a:r>
              <a:rPr lang="en-US" dirty="0"/>
              <a:t>Keep reading papers to get more ideas on method</a:t>
            </a:r>
          </a:p>
          <a:p>
            <a:pPr marL="0" indent="0">
              <a:buNone/>
            </a:pPr>
            <a:endParaRPr lang="en-US" dirty="0"/>
          </a:p>
        </p:txBody>
      </p:sp>
      <p:sp>
        <p:nvSpPr>
          <p:cNvPr id="4" name="Slide Number Placeholder 3">
            <a:extLst>
              <a:ext uri="{FF2B5EF4-FFF2-40B4-BE49-F238E27FC236}">
                <a16:creationId xmlns:a16="http://schemas.microsoft.com/office/drawing/2014/main" id="{12576B75-B119-426B-8E92-073FDC901362}"/>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52</a:t>
            </a:fld>
            <a:endParaRPr lang="en-US">
              <a:solidFill>
                <a:prstClr val="black">
                  <a:tint val="75000"/>
                </a:prstClr>
              </a:solidFill>
            </a:endParaRPr>
          </a:p>
        </p:txBody>
      </p:sp>
    </p:spTree>
    <p:extLst>
      <p:ext uri="{BB962C8B-B14F-4D97-AF65-F5344CB8AC3E}">
        <p14:creationId xmlns:p14="http://schemas.microsoft.com/office/powerpoint/2010/main" val="24372016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5DA8D-3172-46A4-8DFB-F3D6010D90B8}"/>
              </a:ext>
            </a:extLst>
          </p:cNvPr>
          <p:cNvSpPr>
            <a:spLocks noGrp="1"/>
          </p:cNvSpPr>
          <p:nvPr>
            <p:ph type="title"/>
          </p:nvPr>
        </p:nvSpPr>
        <p:spPr/>
        <p:txBody>
          <a:bodyPr/>
          <a:lstStyle/>
          <a:p>
            <a:r>
              <a:rPr lang="en-US" dirty="0"/>
              <a:t>Sometimes, You Give Up</a:t>
            </a:r>
          </a:p>
        </p:txBody>
      </p:sp>
      <p:sp>
        <p:nvSpPr>
          <p:cNvPr id="3" name="Content Placeholder 2">
            <a:extLst>
              <a:ext uri="{FF2B5EF4-FFF2-40B4-BE49-F238E27FC236}">
                <a16:creationId xmlns:a16="http://schemas.microsoft.com/office/drawing/2014/main" id="{08D393F9-7D04-466C-B0C2-4FD710099FDC}"/>
              </a:ext>
            </a:extLst>
          </p:cNvPr>
          <p:cNvSpPr>
            <a:spLocks noGrp="1"/>
          </p:cNvSpPr>
          <p:nvPr>
            <p:ph idx="1"/>
          </p:nvPr>
        </p:nvSpPr>
        <p:spPr/>
        <p:txBody>
          <a:bodyPr>
            <a:noAutofit/>
          </a:bodyPr>
          <a:lstStyle/>
          <a:p>
            <a:r>
              <a:rPr lang="en-US" sz="2700" dirty="0"/>
              <a:t>Sometimes, you iterate but nothing works</a:t>
            </a:r>
          </a:p>
          <a:p>
            <a:r>
              <a:rPr lang="en-US" sz="2700" dirty="0"/>
              <a:t>When to give up on this overall idea, topic?</a:t>
            </a:r>
          </a:p>
          <a:p>
            <a:r>
              <a:rPr lang="en-US" sz="2700" dirty="0"/>
              <a:t>“Give up” = publish in a workshop</a:t>
            </a:r>
          </a:p>
          <a:p>
            <a:r>
              <a:rPr lang="en-US" sz="2700" dirty="0"/>
              <a:t>Really hard to say, but important to know there may be a time you need to stop—1 year? </a:t>
            </a:r>
          </a:p>
          <a:p>
            <a:r>
              <a:rPr lang="en-US" sz="2700" dirty="0"/>
              <a:t>Consider whether it is worth investing </a:t>
            </a:r>
            <a:r>
              <a:rPr lang="en-US" sz="2700" i="1" dirty="0"/>
              <a:t>even more time </a:t>
            </a:r>
            <a:r>
              <a:rPr lang="en-US" sz="2700" dirty="0"/>
              <a:t>in this particular project</a:t>
            </a:r>
          </a:p>
          <a:p>
            <a:r>
              <a:rPr lang="en-US" sz="2700" dirty="0"/>
              <a:t>It doesn’t reflect on your ability as a researcher!</a:t>
            </a:r>
          </a:p>
          <a:p>
            <a:r>
              <a:rPr lang="en-US" sz="2700" dirty="0"/>
              <a:t>It’s not wasted time—use the skills you acquired to tackle a related problem!</a:t>
            </a:r>
          </a:p>
        </p:txBody>
      </p:sp>
      <p:sp>
        <p:nvSpPr>
          <p:cNvPr id="4" name="Slide Number Placeholder 3">
            <a:extLst>
              <a:ext uri="{FF2B5EF4-FFF2-40B4-BE49-F238E27FC236}">
                <a16:creationId xmlns:a16="http://schemas.microsoft.com/office/drawing/2014/main" id="{B315A64D-745E-42F8-A3DF-EB22B6CD259B}"/>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53</a:t>
            </a:fld>
            <a:endParaRPr lang="en-US">
              <a:solidFill>
                <a:prstClr val="black">
                  <a:tint val="75000"/>
                </a:prstClr>
              </a:solidFill>
            </a:endParaRPr>
          </a:p>
        </p:txBody>
      </p:sp>
    </p:spTree>
    <p:extLst>
      <p:ext uri="{BB962C8B-B14F-4D97-AF65-F5344CB8AC3E}">
        <p14:creationId xmlns:p14="http://schemas.microsoft.com/office/powerpoint/2010/main" val="30671734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242E4-571C-4D0C-BEB0-1DF7C25601D8}"/>
              </a:ext>
            </a:extLst>
          </p:cNvPr>
          <p:cNvSpPr>
            <a:spLocks noGrp="1"/>
          </p:cNvSpPr>
          <p:nvPr>
            <p:ph type="title"/>
          </p:nvPr>
        </p:nvSpPr>
        <p:spPr/>
        <p:txBody>
          <a:bodyPr/>
          <a:lstStyle/>
          <a:p>
            <a:r>
              <a:rPr lang="en-US" dirty="0"/>
              <a:t>Getting Help</a:t>
            </a:r>
          </a:p>
        </p:txBody>
      </p:sp>
      <p:sp>
        <p:nvSpPr>
          <p:cNvPr id="3" name="Content Placeholder 2">
            <a:extLst>
              <a:ext uri="{FF2B5EF4-FFF2-40B4-BE49-F238E27FC236}">
                <a16:creationId xmlns:a16="http://schemas.microsoft.com/office/drawing/2014/main" id="{B0BABED5-4D4F-4380-A81B-ED96664EBD9E}"/>
              </a:ext>
            </a:extLst>
          </p:cNvPr>
          <p:cNvSpPr>
            <a:spLocks noGrp="1"/>
          </p:cNvSpPr>
          <p:nvPr>
            <p:ph idx="1"/>
          </p:nvPr>
        </p:nvSpPr>
        <p:spPr>
          <a:xfrm>
            <a:off x="457200" y="1600202"/>
            <a:ext cx="8229600" cy="4863352"/>
          </a:xfrm>
        </p:spPr>
        <p:txBody>
          <a:bodyPr>
            <a:normAutofit fontScale="70000" lnSpcReduction="20000"/>
          </a:bodyPr>
          <a:lstStyle/>
          <a:p>
            <a:r>
              <a:rPr lang="en-US" dirty="0"/>
              <a:t>Lots of learning resources on the web</a:t>
            </a:r>
          </a:p>
          <a:p>
            <a:pPr lvl="1"/>
            <a:r>
              <a:rPr lang="en-US" dirty="0"/>
              <a:t>Check out tutorials from relevant conferences</a:t>
            </a:r>
          </a:p>
          <a:p>
            <a:r>
              <a:rPr lang="en-US" dirty="0"/>
              <a:t>Peers, senior students</a:t>
            </a:r>
          </a:p>
          <a:p>
            <a:pPr lvl="1"/>
            <a:r>
              <a:rPr lang="en-US" dirty="0"/>
              <a:t>Formulate your request clearly, make it efficient for them to help</a:t>
            </a:r>
          </a:p>
          <a:p>
            <a:pPr lvl="1"/>
            <a:r>
              <a:rPr lang="en-US" dirty="0"/>
              <a:t>Don’t hesitate to ask for help—you’re just starting, they’re an expert!</a:t>
            </a:r>
          </a:p>
          <a:p>
            <a:r>
              <a:rPr lang="en-US" dirty="0"/>
              <a:t>Your advisor</a:t>
            </a:r>
          </a:p>
          <a:p>
            <a:pPr lvl="1"/>
            <a:r>
              <a:rPr lang="en-US" dirty="0"/>
              <a:t>Often, it makes sense to try to figure things out on your own, unless it’s something that advisor can easily and quickly resolve</a:t>
            </a:r>
          </a:p>
          <a:p>
            <a:pPr lvl="1"/>
            <a:r>
              <a:rPr lang="en-US" dirty="0"/>
              <a:t>Send email rather than waiting, or show up at their door—if you’ve discussed with your advisor that’s ok; potentially use Slack group </a:t>
            </a:r>
          </a:p>
          <a:p>
            <a:r>
              <a:rPr lang="en-US" dirty="0"/>
              <a:t>Reading group</a:t>
            </a:r>
          </a:p>
          <a:p>
            <a:pPr lvl="1"/>
            <a:r>
              <a:rPr lang="en-US" dirty="0"/>
              <a:t>Volunteer to present your work</a:t>
            </a:r>
          </a:p>
          <a:p>
            <a:pPr lvl="1"/>
            <a:r>
              <a:rPr lang="en-US" dirty="0"/>
              <a:t>Will get help with brainstorming</a:t>
            </a:r>
          </a:p>
          <a:p>
            <a:pPr lvl="1"/>
            <a:r>
              <a:rPr lang="en-US" dirty="0"/>
              <a:t>Sometimes just talking about your work helps!</a:t>
            </a:r>
          </a:p>
          <a:p>
            <a:pPr lvl="1"/>
            <a:endParaRPr lang="en-US" dirty="0"/>
          </a:p>
        </p:txBody>
      </p:sp>
      <p:sp>
        <p:nvSpPr>
          <p:cNvPr id="4" name="Slide Number Placeholder 3">
            <a:extLst>
              <a:ext uri="{FF2B5EF4-FFF2-40B4-BE49-F238E27FC236}">
                <a16:creationId xmlns:a16="http://schemas.microsoft.com/office/drawing/2014/main" id="{828C00F1-F0A1-44BC-A69C-0DDF90407809}"/>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54</a:t>
            </a:fld>
            <a:endParaRPr lang="en-US">
              <a:solidFill>
                <a:prstClr val="black">
                  <a:tint val="75000"/>
                </a:prstClr>
              </a:solidFill>
            </a:endParaRPr>
          </a:p>
        </p:txBody>
      </p:sp>
    </p:spTree>
    <p:extLst>
      <p:ext uri="{BB962C8B-B14F-4D97-AF65-F5344CB8AC3E}">
        <p14:creationId xmlns:p14="http://schemas.microsoft.com/office/powerpoint/2010/main" val="39711724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46314-54AD-9F11-3471-90DBFB663774}"/>
              </a:ext>
            </a:extLst>
          </p:cNvPr>
          <p:cNvSpPr>
            <a:spLocks noGrp="1"/>
          </p:cNvSpPr>
          <p:nvPr>
            <p:ph type="title"/>
          </p:nvPr>
        </p:nvSpPr>
        <p:spPr/>
        <p:txBody>
          <a:bodyPr/>
          <a:lstStyle/>
          <a:p>
            <a:r>
              <a:rPr lang="en-US" dirty="0"/>
              <a:t>Activity 1</a:t>
            </a:r>
          </a:p>
        </p:txBody>
      </p:sp>
      <p:sp>
        <p:nvSpPr>
          <p:cNvPr id="3" name="Content Placeholder 2">
            <a:extLst>
              <a:ext uri="{FF2B5EF4-FFF2-40B4-BE49-F238E27FC236}">
                <a16:creationId xmlns:a16="http://schemas.microsoft.com/office/drawing/2014/main" id="{7AECA679-E905-0AB0-4DCA-D7246454D735}"/>
              </a:ext>
            </a:extLst>
          </p:cNvPr>
          <p:cNvSpPr>
            <a:spLocks noGrp="1"/>
          </p:cNvSpPr>
          <p:nvPr>
            <p:ph idx="1"/>
          </p:nvPr>
        </p:nvSpPr>
        <p:spPr/>
        <p:txBody>
          <a:bodyPr/>
          <a:lstStyle/>
          <a:p>
            <a:r>
              <a:rPr lang="en-US" dirty="0"/>
              <a:t>Pick a paper by your advisor</a:t>
            </a:r>
          </a:p>
          <a:p>
            <a:r>
              <a:rPr lang="en-US" dirty="0"/>
              <a:t>Propose extensions</a:t>
            </a:r>
          </a:p>
          <a:p>
            <a:r>
              <a:rPr lang="en-US" dirty="0"/>
              <a:t>Discuss with peers (in class one), get feedback, defend ideas or move on </a:t>
            </a:r>
          </a:p>
          <a:p>
            <a:r>
              <a:rPr lang="en-US" dirty="0"/>
              <a:t>Propose 5, select 2, then… </a:t>
            </a:r>
          </a:p>
          <a:p>
            <a:r>
              <a:rPr lang="en-US" dirty="0"/>
              <a:t>Discuss with advisor why good/bad ideas, what challenges may be</a:t>
            </a:r>
          </a:p>
          <a:p>
            <a:r>
              <a:rPr lang="en-US" dirty="0"/>
              <a:t>Submit report or discuss (class 2)</a:t>
            </a:r>
          </a:p>
        </p:txBody>
      </p:sp>
      <p:sp>
        <p:nvSpPr>
          <p:cNvPr id="4" name="Slide Number Placeholder 3">
            <a:extLst>
              <a:ext uri="{FF2B5EF4-FFF2-40B4-BE49-F238E27FC236}">
                <a16:creationId xmlns:a16="http://schemas.microsoft.com/office/drawing/2014/main" id="{49E95DDF-4FB4-5DD6-2EA7-EF592696DB00}"/>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55</a:t>
            </a:fld>
            <a:endParaRPr lang="en-US">
              <a:solidFill>
                <a:prstClr val="black">
                  <a:tint val="75000"/>
                </a:prstClr>
              </a:solidFill>
            </a:endParaRPr>
          </a:p>
        </p:txBody>
      </p:sp>
    </p:spTree>
    <p:extLst>
      <p:ext uri="{BB962C8B-B14F-4D97-AF65-F5344CB8AC3E}">
        <p14:creationId xmlns:p14="http://schemas.microsoft.com/office/powerpoint/2010/main" val="29357586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36942-25DD-66D5-3FA7-A8EB1289C822}"/>
              </a:ext>
            </a:extLst>
          </p:cNvPr>
          <p:cNvSpPr>
            <a:spLocks noGrp="1"/>
          </p:cNvSpPr>
          <p:nvPr>
            <p:ph type="title"/>
          </p:nvPr>
        </p:nvSpPr>
        <p:spPr/>
        <p:txBody>
          <a:bodyPr/>
          <a:lstStyle/>
          <a:p>
            <a:r>
              <a:rPr lang="en-US" dirty="0"/>
              <a:t>Activity 2</a:t>
            </a:r>
          </a:p>
        </p:txBody>
      </p:sp>
      <p:sp>
        <p:nvSpPr>
          <p:cNvPr id="3" name="Content Placeholder 2">
            <a:extLst>
              <a:ext uri="{FF2B5EF4-FFF2-40B4-BE49-F238E27FC236}">
                <a16:creationId xmlns:a16="http://schemas.microsoft.com/office/drawing/2014/main" id="{FE895D9A-9FF0-CFAC-3345-9D0B1DC75539}"/>
              </a:ext>
            </a:extLst>
          </p:cNvPr>
          <p:cNvSpPr>
            <a:spLocks noGrp="1"/>
          </p:cNvSpPr>
          <p:nvPr>
            <p:ph idx="1"/>
          </p:nvPr>
        </p:nvSpPr>
        <p:spPr/>
        <p:txBody>
          <a:bodyPr/>
          <a:lstStyle/>
          <a:p>
            <a:r>
              <a:rPr lang="en-US" dirty="0"/>
              <a:t>Review some papers, see how they presented the scientific gap; think about how this idea may have come about</a:t>
            </a:r>
          </a:p>
          <a:p>
            <a:r>
              <a:rPr lang="en-US" dirty="0"/>
              <a:t>Read the history of some inventions (e.g. telephone) and the context behind that – where need, idea, and inspiration came from</a:t>
            </a:r>
          </a:p>
          <a:p>
            <a:r>
              <a:rPr lang="en-US" dirty="0"/>
              <a:t>Read about how writers get ideas </a:t>
            </a:r>
          </a:p>
          <a:p>
            <a:r>
              <a:rPr lang="en-US" dirty="0"/>
              <a:t>Share with the group</a:t>
            </a:r>
          </a:p>
        </p:txBody>
      </p:sp>
      <p:sp>
        <p:nvSpPr>
          <p:cNvPr id="4" name="Slide Number Placeholder 3">
            <a:extLst>
              <a:ext uri="{FF2B5EF4-FFF2-40B4-BE49-F238E27FC236}">
                <a16:creationId xmlns:a16="http://schemas.microsoft.com/office/drawing/2014/main" id="{A6B15B10-4460-EF60-6430-3336589DA418}"/>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56</a:t>
            </a:fld>
            <a:endParaRPr lang="en-US">
              <a:solidFill>
                <a:prstClr val="black">
                  <a:tint val="75000"/>
                </a:prstClr>
              </a:solidFill>
            </a:endParaRPr>
          </a:p>
        </p:txBody>
      </p:sp>
    </p:spTree>
    <p:extLst>
      <p:ext uri="{BB962C8B-B14F-4D97-AF65-F5344CB8AC3E}">
        <p14:creationId xmlns:p14="http://schemas.microsoft.com/office/powerpoint/2010/main" val="3961804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F594C-565C-440D-86CF-AD135DBA8CE0}"/>
              </a:ext>
            </a:extLst>
          </p:cNvPr>
          <p:cNvSpPr>
            <a:spLocks noGrp="1"/>
          </p:cNvSpPr>
          <p:nvPr>
            <p:ph type="title"/>
          </p:nvPr>
        </p:nvSpPr>
        <p:spPr/>
        <p:txBody>
          <a:bodyPr>
            <a:normAutofit fontScale="90000"/>
          </a:bodyPr>
          <a:lstStyle/>
          <a:p>
            <a:r>
              <a:rPr lang="en-US" dirty="0"/>
              <a:t>National Science Foundation </a:t>
            </a:r>
            <a:br>
              <a:rPr lang="en-US" dirty="0"/>
            </a:br>
            <a:r>
              <a:rPr lang="en-US" dirty="0"/>
              <a:t>Merit Review Criteria</a:t>
            </a:r>
          </a:p>
        </p:txBody>
      </p:sp>
      <p:sp>
        <p:nvSpPr>
          <p:cNvPr id="3" name="Content Placeholder 2">
            <a:extLst>
              <a:ext uri="{FF2B5EF4-FFF2-40B4-BE49-F238E27FC236}">
                <a16:creationId xmlns:a16="http://schemas.microsoft.com/office/drawing/2014/main" id="{02880168-045F-442E-BFB0-462BDF752649}"/>
              </a:ext>
            </a:extLst>
          </p:cNvPr>
          <p:cNvSpPr>
            <a:spLocks noGrp="1"/>
          </p:cNvSpPr>
          <p:nvPr>
            <p:ph idx="1"/>
          </p:nvPr>
        </p:nvSpPr>
        <p:spPr>
          <a:xfrm>
            <a:off x="457200" y="1600200"/>
            <a:ext cx="8229600" cy="4862744"/>
          </a:xfrm>
        </p:spPr>
        <p:txBody>
          <a:bodyPr>
            <a:normAutofit fontScale="62500" lnSpcReduction="20000"/>
          </a:bodyPr>
          <a:lstStyle/>
          <a:p>
            <a:pPr marL="0" indent="0">
              <a:buNone/>
            </a:pPr>
            <a:r>
              <a:rPr lang="en-US" dirty="0"/>
              <a:t>“The following elements should be considered in the review for both criteria:</a:t>
            </a:r>
          </a:p>
          <a:p>
            <a:pPr marL="514350" indent="-514350">
              <a:buFont typeface="+mj-lt"/>
              <a:buAutoNum type="arabicPeriod"/>
            </a:pPr>
            <a:r>
              <a:rPr lang="en-US" sz="3500" dirty="0"/>
              <a:t>What is the potential for the proposed activity to:</a:t>
            </a:r>
          </a:p>
          <a:p>
            <a:pPr marL="914400" lvl="1" indent="-514350">
              <a:buFont typeface="+mj-lt"/>
              <a:buAutoNum type="alphaLcPeriod"/>
            </a:pPr>
            <a:r>
              <a:rPr lang="en-US" sz="3500" dirty="0"/>
              <a:t>Advance knowledge and understanding within its own field or across different fields (Intellectual Merit); and</a:t>
            </a:r>
          </a:p>
          <a:p>
            <a:pPr marL="914400" lvl="1" indent="-514350">
              <a:buAutoNum type="alphaLcPeriod"/>
            </a:pPr>
            <a:r>
              <a:rPr lang="en-US" sz="3500" dirty="0"/>
              <a:t>Benefit society or advance desired societal outcomes (Broader Impacts)?</a:t>
            </a:r>
          </a:p>
          <a:p>
            <a:pPr marL="514350" indent="-514350">
              <a:buFont typeface="+mj-lt"/>
              <a:buAutoNum type="arabicPeriod"/>
            </a:pPr>
            <a:r>
              <a:rPr lang="en-US" sz="3500" dirty="0"/>
              <a:t>To what extent do the proposed activities suggest and explore creative, original, or potentially transformative concepts?</a:t>
            </a:r>
          </a:p>
          <a:p>
            <a:pPr marL="514350" indent="-514350">
              <a:buFont typeface="+mj-lt"/>
              <a:buAutoNum type="arabicPeriod"/>
            </a:pPr>
            <a:r>
              <a:rPr lang="en-US" sz="3500" dirty="0"/>
              <a:t>Is the plan for carrying out the proposed activities well-reasoned, well-organized, and based on a sound rationale? Does the plan incorporate a mechanism to assess success?</a:t>
            </a:r>
          </a:p>
          <a:p>
            <a:pPr marL="514350" indent="-514350">
              <a:buFont typeface="+mj-lt"/>
              <a:buAutoNum type="arabicPeriod"/>
            </a:pPr>
            <a:r>
              <a:rPr lang="en-US" sz="3500" dirty="0"/>
              <a:t>How well qualified is the individual, team, or organization to conduct the proposed activities?</a:t>
            </a:r>
          </a:p>
          <a:p>
            <a:pPr marL="514350" indent="-514350">
              <a:buFont typeface="+mj-lt"/>
              <a:buAutoNum type="arabicPeriod"/>
            </a:pPr>
            <a:r>
              <a:rPr lang="en-US" sz="3500" dirty="0"/>
              <a:t>Are there adequate resources available to the PI (either at the home organization or through collaborations) to carry out the proposed activities?”</a:t>
            </a:r>
          </a:p>
        </p:txBody>
      </p:sp>
      <p:sp>
        <p:nvSpPr>
          <p:cNvPr id="4" name="TextBox 3">
            <a:extLst>
              <a:ext uri="{FF2B5EF4-FFF2-40B4-BE49-F238E27FC236}">
                <a16:creationId xmlns:a16="http://schemas.microsoft.com/office/drawing/2014/main" id="{F0E74947-52F1-44D3-AE4D-C4B61BBE9C36}"/>
              </a:ext>
            </a:extLst>
          </p:cNvPr>
          <p:cNvSpPr txBox="1"/>
          <p:nvPr/>
        </p:nvSpPr>
        <p:spPr>
          <a:xfrm>
            <a:off x="0" y="6581001"/>
            <a:ext cx="7754645" cy="276999"/>
          </a:xfrm>
          <a:prstGeom prst="rect">
            <a:avLst/>
          </a:prstGeom>
          <a:noFill/>
        </p:spPr>
        <p:txBody>
          <a:bodyPr wrap="square">
            <a:spAutoFit/>
          </a:bodyPr>
          <a:lstStyle/>
          <a:p>
            <a:r>
              <a:rPr lang="en-US" sz="1200" dirty="0">
                <a:hlinkClick r:id="rId2"/>
              </a:rPr>
              <a:t>https://www.nsf.gov/pubs/policydocs/pappg18_1/pappg_3.jsp</a:t>
            </a:r>
            <a:r>
              <a:rPr lang="en-US" sz="1200" dirty="0"/>
              <a:t> </a:t>
            </a:r>
          </a:p>
        </p:txBody>
      </p:sp>
      <p:sp>
        <p:nvSpPr>
          <p:cNvPr id="5" name="Slide Number Placeholder 4">
            <a:extLst>
              <a:ext uri="{FF2B5EF4-FFF2-40B4-BE49-F238E27FC236}">
                <a16:creationId xmlns:a16="http://schemas.microsoft.com/office/drawing/2014/main" id="{D9AAAEAF-9CFD-4B7C-9CCA-BFDC38A0E7A4}"/>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6</a:t>
            </a:fld>
            <a:endParaRPr lang="en-US">
              <a:solidFill>
                <a:prstClr val="black">
                  <a:tint val="75000"/>
                </a:prstClr>
              </a:solidFill>
            </a:endParaRPr>
          </a:p>
        </p:txBody>
      </p:sp>
    </p:spTree>
    <p:extLst>
      <p:ext uri="{BB962C8B-B14F-4D97-AF65-F5344CB8AC3E}">
        <p14:creationId xmlns:p14="http://schemas.microsoft.com/office/powerpoint/2010/main" val="1681131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2E47D-8E53-4A61-AEFF-EF9561AD468F}"/>
              </a:ext>
            </a:extLst>
          </p:cNvPr>
          <p:cNvSpPr>
            <a:spLocks noGrp="1"/>
          </p:cNvSpPr>
          <p:nvPr>
            <p:ph type="title"/>
          </p:nvPr>
        </p:nvSpPr>
        <p:spPr/>
        <p:txBody>
          <a:bodyPr/>
          <a:lstStyle/>
          <a:p>
            <a:r>
              <a:rPr lang="en-US" dirty="0"/>
              <a:t>Are these good or bad ideas?</a:t>
            </a:r>
          </a:p>
        </p:txBody>
      </p:sp>
      <p:sp>
        <p:nvSpPr>
          <p:cNvPr id="3" name="Content Placeholder 2">
            <a:extLst>
              <a:ext uri="{FF2B5EF4-FFF2-40B4-BE49-F238E27FC236}">
                <a16:creationId xmlns:a16="http://schemas.microsoft.com/office/drawing/2014/main" id="{9BA0E37C-1D20-4FC6-917F-54E133E78364}"/>
              </a:ext>
            </a:extLst>
          </p:cNvPr>
          <p:cNvSpPr>
            <a:spLocks noGrp="1"/>
          </p:cNvSpPr>
          <p:nvPr>
            <p:ph idx="1"/>
          </p:nvPr>
        </p:nvSpPr>
        <p:spPr/>
        <p:txBody>
          <a:bodyPr>
            <a:normAutofit fontScale="92500" lnSpcReduction="10000"/>
          </a:bodyPr>
          <a:lstStyle/>
          <a:p>
            <a:r>
              <a:rPr lang="en-US" dirty="0"/>
              <a:t>Develop a dataset for a new problem</a:t>
            </a:r>
          </a:p>
          <a:p>
            <a:r>
              <a:rPr lang="en-US" dirty="0"/>
              <a:t>Replace the neural architecture in one system with another architecture</a:t>
            </a:r>
          </a:p>
          <a:p>
            <a:r>
              <a:rPr lang="en-US" dirty="0"/>
              <a:t>Develop a more efficient way to accomplish the same task</a:t>
            </a:r>
          </a:p>
          <a:p>
            <a:r>
              <a:rPr lang="en-US" dirty="0"/>
              <a:t>Make AI think like a human</a:t>
            </a:r>
          </a:p>
          <a:p>
            <a:r>
              <a:rPr lang="en-US" dirty="0"/>
              <a:t>Compare how two methods work</a:t>
            </a:r>
          </a:p>
          <a:p>
            <a:r>
              <a:rPr lang="en-US" dirty="0"/>
              <a:t>Make the outputs of a method </a:t>
            </a:r>
            <a:r>
              <a:rPr lang="en-US"/>
              <a:t>more interpretable</a:t>
            </a:r>
            <a:endParaRPr lang="en-US" dirty="0"/>
          </a:p>
        </p:txBody>
      </p:sp>
      <p:sp>
        <p:nvSpPr>
          <p:cNvPr id="4" name="Slide Number Placeholder 3">
            <a:extLst>
              <a:ext uri="{FF2B5EF4-FFF2-40B4-BE49-F238E27FC236}">
                <a16:creationId xmlns:a16="http://schemas.microsoft.com/office/drawing/2014/main" id="{476DAF1F-1639-4BCA-84A5-98E918F37ACF}"/>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7</a:t>
            </a:fld>
            <a:endParaRPr lang="en-US">
              <a:solidFill>
                <a:prstClr val="black">
                  <a:tint val="75000"/>
                </a:prstClr>
              </a:solidFill>
            </a:endParaRPr>
          </a:p>
        </p:txBody>
      </p:sp>
    </p:spTree>
    <p:extLst>
      <p:ext uri="{BB962C8B-B14F-4D97-AF65-F5344CB8AC3E}">
        <p14:creationId xmlns:p14="http://schemas.microsoft.com/office/powerpoint/2010/main" val="1395226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60740-1F97-4F1D-A224-297742E1C7A4}"/>
              </a:ext>
            </a:extLst>
          </p:cNvPr>
          <p:cNvSpPr>
            <a:spLocks noGrp="1"/>
          </p:cNvSpPr>
          <p:nvPr>
            <p:ph type="title"/>
          </p:nvPr>
        </p:nvSpPr>
        <p:spPr/>
        <p:txBody>
          <a:bodyPr/>
          <a:lstStyle/>
          <a:p>
            <a:r>
              <a:rPr lang="en-US" dirty="0"/>
              <a:t>How to come up with ideas?</a:t>
            </a:r>
          </a:p>
        </p:txBody>
      </p:sp>
      <p:sp>
        <p:nvSpPr>
          <p:cNvPr id="3" name="Content Placeholder 2">
            <a:extLst>
              <a:ext uri="{FF2B5EF4-FFF2-40B4-BE49-F238E27FC236}">
                <a16:creationId xmlns:a16="http://schemas.microsoft.com/office/drawing/2014/main" id="{AFFC8444-F69A-4075-8836-902B4C720D29}"/>
              </a:ext>
            </a:extLst>
          </p:cNvPr>
          <p:cNvSpPr>
            <a:spLocks noGrp="1"/>
          </p:cNvSpPr>
          <p:nvPr>
            <p:ph idx="1"/>
          </p:nvPr>
        </p:nvSpPr>
        <p:spPr/>
        <p:txBody>
          <a:bodyPr>
            <a:normAutofit fontScale="85000" lnSpcReduction="20000"/>
          </a:bodyPr>
          <a:lstStyle/>
          <a:p>
            <a:r>
              <a:rPr lang="en-US" dirty="0"/>
              <a:t>Come up with a new problem – when good/bad?</a:t>
            </a:r>
          </a:p>
          <a:p>
            <a:r>
              <a:rPr lang="en-US" dirty="0"/>
              <a:t>Twist on an existing problem, with somewhat new approach</a:t>
            </a:r>
          </a:p>
          <a:p>
            <a:r>
              <a:rPr lang="en-US" dirty="0"/>
              <a:t>Existing problem, propose dramatically new and improved method, or an incremental, but well-performant twist </a:t>
            </a:r>
          </a:p>
          <a:p>
            <a:r>
              <a:rPr lang="en-US" dirty="0"/>
              <a:t>Solution for an existing problem but under new resource constraints–e.g. limited supervision, computational resources</a:t>
            </a:r>
          </a:p>
          <a:p>
            <a:r>
              <a:rPr lang="en-US" dirty="0"/>
              <a:t>Blend problems/solutions—apply techniques from one area to another area</a:t>
            </a:r>
          </a:p>
          <a:p>
            <a:r>
              <a:rPr lang="en-US" dirty="0"/>
              <a:t>Compare methods in a way that hasn’t been compared</a:t>
            </a:r>
          </a:p>
        </p:txBody>
      </p:sp>
      <p:sp>
        <p:nvSpPr>
          <p:cNvPr id="4" name="Slide Number Placeholder 3">
            <a:extLst>
              <a:ext uri="{FF2B5EF4-FFF2-40B4-BE49-F238E27FC236}">
                <a16:creationId xmlns:a16="http://schemas.microsoft.com/office/drawing/2014/main" id="{CD1A0C7D-52AA-406C-A33A-536775395D6F}"/>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8</a:t>
            </a:fld>
            <a:endParaRPr lang="en-US">
              <a:solidFill>
                <a:prstClr val="black">
                  <a:tint val="75000"/>
                </a:prstClr>
              </a:solidFill>
            </a:endParaRPr>
          </a:p>
        </p:txBody>
      </p:sp>
    </p:spTree>
    <p:extLst>
      <p:ext uri="{BB962C8B-B14F-4D97-AF65-F5344CB8AC3E}">
        <p14:creationId xmlns:p14="http://schemas.microsoft.com/office/powerpoint/2010/main" val="8092790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3F696-F709-4297-8408-31009E659845}"/>
              </a:ext>
            </a:extLst>
          </p:cNvPr>
          <p:cNvSpPr>
            <a:spLocks noGrp="1"/>
          </p:cNvSpPr>
          <p:nvPr>
            <p:ph type="title"/>
          </p:nvPr>
        </p:nvSpPr>
        <p:spPr/>
        <p:txBody>
          <a:bodyPr/>
          <a:lstStyle/>
          <a:p>
            <a:r>
              <a:rPr lang="en-US" dirty="0"/>
              <a:t>Environments for new ideas</a:t>
            </a:r>
          </a:p>
        </p:txBody>
      </p:sp>
      <p:sp>
        <p:nvSpPr>
          <p:cNvPr id="3" name="Content Placeholder 2">
            <a:extLst>
              <a:ext uri="{FF2B5EF4-FFF2-40B4-BE49-F238E27FC236}">
                <a16:creationId xmlns:a16="http://schemas.microsoft.com/office/drawing/2014/main" id="{F0E99386-CF97-408D-AD4A-A6E071F0E017}"/>
              </a:ext>
            </a:extLst>
          </p:cNvPr>
          <p:cNvSpPr>
            <a:spLocks noGrp="1"/>
          </p:cNvSpPr>
          <p:nvPr>
            <p:ph idx="1"/>
          </p:nvPr>
        </p:nvSpPr>
        <p:spPr/>
        <p:txBody>
          <a:bodyPr/>
          <a:lstStyle/>
          <a:p>
            <a:r>
              <a:rPr lang="en-US" dirty="0"/>
              <a:t>Places/settings in which I’ve come up with new ideas that ended up being published:</a:t>
            </a:r>
          </a:p>
          <a:p>
            <a:pPr lvl="1"/>
            <a:r>
              <a:rPr lang="en-US" dirty="0"/>
              <a:t>While observing my child</a:t>
            </a:r>
          </a:p>
          <a:p>
            <a:pPr lvl="1"/>
            <a:r>
              <a:rPr lang="en-US" dirty="0"/>
              <a:t>While watching ads during NFL games</a:t>
            </a:r>
          </a:p>
          <a:p>
            <a:pPr lvl="1"/>
            <a:r>
              <a:rPr lang="en-US" dirty="0"/>
              <a:t>While riding in a cab</a:t>
            </a:r>
          </a:p>
          <a:p>
            <a:pPr lvl="1"/>
            <a:r>
              <a:rPr lang="en-US" dirty="0"/>
              <a:t>While going for walks</a:t>
            </a:r>
          </a:p>
          <a:p>
            <a:pPr lvl="1"/>
            <a:r>
              <a:rPr lang="en-US" dirty="0"/>
              <a:t>While reading papers</a:t>
            </a:r>
          </a:p>
          <a:p>
            <a:pPr lvl="1"/>
            <a:endParaRPr lang="en-US" dirty="0"/>
          </a:p>
        </p:txBody>
      </p:sp>
      <p:sp>
        <p:nvSpPr>
          <p:cNvPr id="4" name="Slide Number Placeholder 3">
            <a:extLst>
              <a:ext uri="{FF2B5EF4-FFF2-40B4-BE49-F238E27FC236}">
                <a16:creationId xmlns:a16="http://schemas.microsoft.com/office/drawing/2014/main" id="{82775975-F8C3-4A6F-A9AC-BB767E444559}"/>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9</a:t>
            </a:fld>
            <a:endParaRPr lang="en-US">
              <a:solidFill>
                <a:prstClr val="black">
                  <a:tint val="75000"/>
                </a:prstClr>
              </a:solidFill>
            </a:endParaRPr>
          </a:p>
        </p:txBody>
      </p:sp>
    </p:spTree>
    <p:extLst>
      <p:ext uri="{BB962C8B-B14F-4D97-AF65-F5344CB8AC3E}">
        <p14:creationId xmlns:p14="http://schemas.microsoft.com/office/powerpoint/2010/main" val="2754265129"/>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efault Design">
  <a:themeElements>
    <a:clrScheme name="">
      <a:dk1>
        <a:srgbClr val="00279F"/>
      </a:dk1>
      <a:lt1>
        <a:srgbClr val="C1CEFF"/>
      </a:lt1>
      <a:dk2>
        <a:srgbClr val="CF0E30"/>
      </a:dk2>
      <a:lt2>
        <a:srgbClr val="618FFD"/>
      </a:lt2>
      <a:accent1>
        <a:srgbClr val="009688"/>
      </a:accent1>
      <a:accent2>
        <a:srgbClr val="B50069"/>
      </a:accent2>
      <a:accent3>
        <a:srgbClr val="DDE3FF"/>
      </a:accent3>
      <a:accent4>
        <a:srgbClr val="002087"/>
      </a:accent4>
      <a:accent5>
        <a:srgbClr val="AAC9C3"/>
      </a:accent5>
      <a:accent6>
        <a:srgbClr val="A4005E"/>
      </a:accent6>
      <a:hlink>
        <a:srgbClr val="FE9B03"/>
      </a:hlink>
      <a:folHlink>
        <a:srgbClr val="FFFF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triangl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triangl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7056</TotalTime>
  <Words>5179</Words>
  <Application>Microsoft Office PowerPoint</Application>
  <PresentationFormat>On-screen Show (4:3)</PresentationFormat>
  <Paragraphs>560</Paragraphs>
  <Slides>56</Slides>
  <Notes>33</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56</vt:i4>
      </vt:variant>
    </vt:vector>
  </HeadingPairs>
  <TitlesOfParts>
    <vt:vector size="63" baseType="lpstr">
      <vt:lpstr>Arial</vt:lpstr>
      <vt:lpstr>Calibri</vt:lpstr>
      <vt:lpstr>Comic Sans MS</vt:lpstr>
      <vt:lpstr>Times New Roman</vt:lpstr>
      <vt:lpstr>1_Office Theme</vt:lpstr>
      <vt:lpstr>2_Office Theme</vt:lpstr>
      <vt:lpstr>Default Design</vt:lpstr>
      <vt:lpstr>CS 2001: Research Topics Generating research ideas, creativity, novelty</vt:lpstr>
      <vt:lpstr>Plan for this lecture</vt:lpstr>
      <vt:lpstr>What makes a good idea for a PhD student?</vt:lpstr>
      <vt:lpstr>The Heilmeier Catechism</vt:lpstr>
      <vt:lpstr>National Science Foundation  Merit Review Criteria</vt:lpstr>
      <vt:lpstr>National Science Foundation  Merit Review Criteria</vt:lpstr>
      <vt:lpstr>Are these good or bad ideas?</vt:lpstr>
      <vt:lpstr>How to come up with ideas?</vt:lpstr>
      <vt:lpstr>Environments for new ideas</vt:lpstr>
      <vt:lpstr>Quotes about creativity</vt:lpstr>
      <vt:lpstr>Catch Me If You Can: Outmanoeuvring the Competition with Your Unique Abilities</vt:lpstr>
      <vt:lpstr>Research as an Infinite Game</vt:lpstr>
      <vt:lpstr>How to Find a (Good) Research Question? </vt:lpstr>
      <vt:lpstr>Eighteen fundamental skills of a scientist</vt:lpstr>
      <vt:lpstr>Identification of good research questions</vt:lpstr>
      <vt:lpstr>An ideal research question</vt:lpstr>
      <vt:lpstr>Finding a good research question</vt:lpstr>
      <vt:lpstr>Finding a good research question</vt:lpstr>
      <vt:lpstr>Finding a good research question</vt:lpstr>
      <vt:lpstr>Finding a good research question</vt:lpstr>
      <vt:lpstr>Finding a good research question</vt:lpstr>
      <vt:lpstr>The concept of a “secret weapon”</vt:lpstr>
      <vt:lpstr>The concept of a “secret weapon”</vt:lpstr>
      <vt:lpstr>The concept of a “secret weapon”</vt:lpstr>
      <vt:lpstr>“Secret weapon”</vt:lpstr>
      <vt:lpstr>Example of personal experiences: Fleming and the discovery of penicillin</vt:lpstr>
      <vt:lpstr>Example of personal experiences: Fleming and the discovery of penicillin</vt:lpstr>
      <vt:lpstr>Example of personal experiences: The kite experiment</vt:lpstr>
      <vt:lpstr>Example of personal experiences: Are people utility maximizers?</vt:lpstr>
      <vt:lpstr>Alexander Graham Bell</vt:lpstr>
      <vt:lpstr>Alexander Graham Bell (cont’d)</vt:lpstr>
      <vt:lpstr>“Secret weapon”</vt:lpstr>
      <vt:lpstr>Example of special instruments: Isaac Newton and the calculus</vt:lpstr>
      <vt:lpstr>“Secret weapon”</vt:lpstr>
      <vt:lpstr>“Don’t put all your eggs in one basket”</vt:lpstr>
      <vt:lpstr>“Chance prefers a prepared mind”</vt:lpstr>
      <vt:lpstr>Finding a dissertation problem</vt:lpstr>
      <vt:lpstr>Finding a dissertation problem</vt:lpstr>
      <vt:lpstr>How to judge that it is a “hit” (PB)</vt:lpstr>
      <vt:lpstr>The importance of creativity</vt:lpstr>
      <vt:lpstr>Eighteen fundamental skills of a scientist</vt:lpstr>
      <vt:lpstr>Concluding remarks</vt:lpstr>
      <vt:lpstr>Concluding remarks</vt:lpstr>
      <vt:lpstr>Concluding remarks</vt:lpstr>
      <vt:lpstr>Concluding remarks</vt:lpstr>
      <vt:lpstr>Concluding remarks</vt:lpstr>
      <vt:lpstr>Concluding remarks</vt:lpstr>
      <vt:lpstr>Testing Your Ideas: Setting Up</vt:lpstr>
      <vt:lpstr>Developing Your Method</vt:lpstr>
      <vt:lpstr>Experiments</vt:lpstr>
      <vt:lpstr>Bookkeeping</vt:lpstr>
      <vt:lpstr>What if Results Don’t Look Good?</vt:lpstr>
      <vt:lpstr>Sometimes, You Give Up</vt:lpstr>
      <vt:lpstr>Getting Help</vt:lpstr>
      <vt:lpstr>Activity 1</vt:lpstr>
      <vt:lpstr>Activity 2</vt:lpstr>
    </vt:vector>
  </TitlesOfParts>
  <Company>University of Pittsburgh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CS2001 Research Topics</dc:title>
  <dc:creator>Adriana I. Kovashka</dc:creator>
  <cp:lastModifiedBy>Adriana Kovashka</cp:lastModifiedBy>
  <cp:revision>300</cp:revision>
  <dcterms:created xsi:type="dcterms:W3CDTF">2015-04-17T19:15:42Z</dcterms:created>
  <dcterms:modified xsi:type="dcterms:W3CDTF">2026-07-13T18:06:59Z</dcterms:modified>
</cp:coreProperties>
</file>