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40"/>
  </p:notesMasterIdLst>
  <p:sldIdLst>
    <p:sldId id="256" r:id="rId3"/>
    <p:sldId id="422" r:id="rId4"/>
    <p:sldId id="519" r:id="rId5"/>
    <p:sldId id="532" r:id="rId6"/>
    <p:sldId id="533" r:id="rId7"/>
    <p:sldId id="529" r:id="rId8"/>
    <p:sldId id="530" r:id="rId9"/>
    <p:sldId id="517" r:id="rId10"/>
    <p:sldId id="307" r:id="rId11"/>
    <p:sldId id="303" r:id="rId12"/>
    <p:sldId id="518" r:id="rId13"/>
    <p:sldId id="520" r:id="rId14"/>
    <p:sldId id="521" r:id="rId15"/>
    <p:sldId id="522" r:id="rId16"/>
    <p:sldId id="524" r:id="rId17"/>
    <p:sldId id="525" r:id="rId18"/>
    <p:sldId id="531" r:id="rId19"/>
    <p:sldId id="514" r:id="rId20"/>
    <p:sldId id="511" r:id="rId21"/>
    <p:sldId id="430" r:id="rId22"/>
    <p:sldId id="431" r:id="rId23"/>
    <p:sldId id="432" r:id="rId24"/>
    <p:sldId id="512" r:id="rId25"/>
    <p:sldId id="493" r:id="rId26"/>
    <p:sldId id="491" r:id="rId27"/>
    <p:sldId id="492" r:id="rId28"/>
    <p:sldId id="458" r:id="rId29"/>
    <p:sldId id="459" r:id="rId30"/>
    <p:sldId id="494" r:id="rId31"/>
    <p:sldId id="535" r:id="rId32"/>
    <p:sldId id="463" r:id="rId33"/>
    <p:sldId id="516" r:id="rId34"/>
    <p:sldId id="536" r:id="rId35"/>
    <p:sldId id="313" r:id="rId36"/>
    <p:sldId id="310" r:id="rId37"/>
    <p:sldId id="534" r:id="rId38"/>
    <p:sldId id="53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DEF074-BEE1-442E-879A-17E70D6BC25E}" v="48" dt="2026-07-13T16:54:31.2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5" autoAdjust="0"/>
    <p:restoredTop sz="94660"/>
  </p:normalViewPr>
  <p:slideViewPr>
    <p:cSldViewPr snapToGrid="0">
      <p:cViewPr varScale="1">
        <p:scale>
          <a:sx n="95" d="100"/>
          <a:sy n="95" d="100"/>
        </p:scale>
        <p:origin x="27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a Kovashka" userId="98baa7aea3a9faa0" providerId="LiveId" clId="{39A8072A-6F63-481A-8012-D5D4DE0E52DA}"/>
    <pc:docChg chg="undo custSel addSld delSld modSld sldOrd">
      <pc:chgData name="Adriana Kovashka" userId="98baa7aea3a9faa0" providerId="LiveId" clId="{39A8072A-6F63-481A-8012-D5D4DE0E52DA}" dt="2026-07-13T16:55:48.181" v="5694" actId="47"/>
      <pc:docMkLst>
        <pc:docMk/>
      </pc:docMkLst>
      <pc:sldChg chg="addSp modSp mod">
        <pc:chgData name="Adriana Kovashka" userId="98baa7aea3a9faa0" providerId="LiveId" clId="{39A8072A-6F63-481A-8012-D5D4DE0E52DA}" dt="2026-07-13T15:22:24.786" v="1719" actId="20577"/>
        <pc:sldMkLst>
          <pc:docMk/>
          <pc:sldMk cId="3685162360" sldId="256"/>
        </pc:sldMkLst>
        <pc:spChg chg="mod">
          <ac:chgData name="Adriana Kovashka" userId="98baa7aea3a9faa0" providerId="LiveId" clId="{39A8072A-6F63-481A-8012-D5D4DE0E52DA}" dt="2026-07-13T15:21:46.974" v="1715" actId="20577"/>
          <ac:spMkLst>
            <pc:docMk/>
            <pc:sldMk cId="3685162360" sldId="256"/>
            <ac:spMk id="2" creationId="{00000000-0000-0000-0000-000000000000}"/>
          </ac:spMkLst>
        </pc:spChg>
        <pc:spChg chg="mod">
          <ac:chgData name="Adriana Kovashka" userId="98baa7aea3a9faa0" providerId="LiveId" clId="{39A8072A-6F63-481A-8012-D5D4DE0E52DA}" dt="2026-07-13T15:22:24.786" v="1719" actId="20577"/>
          <ac:spMkLst>
            <pc:docMk/>
            <pc:sldMk cId="3685162360" sldId="256"/>
            <ac:spMk id="3" creationId="{00000000-0000-0000-0000-000000000000}"/>
          </ac:spMkLst>
        </pc:spChg>
      </pc:sldChg>
      <pc:sldChg chg="addSp modSp add del mod">
        <pc:chgData name="Adriana Kovashka" userId="98baa7aea3a9faa0" providerId="LiveId" clId="{39A8072A-6F63-481A-8012-D5D4DE0E52DA}" dt="2026-07-13T16:50:16.432" v="5645" actId="1076"/>
        <pc:sldMkLst>
          <pc:docMk/>
          <pc:sldMk cId="0" sldId="303"/>
        </pc:sldMkLst>
        <pc:spChg chg="add mod">
          <ac:chgData name="Adriana Kovashka" userId="98baa7aea3a9faa0" providerId="LiveId" clId="{39A8072A-6F63-481A-8012-D5D4DE0E52DA}" dt="2026-07-13T16:50:16.432" v="5645" actId="1076"/>
          <ac:spMkLst>
            <pc:docMk/>
            <pc:sldMk cId="0" sldId="303"/>
            <ac:spMk id="2" creationId="{50359309-E553-08B6-2F9E-4D18A9F9CE2E}"/>
          </ac:spMkLst>
        </pc:spChg>
        <pc:spChg chg="mod">
          <ac:chgData name="Adriana Kovashka" userId="98baa7aea3a9faa0" providerId="LiveId" clId="{39A8072A-6F63-481A-8012-D5D4DE0E52DA}" dt="2026-07-13T16:49:45.891" v="5582" actId="1076"/>
          <ac:spMkLst>
            <pc:docMk/>
            <pc:sldMk cId="0" sldId="303"/>
            <ac:spMk id="31746" creationId="{3E73897A-5914-EE49-9DFD-1953E6453786}"/>
          </ac:spMkLst>
        </pc:spChg>
      </pc:sldChg>
      <pc:sldChg chg="addSp modSp add mod">
        <pc:chgData name="Adriana Kovashka" userId="98baa7aea3a9faa0" providerId="LiveId" clId="{39A8072A-6F63-481A-8012-D5D4DE0E52DA}" dt="2026-07-13T16:51:54.142" v="5656" actId="22"/>
        <pc:sldMkLst>
          <pc:docMk/>
          <pc:sldMk cId="0" sldId="307"/>
        </pc:sldMkLst>
        <pc:spChg chg="add">
          <ac:chgData name="Adriana Kovashka" userId="98baa7aea3a9faa0" providerId="LiveId" clId="{39A8072A-6F63-481A-8012-D5D4DE0E52DA}" dt="2026-07-13T16:51:54.142" v="5656" actId="22"/>
          <ac:spMkLst>
            <pc:docMk/>
            <pc:sldMk cId="0" sldId="307"/>
            <ac:spMk id="3" creationId="{173DB0CD-7C3A-0A2E-3940-0642D9EE69D8}"/>
          </ac:spMkLst>
        </pc:spChg>
        <pc:spChg chg="mod">
          <ac:chgData name="Adriana Kovashka" userId="98baa7aea3a9faa0" providerId="LiveId" clId="{39A8072A-6F63-481A-8012-D5D4DE0E52DA}" dt="2026-07-13T16:51:51.595" v="5655" actId="1076"/>
          <ac:spMkLst>
            <pc:docMk/>
            <pc:sldMk cId="0" sldId="307"/>
            <ac:spMk id="21507" creationId="{0CB0A9EE-8FD6-654F-A96F-59405E7753B3}"/>
          </ac:spMkLst>
        </pc:spChg>
      </pc:sldChg>
      <pc:sldChg chg="addSp modSp add mod">
        <pc:chgData name="Adriana Kovashka" userId="98baa7aea3a9faa0" providerId="LiveId" clId="{39A8072A-6F63-481A-8012-D5D4DE0E52DA}" dt="2026-07-13T16:55:13.560" v="5693" actId="20577"/>
        <pc:sldMkLst>
          <pc:docMk/>
          <pc:sldMk cId="0" sldId="310"/>
        </pc:sldMkLst>
        <pc:spChg chg="add">
          <ac:chgData name="Adriana Kovashka" userId="98baa7aea3a9faa0" providerId="LiveId" clId="{39A8072A-6F63-481A-8012-D5D4DE0E52DA}" dt="2026-07-13T16:54:51.875" v="5670" actId="22"/>
          <ac:spMkLst>
            <pc:docMk/>
            <pc:sldMk cId="0" sldId="310"/>
            <ac:spMk id="3" creationId="{A1B68581-C4E8-8AF7-DDC7-0E802658806F}"/>
          </ac:spMkLst>
        </pc:spChg>
        <pc:spChg chg="mod">
          <ac:chgData name="Adriana Kovashka" userId="98baa7aea3a9faa0" providerId="LiveId" clId="{39A8072A-6F63-481A-8012-D5D4DE0E52DA}" dt="2026-07-13T16:55:13.560" v="5693" actId="20577"/>
          <ac:spMkLst>
            <pc:docMk/>
            <pc:sldMk cId="0" sldId="310"/>
            <ac:spMk id="35841" creationId="{60B917FB-343E-CE4B-BD96-E27528BABCBD}"/>
          </ac:spMkLst>
        </pc:spChg>
      </pc:sldChg>
      <pc:sldChg chg="addSp modSp add mod">
        <pc:chgData name="Adriana Kovashka" userId="98baa7aea3a9faa0" providerId="LiveId" clId="{39A8072A-6F63-481A-8012-D5D4DE0E52DA}" dt="2026-07-13T16:55:06.134" v="5691" actId="1035"/>
        <pc:sldMkLst>
          <pc:docMk/>
          <pc:sldMk cId="3005229018" sldId="313"/>
        </pc:sldMkLst>
        <pc:spChg chg="add">
          <ac:chgData name="Adriana Kovashka" userId="98baa7aea3a9faa0" providerId="LiveId" clId="{39A8072A-6F63-481A-8012-D5D4DE0E52DA}" dt="2026-07-13T16:54:55.409" v="5671" actId="22"/>
          <ac:spMkLst>
            <pc:docMk/>
            <pc:sldMk cId="3005229018" sldId="313"/>
            <ac:spMk id="3" creationId="{07F8C2A1-CF32-DAEF-A944-AF57DEFCD4A7}"/>
          </ac:spMkLst>
        </pc:spChg>
        <pc:spChg chg="mod">
          <ac:chgData name="Adriana Kovashka" userId="98baa7aea3a9faa0" providerId="LiveId" clId="{39A8072A-6F63-481A-8012-D5D4DE0E52DA}" dt="2026-07-13T16:54:31.259" v="5669" actId="1076"/>
          <ac:spMkLst>
            <pc:docMk/>
            <pc:sldMk cId="3005229018" sldId="313"/>
            <ac:spMk id="34819" creationId="{7F5B9CDF-8B51-E848-BE96-7B16AA82A129}"/>
          </ac:spMkLst>
        </pc:spChg>
        <pc:picChg chg="mod">
          <ac:chgData name="Adriana Kovashka" userId="98baa7aea3a9faa0" providerId="LiveId" clId="{39A8072A-6F63-481A-8012-D5D4DE0E52DA}" dt="2026-07-13T16:55:06.134" v="5691" actId="1035"/>
          <ac:picMkLst>
            <pc:docMk/>
            <pc:sldMk cId="3005229018" sldId="313"/>
            <ac:picMk id="5" creationId="{A5E271C4-4C44-8E4B-BFD2-74310AB99D90}"/>
          </ac:picMkLst>
        </pc:picChg>
      </pc:sldChg>
      <pc:sldChg chg="modSp mod">
        <pc:chgData name="Adriana Kovashka" userId="98baa7aea3a9faa0" providerId="LiveId" clId="{39A8072A-6F63-481A-8012-D5D4DE0E52DA}" dt="2026-07-13T15:22:33.909" v="1721"/>
        <pc:sldMkLst>
          <pc:docMk/>
          <pc:sldMk cId="4138205855" sldId="422"/>
        </pc:sldMkLst>
        <pc:spChg chg="mod">
          <ac:chgData name="Adriana Kovashka" userId="98baa7aea3a9faa0" providerId="LiveId" clId="{39A8072A-6F63-481A-8012-D5D4DE0E52DA}" dt="2026-07-13T15:22:33.909" v="1721"/>
          <ac:spMkLst>
            <pc:docMk/>
            <pc:sldMk cId="4138205855" sldId="422"/>
            <ac:spMk id="3" creationId="{DFD9631E-72D0-43D9-AB53-F15AE3F64556}"/>
          </ac:spMkLst>
        </pc:spChg>
      </pc:sldChg>
      <pc:sldChg chg="modSp mod">
        <pc:chgData name="Adriana Kovashka" userId="98baa7aea3a9faa0" providerId="LiveId" clId="{39A8072A-6F63-481A-8012-D5D4DE0E52DA}" dt="2026-07-13T15:52:42.680" v="4149" actId="21"/>
        <pc:sldMkLst>
          <pc:docMk/>
          <pc:sldMk cId="2739671153" sldId="458"/>
        </pc:sldMkLst>
        <pc:spChg chg="mod">
          <ac:chgData name="Adriana Kovashka" userId="98baa7aea3a9faa0" providerId="LiveId" clId="{39A8072A-6F63-481A-8012-D5D4DE0E52DA}" dt="2026-07-13T15:52:42.680" v="4149" actId="21"/>
          <ac:spMkLst>
            <pc:docMk/>
            <pc:sldMk cId="2739671153" sldId="458"/>
            <ac:spMk id="3" creationId="{3D57271A-D590-47D0-B049-6B3DA7EFC3B3}"/>
          </ac:spMkLst>
        </pc:spChg>
      </pc:sldChg>
      <pc:sldChg chg="modSp mod">
        <pc:chgData name="Adriana Kovashka" userId="98baa7aea3a9faa0" providerId="LiveId" clId="{39A8072A-6F63-481A-8012-D5D4DE0E52DA}" dt="2026-07-13T15:57:34.884" v="4533" actId="27636"/>
        <pc:sldMkLst>
          <pc:docMk/>
          <pc:sldMk cId="3804704630" sldId="494"/>
        </pc:sldMkLst>
        <pc:spChg chg="mod">
          <ac:chgData name="Adriana Kovashka" userId="98baa7aea3a9faa0" providerId="LiveId" clId="{39A8072A-6F63-481A-8012-D5D4DE0E52DA}" dt="2026-07-13T15:57:34.884" v="4533" actId="27636"/>
          <ac:spMkLst>
            <pc:docMk/>
            <pc:sldMk cId="3804704630" sldId="494"/>
            <ac:spMk id="3" creationId="{41273FEC-A6DF-45C0-B131-CDE936B45DB7}"/>
          </ac:spMkLst>
        </pc:spChg>
      </pc:sldChg>
      <pc:sldChg chg="modSp mod">
        <pc:chgData name="Adriana Kovashka" userId="98baa7aea3a9faa0" providerId="LiveId" clId="{39A8072A-6F63-481A-8012-D5D4DE0E52DA}" dt="2026-07-13T15:53:26.783" v="4165" actId="6549"/>
        <pc:sldMkLst>
          <pc:docMk/>
          <pc:sldMk cId="3076583671" sldId="512"/>
        </pc:sldMkLst>
        <pc:spChg chg="mod">
          <ac:chgData name="Adriana Kovashka" userId="98baa7aea3a9faa0" providerId="LiveId" clId="{39A8072A-6F63-481A-8012-D5D4DE0E52DA}" dt="2026-07-13T15:53:26.783" v="4165" actId="6549"/>
          <ac:spMkLst>
            <pc:docMk/>
            <pc:sldMk cId="3076583671" sldId="512"/>
            <ac:spMk id="3" creationId="{E5318E6F-10BC-4697-91D5-B46E1D5A2758}"/>
          </ac:spMkLst>
        </pc:spChg>
      </pc:sldChg>
      <pc:sldChg chg="del">
        <pc:chgData name="Adriana Kovashka" userId="98baa7aea3a9faa0" providerId="LiveId" clId="{39A8072A-6F63-481A-8012-D5D4DE0E52DA}" dt="2026-07-13T15:58:32.179" v="4534" actId="47"/>
        <pc:sldMkLst>
          <pc:docMk/>
          <pc:sldMk cId="838529735" sldId="515"/>
        </pc:sldMkLst>
      </pc:sldChg>
      <pc:sldChg chg="modSp mod">
        <pc:chgData name="Adriana Kovashka" userId="98baa7aea3a9faa0" providerId="LiveId" clId="{39A8072A-6F63-481A-8012-D5D4DE0E52DA}" dt="2026-07-13T15:59:46.866" v="4844" actId="20577"/>
        <pc:sldMkLst>
          <pc:docMk/>
          <pc:sldMk cId="4246143042" sldId="516"/>
        </pc:sldMkLst>
        <pc:spChg chg="mod">
          <ac:chgData name="Adriana Kovashka" userId="98baa7aea3a9faa0" providerId="LiveId" clId="{39A8072A-6F63-481A-8012-D5D4DE0E52DA}" dt="2026-07-13T15:58:38.765" v="4560" actId="20577"/>
          <ac:spMkLst>
            <pc:docMk/>
            <pc:sldMk cId="4246143042" sldId="516"/>
            <ac:spMk id="2" creationId="{6E349E61-EEB8-0D90-969A-DA883F7695DD}"/>
          </ac:spMkLst>
        </pc:spChg>
        <pc:spChg chg="mod">
          <ac:chgData name="Adriana Kovashka" userId="98baa7aea3a9faa0" providerId="LiveId" clId="{39A8072A-6F63-481A-8012-D5D4DE0E52DA}" dt="2026-07-13T15:59:46.866" v="4844" actId="20577"/>
          <ac:spMkLst>
            <pc:docMk/>
            <pc:sldMk cId="4246143042" sldId="516"/>
            <ac:spMk id="3" creationId="{E968F549-ABAF-E4EE-6673-CFBDC12A90FC}"/>
          </ac:spMkLst>
        </pc:spChg>
      </pc:sldChg>
      <pc:sldChg chg="modSp mod ord">
        <pc:chgData name="Adriana Kovashka" userId="98baa7aea3a9faa0" providerId="LiveId" clId="{39A8072A-6F63-481A-8012-D5D4DE0E52DA}" dt="2026-07-13T15:26:37.531" v="2380" actId="20577"/>
        <pc:sldMkLst>
          <pc:docMk/>
          <pc:sldMk cId="3798956633" sldId="517"/>
        </pc:sldMkLst>
        <pc:spChg chg="mod">
          <ac:chgData name="Adriana Kovashka" userId="98baa7aea3a9faa0" providerId="LiveId" clId="{39A8072A-6F63-481A-8012-D5D4DE0E52DA}" dt="2026-07-13T15:23:18.718" v="1762" actId="20577"/>
          <ac:spMkLst>
            <pc:docMk/>
            <pc:sldMk cId="3798956633" sldId="517"/>
            <ac:spMk id="2" creationId="{F2CB80B4-0075-5955-7AE4-0D1EDE6002DF}"/>
          </ac:spMkLst>
        </pc:spChg>
        <pc:spChg chg="mod">
          <ac:chgData name="Adriana Kovashka" userId="98baa7aea3a9faa0" providerId="LiveId" clId="{39A8072A-6F63-481A-8012-D5D4DE0E52DA}" dt="2026-07-13T15:26:37.531" v="2380" actId="20577"/>
          <ac:spMkLst>
            <pc:docMk/>
            <pc:sldMk cId="3798956633" sldId="517"/>
            <ac:spMk id="3" creationId="{CBDE3E73-302B-AF34-2CA6-C74BCCC40DE7}"/>
          </ac:spMkLst>
        </pc:spChg>
      </pc:sldChg>
      <pc:sldChg chg="ord">
        <pc:chgData name="Adriana Kovashka" userId="98baa7aea3a9faa0" providerId="LiveId" clId="{39A8072A-6F63-481A-8012-D5D4DE0E52DA}" dt="2026-07-13T15:23:03.786" v="1725"/>
        <pc:sldMkLst>
          <pc:docMk/>
          <pc:sldMk cId="434795226" sldId="518"/>
        </pc:sldMkLst>
      </pc:sldChg>
      <pc:sldChg chg="ord">
        <pc:chgData name="Adriana Kovashka" userId="98baa7aea3a9faa0" providerId="LiveId" clId="{39A8072A-6F63-481A-8012-D5D4DE0E52DA}" dt="2026-07-13T15:22:53.477" v="1723"/>
        <pc:sldMkLst>
          <pc:docMk/>
          <pc:sldMk cId="3828084343" sldId="519"/>
        </pc:sldMkLst>
      </pc:sldChg>
      <pc:sldChg chg="modSp mod ord">
        <pc:chgData name="Adriana Kovashka" userId="98baa7aea3a9faa0" providerId="LiveId" clId="{39A8072A-6F63-481A-8012-D5D4DE0E52DA}" dt="2026-07-13T15:31:27.132" v="2759" actId="20577"/>
        <pc:sldMkLst>
          <pc:docMk/>
          <pc:sldMk cId="1469463116" sldId="520"/>
        </pc:sldMkLst>
        <pc:spChg chg="mod">
          <ac:chgData name="Adriana Kovashka" userId="98baa7aea3a9faa0" providerId="LiveId" clId="{39A8072A-6F63-481A-8012-D5D4DE0E52DA}" dt="2026-07-13T15:31:27.132" v="2759" actId="20577"/>
          <ac:spMkLst>
            <pc:docMk/>
            <pc:sldMk cId="1469463116" sldId="520"/>
            <ac:spMk id="2" creationId="{E5863557-9E97-DC13-C1BA-3F857A47DAA3}"/>
          </ac:spMkLst>
        </pc:spChg>
        <pc:spChg chg="mod">
          <ac:chgData name="Adriana Kovashka" userId="98baa7aea3a9faa0" providerId="LiveId" clId="{39A8072A-6F63-481A-8012-D5D4DE0E52DA}" dt="2026-07-13T15:29:21.795" v="2481" actId="20577"/>
          <ac:spMkLst>
            <pc:docMk/>
            <pc:sldMk cId="1469463116" sldId="520"/>
            <ac:spMk id="3" creationId="{AA16A952-465E-D7CD-29E8-6680AB8FD525}"/>
          </ac:spMkLst>
        </pc:spChg>
      </pc:sldChg>
      <pc:sldChg chg="modSp mod ord">
        <pc:chgData name="Adriana Kovashka" userId="98baa7aea3a9faa0" providerId="LiveId" clId="{39A8072A-6F63-481A-8012-D5D4DE0E52DA}" dt="2026-07-13T15:31:52.876" v="2789" actId="14100"/>
        <pc:sldMkLst>
          <pc:docMk/>
          <pc:sldMk cId="3720925242" sldId="521"/>
        </pc:sldMkLst>
        <pc:spChg chg="mod">
          <ac:chgData name="Adriana Kovashka" userId="98baa7aea3a9faa0" providerId="LiveId" clId="{39A8072A-6F63-481A-8012-D5D4DE0E52DA}" dt="2026-07-13T15:29:52.524" v="2511" actId="20577"/>
          <ac:spMkLst>
            <pc:docMk/>
            <pc:sldMk cId="3720925242" sldId="521"/>
            <ac:spMk id="2" creationId="{C1E7B167-BBBD-EF94-A864-365A2E6BB118}"/>
          </ac:spMkLst>
        </pc:spChg>
        <pc:spChg chg="mod">
          <ac:chgData name="Adriana Kovashka" userId="98baa7aea3a9faa0" providerId="LiveId" clId="{39A8072A-6F63-481A-8012-D5D4DE0E52DA}" dt="2026-07-13T15:31:52.876" v="2789" actId="14100"/>
          <ac:spMkLst>
            <pc:docMk/>
            <pc:sldMk cId="3720925242" sldId="521"/>
            <ac:spMk id="3" creationId="{946E0B15-BDB1-4C31-97F2-2978628A52F2}"/>
          </ac:spMkLst>
        </pc:spChg>
      </pc:sldChg>
      <pc:sldChg chg="ord">
        <pc:chgData name="Adriana Kovashka" userId="98baa7aea3a9faa0" providerId="LiveId" clId="{39A8072A-6F63-481A-8012-D5D4DE0E52DA}" dt="2026-07-13T15:23:03.786" v="1725"/>
        <pc:sldMkLst>
          <pc:docMk/>
          <pc:sldMk cId="1803236866" sldId="522"/>
        </pc:sldMkLst>
      </pc:sldChg>
      <pc:sldChg chg="del ord">
        <pc:chgData name="Adriana Kovashka" userId="98baa7aea3a9faa0" providerId="LiveId" clId="{39A8072A-6F63-481A-8012-D5D4DE0E52DA}" dt="2026-07-13T15:37:27.204" v="3641" actId="47"/>
        <pc:sldMkLst>
          <pc:docMk/>
          <pc:sldMk cId="3878000288" sldId="523"/>
        </pc:sldMkLst>
      </pc:sldChg>
      <pc:sldChg chg="modSp mod ord">
        <pc:chgData name="Adriana Kovashka" userId="98baa7aea3a9faa0" providerId="LiveId" clId="{39A8072A-6F63-481A-8012-D5D4DE0E52DA}" dt="2026-07-13T15:40:29.927" v="3732" actId="14100"/>
        <pc:sldMkLst>
          <pc:docMk/>
          <pc:sldMk cId="456382183" sldId="524"/>
        </pc:sldMkLst>
        <pc:spChg chg="mod">
          <ac:chgData name="Adriana Kovashka" userId="98baa7aea3a9faa0" providerId="LiveId" clId="{39A8072A-6F63-481A-8012-D5D4DE0E52DA}" dt="2026-07-13T15:32:46.672" v="2805" actId="20577"/>
          <ac:spMkLst>
            <pc:docMk/>
            <pc:sldMk cId="456382183" sldId="524"/>
            <ac:spMk id="2" creationId="{D390996A-367E-354A-0F03-C2438E5CA7F4}"/>
          </ac:spMkLst>
        </pc:spChg>
        <pc:spChg chg="mod">
          <ac:chgData name="Adriana Kovashka" userId="98baa7aea3a9faa0" providerId="LiveId" clId="{39A8072A-6F63-481A-8012-D5D4DE0E52DA}" dt="2026-07-13T15:40:29.927" v="3732" actId="14100"/>
          <ac:spMkLst>
            <pc:docMk/>
            <pc:sldMk cId="456382183" sldId="524"/>
            <ac:spMk id="3" creationId="{C796A0C6-9C73-77FC-F531-A9EEC2876F1C}"/>
          </ac:spMkLst>
        </pc:spChg>
      </pc:sldChg>
      <pc:sldChg chg="modSp mod ord">
        <pc:chgData name="Adriana Kovashka" userId="98baa7aea3a9faa0" providerId="LiveId" clId="{39A8072A-6F63-481A-8012-D5D4DE0E52DA}" dt="2026-07-13T15:41:03.881" v="3742" actId="20577"/>
        <pc:sldMkLst>
          <pc:docMk/>
          <pc:sldMk cId="4080276999" sldId="525"/>
        </pc:sldMkLst>
        <pc:spChg chg="mod">
          <ac:chgData name="Adriana Kovashka" userId="98baa7aea3a9faa0" providerId="LiveId" clId="{39A8072A-6F63-481A-8012-D5D4DE0E52DA}" dt="2026-07-13T15:41:03.881" v="3742" actId="20577"/>
          <ac:spMkLst>
            <pc:docMk/>
            <pc:sldMk cId="4080276999" sldId="525"/>
            <ac:spMk id="3" creationId="{37D8BE9D-ECE8-32A4-1FEE-F4BA379D08D4}"/>
          </ac:spMkLst>
        </pc:spChg>
      </pc:sldChg>
      <pc:sldChg chg="del ord">
        <pc:chgData name="Adriana Kovashka" userId="98baa7aea3a9faa0" providerId="LiveId" clId="{39A8072A-6F63-481A-8012-D5D4DE0E52DA}" dt="2026-07-13T16:55:48.181" v="5694" actId="47"/>
        <pc:sldMkLst>
          <pc:docMk/>
          <pc:sldMk cId="2487218641" sldId="526"/>
        </pc:sldMkLst>
      </pc:sldChg>
      <pc:sldChg chg="del">
        <pc:chgData name="Adriana Kovashka" userId="98baa7aea3a9faa0" providerId="LiveId" clId="{39A8072A-6F63-481A-8012-D5D4DE0E52DA}" dt="2026-07-13T16:02:21.064" v="5386" actId="47"/>
        <pc:sldMkLst>
          <pc:docMk/>
          <pc:sldMk cId="2519398228" sldId="527"/>
        </pc:sldMkLst>
      </pc:sldChg>
      <pc:sldChg chg="del">
        <pc:chgData name="Adriana Kovashka" userId="98baa7aea3a9faa0" providerId="LiveId" clId="{39A8072A-6F63-481A-8012-D5D4DE0E52DA}" dt="2026-07-13T16:08:38.711" v="5570" actId="47"/>
        <pc:sldMkLst>
          <pc:docMk/>
          <pc:sldMk cId="4038052679" sldId="528"/>
        </pc:sldMkLst>
      </pc:sldChg>
      <pc:sldChg chg="modSp mod ord">
        <pc:chgData name="Adriana Kovashka" userId="98baa7aea3a9faa0" providerId="LiveId" clId="{39A8072A-6F63-481A-8012-D5D4DE0E52DA}" dt="2026-07-13T15:26:04.676" v="2331" actId="20577"/>
        <pc:sldMkLst>
          <pc:docMk/>
          <pc:sldMk cId="2415205766" sldId="529"/>
        </pc:sldMkLst>
        <pc:spChg chg="mod">
          <ac:chgData name="Adriana Kovashka" userId="98baa7aea3a9faa0" providerId="LiveId" clId="{39A8072A-6F63-481A-8012-D5D4DE0E52DA}" dt="2026-07-13T15:26:04.676" v="2331" actId="20577"/>
          <ac:spMkLst>
            <pc:docMk/>
            <pc:sldMk cId="2415205766" sldId="529"/>
            <ac:spMk id="3" creationId="{205ECD51-5033-D9D1-3DF8-F6B9C210B198}"/>
          </ac:spMkLst>
        </pc:spChg>
      </pc:sldChg>
      <pc:sldChg chg="modSp mod ord">
        <pc:chgData name="Adriana Kovashka" userId="98baa7aea3a9faa0" providerId="LiveId" clId="{39A8072A-6F63-481A-8012-D5D4DE0E52DA}" dt="2026-07-13T15:26:33.093" v="2367" actId="20577"/>
        <pc:sldMkLst>
          <pc:docMk/>
          <pc:sldMk cId="41446935" sldId="530"/>
        </pc:sldMkLst>
        <pc:spChg chg="mod">
          <ac:chgData name="Adriana Kovashka" userId="98baa7aea3a9faa0" providerId="LiveId" clId="{39A8072A-6F63-481A-8012-D5D4DE0E52DA}" dt="2026-07-13T15:26:33.093" v="2367" actId="20577"/>
          <ac:spMkLst>
            <pc:docMk/>
            <pc:sldMk cId="41446935" sldId="530"/>
            <ac:spMk id="3" creationId="{B234BD9B-AC27-728B-5C84-C1788265E4F3}"/>
          </ac:spMkLst>
        </pc:spChg>
      </pc:sldChg>
      <pc:sldChg chg="modSp mod ord">
        <pc:chgData name="Adriana Kovashka" userId="98baa7aea3a9faa0" providerId="LiveId" clId="{39A8072A-6F63-481A-8012-D5D4DE0E52DA}" dt="2026-07-13T15:44:11.755" v="4100" actId="20577"/>
        <pc:sldMkLst>
          <pc:docMk/>
          <pc:sldMk cId="1676515310" sldId="531"/>
        </pc:sldMkLst>
        <pc:spChg chg="mod">
          <ac:chgData name="Adriana Kovashka" userId="98baa7aea3a9faa0" providerId="LiveId" clId="{39A8072A-6F63-481A-8012-D5D4DE0E52DA}" dt="2026-07-13T15:44:11.755" v="4100" actId="20577"/>
          <ac:spMkLst>
            <pc:docMk/>
            <pc:sldMk cId="1676515310" sldId="531"/>
            <ac:spMk id="2" creationId="{3156A414-9D10-A636-485F-3E02C8486629}"/>
          </ac:spMkLst>
        </pc:spChg>
        <pc:spChg chg="mod">
          <ac:chgData name="Adriana Kovashka" userId="98baa7aea3a9faa0" providerId="LiveId" clId="{39A8072A-6F63-481A-8012-D5D4DE0E52DA}" dt="2026-07-13T15:44:02.874" v="4089" actId="20577"/>
          <ac:spMkLst>
            <pc:docMk/>
            <pc:sldMk cId="1676515310" sldId="531"/>
            <ac:spMk id="3" creationId="{15722D69-A38D-5089-AD92-84A31CDE5C4B}"/>
          </ac:spMkLst>
        </pc:spChg>
      </pc:sldChg>
      <pc:sldChg chg="modSp new mod">
        <pc:chgData name="Adriana Kovashka" userId="98baa7aea3a9faa0" providerId="LiveId" clId="{39A8072A-6F63-481A-8012-D5D4DE0E52DA}" dt="2026-07-13T15:24:34.482" v="2071" actId="20577"/>
        <pc:sldMkLst>
          <pc:docMk/>
          <pc:sldMk cId="3199532203" sldId="532"/>
        </pc:sldMkLst>
        <pc:spChg chg="mod">
          <ac:chgData name="Adriana Kovashka" userId="98baa7aea3a9faa0" providerId="LiveId" clId="{39A8072A-6F63-481A-8012-D5D4DE0E52DA}" dt="2026-07-13T15:24:34.482" v="2071" actId="20577"/>
          <ac:spMkLst>
            <pc:docMk/>
            <pc:sldMk cId="3199532203" sldId="532"/>
            <ac:spMk id="2" creationId="{A879B887-CF9C-C874-953D-7B30E21B0B5C}"/>
          </ac:spMkLst>
        </pc:spChg>
        <pc:spChg chg="mod">
          <ac:chgData name="Adriana Kovashka" userId="98baa7aea3a9faa0" providerId="LiveId" clId="{39A8072A-6F63-481A-8012-D5D4DE0E52DA}" dt="2026-07-13T15:24:13.821" v="2044" actId="20577"/>
          <ac:spMkLst>
            <pc:docMk/>
            <pc:sldMk cId="3199532203" sldId="532"/>
            <ac:spMk id="3" creationId="{03AFBFA2-9308-90AC-C32D-B48DEFD83DB0}"/>
          </ac:spMkLst>
        </pc:spChg>
      </pc:sldChg>
      <pc:sldChg chg="modSp new mod">
        <pc:chgData name="Adriana Kovashka" userId="98baa7aea3a9faa0" providerId="LiveId" clId="{39A8072A-6F63-481A-8012-D5D4DE0E52DA}" dt="2026-07-13T15:24:58.244" v="2191" actId="20577"/>
        <pc:sldMkLst>
          <pc:docMk/>
          <pc:sldMk cId="264278183" sldId="533"/>
        </pc:sldMkLst>
        <pc:spChg chg="mod">
          <ac:chgData name="Adriana Kovashka" userId="98baa7aea3a9faa0" providerId="LiveId" clId="{39A8072A-6F63-481A-8012-D5D4DE0E52DA}" dt="2026-07-13T15:24:37.169" v="2080" actId="20577"/>
          <ac:spMkLst>
            <pc:docMk/>
            <pc:sldMk cId="264278183" sldId="533"/>
            <ac:spMk id="2" creationId="{8C4D90D6-D91A-3F3E-9011-863FEB56D565}"/>
          </ac:spMkLst>
        </pc:spChg>
        <pc:spChg chg="mod">
          <ac:chgData name="Adriana Kovashka" userId="98baa7aea3a9faa0" providerId="LiveId" clId="{39A8072A-6F63-481A-8012-D5D4DE0E52DA}" dt="2026-07-13T15:24:58.244" v="2191" actId="20577"/>
          <ac:spMkLst>
            <pc:docMk/>
            <pc:sldMk cId="264278183" sldId="533"/>
            <ac:spMk id="3" creationId="{4F7CC019-7FBB-1820-EF67-A35E9A94772A}"/>
          </ac:spMkLst>
        </pc:spChg>
      </pc:sldChg>
      <pc:sldChg chg="modSp new mod">
        <pc:chgData name="Adriana Kovashka" userId="98baa7aea3a9faa0" providerId="LiveId" clId="{39A8072A-6F63-481A-8012-D5D4DE0E52DA}" dt="2026-07-13T15:48:19.968" v="4148" actId="20577"/>
        <pc:sldMkLst>
          <pc:docMk/>
          <pc:sldMk cId="1902441270" sldId="534"/>
        </pc:sldMkLst>
        <pc:spChg chg="mod">
          <ac:chgData name="Adriana Kovashka" userId="98baa7aea3a9faa0" providerId="LiveId" clId="{39A8072A-6F63-481A-8012-D5D4DE0E52DA}" dt="2026-07-13T15:48:17.351" v="4134" actId="20577"/>
          <ac:spMkLst>
            <pc:docMk/>
            <pc:sldMk cId="1902441270" sldId="534"/>
            <ac:spMk id="2" creationId="{04234B58-4F10-6DC0-374C-E5E11224C586}"/>
          </ac:spMkLst>
        </pc:spChg>
        <pc:spChg chg="mod">
          <ac:chgData name="Adriana Kovashka" userId="98baa7aea3a9faa0" providerId="LiveId" clId="{39A8072A-6F63-481A-8012-D5D4DE0E52DA}" dt="2026-07-13T15:48:19.968" v="4148" actId="20577"/>
          <ac:spMkLst>
            <pc:docMk/>
            <pc:sldMk cId="1902441270" sldId="534"/>
            <ac:spMk id="3" creationId="{5E7134AB-C476-F0FD-D9EC-285E888C11C4}"/>
          </ac:spMkLst>
        </pc:spChg>
      </pc:sldChg>
      <pc:sldChg chg="modSp new mod">
        <pc:chgData name="Adriana Kovashka" userId="98baa7aea3a9faa0" providerId="LiveId" clId="{39A8072A-6F63-481A-8012-D5D4DE0E52DA}" dt="2026-07-13T15:55:15.576" v="4509" actId="20577"/>
        <pc:sldMkLst>
          <pc:docMk/>
          <pc:sldMk cId="3031927547" sldId="535"/>
        </pc:sldMkLst>
        <pc:spChg chg="mod">
          <ac:chgData name="Adriana Kovashka" userId="98baa7aea3a9faa0" providerId="LiveId" clId="{39A8072A-6F63-481A-8012-D5D4DE0E52DA}" dt="2026-07-13T15:53:58.633" v="4188" actId="20577"/>
          <ac:spMkLst>
            <pc:docMk/>
            <pc:sldMk cId="3031927547" sldId="535"/>
            <ac:spMk id="2" creationId="{EB2EFE31-44F5-5820-C36F-ACE5C83BEEAB}"/>
          </ac:spMkLst>
        </pc:spChg>
        <pc:spChg chg="mod">
          <ac:chgData name="Adriana Kovashka" userId="98baa7aea3a9faa0" providerId="LiveId" clId="{39A8072A-6F63-481A-8012-D5D4DE0E52DA}" dt="2026-07-13T15:55:15.576" v="4509" actId="20577"/>
          <ac:spMkLst>
            <pc:docMk/>
            <pc:sldMk cId="3031927547" sldId="535"/>
            <ac:spMk id="3" creationId="{6E0363A0-E7D1-E317-A6E2-150BA5B98068}"/>
          </ac:spMkLst>
        </pc:spChg>
      </pc:sldChg>
      <pc:sldChg chg="modSp new mod">
        <pc:chgData name="Adriana Kovashka" userId="98baa7aea3a9faa0" providerId="LiveId" clId="{39A8072A-6F63-481A-8012-D5D4DE0E52DA}" dt="2026-07-13T16:02:13.192" v="5385" actId="27636"/>
        <pc:sldMkLst>
          <pc:docMk/>
          <pc:sldMk cId="988570247" sldId="536"/>
        </pc:sldMkLst>
        <pc:spChg chg="mod">
          <ac:chgData name="Adriana Kovashka" userId="98baa7aea3a9faa0" providerId="LiveId" clId="{39A8072A-6F63-481A-8012-D5D4DE0E52DA}" dt="2026-07-13T16:00:15.011" v="4861" actId="20577"/>
          <ac:spMkLst>
            <pc:docMk/>
            <pc:sldMk cId="988570247" sldId="536"/>
            <ac:spMk id="2" creationId="{F39E69AE-2DA0-F36E-78D8-9E060A323E5B}"/>
          </ac:spMkLst>
        </pc:spChg>
        <pc:spChg chg="mod">
          <ac:chgData name="Adriana Kovashka" userId="98baa7aea3a9faa0" providerId="LiveId" clId="{39A8072A-6F63-481A-8012-D5D4DE0E52DA}" dt="2026-07-13T16:02:13.192" v="5385" actId="27636"/>
          <ac:spMkLst>
            <pc:docMk/>
            <pc:sldMk cId="988570247" sldId="536"/>
            <ac:spMk id="3" creationId="{2C036D49-9768-C93D-8CA2-8284F7849686}"/>
          </ac:spMkLst>
        </pc:spChg>
      </pc:sldChg>
      <pc:sldChg chg="modSp new mod">
        <pc:chgData name="Adriana Kovashka" userId="98baa7aea3a9faa0" providerId="LiveId" clId="{39A8072A-6F63-481A-8012-D5D4DE0E52DA}" dt="2026-07-13T16:08:28.730" v="5569" actId="20577"/>
        <pc:sldMkLst>
          <pc:docMk/>
          <pc:sldMk cId="930233679" sldId="537"/>
        </pc:sldMkLst>
        <pc:spChg chg="mod">
          <ac:chgData name="Adriana Kovashka" userId="98baa7aea3a9faa0" providerId="LiveId" clId="{39A8072A-6F63-481A-8012-D5D4DE0E52DA}" dt="2026-07-13T16:05:34.429" v="5440" actId="20577"/>
          <ac:spMkLst>
            <pc:docMk/>
            <pc:sldMk cId="930233679" sldId="537"/>
            <ac:spMk id="2" creationId="{DF565A2A-FBA0-69E3-AFE3-F99CC2895500}"/>
          </ac:spMkLst>
        </pc:spChg>
        <pc:spChg chg="mod">
          <ac:chgData name="Adriana Kovashka" userId="98baa7aea3a9faa0" providerId="LiveId" clId="{39A8072A-6F63-481A-8012-D5D4DE0E52DA}" dt="2026-07-13T16:08:28.730" v="5569" actId="20577"/>
          <ac:spMkLst>
            <pc:docMk/>
            <pc:sldMk cId="930233679" sldId="537"/>
            <ac:spMk id="3" creationId="{44794908-A39B-4694-45FB-3BF49FF37BB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95898-8D84-4C5D-BADA-C939A07F556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51EDA-6654-40B8-9D58-82E30EE6B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6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5C306-3F9F-4732-BB7D-DFB091FC3D3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548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9C6E3-BDC8-4AAA-AFA8-3D5A5F142F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913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72650-10F3-4009-BA4A-E532E3E1E32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445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91E3-BD29-4B82-9EA9-97666A3383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924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B7D47-639E-4560-B907-C3E00236A7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59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B49C-2B1D-4B4C-8FB0-7ACFD285A2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502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DE6A-5BD3-4FA2-A476-D48C57E767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061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97AF-6A38-4200-A8D5-FD35678707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761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968-AF6A-4944-9E95-7295CE63495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611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DAD2-E6A5-4162-AE4F-D99308A5D9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397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2250-7CC7-4594-B997-704D5FCC1E3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212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5BAE1-571D-4D5E-A8AB-7910A59751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408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E9ED-0E02-4348-99A5-9ABF8D6A2B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570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77CBC-3D51-44EF-8BD1-26510F84BD9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339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8D28-BA4C-4503-9009-67C8D97232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40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3B3E-937C-4BA7-8EA2-A11B6912E7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3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2895-7871-4ABA-A421-9D31095A74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5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1FA71-C5E2-4B05-A8C6-75F636DB78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88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7E39-FFB0-4AF1-8A46-061DDD9E36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37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472B-AA1F-48FA-ACA0-F36C68EA4B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3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B648-1403-4616-9776-5A3C3AB5A52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71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B0F7-A722-46E7-82ED-A2907E2B7F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1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1D7B8-DAE8-4004-B498-22F6C4D1CA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49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24DC9-6574-4B34-B6BB-5044AE2925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09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sf.gov/cise/funding-rates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ritingcenter.unc.edu/tips-and-tools/grant-proposals-or-give-me-the-money/" TargetMode="External"/><Relationship Id="rId2" Type="http://schemas.openxmlformats.org/officeDocument/2006/relationships/hyperlink" Target="https://learn.hms.harvard.edu/insights/all-insights/essentials-writing-winning-grant-proposal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evanzd/ICLR2021-OpenReviewData" TargetMode="External"/><Relationship Id="rId2" Type="http://schemas.openxmlformats.org/officeDocument/2006/relationships/hyperlink" Target="https://papercopilot.com/statistics/iclr-statistics/iclr-2025-statistics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docs.google.com/spreadsheets/d/1MLlgV82_4K1FJGSjUKm2R8cw5msn4xmrhtnS9FLAS6k/edit#gid=189496698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vpr.thecvf.com/Conferences/2026/ReviewerGuidelines" TargetMode="External"/><Relationship Id="rId2" Type="http://schemas.openxmlformats.org/officeDocument/2006/relationships/hyperlink" Target="https://neurips.cc/Conferences/2026/ReviewerGuidelines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iscaconf.org/isca2026/submit/reviewers.php" TargetMode="External"/><Relationship Id="rId4" Type="http://schemas.openxmlformats.org/officeDocument/2006/relationships/hyperlink" Target="https://chi2026.acm.org/guide-to-reviewing-papers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review.net/forum?id=opG4m2U0Oo" TargetMode="External"/><Relationship Id="rId2" Type="http://schemas.openxmlformats.org/officeDocument/2006/relationships/hyperlink" Target="https://openreview.net/forum?id=xpkJiQNC0E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openreview.net/group?id=ICLR.cc/2026/Conferenc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76135"/>
            <a:ext cx="9144000" cy="2590800"/>
          </a:xfrm>
        </p:spPr>
        <p:txBody>
          <a:bodyPr>
            <a:normAutofit fontScale="90000"/>
          </a:bodyPr>
          <a:lstStyle/>
          <a:p>
            <a:r>
              <a:rPr lang="en-US" sz="4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 2001: Research Topics</a:t>
            </a:r>
            <a:br>
              <a:rPr lang="en-US" sz="5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enterprise: collaborations, funding, conferences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19335"/>
            <a:ext cx="6400800" cy="2133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3600" dirty="0">
                <a:solidFill>
                  <a:schemeClr val="tx1"/>
                </a:solidFill>
              </a:rPr>
              <a:t>Prof. Adriana </a:t>
            </a:r>
            <a:r>
              <a:rPr lang="en-US" sz="3600" dirty="0" err="1">
                <a:solidFill>
                  <a:schemeClr val="tx1"/>
                </a:solidFill>
              </a:rPr>
              <a:t>Kovashka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University of Pittsburgh</a:t>
            </a:r>
          </a:p>
          <a:p>
            <a:pPr>
              <a:spcBef>
                <a:spcPts val="0"/>
              </a:spcBef>
            </a:pPr>
            <a:r>
              <a:rPr lang="en-US" sz="3600" dirty="0">
                <a:solidFill>
                  <a:schemeClr val="tx1"/>
                </a:solidFill>
              </a:rPr>
              <a:t>September 1, 2026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95D0E-E3BF-4EC0-9E23-64508EAED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162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2184C854-2138-1A45-9117-9A193F71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Networking</a:t>
            </a: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3E73897A-5914-EE49-9DFD-1953E6453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10550" cy="457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600" dirty="0"/>
              <a:t>You need to know people and you need to be known</a:t>
            </a:r>
          </a:p>
          <a:p>
            <a:pPr>
              <a:lnSpc>
                <a:spcPct val="80000"/>
              </a:lnSpc>
            </a:pPr>
            <a:r>
              <a:rPr lang="en-US" altLang="en-US" sz="2600" dirty="0"/>
              <a:t>Identify leading researchers and other interesting people in your area</a:t>
            </a:r>
          </a:p>
          <a:p>
            <a:pPr>
              <a:lnSpc>
                <a:spcPct val="80000"/>
              </a:lnSpc>
            </a:pPr>
            <a:r>
              <a:rPr lang="en-US" altLang="en-US" sz="2600" dirty="0"/>
              <a:t>Find a chance to get know – meet, write</a:t>
            </a:r>
          </a:p>
          <a:p>
            <a:pPr>
              <a:lnSpc>
                <a:spcPct val="80000"/>
              </a:lnSpc>
            </a:pPr>
            <a:r>
              <a:rPr lang="en-US" altLang="en-US" sz="2600" dirty="0"/>
              <a:t>Use presentations wisely: ask questions, talk with a speaker</a:t>
            </a:r>
          </a:p>
          <a:p>
            <a:pPr>
              <a:lnSpc>
                <a:spcPct val="80000"/>
              </a:lnSpc>
            </a:pPr>
            <a:r>
              <a:rPr lang="en-US" altLang="en-US" sz="2600" dirty="0"/>
              <a:t>Attend professional conferences and use most of it</a:t>
            </a:r>
          </a:p>
          <a:p>
            <a:pPr>
              <a:lnSpc>
                <a:spcPct val="80000"/>
              </a:lnSpc>
            </a:pPr>
            <a:r>
              <a:rPr lang="en-US" altLang="en-US" sz="2600" dirty="0"/>
              <a:t>Make connections from your work to the work of others, make yourself known</a:t>
            </a:r>
          </a:p>
          <a:p>
            <a:pPr>
              <a:lnSpc>
                <a:spcPct val="80000"/>
              </a:lnSpc>
            </a:pPr>
            <a:r>
              <a:rPr lang="en-US" altLang="en-US" sz="2600" dirty="0"/>
              <a:t>Use address book and social linking tools to maintain contacts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359309-E553-08B6-2F9E-4D18A9F9CE2E}"/>
              </a:ext>
            </a:extLst>
          </p:cNvPr>
          <p:cNvSpPr txBox="1"/>
          <p:nvPr/>
        </p:nvSpPr>
        <p:spPr>
          <a:xfrm>
            <a:off x="0" y="6581001"/>
            <a:ext cx="3057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Slide credit: Peter Brusilovsky, Marek </a:t>
            </a:r>
            <a:r>
              <a:rPr lang="en-US" sz="1200" dirty="0" err="1"/>
              <a:t>Druzdzel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3E0D1-3BCE-1DFC-FA24-AB52FB983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CEDF0-0B6A-74BD-9C7F-968AABA4E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6321471"/>
          </a:xfrm>
        </p:spPr>
        <p:txBody>
          <a:bodyPr/>
          <a:lstStyle/>
          <a:p>
            <a:r>
              <a:rPr lang="en-US" dirty="0"/>
              <a:t>Funding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751540-CEC6-39D4-9771-CB66A9B96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795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63557-9E97-DC13-C1BA-3F857A47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sources (external)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6A952-465E-D7CD-29E8-6680AB8FD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8309811" cy="4525963"/>
          </a:xfrm>
        </p:spPr>
        <p:txBody>
          <a:bodyPr/>
          <a:lstStyle/>
          <a:p>
            <a:r>
              <a:rPr lang="en-US" dirty="0"/>
              <a:t>National Science Foundation (NSF)</a:t>
            </a:r>
          </a:p>
          <a:p>
            <a:r>
              <a:rPr lang="en-US" dirty="0"/>
              <a:t>National Institutes of Health (NIH)</a:t>
            </a:r>
          </a:p>
          <a:p>
            <a:r>
              <a:rPr lang="en-US" dirty="0"/>
              <a:t>Defense Advanced Research Projects Agency (DARPA)</a:t>
            </a:r>
          </a:p>
          <a:p>
            <a:r>
              <a:rPr lang="en-US" dirty="0"/>
              <a:t>National Endowment for the Humanities (NEH)</a:t>
            </a:r>
          </a:p>
          <a:p>
            <a:r>
              <a:rPr lang="en-US" dirty="0"/>
              <a:t>Industry (e.g. Google, Amazon, Adobe)</a:t>
            </a:r>
          </a:p>
          <a:p>
            <a:r>
              <a:rPr lang="en-US" dirty="0"/>
              <a:t>Foundations (e.g. Sloan, R. K. Mellon, Heinz)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CBC59-9634-4163-1490-E7C79D50B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463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7B167-BBBD-EF94-A864-365A2E6BB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funding sources differ?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E0B15-BDB1-4C31-97F2-2978628A5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49916" cy="4525963"/>
          </a:xfrm>
        </p:spPr>
        <p:txBody>
          <a:bodyPr/>
          <a:lstStyle/>
          <a:p>
            <a:r>
              <a:rPr lang="en-US" dirty="0"/>
              <a:t>Basic vs applied research</a:t>
            </a:r>
          </a:p>
          <a:p>
            <a:r>
              <a:rPr lang="en-US" dirty="0"/>
              <a:t>Fewer/more strings: Do exactly what you promised (or not), on an exact timeline (or not)</a:t>
            </a:r>
          </a:p>
          <a:p>
            <a:r>
              <a:rPr lang="en-US" dirty="0"/>
              <a:t>Funding expiration (1 year, 3+ years, unlimited)</a:t>
            </a:r>
          </a:p>
          <a:p>
            <a:r>
              <a:rPr lang="en-US" dirty="0"/>
              <a:t>Working with funders closely or not (before/after grant received) 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A5F7C-DA77-118E-B22D-952E5391C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925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96F41-EC54-B63D-52AB-B3058200B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F2B66-302E-EAFD-612A-B857AE439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the work to be done and its significance</a:t>
            </a:r>
          </a:p>
          <a:p>
            <a:r>
              <a:rPr lang="en-US" dirty="0"/>
              <a:t>Describe why the team is the right team to do this work</a:t>
            </a:r>
          </a:p>
          <a:p>
            <a:r>
              <a:rPr lang="en-US" dirty="0"/>
              <a:t>Describe how science will advance as a result of this work being done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3FBF4-1552-FD33-C083-FBFBE0E6E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236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0996A-367E-354A-0F03-C2438E5CA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Proposal review: NSF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6A0C6-9C73-77FC-F531-A9EEC2876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93768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Panel of peers (e.g., 4 researchers) reads and submits reviews </a:t>
            </a:r>
          </a:p>
          <a:p>
            <a:pPr lvl="1"/>
            <a:r>
              <a:rPr lang="en-US" dirty="0"/>
              <a:t>Often several months after proposal is submitted</a:t>
            </a:r>
          </a:p>
          <a:p>
            <a:r>
              <a:rPr lang="en-US" dirty="0"/>
              <a:t>Reviews include a score: Excellent, Very Good, Good, Fair, Poor</a:t>
            </a:r>
          </a:p>
          <a:p>
            <a:r>
              <a:rPr lang="en-US" dirty="0"/>
              <a:t>Proposals with no scores over “Good”, are triaged (not reviewed further)</a:t>
            </a:r>
          </a:p>
          <a:p>
            <a:r>
              <a:rPr lang="en-US" dirty="0"/>
              <a:t>Remaining proposals are discussed in the panel meeting</a:t>
            </a:r>
          </a:p>
          <a:p>
            <a:r>
              <a:rPr lang="en-US" dirty="0"/>
              <a:t>Panel gives rating: Highly Competitive (HC), Competitive (C), Low Competitive (LC), Not Competitive (NC)</a:t>
            </a:r>
          </a:p>
          <a:p>
            <a:r>
              <a:rPr lang="en-US" dirty="0"/>
              <a:t>Panel ranks the HC and C proposals </a:t>
            </a:r>
          </a:p>
          <a:p>
            <a:r>
              <a:rPr lang="en-US" dirty="0"/>
              <a:t>Panel writes summary for discussed proposals, highlighting the key factors for positive/negative scores</a:t>
            </a:r>
          </a:p>
          <a:p>
            <a:r>
              <a:rPr lang="en-US" dirty="0"/>
              <a:t>Program manager/director/officer seeks funding from the agency for the top-ranked proposals  </a:t>
            </a:r>
          </a:p>
          <a:p>
            <a:r>
              <a:rPr lang="en-US" dirty="0"/>
              <a:t>Acceptance rates are low, e.g. 15-33% in the Directorate for Computer and Information Science and Engineering (CISE): </a:t>
            </a:r>
            <a:r>
              <a:rPr lang="en-US" dirty="0">
                <a:hlinkClick r:id="rId2"/>
              </a:rPr>
              <a:t>https://www.nsf.gov/cise/funding-rates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DCC56-A349-F097-9308-B21FF5E88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82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8928B-6CBA-8202-1E08-D9D2F568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this matters to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8BE9D-ECE8-32A4-1FEE-F4BA379D0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Thoughts?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2CB7DF-9898-508E-5C07-EB402DF4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276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6A414-9D10-A636-485F-3E02C848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to write grant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22D69-A38D-5089-AD92-84A31CDE5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Not required for your PhD, and not extremely common (but not extremely rare either)</a:t>
            </a:r>
          </a:p>
          <a:p>
            <a:r>
              <a:rPr lang="en-US" dirty="0"/>
              <a:t>Your proposal has to have a compelling story, with a feasible plan, strong background of the researchers, and promise for impact</a:t>
            </a:r>
          </a:p>
          <a:p>
            <a:r>
              <a:rPr lang="en-US" dirty="0"/>
              <a:t>Example resources (tips): </a:t>
            </a:r>
          </a:p>
          <a:p>
            <a:pPr lvl="1"/>
            <a:r>
              <a:rPr lang="en-US" dirty="0">
                <a:hlinkClick r:id="rId2"/>
              </a:rPr>
              <a:t>https://learn.hms.harvard.edu/insights/all-insights/essentials-writing-winning-grant-proposal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https://writingcenter.unc.edu/tips-and-tools/grant-proposals-or-give-me-the-money/</a:t>
            </a:r>
            <a:r>
              <a:rPr lang="en-US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02F9D-5B31-3C07-0B1F-96FDCCCDA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515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AEED5-65B1-2641-A32B-E3E5F1DD5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E2AA5-AF39-2403-16F3-E52E37C8F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6321471"/>
          </a:xfrm>
        </p:spPr>
        <p:txBody>
          <a:bodyPr/>
          <a:lstStyle/>
          <a:p>
            <a:r>
              <a:rPr lang="en-US" dirty="0"/>
              <a:t>Conference Review Process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9A4CF0-3095-F5D5-75D1-16F4392C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393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0EA8C-174F-428E-A52D-C7E8CA7AB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Conferences and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00258-EDA3-4078-ADAC-44CC6E508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Ratio of conference to journal pubs typically higher in CS than other areas</a:t>
            </a:r>
          </a:p>
          <a:p>
            <a:r>
              <a:rPr lang="en-US" dirty="0"/>
              <a:t>Conferences at different tiers; top-tier may have acceptance rates of 15-30% </a:t>
            </a:r>
          </a:p>
          <a:p>
            <a:r>
              <a:rPr lang="en-US" dirty="0"/>
              <a:t>Example goal for your PhD: </a:t>
            </a:r>
          </a:p>
          <a:p>
            <a:pPr lvl="1"/>
            <a:r>
              <a:rPr lang="en-US" dirty="0"/>
              <a:t>2-3 top-tier conference pubs, </a:t>
            </a:r>
          </a:p>
          <a:p>
            <a:pPr lvl="1"/>
            <a:r>
              <a:rPr lang="en-US" dirty="0"/>
              <a:t>2-3 second-tier conference pubs, </a:t>
            </a:r>
          </a:p>
          <a:p>
            <a:pPr lvl="1"/>
            <a:r>
              <a:rPr lang="en-US" dirty="0"/>
              <a:t>1-2 journal pubs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FCEC6A-1B48-4E21-AD29-DF005514E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501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8EE16-42B3-4A12-B15C-D8FF7E1D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for this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9631E-72D0-43D9-AB53-F15AE3F64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5577"/>
          </a:xfrm>
        </p:spPr>
        <p:txBody>
          <a:bodyPr>
            <a:normAutofit/>
          </a:bodyPr>
          <a:lstStyle/>
          <a:p>
            <a:r>
              <a:rPr lang="en-US" dirty="0"/>
              <a:t>Collaborations</a:t>
            </a:r>
          </a:p>
          <a:p>
            <a:r>
              <a:rPr lang="en-US" dirty="0"/>
              <a:t>Funding </a:t>
            </a:r>
          </a:p>
          <a:p>
            <a:r>
              <a:rPr lang="en-US" dirty="0"/>
              <a:t>How conferences work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BF47A-DC81-405D-883C-2E937906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205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C18D5-FFF5-4122-A1AF-23919E513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Conference Review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B66C3-21F8-46D8-84E4-5545A447C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Papers are submitted by a fixed deadline </a:t>
            </a:r>
          </a:p>
          <a:p>
            <a:pPr lvl="1"/>
            <a:r>
              <a:rPr lang="en-US" dirty="0"/>
              <a:t>The more prestigious the conference, the less likely deadline will be extended</a:t>
            </a:r>
          </a:p>
          <a:p>
            <a:r>
              <a:rPr lang="en-US" dirty="0"/>
              <a:t>Program Chairs assign papers to Area Chairs (semi-automatically) for handling</a:t>
            </a:r>
          </a:p>
          <a:p>
            <a:r>
              <a:rPr lang="en-US" dirty="0"/>
              <a:t>Area Chairs select reviewers from available pool (and help recruit reviewers)</a:t>
            </a:r>
          </a:p>
          <a:p>
            <a:r>
              <a:rPr lang="en-US" dirty="0"/>
              <a:t>A paper may be reviewed by 3-5 reviewers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C1C53-20AE-4C3F-9EB9-40421FA1E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4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9F08E-D6E7-412E-8685-34ABD24DE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/>
              <a:t>Conference Review Process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05D63-B385-4838-85AE-69537AA8B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 many conferences, reviews are released before final decision, and authors get a chance to respond to comments (rebuttal), to correct misunderstandings and provide further details</a:t>
            </a:r>
          </a:p>
          <a:p>
            <a:r>
              <a:rPr lang="en-US" dirty="0"/>
              <a:t>Next, reviewers discuss (moderated by AC), update their reviews, and AC makes decision recommendation based on final reviews</a:t>
            </a:r>
          </a:p>
          <a:p>
            <a:r>
              <a:rPr lang="en-US" dirty="0"/>
              <a:t>How much time does a reviewer spend with a paper? How much time does the area chair spend with it? Which papers does the area chair spend more/less time with? What does this imply for how papers, reviews, and rebuttals should be written?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3227A-5362-40C3-9B77-FB89292E8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639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9F08E-D6E7-412E-8685-34ABD24DE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/>
              <a:t>Conference Review Process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05D63-B385-4838-85AE-69537AA8B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22816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If decision is accept, authors have a few weeks to submit final (“camera-ready”) version</a:t>
            </a:r>
          </a:p>
          <a:p>
            <a:r>
              <a:rPr lang="en-US" dirty="0"/>
              <a:t>If decision is reject, authors may submit to a workshop associated with the conference, or submit to another conference</a:t>
            </a:r>
          </a:p>
          <a:p>
            <a:r>
              <a:rPr lang="en-US" dirty="0"/>
              <a:t>Dual submissions usually not ok (can’t have same paper under review for two conferences at the same time)</a:t>
            </a:r>
          </a:p>
          <a:p>
            <a:pPr lvl="1"/>
            <a:r>
              <a:rPr lang="en-US" dirty="0"/>
              <a:t>Exception: some 4-page extended abstract submissions, considered work in progress </a:t>
            </a:r>
          </a:p>
          <a:p>
            <a:pPr lvl="1"/>
            <a:r>
              <a:rPr lang="en-US" dirty="0"/>
              <a:t>Those are good to do, can add to CV, but they are non-archival and not considered real publications, so don’t invest too much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7C029-833E-44F9-BF7B-21EB98391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407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63E33-16C2-43F4-9083-89FD94382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Author/Reviewer Anonymity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18E6F-10BC-4697-91D5-B46E1D5A2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61485" cy="4525963"/>
          </a:xfrm>
        </p:spPr>
        <p:txBody>
          <a:bodyPr>
            <a:noAutofit/>
          </a:bodyPr>
          <a:lstStyle/>
          <a:p>
            <a:r>
              <a:rPr lang="en-US" sz="2400" dirty="0"/>
              <a:t>Double-blind review: authors don’t know who reviewers are, and vice versa. Why? </a:t>
            </a:r>
          </a:p>
          <a:p>
            <a:r>
              <a:rPr lang="en-US" sz="2400" dirty="0"/>
              <a:t>Single-blind: authors don’t know reviewer identities</a:t>
            </a:r>
          </a:p>
          <a:p>
            <a:r>
              <a:rPr lang="en-US" sz="2400" dirty="0"/>
              <a:t>There may be policies about “tech report” submissions (e.g. on arxiv.org) during paper anonymity/review time – allowed/not </a:t>
            </a:r>
          </a:p>
          <a:p>
            <a:r>
              <a:rPr lang="en-US" sz="2400" dirty="0"/>
              <a:t>You may accidentally find out a paper’s author identities when you review, but you should </a:t>
            </a:r>
            <a:r>
              <a:rPr lang="en-US" sz="2400" i="1" dirty="0"/>
              <a:t>not</a:t>
            </a:r>
            <a:r>
              <a:rPr lang="en-US" sz="2400" dirty="0"/>
              <a:t> actively try to find it out</a:t>
            </a:r>
          </a:p>
          <a:p>
            <a:r>
              <a:rPr lang="en-US" sz="2400" dirty="0"/>
              <a:t>Reviewer identity is hidden from authors, but not hidden from program and area chairs</a:t>
            </a:r>
          </a:p>
          <a:p>
            <a:r>
              <a:rPr lang="en-US" sz="2400" dirty="0"/>
              <a:t>Thus, apart from honor and karma, you should do a good job at reviewing because these chairs should have a good opinion of you for later job opportunities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17D02-CD7C-468D-B114-2E1003A71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583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F5D84-0B98-4AFA-AD41-2DB5BAB83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Scores in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326E9-B98F-40D2-A547-58C98E4FE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21275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Comments that reviewers write are important; also important are scores</a:t>
            </a:r>
          </a:p>
          <a:p>
            <a:r>
              <a:rPr lang="en-US" sz="2000" dirty="0"/>
              <a:t>CVPR reviewing scale: </a:t>
            </a:r>
          </a:p>
          <a:p>
            <a:pPr lvl="1"/>
            <a:r>
              <a:rPr lang="en-US" sz="1600" dirty="0"/>
              <a:t>Strong Accept, Weak Accept, Borderline, Weak Reject, Strong Reject</a:t>
            </a:r>
          </a:p>
          <a:p>
            <a:r>
              <a:rPr lang="en-US" sz="2000" dirty="0" err="1"/>
              <a:t>NeurIPS</a:t>
            </a:r>
            <a:r>
              <a:rPr lang="en-US" sz="2000" dirty="0"/>
              <a:t> reviewing scale:</a:t>
            </a:r>
          </a:p>
          <a:p>
            <a:pPr lvl="1"/>
            <a:r>
              <a:rPr lang="en-US" sz="1600" dirty="0"/>
              <a:t>10: Top 5% of accepted </a:t>
            </a:r>
            <a:r>
              <a:rPr lang="en-US" sz="1600" dirty="0" err="1"/>
              <a:t>NeurIPS</a:t>
            </a:r>
            <a:r>
              <a:rPr lang="en-US" sz="1600" dirty="0"/>
              <a:t> papers. Truly groundbreaking work.</a:t>
            </a:r>
          </a:p>
          <a:p>
            <a:pPr lvl="1"/>
            <a:r>
              <a:rPr lang="en-US" sz="1600" dirty="0"/>
              <a:t> 9: Top 15% of accepted </a:t>
            </a:r>
            <a:r>
              <a:rPr lang="en-US" sz="1600" dirty="0" err="1"/>
              <a:t>NeurIPS</a:t>
            </a:r>
            <a:r>
              <a:rPr lang="en-US" sz="1600" dirty="0"/>
              <a:t> papers. An excellent submission; a strong accept.</a:t>
            </a:r>
          </a:p>
          <a:p>
            <a:pPr lvl="1"/>
            <a:r>
              <a:rPr lang="en-US" sz="1600" dirty="0"/>
              <a:t> 8: Top 50% of accepted </a:t>
            </a:r>
            <a:r>
              <a:rPr lang="en-US" sz="1600" dirty="0" err="1"/>
              <a:t>NeurIPS</a:t>
            </a:r>
            <a:r>
              <a:rPr lang="en-US" sz="1600" dirty="0"/>
              <a:t> papers. A very good submission; a clear accept.</a:t>
            </a:r>
          </a:p>
          <a:p>
            <a:pPr lvl="1"/>
            <a:r>
              <a:rPr lang="en-US" sz="1600" dirty="0"/>
              <a:t> 7: A good submission; accept. I vote for accepting this submission, although I would not be upset if it were rejected.</a:t>
            </a:r>
          </a:p>
          <a:p>
            <a:pPr lvl="1"/>
            <a:r>
              <a:rPr lang="en-US" sz="1600" dirty="0"/>
              <a:t>6: Marginally above the acceptance threshold. I tend to vote for accepting this submission, but rejecting it would not be that bad.</a:t>
            </a:r>
          </a:p>
          <a:p>
            <a:pPr lvl="1"/>
            <a:r>
              <a:rPr lang="en-US" sz="1600" dirty="0"/>
              <a:t>5: Marginally below the acceptance threshold. I tend to vote for rejecting this submission, but accepting it would not be that bad.</a:t>
            </a:r>
          </a:p>
          <a:p>
            <a:pPr lvl="1"/>
            <a:r>
              <a:rPr lang="en-US" sz="1600" dirty="0"/>
              <a:t>4: An okay submission, but not good enough; a reject. I vote for rejecting this submission, although I would not be upset if it were accepted.</a:t>
            </a:r>
          </a:p>
          <a:p>
            <a:pPr lvl="1"/>
            <a:r>
              <a:rPr lang="en-US" sz="1600" dirty="0"/>
              <a:t>3: A clear reject: I vote and argue for rejecting this submission.</a:t>
            </a:r>
          </a:p>
          <a:p>
            <a:pPr lvl="1"/>
            <a:r>
              <a:rPr lang="en-US" sz="1600" dirty="0"/>
              <a:t>2: I'm surprised this work was submitted to </a:t>
            </a:r>
            <a:r>
              <a:rPr lang="en-US" sz="1600" dirty="0" err="1"/>
              <a:t>NeurIPS</a:t>
            </a:r>
            <a:r>
              <a:rPr lang="en-US" sz="1600" dirty="0"/>
              <a:t>; a strong reject.</a:t>
            </a:r>
          </a:p>
          <a:p>
            <a:pPr lvl="1"/>
            <a:r>
              <a:rPr lang="en-US" sz="1600" dirty="0"/>
              <a:t>1: Trivial or wrong or already known.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D8D48-335E-41B4-ADB9-2DC2F5502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219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9FF88-C761-4EB1-9EB5-0D6AFCA65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Reviews Followed by Rebuttals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55227-960A-4181-BFA4-D60854FE5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rebuttal is a short document (1-page) where authors address concerns by reviewers; typically short deadline for conferences</a:t>
            </a:r>
          </a:p>
          <a:p>
            <a:r>
              <a:rPr lang="en-US" sz="2400" dirty="0"/>
              <a:t>Typically in question-answer format</a:t>
            </a:r>
          </a:p>
          <a:p>
            <a:r>
              <a:rPr lang="en-US" sz="2400" dirty="0"/>
              <a:t>The goal is to rebut factual errors on the reviewers’ part, and alleviate concerns for on-the-fence reviewers</a:t>
            </a:r>
          </a:p>
          <a:p>
            <a:r>
              <a:rPr lang="en-US" sz="2400" dirty="0"/>
              <a:t>Especially important for borderline papers (WA, B, WR) or (WA/WR, B, B) or (B, B, B)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DC0302-04D7-4CB2-B9EC-B1D0DDBDC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680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C8913-38C8-40CB-983E-502CE0B9E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Score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A7D49-EDD6-4851-AC0F-CBA961818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Which papers (with what scores) get accepted?</a:t>
            </a:r>
          </a:p>
          <a:p>
            <a:pPr lvl="1"/>
            <a:r>
              <a:rPr lang="en-US" sz="2000" dirty="0"/>
              <a:t>What happens to a paper with (WA, WA, WA)?</a:t>
            </a:r>
          </a:p>
          <a:p>
            <a:pPr lvl="1"/>
            <a:r>
              <a:rPr lang="en-US" sz="2000" dirty="0"/>
              <a:t>What happens to a paper with (WA, B, WR)?</a:t>
            </a:r>
          </a:p>
          <a:p>
            <a:pPr lvl="1"/>
            <a:r>
              <a:rPr lang="en-US" sz="2000" dirty="0"/>
              <a:t>What happens to a paper with (WA, WA, SR)?</a:t>
            </a:r>
          </a:p>
          <a:p>
            <a:pPr lvl="1"/>
            <a:r>
              <a:rPr lang="en-US" sz="2000" dirty="0"/>
              <a:t>What happens to a paper with (B, B, B)?</a:t>
            </a:r>
          </a:p>
          <a:p>
            <a:r>
              <a:rPr lang="en-US" sz="2400" dirty="0"/>
              <a:t>Scores and decisions for one conference:</a:t>
            </a:r>
          </a:p>
          <a:p>
            <a:pPr lvl="1"/>
            <a:r>
              <a:rPr lang="en-US" sz="1800" dirty="0">
                <a:hlinkClick r:id="rId2"/>
              </a:rPr>
              <a:t>https://papercopilot.com/statistics/iclr-statistics/iclr-2025-statistics/</a:t>
            </a:r>
            <a:r>
              <a:rPr lang="en-US" sz="1800" dirty="0"/>
              <a:t> </a:t>
            </a:r>
          </a:p>
          <a:p>
            <a:pPr lvl="1"/>
            <a:r>
              <a:rPr lang="en-US" sz="180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://github.com/evanzd/ICLR2021-OpenReviewData</a:t>
            </a:r>
            <a:endParaRPr lang="en-US" sz="1800" dirty="0"/>
          </a:p>
          <a:p>
            <a:pPr lvl="1"/>
            <a:r>
              <a:rPr lang="en-US" sz="1800" dirty="0">
                <a:hlinkClick r:id="rId4"/>
              </a:rPr>
              <a:t>https://docs.google.com/spreadsheets/d/1MLlgV82_4K1FJGSjUKm2R8cw5msn4xmrhtnS9FLAS6k/edit#gid=189496698</a:t>
            </a:r>
            <a:r>
              <a:rPr lang="en-US" sz="18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5C30D-EEEB-4F20-AEAB-C3ED21869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774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4779B-3563-4961-A015-DF9C685D7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a Reviewer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7271A-D590-47D0-B049-6B3DA7EFC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52692" cy="4525963"/>
          </a:xfrm>
        </p:spPr>
        <p:txBody>
          <a:bodyPr>
            <a:normAutofit/>
          </a:bodyPr>
          <a:lstStyle/>
          <a:p>
            <a:r>
              <a:rPr lang="en-US" sz="2400" dirty="0"/>
              <a:t>A reviewer is a judge—they safeguard the quality of a publication venue</a:t>
            </a:r>
          </a:p>
          <a:p>
            <a:r>
              <a:rPr lang="en-US" sz="2400" dirty="0"/>
              <a:t>A reviewer also gives feedback and helps steer a particular work (if suggestions that reviewer gives are sensible)</a:t>
            </a:r>
          </a:p>
          <a:p>
            <a:r>
              <a:rPr lang="en-US" sz="2400" dirty="0"/>
              <a:t>Both of these imply reviewing should be taken very seriously!</a:t>
            </a:r>
          </a:p>
          <a:p>
            <a:r>
              <a:rPr lang="en-US" sz="2400" dirty="0"/>
              <a:t>Important: Keep papers you review </a:t>
            </a:r>
            <a:r>
              <a:rPr lang="en-US" sz="2400" i="1" dirty="0"/>
              <a:t>confidential</a:t>
            </a:r>
            <a:r>
              <a:rPr lang="en-US" sz="2400" dirty="0"/>
              <a:t>, to protect the authors’ work!</a:t>
            </a:r>
          </a:p>
          <a:p>
            <a:r>
              <a:rPr lang="en-US" sz="2400" dirty="0"/>
              <a:t>One reviewer responsible for 1/30-th of someone’s PhD career</a:t>
            </a:r>
          </a:p>
          <a:p>
            <a:pPr lvl="1"/>
            <a:r>
              <a:rPr lang="en-US" sz="2000" dirty="0"/>
              <a:t>Say a student will publish 5 papers (1 per year) to be granted their PhD, 2 attempts to publish one paper, each attempt is reviewed by 3 reviews</a:t>
            </a:r>
          </a:p>
          <a:p>
            <a:pPr lvl="1"/>
            <a:endParaRPr lang="en-US" sz="20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C75B06-6E46-4855-AF48-70667988F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671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C7EF4-2AD0-422C-A7AD-8E905B100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Reviewer Should: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34CB2-FA1E-43DF-B418-817DEADB0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Read the paper carefully (1-2 hours)</a:t>
            </a:r>
          </a:p>
          <a:p>
            <a:r>
              <a:rPr lang="en-US" sz="2400" dirty="0"/>
              <a:t>Take notes about strengths, weaknesses, points that seem unclear, problematic, even typos (if time)</a:t>
            </a:r>
          </a:p>
          <a:p>
            <a:r>
              <a:rPr lang="en-US" sz="2400" dirty="0"/>
              <a:t>Use notes to fill out a review template (~15-30 min)</a:t>
            </a:r>
          </a:p>
          <a:p>
            <a:r>
              <a:rPr lang="en-US" sz="2400" dirty="0"/>
              <a:t>Be responsive to area chair requests for discussion</a:t>
            </a:r>
          </a:p>
          <a:p>
            <a:r>
              <a:rPr lang="en-US" sz="2400" dirty="0"/>
              <a:t>Read rebuttal, others’ reviews, and complete final scores (if there is a rebuttal/discussion phase)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96031A-8D32-467D-A7C0-F45383E17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531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D5BA0-3810-420C-A8A8-2EED624E3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Reviewer Guideline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73FEC-A6DF-45C0-B131-CDE936B45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NeurIPS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https://neurips.cc/Conferences/2026/ReviewerGuidelines</a:t>
            </a:r>
            <a:r>
              <a:rPr lang="en-US" dirty="0"/>
              <a:t> </a:t>
            </a:r>
          </a:p>
          <a:p>
            <a:r>
              <a:rPr lang="en-US" dirty="0"/>
              <a:t>CVPR: </a:t>
            </a:r>
            <a:r>
              <a:rPr lang="en-US" dirty="0">
                <a:hlinkClick r:id="rId3"/>
              </a:rPr>
              <a:t>https://cvpr.thecvf.com/Conferences/2026/ReviewerGuidelines</a:t>
            </a:r>
            <a:r>
              <a:rPr lang="en-US" dirty="0"/>
              <a:t> </a:t>
            </a:r>
          </a:p>
          <a:p>
            <a:r>
              <a:rPr lang="en-US" dirty="0"/>
              <a:t>CHI: </a:t>
            </a:r>
            <a:r>
              <a:rPr lang="en-US" dirty="0">
                <a:hlinkClick r:id="rId4"/>
              </a:rPr>
              <a:t>https://chi2026.acm.org/guide-to-reviewing-papers/</a:t>
            </a:r>
            <a:r>
              <a:rPr lang="en-US" dirty="0"/>
              <a:t> </a:t>
            </a:r>
          </a:p>
          <a:p>
            <a:r>
              <a:rPr lang="en-US" dirty="0"/>
              <a:t>ISCA: </a:t>
            </a:r>
            <a:r>
              <a:rPr lang="en-US" dirty="0">
                <a:hlinkClick r:id="rId5"/>
              </a:rPr>
              <a:t>https://iscaconf.org/isca2026/submit/reviewers.php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29A42-7FF3-4A78-8DC5-36CF312C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70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FD502-EF0C-3E83-B2D1-06EB75AB5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3CAFC-2E45-6495-241B-DA735A2F8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6321471"/>
          </a:xfrm>
        </p:spPr>
        <p:txBody>
          <a:bodyPr/>
          <a:lstStyle/>
          <a:p>
            <a:r>
              <a:rPr lang="en-US" dirty="0"/>
              <a:t>Collaborations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F09A0B-6C8E-08F1-D055-450D0E28F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0843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EFE31-44F5-5820-C36F-ACE5C83BE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of AI in Reviewing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363A0-E7D1-E317-A6E2-150BA5B98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conference disallow AI use and may reject your paper if you use it</a:t>
            </a:r>
          </a:p>
          <a:p>
            <a:r>
              <a:rPr lang="en-US" dirty="0"/>
              <a:t>Some conferences are experimenting with controlled tools for AI-aided reviewing </a:t>
            </a:r>
          </a:p>
          <a:p>
            <a:r>
              <a:rPr lang="en-US" dirty="0"/>
              <a:t>One conference had a “watermark” to detect unauthorized AI use </a:t>
            </a:r>
          </a:p>
          <a:p>
            <a:r>
              <a:rPr lang="en-US" dirty="0"/>
              <a:t>Changing landscape: Pay attention to rules of the specific conference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99C64-11D8-3360-F1F6-3F148C8E1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927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5C179-9EA4-4F55-A315-3CE7818AE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of a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37250-A921-4684-83A6-2340AFE86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AC may call for a discussion (on reviewing platform)</a:t>
            </a:r>
          </a:p>
          <a:p>
            <a:r>
              <a:rPr lang="en-US" sz="2400" dirty="0"/>
              <a:t>Reviewers bring up especially important points</a:t>
            </a:r>
          </a:p>
          <a:p>
            <a:r>
              <a:rPr lang="en-US" sz="2400" dirty="0"/>
              <a:t>Other reviewers agree/disagree with whether an issue raised is truly problematic, whether it is a critical problem, </a:t>
            </a:r>
            <a:r>
              <a:rPr lang="en-US" sz="2400" dirty="0" err="1"/>
              <a:t>etc</a:t>
            </a:r>
            <a:endParaRPr lang="en-US" sz="2400" dirty="0"/>
          </a:p>
          <a:p>
            <a:r>
              <a:rPr lang="en-US" sz="2400" dirty="0"/>
              <a:t>Sometimes/often a review will change their mind, based on rebuttal, or based on other reviewer’s comments </a:t>
            </a:r>
          </a:p>
          <a:p>
            <a:r>
              <a:rPr lang="en-US" sz="2400" dirty="0"/>
              <a:t>It’s ok to change your mind, if you have a good reason– don’t be afraid to</a:t>
            </a:r>
          </a:p>
          <a:p>
            <a:r>
              <a:rPr lang="en-US" sz="2400" dirty="0"/>
              <a:t>Also don’t be afraid to be the only person being very positive about a paper—and provide arguments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487336-42FD-4AAF-BC5F-45290E030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7901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49E61-EEB8-0D90-969A-DA883F769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 reviewing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8F549-ABAF-E4EE-6673-CFBDC12A9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Reviewers usually suggest minor or major revision on your original submission</a:t>
            </a:r>
          </a:p>
          <a:p>
            <a:r>
              <a:rPr lang="en-US" dirty="0"/>
              <a:t>You get the same reviewers (a positive)</a:t>
            </a:r>
          </a:p>
          <a:p>
            <a:r>
              <a:rPr lang="en-US" dirty="0"/>
              <a:t>You can’t just ignore reviewer feedback and submit again (to the same venue)</a:t>
            </a:r>
          </a:p>
          <a:p>
            <a:r>
              <a:rPr lang="en-US" dirty="0"/>
              <a:t>Longer review 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17483-023A-8A16-A119-4DC3B37AF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143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69AE-2DA0-F36E-78D8-9E060A323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submissions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36D49-9768-C93D-8CA2-8284F7849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work typically only appears in proceedings for one conference (“archival”)</a:t>
            </a:r>
          </a:p>
          <a:p>
            <a:r>
              <a:rPr lang="en-US" dirty="0"/>
              <a:t>Most conferences don’t allow the same work to even be under review in two conferences at the same time (violation results in desk reject)</a:t>
            </a:r>
          </a:p>
          <a:p>
            <a:r>
              <a:rPr lang="en-US" dirty="0"/>
              <a:t>Exceptions to dual submissions in some conferences: non-archival work, extended abstracts (very short papers)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6BAA1-CB35-21B2-D620-90038B8A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570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0EC4A357-B18F-A646-9CCB-2293ADEAA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Which conference?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7F5B9CDF-8B51-E848-BE96-7B16AA82A129}"/>
              </a:ext>
            </a:extLst>
          </p:cNvPr>
          <p:cNvSpPr txBox="1">
            <a:spLocks/>
          </p:cNvSpPr>
          <p:nvPr/>
        </p:nvSpPr>
        <p:spPr bwMode="auto">
          <a:xfrm>
            <a:off x="457200" y="1600200"/>
            <a:ext cx="82105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srgbClr val="000000"/>
              </a:buClr>
              <a:buFontTx/>
              <a:buChar char="•"/>
            </a:pPr>
            <a:r>
              <a:rPr lang="en-US" altLang="en-US" sz="2800" dirty="0">
                <a:latin typeface="+mn-lt"/>
              </a:rPr>
              <a:t>Which factors are important when selecting a conference to attend?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E271C4-4C44-8E4B-BFD2-74310AB99D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" y="2672671"/>
            <a:ext cx="8210550" cy="394469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F8C2A1-CF32-DAEF-A944-AF57DEFCD4A7}"/>
              </a:ext>
            </a:extLst>
          </p:cNvPr>
          <p:cNvSpPr txBox="1"/>
          <p:nvPr/>
        </p:nvSpPr>
        <p:spPr>
          <a:xfrm>
            <a:off x="0" y="6581001"/>
            <a:ext cx="3057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Slide credit: Peter Brusilovsky, Marek </a:t>
            </a:r>
            <a:r>
              <a:rPr lang="en-US" sz="1200" dirty="0" err="1"/>
              <a:t>Druzdzel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05229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60B917FB-343E-CE4B-BD96-E27528BA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indent="-228600"/>
            <a:r>
              <a:rPr lang="en-US" altLang="en-US" dirty="0"/>
              <a:t>Judging the quality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C148649E-1E76-B341-A901-1ACB6E09B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/>
              <a:t>Conference quality</a:t>
            </a:r>
          </a:p>
          <a:p>
            <a:pPr lvl="1"/>
            <a:r>
              <a:rPr lang="en-US" altLang="en-US"/>
              <a:t>First tier, second tier, and weak and junk conferences</a:t>
            </a:r>
          </a:p>
          <a:p>
            <a:pPr lvl="1"/>
            <a:r>
              <a:rPr lang="en-US" altLang="en-US"/>
              <a:t>Judging the organizer</a:t>
            </a:r>
          </a:p>
          <a:p>
            <a:pPr lvl="1"/>
            <a:r>
              <a:rPr lang="en-US" altLang="en-US"/>
              <a:t>Judging program committee</a:t>
            </a:r>
          </a:p>
          <a:p>
            <a:pPr lvl="1"/>
            <a:r>
              <a:rPr lang="en-US" altLang="en-US"/>
              <a:t>Fighting bogus conferences, SciGen</a:t>
            </a:r>
          </a:p>
          <a:p>
            <a:r>
              <a:rPr lang="en-US" altLang="en-US"/>
              <a:t>Journal Quality</a:t>
            </a:r>
          </a:p>
          <a:p>
            <a:pPr lvl="1"/>
            <a:r>
              <a:rPr lang="en-US" altLang="en-US"/>
              <a:t>Journal Board, Editor</a:t>
            </a:r>
          </a:p>
          <a:p>
            <a:pPr lvl="1"/>
            <a:r>
              <a:rPr lang="en-US" altLang="en-US"/>
              <a:t>Publisher</a:t>
            </a:r>
          </a:p>
          <a:p>
            <a:pPr lvl="1"/>
            <a:r>
              <a:rPr lang="en-US" altLang="en-US"/>
              <a:t>Indexing</a:t>
            </a:r>
          </a:p>
          <a:p>
            <a:r>
              <a:rPr lang="en-US" altLang="en-US"/>
              <a:t>Book Publisher Quality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B68581-C4E8-8AF7-DDC7-0E802658806F}"/>
              </a:ext>
            </a:extLst>
          </p:cNvPr>
          <p:cNvSpPr txBox="1"/>
          <p:nvPr/>
        </p:nvSpPr>
        <p:spPr>
          <a:xfrm>
            <a:off x="0" y="6581001"/>
            <a:ext cx="3057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Slide credit: Peter Brusilovsky, Marek </a:t>
            </a:r>
            <a:r>
              <a:rPr lang="en-US" sz="1200" dirty="0" err="1"/>
              <a:t>Druzdzel</a:t>
            </a:r>
            <a:endParaRPr lang="en-US" sz="1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34B58-4F10-6DC0-374C-E5E11224C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experience with publishing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134AB-C476-F0FD-D9EC-285E888C1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share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FFECA5-F922-14CC-A063-94738931A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4412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5A2A-FBA0-69E3-AFE3-F99CC289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Paper acceptance: Case studies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94908-A39B-4694-45FB-3BF49FF37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Adriana’s examples</a:t>
            </a:r>
          </a:p>
          <a:p>
            <a:pPr lvl="1"/>
            <a:r>
              <a:rPr lang="en-US" dirty="0">
                <a:hlinkClick r:id="rId2"/>
              </a:rPr>
              <a:t>https://openreview.net/forum?id=xpkJiQNC0E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3"/>
              </a:rPr>
              <a:t>https://openreview.net/forum?id=opG4m2U0Oo</a:t>
            </a:r>
            <a:endParaRPr lang="en-US" dirty="0"/>
          </a:p>
          <a:p>
            <a:r>
              <a:rPr lang="en-US" dirty="0"/>
              <a:t>Find and share your own </a:t>
            </a:r>
          </a:p>
          <a:p>
            <a:pPr lvl="1"/>
            <a:r>
              <a:rPr lang="en-US" dirty="0"/>
              <a:t>Can look here; Accept/Reject tabs </a:t>
            </a:r>
            <a:r>
              <a:rPr lang="en-US" dirty="0">
                <a:hlinkClick r:id="rId4"/>
              </a:rPr>
              <a:t>https://openreview.net/group?id=ICLR.cc/2026/Conference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12E4F-CD3A-20B0-3D79-4254C485D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33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9B887-CF9C-C874-953D-7B30E21B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collaborations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FBFA2-9308-90AC-C32D-B48DEFD83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Working with your advisors</a:t>
            </a:r>
          </a:p>
          <a:p>
            <a:r>
              <a:rPr lang="en-US" dirty="0"/>
              <a:t>Working with other faculty in your department (with/without your advisor)</a:t>
            </a:r>
          </a:p>
          <a:p>
            <a:r>
              <a:rPr lang="en-US" dirty="0"/>
              <a:t>Working with researchers in your field, but at other institutions</a:t>
            </a:r>
          </a:p>
          <a:p>
            <a:r>
              <a:rPr lang="en-US" dirty="0"/>
              <a:t>Working with researchers outside your field, at your institution or other institutions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8B98F-47B3-16BB-D50B-095F642A8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532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D90D6-D91A-3F3E-9011-863FEB56D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CC019-7FBB-1820-EF67-A35E9A947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collaborations have you heard of? What collaborations does your advisor or department engage in?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06A62-9C7F-6920-D403-D573693F0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78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84E67-4C34-3B60-3D9A-C890CD7B0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ECD51-5033-D9D1-3DF8-F6B9C210B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Shared load </a:t>
            </a:r>
          </a:p>
          <a:p>
            <a:pPr lvl="1"/>
            <a:r>
              <a:rPr lang="en-US" dirty="0"/>
              <a:t>Oversimplified example: AI researchers don’t have to collect data</a:t>
            </a:r>
          </a:p>
          <a:p>
            <a:r>
              <a:rPr lang="en-US" dirty="0"/>
              <a:t>More opportunity for impact </a:t>
            </a:r>
          </a:p>
          <a:p>
            <a:pPr lvl="1"/>
            <a:r>
              <a:rPr lang="en-US" dirty="0"/>
              <a:t>AI work that has a positive impact on public health</a:t>
            </a:r>
          </a:p>
          <a:p>
            <a:r>
              <a:rPr lang="en-US" dirty="0"/>
              <a:t>Networking </a:t>
            </a:r>
          </a:p>
          <a:p>
            <a:r>
              <a:rPr lang="en-US" dirty="0"/>
              <a:t>Examples? What else?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9655F-16E0-082B-2EDE-484B872E1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20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1D5A-2300-8ACF-2715-EFDD74D4D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4BD9B-AC27-728B-5C84-C1788265E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Publication venues vs goals of project</a:t>
            </a:r>
          </a:p>
          <a:p>
            <a:r>
              <a:rPr lang="en-US" dirty="0"/>
              <a:t>Discussing topics beyond your typical interest or expertise</a:t>
            </a:r>
          </a:p>
          <a:p>
            <a:r>
              <a:rPr lang="en-US" dirty="0"/>
              <a:t>Examples? What else?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B734D-902E-6651-4313-BFED075C8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6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B80B4-0075-5955-7AE4-0D1EDE600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Criteria for successful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E3E73-302B-AF34-2CA6-C74BCCC4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Shared vision</a:t>
            </a:r>
          </a:p>
          <a:p>
            <a:r>
              <a:rPr lang="en-US" dirty="0"/>
              <a:t>Understanding and appreciation of each field’s research questions</a:t>
            </a:r>
          </a:p>
          <a:p>
            <a:r>
              <a:rPr lang="en-US" dirty="0"/>
              <a:t>What else?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D6A08-4A48-611F-52EC-9FE61AD5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BD-06BE-4342-B09A-C7EEE98F9B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956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971D6EAF-6F1A-A94C-B293-B30BF2240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Community Is…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0CB0A9EE-8FD6-654F-A96F-59405E775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10550" cy="472440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/>
              <a:t>Source of ideas</a:t>
            </a:r>
          </a:p>
          <a:p>
            <a:pPr>
              <a:defRPr/>
            </a:pPr>
            <a:r>
              <a:rPr lang="en-US" dirty="0"/>
              <a:t>Place to discuss and test ideas</a:t>
            </a:r>
          </a:p>
          <a:p>
            <a:pPr lvl="1">
              <a:defRPr/>
            </a:pPr>
            <a:r>
              <a:rPr lang="en-US" dirty="0"/>
              <a:t>Colleagues, presentations, workshops, conferences</a:t>
            </a:r>
          </a:p>
          <a:p>
            <a:pPr>
              <a:defRPr/>
            </a:pPr>
            <a:r>
              <a:rPr lang="en-US" dirty="0"/>
              <a:t>Place to report results</a:t>
            </a:r>
          </a:p>
          <a:p>
            <a:pPr lvl="1">
              <a:defRPr/>
            </a:pPr>
            <a:r>
              <a:rPr lang="en-US" dirty="0"/>
              <a:t>Publishing, conference talks, research colloquia</a:t>
            </a:r>
          </a:p>
          <a:p>
            <a:pPr>
              <a:defRPr/>
            </a:pPr>
            <a:r>
              <a:rPr lang="en-US" dirty="0"/>
              <a:t>The mechanism to evaluate quality of ideas, results, contributions</a:t>
            </a:r>
          </a:p>
          <a:p>
            <a:pPr lvl="1">
              <a:defRPr/>
            </a:pPr>
            <a:r>
              <a:rPr lang="en-US" dirty="0"/>
              <a:t>Peer review</a:t>
            </a:r>
          </a:p>
          <a:p>
            <a:pPr lvl="1">
              <a:defRPr/>
            </a:pPr>
            <a:r>
              <a:rPr lang="en-US" dirty="0"/>
              <a:t>Replication</a:t>
            </a:r>
          </a:p>
          <a:p>
            <a:pPr>
              <a:defRPr/>
            </a:pPr>
            <a:r>
              <a:rPr lang="en-US" dirty="0"/>
              <a:t>The mechanism to propagate ideas</a:t>
            </a:r>
          </a:p>
          <a:p>
            <a:pPr lvl="1">
              <a:defRPr/>
            </a:pPr>
            <a:r>
              <a:rPr lang="en-US" dirty="0"/>
              <a:t>Citation</a:t>
            </a:r>
          </a:p>
          <a:p>
            <a:pPr lvl="1">
              <a:defRPr/>
            </a:pPr>
            <a:r>
              <a:rPr lang="en-US" dirty="0"/>
              <a:t>Publicity</a:t>
            </a:r>
          </a:p>
          <a:p>
            <a:pPr lvl="1">
              <a:defRPr/>
            </a:pPr>
            <a:r>
              <a:rPr lang="en-US" dirty="0"/>
              <a:t>Impact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3DB0CD-7C3A-0A2E-3940-0642D9EE69D8}"/>
              </a:ext>
            </a:extLst>
          </p:cNvPr>
          <p:cNvSpPr txBox="1"/>
          <p:nvPr/>
        </p:nvSpPr>
        <p:spPr>
          <a:xfrm>
            <a:off x="0" y="6581001"/>
            <a:ext cx="3057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Slide credit: Peter Brusilovsky, Marek </a:t>
            </a:r>
            <a:r>
              <a:rPr lang="en-US" sz="1200" dirty="0" err="1"/>
              <a:t>Druzdzel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7084</TotalTime>
  <Words>2240</Words>
  <Application>Microsoft Office PowerPoint</Application>
  <PresentationFormat>On-screen Show (4:3)</PresentationFormat>
  <Paragraphs>246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1_Office Theme</vt:lpstr>
      <vt:lpstr>2_Office Theme</vt:lpstr>
      <vt:lpstr>CS 2001: Research Topics Scientific enterprise: collaborations, funding, conferences</vt:lpstr>
      <vt:lpstr>Plan for this lecture</vt:lpstr>
      <vt:lpstr>Collaborations</vt:lpstr>
      <vt:lpstr>Types of collaborations</vt:lpstr>
      <vt:lpstr>Examples</vt:lpstr>
      <vt:lpstr>Benefits </vt:lpstr>
      <vt:lpstr>Challenges</vt:lpstr>
      <vt:lpstr>Criteria for successful collaboration</vt:lpstr>
      <vt:lpstr>The Community Is…</vt:lpstr>
      <vt:lpstr>Networking</vt:lpstr>
      <vt:lpstr>Funding</vt:lpstr>
      <vt:lpstr>Funding sources (external)</vt:lpstr>
      <vt:lpstr>How do funding sources differ?</vt:lpstr>
      <vt:lpstr>Funding proposals</vt:lpstr>
      <vt:lpstr>Proposal review: NSF </vt:lpstr>
      <vt:lpstr>How this matters to you</vt:lpstr>
      <vt:lpstr>Learning to write grant proposals</vt:lpstr>
      <vt:lpstr>Conference Review Process</vt:lpstr>
      <vt:lpstr>Conferences and You</vt:lpstr>
      <vt:lpstr>Conference Review Process</vt:lpstr>
      <vt:lpstr>Conference Review Process (cont’d)</vt:lpstr>
      <vt:lpstr>Conference Review Process (cont’d)</vt:lpstr>
      <vt:lpstr>Author/Reviewer Anonymity</vt:lpstr>
      <vt:lpstr>Scores in Reviews</vt:lpstr>
      <vt:lpstr>Reviews Followed by Rebuttals</vt:lpstr>
      <vt:lpstr>Review Score Scenarios</vt:lpstr>
      <vt:lpstr>Role of a Reviewer</vt:lpstr>
      <vt:lpstr>A Reviewer Should:</vt:lpstr>
      <vt:lpstr>Reviewer Guideline Examples</vt:lpstr>
      <vt:lpstr>Use of AI in Reviewing</vt:lpstr>
      <vt:lpstr>Discussion of a Paper</vt:lpstr>
      <vt:lpstr>Journal reviewing </vt:lpstr>
      <vt:lpstr>Dual submissions</vt:lpstr>
      <vt:lpstr>Which conference?</vt:lpstr>
      <vt:lpstr>Judging the quality</vt:lpstr>
      <vt:lpstr>Your experience with publishing</vt:lpstr>
      <vt:lpstr>Paper acceptance: Case studies activity</vt:lpstr>
    </vt:vector>
  </TitlesOfParts>
  <Company>University of Pittsburgh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CS2001 Research Topics</dc:title>
  <dc:creator>Adriana I. Kovashka</dc:creator>
  <cp:lastModifiedBy>Adriana Kovashka</cp:lastModifiedBy>
  <cp:revision>300</cp:revision>
  <dcterms:created xsi:type="dcterms:W3CDTF">2015-04-17T19:15:42Z</dcterms:created>
  <dcterms:modified xsi:type="dcterms:W3CDTF">2026-07-13T16:55:50Z</dcterms:modified>
</cp:coreProperties>
</file>