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821" r:id="rId3"/>
    <p:sldMasterId id="2147483833" r:id="rId4"/>
    <p:sldMasterId id="2147483899" r:id="rId5"/>
    <p:sldMasterId id="2147483905" r:id="rId6"/>
    <p:sldMasterId id="2147483919" r:id="rId7"/>
    <p:sldMasterId id="2147483925" r:id="rId8"/>
  </p:sldMasterIdLst>
  <p:notesMasterIdLst>
    <p:notesMasterId r:id="rId155"/>
  </p:notesMasterIdLst>
  <p:sldIdLst>
    <p:sldId id="256" r:id="rId9"/>
    <p:sldId id="434" r:id="rId10"/>
    <p:sldId id="1088" r:id="rId11"/>
    <p:sldId id="446" r:id="rId12"/>
    <p:sldId id="447" r:id="rId13"/>
    <p:sldId id="270" r:id="rId14"/>
    <p:sldId id="449" r:id="rId15"/>
    <p:sldId id="450" r:id="rId16"/>
    <p:sldId id="838" r:id="rId17"/>
    <p:sldId id="839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1089" r:id="rId27"/>
    <p:sldId id="479" r:id="rId28"/>
    <p:sldId id="641" r:id="rId29"/>
    <p:sldId id="643" r:id="rId30"/>
    <p:sldId id="645" r:id="rId31"/>
    <p:sldId id="646" r:id="rId32"/>
    <p:sldId id="647" r:id="rId33"/>
    <p:sldId id="648" r:id="rId34"/>
    <p:sldId id="649" r:id="rId35"/>
    <p:sldId id="650" r:id="rId36"/>
    <p:sldId id="651" r:id="rId37"/>
    <p:sldId id="652" r:id="rId38"/>
    <p:sldId id="653" r:id="rId39"/>
    <p:sldId id="654" r:id="rId40"/>
    <p:sldId id="1077" r:id="rId41"/>
    <p:sldId id="1078" r:id="rId42"/>
    <p:sldId id="1079" r:id="rId43"/>
    <p:sldId id="840" r:id="rId44"/>
    <p:sldId id="841" r:id="rId45"/>
    <p:sldId id="1081" r:id="rId46"/>
    <p:sldId id="815" r:id="rId47"/>
    <p:sldId id="1090" r:id="rId48"/>
    <p:sldId id="657" r:id="rId49"/>
    <p:sldId id="658" r:id="rId50"/>
    <p:sldId id="709" r:id="rId51"/>
    <p:sldId id="506" r:id="rId52"/>
    <p:sldId id="507" r:id="rId53"/>
    <p:sldId id="508" r:id="rId54"/>
    <p:sldId id="509" r:id="rId55"/>
    <p:sldId id="510" r:id="rId56"/>
    <p:sldId id="511" r:id="rId57"/>
    <p:sldId id="517" r:id="rId58"/>
    <p:sldId id="519" r:id="rId59"/>
    <p:sldId id="710" r:id="rId60"/>
    <p:sldId id="659" r:id="rId61"/>
    <p:sldId id="525" r:id="rId62"/>
    <p:sldId id="1083" r:id="rId63"/>
    <p:sldId id="475" r:id="rId64"/>
    <p:sldId id="705" r:id="rId65"/>
    <p:sldId id="1084" r:id="rId66"/>
    <p:sldId id="1085" r:id="rId67"/>
    <p:sldId id="1086" r:id="rId68"/>
    <p:sldId id="845" r:id="rId69"/>
    <p:sldId id="863" r:id="rId70"/>
    <p:sldId id="864" r:id="rId71"/>
    <p:sldId id="867" r:id="rId72"/>
    <p:sldId id="865" r:id="rId73"/>
    <p:sldId id="730" r:id="rId74"/>
    <p:sldId id="731" r:id="rId75"/>
    <p:sldId id="868" r:id="rId76"/>
    <p:sldId id="492" r:id="rId77"/>
    <p:sldId id="732" r:id="rId78"/>
    <p:sldId id="733" r:id="rId79"/>
    <p:sldId id="711" r:id="rId80"/>
    <p:sldId id="712" r:id="rId81"/>
    <p:sldId id="713" r:id="rId82"/>
    <p:sldId id="1087" r:id="rId83"/>
    <p:sldId id="828" r:id="rId84"/>
    <p:sldId id="829" r:id="rId85"/>
    <p:sldId id="830" r:id="rId86"/>
    <p:sldId id="831" r:id="rId87"/>
    <p:sldId id="832" r:id="rId88"/>
    <p:sldId id="833" r:id="rId89"/>
    <p:sldId id="816" r:id="rId90"/>
    <p:sldId id="817" r:id="rId91"/>
    <p:sldId id="818" r:id="rId92"/>
    <p:sldId id="819" r:id="rId93"/>
    <p:sldId id="820" r:id="rId94"/>
    <p:sldId id="821" r:id="rId95"/>
    <p:sldId id="822" r:id="rId96"/>
    <p:sldId id="823" r:id="rId97"/>
    <p:sldId id="824" r:id="rId98"/>
    <p:sldId id="825" r:id="rId99"/>
    <p:sldId id="826" r:id="rId100"/>
    <p:sldId id="827" r:id="rId101"/>
    <p:sldId id="1091" r:id="rId102"/>
    <p:sldId id="1129" r:id="rId103"/>
    <p:sldId id="291" r:id="rId104"/>
    <p:sldId id="294" r:id="rId105"/>
    <p:sldId id="297" r:id="rId106"/>
    <p:sldId id="299" r:id="rId107"/>
    <p:sldId id="304" r:id="rId108"/>
    <p:sldId id="273" r:id="rId109"/>
    <p:sldId id="274" r:id="rId110"/>
    <p:sldId id="1130" r:id="rId111"/>
    <p:sldId id="276" r:id="rId112"/>
    <p:sldId id="277" r:id="rId113"/>
    <p:sldId id="281" r:id="rId114"/>
    <p:sldId id="282" r:id="rId115"/>
    <p:sldId id="283" r:id="rId116"/>
    <p:sldId id="284" r:id="rId117"/>
    <p:sldId id="285" r:id="rId118"/>
    <p:sldId id="286" r:id="rId119"/>
    <p:sldId id="289" r:id="rId120"/>
    <p:sldId id="290" r:id="rId121"/>
    <p:sldId id="1131" r:id="rId122"/>
    <p:sldId id="292" r:id="rId123"/>
    <p:sldId id="293" r:id="rId124"/>
    <p:sldId id="310" r:id="rId125"/>
    <p:sldId id="311" r:id="rId126"/>
    <p:sldId id="314" r:id="rId127"/>
    <p:sldId id="315" r:id="rId128"/>
    <p:sldId id="316" r:id="rId129"/>
    <p:sldId id="275" r:id="rId130"/>
    <p:sldId id="1075" r:id="rId131"/>
    <p:sldId id="870" r:id="rId132"/>
    <p:sldId id="844" r:id="rId133"/>
    <p:sldId id="476" r:id="rId134"/>
    <p:sldId id="477" r:id="rId135"/>
    <p:sldId id="707" r:id="rId136"/>
    <p:sldId id="708" r:id="rId137"/>
    <p:sldId id="718" r:id="rId138"/>
    <p:sldId id="1093" r:id="rId139"/>
    <p:sldId id="1094" r:id="rId140"/>
    <p:sldId id="1095" r:id="rId141"/>
    <p:sldId id="1098" r:id="rId142"/>
    <p:sldId id="1097" r:id="rId143"/>
    <p:sldId id="714" r:id="rId144"/>
    <p:sldId id="721" r:id="rId145"/>
    <p:sldId id="767" r:id="rId146"/>
    <p:sldId id="660" r:id="rId147"/>
    <p:sldId id="1101" r:id="rId148"/>
    <p:sldId id="1102" r:id="rId149"/>
    <p:sldId id="1103" r:id="rId150"/>
    <p:sldId id="1104" r:id="rId151"/>
    <p:sldId id="1105" r:id="rId152"/>
    <p:sldId id="1106" r:id="rId153"/>
    <p:sldId id="715" r:id="rId1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85264" autoAdjust="0"/>
  </p:normalViewPr>
  <p:slideViewPr>
    <p:cSldViewPr snapToGrid="0">
      <p:cViewPr varScale="1">
        <p:scale>
          <a:sx n="73" d="100"/>
          <a:sy n="73" d="100"/>
        </p:scale>
        <p:origin x="7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38" Type="http://schemas.openxmlformats.org/officeDocument/2006/relationships/slide" Target="slides/slide130.xml"/><Relationship Id="rId154" Type="http://schemas.openxmlformats.org/officeDocument/2006/relationships/slide" Target="slides/slide146.xml"/><Relationship Id="rId159" Type="http://schemas.openxmlformats.org/officeDocument/2006/relationships/tableStyles" Target="tableStyles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144" Type="http://schemas.openxmlformats.org/officeDocument/2006/relationships/slide" Target="slides/slide136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53" Type="http://schemas.openxmlformats.org/officeDocument/2006/relationships/slide" Target="slides/slide1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51" Type="http://schemas.openxmlformats.org/officeDocument/2006/relationships/slide" Target="slides/slide143.xml"/><Relationship Id="rId15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fmCyLEQ8U&amp;list=PL16j5WbGpaM0_Tj8CRmurZ8Kk1gEBc7fg&amp;index=4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Wikipedia: </a:t>
            </a:r>
            <a:r>
              <a:rPr lang="en-US" sz="1100" dirty="0"/>
              <a:t>At the majority of synapses, signals are sent from the axon of one neuron to a dendrite of another... All neurons are electrically excitable, maintaining voltage gradients across their membranes… If the voltage changes by a large enough amount, an all-or-none electrochemical pulse called an action potential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https://www.youtube.com/watch?v=QWfmCyLEQ8U&amp;list=PL16j5WbGpaM0_Tj8CRmurZ8Kk1gEBc7fg&amp;index=4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9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7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8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3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1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5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7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4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3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5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2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5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5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7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5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8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0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2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9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025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502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650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094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5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134D1-49F0-4546-86A1-AC0501B90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35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DF80-94A4-4D7C-B1A8-7E251E7DB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3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0F0D-5C06-4731-A34C-109BF192A9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97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24B6E-7B2C-4DD0-B100-850733DB1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2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235E0-140F-4275-AF4F-B2ED2B4FE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40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59DEC-22BE-4F83-BAA8-9945FF969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28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325E5-224D-42B9-8A24-02AC07E5BC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93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EDF7-CE87-4276-8B7E-FD4597F8F2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70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B3C9-DDE7-4283-8861-FA4C83D84A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02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DD31-9D7F-4A41-8637-222DAC39B9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4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893A-60E9-48D9-9D9A-C25671955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20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25" y="1136441"/>
            <a:ext cx="30816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25"/>
              <a:t> </a:t>
            </a:r>
            <a:r>
              <a:rPr lang="en-US" spc="-5"/>
              <a:t>Yeung</a:t>
            </a:r>
            <a:endParaRPr lang="en-US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80"/>
              </a:lnSpc>
            </a:pPr>
            <a:r>
              <a:rPr lang="en-US" sz="3000" spc="-7" baseline="1388"/>
              <a:t>Lecture </a:t>
            </a:r>
            <a:r>
              <a:rPr lang="en-US" sz="3000" baseline="1388"/>
              <a:t>6 -</a:t>
            </a:r>
            <a:r>
              <a:rPr lang="en-US" sz="3000" spc="-277" baseline="1388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792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88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7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51666" y="1176740"/>
            <a:ext cx="31026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1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68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04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13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1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87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559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18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38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545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1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543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72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25" y="1136441"/>
            <a:ext cx="30816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25"/>
              <a:t> </a:t>
            </a:r>
            <a:r>
              <a:rPr lang="en-US" spc="-5"/>
              <a:t>Yeung</a:t>
            </a:r>
            <a:endParaRPr lang="en-US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80"/>
              </a:lnSpc>
            </a:pPr>
            <a:r>
              <a:rPr lang="en-US" sz="3000" spc="-7" baseline="1388"/>
              <a:t>Lecture </a:t>
            </a:r>
            <a:r>
              <a:rPr lang="en-US" sz="3000" baseline="1388"/>
              <a:t>6 -</a:t>
            </a:r>
            <a:r>
              <a:rPr lang="en-US" sz="3000" spc="-277" baseline="1388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79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4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1/15/2020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925" y="230776"/>
            <a:ext cx="87561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798" y="1293671"/>
            <a:ext cx="76124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88B6D-6F3B-4364-94DC-2683F02AD0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1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49" y="113444"/>
            <a:ext cx="89347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6780" y="2262723"/>
            <a:ext cx="55504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1/15/2020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1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g"/><Relationship Id="rId3" Type="http://schemas.openxmlformats.org/officeDocument/2006/relationships/image" Target="../media/image132.jpg"/><Relationship Id="rId7" Type="http://schemas.openxmlformats.org/officeDocument/2006/relationships/image" Target="../media/image137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6.jpg"/><Relationship Id="rId5" Type="http://schemas.openxmlformats.org/officeDocument/2006/relationships/image" Target="../media/image135.jpg"/><Relationship Id="rId4" Type="http://schemas.openxmlformats.org/officeDocument/2006/relationships/image" Target="../media/image13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1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4.png"/><Relationship Id="rId7" Type="http://schemas.openxmlformats.org/officeDocument/2006/relationships/image" Target="../media/image139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7.jpg"/><Relationship Id="rId5" Type="http://schemas.openxmlformats.org/officeDocument/2006/relationships/image" Target="../media/image136.jpg"/><Relationship Id="rId4" Type="http://schemas.openxmlformats.org/officeDocument/2006/relationships/image" Target="../media/image135.jp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jp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5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5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49.jpg"/><Relationship Id="rId4" Type="http://schemas.openxmlformats.org/officeDocument/2006/relationships/image" Target="../media/image1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7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karpathy/convnetjs/demo/classify2d.html" TargetMode="External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5" Type="http://schemas.openxmlformats.org/officeDocument/2006/relationships/hyperlink" Target="http://jmlr.org/papers/volume15/srivastava14a/srivastava14a.pdf" TargetMode="External"/><Relationship Id="rId4" Type="http://schemas.openxmlformats.org/officeDocument/2006/relationships/image" Target="../media/image16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g"/><Relationship Id="rId3" Type="http://schemas.openxmlformats.org/officeDocument/2006/relationships/image" Target="../media/image162.png"/><Relationship Id="rId7" Type="http://schemas.openxmlformats.org/officeDocument/2006/relationships/image" Target="../media/image16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168.jp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62.png"/><Relationship Id="rId4" Type="http://schemas.openxmlformats.org/officeDocument/2006/relationships/image" Target="../media/image169.jp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eju/imgaug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70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4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6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9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11" Type="http://schemas.openxmlformats.org/officeDocument/2006/relationships/image" Target="../media/image48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png"/><Relationship Id="rId9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emf"/><Relationship Id="rId7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75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3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emf"/><Relationship Id="rId4" Type="http://schemas.openxmlformats.org/officeDocument/2006/relationships/image" Target="../media/image94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4.emf"/><Relationship Id="rId4" Type="http://schemas.openxmlformats.org/officeDocument/2006/relationships/image" Target="../media/image7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0.emf"/><Relationship Id="rId4" Type="http://schemas.openxmlformats.org/officeDocument/2006/relationships/image" Target="../media/image7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0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1.emf"/><Relationship Id="rId4" Type="http://schemas.openxmlformats.org/officeDocument/2006/relationships/image" Target="../media/image80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7" Type="http://schemas.openxmlformats.org/officeDocument/2006/relationships/image" Target="../media/image107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Relationship Id="rId9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g"/><Relationship Id="rId7" Type="http://schemas.openxmlformats.org/officeDocument/2006/relationships/image" Target="../media/image106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5.jpg"/><Relationship Id="rId5" Type="http://schemas.openxmlformats.org/officeDocument/2006/relationships/image" Target="../media/image107.jpg"/><Relationship Id="rId4" Type="http://schemas.openxmlformats.org/officeDocument/2006/relationships/image" Target="../media/image104.jpg"/><Relationship Id="rId9" Type="http://schemas.openxmlformats.org/officeDocument/2006/relationships/image" Target="../media/image10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1.jp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8.jp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8.jp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9.jp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20.jp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11" Type="http://schemas.openxmlformats.org/officeDocument/2006/relationships/image" Target="../media/image122.jpg"/><Relationship Id="rId5" Type="http://schemas.openxmlformats.org/officeDocument/2006/relationships/image" Target="../media/image113.jpg"/><Relationship Id="rId10" Type="http://schemas.openxmlformats.org/officeDocument/2006/relationships/image" Target="../media/image120.jpg"/><Relationship Id="rId4" Type="http://schemas.openxmlformats.org/officeDocument/2006/relationships/image" Target="../media/image112.jpg"/><Relationship Id="rId9" Type="http://schemas.openxmlformats.org/officeDocument/2006/relationships/image" Target="../media/image121.jp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Relationship Id="rId9" Type="http://schemas.openxmlformats.org/officeDocument/2006/relationships/image" Target="../media/image123.jp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10" Type="http://schemas.openxmlformats.org/officeDocument/2006/relationships/image" Target="../media/image121.jpg"/><Relationship Id="rId4" Type="http://schemas.openxmlformats.org/officeDocument/2006/relationships/image" Target="../media/image112.jpg"/><Relationship Id="rId9" Type="http://schemas.openxmlformats.org/officeDocument/2006/relationships/image" Target="../media/image123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6.jp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1699: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Network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January 16, 2020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0273"/>
            <a:ext cx="4257300" cy="1745764"/>
          </a:xfrm>
        </p:spPr>
      </p:pic>
      <p:sp>
        <p:nvSpPr>
          <p:cNvPr id="2" name="Rounded Rectangle 1"/>
          <p:cNvSpPr/>
          <p:nvPr/>
        </p:nvSpPr>
        <p:spPr>
          <a:xfrm>
            <a:off x="76200" y="990600"/>
            <a:ext cx="4402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419600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386174" y="4791045"/>
            <a:ext cx="378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Hubel and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Weisel’s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architecture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05632" y="4791045"/>
            <a:ext cx="2826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Multi-layer neural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analog</a:t>
            </a:r>
          </a:p>
        </p:txBody>
      </p:sp>
      <p:pic>
        <p:nvPicPr>
          <p:cNvPr id="11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56318" y="2040086"/>
            <a:ext cx="3746573" cy="18665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10905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25" y="966550"/>
            <a:ext cx="5957243" cy="443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7340" y="1284401"/>
            <a:ext cx="2070100" cy="553100"/>
          </a:xfrm>
          <a:prstGeom prst="rect">
            <a:avLst/>
          </a:prstGeom>
        </p:spPr>
        <p:txBody>
          <a:bodyPr vert="horz" wrap="square" lIns="0" tIns="1079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“Xavier</a:t>
            </a:r>
            <a:r>
              <a:rPr sz="18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initialization”  [Glorot et al.,</a:t>
            </a:r>
            <a:r>
              <a:rPr sz="18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2010]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3058" y="2460302"/>
            <a:ext cx="2781300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Reasonable initialization.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(Mathematical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derivation  assumes linear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activations)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1895" y="966551"/>
            <a:ext cx="6198487" cy="24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7120" y="961788"/>
            <a:ext cx="6208395" cy="252729"/>
          </a:xfrm>
          <a:custGeom>
            <a:avLst/>
            <a:gdLst/>
            <a:ahLst/>
            <a:cxnLst/>
            <a:rect l="l" t="t" r="r" b="b"/>
            <a:pathLst>
              <a:path w="6208395" h="252729">
                <a:moveTo>
                  <a:pt x="0" y="0"/>
                </a:moveTo>
                <a:lnTo>
                  <a:pt x="6208012" y="0"/>
                </a:lnTo>
                <a:lnTo>
                  <a:pt x="6208012" y="252237"/>
                </a:lnTo>
                <a:lnTo>
                  <a:pt x="0" y="2522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32C0A-0A70-4AFF-9741-49FD4A406A2F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2536"/>
            <a:ext cx="4104004" cy="57404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0" spc="-10" dirty="0"/>
              <a:t>Activation</a:t>
            </a:r>
            <a:r>
              <a:rPr sz="3600" b="0" spc="-95" dirty="0"/>
              <a:t> </a:t>
            </a:r>
            <a:r>
              <a:rPr sz="3600" b="0" spc="-5" dirty="0"/>
              <a:t>Functions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11024" y="1680256"/>
            <a:ext cx="122555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Sigmoid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3100">
              <a:latin typeface="Arial"/>
              <a:cs typeface="Arial"/>
            </a:endParaRPr>
          </a:p>
          <a:p>
            <a:pPr marL="12700"/>
            <a:r>
              <a:rPr sz="2400" b="1" dirty="0">
                <a:latin typeface="Arial"/>
                <a:cs typeface="Arial"/>
              </a:rPr>
              <a:t>tanh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024" y="4185799"/>
            <a:ext cx="82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6637" y="1618231"/>
            <a:ext cx="1767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Leaky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817" y="3024551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Maxout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7862" y="4109827"/>
            <a:ext cx="63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ELU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200" y="2142448"/>
            <a:ext cx="1650071" cy="38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199" y="3326280"/>
            <a:ext cx="1077552" cy="349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199" y="4616342"/>
            <a:ext cx="1335474" cy="349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4841" y="2018398"/>
            <a:ext cx="1650071" cy="324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1941" y="4501702"/>
            <a:ext cx="1897671" cy="712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1941" y="3390857"/>
            <a:ext cx="2964293" cy="30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6797" y="1648624"/>
            <a:ext cx="1391516" cy="1062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6807" y="2906134"/>
            <a:ext cx="1391506" cy="1060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65190" y="4092163"/>
            <a:ext cx="1330038" cy="1095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16673" y="1629295"/>
            <a:ext cx="1391506" cy="1085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16673" y="4093180"/>
            <a:ext cx="1391506" cy="10822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457200" y="7959725"/>
            <a:ext cx="2133600" cy="27379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April 22,</a:t>
            </a:r>
            <a:r>
              <a:rPr spc="-90" dirty="0"/>
              <a:t> </a:t>
            </a:r>
            <a:r>
              <a:rPr spc="-5" dirty="0"/>
              <a:t>2019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3124200" y="7959725"/>
            <a:ext cx="2895600" cy="53860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Fei-Fei Li </a:t>
            </a:r>
            <a:r>
              <a:rPr dirty="0"/>
              <a:t>&amp; Justin Johnson &amp; </a:t>
            </a:r>
            <a:r>
              <a:rPr spc="-5" dirty="0"/>
              <a:t>Serena</a:t>
            </a:r>
            <a:r>
              <a:rPr spc="-145" dirty="0"/>
              <a:t> </a:t>
            </a:r>
            <a:r>
              <a:rPr spc="-40" dirty="0"/>
              <a:t>Yeung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6553200" y="7959725"/>
            <a:ext cx="2133600" cy="29495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101</a:t>
            </a:fld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BD4833-D594-4090-8468-57F752B0061F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1598" y="4055878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Sigmoid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016" y="1013575"/>
            <a:ext cx="2673069" cy="45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57200" y="2457450"/>
            <a:ext cx="8229600" cy="1305486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41495" indent="-313690">
              <a:spcBef>
                <a:spcPts val="100"/>
              </a:spcBef>
              <a:buChar char="-"/>
              <a:tabLst>
                <a:tab pos="4342130" algn="l"/>
                <a:tab pos="4342765" algn="l"/>
              </a:tabLst>
            </a:pPr>
            <a:r>
              <a:rPr sz="2000" spc="-5" dirty="0"/>
              <a:t>Squashes numbers to </a:t>
            </a:r>
            <a:r>
              <a:rPr sz="2000" dirty="0"/>
              <a:t>range</a:t>
            </a:r>
            <a:r>
              <a:rPr sz="2000" spc="-85" dirty="0"/>
              <a:t> </a:t>
            </a:r>
            <a:r>
              <a:rPr sz="2000" spc="-5" dirty="0"/>
              <a:t>[0,1]</a:t>
            </a:r>
          </a:p>
          <a:p>
            <a:pPr marL="4341495" marR="5080" indent="-313690">
              <a:buChar char="-"/>
              <a:tabLst>
                <a:tab pos="4342130" algn="l"/>
                <a:tab pos="4342765" algn="l"/>
              </a:tabLst>
            </a:pPr>
            <a:r>
              <a:rPr sz="2000" spc="-5" dirty="0"/>
              <a:t>Historically popular </a:t>
            </a:r>
            <a:r>
              <a:rPr sz="2000" dirty="0"/>
              <a:t>since </a:t>
            </a:r>
            <a:r>
              <a:rPr sz="2000" spc="-5" dirty="0"/>
              <a:t>they  have nice interpretation as </a:t>
            </a:r>
            <a:r>
              <a:rPr sz="2000" dirty="0"/>
              <a:t>a  saturating “firing rate” </a:t>
            </a:r>
            <a:r>
              <a:rPr sz="2000" spc="-5" dirty="0"/>
              <a:t>of </a:t>
            </a:r>
            <a:r>
              <a:rPr sz="2000" dirty="0"/>
              <a:t>a</a:t>
            </a:r>
            <a:r>
              <a:rPr sz="2000" spc="-114" dirty="0"/>
              <a:t> </a:t>
            </a:r>
            <a:r>
              <a:rPr sz="2000" spc="-5" dirty="0"/>
              <a:t>neuron</a:t>
            </a:r>
          </a:p>
        </p:txBody>
      </p:sp>
      <p:sp>
        <p:nvSpPr>
          <p:cNvPr id="6" name="object 6"/>
          <p:cNvSpPr/>
          <p:nvPr/>
        </p:nvSpPr>
        <p:spPr>
          <a:xfrm>
            <a:off x="1006360" y="1993864"/>
            <a:ext cx="2386928" cy="182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7FF14-C24C-4115-8717-2C1D6DC67A2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1598" y="4055878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Sigmoid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016" y="1013575"/>
            <a:ext cx="2673069" cy="45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921039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41495" indent="-313690">
              <a:spcBef>
                <a:spcPts val="100"/>
              </a:spcBef>
              <a:buChar char="-"/>
              <a:tabLst>
                <a:tab pos="4341495" algn="l"/>
                <a:tab pos="4342130" algn="l"/>
              </a:tabLst>
            </a:pPr>
            <a:r>
              <a:rPr sz="2000" spc="-5" dirty="0"/>
              <a:t>Squashes numbers to </a:t>
            </a:r>
            <a:r>
              <a:rPr sz="2000" dirty="0"/>
              <a:t>range</a:t>
            </a:r>
            <a:r>
              <a:rPr sz="2000" spc="-85" dirty="0"/>
              <a:t> </a:t>
            </a:r>
            <a:r>
              <a:rPr sz="2000" spc="-5" dirty="0"/>
              <a:t>[0,1]</a:t>
            </a:r>
          </a:p>
          <a:p>
            <a:pPr marL="4340860" marR="5080" indent="-313690">
              <a:buChar char="-"/>
              <a:tabLst>
                <a:tab pos="4341495" algn="l"/>
                <a:tab pos="4342130" algn="l"/>
              </a:tabLst>
            </a:pPr>
            <a:r>
              <a:rPr sz="2000" spc="-5" dirty="0"/>
              <a:t>Historically popular </a:t>
            </a:r>
            <a:r>
              <a:rPr sz="2000" dirty="0"/>
              <a:t>since </a:t>
            </a:r>
            <a:r>
              <a:rPr sz="2000" spc="-5" dirty="0"/>
              <a:t>they  have nice interpretation as </a:t>
            </a:r>
            <a:r>
              <a:rPr sz="2000" dirty="0"/>
              <a:t>a  saturating “firing rate” </a:t>
            </a:r>
            <a:r>
              <a:rPr sz="2000" spc="-5" dirty="0"/>
              <a:t>of </a:t>
            </a:r>
            <a:r>
              <a:rPr sz="2000" dirty="0"/>
              <a:t>a</a:t>
            </a:r>
            <a:r>
              <a:rPr sz="2000" spc="-114" dirty="0"/>
              <a:t> </a:t>
            </a:r>
            <a:r>
              <a:rPr sz="2000" spc="-5" dirty="0"/>
              <a:t>neuron</a:t>
            </a:r>
          </a:p>
          <a:p>
            <a:pPr marL="3871595">
              <a:spcBef>
                <a:spcPts val="40"/>
              </a:spcBef>
            </a:pPr>
            <a:endParaRPr sz="1600" dirty="0"/>
          </a:p>
          <a:p>
            <a:pPr marL="3884295"/>
            <a:r>
              <a:rPr sz="2000" dirty="0"/>
              <a:t>3</a:t>
            </a:r>
            <a:r>
              <a:rPr sz="2000" spc="-10" dirty="0"/>
              <a:t> </a:t>
            </a:r>
            <a:r>
              <a:rPr sz="2000" spc="-5" dirty="0"/>
              <a:t>problems: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8488" y="3771960"/>
            <a:ext cx="3508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690">
              <a:spcBef>
                <a:spcPts val="100"/>
              </a:spcBef>
              <a:tabLst>
                <a:tab pos="452755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1.	Saturated neurons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“kill”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the  gradients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360" y="1993864"/>
            <a:ext cx="2386928" cy="182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6831154" y="4713440"/>
            <a:ext cx="35877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2310"/>
              </a:lnSpc>
            </a:pPr>
            <a:fld id="{81D60167-4931-47E6-BA6A-407CBD079E47}" type="slidenum">
              <a:rPr lang="en-US" smtClean="0"/>
              <a:pPr marL="38100">
                <a:lnSpc>
                  <a:spcPts val="2310"/>
                </a:lnSpc>
              </a:pPr>
              <a:t>103</a:t>
            </a:fld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AABB5-0872-4A23-8CD0-17B133F706D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6908" y="1238361"/>
            <a:ext cx="2032000" cy="2032000"/>
            <a:chOff x="1916908" y="381111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1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7" y="2021995"/>
                  </a:moveTo>
                  <a:lnTo>
                    <a:pt x="963405" y="2020895"/>
                  </a:lnTo>
                  <a:lnTo>
                    <a:pt x="916379" y="2017626"/>
                  </a:lnTo>
                  <a:lnTo>
                    <a:pt x="869968" y="2012237"/>
                  </a:lnTo>
                  <a:lnTo>
                    <a:pt x="824220" y="2004777"/>
                  </a:lnTo>
                  <a:lnTo>
                    <a:pt x="779185" y="1995294"/>
                  </a:lnTo>
                  <a:lnTo>
                    <a:pt x="734910" y="1983837"/>
                  </a:lnTo>
                  <a:lnTo>
                    <a:pt x="691444" y="1970454"/>
                  </a:lnTo>
                  <a:lnTo>
                    <a:pt x="648836" y="1955194"/>
                  </a:lnTo>
                  <a:lnTo>
                    <a:pt x="607133" y="1938105"/>
                  </a:lnTo>
                  <a:lnTo>
                    <a:pt x="566386" y="1919237"/>
                  </a:lnTo>
                  <a:lnTo>
                    <a:pt x="526642" y="1898636"/>
                  </a:lnTo>
                  <a:lnTo>
                    <a:pt x="487950" y="1876353"/>
                  </a:lnTo>
                  <a:lnTo>
                    <a:pt x="450358" y="1852435"/>
                  </a:lnTo>
                  <a:lnTo>
                    <a:pt x="413915" y="1826932"/>
                  </a:lnTo>
                  <a:lnTo>
                    <a:pt x="378670" y="1799891"/>
                  </a:lnTo>
                  <a:lnTo>
                    <a:pt x="344670" y="1771361"/>
                  </a:lnTo>
                  <a:lnTo>
                    <a:pt x="311966" y="1741391"/>
                  </a:lnTo>
                  <a:lnTo>
                    <a:pt x="280604" y="1710029"/>
                  </a:lnTo>
                  <a:lnTo>
                    <a:pt x="250634" y="1677325"/>
                  </a:lnTo>
                  <a:lnTo>
                    <a:pt x="222104" y="1643325"/>
                  </a:lnTo>
                  <a:lnTo>
                    <a:pt x="195063" y="1608080"/>
                  </a:lnTo>
                  <a:lnTo>
                    <a:pt x="169560" y="1571637"/>
                  </a:lnTo>
                  <a:lnTo>
                    <a:pt x="145642" y="1534045"/>
                  </a:lnTo>
                  <a:lnTo>
                    <a:pt x="123359" y="1495353"/>
                  </a:lnTo>
                  <a:lnTo>
                    <a:pt x="102758" y="1455609"/>
                  </a:lnTo>
                  <a:lnTo>
                    <a:pt x="83890" y="1414861"/>
                  </a:lnTo>
                  <a:lnTo>
                    <a:pt x="66801" y="1373159"/>
                  </a:lnTo>
                  <a:lnTo>
                    <a:pt x="51541" y="1330551"/>
                  </a:lnTo>
                  <a:lnTo>
                    <a:pt x="38158" y="1287085"/>
                  </a:lnTo>
                  <a:lnTo>
                    <a:pt x="26701" y="1242810"/>
                  </a:lnTo>
                  <a:lnTo>
                    <a:pt x="17218" y="1197774"/>
                  </a:lnTo>
                  <a:lnTo>
                    <a:pt x="9758" y="1152027"/>
                  </a:lnTo>
                  <a:lnTo>
                    <a:pt x="4369" y="1105616"/>
                  </a:lnTo>
                  <a:lnTo>
                    <a:pt x="1100" y="1058590"/>
                  </a:lnTo>
                  <a:lnTo>
                    <a:pt x="0" y="1010997"/>
                  </a:lnTo>
                  <a:lnTo>
                    <a:pt x="1100" y="963405"/>
                  </a:lnTo>
                  <a:lnTo>
                    <a:pt x="4369" y="916379"/>
                  </a:lnTo>
                  <a:lnTo>
                    <a:pt x="9758" y="869968"/>
                  </a:lnTo>
                  <a:lnTo>
                    <a:pt x="17218" y="824220"/>
                  </a:lnTo>
                  <a:lnTo>
                    <a:pt x="26701" y="779185"/>
                  </a:lnTo>
                  <a:lnTo>
                    <a:pt x="38158" y="734910"/>
                  </a:lnTo>
                  <a:lnTo>
                    <a:pt x="51541" y="691444"/>
                  </a:lnTo>
                  <a:lnTo>
                    <a:pt x="66801" y="648836"/>
                  </a:lnTo>
                  <a:lnTo>
                    <a:pt x="83890" y="607133"/>
                  </a:lnTo>
                  <a:lnTo>
                    <a:pt x="102758" y="566386"/>
                  </a:lnTo>
                  <a:lnTo>
                    <a:pt x="123359" y="526642"/>
                  </a:lnTo>
                  <a:lnTo>
                    <a:pt x="145642" y="487950"/>
                  </a:lnTo>
                  <a:lnTo>
                    <a:pt x="169560" y="450358"/>
                  </a:lnTo>
                  <a:lnTo>
                    <a:pt x="195063" y="413915"/>
                  </a:lnTo>
                  <a:lnTo>
                    <a:pt x="222104" y="378670"/>
                  </a:lnTo>
                  <a:lnTo>
                    <a:pt x="250634" y="344670"/>
                  </a:lnTo>
                  <a:lnTo>
                    <a:pt x="280604" y="311966"/>
                  </a:lnTo>
                  <a:lnTo>
                    <a:pt x="311966" y="280604"/>
                  </a:lnTo>
                  <a:lnTo>
                    <a:pt x="344670" y="250634"/>
                  </a:lnTo>
                  <a:lnTo>
                    <a:pt x="378670" y="222104"/>
                  </a:lnTo>
                  <a:lnTo>
                    <a:pt x="413915" y="195063"/>
                  </a:lnTo>
                  <a:lnTo>
                    <a:pt x="450358" y="169560"/>
                  </a:lnTo>
                  <a:lnTo>
                    <a:pt x="487950" y="145642"/>
                  </a:lnTo>
                  <a:lnTo>
                    <a:pt x="526642" y="123359"/>
                  </a:lnTo>
                  <a:lnTo>
                    <a:pt x="566386" y="102758"/>
                  </a:lnTo>
                  <a:lnTo>
                    <a:pt x="607133" y="83890"/>
                  </a:lnTo>
                  <a:lnTo>
                    <a:pt x="648836" y="66801"/>
                  </a:lnTo>
                  <a:lnTo>
                    <a:pt x="691444" y="51541"/>
                  </a:lnTo>
                  <a:lnTo>
                    <a:pt x="734910" y="38158"/>
                  </a:lnTo>
                  <a:lnTo>
                    <a:pt x="779185" y="26701"/>
                  </a:lnTo>
                  <a:lnTo>
                    <a:pt x="824220" y="17218"/>
                  </a:lnTo>
                  <a:lnTo>
                    <a:pt x="869968" y="9758"/>
                  </a:lnTo>
                  <a:lnTo>
                    <a:pt x="916379" y="4369"/>
                  </a:lnTo>
                  <a:lnTo>
                    <a:pt x="963405" y="1100"/>
                  </a:lnTo>
                  <a:lnTo>
                    <a:pt x="1010997" y="0"/>
                  </a:lnTo>
                  <a:lnTo>
                    <a:pt x="1061128" y="1242"/>
                  </a:lnTo>
                  <a:lnTo>
                    <a:pt x="1110919" y="4947"/>
                  </a:lnTo>
                  <a:lnTo>
                    <a:pt x="1160287" y="11079"/>
                  </a:lnTo>
                  <a:lnTo>
                    <a:pt x="1209149" y="19605"/>
                  </a:lnTo>
                  <a:lnTo>
                    <a:pt x="1257422" y="30490"/>
                  </a:lnTo>
                  <a:lnTo>
                    <a:pt x="1305024" y="43700"/>
                  </a:lnTo>
                  <a:lnTo>
                    <a:pt x="1351871" y="59200"/>
                  </a:lnTo>
                  <a:lnTo>
                    <a:pt x="1397881" y="76957"/>
                  </a:lnTo>
                  <a:lnTo>
                    <a:pt x="1442971" y="96935"/>
                  </a:lnTo>
                  <a:lnTo>
                    <a:pt x="1487057" y="119101"/>
                  </a:lnTo>
                  <a:lnTo>
                    <a:pt x="1530058" y="143421"/>
                  </a:lnTo>
                  <a:lnTo>
                    <a:pt x="1571890" y="169859"/>
                  </a:lnTo>
                  <a:lnTo>
                    <a:pt x="1612470" y="198381"/>
                  </a:lnTo>
                  <a:lnTo>
                    <a:pt x="1651715" y="228954"/>
                  </a:lnTo>
                  <a:lnTo>
                    <a:pt x="1689543" y="261543"/>
                  </a:lnTo>
                  <a:lnTo>
                    <a:pt x="1725871" y="296114"/>
                  </a:lnTo>
                  <a:lnTo>
                    <a:pt x="1760442" y="332442"/>
                  </a:lnTo>
                  <a:lnTo>
                    <a:pt x="1793031" y="370270"/>
                  </a:lnTo>
                  <a:lnTo>
                    <a:pt x="1823604" y="409515"/>
                  </a:lnTo>
                  <a:lnTo>
                    <a:pt x="1852128" y="450095"/>
                  </a:lnTo>
                  <a:lnTo>
                    <a:pt x="1878567" y="491927"/>
                  </a:lnTo>
                  <a:lnTo>
                    <a:pt x="1902887" y="534928"/>
                  </a:lnTo>
                  <a:lnTo>
                    <a:pt x="1925054" y="579015"/>
                  </a:lnTo>
                  <a:lnTo>
                    <a:pt x="1945033" y="624105"/>
                  </a:lnTo>
                  <a:lnTo>
                    <a:pt x="1962791" y="670116"/>
                  </a:lnTo>
                  <a:lnTo>
                    <a:pt x="1978292" y="716963"/>
                  </a:lnTo>
                  <a:lnTo>
                    <a:pt x="1991503" y="764566"/>
                  </a:lnTo>
                  <a:lnTo>
                    <a:pt x="2002388" y="812840"/>
                  </a:lnTo>
                  <a:lnTo>
                    <a:pt x="2010915" y="861703"/>
                  </a:lnTo>
                  <a:lnTo>
                    <a:pt x="2017048" y="911072"/>
                  </a:lnTo>
                  <a:lnTo>
                    <a:pt x="2020753" y="960865"/>
                  </a:lnTo>
                  <a:lnTo>
                    <a:pt x="2021995" y="1010997"/>
                  </a:lnTo>
                  <a:lnTo>
                    <a:pt x="2020895" y="1058590"/>
                  </a:lnTo>
                  <a:lnTo>
                    <a:pt x="2017626" y="1105616"/>
                  </a:lnTo>
                  <a:lnTo>
                    <a:pt x="2012237" y="1152027"/>
                  </a:lnTo>
                  <a:lnTo>
                    <a:pt x="2004777" y="1197774"/>
                  </a:lnTo>
                  <a:lnTo>
                    <a:pt x="1995294" y="1242810"/>
                  </a:lnTo>
                  <a:lnTo>
                    <a:pt x="1983836" y="1287085"/>
                  </a:lnTo>
                  <a:lnTo>
                    <a:pt x="1970453" y="1330551"/>
                  </a:lnTo>
                  <a:lnTo>
                    <a:pt x="1955193" y="1373159"/>
                  </a:lnTo>
                  <a:lnTo>
                    <a:pt x="1938104" y="1414861"/>
                  </a:lnTo>
                  <a:lnTo>
                    <a:pt x="1919235" y="1455609"/>
                  </a:lnTo>
                  <a:lnTo>
                    <a:pt x="1898634" y="1495353"/>
                  </a:lnTo>
                  <a:lnTo>
                    <a:pt x="1876351" y="1534045"/>
                  </a:lnTo>
                  <a:lnTo>
                    <a:pt x="1852433" y="1571637"/>
                  </a:lnTo>
                  <a:lnTo>
                    <a:pt x="1826929" y="1608080"/>
                  </a:lnTo>
                  <a:lnTo>
                    <a:pt x="1799887" y="1643325"/>
                  </a:lnTo>
                  <a:lnTo>
                    <a:pt x="1771358" y="1677325"/>
                  </a:lnTo>
                  <a:lnTo>
                    <a:pt x="1741387" y="1710029"/>
                  </a:lnTo>
                  <a:lnTo>
                    <a:pt x="1710025" y="1741391"/>
                  </a:lnTo>
                  <a:lnTo>
                    <a:pt x="1677321" y="1771361"/>
                  </a:lnTo>
                  <a:lnTo>
                    <a:pt x="1643321" y="1799891"/>
                  </a:lnTo>
                  <a:lnTo>
                    <a:pt x="1608076" y="1826932"/>
                  </a:lnTo>
                  <a:lnTo>
                    <a:pt x="1571633" y="1852435"/>
                  </a:lnTo>
                  <a:lnTo>
                    <a:pt x="1534041" y="1876353"/>
                  </a:lnTo>
                  <a:lnTo>
                    <a:pt x="1495348" y="1898636"/>
                  </a:lnTo>
                  <a:lnTo>
                    <a:pt x="1455604" y="1919237"/>
                  </a:lnTo>
                  <a:lnTo>
                    <a:pt x="1414857" y="1938105"/>
                  </a:lnTo>
                  <a:lnTo>
                    <a:pt x="1373155" y="1955194"/>
                  </a:lnTo>
                  <a:lnTo>
                    <a:pt x="1330547" y="1970454"/>
                  </a:lnTo>
                  <a:lnTo>
                    <a:pt x="1287082" y="1983837"/>
                  </a:lnTo>
                  <a:lnTo>
                    <a:pt x="1242807" y="1995294"/>
                  </a:lnTo>
                  <a:lnTo>
                    <a:pt x="1197772" y="2004777"/>
                  </a:lnTo>
                  <a:lnTo>
                    <a:pt x="1152025" y="2012237"/>
                  </a:lnTo>
                  <a:lnTo>
                    <a:pt x="1105614" y="2017626"/>
                  </a:lnTo>
                  <a:lnTo>
                    <a:pt x="1058589" y="2020895"/>
                  </a:lnTo>
                  <a:lnTo>
                    <a:pt x="1010997" y="202199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1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7"/>
                  </a:moveTo>
                  <a:lnTo>
                    <a:pt x="1100" y="963405"/>
                  </a:lnTo>
                  <a:lnTo>
                    <a:pt x="4369" y="916379"/>
                  </a:lnTo>
                  <a:lnTo>
                    <a:pt x="9758" y="869968"/>
                  </a:lnTo>
                  <a:lnTo>
                    <a:pt x="17218" y="824220"/>
                  </a:lnTo>
                  <a:lnTo>
                    <a:pt x="26701" y="779185"/>
                  </a:lnTo>
                  <a:lnTo>
                    <a:pt x="38158" y="734910"/>
                  </a:lnTo>
                  <a:lnTo>
                    <a:pt x="51541" y="691444"/>
                  </a:lnTo>
                  <a:lnTo>
                    <a:pt x="66801" y="648836"/>
                  </a:lnTo>
                  <a:lnTo>
                    <a:pt x="83890" y="607133"/>
                  </a:lnTo>
                  <a:lnTo>
                    <a:pt x="102758" y="566386"/>
                  </a:lnTo>
                  <a:lnTo>
                    <a:pt x="123359" y="526642"/>
                  </a:lnTo>
                  <a:lnTo>
                    <a:pt x="145642" y="487950"/>
                  </a:lnTo>
                  <a:lnTo>
                    <a:pt x="169560" y="450358"/>
                  </a:lnTo>
                  <a:lnTo>
                    <a:pt x="195063" y="413915"/>
                  </a:lnTo>
                  <a:lnTo>
                    <a:pt x="222104" y="378670"/>
                  </a:lnTo>
                  <a:lnTo>
                    <a:pt x="250634" y="344670"/>
                  </a:lnTo>
                  <a:lnTo>
                    <a:pt x="280604" y="311966"/>
                  </a:lnTo>
                  <a:lnTo>
                    <a:pt x="311966" y="280604"/>
                  </a:lnTo>
                  <a:lnTo>
                    <a:pt x="344670" y="250634"/>
                  </a:lnTo>
                  <a:lnTo>
                    <a:pt x="378670" y="222104"/>
                  </a:lnTo>
                  <a:lnTo>
                    <a:pt x="413915" y="195063"/>
                  </a:lnTo>
                  <a:lnTo>
                    <a:pt x="450358" y="169560"/>
                  </a:lnTo>
                  <a:lnTo>
                    <a:pt x="487950" y="145642"/>
                  </a:lnTo>
                  <a:lnTo>
                    <a:pt x="526642" y="123359"/>
                  </a:lnTo>
                  <a:lnTo>
                    <a:pt x="566386" y="102758"/>
                  </a:lnTo>
                  <a:lnTo>
                    <a:pt x="607133" y="83890"/>
                  </a:lnTo>
                  <a:lnTo>
                    <a:pt x="648836" y="66801"/>
                  </a:lnTo>
                  <a:lnTo>
                    <a:pt x="691444" y="51541"/>
                  </a:lnTo>
                  <a:lnTo>
                    <a:pt x="734910" y="38158"/>
                  </a:lnTo>
                  <a:lnTo>
                    <a:pt x="779185" y="26701"/>
                  </a:lnTo>
                  <a:lnTo>
                    <a:pt x="824220" y="17218"/>
                  </a:lnTo>
                  <a:lnTo>
                    <a:pt x="869968" y="9758"/>
                  </a:lnTo>
                  <a:lnTo>
                    <a:pt x="916379" y="4369"/>
                  </a:lnTo>
                  <a:lnTo>
                    <a:pt x="963405" y="1100"/>
                  </a:lnTo>
                  <a:lnTo>
                    <a:pt x="1010997" y="0"/>
                  </a:lnTo>
                  <a:lnTo>
                    <a:pt x="1061128" y="1242"/>
                  </a:lnTo>
                  <a:lnTo>
                    <a:pt x="1110919" y="4947"/>
                  </a:lnTo>
                  <a:lnTo>
                    <a:pt x="1160287" y="11079"/>
                  </a:lnTo>
                  <a:lnTo>
                    <a:pt x="1209149" y="19605"/>
                  </a:lnTo>
                  <a:lnTo>
                    <a:pt x="1257422" y="30490"/>
                  </a:lnTo>
                  <a:lnTo>
                    <a:pt x="1305024" y="43700"/>
                  </a:lnTo>
                  <a:lnTo>
                    <a:pt x="1351871" y="59200"/>
                  </a:lnTo>
                  <a:lnTo>
                    <a:pt x="1397881" y="76957"/>
                  </a:lnTo>
                  <a:lnTo>
                    <a:pt x="1442971" y="96935"/>
                  </a:lnTo>
                  <a:lnTo>
                    <a:pt x="1487057" y="119101"/>
                  </a:lnTo>
                  <a:lnTo>
                    <a:pt x="1530058" y="143421"/>
                  </a:lnTo>
                  <a:lnTo>
                    <a:pt x="1571890" y="169859"/>
                  </a:lnTo>
                  <a:lnTo>
                    <a:pt x="1612470" y="198381"/>
                  </a:lnTo>
                  <a:lnTo>
                    <a:pt x="1651715" y="228954"/>
                  </a:lnTo>
                  <a:lnTo>
                    <a:pt x="1689543" y="261543"/>
                  </a:lnTo>
                  <a:lnTo>
                    <a:pt x="1725871" y="296114"/>
                  </a:lnTo>
                  <a:lnTo>
                    <a:pt x="1760442" y="332442"/>
                  </a:lnTo>
                  <a:lnTo>
                    <a:pt x="1793031" y="370270"/>
                  </a:lnTo>
                  <a:lnTo>
                    <a:pt x="1823604" y="409515"/>
                  </a:lnTo>
                  <a:lnTo>
                    <a:pt x="1852128" y="450095"/>
                  </a:lnTo>
                  <a:lnTo>
                    <a:pt x="1878567" y="491927"/>
                  </a:lnTo>
                  <a:lnTo>
                    <a:pt x="1902887" y="534928"/>
                  </a:lnTo>
                  <a:lnTo>
                    <a:pt x="1925054" y="579015"/>
                  </a:lnTo>
                  <a:lnTo>
                    <a:pt x="1945033" y="624105"/>
                  </a:lnTo>
                  <a:lnTo>
                    <a:pt x="1962791" y="670116"/>
                  </a:lnTo>
                  <a:lnTo>
                    <a:pt x="1978292" y="716963"/>
                  </a:lnTo>
                  <a:lnTo>
                    <a:pt x="1991503" y="764566"/>
                  </a:lnTo>
                  <a:lnTo>
                    <a:pt x="2002388" y="812840"/>
                  </a:lnTo>
                  <a:lnTo>
                    <a:pt x="2010915" y="861703"/>
                  </a:lnTo>
                  <a:lnTo>
                    <a:pt x="2017048" y="911072"/>
                  </a:lnTo>
                  <a:lnTo>
                    <a:pt x="2020753" y="960865"/>
                  </a:lnTo>
                  <a:lnTo>
                    <a:pt x="2021995" y="1010997"/>
                  </a:lnTo>
                  <a:lnTo>
                    <a:pt x="2020895" y="1058590"/>
                  </a:lnTo>
                  <a:lnTo>
                    <a:pt x="2017626" y="1105616"/>
                  </a:lnTo>
                  <a:lnTo>
                    <a:pt x="2012237" y="1152027"/>
                  </a:lnTo>
                  <a:lnTo>
                    <a:pt x="2004777" y="1197774"/>
                  </a:lnTo>
                  <a:lnTo>
                    <a:pt x="1995294" y="1242810"/>
                  </a:lnTo>
                  <a:lnTo>
                    <a:pt x="1983836" y="1287085"/>
                  </a:lnTo>
                  <a:lnTo>
                    <a:pt x="1970453" y="1330551"/>
                  </a:lnTo>
                  <a:lnTo>
                    <a:pt x="1955193" y="1373159"/>
                  </a:lnTo>
                  <a:lnTo>
                    <a:pt x="1938104" y="1414861"/>
                  </a:lnTo>
                  <a:lnTo>
                    <a:pt x="1919235" y="1455609"/>
                  </a:lnTo>
                  <a:lnTo>
                    <a:pt x="1898634" y="1495353"/>
                  </a:lnTo>
                  <a:lnTo>
                    <a:pt x="1876351" y="1534045"/>
                  </a:lnTo>
                  <a:lnTo>
                    <a:pt x="1852433" y="1571637"/>
                  </a:lnTo>
                  <a:lnTo>
                    <a:pt x="1826929" y="1608080"/>
                  </a:lnTo>
                  <a:lnTo>
                    <a:pt x="1799887" y="1643325"/>
                  </a:lnTo>
                  <a:lnTo>
                    <a:pt x="1771357" y="1677325"/>
                  </a:lnTo>
                  <a:lnTo>
                    <a:pt x="1741387" y="1710029"/>
                  </a:lnTo>
                  <a:lnTo>
                    <a:pt x="1710025" y="1741391"/>
                  </a:lnTo>
                  <a:lnTo>
                    <a:pt x="1677320" y="1771361"/>
                  </a:lnTo>
                  <a:lnTo>
                    <a:pt x="1643321" y="1799891"/>
                  </a:lnTo>
                  <a:lnTo>
                    <a:pt x="1608075" y="1826931"/>
                  </a:lnTo>
                  <a:lnTo>
                    <a:pt x="1571632" y="1852435"/>
                  </a:lnTo>
                  <a:lnTo>
                    <a:pt x="1534041" y="1876353"/>
                  </a:lnTo>
                  <a:lnTo>
                    <a:pt x="1495348" y="1898636"/>
                  </a:lnTo>
                  <a:lnTo>
                    <a:pt x="1455604" y="1919236"/>
                  </a:lnTo>
                  <a:lnTo>
                    <a:pt x="1414857" y="1938105"/>
                  </a:lnTo>
                  <a:lnTo>
                    <a:pt x="1373155" y="1955194"/>
                  </a:lnTo>
                  <a:lnTo>
                    <a:pt x="1330547" y="1970454"/>
                  </a:lnTo>
                  <a:lnTo>
                    <a:pt x="1287082" y="1983837"/>
                  </a:lnTo>
                  <a:lnTo>
                    <a:pt x="1242807" y="1995294"/>
                  </a:lnTo>
                  <a:lnTo>
                    <a:pt x="1197772" y="2004777"/>
                  </a:lnTo>
                  <a:lnTo>
                    <a:pt x="1152025" y="2012237"/>
                  </a:lnTo>
                  <a:lnTo>
                    <a:pt x="1105614" y="2017626"/>
                  </a:lnTo>
                  <a:lnTo>
                    <a:pt x="1058589" y="2020895"/>
                  </a:lnTo>
                  <a:lnTo>
                    <a:pt x="1010997" y="2021995"/>
                  </a:lnTo>
                  <a:lnTo>
                    <a:pt x="963405" y="2020895"/>
                  </a:lnTo>
                  <a:lnTo>
                    <a:pt x="916379" y="2017626"/>
                  </a:lnTo>
                  <a:lnTo>
                    <a:pt x="869968" y="2012237"/>
                  </a:lnTo>
                  <a:lnTo>
                    <a:pt x="824220" y="2004777"/>
                  </a:lnTo>
                  <a:lnTo>
                    <a:pt x="779185" y="1995294"/>
                  </a:lnTo>
                  <a:lnTo>
                    <a:pt x="734910" y="1983837"/>
                  </a:lnTo>
                  <a:lnTo>
                    <a:pt x="691444" y="1970454"/>
                  </a:lnTo>
                  <a:lnTo>
                    <a:pt x="648836" y="1955194"/>
                  </a:lnTo>
                  <a:lnTo>
                    <a:pt x="607133" y="1938105"/>
                  </a:lnTo>
                  <a:lnTo>
                    <a:pt x="566386" y="1919236"/>
                  </a:lnTo>
                  <a:lnTo>
                    <a:pt x="526642" y="1898636"/>
                  </a:lnTo>
                  <a:lnTo>
                    <a:pt x="487950" y="1876353"/>
                  </a:lnTo>
                  <a:lnTo>
                    <a:pt x="450358" y="1852435"/>
                  </a:lnTo>
                  <a:lnTo>
                    <a:pt x="413915" y="1826931"/>
                  </a:lnTo>
                  <a:lnTo>
                    <a:pt x="378670" y="1799891"/>
                  </a:lnTo>
                  <a:lnTo>
                    <a:pt x="344670" y="1771361"/>
                  </a:lnTo>
                  <a:lnTo>
                    <a:pt x="311966" y="1741391"/>
                  </a:lnTo>
                  <a:lnTo>
                    <a:pt x="280604" y="1710029"/>
                  </a:lnTo>
                  <a:lnTo>
                    <a:pt x="250634" y="1677325"/>
                  </a:lnTo>
                  <a:lnTo>
                    <a:pt x="222104" y="1643325"/>
                  </a:lnTo>
                  <a:lnTo>
                    <a:pt x="195063" y="1608080"/>
                  </a:lnTo>
                  <a:lnTo>
                    <a:pt x="169560" y="1571637"/>
                  </a:lnTo>
                  <a:lnTo>
                    <a:pt x="145642" y="1534045"/>
                  </a:lnTo>
                  <a:lnTo>
                    <a:pt x="123359" y="1495353"/>
                  </a:lnTo>
                  <a:lnTo>
                    <a:pt x="102758" y="1455609"/>
                  </a:lnTo>
                  <a:lnTo>
                    <a:pt x="83890" y="1414861"/>
                  </a:lnTo>
                  <a:lnTo>
                    <a:pt x="66801" y="1373159"/>
                  </a:lnTo>
                  <a:lnTo>
                    <a:pt x="51541" y="1330551"/>
                  </a:lnTo>
                  <a:lnTo>
                    <a:pt x="38158" y="1287085"/>
                  </a:lnTo>
                  <a:lnTo>
                    <a:pt x="26701" y="1242810"/>
                  </a:lnTo>
                  <a:lnTo>
                    <a:pt x="17218" y="1197774"/>
                  </a:lnTo>
                  <a:lnTo>
                    <a:pt x="9758" y="1152027"/>
                  </a:lnTo>
                  <a:lnTo>
                    <a:pt x="4369" y="1105616"/>
                  </a:lnTo>
                  <a:lnTo>
                    <a:pt x="1100" y="1058590"/>
                  </a:lnTo>
                  <a:lnTo>
                    <a:pt x="0" y="1010997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9964" y="1996489"/>
            <a:ext cx="725805" cy="495200"/>
          </a:xfrm>
          <a:prstGeom prst="rect">
            <a:avLst/>
          </a:prstGeom>
        </p:spPr>
        <p:txBody>
          <a:bodyPr vert="horz" wrap="square" lIns="0" tIns="889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4465" marR="5080" indent="-152400">
              <a:lnSpc>
                <a:spcPct val="101600"/>
              </a:lnSpc>
              <a:spcBef>
                <a:spcPts val="70"/>
              </a:spcBef>
            </a:pPr>
            <a:r>
              <a:rPr sz="1600" dirty="0">
                <a:latin typeface="Arial"/>
                <a:cs typeface="Arial"/>
              </a:rPr>
              <a:t>sigmoid  </a:t>
            </a:r>
            <a:r>
              <a:rPr sz="1600" spc="-5" dirty="0">
                <a:latin typeface="Arial"/>
                <a:cs typeface="Arial"/>
              </a:rPr>
              <a:t>gate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1494" y="1871074"/>
            <a:ext cx="5478780" cy="1303655"/>
            <a:chOff x="291494" y="1013823"/>
            <a:chExt cx="5478780" cy="1303655"/>
          </a:xfrm>
        </p:grpSpPr>
        <p:sp>
          <p:nvSpPr>
            <p:cNvPr id="7" name="object 7"/>
            <p:cNvSpPr/>
            <p:nvPr/>
          </p:nvSpPr>
          <p:spPr>
            <a:xfrm>
              <a:off x="364374" y="1396872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7" y="0"/>
                  </a:lnTo>
                </a:path>
              </a:pathLst>
            </a:custGeom>
            <a:ln w="19049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7846" y="1355882"/>
              <a:ext cx="105499" cy="81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3667" y="1396872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6" y="0"/>
                  </a:lnTo>
                </a:path>
              </a:pathLst>
            </a:custGeom>
            <a:ln w="19049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8238" y="1355882"/>
              <a:ext cx="105499" cy="81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93216" y="1023347"/>
              <a:ext cx="1666896" cy="282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8441" y="1018585"/>
              <a:ext cx="1677035" cy="292100"/>
            </a:xfrm>
            <a:custGeom>
              <a:avLst/>
              <a:gdLst/>
              <a:ahLst/>
              <a:cxnLst/>
              <a:rect l="l" t="t" r="r" b="b"/>
              <a:pathLst>
                <a:path w="1677035" h="292100">
                  <a:moveTo>
                    <a:pt x="0" y="0"/>
                  </a:moveTo>
                  <a:lnTo>
                    <a:pt x="1676446" y="0"/>
                  </a:lnTo>
                  <a:lnTo>
                    <a:pt x="1676446" y="291824"/>
                  </a:lnTo>
                  <a:lnTo>
                    <a:pt x="0" y="291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21591" y="1542524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6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5616" y="1501534"/>
              <a:ext cx="105499" cy="819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469" y="1542524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6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1494" y="1501534"/>
              <a:ext cx="105499" cy="819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27265" y="1642026"/>
              <a:ext cx="381199" cy="6267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22490" y="1637264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8"/>
                  </a:lnTo>
                  <a:lnTo>
                    <a:pt x="0" y="6750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42023" y="1179147"/>
              <a:ext cx="381199" cy="5747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37260" y="1174385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3"/>
                  </a:lnTo>
                  <a:lnTo>
                    <a:pt x="0" y="5842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861" y="1688166"/>
              <a:ext cx="1406119" cy="5412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099" y="1683404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4" y="0"/>
                  </a:lnTo>
                  <a:lnTo>
                    <a:pt x="1415644" y="584248"/>
                  </a:lnTo>
                  <a:lnTo>
                    <a:pt x="0" y="5842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65921" y="178663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65050" y="1283762"/>
            <a:ext cx="3034030" cy="1941195"/>
            <a:chOff x="5965050" y="426511"/>
            <a:chExt cx="3034030" cy="1941195"/>
          </a:xfrm>
        </p:grpSpPr>
        <p:sp>
          <p:nvSpPr>
            <p:cNvPr id="25" name="object 25"/>
            <p:cNvSpPr/>
            <p:nvPr/>
          </p:nvSpPr>
          <p:spPr>
            <a:xfrm>
              <a:off x="6125306" y="436036"/>
              <a:ext cx="2863650" cy="18839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69813" y="431274"/>
              <a:ext cx="3024505" cy="1931670"/>
            </a:xfrm>
            <a:custGeom>
              <a:avLst/>
              <a:gdLst/>
              <a:ahLst/>
              <a:cxnLst/>
              <a:rect l="l" t="t" r="r" b="b"/>
              <a:pathLst>
                <a:path w="3024504" h="1931670">
                  <a:moveTo>
                    <a:pt x="0" y="0"/>
                  </a:moveTo>
                  <a:lnTo>
                    <a:pt x="3023893" y="0"/>
                  </a:lnTo>
                  <a:lnTo>
                    <a:pt x="3023893" y="1931196"/>
                  </a:lnTo>
                  <a:lnTo>
                    <a:pt x="0" y="19311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7499" y="3768747"/>
            <a:ext cx="3994150" cy="11310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spc="-5" dirty="0">
                <a:latin typeface="Arial"/>
                <a:cs typeface="Arial"/>
              </a:rPr>
              <a:t>What happens when </a:t>
            </a:r>
            <a:r>
              <a:rPr sz="2400" dirty="0">
                <a:latin typeface="Arial"/>
                <a:cs typeface="Arial"/>
              </a:rPr>
              <a:t>x =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-10?  </a:t>
            </a:r>
            <a:r>
              <a:rPr sz="2400" spc="-5" dirty="0">
                <a:latin typeface="Arial"/>
                <a:cs typeface="Arial"/>
              </a:rPr>
              <a:t>What happens when </a:t>
            </a:r>
            <a:r>
              <a:rPr sz="2400" dirty="0">
                <a:latin typeface="Arial"/>
                <a:cs typeface="Arial"/>
              </a:rPr>
              <a:t>x =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0?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60"/>
              </a:lnSpc>
            </a:pPr>
            <a:r>
              <a:rPr sz="2400" spc="-5" dirty="0">
                <a:latin typeface="Arial"/>
                <a:cs typeface="Arial"/>
              </a:rPr>
              <a:t>What happens when </a:t>
            </a:r>
            <a:r>
              <a:rPr sz="2400" dirty="0">
                <a:latin typeface="Arial"/>
                <a:cs typeface="Arial"/>
              </a:rPr>
              <a:t>x =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6831154" y="4713440"/>
            <a:ext cx="35877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2310"/>
              </a:lnSpc>
            </a:pPr>
            <a:fld id="{81D60167-4931-47E6-BA6A-407CBD079E47}" type="slidenum">
              <a:rPr lang="en-US" smtClean="0"/>
              <a:pPr marL="38100">
                <a:lnSpc>
                  <a:spcPts val="2310"/>
                </a:lnSpc>
              </a:pPr>
              <a:t>104</a:t>
            </a:fld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872840-D977-4F5F-B337-24F09D899F3C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1598" y="4055878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Sigmoid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016" y="1013575"/>
            <a:ext cx="2673069" cy="45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921039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41495" indent="-313690">
              <a:spcBef>
                <a:spcPts val="100"/>
              </a:spcBef>
              <a:buChar char="-"/>
              <a:tabLst>
                <a:tab pos="4341495" algn="l"/>
                <a:tab pos="4342130" algn="l"/>
              </a:tabLst>
            </a:pPr>
            <a:r>
              <a:rPr sz="2000" spc="-5" dirty="0"/>
              <a:t>Squashes numbers to </a:t>
            </a:r>
            <a:r>
              <a:rPr sz="2000" dirty="0"/>
              <a:t>range</a:t>
            </a:r>
            <a:r>
              <a:rPr sz="2000" spc="-85" dirty="0"/>
              <a:t> </a:t>
            </a:r>
            <a:r>
              <a:rPr sz="2000" spc="-5" dirty="0"/>
              <a:t>[0,1]</a:t>
            </a:r>
          </a:p>
          <a:p>
            <a:pPr marL="4340860" marR="5080" indent="-313690">
              <a:buChar char="-"/>
              <a:tabLst>
                <a:tab pos="4341495" algn="l"/>
                <a:tab pos="4342130" algn="l"/>
              </a:tabLst>
            </a:pPr>
            <a:r>
              <a:rPr sz="2000" spc="-5" dirty="0"/>
              <a:t>Historically popular </a:t>
            </a:r>
            <a:r>
              <a:rPr sz="2000" dirty="0"/>
              <a:t>since </a:t>
            </a:r>
            <a:r>
              <a:rPr sz="2000" spc="-5" dirty="0"/>
              <a:t>they  have nice interpretation as </a:t>
            </a:r>
            <a:r>
              <a:rPr sz="2000" dirty="0"/>
              <a:t>a  saturating “firing rate” </a:t>
            </a:r>
            <a:r>
              <a:rPr sz="2000" spc="-5" dirty="0"/>
              <a:t>of </a:t>
            </a:r>
            <a:r>
              <a:rPr sz="2000" dirty="0"/>
              <a:t>a</a:t>
            </a:r>
            <a:r>
              <a:rPr sz="2000" spc="-114" dirty="0"/>
              <a:t> </a:t>
            </a:r>
            <a:r>
              <a:rPr sz="2000" spc="-5" dirty="0"/>
              <a:t>neuron</a:t>
            </a:r>
          </a:p>
          <a:p>
            <a:pPr marL="3871595">
              <a:spcBef>
                <a:spcPts val="40"/>
              </a:spcBef>
            </a:pPr>
            <a:endParaRPr sz="1600" dirty="0"/>
          </a:p>
          <a:p>
            <a:pPr marL="3884295"/>
            <a:r>
              <a:rPr sz="2000" dirty="0"/>
              <a:t>3</a:t>
            </a:r>
            <a:r>
              <a:rPr sz="2000" spc="-10" dirty="0"/>
              <a:t> </a:t>
            </a:r>
            <a:r>
              <a:rPr sz="2000" spc="-5" dirty="0"/>
              <a:t>problems: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8488" y="3771960"/>
            <a:ext cx="35083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5080" indent="-440690">
              <a:spcBef>
                <a:spcPts val="100"/>
              </a:spcBef>
              <a:buAutoNum type="arabicPeriod"/>
              <a:tabLst>
                <a:tab pos="452755" algn="l"/>
                <a:tab pos="45339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Saturated neurons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“kill”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the  gradients</a:t>
            </a:r>
            <a:endParaRPr sz="2000">
              <a:latin typeface="Arial"/>
              <a:cs typeface="Arial"/>
            </a:endParaRPr>
          </a:p>
          <a:p>
            <a:pPr marL="452755" marR="369570" indent="-440690">
              <a:buAutoNum type="arabicPeriod"/>
              <a:tabLst>
                <a:tab pos="452755" algn="l"/>
                <a:tab pos="45339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Sigmoid outputs are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not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zero-centered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360" y="1993864"/>
            <a:ext cx="2386928" cy="182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6831154" y="4713440"/>
            <a:ext cx="35877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2310"/>
              </a:lnSpc>
            </a:pPr>
            <a:fld id="{81D60167-4931-47E6-BA6A-407CBD079E47}" type="slidenum">
              <a:rPr lang="en-US" smtClean="0"/>
              <a:pPr marL="38100">
                <a:lnSpc>
                  <a:spcPts val="2310"/>
                </a:lnSpc>
              </a:pPr>
              <a:t>105</a:t>
            </a:fld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EDE688-C53A-44E4-932A-A0780C09133B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1598" y="4055878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Sigmoid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016" y="1013575"/>
            <a:ext cx="2673069" cy="45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921039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41495" indent="-313690">
              <a:spcBef>
                <a:spcPts val="100"/>
              </a:spcBef>
              <a:buChar char="-"/>
              <a:tabLst>
                <a:tab pos="4341495" algn="l"/>
                <a:tab pos="4342130" algn="l"/>
              </a:tabLst>
            </a:pPr>
            <a:r>
              <a:rPr sz="2000" spc="-5" dirty="0"/>
              <a:t>Squashes numbers to </a:t>
            </a:r>
            <a:r>
              <a:rPr sz="2000" dirty="0"/>
              <a:t>range</a:t>
            </a:r>
            <a:r>
              <a:rPr sz="2000" spc="-85" dirty="0"/>
              <a:t> </a:t>
            </a:r>
            <a:r>
              <a:rPr sz="2000" spc="-5" dirty="0"/>
              <a:t>[0,1]</a:t>
            </a:r>
          </a:p>
          <a:p>
            <a:pPr marL="4340860" marR="5080" indent="-313690">
              <a:buChar char="-"/>
              <a:tabLst>
                <a:tab pos="4341495" algn="l"/>
                <a:tab pos="4342130" algn="l"/>
              </a:tabLst>
            </a:pPr>
            <a:r>
              <a:rPr sz="2000" spc="-5" dirty="0"/>
              <a:t>Historically popular </a:t>
            </a:r>
            <a:r>
              <a:rPr sz="2000" dirty="0"/>
              <a:t>since </a:t>
            </a:r>
            <a:r>
              <a:rPr sz="2000" spc="-5" dirty="0"/>
              <a:t>they  have nice interpretation as </a:t>
            </a:r>
            <a:r>
              <a:rPr sz="2000" dirty="0"/>
              <a:t>a  saturating “firing rate” </a:t>
            </a:r>
            <a:r>
              <a:rPr sz="2000" spc="-5" dirty="0"/>
              <a:t>of </a:t>
            </a:r>
            <a:r>
              <a:rPr sz="2000" dirty="0"/>
              <a:t>a</a:t>
            </a:r>
            <a:r>
              <a:rPr sz="2000" spc="-114" dirty="0"/>
              <a:t> </a:t>
            </a:r>
            <a:r>
              <a:rPr sz="2000" spc="-5" dirty="0"/>
              <a:t>neuron</a:t>
            </a:r>
          </a:p>
          <a:p>
            <a:pPr marL="3871595">
              <a:spcBef>
                <a:spcPts val="40"/>
              </a:spcBef>
            </a:pPr>
            <a:endParaRPr sz="1600" dirty="0"/>
          </a:p>
          <a:p>
            <a:pPr marL="3884295"/>
            <a:r>
              <a:rPr sz="2000" dirty="0"/>
              <a:t>3</a:t>
            </a:r>
            <a:r>
              <a:rPr sz="2000" spc="-10" dirty="0"/>
              <a:t> </a:t>
            </a:r>
            <a:r>
              <a:rPr sz="2000" spc="-5" dirty="0"/>
              <a:t>problems: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8488" y="3771960"/>
            <a:ext cx="410654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marR="602615" indent="-440690">
              <a:spcBef>
                <a:spcPts val="100"/>
              </a:spcBef>
              <a:buAutoNum type="arabicPeriod"/>
              <a:tabLst>
                <a:tab pos="452755" algn="l"/>
                <a:tab pos="45339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Saturated neurons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“kill”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the  gradients</a:t>
            </a:r>
            <a:endParaRPr sz="2000" dirty="0">
              <a:latin typeface="Arial"/>
              <a:cs typeface="Arial"/>
            </a:endParaRPr>
          </a:p>
          <a:p>
            <a:pPr marL="452755" marR="967105" indent="-440690">
              <a:buAutoNum type="arabicPeriod"/>
              <a:tabLst>
                <a:tab pos="452755" algn="l"/>
                <a:tab pos="45339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Sigmoid outputs are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not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zero-centered</a:t>
            </a:r>
            <a:endParaRPr sz="2000" dirty="0">
              <a:latin typeface="Arial"/>
              <a:cs typeface="Arial"/>
            </a:endParaRPr>
          </a:p>
          <a:p>
            <a:pPr marL="452755" indent="-440690">
              <a:buAutoNum type="arabicPeriod"/>
              <a:tabLst>
                <a:tab pos="452755" algn="l"/>
                <a:tab pos="45339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exp() is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bit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compute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expensive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360" y="1993864"/>
            <a:ext cx="2386928" cy="182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9528D-F40E-499B-8B19-153A08B018FB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1598" y="4055878"/>
            <a:ext cx="1041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tanh(x)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8689" y="2349490"/>
            <a:ext cx="43459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755" indent="-313690">
              <a:spcBef>
                <a:spcPts val="100"/>
              </a:spcBef>
              <a:buChar char="-"/>
              <a:tabLst>
                <a:tab pos="325755" algn="l"/>
                <a:tab pos="326390" algn="l"/>
              </a:tabLst>
            </a:pPr>
            <a:r>
              <a:rPr sz="2000" spc="-5" dirty="0">
                <a:latin typeface="Arial"/>
                <a:cs typeface="Arial"/>
              </a:rPr>
              <a:t>Squashes numbers to </a:t>
            </a:r>
            <a:r>
              <a:rPr sz="2000" dirty="0">
                <a:latin typeface="Arial"/>
                <a:cs typeface="Arial"/>
              </a:rPr>
              <a:t>range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[-1,1]</a:t>
            </a:r>
            <a:endParaRPr sz="2000">
              <a:latin typeface="Arial"/>
              <a:cs typeface="Arial"/>
            </a:endParaRPr>
          </a:p>
          <a:p>
            <a:pPr marL="325755" indent="-313690">
              <a:buChar char="-"/>
              <a:tabLst>
                <a:tab pos="325755" algn="l"/>
                <a:tab pos="326390" algn="l"/>
              </a:tabLst>
            </a:pPr>
            <a:r>
              <a:rPr sz="2000" dirty="0">
                <a:solidFill>
                  <a:srgbClr val="38751C"/>
                </a:solidFill>
                <a:latin typeface="Arial"/>
                <a:cs typeface="Arial"/>
              </a:rPr>
              <a:t>zero centered</a:t>
            </a:r>
            <a:r>
              <a:rPr sz="2000" spc="-2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8751C"/>
                </a:solidFill>
                <a:latin typeface="Arial"/>
                <a:cs typeface="Arial"/>
              </a:rPr>
              <a:t>(nice)</a:t>
            </a:r>
            <a:endParaRPr sz="2000">
              <a:latin typeface="Arial"/>
              <a:cs typeface="Arial"/>
            </a:endParaRPr>
          </a:p>
          <a:p>
            <a:pPr marL="325755" indent="-313690">
              <a:buChar char="-"/>
              <a:tabLst>
                <a:tab pos="325755" algn="l"/>
                <a:tab pos="32639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still kills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gradients when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saturated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:(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1110" y="5062155"/>
            <a:ext cx="201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[LeCun et al.,</a:t>
            </a:r>
            <a:r>
              <a:rPr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1991]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5951" y="1965827"/>
            <a:ext cx="2369034" cy="180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0C49C-1346-4ABE-86B2-3328384F1382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503" y="1086269"/>
            <a:ext cx="8229600" cy="351378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995295">
              <a:spcBef>
                <a:spcPts val="100"/>
              </a:spcBef>
              <a:tabLst>
                <a:tab pos="3324860" algn="l"/>
              </a:tabLst>
            </a:pPr>
            <a:r>
              <a:rPr sz="2200" b="0" dirty="0">
                <a:latin typeface="Arial"/>
                <a:cs typeface="Arial"/>
              </a:rPr>
              <a:t>-	</a:t>
            </a:r>
            <a:r>
              <a:rPr sz="2200" spc="-5" dirty="0">
                <a:latin typeface="Arial"/>
                <a:cs typeface="Arial"/>
              </a:rPr>
              <a:t>Computes </a:t>
            </a:r>
            <a:r>
              <a:rPr sz="2200" dirty="0"/>
              <a:t>f(x) =</a:t>
            </a:r>
            <a:r>
              <a:rPr sz="2200" spc="-95" dirty="0"/>
              <a:t> </a:t>
            </a:r>
            <a:r>
              <a:rPr sz="2200" spc="-5" dirty="0"/>
              <a:t>max(0,x)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8737" y="1642998"/>
            <a:ext cx="4382770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indent="-321945">
              <a:lnSpc>
                <a:spcPts val="2630"/>
              </a:lnSpc>
              <a:spcBef>
                <a:spcPts val="100"/>
              </a:spcBef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Does not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saturate (in</a:t>
            </a:r>
            <a:r>
              <a:rPr sz="2200" spc="-5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+region)</a:t>
            </a:r>
            <a:endParaRPr sz="2200" dirty="0">
              <a:latin typeface="Arial"/>
              <a:cs typeface="Arial"/>
            </a:endParaRPr>
          </a:p>
          <a:p>
            <a:pPr marL="334010" indent="-321945">
              <a:lnSpc>
                <a:spcPts val="2625"/>
              </a:lnSpc>
              <a:buChar char="-"/>
              <a:tabLst>
                <a:tab pos="334010" algn="l"/>
                <a:tab pos="334645" algn="l"/>
              </a:tabLst>
            </a:pPr>
            <a:r>
              <a:rPr sz="2200" spc="-35" dirty="0">
                <a:solidFill>
                  <a:srgbClr val="38751C"/>
                </a:solidFill>
                <a:latin typeface="Arial"/>
                <a:cs typeface="Arial"/>
              </a:rPr>
              <a:t>Very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computationally </a:t>
            </a:r>
            <a:r>
              <a:rPr sz="2200" spc="-10" dirty="0">
                <a:solidFill>
                  <a:srgbClr val="38751C"/>
                </a:solidFill>
                <a:latin typeface="Arial"/>
                <a:cs typeface="Arial"/>
              </a:rPr>
              <a:t>efficient</a:t>
            </a:r>
            <a:endParaRPr sz="2200" dirty="0">
              <a:latin typeface="Arial"/>
              <a:cs typeface="Arial"/>
            </a:endParaRPr>
          </a:p>
          <a:p>
            <a:pPr marL="334010" marR="5080" indent="-321945">
              <a:lnSpc>
                <a:spcPts val="2620"/>
              </a:lnSpc>
              <a:spcBef>
                <a:spcPts val="95"/>
              </a:spcBef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Converges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much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faster than 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sigmoid/tanh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in practice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(e.g.</a:t>
            </a:r>
            <a:r>
              <a:rPr sz="2200" spc="-10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6x)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648" y="4019454"/>
            <a:ext cx="297180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(Rectified </a:t>
            </a:r>
            <a:r>
              <a:rPr sz="2400" spc="-5" dirty="0">
                <a:latin typeface="Arial"/>
                <a:cs typeface="Arial"/>
              </a:rPr>
              <a:t>Linear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6310" y="4956693"/>
            <a:ext cx="244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[Krizhevsky et al.,</a:t>
            </a:r>
            <a:r>
              <a:rPr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2012]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0330" y="1902967"/>
            <a:ext cx="2215334" cy="182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41699-4DDA-4423-A5DC-9F6E9754328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648" y="4019454"/>
            <a:ext cx="297180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(Rectified </a:t>
            </a:r>
            <a:r>
              <a:rPr sz="2400" spc="-5" dirty="0">
                <a:latin typeface="Arial"/>
                <a:cs typeface="Arial"/>
              </a:rPr>
              <a:t>Linear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8737" y="1614423"/>
            <a:ext cx="438277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indent="-321945">
              <a:lnSpc>
                <a:spcPts val="2630"/>
              </a:lnSpc>
              <a:spcBef>
                <a:spcPts val="100"/>
              </a:spcBef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Does not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saturate (in</a:t>
            </a:r>
            <a:r>
              <a:rPr sz="2200" spc="-5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+region)</a:t>
            </a:r>
            <a:endParaRPr sz="2200">
              <a:latin typeface="Arial"/>
              <a:cs typeface="Arial"/>
            </a:endParaRPr>
          </a:p>
          <a:p>
            <a:pPr marL="334010" indent="-321945">
              <a:lnSpc>
                <a:spcPts val="2625"/>
              </a:lnSpc>
              <a:buChar char="-"/>
              <a:tabLst>
                <a:tab pos="334010" algn="l"/>
                <a:tab pos="334645" algn="l"/>
              </a:tabLst>
            </a:pPr>
            <a:r>
              <a:rPr sz="2200" spc="-35" dirty="0">
                <a:solidFill>
                  <a:srgbClr val="38751C"/>
                </a:solidFill>
                <a:latin typeface="Arial"/>
                <a:cs typeface="Arial"/>
              </a:rPr>
              <a:t>Very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computationally </a:t>
            </a:r>
            <a:r>
              <a:rPr sz="2200" spc="-10" dirty="0">
                <a:solidFill>
                  <a:srgbClr val="38751C"/>
                </a:solidFill>
                <a:latin typeface="Arial"/>
                <a:cs typeface="Arial"/>
              </a:rPr>
              <a:t>efficient</a:t>
            </a:r>
            <a:endParaRPr sz="2200">
              <a:latin typeface="Arial"/>
              <a:cs typeface="Arial"/>
            </a:endParaRPr>
          </a:p>
          <a:p>
            <a:pPr marL="334010" marR="5080" indent="-321945">
              <a:lnSpc>
                <a:spcPts val="2620"/>
              </a:lnSpc>
              <a:spcBef>
                <a:spcPts val="95"/>
              </a:spcBef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Converges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much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faster than 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sigmoid/tanh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in practice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(e.g.</a:t>
            </a:r>
            <a:r>
              <a:rPr sz="2200" spc="-10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6x)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-"/>
            </a:pPr>
            <a:endParaRPr sz="2400">
              <a:latin typeface="Arial"/>
              <a:cs typeface="Arial"/>
            </a:endParaRPr>
          </a:p>
          <a:p>
            <a:pPr>
              <a:spcBef>
                <a:spcPts val="35"/>
              </a:spcBef>
              <a:buChar char="-"/>
            </a:pPr>
            <a:endParaRPr sz="2250">
              <a:latin typeface="Arial"/>
              <a:cs typeface="Arial"/>
            </a:endParaRPr>
          </a:p>
          <a:p>
            <a:pPr marL="334010" indent="-321945">
              <a:buChar char="-"/>
              <a:tabLst>
                <a:tab pos="334010" algn="l"/>
                <a:tab pos="334645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zero-centered</a:t>
            </a:r>
            <a:r>
              <a:rPr sz="2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output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0330" y="1902967"/>
            <a:ext cx="2215334" cy="182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457200" y="7959725"/>
            <a:ext cx="2133600" cy="27379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April 22,</a:t>
            </a:r>
            <a:r>
              <a:rPr spc="-90" dirty="0"/>
              <a:t> </a:t>
            </a:r>
            <a:r>
              <a:rPr spc="-5" dirty="0"/>
              <a:t>2019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124200" y="7959725"/>
            <a:ext cx="2895600" cy="53860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Fei-Fei Li </a:t>
            </a:r>
            <a:r>
              <a:rPr dirty="0"/>
              <a:t>&amp; Justin Johnson &amp; </a:t>
            </a:r>
            <a:r>
              <a:rPr spc="-5" dirty="0"/>
              <a:t>Serena</a:t>
            </a:r>
            <a:r>
              <a:rPr spc="-145" dirty="0"/>
              <a:t> </a:t>
            </a:r>
            <a:r>
              <a:rPr spc="-40" dirty="0"/>
              <a:t>Yeung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553200" y="7959725"/>
            <a:ext cx="2133600" cy="29495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109</a:t>
            </a:fld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B889D-0790-42EC-B137-C01859C24A93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DAC57273-A4C6-4F45-B167-751E2252C26B}"/>
              </a:ext>
            </a:extLst>
          </p:cNvPr>
          <p:cNvSpPr txBox="1">
            <a:spLocks/>
          </p:cNvSpPr>
          <p:nvPr/>
        </p:nvSpPr>
        <p:spPr bwMode="auto">
          <a:xfrm>
            <a:off x="257503" y="1086269"/>
            <a:ext cx="8229600" cy="3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995295">
              <a:spcBef>
                <a:spcPts val="100"/>
              </a:spcBef>
              <a:tabLst>
                <a:tab pos="3324860" algn="l"/>
              </a:tabLst>
            </a:pPr>
            <a:r>
              <a:rPr lang="en-US" sz="2200" b="0" kern="0" dirty="0"/>
              <a:t>-	</a:t>
            </a:r>
            <a:r>
              <a:rPr lang="en-US" sz="2200" b="0" kern="0" spc="-5" dirty="0"/>
              <a:t>Computes </a:t>
            </a:r>
            <a:r>
              <a:rPr lang="en-US" sz="2200" b="0" kern="0" dirty="0"/>
              <a:t>f(x) =</a:t>
            </a:r>
            <a:r>
              <a:rPr lang="en-US" sz="2200" b="0" kern="0" spc="-95" dirty="0"/>
              <a:t> </a:t>
            </a:r>
            <a:r>
              <a:rPr lang="en-US" sz="2200" b="0" kern="0" spc="-5" dirty="0"/>
              <a:t>max(0,x)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Cascade neurons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 from one layer is the input to the next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layer has its own sets of weights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95610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648" y="4019454"/>
            <a:ext cx="297180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(Rectified </a:t>
            </a:r>
            <a:r>
              <a:rPr sz="2400" spc="-5" dirty="0">
                <a:latin typeface="Arial"/>
                <a:cs typeface="Arial"/>
              </a:rPr>
              <a:t>Linear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3164" y="1614423"/>
            <a:ext cx="4640580" cy="3426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21945">
              <a:lnSpc>
                <a:spcPts val="2630"/>
              </a:lnSpc>
              <a:spcBef>
                <a:spcPts val="100"/>
              </a:spcBef>
              <a:buChar char="-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Does not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saturate (in</a:t>
            </a:r>
            <a:r>
              <a:rPr sz="2200" spc="-5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+region)</a:t>
            </a:r>
            <a:endParaRPr sz="2200" dirty="0">
              <a:latin typeface="Arial"/>
              <a:cs typeface="Arial"/>
            </a:endParaRPr>
          </a:p>
          <a:p>
            <a:pPr marL="469900" indent="-321945">
              <a:lnSpc>
                <a:spcPts val="2625"/>
              </a:lnSpc>
              <a:buChar char="-"/>
              <a:tabLst>
                <a:tab pos="469265" algn="l"/>
                <a:tab pos="469900" algn="l"/>
              </a:tabLst>
            </a:pPr>
            <a:r>
              <a:rPr sz="2200" spc="-35" dirty="0">
                <a:solidFill>
                  <a:srgbClr val="38751C"/>
                </a:solidFill>
                <a:latin typeface="Arial"/>
                <a:cs typeface="Arial"/>
              </a:rPr>
              <a:t>Very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computationally</a:t>
            </a:r>
            <a:r>
              <a:rPr sz="2200" spc="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8751C"/>
                </a:solidFill>
                <a:latin typeface="Arial"/>
                <a:cs typeface="Arial"/>
              </a:rPr>
              <a:t>efficient</a:t>
            </a:r>
            <a:endParaRPr sz="2200" dirty="0">
              <a:latin typeface="Arial"/>
              <a:cs typeface="Arial"/>
            </a:endParaRPr>
          </a:p>
          <a:p>
            <a:pPr marL="469265" marR="126364" indent="-321945">
              <a:lnSpc>
                <a:spcPts val="2620"/>
              </a:lnSpc>
              <a:spcBef>
                <a:spcPts val="95"/>
              </a:spcBef>
              <a:buChar char="-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Converges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much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faster than 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sigmoid/tanh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in practice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(e.g.</a:t>
            </a:r>
            <a:r>
              <a:rPr sz="2200" spc="-10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6x)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-"/>
            </a:pPr>
            <a:endParaRPr sz="2400" dirty="0">
              <a:latin typeface="Arial"/>
              <a:cs typeface="Arial"/>
            </a:endParaRPr>
          </a:p>
          <a:p>
            <a:pPr>
              <a:spcBef>
                <a:spcPts val="35"/>
              </a:spcBef>
              <a:buChar char="-"/>
            </a:pPr>
            <a:endParaRPr sz="2250" dirty="0">
              <a:latin typeface="Arial"/>
              <a:cs typeface="Arial"/>
            </a:endParaRPr>
          </a:p>
          <a:p>
            <a:pPr marL="469900" indent="-321945">
              <a:lnSpc>
                <a:spcPts val="2630"/>
              </a:lnSpc>
              <a:buChar char="-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zero-centered</a:t>
            </a:r>
            <a:r>
              <a:rPr sz="2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output</a:t>
            </a:r>
            <a:endParaRPr sz="2200" dirty="0">
              <a:latin typeface="Arial"/>
              <a:cs typeface="Arial"/>
            </a:endParaRPr>
          </a:p>
          <a:p>
            <a:pPr marL="469900" indent="-321945">
              <a:lnSpc>
                <a:spcPts val="2630"/>
              </a:lnSpc>
              <a:buChar char="-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annoyance: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250" dirty="0">
              <a:latin typeface="Arial"/>
              <a:cs typeface="Arial"/>
            </a:endParaRPr>
          </a:p>
          <a:p>
            <a:pPr marL="12700"/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hint: what is the gradient when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x &lt;</a:t>
            </a:r>
            <a:r>
              <a:rPr sz="2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0?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0330" y="1902967"/>
            <a:ext cx="2215334" cy="182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457200" y="7959725"/>
            <a:ext cx="2133600" cy="27379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April 22,</a:t>
            </a:r>
            <a:r>
              <a:rPr spc="-90" dirty="0"/>
              <a:t> </a:t>
            </a:r>
            <a:r>
              <a:rPr spc="-5" dirty="0"/>
              <a:t>2019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124200" y="7959725"/>
            <a:ext cx="2895600" cy="53860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/>
              <a:t>Fei-Fei Li </a:t>
            </a:r>
            <a:r>
              <a:rPr dirty="0"/>
              <a:t>&amp; Justin Johnson &amp; </a:t>
            </a:r>
            <a:r>
              <a:rPr spc="-5" dirty="0"/>
              <a:t>Serena</a:t>
            </a:r>
            <a:r>
              <a:rPr spc="-145" dirty="0"/>
              <a:t> </a:t>
            </a:r>
            <a:r>
              <a:rPr spc="-40" dirty="0"/>
              <a:t>Yeung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553200" y="7959725"/>
            <a:ext cx="2133600" cy="29495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110</a:t>
            </a:fld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41001-47F8-4598-A7CD-BB88A047948A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D7CCC16F-306E-4E20-B361-28285EE30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503" y="1086269"/>
            <a:ext cx="8229600" cy="351378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995295">
              <a:spcBef>
                <a:spcPts val="100"/>
              </a:spcBef>
              <a:tabLst>
                <a:tab pos="3324860" algn="l"/>
              </a:tabLst>
            </a:pPr>
            <a:r>
              <a:rPr sz="2200" b="0" dirty="0">
                <a:latin typeface="Arial"/>
                <a:cs typeface="Arial"/>
              </a:rPr>
              <a:t>-	</a:t>
            </a:r>
            <a:r>
              <a:rPr sz="2200" b="0" spc="-5" dirty="0">
                <a:latin typeface="Arial"/>
                <a:cs typeface="Arial"/>
              </a:rPr>
              <a:t>Computes </a:t>
            </a:r>
            <a:r>
              <a:rPr sz="2200" b="0" dirty="0"/>
              <a:t>f(x) =</a:t>
            </a:r>
            <a:r>
              <a:rPr sz="2200" b="0" spc="-95" dirty="0"/>
              <a:t> </a:t>
            </a:r>
            <a:r>
              <a:rPr sz="2200" b="0" spc="-5" dirty="0"/>
              <a:t>max(0,x)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6908" y="1238361"/>
            <a:ext cx="2032000" cy="2032000"/>
            <a:chOff x="1916908" y="381111"/>
            <a:chExt cx="2032000" cy="2032000"/>
          </a:xfrm>
        </p:grpSpPr>
        <p:sp>
          <p:nvSpPr>
            <p:cNvPr id="3" name="object 3"/>
            <p:cNvSpPr/>
            <p:nvPr/>
          </p:nvSpPr>
          <p:spPr>
            <a:xfrm>
              <a:off x="1921671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1010997" y="2021995"/>
                  </a:moveTo>
                  <a:lnTo>
                    <a:pt x="963405" y="2020895"/>
                  </a:lnTo>
                  <a:lnTo>
                    <a:pt x="916379" y="2017626"/>
                  </a:lnTo>
                  <a:lnTo>
                    <a:pt x="869968" y="2012237"/>
                  </a:lnTo>
                  <a:lnTo>
                    <a:pt x="824220" y="2004777"/>
                  </a:lnTo>
                  <a:lnTo>
                    <a:pt x="779185" y="1995294"/>
                  </a:lnTo>
                  <a:lnTo>
                    <a:pt x="734910" y="1983837"/>
                  </a:lnTo>
                  <a:lnTo>
                    <a:pt x="691444" y="1970454"/>
                  </a:lnTo>
                  <a:lnTo>
                    <a:pt x="648836" y="1955194"/>
                  </a:lnTo>
                  <a:lnTo>
                    <a:pt x="607133" y="1938105"/>
                  </a:lnTo>
                  <a:lnTo>
                    <a:pt x="566386" y="1919237"/>
                  </a:lnTo>
                  <a:lnTo>
                    <a:pt x="526642" y="1898636"/>
                  </a:lnTo>
                  <a:lnTo>
                    <a:pt x="487950" y="1876353"/>
                  </a:lnTo>
                  <a:lnTo>
                    <a:pt x="450358" y="1852435"/>
                  </a:lnTo>
                  <a:lnTo>
                    <a:pt x="413915" y="1826932"/>
                  </a:lnTo>
                  <a:lnTo>
                    <a:pt x="378670" y="1799891"/>
                  </a:lnTo>
                  <a:lnTo>
                    <a:pt x="344670" y="1771361"/>
                  </a:lnTo>
                  <a:lnTo>
                    <a:pt x="311966" y="1741391"/>
                  </a:lnTo>
                  <a:lnTo>
                    <a:pt x="280604" y="1710029"/>
                  </a:lnTo>
                  <a:lnTo>
                    <a:pt x="250634" y="1677325"/>
                  </a:lnTo>
                  <a:lnTo>
                    <a:pt x="222104" y="1643325"/>
                  </a:lnTo>
                  <a:lnTo>
                    <a:pt x="195063" y="1608080"/>
                  </a:lnTo>
                  <a:lnTo>
                    <a:pt x="169560" y="1571637"/>
                  </a:lnTo>
                  <a:lnTo>
                    <a:pt x="145642" y="1534045"/>
                  </a:lnTo>
                  <a:lnTo>
                    <a:pt x="123359" y="1495353"/>
                  </a:lnTo>
                  <a:lnTo>
                    <a:pt x="102758" y="1455609"/>
                  </a:lnTo>
                  <a:lnTo>
                    <a:pt x="83890" y="1414861"/>
                  </a:lnTo>
                  <a:lnTo>
                    <a:pt x="66801" y="1373159"/>
                  </a:lnTo>
                  <a:lnTo>
                    <a:pt x="51541" y="1330551"/>
                  </a:lnTo>
                  <a:lnTo>
                    <a:pt x="38158" y="1287085"/>
                  </a:lnTo>
                  <a:lnTo>
                    <a:pt x="26701" y="1242810"/>
                  </a:lnTo>
                  <a:lnTo>
                    <a:pt x="17218" y="1197774"/>
                  </a:lnTo>
                  <a:lnTo>
                    <a:pt x="9758" y="1152027"/>
                  </a:lnTo>
                  <a:lnTo>
                    <a:pt x="4369" y="1105616"/>
                  </a:lnTo>
                  <a:lnTo>
                    <a:pt x="1100" y="1058590"/>
                  </a:lnTo>
                  <a:lnTo>
                    <a:pt x="0" y="1010997"/>
                  </a:lnTo>
                  <a:lnTo>
                    <a:pt x="1100" y="963405"/>
                  </a:lnTo>
                  <a:lnTo>
                    <a:pt x="4369" y="916379"/>
                  </a:lnTo>
                  <a:lnTo>
                    <a:pt x="9758" y="869968"/>
                  </a:lnTo>
                  <a:lnTo>
                    <a:pt x="17218" y="824220"/>
                  </a:lnTo>
                  <a:lnTo>
                    <a:pt x="26701" y="779185"/>
                  </a:lnTo>
                  <a:lnTo>
                    <a:pt x="38158" y="734910"/>
                  </a:lnTo>
                  <a:lnTo>
                    <a:pt x="51541" y="691444"/>
                  </a:lnTo>
                  <a:lnTo>
                    <a:pt x="66801" y="648836"/>
                  </a:lnTo>
                  <a:lnTo>
                    <a:pt x="83890" y="607133"/>
                  </a:lnTo>
                  <a:lnTo>
                    <a:pt x="102758" y="566386"/>
                  </a:lnTo>
                  <a:lnTo>
                    <a:pt x="123359" y="526642"/>
                  </a:lnTo>
                  <a:lnTo>
                    <a:pt x="145642" y="487950"/>
                  </a:lnTo>
                  <a:lnTo>
                    <a:pt x="169560" y="450358"/>
                  </a:lnTo>
                  <a:lnTo>
                    <a:pt x="195063" y="413915"/>
                  </a:lnTo>
                  <a:lnTo>
                    <a:pt x="222104" y="378670"/>
                  </a:lnTo>
                  <a:lnTo>
                    <a:pt x="250634" y="344670"/>
                  </a:lnTo>
                  <a:lnTo>
                    <a:pt x="280604" y="311966"/>
                  </a:lnTo>
                  <a:lnTo>
                    <a:pt x="311966" y="280604"/>
                  </a:lnTo>
                  <a:lnTo>
                    <a:pt x="344670" y="250634"/>
                  </a:lnTo>
                  <a:lnTo>
                    <a:pt x="378670" y="222104"/>
                  </a:lnTo>
                  <a:lnTo>
                    <a:pt x="413915" y="195063"/>
                  </a:lnTo>
                  <a:lnTo>
                    <a:pt x="450358" y="169560"/>
                  </a:lnTo>
                  <a:lnTo>
                    <a:pt x="487950" y="145642"/>
                  </a:lnTo>
                  <a:lnTo>
                    <a:pt x="526642" y="123359"/>
                  </a:lnTo>
                  <a:lnTo>
                    <a:pt x="566386" y="102758"/>
                  </a:lnTo>
                  <a:lnTo>
                    <a:pt x="607133" y="83890"/>
                  </a:lnTo>
                  <a:lnTo>
                    <a:pt x="648836" y="66801"/>
                  </a:lnTo>
                  <a:lnTo>
                    <a:pt x="691444" y="51541"/>
                  </a:lnTo>
                  <a:lnTo>
                    <a:pt x="734910" y="38158"/>
                  </a:lnTo>
                  <a:lnTo>
                    <a:pt x="779185" y="26701"/>
                  </a:lnTo>
                  <a:lnTo>
                    <a:pt x="824220" y="17218"/>
                  </a:lnTo>
                  <a:lnTo>
                    <a:pt x="869968" y="9758"/>
                  </a:lnTo>
                  <a:lnTo>
                    <a:pt x="916379" y="4369"/>
                  </a:lnTo>
                  <a:lnTo>
                    <a:pt x="963405" y="1100"/>
                  </a:lnTo>
                  <a:lnTo>
                    <a:pt x="1010997" y="0"/>
                  </a:lnTo>
                  <a:lnTo>
                    <a:pt x="1061128" y="1242"/>
                  </a:lnTo>
                  <a:lnTo>
                    <a:pt x="1110919" y="4947"/>
                  </a:lnTo>
                  <a:lnTo>
                    <a:pt x="1160287" y="11079"/>
                  </a:lnTo>
                  <a:lnTo>
                    <a:pt x="1209149" y="19605"/>
                  </a:lnTo>
                  <a:lnTo>
                    <a:pt x="1257422" y="30490"/>
                  </a:lnTo>
                  <a:lnTo>
                    <a:pt x="1305024" y="43700"/>
                  </a:lnTo>
                  <a:lnTo>
                    <a:pt x="1351871" y="59200"/>
                  </a:lnTo>
                  <a:lnTo>
                    <a:pt x="1397881" y="76957"/>
                  </a:lnTo>
                  <a:lnTo>
                    <a:pt x="1442971" y="96935"/>
                  </a:lnTo>
                  <a:lnTo>
                    <a:pt x="1487057" y="119101"/>
                  </a:lnTo>
                  <a:lnTo>
                    <a:pt x="1530058" y="143421"/>
                  </a:lnTo>
                  <a:lnTo>
                    <a:pt x="1571890" y="169859"/>
                  </a:lnTo>
                  <a:lnTo>
                    <a:pt x="1612470" y="198381"/>
                  </a:lnTo>
                  <a:lnTo>
                    <a:pt x="1651715" y="228954"/>
                  </a:lnTo>
                  <a:lnTo>
                    <a:pt x="1689543" y="261543"/>
                  </a:lnTo>
                  <a:lnTo>
                    <a:pt x="1725871" y="296114"/>
                  </a:lnTo>
                  <a:lnTo>
                    <a:pt x="1760442" y="332442"/>
                  </a:lnTo>
                  <a:lnTo>
                    <a:pt x="1793031" y="370270"/>
                  </a:lnTo>
                  <a:lnTo>
                    <a:pt x="1823604" y="409515"/>
                  </a:lnTo>
                  <a:lnTo>
                    <a:pt x="1852128" y="450095"/>
                  </a:lnTo>
                  <a:lnTo>
                    <a:pt x="1878567" y="491927"/>
                  </a:lnTo>
                  <a:lnTo>
                    <a:pt x="1902887" y="534928"/>
                  </a:lnTo>
                  <a:lnTo>
                    <a:pt x="1925054" y="579015"/>
                  </a:lnTo>
                  <a:lnTo>
                    <a:pt x="1945033" y="624105"/>
                  </a:lnTo>
                  <a:lnTo>
                    <a:pt x="1962791" y="670116"/>
                  </a:lnTo>
                  <a:lnTo>
                    <a:pt x="1978292" y="716963"/>
                  </a:lnTo>
                  <a:lnTo>
                    <a:pt x="1991503" y="764566"/>
                  </a:lnTo>
                  <a:lnTo>
                    <a:pt x="2002388" y="812840"/>
                  </a:lnTo>
                  <a:lnTo>
                    <a:pt x="2010915" y="861703"/>
                  </a:lnTo>
                  <a:lnTo>
                    <a:pt x="2017048" y="911072"/>
                  </a:lnTo>
                  <a:lnTo>
                    <a:pt x="2020753" y="960865"/>
                  </a:lnTo>
                  <a:lnTo>
                    <a:pt x="2021995" y="1010997"/>
                  </a:lnTo>
                  <a:lnTo>
                    <a:pt x="2020895" y="1058590"/>
                  </a:lnTo>
                  <a:lnTo>
                    <a:pt x="2017626" y="1105616"/>
                  </a:lnTo>
                  <a:lnTo>
                    <a:pt x="2012237" y="1152027"/>
                  </a:lnTo>
                  <a:lnTo>
                    <a:pt x="2004777" y="1197774"/>
                  </a:lnTo>
                  <a:lnTo>
                    <a:pt x="1995294" y="1242810"/>
                  </a:lnTo>
                  <a:lnTo>
                    <a:pt x="1983836" y="1287085"/>
                  </a:lnTo>
                  <a:lnTo>
                    <a:pt x="1970453" y="1330551"/>
                  </a:lnTo>
                  <a:lnTo>
                    <a:pt x="1955193" y="1373159"/>
                  </a:lnTo>
                  <a:lnTo>
                    <a:pt x="1938104" y="1414861"/>
                  </a:lnTo>
                  <a:lnTo>
                    <a:pt x="1919235" y="1455609"/>
                  </a:lnTo>
                  <a:lnTo>
                    <a:pt x="1898634" y="1495353"/>
                  </a:lnTo>
                  <a:lnTo>
                    <a:pt x="1876351" y="1534045"/>
                  </a:lnTo>
                  <a:lnTo>
                    <a:pt x="1852433" y="1571637"/>
                  </a:lnTo>
                  <a:lnTo>
                    <a:pt x="1826929" y="1608080"/>
                  </a:lnTo>
                  <a:lnTo>
                    <a:pt x="1799887" y="1643325"/>
                  </a:lnTo>
                  <a:lnTo>
                    <a:pt x="1771358" y="1677325"/>
                  </a:lnTo>
                  <a:lnTo>
                    <a:pt x="1741387" y="1710029"/>
                  </a:lnTo>
                  <a:lnTo>
                    <a:pt x="1710025" y="1741391"/>
                  </a:lnTo>
                  <a:lnTo>
                    <a:pt x="1677321" y="1771361"/>
                  </a:lnTo>
                  <a:lnTo>
                    <a:pt x="1643321" y="1799891"/>
                  </a:lnTo>
                  <a:lnTo>
                    <a:pt x="1608076" y="1826932"/>
                  </a:lnTo>
                  <a:lnTo>
                    <a:pt x="1571633" y="1852435"/>
                  </a:lnTo>
                  <a:lnTo>
                    <a:pt x="1534041" y="1876353"/>
                  </a:lnTo>
                  <a:lnTo>
                    <a:pt x="1495348" y="1898636"/>
                  </a:lnTo>
                  <a:lnTo>
                    <a:pt x="1455604" y="1919237"/>
                  </a:lnTo>
                  <a:lnTo>
                    <a:pt x="1414857" y="1938105"/>
                  </a:lnTo>
                  <a:lnTo>
                    <a:pt x="1373155" y="1955194"/>
                  </a:lnTo>
                  <a:lnTo>
                    <a:pt x="1330547" y="1970454"/>
                  </a:lnTo>
                  <a:lnTo>
                    <a:pt x="1287082" y="1983837"/>
                  </a:lnTo>
                  <a:lnTo>
                    <a:pt x="1242807" y="1995294"/>
                  </a:lnTo>
                  <a:lnTo>
                    <a:pt x="1197772" y="2004777"/>
                  </a:lnTo>
                  <a:lnTo>
                    <a:pt x="1152025" y="2012237"/>
                  </a:lnTo>
                  <a:lnTo>
                    <a:pt x="1105614" y="2017626"/>
                  </a:lnTo>
                  <a:lnTo>
                    <a:pt x="1058589" y="2020895"/>
                  </a:lnTo>
                  <a:lnTo>
                    <a:pt x="1010997" y="202199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1671" y="385874"/>
              <a:ext cx="2022475" cy="2022475"/>
            </a:xfrm>
            <a:custGeom>
              <a:avLst/>
              <a:gdLst/>
              <a:ahLst/>
              <a:cxnLst/>
              <a:rect l="l" t="t" r="r" b="b"/>
              <a:pathLst>
                <a:path w="2022475" h="2022475">
                  <a:moveTo>
                    <a:pt x="0" y="1010997"/>
                  </a:moveTo>
                  <a:lnTo>
                    <a:pt x="1100" y="963405"/>
                  </a:lnTo>
                  <a:lnTo>
                    <a:pt x="4369" y="916379"/>
                  </a:lnTo>
                  <a:lnTo>
                    <a:pt x="9758" y="869968"/>
                  </a:lnTo>
                  <a:lnTo>
                    <a:pt x="17218" y="824220"/>
                  </a:lnTo>
                  <a:lnTo>
                    <a:pt x="26701" y="779185"/>
                  </a:lnTo>
                  <a:lnTo>
                    <a:pt x="38158" y="734910"/>
                  </a:lnTo>
                  <a:lnTo>
                    <a:pt x="51541" y="691444"/>
                  </a:lnTo>
                  <a:lnTo>
                    <a:pt x="66801" y="648836"/>
                  </a:lnTo>
                  <a:lnTo>
                    <a:pt x="83890" y="607133"/>
                  </a:lnTo>
                  <a:lnTo>
                    <a:pt x="102758" y="566386"/>
                  </a:lnTo>
                  <a:lnTo>
                    <a:pt x="123359" y="526642"/>
                  </a:lnTo>
                  <a:lnTo>
                    <a:pt x="145642" y="487950"/>
                  </a:lnTo>
                  <a:lnTo>
                    <a:pt x="169560" y="450358"/>
                  </a:lnTo>
                  <a:lnTo>
                    <a:pt x="195063" y="413915"/>
                  </a:lnTo>
                  <a:lnTo>
                    <a:pt x="222104" y="378670"/>
                  </a:lnTo>
                  <a:lnTo>
                    <a:pt x="250634" y="344670"/>
                  </a:lnTo>
                  <a:lnTo>
                    <a:pt x="280604" y="311966"/>
                  </a:lnTo>
                  <a:lnTo>
                    <a:pt x="311966" y="280604"/>
                  </a:lnTo>
                  <a:lnTo>
                    <a:pt x="344670" y="250634"/>
                  </a:lnTo>
                  <a:lnTo>
                    <a:pt x="378670" y="222104"/>
                  </a:lnTo>
                  <a:lnTo>
                    <a:pt x="413915" y="195063"/>
                  </a:lnTo>
                  <a:lnTo>
                    <a:pt x="450358" y="169560"/>
                  </a:lnTo>
                  <a:lnTo>
                    <a:pt x="487950" y="145642"/>
                  </a:lnTo>
                  <a:lnTo>
                    <a:pt x="526642" y="123359"/>
                  </a:lnTo>
                  <a:lnTo>
                    <a:pt x="566386" y="102758"/>
                  </a:lnTo>
                  <a:lnTo>
                    <a:pt x="607133" y="83890"/>
                  </a:lnTo>
                  <a:lnTo>
                    <a:pt x="648836" y="66801"/>
                  </a:lnTo>
                  <a:lnTo>
                    <a:pt x="691444" y="51541"/>
                  </a:lnTo>
                  <a:lnTo>
                    <a:pt x="734910" y="38158"/>
                  </a:lnTo>
                  <a:lnTo>
                    <a:pt x="779185" y="26701"/>
                  </a:lnTo>
                  <a:lnTo>
                    <a:pt x="824220" y="17218"/>
                  </a:lnTo>
                  <a:lnTo>
                    <a:pt x="869968" y="9758"/>
                  </a:lnTo>
                  <a:lnTo>
                    <a:pt x="916379" y="4369"/>
                  </a:lnTo>
                  <a:lnTo>
                    <a:pt x="963405" y="1100"/>
                  </a:lnTo>
                  <a:lnTo>
                    <a:pt x="1010997" y="0"/>
                  </a:lnTo>
                  <a:lnTo>
                    <a:pt x="1061128" y="1242"/>
                  </a:lnTo>
                  <a:lnTo>
                    <a:pt x="1110919" y="4947"/>
                  </a:lnTo>
                  <a:lnTo>
                    <a:pt x="1160287" y="11079"/>
                  </a:lnTo>
                  <a:lnTo>
                    <a:pt x="1209149" y="19605"/>
                  </a:lnTo>
                  <a:lnTo>
                    <a:pt x="1257422" y="30490"/>
                  </a:lnTo>
                  <a:lnTo>
                    <a:pt x="1305024" y="43700"/>
                  </a:lnTo>
                  <a:lnTo>
                    <a:pt x="1351871" y="59200"/>
                  </a:lnTo>
                  <a:lnTo>
                    <a:pt x="1397881" y="76957"/>
                  </a:lnTo>
                  <a:lnTo>
                    <a:pt x="1442971" y="96935"/>
                  </a:lnTo>
                  <a:lnTo>
                    <a:pt x="1487057" y="119101"/>
                  </a:lnTo>
                  <a:lnTo>
                    <a:pt x="1530058" y="143421"/>
                  </a:lnTo>
                  <a:lnTo>
                    <a:pt x="1571890" y="169859"/>
                  </a:lnTo>
                  <a:lnTo>
                    <a:pt x="1612470" y="198381"/>
                  </a:lnTo>
                  <a:lnTo>
                    <a:pt x="1651715" y="228954"/>
                  </a:lnTo>
                  <a:lnTo>
                    <a:pt x="1689543" y="261543"/>
                  </a:lnTo>
                  <a:lnTo>
                    <a:pt x="1725871" y="296114"/>
                  </a:lnTo>
                  <a:lnTo>
                    <a:pt x="1760442" y="332442"/>
                  </a:lnTo>
                  <a:lnTo>
                    <a:pt x="1793031" y="370270"/>
                  </a:lnTo>
                  <a:lnTo>
                    <a:pt x="1823604" y="409515"/>
                  </a:lnTo>
                  <a:lnTo>
                    <a:pt x="1852128" y="450095"/>
                  </a:lnTo>
                  <a:lnTo>
                    <a:pt x="1878567" y="491927"/>
                  </a:lnTo>
                  <a:lnTo>
                    <a:pt x="1902887" y="534928"/>
                  </a:lnTo>
                  <a:lnTo>
                    <a:pt x="1925054" y="579015"/>
                  </a:lnTo>
                  <a:lnTo>
                    <a:pt x="1945033" y="624105"/>
                  </a:lnTo>
                  <a:lnTo>
                    <a:pt x="1962791" y="670116"/>
                  </a:lnTo>
                  <a:lnTo>
                    <a:pt x="1978292" y="716963"/>
                  </a:lnTo>
                  <a:lnTo>
                    <a:pt x="1991503" y="764566"/>
                  </a:lnTo>
                  <a:lnTo>
                    <a:pt x="2002388" y="812840"/>
                  </a:lnTo>
                  <a:lnTo>
                    <a:pt x="2010915" y="861703"/>
                  </a:lnTo>
                  <a:lnTo>
                    <a:pt x="2017048" y="911072"/>
                  </a:lnTo>
                  <a:lnTo>
                    <a:pt x="2020753" y="960865"/>
                  </a:lnTo>
                  <a:lnTo>
                    <a:pt x="2021995" y="1010997"/>
                  </a:lnTo>
                  <a:lnTo>
                    <a:pt x="2020895" y="1058590"/>
                  </a:lnTo>
                  <a:lnTo>
                    <a:pt x="2017626" y="1105616"/>
                  </a:lnTo>
                  <a:lnTo>
                    <a:pt x="2012237" y="1152027"/>
                  </a:lnTo>
                  <a:lnTo>
                    <a:pt x="2004777" y="1197774"/>
                  </a:lnTo>
                  <a:lnTo>
                    <a:pt x="1995294" y="1242810"/>
                  </a:lnTo>
                  <a:lnTo>
                    <a:pt x="1983836" y="1287085"/>
                  </a:lnTo>
                  <a:lnTo>
                    <a:pt x="1970453" y="1330551"/>
                  </a:lnTo>
                  <a:lnTo>
                    <a:pt x="1955193" y="1373159"/>
                  </a:lnTo>
                  <a:lnTo>
                    <a:pt x="1938104" y="1414861"/>
                  </a:lnTo>
                  <a:lnTo>
                    <a:pt x="1919235" y="1455609"/>
                  </a:lnTo>
                  <a:lnTo>
                    <a:pt x="1898634" y="1495353"/>
                  </a:lnTo>
                  <a:lnTo>
                    <a:pt x="1876351" y="1534045"/>
                  </a:lnTo>
                  <a:lnTo>
                    <a:pt x="1852433" y="1571637"/>
                  </a:lnTo>
                  <a:lnTo>
                    <a:pt x="1826929" y="1608080"/>
                  </a:lnTo>
                  <a:lnTo>
                    <a:pt x="1799887" y="1643325"/>
                  </a:lnTo>
                  <a:lnTo>
                    <a:pt x="1771357" y="1677325"/>
                  </a:lnTo>
                  <a:lnTo>
                    <a:pt x="1741387" y="1710029"/>
                  </a:lnTo>
                  <a:lnTo>
                    <a:pt x="1710025" y="1741391"/>
                  </a:lnTo>
                  <a:lnTo>
                    <a:pt x="1677320" y="1771361"/>
                  </a:lnTo>
                  <a:lnTo>
                    <a:pt x="1643321" y="1799891"/>
                  </a:lnTo>
                  <a:lnTo>
                    <a:pt x="1608075" y="1826931"/>
                  </a:lnTo>
                  <a:lnTo>
                    <a:pt x="1571632" y="1852435"/>
                  </a:lnTo>
                  <a:lnTo>
                    <a:pt x="1534041" y="1876353"/>
                  </a:lnTo>
                  <a:lnTo>
                    <a:pt x="1495348" y="1898636"/>
                  </a:lnTo>
                  <a:lnTo>
                    <a:pt x="1455604" y="1919236"/>
                  </a:lnTo>
                  <a:lnTo>
                    <a:pt x="1414857" y="1938105"/>
                  </a:lnTo>
                  <a:lnTo>
                    <a:pt x="1373155" y="1955194"/>
                  </a:lnTo>
                  <a:lnTo>
                    <a:pt x="1330547" y="1970454"/>
                  </a:lnTo>
                  <a:lnTo>
                    <a:pt x="1287082" y="1983837"/>
                  </a:lnTo>
                  <a:lnTo>
                    <a:pt x="1242807" y="1995294"/>
                  </a:lnTo>
                  <a:lnTo>
                    <a:pt x="1197772" y="2004777"/>
                  </a:lnTo>
                  <a:lnTo>
                    <a:pt x="1152025" y="2012237"/>
                  </a:lnTo>
                  <a:lnTo>
                    <a:pt x="1105614" y="2017626"/>
                  </a:lnTo>
                  <a:lnTo>
                    <a:pt x="1058589" y="2020895"/>
                  </a:lnTo>
                  <a:lnTo>
                    <a:pt x="1010997" y="2021995"/>
                  </a:lnTo>
                  <a:lnTo>
                    <a:pt x="963405" y="2020895"/>
                  </a:lnTo>
                  <a:lnTo>
                    <a:pt x="916379" y="2017626"/>
                  </a:lnTo>
                  <a:lnTo>
                    <a:pt x="869968" y="2012237"/>
                  </a:lnTo>
                  <a:lnTo>
                    <a:pt x="824220" y="2004777"/>
                  </a:lnTo>
                  <a:lnTo>
                    <a:pt x="779185" y="1995294"/>
                  </a:lnTo>
                  <a:lnTo>
                    <a:pt x="734910" y="1983837"/>
                  </a:lnTo>
                  <a:lnTo>
                    <a:pt x="691444" y="1970454"/>
                  </a:lnTo>
                  <a:lnTo>
                    <a:pt x="648836" y="1955194"/>
                  </a:lnTo>
                  <a:lnTo>
                    <a:pt x="607133" y="1938105"/>
                  </a:lnTo>
                  <a:lnTo>
                    <a:pt x="566386" y="1919236"/>
                  </a:lnTo>
                  <a:lnTo>
                    <a:pt x="526642" y="1898636"/>
                  </a:lnTo>
                  <a:lnTo>
                    <a:pt x="487950" y="1876353"/>
                  </a:lnTo>
                  <a:lnTo>
                    <a:pt x="450358" y="1852435"/>
                  </a:lnTo>
                  <a:lnTo>
                    <a:pt x="413915" y="1826931"/>
                  </a:lnTo>
                  <a:lnTo>
                    <a:pt x="378670" y="1799891"/>
                  </a:lnTo>
                  <a:lnTo>
                    <a:pt x="344670" y="1771361"/>
                  </a:lnTo>
                  <a:lnTo>
                    <a:pt x="311966" y="1741391"/>
                  </a:lnTo>
                  <a:lnTo>
                    <a:pt x="280604" y="1710029"/>
                  </a:lnTo>
                  <a:lnTo>
                    <a:pt x="250634" y="1677325"/>
                  </a:lnTo>
                  <a:lnTo>
                    <a:pt x="222104" y="1643325"/>
                  </a:lnTo>
                  <a:lnTo>
                    <a:pt x="195063" y="1608080"/>
                  </a:lnTo>
                  <a:lnTo>
                    <a:pt x="169560" y="1571637"/>
                  </a:lnTo>
                  <a:lnTo>
                    <a:pt x="145642" y="1534045"/>
                  </a:lnTo>
                  <a:lnTo>
                    <a:pt x="123359" y="1495353"/>
                  </a:lnTo>
                  <a:lnTo>
                    <a:pt x="102758" y="1455609"/>
                  </a:lnTo>
                  <a:lnTo>
                    <a:pt x="83890" y="1414861"/>
                  </a:lnTo>
                  <a:lnTo>
                    <a:pt x="66801" y="1373159"/>
                  </a:lnTo>
                  <a:lnTo>
                    <a:pt x="51541" y="1330551"/>
                  </a:lnTo>
                  <a:lnTo>
                    <a:pt x="38158" y="1287085"/>
                  </a:lnTo>
                  <a:lnTo>
                    <a:pt x="26701" y="1242810"/>
                  </a:lnTo>
                  <a:lnTo>
                    <a:pt x="17218" y="1197774"/>
                  </a:lnTo>
                  <a:lnTo>
                    <a:pt x="9758" y="1152027"/>
                  </a:lnTo>
                  <a:lnTo>
                    <a:pt x="4369" y="1105616"/>
                  </a:lnTo>
                  <a:lnTo>
                    <a:pt x="1100" y="1058590"/>
                  </a:lnTo>
                  <a:lnTo>
                    <a:pt x="0" y="1010997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60280" y="1985644"/>
            <a:ext cx="544830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ReLU</a:t>
            </a:r>
            <a:endParaRPr sz="1600">
              <a:latin typeface="Arial"/>
              <a:cs typeface="Arial"/>
            </a:endParaRPr>
          </a:p>
          <a:p>
            <a:pPr marL="74295">
              <a:spcBef>
                <a:spcPts val="30"/>
              </a:spcBef>
            </a:pPr>
            <a:r>
              <a:rPr sz="1600" spc="-5" dirty="0">
                <a:latin typeface="Arial"/>
                <a:cs typeface="Arial"/>
              </a:rPr>
              <a:t>gate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1495" y="1874948"/>
            <a:ext cx="5539105" cy="1299845"/>
            <a:chOff x="291494" y="1017697"/>
            <a:chExt cx="5539105" cy="1299845"/>
          </a:xfrm>
        </p:grpSpPr>
        <p:sp>
          <p:nvSpPr>
            <p:cNvPr id="7" name="object 7"/>
            <p:cNvSpPr/>
            <p:nvPr/>
          </p:nvSpPr>
          <p:spPr>
            <a:xfrm>
              <a:off x="364374" y="1396872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5">
                  <a:moveTo>
                    <a:pt x="0" y="0"/>
                  </a:moveTo>
                  <a:lnTo>
                    <a:pt x="1442997" y="0"/>
                  </a:lnTo>
                </a:path>
              </a:pathLst>
            </a:custGeom>
            <a:ln w="19049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7846" y="1355882"/>
              <a:ext cx="105499" cy="81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3667" y="1396872"/>
              <a:ext cx="1634489" cy="0"/>
            </a:xfrm>
            <a:custGeom>
              <a:avLst/>
              <a:gdLst/>
              <a:ahLst/>
              <a:cxnLst/>
              <a:rect l="l" t="t" r="r" b="b"/>
              <a:pathLst>
                <a:path w="1634489">
                  <a:moveTo>
                    <a:pt x="0" y="0"/>
                  </a:moveTo>
                  <a:lnTo>
                    <a:pt x="1634096" y="0"/>
                  </a:lnTo>
                </a:path>
              </a:pathLst>
            </a:custGeom>
            <a:ln w="19049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8238" y="1355882"/>
              <a:ext cx="105499" cy="819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1591" y="1542524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6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5616" y="1501534"/>
              <a:ext cx="105499" cy="81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469" y="1542524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196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494" y="1501534"/>
              <a:ext cx="105499" cy="81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7265" y="1642026"/>
              <a:ext cx="381199" cy="626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2490" y="1637264"/>
              <a:ext cx="391160" cy="675640"/>
            </a:xfrm>
            <a:custGeom>
              <a:avLst/>
              <a:gdLst/>
              <a:ahLst/>
              <a:cxnLst/>
              <a:rect l="l" t="t" r="r" b="b"/>
              <a:pathLst>
                <a:path w="391160" h="675639">
                  <a:moveTo>
                    <a:pt x="0" y="0"/>
                  </a:moveTo>
                  <a:lnTo>
                    <a:pt x="390749" y="0"/>
                  </a:lnTo>
                  <a:lnTo>
                    <a:pt x="390749" y="675048"/>
                  </a:lnTo>
                  <a:lnTo>
                    <a:pt x="0" y="6750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42023" y="1179147"/>
              <a:ext cx="381199" cy="5747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37260" y="1174385"/>
              <a:ext cx="391160" cy="584835"/>
            </a:xfrm>
            <a:custGeom>
              <a:avLst/>
              <a:gdLst/>
              <a:ahLst/>
              <a:cxnLst/>
              <a:rect l="l" t="t" r="r" b="b"/>
              <a:pathLst>
                <a:path w="391160" h="584835">
                  <a:moveTo>
                    <a:pt x="0" y="0"/>
                  </a:moveTo>
                  <a:lnTo>
                    <a:pt x="390724" y="0"/>
                  </a:lnTo>
                  <a:lnTo>
                    <a:pt x="390724" y="584243"/>
                  </a:lnTo>
                  <a:lnTo>
                    <a:pt x="0" y="5842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9861" y="1688166"/>
              <a:ext cx="1406119" cy="541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5099" y="1683404"/>
              <a:ext cx="1416050" cy="584835"/>
            </a:xfrm>
            <a:custGeom>
              <a:avLst/>
              <a:gdLst/>
              <a:ahLst/>
              <a:cxnLst/>
              <a:rect l="l" t="t" r="r" b="b"/>
              <a:pathLst>
                <a:path w="1416050" h="584835">
                  <a:moveTo>
                    <a:pt x="0" y="0"/>
                  </a:moveTo>
                  <a:lnTo>
                    <a:pt x="1415644" y="0"/>
                  </a:lnTo>
                  <a:lnTo>
                    <a:pt x="1415644" y="584248"/>
                  </a:lnTo>
                  <a:lnTo>
                    <a:pt x="0" y="5842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07292" y="1017697"/>
              <a:ext cx="1823171" cy="2822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65921" y="178663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499" y="3768747"/>
            <a:ext cx="3994150" cy="11310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spc="-5" dirty="0">
                <a:latin typeface="Arial"/>
                <a:cs typeface="Arial"/>
              </a:rPr>
              <a:t>What happens when </a:t>
            </a:r>
            <a:r>
              <a:rPr sz="2400" dirty="0">
                <a:latin typeface="Arial"/>
                <a:cs typeface="Arial"/>
              </a:rPr>
              <a:t>x =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-10?  </a:t>
            </a:r>
            <a:r>
              <a:rPr sz="2400" spc="-5" dirty="0">
                <a:latin typeface="Arial"/>
                <a:cs typeface="Arial"/>
              </a:rPr>
              <a:t>What happens when </a:t>
            </a:r>
            <a:r>
              <a:rPr sz="2400" dirty="0">
                <a:latin typeface="Arial"/>
                <a:cs typeface="Arial"/>
              </a:rPr>
              <a:t>x =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0?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60"/>
              </a:lnSpc>
            </a:pPr>
            <a:r>
              <a:rPr sz="2400" spc="-5" dirty="0">
                <a:latin typeface="Arial"/>
                <a:cs typeface="Arial"/>
              </a:rPr>
              <a:t>What happens when </a:t>
            </a:r>
            <a:r>
              <a:rPr sz="2400" dirty="0">
                <a:latin typeface="Arial"/>
                <a:cs typeface="Arial"/>
              </a:rPr>
              <a:t>x =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25082" y="1278218"/>
            <a:ext cx="2215346" cy="1824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6831154" y="4713440"/>
            <a:ext cx="35877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2310"/>
              </a:lnSpc>
            </a:pPr>
            <a:fld id="{81D60167-4931-47E6-BA6A-407CBD079E47}" type="slidenum">
              <a:rPr lang="en-US" smtClean="0"/>
              <a:pPr marL="38100">
                <a:lnSpc>
                  <a:spcPts val="2310"/>
                </a:lnSpc>
              </a:pPr>
              <a:t>111</a:t>
            </a:fld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0F25D2-95AD-4064-B063-AC6252066E70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124" y="4055878"/>
            <a:ext cx="1767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Leaky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374" y="4447743"/>
            <a:ext cx="3419818" cy="526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0263" y="921130"/>
            <a:ext cx="4843145" cy="254531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313305" marR="656590">
              <a:lnSpc>
                <a:spcPct val="100699"/>
              </a:lnSpc>
              <a:spcBef>
                <a:spcPts val="8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[Mass et al.,</a:t>
            </a:r>
            <a:r>
              <a:rPr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2013]  [He et al.,</a:t>
            </a:r>
            <a:r>
              <a:rPr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2015]</a:t>
            </a:r>
            <a:endParaRPr>
              <a:latin typeface="Arial"/>
              <a:cs typeface="Arial"/>
            </a:endParaRPr>
          </a:p>
          <a:p>
            <a:pPr marL="342265" indent="-330200">
              <a:lnSpc>
                <a:spcPts val="2865"/>
              </a:lnSpc>
              <a:spcBef>
                <a:spcPts val="890"/>
              </a:spcBef>
              <a:buChar char="-"/>
              <a:tabLst>
                <a:tab pos="342265" algn="l"/>
                <a:tab pos="342900" algn="l"/>
              </a:tabLst>
            </a:pP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Does not</a:t>
            </a:r>
            <a:r>
              <a:rPr sz="2400" spc="-1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751C"/>
                </a:solidFill>
                <a:latin typeface="Arial"/>
                <a:cs typeface="Arial"/>
              </a:rPr>
              <a:t>saturate</a:t>
            </a:r>
            <a:endParaRPr sz="2400">
              <a:latin typeface="Arial"/>
              <a:cs typeface="Arial"/>
            </a:endParaRPr>
          </a:p>
          <a:p>
            <a:pPr marL="342265" indent="-330200">
              <a:lnSpc>
                <a:spcPts val="2850"/>
              </a:lnSpc>
              <a:buChar char="-"/>
              <a:tabLst>
                <a:tab pos="342265" algn="l"/>
                <a:tab pos="342900" algn="l"/>
              </a:tabLst>
            </a:pP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Computationally</a:t>
            </a:r>
            <a:r>
              <a:rPr sz="2400" spc="-1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751C"/>
                </a:solidFill>
                <a:latin typeface="Arial"/>
                <a:cs typeface="Arial"/>
              </a:rPr>
              <a:t>efficient</a:t>
            </a:r>
            <a:endParaRPr sz="2400">
              <a:latin typeface="Arial"/>
              <a:cs typeface="Arial"/>
            </a:endParaRPr>
          </a:p>
          <a:p>
            <a:pPr marL="342265" marR="5080" indent="-330200">
              <a:lnSpc>
                <a:spcPts val="2850"/>
              </a:lnSpc>
              <a:spcBef>
                <a:spcPts val="105"/>
              </a:spcBef>
              <a:buChar char="-"/>
              <a:tabLst>
                <a:tab pos="342265" algn="l"/>
                <a:tab pos="342900" algn="l"/>
              </a:tabLst>
            </a:pP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Converges </a:t>
            </a:r>
            <a:r>
              <a:rPr sz="2400" dirty="0">
                <a:solidFill>
                  <a:srgbClr val="38751C"/>
                </a:solidFill>
                <a:latin typeface="Arial"/>
                <a:cs typeface="Arial"/>
              </a:rPr>
              <a:t>much </a:t>
            </a: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faster than  </a:t>
            </a:r>
            <a:r>
              <a:rPr sz="2400" dirty="0">
                <a:solidFill>
                  <a:srgbClr val="38751C"/>
                </a:solidFill>
                <a:latin typeface="Arial"/>
                <a:cs typeface="Arial"/>
              </a:rPr>
              <a:t>sigmoid/tanh </a:t>
            </a: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in practice! </a:t>
            </a:r>
            <a:r>
              <a:rPr sz="2400" dirty="0">
                <a:solidFill>
                  <a:srgbClr val="38751C"/>
                </a:solidFill>
                <a:latin typeface="Arial"/>
                <a:cs typeface="Arial"/>
              </a:rPr>
              <a:t>(e.g.</a:t>
            </a:r>
            <a:r>
              <a:rPr sz="2400" spc="-10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6x)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60"/>
              </a:lnSpc>
              <a:tabLst>
                <a:tab pos="342265" algn="l"/>
              </a:tabLst>
            </a:pPr>
            <a:r>
              <a:rPr sz="2400" b="1" dirty="0">
                <a:solidFill>
                  <a:srgbClr val="38751C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38751C"/>
                </a:solidFill>
                <a:latin typeface="Arial"/>
                <a:cs typeface="Arial"/>
              </a:rPr>
              <a:t>will not</a:t>
            </a:r>
            <a:r>
              <a:rPr sz="2400" b="1" spc="-2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751C"/>
                </a:solidFill>
                <a:latin typeface="Arial"/>
                <a:cs typeface="Arial"/>
              </a:rPr>
              <a:t>“die”.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3065" y="1933404"/>
            <a:ext cx="2165087" cy="1688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831154" y="4713440"/>
            <a:ext cx="35877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2310"/>
              </a:lnSpc>
            </a:pPr>
            <a:fld id="{81D60167-4931-47E6-BA6A-407CBD079E47}" type="slidenum">
              <a:rPr lang="en-US" smtClean="0"/>
              <a:pPr marL="38100">
                <a:lnSpc>
                  <a:spcPts val="2310"/>
                </a:lnSpc>
              </a:pPr>
              <a:t>112</a:t>
            </a:fld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C61C6-0585-4C7D-A278-378B5E2FD1BE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575" y="3970010"/>
            <a:ext cx="1767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Leaky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0263" y="921131"/>
            <a:ext cx="4843145" cy="318394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313305" marR="656590">
              <a:lnSpc>
                <a:spcPct val="100699"/>
              </a:lnSpc>
              <a:spcBef>
                <a:spcPts val="8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[Mass et al.,</a:t>
            </a:r>
            <a:r>
              <a:rPr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2013]  [He et al.,</a:t>
            </a:r>
            <a:r>
              <a:rPr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2015]</a:t>
            </a:r>
            <a:endParaRPr>
              <a:latin typeface="Arial"/>
              <a:cs typeface="Arial"/>
            </a:endParaRPr>
          </a:p>
          <a:p>
            <a:pPr marL="342265" indent="-330200">
              <a:lnSpc>
                <a:spcPts val="2865"/>
              </a:lnSpc>
              <a:spcBef>
                <a:spcPts val="890"/>
              </a:spcBef>
              <a:buChar char="-"/>
              <a:tabLst>
                <a:tab pos="342265" algn="l"/>
                <a:tab pos="342900" algn="l"/>
              </a:tabLst>
            </a:pP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Does not</a:t>
            </a:r>
            <a:r>
              <a:rPr sz="2400" spc="-1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8751C"/>
                </a:solidFill>
                <a:latin typeface="Arial"/>
                <a:cs typeface="Arial"/>
              </a:rPr>
              <a:t>saturate</a:t>
            </a:r>
            <a:endParaRPr sz="2400">
              <a:latin typeface="Arial"/>
              <a:cs typeface="Arial"/>
            </a:endParaRPr>
          </a:p>
          <a:p>
            <a:pPr marL="342265" indent="-330200">
              <a:lnSpc>
                <a:spcPts val="2850"/>
              </a:lnSpc>
              <a:buChar char="-"/>
              <a:tabLst>
                <a:tab pos="342265" algn="l"/>
                <a:tab pos="342900" algn="l"/>
              </a:tabLst>
            </a:pP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Computationally</a:t>
            </a:r>
            <a:r>
              <a:rPr sz="2400" spc="-1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8751C"/>
                </a:solidFill>
                <a:latin typeface="Arial"/>
                <a:cs typeface="Arial"/>
              </a:rPr>
              <a:t>efficient</a:t>
            </a:r>
            <a:endParaRPr sz="2400">
              <a:latin typeface="Arial"/>
              <a:cs typeface="Arial"/>
            </a:endParaRPr>
          </a:p>
          <a:p>
            <a:pPr marL="342265" marR="5080" indent="-330200">
              <a:lnSpc>
                <a:spcPts val="2850"/>
              </a:lnSpc>
              <a:spcBef>
                <a:spcPts val="105"/>
              </a:spcBef>
              <a:buChar char="-"/>
              <a:tabLst>
                <a:tab pos="342265" algn="l"/>
                <a:tab pos="342900" algn="l"/>
              </a:tabLst>
            </a:pP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Converges </a:t>
            </a:r>
            <a:r>
              <a:rPr sz="2400" dirty="0">
                <a:solidFill>
                  <a:srgbClr val="38751C"/>
                </a:solidFill>
                <a:latin typeface="Arial"/>
                <a:cs typeface="Arial"/>
              </a:rPr>
              <a:t>much </a:t>
            </a: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faster than  </a:t>
            </a:r>
            <a:r>
              <a:rPr sz="2400" dirty="0">
                <a:solidFill>
                  <a:srgbClr val="38751C"/>
                </a:solidFill>
                <a:latin typeface="Arial"/>
                <a:cs typeface="Arial"/>
              </a:rPr>
              <a:t>sigmoid/tanh </a:t>
            </a: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in practice! </a:t>
            </a:r>
            <a:r>
              <a:rPr sz="2400" dirty="0">
                <a:solidFill>
                  <a:srgbClr val="38751C"/>
                </a:solidFill>
                <a:latin typeface="Arial"/>
                <a:cs typeface="Arial"/>
              </a:rPr>
              <a:t>(e.g.</a:t>
            </a:r>
            <a:r>
              <a:rPr sz="2400" spc="-10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8751C"/>
                </a:solidFill>
                <a:latin typeface="Arial"/>
                <a:cs typeface="Arial"/>
              </a:rPr>
              <a:t>6x)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60"/>
              </a:lnSpc>
              <a:tabLst>
                <a:tab pos="342265" algn="l"/>
              </a:tabLst>
            </a:pPr>
            <a:r>
              <a:rPr sz="2400" b="1" dirty="0">
                <a:solidFill>
                  <a:srgbClr val="38751C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38751C"/>
                </a:solidFill>
                <a:latin typeface="Arial"/>
                <a:cs typeface="Arial"/>
              </a:rPr>
              <a:t>will not</a:t>
            </a:r>
            <a:r>
              <a:rPr sz="2400" b="1" spc="-2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751C"/>
                </a:solidFill>
                <a:latin typeface="Arial"/>
                <a:cs typeface="Arial"/>
              </a:rPr>
              <a:t>“die”.</a:t>
            </a:r>
            <a:endParaRPr sz="2400">
              <a:latin typeface="Arial"/>
              <a:cs typeface="Arial"/>
            </a:endParaRPr>
          </a:p>
          <a:p>
            <a:pPr marL="114300">
              <a:spcBef>
                <a:spcPts val="2140"/>
              </a:spcBef>
            </a:pPr>
            <a:r>
              <a:rPr sz="2400" b="1" spc="-5" dirty="0">
                <a:latin typeface="Arial"/>
                <a:cs typeface="Arial"/>
              </a:rPr>
              <a:t>Parametric Rectifier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(PReLU)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824" y="4361894"/>
            <a:ext cx="3419818" cy="526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6942" y="3425570"/>
            <a:ext cx="0" cy="1985645"/>
          </a:xfrm>
          <a:custGeom>
            <a:avLst/>
            <a:gdLst/>
            <a:ahLst/>
            <a:cxnLst/>
            <a:rect l="l" t="t" r="r" b="b"/>
            <a:pathLst>
              <a:path h="1985645">
                <a:moveTo>
                  <a:pt x="0" y="0"/>
                </a:moveTo>
                <a:lnTo>
                  <a:pt x="0" y="198539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779191" y="4085218"/>
            <a:ext cx="3305175" cy="811530"/>
            <a:chOff x="4779190" y="3227968"/>
            <a:chExt cx="3305175" cy="811530"/>
          </a:xfrm>
        </p:grpSpPr>
        <p:sp>
          <p:nvSpPr>
            <p:cNvPr id="8" name="object 8"/>
            <p:cNvSpPr/>
            <p:nvPr/>
          </p:nvSpPr>
          <p:spPr>
            <a:xfrm>
              <a:off x="4779190" y="3227968"/>
              <a:ext cx="3305143" cy="45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9761" y="3751892"/>
              <a:ext cx="239395" cy="283210"/>
            </a:xfrm>
            <a:custGeom>
              <a:avLst/>
              <a:gdLst/>
              <a:ahLst/>
              <a:cxnLst/>
              <a:rect l="l" t="t" r="r" b="b"/>
              <a:pathLst>
                <a:path w="239395" h="283210">
                  <a:moveTo>
                    <a:pt x="0" y="282749"/>
                  </a:moveTo>
                  <a:lnTo>
                    <a:pt x="239099" y="0"/>
                  </a:lnTo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66835" y="3718867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24024" y="43174"/>
                  </a:moveTo>
                  <a:lnTo>
                    <a:pt x="0" y="22849"/>
                  </a:lnTo>
                  <a:lnTo>
                    <a:pt x="39924" y="0"/>
                  </a:lnTo>
                  <a:lnTo>
                    <a:pt x="24024" y="4317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6835" y="3718867"/>
              <a:ext cx="40005" cy="43180"/>
            </a:xfrm>
            <a:custGeom>
              <a:avLst/>
              <a:gdLst/>
              <a:ahLst/>
              <a:cxnLst/>
              <a:rect l="l" t="t" r="r" b="b"/>
              <a:pathLst>
                <a:path w="40004" h="43179">
                  <a:moveTo>
                    <a:pt x="24024" y="43174"/>
                  </a:moveTo>
                  <a:lnTo>
                    <a:pt x="39924" y="0"/>
                  </a:lnTo>
                  <a:lnTo>
                    <a:pt x="0" y="22849"/>
                  </a:lnTo>
                  <a:lnTo>
                    <a:pt x="24024" y="43174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05442" y="4757850"/>
            <a:ext cx="2082164" cy="553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backprop into</a:t>
            </a:r>
            <a:r>
              <a:rPr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\alpha 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(parameter)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3065" y="1933404"/>
            <a:ext cx="2165087" cy="1688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5AB07-F654-41AD-B4AB-D2EC983B6761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4" y="1005584"/>
            <a:ext cx="3424554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Activation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300" y="4410068"/>
            <a:ext cx="3802167" cy="733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473" y="1492018"/>
            <a:ext cx="8428990" cy="353060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spcBef>
                <a:spcPts val="1675"/>
              </a:spcBef>
            </a:pPr>
            <a:r>
              <a:rPr sz="2400" b="1" spc="-5" dirty="0">
                <a:latin typeface="Arial"/>
                <a:cs typeface="Arial"/>
              </a:rPr>
              <a:t>Exponential Linear Units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(ELU)</a:t>
            </a:r>
            <a:endParaRPr sz="2400">
              <a:latin typeface="Arial"/>
              <a:cs typeface="Arial"/>
            </a:endParaRPr>
          </a:p>
          <a:p>
            <a:pPr marL="4229735">
              <a:lnSpc>
                <a:spcPts val="2630"/>
              </a:lnSpc>
              <a:spcBef>
                <a:spcPts val="1445"/>
              </a:spcBef>
              <a:tabLst>
                <a:tab pos="4551045" algn="l"/>
              </a:tabLst>
            </a:pPr>
            <a:r>
              <a:rPr sz="2200" b="1" dirty="0">
                <a:solidFill>
                  <a:srgbClr val="38751C"/>
                </a:solidFill>
                <a:latin typeface="Arial"/>
                <a:cs typeface="Arial"/>
              </a:rPr>
              <a:t>-	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All benefits of</a:t>
            </a:r>
            <a:r>
              <a:rPr sz="2200" spc="-2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ReLU</a:t>
            </a:r>
            <a:endParaRPr sz="2200">
              <a:latin typeface="Arial"/>
              <a:cs typeface="Arial"/>
            </a:endParaRPr>
          </a:p>
          <a:p>
            <a:pPr marL="4551045" indent="-321945">
              <a:lnSpc>
                <a:spcPts val="2625"/>
              </a:lnSpc>
              <a:buChar char="-"/>
              <a:tabLst>
                <a:tab pos="4551045" algn="l"/>
                <a:tab pos="4551680" algn="l"/>
              </a:tabLst>
            </a:pP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Closer to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zero mean</a:t>
            </a:r>
            <a:r>
              <a:rPr sz="2200" spc="-6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outputs</a:t>
            </a:r>
            <a:endParaRPr sz="2200">
              <a:latin typeface="Arial"/>
              <a:cs typeface="Arial"/>
            </a:endParaRPr>
          </a:p>
          <a:p>
            <a:pPr marL="4551045" marR="5080" indent="-321945">
              <a:lnSpc>
                <a:spcPts val="2620"/>
              </a:lnSpc>
              <a:spcBef>
                <a:spcPts val="95"/>
              </a:spcBef>
              <a:buChar char="-"/>
              <a:tabLst>
                <a:tab pos="4551045" algn="l"/>
                <a:tab pos="4551680" algn="l"/>
              </a:tabLst>
            </a:pP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Negative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saturation regime  compared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with Leaky ReLU  adds </a:t>
            </a:r>
            <a:r>
              <a:rPr sz="2200" dirty="0">
                <a:solidFill>
                  <a:srgbClr val="38751C"/>
                </a:solidFill>
                <a:latin typeface="Arial"/>
                <a:cs typeface="Arial"/>
              </a:rPr>
              <a:t>some robustness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22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751C"/>
                </a:solidFill>
                <a:latin typeface="Arial"/>
                <a:cs typeface="Arial"/>
              </a:rPr>
              <a:t>noise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-"/>
            </a:pPr>
            <a:endParaRPr sz="2400">
              <a:latin typeface="Arial"/>
              <a:cs typeface="Arial"/>
            </a:endParaRPr>
          </a:p>
          <a:p>
            <a:pPr>
              <a:spcBef>
                <a:spcPts val="25"/>
              </a:spcBef>
              <a:buChar char="-"/>
            </a:pPr>
            <a:endParaRPr sz="2450">
              <a:latin typeface="Arial"/>
              <a:cs typeface="Arial"/>
            </a:endParaRPr>
          </a:p>
          <a:p>
            <a:pPr marL="4551045" indent="-330835">
              <a:spcBef>
                <a:spcPts val="5"/>
              </a:spcBef>
              <a:buChar char="-"/>
              <a:tabLst>
                <a:tab pos="4551045" algn="l"/>
                <a:tab pos="455168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Computation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requires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exp()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7933" y="1011680"/>
            <a:ext cx="206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[Clevert et al.,</a:t>
            </a:r>
            <a:r>
              <a:rPr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2015]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67253" y="2513180"/>
            <a:ext cx="2054346" cy="1597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B04D9-574A-4928-9B2C-F70726CDD639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5" y="1005584"/>
            <a:ext cx="3179445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dirty="0"/>
              <a:t>Maxout</a:t>
            </a:r>
            <a:r>
              <a:rPr sz="3000" spc="-95" dirty="0"/>
              <a:t> </a:t>
            </a:r>
            <a:r>
              <a:rPr sz="3000" dirty="0"/>
              <a:t>“Neuron”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65298" y="1462783"/>
            <a:ext cx="85293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316865" indent="-355600">
              <a:spcBef>
                <a:spcPts val="100"/>
              </a:spcBef>
              <a:buChar char="-"/>
              <a:tabLst>
                <a:tab pos="367665" algn="l"/>
                <a:tab pos="368300" algn="l"/>
              </a:tabLst>
            </a:pPr>
            <a:r>
              <a:rPr sz="3000" spc="-5" dirty="0">
                <a:latin typeface="Arial"/>
                <a:cs typeface="Arial"/>
              </a:rPr>
              <a:t>Does not have the basic form of dot product </a:t>
            </a:r>
            <a:r>
              <a:rPr sz="3000" dirty="0">
                <a:latin typeface="Arial"/>
                <a:cs typeface="Arial"/>
              </a:rPr>
              <a:t>-&gt;  </a:t>
            </a:r>
            <a:r>
              <a:rPr sz="3000" spc="-5" dirty="0">
                <a:latin typeface="Arial"/>
                <a:cs typeface="Arial"/>
              </a:rPr>
              <a:t>nonlinearity</a:t>
            </a:r>
            <a:endParaRPr sz="3000">
              <a:latin typeface="Arial"/>
              <a:cs typeface="Arial"/>
            </a:endParaRPr>
          </a:p>
          <a:p>
            <a:pPr marL="367665" indent="-355600">
              <a:buChar char="-"/>
              <a:tabLst>
                <a:tab pos="367665" algn="l"/>
                <a:tab pos="368300" algn="l"/>
              </a:tabLst>
            </a:pPr>
            <a:r>
              <a:rPr sz="3000" spc="-5" dirty="0">
                <a:solidFill>
                  <a:srgbClr val="38751C"/>
                </a:solidFill>
                <a:latin typeface="Arial"/>
                <a:cs typeface="Arial"/>
              </a:rPr>
              <a:t>Generalizes ReLU and Leaky</a:t>
            </a:r>
            <a:r>
              <a:rPr sz="3000" spc="-2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38751C"/>
                </a:solidFill>
                <a:latin typeface="Arial"/>
                <a:cs typeface="Arial"/>
              </a:rPr>
              <a:t>ReLU</a:t>
            </a:r>
            <a:endParaRPr sz="3000">
              <a:latin typeface="Arial"/>
              <a:cs typeface="Arial"/>
            </a:endParaRPr>
          </a:p>
          <a:p>
            <a:pPr marL="367665" indent="-355600">
              <a:buChar char="-"/>
              <a:tabLst>
                <a:tab pos="367665" algn="l"/>
                <a:tab pos="368300" algn="l"/>
              </a:tabLst>
            </a:pPr>
            <a:r>
              <a:rPr sz="3000" spc="-5" dirty="0">
                <a:solidFill>
                  <a:srgbClr val="38751C"/>
                </a:solidFill>
                <a:latin typeface="Arial"/>
                <a:cs typeface="Arial"/>
              </a:rPr>
              <a:t>Linear Regime! Does not </a:t>
            </a:r>
            <a:r>
              <a:rPr sz="3000" dirty="0">
                <a:solidFill>
                  <a:srgbClr val="38751C"/>
                </a:solidFill>
                <a:latin typeface="Arial"/>
                <a:cs typeface="Arial"/>
              </a:rPr>
              <a:t>saturate! </a:t>
            </a:r>
            <a:r>
              <a:rPr sz="3000" spc="-5" dirty="0">
                <a:solidFill>
                  <a:srgbClr val="38751C"/>
                </a:solidFill>
                <a:latin typeface="Arial"/>
                <a:cs typeface="Arial"/>
              </a:rPr>
              <a:t>Does not</a:t>
            </a:r>
            <a:r>
              <a:rPr sz="3000" spc="-8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38751C"/>
                </a:solidFill>
                <a:latin typeface="Arial"/>
                <a:cs typeface="Arial"/>
              </a:rPr>
              <a:t>die!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1897" y="3607594"/>
            <a:ext cx="5003389" cy="661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9475" y="4456479"/>
            <a:ext cx="728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Problem: doubles the number of parameters/neuron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:(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831154" y="4713440"/>
            <a:ext cx="35877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2310"/>
              </a:lnSpc>
            </a:pPr>
            <a:fld id="{81D60167-4931-47E6-BA6A-407CBD079E47}" type="slidenum">
              <a:rPr lang="en-US" smtClean="0"/>
              <a:pPr marL="38100">
                <a:lnSpc>
                  <a:spcPts val="2310"/>
                </a:lnSpc>
              </a:pPr>
              <a:t>115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302591" y="1011680"/>
            <a:ext cx="248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[Goodfellow et al.,</a:t>
            </a:r>
            <a:r>
              <a:rPr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2013]</a:t>
            </a:r>
            <a:endParaRPr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30DA8-CA81-4DEC-94F1-3F1AAE66ECA6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5" y="1005584"/>
            <a:ext cx="3298825" cy="48260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/>
              <a:t>TLDR: In</a:t>
            </a:r>
            <a:r>
              <a:rPr sz="3000" spc="-100" dirty="0"/>
              <a:t> </a:t>
            </a:r>
            <a:r>
              <a:rPr sz="3000" spc="-5" dirty="0"/>
              <a:t>practice: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  <a:tabLst>
                <a:tab pos="5253355" algn="l"/>
                <a:tab pos="7310755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Fei-Fei Li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 Justin Johnson &amp;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Yeung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aseline="-4166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April 22,</a:t>
            </a:r>
            <a:r>
              <a:rPr sz="3000" spc="-14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4166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000" baseline="-416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9" y="5562144"/>
            <a:ext cx="123888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 spc="-5"/>
              <a:t>April 22,</a:t>
            </a:r>
            <a:r>
              <a:rPr lang="en-US" spc="-90"/>
              <a:t> </a:t>
            </a:r>
            <a:r>
              <a:rPr lang="en-US" spc="-5"/>
              <a:t>2019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45224" y="4709647"/>
            <a:ext cx="449072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45"/>
              <a:t> </a:t>
            </a:r>
            <a:r>
              <a:rPr lang="en-US" spc="-40"/>
              <a:t>Yeung</a:t>
            </a:r>
            <a:endParaRPr spc="-4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831154" y="4713440"/>
            <a:ext cx="35877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2310"/>
              </a:lnSpc>
            </a:pPr>
            <a:fld id="{81D60167-4931-47E6-BA6A-407CBD079E47}" type="slidenum">
              <a:rPr lang="en-US" smtClean="0"/>
              <a:pPr marL="38100">
                <a:lnSpc>
                  <a:spcPts val="2310"/>
                </a:lnSpc>
              </a:pPr>
              <a:t>116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00672" y="2313782"/>
            <a:ext cx="81051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5600">
              <a:spcBef>
                <a:spcPts val="100"/>
              </a:spcBef>
              <a:buChar char="-"/>
              <a:tabLst>
                <a:tab pos="367665" algn="l"/>
                <a:tab pos="368300" algn="l"/>
              </a:tabLst>
            </a:pPr>
            <a:r>
              <a:rPr sz="3000" spc="-5" dirty="0">
                <a:latin typeface="Arial"/>
                <a:cs typeface="Arial"/>
              </a:rPr>
              <a:t>Use </a:t>
            </a:r>
            <a:r>
              <a:rPr sz="3000" spc="-5" dirty="0">
                <a:solidFill>
                  <a:srgbClr val="38751C"/>
                </a:solidFill>
                <a:latin typeface="Arial"/>
                <a:cs typeface="Arial"/>
              </a:rPr>
              <a:t>ReLU</a:t>
            </a:r>
            <a:r>
              <a:rPr sz="3000" spc="-5" dirty="0">
                <a:latin typeface="Arial"/>
                <a:cs typeface="Arial"/>
              </a:rPr>
              <a:t>. Be </a:t>
            </a:r>
            <a:r>
              <a:rPr sz="3000" dirty="0">
                <a:latin typeface="Arial"/>
                <a:cs typeface="Arial"/>
              </a:rPr>
              <a:t>careful </a:t>
            </a:r>
            <a:r>
              <a:rPr sz="3000" spc="-5" dirty="0">
                <a:latin typeface="Arial"/>
                <a:cs typeface="Arial"/>
              </a:rPr>
              <a:t>with </a:t>
            </a:r>
            <a:r>
              <a:rPr sz="3000" dirty="0">
                <a:latin typeface="Arial"/>
                <a:cs typeface="Arial"/>
              </a:rPr>
              <a:t>your </a:t>
            </a:r>
            <a:r>
              <a:rPr sz="3000" spc="-5" dirty="0">
                <a:latin typeface="Arial"/>
                <a:cs typeface="Arial"/>
              </a:rPr>
              <a:t>learning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rates</a:t>
            </a:r>
            <a:endParaRPr sz="3000">
              <a:latin typeface="Arial"/>
              <a:cs typeface="Arial"/>
            </a:endParaRPr>
          </a:p>
          <a:p>
            <a:pPr marL="367665" indent="-355600">
              <a:buChar char="-"/>
              <a:tabLst>
                <a:tab pos="367665" algn="l"/>
                <a:tab pos="368300" algn="l"/>
              </a:tabLst>
            </a:pPr>
            <a:r>
              <a:rPr sz="3000" spc="-40" dirty="0">
                <a:latin typeface="Arial"/>
                <a:cs typeface="Arial"/>
              </a:rPr>
              <a:t>Try </a:t>
            </a:r>
            <a:r>
              <a:rPr sz="3000" spc="-5" dirty="0">
                <a:latin typeface="Arial"/>
                <a:cs typeface="Arial"/>
              </a:rPr>
              <a:t>out </a:t>
            </a:r>
            <a:r>
              <a:rPr sz="3000" spc="-5" dirty="0">
                <a:solidFill>
                  <a:srgbClr val="BF9000"/>
                </a:solidFill>
                <a:latin typeface="Arial"/>
                <a:cs typeface="Arial"/>
              </a:rPr>
              <a:t>Leaky ReLU </a:t>
            </a:r>
            <a:r>
              <a:rPr sz="3000" dirty="0">
                <a:solidFill>
                  <a:srgbClr val="BF9000"/>
                </a:solidFill>
                <a:latin typeface="Arial"/>
                <a:cs typeface="Arial"/>
              </a:rPr>
              <a:t>/ Maxout /</a:t>
            </a:r>
            <a:r>
              <a:rPr sz="3000" spc="-5" dirty="0">
                <a:solidFill>
                  <a:srgbClr val="BF9000"/>
                </a:solidFill>
                <a:latin typeface="Arial"/>
                <a:cs typeface="Arial"/>
              </a:rPr>
              <a:t> ELU</a:t>
            </a:r>
            <a:endParaRPr sz="3000">
              <a:latin typeface="Arial"/>
              <a:cs typeface="Arial"/>
            </a:endParaRPr>
          </a:p>
          <a:p>
            <a:pPr marL="367665" indent="-355600">
              <a:buChar char="-"/>
              <a:tabLst>
                <a:tab pos="367665" algn="l"/>
                <a:tab pos="368300" algn="l"/>
              </a:tabLst>
            </a:pPr>
            <a:r>
              <a:rPr sz="3000" spc="-40" dirty="0">
                <a:latin typeface="Arial"/>
                <a:cs typeface="Arial"/>
              </a:rPr>
              <a:t>Try </a:t>
            </a:r>
            <a:r>
              <a:rPr sz="3000" spc="-5" dirty="0">
                <a:latin typeface="Arial"/>
                <a:cs typeface="Arial"/>
              </a:rPr>
              <a:t>out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tanh </a:t>
            </a:r>
            <a:r>
              <a:rPr sz="3000" spc="-5" dirty="0">
                <a:latin typeface="Arial"/>
                <a:cs typeface="Arial"/>
              </a:rPr>
              <a:t>but don’t expect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much</a:t>
            </a:r>
            <a:endParaRPr sz="3000">
              <a:latin typeface="Arial"/>
              <a:cs typeface="Arial"/>
            </a:endParaRPr>
          </a:p>
          <a:p>
            <a:pPr marL="367665" indent="-355600">
              <a:buChar char="-"/>
              <a:tabLst>
                <a:tab pos="367665" algn="l"/>
                <a:tab pos="368300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Don’t use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sigmoid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B57BF-CAA6-4420-AA53-094763851D23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38841" y="1179335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[Ioffe and Szegedy,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25" y="1712463"/>
            <a:ext cx="764730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“you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zero-mean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unit-variance activations? just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so.”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62255" lvl="0" indent="0" algn="l" defTabSz="914400" rtl="0" eaLnBrk="1" fontAlgn="auto" latinLnBrk="0" hangingPunct="1">
              <a:lnSpc>
                <a:spcPts val="2850"/>
              </a:lnSpc>
              <a:spcBef>
                <a:spcPts val="1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batch of activations 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layer. 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dimension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zero-mean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unit-variance,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apply: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8447" y="3795445"/>
            <a:ext cx="2876544" cy="923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8C3750-5E24-4485-BE1E-20C8A54F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>
                <a:cs typeface="Arial"/>
              </a:rPr>
              <a:t>Batch</a:t>
            </a:r>
            <a:r>
              <a:rPr lang="en-US" spc="-85" dirty="0">
                <a:cs typeface="Arial"/>
              </a:rPr>
              <a:t> </a:t>
            </a:r>
            <a:r>
              <a:rPr lang="en-US" spc="-5" dirty="0">
                <a:cs typeface="Arial"/>
              </a:rPr>
              <a:t>Normalization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7551738" y="4705350"/>
            <a:ext cx="1592262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lang="en-US" sz="3000" b="0" i="0" u="none" strike="noStrike" kern="1200" cap="none" spc="-27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7553325" y="4705350"/>
            <a:ext cx="1590675" cy="309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0" y="4710113"/>
            <a:ext cx="4514850" cy="280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lang="en-US" sz="1800" b="0" i="0" u="none" strike="noStrike" kern="1200" cap="none" spc="-1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E0B0A-0E15-4BE7-9C62-714C6CE6C292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41240" y="4330419"/>
            <a:ext cx="2876544" cy="923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6491" y="4325642"/>
            <a:ext cx="2886075" cy="952500"/>
          </a:xfrm>
          <a:custGeom>
            <a:avLst/>
            <a:gdLst/>
            <a:ahLst/>
            <a:cxnLst/>
            <a:rect l="l" t="t" r="r" b="b"/>
            <a:pathLst>
              <a:path w="2886075" h="952500">
                <a:moveTo>
                  <a:pt x="0" y="0"/>
                </a:moveTo>
                <a:lnTo>
                  <a:pt x="2886044" y="0"/>
                </a:lnTo>
                <a:lnTo>
                  <a:pt x="2886044" y="952498"/>
                </a:lnTo>
                <a:lnTo>
                  <a:pt x="0" y="9524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024" y="2797196"/>
            <a:ext cx="2040255" cy="2067560"/>
          </a:xfrm>
          <a:custGeom>
            <a:avLst/>
            <a:gdLst/>
            <a:ahLst/>
            <a:cxnLst/>
            <a:rect l="l" t="t" r="r" b="b"/>
            <a:pathLst>
              <a:path w="2040255" h="2067560">
                <a:moveTo>
                  <a:pt x="0" y="0"/>
                </a:moveTo>
                <a:lnTo>
                  <a:pt x="2039995" y="0"/>
                </a:lnTo>
                <a:lnTo>
                  <a:pt x="2039995" y="2067295"/>
                </a:lnTo>
                <a:lnTo>
                  <a:pt x="0" y="2067295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175" y="3550177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7547" y="4995822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38769" y="306227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1555496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6795" y="4598718"/>
            <a:ext cx="163949" cy="21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56795" y="2870318"/>
            <a:ext cx="163949" cy="211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0540" y="2599632"/>
            <a:ext cx="4782185" cy="11150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empirical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variance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independently for each  dimension.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87468" y="3817193"/>
            <a:ext cx="3367404" cy="0"/>
          </a:xfrm>
          <a:custGeom>
            <a:avLst/>
            <a:gdLst/>
            <a:ahLst/>
            <a:cxnLst/>
            <a:rect l="l" t="t" r="r" b="b"/>
            <a:pathLst>
              <a:path w="3367404">
                <a:moveTo>
                  <a:pt x="0" y="0"/>
                </a:moveTo>
                <a:lnTo>
                  <a:pt x="3367343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54813" y="38014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0" y="0"/>
                </a:lnTo>
                <a:lnTo>
                  <a:pt x="43224" y="15724"/>
                </a:lnTo>
                <a:lnTo>
                  <a:pt x="0" y="3144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54812" y="38014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8464" y="3907774"/>
            <a:ext cx="1735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Normalize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33970" y="306227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1555496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51991" y="4598718"/>
            <a:ext cx="163959" cy="21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51991" y="2870318"/>
            <a:ext cx="163959" cy="211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29170" y="306227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1555496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47192" y="4598718"/>
            <a:ext cx="163959" cy="21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47192" y="2870318"/>
            <a:ext cx="163959" cy="211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7323" y="1712462"/>
            <a:ext cx="7628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“you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zero-mean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unit-variance activations? just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so.”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400B8690-E928-47EF-88F4-E40205D8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pc="-10" dirty="0">
                <a:cs typeface="Arial"/>
              </a:rPr>
              <a:t>Batch</a:t>
            </a:r>
            <a:r>
              <a:rPr lang="en-US" spc="-85" dirty="0">
                <a:cs typeface="Arial"/>
              </a:rPr>
              <a:t> </a:t>
            </a:r>
            <a:r>
              <a:rPr lang="en-US" spc="-5" dirty="0">
                <a:cs typeface="Arial"/>
              </a:rPr>
              <a:t>Normalization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A34968-3487-4878-A091-35BDD7EB825A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CC2C3E55-EDDB-4346-9F51-A23630ADB397}"/>
              </a:ext>
            </a:extLst>
          </p:cNvPr>
          <p:cNvSpPr txBox="1"/>
          <p:nvPr/>
        </p:nvSpPr>
        <p:spPr>
          <a:xfrm>
            <a:off x="6238841" y="1179335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[Ioffe and Szegedy,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82324" y="2279260"/>
            <a:ext cx="2876544" cy="923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561" y="2274497"/>
            <a:ext cx="2886710" cy="952500"/>
          </a:xfrm>
          <a:custGeom>
            <a:avLst/>
            <a:gdLst/>
            <a:ahLst/>
            <a:cxnLst/>
            <a:rect l="l" t="t" r="r" b="b"/>
            <a:pathLst>
              <a:path w="2886710" h="952500">
                <a:moveTo>
                  <a:pt x="0" y="0"/>
                </a:moveTo>
                <a:lnTo>
                  <a:pt x="2886081" y="0"/>
                </a:lnTo>
                <a:lnTo>
                  <a:pt x="2886081" y="952498"/>
                </a:lnTo>
                <a:lnTo>
                  <a:pt x="0" y="9524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49" y="3375813"/>
            <a:ext cx="3818890" cy="553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then allow the network 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squash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range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it wants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2311" y="4171793"/>
            <a:ext cx="3038456" cy="552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549" y="4167019"/>
            <a:ext cx="3048000" cy="561975"/>
          </a:xfrm>
          <a:custGeom>
            <a:avLst/>
            <a:gdLst/>
            <a:ahLst/>
            <a:cxnLst/>
            <a:rect l="l" t="t" r="r" b="b"/>
            <a:pathLst>
              <a:path w="3048000" h="561975">
                <a:moveTo>
                  <a:pt x="0" y="0"/>
                </a:moveTo>
                <a:lnTo>
                  <a:pt x="3047993" y="0"/>
                </a:lnTo>
                <a:lnTo>
                  <a:pt x="3047993" y="561973"/>
                </a:lnTo>
                <a:lnTo>
                  <a:pt x="0" y="56197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95189" y="3372545"/>
            <a:ext cx="2438395" cy="419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95188" y="3901869"/>
            <a:ext cx="1924046" cy="466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0590" y="2860271"/>
            <a:ext cx="3096895" cy="217741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49225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Note, the network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000" marR="652145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recover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identity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mapping.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6553200" y="7959725"/>
            <a:ext cx="2133600" cy="30777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sz="3000" b="0" i="0" u="none" strike="noStrike" kern="1200" cap="none" spc="-27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124200" y="7959725"/>
            <a:ext cx="2895600" cy="29495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457200" y="7959725"/>
            <a:ext cx="2133600" cy="80791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9149" y="1839091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Normalize: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00BFA493-73F6-4D60-98C7-E277FDB7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b="0" spc="-10" dirty="0">
                <a:cs typeface="Arial"/>
              </a:rPr>
              <a:t>Batch</a:t>
            </a:r>
            <a:r>
              <a:rPr lang="en-US" sz="4400" b="0" spc="-85" dirty="0">
                <a:cs typeface="Arial"/>
              </a:rPr>
              <a:t> </a:t>
            </a:r>
            <a:r>
              <a:rPr lang="en-US" sz="4400" b="0" spc="-5" dirty="0">
                <a:cs typeface="Arial"/>
              </a:rPr>
              <a:t>Normalization</a:t>
            </a:r>
            <a:endParaRPr lang="en-US" sz="4400"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5D73D-0ED6-4893-9B00-B9ECB1046318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85AD6F5-35EF-44BE-BC27-C7E423638A1B}"/>
              </a:ext>
            </a:extLst>
          </p:cNvPr>
          <p:cNvSpPr txBox="1"/>
          <p:nvPr/>
        </p:nvSpPr>
        <p:spPr>
          <a:xfrm>
            <a:off x="6238841" y="1179335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[Ioffe and Szegedy,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48757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1250" y="1599774"/>
            <a:ext cx="4966291" cy="3569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1667" y="1686154"/>
            <a:ext cx="3632200" cy="166936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6865" marR="175895" lvl="0" indent="-304165" algn="l" defTabSz="914400" rtl="0" eaLnBrk="1" fontAlgn="auto" latinLnBrk="0" hangingPunct="1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Improves gradient flow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 the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Allows higher learning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5080" lvl="0" indent="-304165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Reduces 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dependence  on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initialization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160020" lvl="0" indent="-304165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Acts as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 of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regularization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99118" y="4704893"/>
            <a:ext cx="15925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1BD0D3B8-6A07-45B8-B88A-621E6E3D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pc="-10" dirty="0">
                <a:cs typeface="Arial"/>
              </a:rPr>
              <a:t>Batch</a:t>
            </a:r>
            <a:r>
              <a:rPr lang="en-US" spc="-85" dirty="0">
                <a:cs typeface="Arial"/>
              </a:rPr>
              <a:t> </a:t>
            </a:r>
            <a:r>
              <a:rPr lang="en-US" spc="-5" dirty="0">
                <a:cs typeface="Arial"/>
              </a:rPr>
              <a:t>Normalization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BA625-5BA7-4C08-8031-0EF6B5A6C7B0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27D6E5EA-DB7E-4501-AEF4-657F1770C59E}"/>
              </a:ext>
            </a:extLst>
          </p:cNvPr>
          <p:cNvSpPr txBox="1"/>
          <p:nvPr/>
        </p:nvSpPr>
        <p:spPr>
          <a:xfrm>
            <a:off x="6238841" y="1179335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[Ioffe and Szegedy,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1250" y="1599774"/>
            <a:ext cx="4966291" cy="3569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9193" y="1686155"/>
            <a:ext cx="3794760" cy="281384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0480" lvl="0" indent="0" algn="l" defTabSz="914400" rtl="0" eaLnBrk="1" fontAlgn="auto" latinLnBrk="0" hangingPunct="1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at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time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BatchNorm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 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functions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differently: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431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mean/std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not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on the batch. Instead,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single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fixed empirical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activations  during training is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used.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 can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estimated during training  with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running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averages)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99118" y="4704893"/>
            <a:ext cx="15925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45224" y="4709647"/>
            <a:ext cx="451485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lang="en-US" sz="1800" b="0" i="0" u="none" strike="noStrike" kern="1200" cap="none" spc="-1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3F780EC-6F14-4B39-B738-B2EBE3B7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pc="-10" dirty="0">
                <a:cs typeface="Arial"/>
              </a:rPr>
              <a:t>Batch</a:t>
            </a:r>
            <a:r>
              <a:rPr lang="en-US" spc="-85" dirty="0">
                <a:cs typeface="Arial"/>
              </a:rPr>
              <a:t> </a:t>
            </a:r>
            <a:r>
              <a:rPr lang="en-US" spc="-5" dirty="0">
                <a:cs typeface="Arial"/>
              </a:rPr>
              <a:t>Normalization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43A96-D4F3-459A-A17E-55DBB45A649D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6E04C0B-9931-4095-B3DE-BF595EA31386}"/>
              </a:ext>
            </a:extLst>
          </p:cNvPr>
          <p:cNvSpPr txBox="1"/>
          <p:nvPr/>
        </p:nvSpPr>
        <p:spPr>
          <a:xfrm>
            <a:off x="6238841" y="1179335"/>
            <a:ext cx="262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[Ioffe and Szegedy,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3275" y="2704096"/>
            <a:ext cx="5480013" cy="128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4588" y="2189765"/>
            <a:ext cx="2076615" cy="2076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8662" y="4333642"/>
            <a:ext cx="2332990" cy="0"/>
          </a:xfrm>
          <a:custGeom>
            <a:avLst/>
            <a:gdLst/>
            <a:ahLst/>
            <a:cxnLst/>
            <a:rect l="l" t="t" r="r" b="b"/>
            <a:pathLst>
              <a:path w="2332990">
                <a:moveTo>
                  <a:pt x="0" y="0"/>
                </a:moveTo>
                <a:lnTo>
                  <a:pt x="233287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1533" y="431791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0" y="0"/>
                </a:lnTo>
                <a:lnTo>
                  <a:pt x="43224" y="15724"/>
                </a:lnTo>
                <a:lnTo>
                  <a:pt x="0" y="31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11533" y="431791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1692" y="4354019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W_1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9837" y="2067366"/>
            <a:ext cx="0" cy="2266315"/>
          </a:xfrm>
          <a:custGeom>
            <a:avLst/>
            <a:gdLst/>
            <a:ahLst/>
            <a:cxnLst/>
            <a:rect l="l" t="t" r="r" b="b"/>
            <a:pathLst>
              <a:path h="2266315">
                <a:moveTo>
                  <a:pt x="0" y="2266277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14112" y="202414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74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74" y="43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4112" y="202414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74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74" y="432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649" y="1966440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W_2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8421" y="3929906"/>
            <a:ext cx="159174" cy="159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47161" y="2210532"/>
            <a:ext cx="1008380" cy="1746250"/>
          </a:xfrm>
          <a:custGeom>
            <a:avLst/>
            <a:gdLst/>
            <a:ahLst/>
            <a:cxnLst/>
            <a:rect l="l" t="t" r="r" b="b"/>
            <a:pathLst>
              <a:path w="1008379" h="1746250">
                <a:moveTo>
                  <a:pt x="1007922" y="1746036"/>
                </a:moveTo>
                <a:lnTo>
                  <a:pt x="0" y="0"/>
                </a:lnTo>
              </a:path>
            </a:pathLst>
          </a:custGeom>
          <a:ln w="28574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25936" y="3746744"/>
            <a:ext cx="148199" cy="228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5399118" y="4704893"/>
            <a:ext cx="15925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145224" y="4709647"/>
            <a:ext cx="451485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lang="en-US" sz="1800" b="0" i="0" u="none" strike="noStrike" kern="1200" cap="none" spc="-1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09EB3CE-FD8C-4A6A-B539-A5E8074E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6E2FFA-3E9F-48FE-B8E7-EA01D52AA068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15F860-B15A-4AAE-966C-9051ABBA039F}"/>
              </a:ext>
            </a:extLst>
          </p:cNvPr>
          <p:cNvSpPr txBox="1"/>
          <p:nvPr/>
        </p:nvSpPr>
        <p:spPr>
          <a:xfrm>
            <a:off x="2317125" y="534016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Next lecture: Problems and better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1A64CF-77B2-438A-8096-422BCF42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Babysitting the Learning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8C034-4B5A-44C5-AACE-10B43F07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Preprocess data</a:t>
            </a:r>
          </a:p>
          <a:p>
            <a:r>
              <a:rPr lang="en-US" sz="2400" dirty="0"/>
              <a:t>Choose architecture</a:t>
            </a:r>
          </a:p>
          <a:p>
            <a:r>
              <a:rPr lang="en-US" sz="2400" dirty="0"/>
              <a:t>Initialize and check initial loss with no regularization</a:t>
            </a:r>
          </a:p>
          <a:p>
            <a:r>
              <a:rPr lang="en-US" sz="2400" dirty="0"/>
              <a:t>Increase regularization, loss should increase</a:t>
            </a:r>
          </a:p>
          <a:p>
            <a:r>
              <a:rPr lang="en-US" sz="2400" dirty="0"/>
              <a:t>Then train – try small portion of data, check you can overfit </a:t>
            </a:r>
          </a:p>
          <a:p>
            <a:r>
              <a:rPr lang="en-US" sz="2400" dirty="0"/>
              <a:t>Add regularization, and find learning rate that can make the loss go down</a:t>
            </a:r>
          </a:p>
          <a:p>
            <a:r>
              <a:rPr lang="en-US" sz="2400" spc="-5" dirty="0">
                <a:cs typeface="Arial"/>
              </a:rPr>
              <a:t>Check learning rates in range [1e-3 </a:t>
            </a:r>
            <a:r>
              <a:rPr lang="en-US" sz="2400" dirty="0">
                <a:cs typeface="Arial"/>
              </a:rPr>
              <a:t>…</a:t>
            </a:r>
            <a:r>
              <a:rPr lang="en-US" sz="2400" spc="-25" dirty="0">
                <a:cs typeface="Arial"/>
              </a:rPr>
              <a:t> </a:t>
            </a:r>
            <a:r>
              <a:rPr lang="en-US" sz="2400" spc="-5" dirty="0">
                <a:cs typeface="Arial"/>
              </a:rPr>
              <a:t>1e-5]</a:t>
            </a:r>
            <a:endParaRPr lang="en-US" sz="2400" dirty="0"/>
          </a:p>
          <a:p>
            <a:r>
              <a:rPr lang="en-US" sz="2400" dirty="0"/>
              <a:t>Coarse-to-fine search for hyperparameters (e.g. learning rate, regularization)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71383-B596-4ECD-96AB-2242419591FF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  <p:extLst>
      <p:ext uri="{BB962C8B-B14F-4D97-AF65-F5344CB8AC3E}">
        <p14:creationId xmlns:p14="http://schemas.microsoft.com/office/powerpoint/2010/main" val="14806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820" y="1526398"/>
            <a:ext cx="4819907" cy="3805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1616" y="2446471"/>
            <a:ext cx="0" cy="1513840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0"/>
                </a:moveTo>
                <a:lnTo>
                  <a:pt x="0" y="1513796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0617" y="2350498"/>
            <a:ext cx="81999" cy="105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20617" y="3950744"/>
            <a:ext cx="81999" cy="10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8985" y="2871351"/>
            <a:ext cx="3782060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big gap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overfitting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regularization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strength?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gap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 increase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capacity?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FB15BAF-75A9-4EB2-BFF4-D6177B86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Monitor </a:t>
            </a:r>
            <a:r>
              <a:rPr lang="en-US" spc="-5" dirty="0">
                <a:cs typeface="Arial"/>
              </a:rPr>
              <a:t>and </a:t>
            </a:r>
            <a:r>
              <a:rPr lang="en-US" dirty="0">
                <a:cs typeface="Arial"/>
              </a:rPr>
              <a:t>visualize </a:t>
            </a:r>
            <a:r>
              <a:rPr lang="en-US" spc="-5" dirty="0">
                <a:cs typeface="Arial"/>
              </a:rPr>
              <a:t>accuracy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0DF01-9A83-444D-98B6-175DD10BD45A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2A76-1280-4395-B470-949C752C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sparse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794E-C3D8-4FDD-A8F5-9B2DB191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Deep neural networks require lots of data, and can overfit easily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more weights you need to learn, the more data you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That’s why with a deeper network, you need more data for training than for a shallower network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Ways to prevent overfitting include: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Using a validation set to stop training or pick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Regularization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Data augmentation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Transfer learning</a:t>
            </a:r>
          </a:p>
        </p:txBody>
      </p:sp>
    </p:spTree>
    <p:extLst>
      <p:ext uri="{BB962C8B-B14F-4D97-AF65-F5344CB8AC3E}">
        <p14:creationId xmlns:p14="http://schemas.microsoft.com/office/powerpoint/2010/main" val="3725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Over-training prevention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38936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Running too many epochs can result in over-fitting.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a hold-out validation set and test accuracy on it after every epoch. Stop training when additional epochs actually increase validation error.</a:t>
            </a:r>
          </a:p>
          <a:p>
            <a:pPr marL="0" indent="0">
              <a:lnSpc>
                <a:spcPct val="90000"/>
              </a:lnSpc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0675" y="1450280"/>
            <a:ext cx="6367463" cy="2149475"/>
            <a:chOff x="1590675" y="1450280"/>
            <a:chExt cx="6367463" cy="2149475"/>
          </a:xfrm>
        </p:grpSpPr>
        <p:sp>
          <p:nvSpPr>
            <p:cNvPr id="263181" name="Text Box 13"/>
            <p:cNvSpPr txBox="1">
              <a:spLocks noChangeArrowheads="1"/>
            </p:cNvSpPr>
            <p:nvPr/>
          </p:nvSpPr>
          <p:spPr bwMode="auto">
            <a:xfrm>
              <a:off x="1771650" y="3140968"/>
              <a:ext cx="307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3109913" y="3202880"/>
              <a:ext cx="1927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# training epochs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90675" y="1450280"/>
              <a:ext cx="6367463" cy="1690688"/>
              <a:chOff x="1590675" y="1793875"/>
              <a:chExt cx="6367463" cy="1690688"/>
            </a:xfrm>
          </p:grpSpPr>
          <p:sp>
            <p:nvSpPr>
              <p:cNvPr id="263172" name="Line 4"/>
              <p:cNvSpPr>
                <a:spLocks noChangeShapeType="1"/>
              </p:cNvSpPr>
              <p:nvPr/>
            </p:nvSpPr>
            <p:spPr bwMode="auto">
              <a:xfrm>
                <a:off x="2033588" y="1793875"/>
                <a:ext cx="0" cy="1682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73" name="Line 5"/>
              <p:cNvSpPr>
                <a:spLocks noChangeShapeType="1"/>
              </p:cNvSpPr>
              <p:nvPr/>
            </p:nvSpPr>
            <p:spPr bwMode="auto">
              <a:xfrm>
                <a:off x="2022475" y="3476625"/>
                <a:ext cx="4241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74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452563" y="2135187"/>
                <a:ext cx="6731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</a:rPr>
                  <a:t>error</a:t>
                </a:r>
              </a:p>
            </p:txBody>
          </p:sp>
          <p:sp>
            <p:nvSpPr>
              <p:cNvPr id="263177" name="Text Box 9"/>
              <p:cNvSpPr txBox="1">
                <a:spLocks noChangeArrowheads="1"/>
              </p:cNvSpPr>
              <p:nvPr/>
            </p:nvSpPr>
            <p:spPr bwMode="auto">
              <a:xfrm>
                <a:off x="6186488" y="3087688"/>
                <a:ext cx="17716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</a:rPr>
                  <a:t>on training data</a:t>
                </a:r>
              </a:p>
            </p:txBody>
          </p:sp>
          <p:sp>
            <p:nvSpPr>
              <p:cNvPr id="263180" name="Text Box 12"/>
              <p:cNvSpPr txBox="1">
                <a:spLocks noChangeArrowheads="1"/>
              </p:cNvSpPr>
              <p:nvPr/>
            </p:nvSpPr>
            <p:spPr bwMode="auto">
              <a:xfrm>
                <a:off x="6156325" y="2449513"/>
                <a:ext cx="13350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FF0000"/>
                    </a:solidFill>
                  </a:rPr>
                  <a:t>on test data</a:t>
                </a:r>
              </a:p>
            </p:txBody>
          </p:sp>
          <p:sp>
            <p:nvSpPr>
              <p:cNvPr id="263183" name="Freeform 15"/>
              <p:cNvSpPr>
                <a:spLocks/>
              </p:cNvSpPr>
              <p:nvPr/>
            </p:nvSpPr>
            <p:spPr bwMode="auto">
              <a:xfrm>
                <a:off x="2022475" y="2011363"/>
                <a:ext cx="4133850" cy="1450975"/>
              </a:xfrm>
              <a:custGeom>
                <a:avLst/>
                <a:gdLst>
                  <a:gd name="T0" fmla="*/ 0 w 2604"/>
                  <a:gd name="T1" fmla="*/ 0 h 914"/>
                  <a:gd name="T2" fmla="*/ 70 w 2604"/>
                  <a:gd name="T3" fmla="*/ 262 h 914"/>
                  <a:gd name="T4" fmla="*/ 323 w 2604"/>
                  <a:gd name="T5" fmla="*/ 553 h 914"/>
                  <a:gd name="T6" fmla="*/ 722 w 2604"/>
                  <a:gd name="T7" fmla="*/ 776 h 914"/>
                  <a:gd name="T8" fmla="*/ 1460 w 2604"/>
                  <a:gd name="T9" fmla="*/ 868 h 914"/>
                  <a:gd name="T10" fmla="*/ 2212 w 2604"/>
                  <a:gd name="T11" fmla="*/ 884 h 914"/>
                  <a:gd name="T12" fmla="*/ 2604 w 2604"/>
                  <a:gd name="T13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4" h="914">
                    <a:moveTo>
                      <a:pt x="0" y="0"/>
                    </a:moveTo>
                    <a:cubicBezTo>
                      <a:pt x="8" y="85"/>
                      <a:pt x="16" y="170"/>
                      <a:pt x="70" y="262"/>
                    </a:cubicBezTo>
                    <a:cubicBezTo>
                      <a:pt x="124" y="354"/>
                      <a:pt x="214" y="467"/>
                      <a:pt x="323" y="553"/>
                    </a:cubicBezTo>
                    <a:cubicBezTo>
                      <a:pt x="432" y="639"/>
                      <a:pt x="533" y="724"/>
                      <a:pt x="722" y="776"/>
                    </a:cubicBezTo>
                    <a:cubicBezTo>
                      <a:pt x="911" y="828"/>
                      <a:pt x="1212" y="850"/>
                      <a:pt x="1460" y="868"/>
                    </a:cubicBezTo>
                    <a:cubicBezTo>
                      <a:pt x="1708" y="886"/>
                      <a:pt x="2021" y="876"/>
                      <a:pt x="2212" y="884"/>
                    </a:cubicBezTo>
                    <a:cubicBezTo>
                      <a:pt x="2403" y="892"/>
                      <a:pt x="2543" y="914"/>
                      <a:pt x="2604" y="914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84" name="Freeform 16"/>
              <p:cNvSpPr>
                <a:spLocks/>
              </p:cNvSpPr>
              <p:nvPr/>
            </p:nvSpPr>
            <p:spPr bwMode="auto">
              <a:xfrm>
                <a:off x="2022475" y="2011363"/>
                <a:ext cx="4060825" cy="1182687"/>
              </a:xfrm>
              <a:custGeom>
                <a:avLst/>
                <a:gdLst>
                  <a:gd name="T0" fmla="*/ 0 w 2558"/>
                  <a:gd name="T1" fmla="*/ 0 h 745"/>
                  <a:gd name="T2" fmla="*/ 139 w 2558"/>
                  <a:gd name="T3" fmla="*/ 277 h 745"/>
                  <a:gd name="T4" fmla="*/ 438 w 2558"/>
                  <a:gd name="T5" fmla="*/ 469 h 745"/>
                  <a:gd name="T6" fmla="*/ 1037 w 2558"/>
                  <a:gd name="T7" fmla="*/ 699 h 745"/>
                  <a:gd name="T8" fmla="*/ 1444 w 2558"/>
                  <a:gd name="T9" fmla="*/ 730 h 745"/>
                  <a:gd name="T10" fmla="*/ 2051 w 2558"/>
                  <a:gd name="T11" fmla="*/ 607 h 745"/>
                  <a:gd name="T12" fmla="*/ 2335 w 2558"/>
                  <a:gd name="T13" fmla="*/ 484 h 745"/>
                  <a:gd name="T14" fmla="*/ 2558 w 2558"/>
                  <a:gd name="T15" fmla="*/ 41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8" h="745">
                    <a:moveTo>
                      <a:pt x="0" y="0"/>
                    </a:moveTo>
                    <a:cubicBezTo>
                      <a:pt x="33" y="99"/>
                      <a:pt x="66" y="199"/>
                      <a:pt x="139" y="277"/>
                    </a:cubicBezTo>
                    <a:cubicBezTo>
                      <a:pt x="212" y="355"/>
                      <a:pt x="288" y="399"/>
                      <a:pt x="438" y="469"/>
                    </a:cubicBezTo>
                    <a:cubicBezTo>
                      <a:pt x="588" y="539"/>
                      <a:pt x="869" y="655"/>
                      <a:pt x="1037" y="699"/>
                    </a:cubicBezTo>
                    <a:cubicBezTo>
                      <a:pt x="1205" y="743"/>
                      <a:pt x="1275" y="745"/>
                      <a:pt x="1444" y="730"/>
                    </a:cubicBezTo>
                    <a:cubicBezTo>
                      <a:pt x="1613" y="715"/>
                      <a:pt x="1903" y="648"/>
                      <a:pt x="2051" y="607"/>
                    </a:cubicBezTo>
                    <a:cubicBezTo>
                      <a:pt x="2199" y="566"/>
                      <a:pt x="2251" y="516"/>
                      <a:pt x="2335" y="484"/>
                    </a:cubicBezTo>
                    <a:cubicBezTo>
                      <a:pt x="2419" y="452"/>
                      <a:pt x="2525" y="430"/>
                      <a:pt x="2558" y="415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660408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Adapted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461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90656" cy="838200"/>
          </a:xfrm>
        </p:spPr>
        <p:txBody>
          <a:bodyPr/>
          <a:lstStyle/>
          <a:p>
            <a:r>
              <a:rPr lang="en-US" altLang="en-US" dirty="0"/>
              <a:t>Determining best number of hidden units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Too few hidden units prevents the network from adequately fitting the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Too many hidden units can result in over-fitting.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Use internal cross-validation to empirically determine an optimal number of hidden units.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63700" y="2392412"/>
            <a:ext cx="6367463" cy="2044700"/>
            <a:chOff x="1663700" y="2770188"/>
            <a:chExt cx="6367463" cy="2044700"/>
          </a:xfrm>
        </p:grpSpPr>
        <p:sp>
          <p:nvSpPr>
            <p:cNvPr id="265220" name="Line 4"/>
            <p:cNvSpPr>
              <a:spLocks noChangeShapeType="1"/>
            </p:cNvSpPr>
            <p:nvPr/>
          </p:nvSpPr>
          <p:spPr bwMode="auto">
            <a:xfrm>
              <a:off x="2106613" y="2770188"/>
              <a:ext cx="0" cy="1682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1" name="Line 5"/>
            <p:cNvSpPr>
              <a:spLocks noChangeShapeType="1"/>
            </p:cNvSpPr>
            <p:nvPr/>
          </p:nvSpPr>
          <p:spPr bwMode="auto">
            <a:xfrm>
              <a:off x="2095500" y="4452938"/>
              <a:ext cx="424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2" name="Text Box 6"/>
            <p:cNvSpPr txBox="1">
              <a:spLocks noChangeArrowheads="1"/>
            </p:cNvSpPr>
            <p:nvPr/>
          </p:nvSpPr>
          <p:spPr bwMode="auto">
            <a:xfrm rot="-5400000">
              <a:off x="1525588" y="3111500"/>
              <a:ext cx="6731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error</a:t>
              </a:r>
            </a:p>
          </p:txBody>
        </p:sp>
        <p:sp>
          <p:nvSpPr>
            <p:cNvPr id="265223" name="Text Box 7"/>
            <p:cNvSpPr txBox="1">
              <a:spLocks noChangeArrowheads="1"/>
            </p:cNvSpPr>
            <p:nvPr/>
          </p:nvSpPr>
          <p:spPr bwMode="auto">
            <a:xfrm>
              <a:off x="6259513" y="4064000"/>
              <a:ext cx="17716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on training data</a:t>
              </a:r>
            </a:p>
          </p:txBody>
        </p:sp>
        <p:sp>
          <p:nvSpPr>
            <p:cNvPr id="265224" name="Text Box 8"/>
            <p:cNvSpPr txBox="1">
              <a:spLocks noChangeArrowheads="1"/>
            </p:cNvSpPr>
            <p:nvPr/>
          </p:nvSpPr>
          <p:spPr bwMode="auto">
            <a:xfrm>
              <a:off x="6229350" y="3425825"/>
              <a:ext cx="13350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on test data</a:t>
              </a:r>
            </a:p>
          </p:txBody>
        </p:sp>
        <p:sp>
          <p:nvSpPr>
            <p:cNvPr id="265225" name="Text Box 9"/>
            <p:cNvSpPr txBox="1">
              <a:spLocks noChangeArrowheads="1"/>
            </p:cNvSpPr>
            <p:nvPr/>
          </p:nvSpPr>
          <p:spPr bwMode="auto">
            <a:xfrm>
              <a:off x="1844675" y="4356100"/>
              <a:ext cx="307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5226" name="Text Box 10"/>
            <p:cNvSpPr txBox="1">
              <a:spLocks noChangeArrowheads="1"/>
            </p:cNvSpPr>
            <p:nvPr/>
          </p:nvSpPr>
          <p:spPr bwMode="auto">
            <a:xfrm>
              <a:off x="3335338" y="4418013"/>
              <a:ext cx="1617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# hidden units</a:t>
              </a:r>
            </a:p>
          </p:txBody>
        </p:sp>
        <p:sp>
          <p:nvSpPr>
            <p:cNvPr id="265227" name="Freeform 11"/>
            <p:cNvSpPr>
              <a:spLocks/>
            </p:cNvSpPr>
            <p:nvPr/>
          </p:nvSpPr>
          <p:spPr bwMode="auto">
            <a:xfrm>
              <a:off x="2095500" y="2987675"/>
              <a:ext cx="4133850" cy="1450975"/>
            </a:xfrm>
            <a:custGeom>
              <a:avLst/>
              <a:gdLst>
                <a:gd name="T0" fmla="*/ 0 w 2604"/>
                <a:gd name="T1" fmla="*/ 0 h 914"/>
                <a:gd name="T2" fmla="*/ 70 w 2604"/>
                <a:gd name="T3" fmla="*/ 262 h 914"/>
                <a:gd name="T4" fmla="*/ 323 w 2604"/>
                <a:gd name="T5" fmla="*/ 553 h 914"/>
                <a:gd name="T6" fmla="*/ 722 w 2604"/>
                <a:gd name="T7" fmla="*/ 776 h 914"/>
                <a:gd name="T8" fmla="*/ 1460 w 2604"/>
                <a:gd name="T9" fmla="*/ 868 h 914"/>
                <a:gd name="T10" fmla="*/ 2212 w 2604"/>
                <a:gd name="T11" fmla="*/ 884 h 914"/>
                <a:gd name="T12" fmla="*/ 2604 w 2604"/>
                <a:gd name="T1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4" h="914">
                  <a:moveTo>
                    <a:pt x="0" y="0"/>
                  </a:moveTo>
                  <a:cubicBezTo>
                    <a:pt x="8" y="85"/>
                    <a:pt x="16" y="170"/>
                    <a:pt x="70" y="262"/>
                  </a:cubicBezTo>
                  <a:cubicBezTo>
                    <a:pt x="124" y="354"/>
                    <a:pt x="214" y="467"/>
                    <a:pt x="323" y="553"/>
                  </a:cubicBezTo>
                  <a:cubicBezTo>
                    <a:pt x="432" y="639"/>
                    <a:pt x="533" y="724"/>
                    <a:pt x="722" y="776"/>
                  </a:cubicBezTo>
                  <a:cubicBezTo>
                    <a:pt x="911" y="828"/>
                    <a:pt x="1212" y="850"/>
                    <a:pt x="1460" y="868"/>
                  </a:cubicBezTo>
                  <a:cubicBezTo>
                    <a:pt x="1708" y="886"/>
                    <a:pt x="2021" y="876"/>
                    <a:pt x="2212" y="884"/>
                  </a:cubicBezTo>
                  <a:cubicBezTo>
                    <a:pt x="2403" y="892"/>
                    <a:pt x="2543" y="914"/>
                    <a:pt x="2604" y="914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8" name="Freeform 12"/>
            <p:cNvSpPr>
              <a:spLocks/>
            </p:cNvSpPr>
            <p:nvPr/>
          </p:nvSpPr>
          <p:spPr bwMode="auto">
            <a:xfrm>
              <a:off x="2095500" y="2987675"/>
              <a:ext cx="4060825" cy="1182688"/>
            </a:xfrm>
            <a:custGeom>
              <a:avLst/>
              <a:gdLst>
                <a:gd name="T0" fmla="*/ 0 w 2558"/>
                <a:gd name="T1" fmla="*/ 0 h 745"/>
                <a:gd name="T2" fmla="*/ 139 w 2558"/>
                <a:gd name="T3" fmla="*/ 277 h 745"/>
                <a:gd name="T4" fmla="*/ 438 w 2558"/>
                <a:gd name="T5" fmla="*/ 469 h 745"/>
                <a:gd name="T6" fmla="*/ 1037 w 2558"/>
                <a:gd name="T7" fmla="*/ 699 h 745"/>
                <a:gd name="T8" fmla="*/ 1444 w 2558"/>
                <a:gd name="T9" fmla="*/ 730 h 745"/>
                <a:gd name="T10" fmla="*/ 2051 w 2558"/>
                <a:gd name="T11" fmla="*/ 607 h 745"/>
                <a:gd name="T12" fmla="*/ 2335 w 2558"/>
                <a:gd name="T13" fmla="*/ 484 h 745"/>
                <a:gd name="T14" fmla="*/ 2558 w 2558"/>
                <a:gd name="T15" fmla="*/ 41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745">
                  <a:moveTo>
                    <a:pt x="0" y="0"/>
                  </a:moveTo>
                  <a:cubicBezTo>
                    <a:pt x="33" y="99"/>
                    <a:pt x="66" y="199"/>
                    <a:pt x="139" y="277"/>
                  </a:cubicBezTo>
                  <a:cubicBezTo>
                    <a:pt x="212" y="355"/>
                    <a:pt x="288" y="399"/>
                    <a:pt x="438" y="469"/>
                  </a:cubicBezTo>
                  <a:cubicBezTo>
                    <a:pt x="588" y="539"/>
                    <a:pt x="869" y="655"/>
                    <a:pt x="1037" y="699"/>
                  </a:cubicBezTo>
                  <a:cubicBezTo>
                    <a:pt x="1205" y="743"/>
                    <a:pt x="1275" y="745"/>
                    <a:pt x="1444" y="730"/>
                  </a:cubicBezTo>
                  <a:cubicBezTo>
                    <a:pt x="1613" y="715"/>
                    <a:pt x="1903" y="648"/>
                    <a:pt x="2051" y="607"/>
                  </a:cubicBezTo>
                  <a:cubicBezTo>
                    <a:pt x="2199" y="566"/>
                    <a:pt x="2251" y="516"/>
                    <a:pt x="2335" y="484"/>
                  </a:cubicBezTo>
                  <a:cubicBezTo>
                    <a:pt x="2419" y="452"/>
                    <a:pt x="2525" y="430"/>
                    <a:pt x="2558" y="41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604084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265533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88494" y="1926586"/>
            <a:ext cx="7546209" cy="267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4686" y="481924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238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3211" y="4732793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49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49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00820" y="5048222"/>
            <a:ext cx="414845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Arial"/>
                <a:cs typeface="Arial"/>
              </a:rPr>
              <a:t>more neurons = more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9906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Effect of number of neurons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770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5750" y="1632599"/>
            <a:ext cx="8392483" cy="307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2649" y="4822414"/>
            <a:ext cx="526986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(you can play with this demo over at ConvNetJS: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  <a:hlinkClick r:id="rId3"/>
              </a:rPr>
              <a:t>http://cs.stanford.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  <a:hlinkClick r:id="rId3"/>
              </a:rPr>
              <a:t>edu/people/karpathy/convnetjs/demo/classify2d.html</a:t>
            </a:r>
            <a:r>
              <a:rPr sz="1400" spc="-5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1047329"/>
            <a:ext cx="7772400" cy="610442"/>
          </a:xfrm>
          <a:prstGeom prst="rect">
            <a:avLst/>
          </a:prstGeom>
        </p:spPr>
        <p:txBody>
          <a:bodyPr vert="horz" wrap="square" lIns="0" tIns="5589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/>
              <a:t>Do not use size of neural network as a regularizer. Use stronger regularization</a:t>
            </a:r>
            <a:r>
              <a:rPr sz="1800" spc="240" dirty="0"/>
              <a:t> </a:t>
            </a:r>
            <a:r>
              <a:rPr sz="1800" spc="-5" dirty="0"/>
              <a:t>instead:</a:t>
            </a:r>
            <a:endParaRPr sz="18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9906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Effect of regularization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48624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Regularization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L1, L2 regularization (</a:t>
            </a:r>
            <a:r>
              <a:rPr lang="en-US" altLang="en-US" i="1" dirty="0"/>
              <a:t>weight decay</a:t>
            </a:r>
            <a:r>
              <a:rPr lang="en-US" alt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Dropout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Randomly turn off some neurons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Allows individual neurons to independently be responsible for performance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4" y="3237498"/>
            <a:ext cx="4835966" cy="26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76" y="3271523"/>
            <a:ext cx="3393634" cy="25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5925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Dropout: A simple way to prevent neural networks from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overfitting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Srivastava JMLR 2014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7123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6800" y="47504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62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124" y="3470694"/>
            <a:ext cx="1069340" cy="750570"/>
          </a:xfrm>
          <a:custGeom>
            <a:avLst/>
            <a:gdLst/>
            <a:ahLst/>
            <a:cxnLst/>
            <a:rect l="l" t="t" r="r" b="b"/>
            <a:pathLst>
              <a:path w="1069340" h="750570">
                <a:moveTo>
                  <a:pt x="534598" y="750223"/>
                </a:moveTo>
                <a:lnTo>
                  <a:pt x="462056" y="749245"/>
                </a:lnTo>
                <a:lnTo>
                  <a:pt x="392480" y="746395"/>
                </a:lnTo>
                <a:lnTo>
                  <a:pt x="326508" y="741802"/>
                </a:lnTo>
                <a:lnTo>
                  <a:pt x="264776" y="735592"/>
                </a:lnTo>
                <a:lnTo>
                  <a:pt x="207921" y="727894"/>
                </a:lnTo>
                <a:lnTo>
                  <a:pt x="156580" y="718836"/>
                </a:lnTo>
                <a:lnTo>
                  <a:pt x="111390" y="708543"/>
                </a:lnTo>
                <a:lnTo>
                  <a:pt x="72988" y="697145"/>
                </a:lnTo>
                <a:lnTo>
                  <a:pt x="19096" y="671543"/>
                </a:lnTo>
                <a:lnTo>
                  <a:pt x="0" y="643048"/>
                </a:lnTo>
                <a:lnTo>
                  <a:pt x="0" y="0"/>
                </a:lnTo>
                <a:lnTo>
                  <a:pt x="4880" y="14544"/>
                </a:lnTo>
                <a:lnTo>
                  <a:pt x="19096" y="28494"/>
                </a:lnTo>
                <a:lnTo>
                  <a:pt x="72988" y="54097"/>
                </a:lnTo>
                <a:lnTo>
                  <a:pt x="111390" y="65495"/>
                </a:lnTo>
                <a:lnTo>
                  <a:pt x="156580" y="75787"/>
                </a:lnTo>
                <a:lnTo>
                  <a:pt x="207921" y="84846"/>
                </a:lnTo>
                <a:lnTo>
                  <a:pt x="264776" y="92544"/>
                </a:lnTo>
                <a:lnTo>
                  <a:pt x="326508" y="98753"/>
                </a:lnTo>
                <a:lnTo>
                  <a:pt x="392480" y="103347"/>
                </a:lnTo>
                <a:lnTo>
                  <a:pt x="462056" y="106196"/>
                </a:lnTo>
                <a:lnTo>
                  <a:pt x="534598" y="107174"/>
                </a:lnTo>
                <a:lnTo>
                  <a:pt x="1069197" y="107174"/>
                </a:lnTo>
                <a:lnTo>
                  <a:pt x="1069197" y="643048"/>
                </a:lnTo>
                <a:lnTo>
                  <a:pt x="1027186" y="684769"/>
                </a:lnTo>
                <a:lnTo>
                  <a:pt x="957807" y="708543"/>
                </a:lnTo>
                <a:lnTo>
                  <a:pt x="912617" y="718836"/>
                </a:lnTo>
                <a:lnTo>
                  <a:pt x="861276" y="727894"/>
                </a:lnTo>
                <a:lnTo>
                  <a:pt x="804421" y="735592"/>
                </a:lnTo>
                <a:lnTo>
                  <a:pt x="742689" y="741802"/>
                </a:lnTo>
                <a:lnTo>
                  <a:pt x="676716" y="746395"/>
                </a:lnTo>
                <a:lnTo>
                  <a:pt x="607141" y="749245"/>
                </a:lnTo>
                <a:lnTo>
                  <a:pt x="534598" y="750223"/>
                </a:lnTo>
                <a:close/>
              </a:path>
              <a:path w="1069340" h="750570">
                <a:moveTo>
                  <a:pt x="1069197" y="107174"/>
                </a:moveTo>
                <a:lnTo>
                  <a:pt x="534598" y="107174"/>
                </a:lnTo>
                <a:lnTo>
                  <a:pt x="607141" y="106196"/>
                </a:lnTo>
                <a:lnTo>
                  <a:pt x="676716" y="103347"/>
                </a:lnTo>
                <a:lnTo>
                  <a:pt x="742689" y="98753"/>
                </a:lnTo>
                <a:lnTo>
                  <a:pt x="804421" y="92544"/>
                </a:lnTo>
                <a:lnTo>
                  <a:pt x="861276" y="84846"/>
                </a:lnTo>
                <a:lnTo>
                  <a:pt x="912617" y="75787"/>
                </a:lnTo>
                <a:lnTo>
                  <a:pt x="957807" y="65495"/>
                </a:lnTo>
                <a:lnTo>
                  <a:pt x="996209" y="54097"/>
                </a:lnTo>
                <a:lnTo>
                  <a:pt x="1050101" y="28494"/>
                </a:lnTo>
                <a:lnTo>
                  <a:pt x="1069197" y="0"/>
                </a:lnTo>
                <a:lnTo>
                  <a:pt x="1069197" y="107174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124" y="3363521"/>
            <a:ext cx="1069340" cy="214629"/>
          </a:xfrm>
          <a:custGeom>
            <a:avLst/>
            <a:gdLst/>
            <a:ahLst/>
            <a:cxnLst/>
            <a:rect l="l" t="t" r="r" b="b"/>
            <a:pathLst>
              <a:path w="1069340" h="214630">
                <a:moveTo>
                  <a:pt x="534598" y="214349"/>
                </a:moveTo>
                <a:lnTo>
                  <a:pt x="462056" y="213371"/>
                </a:lnTo>
                <a:lnTo>
                  <a:pt x="392480" y="210521"/>
                </a:lnTo>
                <a:lnTo>
                  <a:pt x="326508" y="205928"/>
                </a:lnTo>
                <a:lnTo>
                  <a:pt x="264776" y="199719"/>
                </a:lnTo>
                <a:lnTo>
                  <a:pt x="207921" y="192021"/>
                </a:lnTo>
                <a:lnTo>
                  <a:pt x="156580" y="182962"/>
                </a:lnTo>
                <a:lnTo>
                  <a:pt x="111390" y="172669"/>
                </a:lnTo>
                <a:lnTo>
                  <a:pt x="72988" y="161271"/>
                </a:lnTo>
                <a:lnTo>
                  <a:pt x="19096" y="135669"/>
                </a:lnTo>
                <a:lnTo>
                  <a:pt x="0" y="107174"/>
                </a:lnTo>
                <a:lnTo>
                  <a:pt x="4880" y="92629"/>
                </a:lnTo>
                <a:lnTo>
                  <a:pt x="42011" y="65453"/>
                </a:lnTo>
                <a:lnTo>
                  <a:pt x="111390" y="41679"/>
                </a:lnTo>
                <a:lnTo>
                  <a:pt x="156580" y="31387"/>
                </a:lnTo>
                <a:lnTo>
                  <a:pt x="207921" y="22328"/>
                </a:lnTo>
                <a:lnTo>
                  <a:pt x="264776" y="14630"/>
                </a:lnTo>
                <a:lnTo>
                  <a:pt x="326508" y="8421"/>
                </a:lnTo>
                <a:lnTo>
                  <a:pt x="392480" y="3827"/>
                </a:lnTo>
                <a:lnTo>
                  <a:pt x="462056" y="978"/>
                </a:lnTo>
                <a:lnTo>
                  <a:pt x="534598" y="0"/>
                </a:lnTo>
                <a:lnTo>
                  <a:pt x="607141" y="978"/>
                </a:lnTo>
                <a:lnTo>
                  <a:pt x="676716" y="3827"/>
                </a:lnTo>
                <a:lnTo>
                  <a:pt x="742689" y="8421"/>
                </a:lnTo>
                <a:lnTo>
                  <a:pt x="804421" y="14630"/>
                </a:lnTo>
                <a:lnTo>
                  <a:pt x="861276" y="22328"/>
                </a:lnTo>
                <a:lnTo>
                  <a:pt x="912617" y="31387"/>
                </a:lnTo>
                <a:lnTo>
                  <a:pt x="957807" y="41679"/>
                </a:lnTo>
                <a:lnTo>
                  <a:pt x="996209" y="53077"/>
                </a:lnTo>
                <a:lnTo>
                  <a:pt x="1050101" y="78680"/>
                </a:lnTo>
                <a:lnTo>
                  <a:pt x="1069197" y="107174"/>
                </a:lnTo>
                <a:lnTo>
                  <a:pt x="1064317" y="121719"/>
                </a:lnTo>
                <a:lnTo>
                  <a:pt x="1027186" y="148895"/>
                </a:lnTo>
                <a:lnTo>
                  <a:pt x="957807" y="172669"/>
                </a:lnTo>
                <a:lnTo>
                  <a:pt x="912617" y="182962"/>
                </a:lnTo>
                <a:lnTo>
                  <a:pt x="861276" y="192021"/>
                </a:lnTo>
                <a:lnTo>
                  <a:pt x="804421" y="199719"/>
                </a:lnTo>
                <a:lnTo>
                  <a:pt x="742689" y="205928"/>
                </a:lnTo>
                <a:lnTo>
                  <a:pt x="676716" y="210521"/>
                </a:lnTo>
                <a:lnTo>
                  <a:pt x="607141" y="213371"/>
                </a:lnTo>
                <a:lnTo>
                  <a:pt x="534598" y="214349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124" y="3363520"/>
            <a:ext cx="1069340" cy="857885"/>
          </a:xfrm>
          <a:custGeom>
            <a:avLst/>
            <a:gdLst/>
            <a:ahLst/>
            <a:cxnLst/>
            <a:rect l="l" t="t" r="r" b="b"/>
            <a:pathLst>
              <a:path w="1069340" h="857885">
                <a:moveTo>
                  <a:pt x="1069197" y="107174"/>
                </a:moveTo>
                <a:lnTo>
                  <a:pt x="1064317" y="121719"/>
                </a:lnTo>
                <a:lnTo>
                  <a:pt x="1050101" y="135669"/>
                </a:lnTo>
                <a:lnTo>
                  <a:pt x="996209" y="161271"/>
                </a:lnTo>
                <a:lnTo>
                  <a:pt x="957807" y="172669"/>
                </a:lnTo>
                <a:lnTo>
                  <a:pt x="912617" y="182962"/>
                </a:lnTo>
                <a:lnTo>
                  <a:pt x="861276" y="192021"/>
                </a:lnTo>
                <a:lnTo>
                  <a:pt x="804421" y="199719"/>
                </a:lnTo>
                <a:lnTo>
                  <a:pt x="742689" y="205928"/>
                </a:lnTo>
                <a:lnTo>
                  <a:pt x="676716" y="210521"/>
                </a:lnTo>
                <a:lnTo>
                  <a:pt x="607141" y="213371"/>
                </a:lnTo>
                <a:lnTo>
                  <a:pt x="534598" y="214349"/>
                </a:lnTo>
                <a:lnTo>
                  <a:pt x="462056" y="213371"/>
                </a:lnTo>
                <a:lnTo>
                  <a:pt x="392480" y="210521"/>
                </a:lnTo>
                <a:lnTo>
                  <a:pt x="326508" y="205928"/>
                </a:lnTo>
                <a:lnTo>
                  <a:pt x="264776" y="199719"/>
                </a:lnTo>
                <a:lnTo>
                  <a:pt x="207921" y="192021"/>
                </a:lnTo>
                <a:lnTo>
                  <a:pt x="156579" y="182962"/>
                </a:lnTo>
                <a:lnTo>
                  <a:pt x="111390" y="172669"/>
                </a:lnTo>
                <a:lnTo>
                  <a:pt x="72988" y="161271"/>
                </a:lnTo>
                <a:lnTo>
                  <a:pt x="19096" y="135669"/>
                </a:lnTo>
                <a:lnTo>
                  <a:pt x="0" y="107174"/>
                </a:lnTo>
                <a:lnTo>
                  <a:pt x="42011" y="65453"/>
                </a:lnTo>
                <a:lnTo>
                  <a:pt x="111390" y="41679"/>
                </a:lnTo>
                <a:lnTo>
                  <a:pt x="156579" y="31387"/>
                </a:lnTo>
                <a:lnTo>
                  <a:pt x="207921" y="22328"/>
                </a:lnTo>
                <a:lnTo>
                  <a:pt x="264776" y="14630"/>
                </a:lnTo>
                <a:lnTo>
                  <a:pt x="326508" y="8421"/>
                </a:lnTo>
                <a:lnTo>
                  <a:pt x="392480" y="3827"/>
                </a:lnTo>
                <a:lnTo>
                  <a:pt x="462056" y="978"/>
                </a:lnTo>
                <a:lnTo>
                  <a:pt x="534598" y="0"/>
                </a:lnTo>
                <a:lnTo>
                  <a:pt x="607141" y="978"/>
                </a:lnTo>
                <a:lnTo>
                  <a:pt x="676716" y="3827"/>
                </a:lnTo>
                <a:lnTo>
                  <a:pt x="742689" y="8421"/>
                </a:lnTo>
                <a:lnTo>
                  <a:pt x="804421" y="14630"/>
                </a:lnTo>
                <a:lnTo>
                  <a:pt x="861276" y="22328"/>
                </a:lnTo>
                <a:lnTo>
                  <a:pt x="912617" y="31387"/>
                </a:lnTo>
                <a:lnTo>
                  <a:pt x="957807" y="41679"/>
                </a:lnTo>
                <a:lnTo>
                  <a:pt x="996209" y="53077"/>
                </a:lnTo>
                <a:lnTo>
                  <a:pt x="1050101" y="78680"/>
                </a:lnTo>
                <a:lnTo>
                  <a:pt x="1069197" y="107174"/>
                </a:lnTo>
                <a:lnTo>
                  <a:pt x="1069197" y="750223"/>
                </a:lnTo>
                <a:lnTo>
                  <a:pt x="1027186" y="791944"/>
                </a:lnTo>
                <a:lnTo>
                  <a:pt x="957807" y="815718"/>
                </a:lnTo>
                <a:lnTo>
                  <a:pt x="912617" y="826010"/>
                </a:lnTo>
                <a:lnTo>
                  <a:pt x="861276" y="835069"/>
                </a:lnTo>
                <a:lnTo>
                  <a:pt x="804421" y="842767"/>
                </a:lnTo>
                <a:lnTo>
                  <a:pt x="742689" y="848977"/>
                </a:lnTo>
                <a:lnTo>
                  <a:pt x="676716" y="853570"/>
                </a:lnTo>
                <a:lnTo>
                  <a:pt x="607141" y="856420"/>
                </a:lnTo>
                <a:lnTo>
                  <a:pt x="534598" y="857398"/>
                </a:lnTo>
                <a:lnTo>
                  <a:pt x="462056" y="856420"/>
                </a:lnTo>
                <a:lnTo>
                  <a:pt x="392480" y="853570"/>
                </a:lnTo>
                <a:lnTo>
                  <a:pt x="326508" y="848977"/>
                </a:lnTo>
                <a:lnTo>
                  <a:pt x="264776" y="842767"/>
                </a:lnTo>
                <a:lnTo>
                  <a:pt x="207921" y="835069"/>
                </a:lnTo>
                <a:lnTo>
                  <a:pt x="156579" y="826010"/>
                </a:lnTo>
                <a:lnTo>
                  <a:pt x="111390" y="815718"/>
                </a:lnTo>
                <a:lnTo>
                  <a:pt x="72988" y="804320"/>
                </a:lnTo>
                <a:lnTo>
                  <a:pt x="19096" y="778717"/>
                </a:lnTo>
                <a:lnTo>
                  <a:pt x="0" y="750223"/>
                </a:lnTo>
                <a:lnTo>
                  <a:pt x="0" y="1071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4122" y="3811569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48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1982" y="3750081"/>
            <a:ext cx="158252" cy="12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6194" y="2533532"/>
            <a:ext cx="95440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Load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and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0168" y="2285682"/>
            <a:ext cx="533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“cat”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03347" y="2506762"/>
            <a:ext cx="1486535" cy="877569"/>
          </a:xfrm>
          <a:custGeom>
            <a:avLst/>
            <a:gdLst/>
            <a:ahLst/>
            <a:cxnLst/>
            <a:rect l="l" t="t" r="r" b="b"/>
            <a:pathLst>
              <a:path w="1486535" h="877569">
                <a:moveTo>
                  <a:pt x="0" y="877058"/>
                </a:moveTo>
                <a:lnTo>
                  <a:pt x="1486147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51207" y="2426567"/>
            <a:ext cx="164249" cy="13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96438" y="3185318"/>
            <a:ext cx="1112520" cy="1252855"/>
          </a:xfrm>
          <a:custGeom>
            <a:avLst/>
            <a:gdLst/>
            <a:ahLst/>
            <a:cxnLst/>
            <a:rect l="l" t="t" r="r" b="b"/>
            <a:pathLst>
              <a:path w="1112520" h="1252854">
                <a:moveTo>
                  <a:pt x="299" y="1252500"/>
                </a:moveTo>
                <a:lnTo>
                  <a:pt x="0" y="0"/>
                </a:lnTo>
                <a:lnTo>
                  <a:pt x="1111847" y="277951"/>
                </a:lnTo>
                <a:lnTo>
                  <a:pt x="1112022" y="974550"/>
                </a:lnTo>
                <a:lnTo>
                  <a:pt x="299" y="12525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6438" y="3185318"/>
            <a:ext cx="1112520" cy="1252855"/>
          </a:xfrm>
          <a:custGeom>
            <a:avLst/>
            <a:gdLst/>
            <a:ahLst/>
            <a:cxnLst/>
            <a:rect l="l" t="t" r="r" b="b"/>
            <a:pathLst>
              <a:path w="1112520" h="1252854">
                <a:moveTo>
                  <a:pt x="0" y="0"/>
                </a:moveTo>
                <a:lnTo>
                  <a:pt x="1111847" y="277951"/>
                </a:lnTo>
                <a:lnTo>
                  <a:pt x="1112022" y="974550"/>
                </a:lnTo>
                <a:lnTo>
                  <a:pt x="299" y="1252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0468" y="3792219"/>
            <a:ext cx="1588135" cy="0"/>
          </a:xfrm>
          <a:custGeom>
            <a:avLst/>
            <a:gdLst/>
            <a:ahLst/>
            <a:cxnLst/>
            <a:rect l="l" t="t" r="r" b="b"/>
            <a:pathLst>
              <a:path w="1588135">
                <a:moveTo>
                  <a:pt x="0" y="0"/>
                </a:moveTo>
                <a:lnTo>
                  <a:pt x="1588046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54227" y="3730731"/>
            <a:ext cx="158249" cy="12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6115" y="2947735"/>
            <a:ext cx="2931160" cy="106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722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  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5542" y="2419622"/>
            <a:ext cx="3435985" cy="608965"/>
          </a:xfrm>
          <a:custGeom>
            <a:avLst/>
            <a:gdLst/>
            <a:ahLst/>
            <a:cxnLst/>
            <a:rect l="l" t="t" r="r" b="b"/>
            <a:pathLst>
              <a:path w="3435984" h="608964">
                <a:moveTo>
                  <a:pt x="0" y="0"/>
                </a:moveTo>
                <a:lnTo>
                  <a:pt x="3435968" y="608501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78998" y="2967360"/>
            <a:ext cx="164499" cy="121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20361" y="3583720"/>
            <a:ext cx="342265" cy="75565"/>
          </a:xfrm>
          <a:custGeom>
            <a:avLst/>
            <a:gdLst/>
            <a:ahLst/>
            <a:cxnLst/>
            <a:rect l="l" t="t" r="r" b="b"/>
            <a:pathLst>
              <a:path w="342265" h="75564">
                <a:moveTo>
                  <a:pt x="0" y="75099"/>
                </a:moveTo>
                <a:lnTo>
                  <a:pt x="341649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37598" y="3523332"/>
            <a:ext cx="165349" cy="120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85800" y="227278"/>
            <a:ext cx="7772400" cy="536044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Data</a:t>
            </a:r>
            <a:r>
              <a:rPr spc="-90" dirty="0"/>
              <a:t> </a:t>
            </a:r>
            <a:r>
              <a:rPr spc="-5" dirty="0"/>
              <a:t>Augmentation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796F465-0FF9-41E5-8C5D-D467333C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43345" y="3010030"/>
            <a:ext cx="1201497" cy="1666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255C7-33C9-4383-BA1E-9935E28637BA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7278"/>
            <a:ext cx="7772400" cy="536044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Data</a:t>
            </a:r>
            <a:r>
              <a:rPr spc="-90" dirty="0"/>
              <a:t> </a:t>
            </a:r>
            <a:r>
              <a:rPr spc="-5" dirty="0"/>
              <a:t>Augmentation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F0F163C9-7EB6-46FB-B6D7-8FAB1C98E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124" y="3470694"/>
            <a:ext cx="1069340" cy="750570"/>
          </a:xfrm>
          <a:custGeom>
            <a:avLst/>
            <a:gdLst/>
            <a:ahLst/>
            <a:cxnLst/>
            <a:rect l="l" t="t" r="r" b="b"/>
            <a:pathLst>
              <a:path w="1069340" h="750570">
                <a:moveTo>
                  <a:pt x="534598" y="750223"/>
                </a:moveTo>
                <a:lnTo>
                  <a:pt x="462056" y="749245"/>
                </a:lnTo>
                <a:lnTo>
                  <a:pt x="392480" y="746395"/>
                </a:lnTo>
                <a:lnTo>
                  <a:pt x="326508" y="741802"/>
                </a:lnTo>
                <a:lnTo>
                  <a:pt x="264776" y="735592"/>
                </a:lnTo>
                <a:lnTo>
                  <a:pt x="207921" y="727894"/>
                </a:lnTo>
                <a:lnTo>
                  <a:pt x="156580" y="718836"/>
                </a:lnTo>
                <a:lnTo>
                  <a:pt x="111390" y="708543"/>
                </a:lnTo>
                <a:lnTo>
                  <a:pt x="72988" y="697145"/>
                </a:lnTo>
                <a:lnTo>
                  <a:pt x="19096" y="671543"/>
                </a:lnTo>
                <a:lnTo>
                  <a:pt x="0" y="643048"/>
                </a:lnTo>
                <a:lnTo>
                  <a:pt x="0" y="0"/>
                </a:lnTo>
                <a:lnTo>
                  <a:pt x="4880" y="14544"/>
                </a:lnTo>
                <a:lnTo>
                  <a:pt x="19096" y="28494"/>
                </a:lnTo>
                <a:lnTo>
                  <a:pt x="72988" y="54097"/>
                </a:lnTo>
                <a:lnTo>
                  <a:pt x="111390" y="65495"/>
                </a:lnTo>
                <a:lnTo>
                  <a:pt x="156580" y="75787"/>
                </a:lnTo>
                <a:lnTo>
                  <a:pt x="207921" y="84846"/>
                </a:lnTo>
                <a:lnTo>
                  <a:pt x="264776" y="92544"/>
                </a:lnTo>
                <a:lnTo>
                  <a:pt x="326508" y="98753"/>
                </a:lnTo>
                <a:lnTo>
                  <a:pt x="392480" y="103347"/>
                </a:lnTo>
                <a:lnTo>
                  <a:pt x="462056" y="106196"/>
                </a:lnTo>
                <a:lnTo>
                  <a:pt x="534598" y="107174"/>
                </a:lnTo>
                <a:lnTo>
                  <a:pt x="1069197" y="107174"/>
                </a:lnTo>
                <a:lnTo>
                  <a:pt x="1069197" y="643048"/>
                </a:lnTo>
                <a:lnTo>
                  <a:pt x="1027186" y="684769"/>
                </a:lnTo>
                <a:lnTo>
                  <a:pt x="957807" y="708543"/>
                </a:lnTo>
                <a:lnTo>
                  <a:pt x="912617" y="718836"/>
                </a:lnTo>
                <a:lnTo>
                  <a:pt x="861276" y="727894"/>
                </a:lnTo>
                <a:lnTo>
                  <a:pt x="804421" y="735592"/>
                </a:lnTo>
                <a:lnTo>
                  <a:pt x="742689" y="741802"/>
                </a:lnTo>
                <a:lnTo>
                  <a:pt x="676716" y="746395"/>
                </a:lnTo>
                <a:lnTo>
                  <a:pt x="607141" y="749245"/>
                </a:lnTo>
                <a:lnTo>
                  <a:pt x="534598" y="750223"/>
                </a:lnTo>
                <a:close/>
              </a:path>
              <a:path w="1069340" h="750570">
                <a:moveTo>
                  <a:pt x="1069197" y="107174"/>
                </a:moveTo>
                <a:lnTo>
                  <a:pt x="534598" y="107174"/>
                </a:lnTo>
                <a:lnTo>
                  <a:pt x="607141" y="106196"/>
                </a:lnTo>
                <a:lnTo>
                  <a:pt x="676716" y="103347"/>
                </a:lnTo>
                <a:lnTo>
                  <a:pt x="742689" y="98753"/>
                </a:lnTo>
                <a:lnTo>
                  <a:pt x="804421" y="92544"/>
                </a:lnTo>
                <a:lnTo>
                  <a:pt x="861276" y="84846"/>
                </a:lnTo>
                <a:lnTo>
                  <a:pt x="912617" y="75787"/>
                </a:lnTo>
                <a:lnTo>
                  <a:pt x="957807" y="65495"/>
                </a:lnTo>
                <a:lnTo>
                  <a:pt x="996209" y="54097"/>
                </a:lnTo>
                <a:lnTo>
                  <a:pt x="1050101" y="28494"/>
                </a:lnTo>
                <a:lnTo>
                  <a:pt x="1069197" y="0"/>
                </a:lnTo>
                <a:lnTo>
                  <a:pt x="1069197" y="107174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124" y="3363521"/>
            <a:ext cx="1069340" cy="214629"/>
          </a:xfrm>
          <a:custGeom>
            <a:avLst/>
            <a:gdLst/>
            <a:ahLst/>
            <a:cxnLst/>
            <a:rect l="l" t="t" r="r" b="b"/>
            <a:pathLst>
              <a:path w="1069340" h="214630">
                <a:moveTo>
                  <a:pt x="534598" y="214349"/>
                </a:moveTo>
                <a:lnTo>
                  <a:pt x="462056" y="213371"/>
                </a:lnTo>
                <a:lnTo>
                  <a:pt x="392480" y="210521"/>
                </a:lnTo>
                <a:lnTo>
                  <a:pt x="326508" y="205928"/>
                </a:lnTo>
                <a:lnTo>
                  <a:pt x="264776" y="199719"/>
                </a:lnTo>
                <a:lnTo>
                  <a:pt x="207921" y="192021"/>
                </a:lnTo>
                <a:lnTo>
                  <a:pt x="156580" y="182962"/>
                </a:lnTo>
                <a:lnTo>
                  <a:pt x="111390" y="172669"/>
                </a:lnTo>
                <a:lnTo>
                  <a:pt x="72988" y="161271"/>
                </a:lnTo>
                <a:lnTo>
                  <a:pt x="19096" y="135669"/>
                </a:lnTo>
                <a:lnTo>
                  <a:pt x="0" y="107174"/>
                </a:lnTo>
                <a:lnTo>
                  <a:pt x="4880" y="92629"/>
                </a:lnTo>
                <a:lnTo>
                  <a:pt x="42011" y="65453"/>
                </a:lnTo>
                <a:lnTo>
                  <a:pt x="111390" y="41679"/>
                </a:lnTo>
                <a:lnTo>
                  <a:pt x="156580" y="31387"/>
                </a:lnTo>
                <a:lnTo>
                  <a:pt x="207921" y="22328"/>
                </a:lnTo>
                <a:lnTo>
                  <a:pt x="264776" y="14630"/>
                </a:lnTo>
                <a:lnTo>
                  <a:pt x="326508" y="8421"/>
                </a:lnTo>
                <a:lnTo>
                  <a:pt x="392480" y="3827"/>
                </a:lnTo>
                <a:lnTo>
                  <a:pt x="462056" y="978"/>
                </a:lnTo>
                <a:lnTo>
                  <a:pt x="534598" y="0"/>
                </a:lnTo>
                <a:lnTo>
                  <a:pt x="607141" y="978"/>
                </a:lnTo>
                <a:lnTo>
                  <a:pt x="676716" y="3827"/>
                </a:lnTo>
                <a:lnTo>
                  <a:pt x="742689" y="8421"/>
                </a:lnTo>
                <a:lnTo>
                  <a:pt x="804421" y="14630"/>
                </a:lnTo>
                <a:lnTo>
                  <a:pt x="861276" y="22328"/>
                </a:lnTo>
                <a:lnTo>
                  <a:pt x="912617" y="31387"/>
                </a:lnTo>
                <a:lnTo>
                  <a:pt x="957807" y="41679"/>
                </a:lnTo>
                <a:lnTo>
                  <a:pt x="996209" y="53077"/>
                </a:lnTo>
                <a:lnTo>
                  <a:pt x="1050101" y="78680"/>
                </a:lnTo>
                <a:lnTo>
                  <a:pt x="1069197" y="107174"/>
                </a:lnTo>
                <a:lnTo>
                  <a:pt x="1064317" y="121719"/>
                </a:lnTo>
                <a:lnTo>
                  <a:pt x="1027186" y="148895"/>
                </a:lnTo>
                <a:lnTo>
                  <a:pt x="957807" y="172669"/>
                </a:lnTo>
                <a:lnTo>
                  <a:pt x="912617" y="182962"/>
                </a:lnTo>
                <a:lnTo>
                  <a:pt x="861276" y="192021"/>
                </a:lnTo>
                <a:lnTo>
                  <a:pt x="804421" y="199719"/>
                </a:lnTo>
                <a:lnTo>
                  <a:pt x="742689" y="205928"/>
                </a:lnTo>
                <a:lnTo>
                  <a:pt x="676716" y="210521"/>
                </a:lnTo>
                <a:lnTo>
                  <a:pt x="607141" y="213371"/>
                </a:lnTo>
                <a:lnTo>
                  <a:pt x="534598" y="214349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124" y="3363520"/>
            <a:ext cx="1069340" cy="857885"/>
          </a:xfrm>
          <a:custGeom>
            <a:avLst/>
            <a:gdLst/>
            <a:ahLst/>
            <a:cxnLst/>
            <a:rect l="l" t="t" r="r" b="b"/>
            <a:pathLst>
              <a:path w="1069340" h="857885">
                <a:moveTo>
                  <a:pt x="1069197" y="107174"/>
                </a:moveTo>
                <a:lnTo>
                  <a:pt x="1064317" y="121719"/>
                </a:lnTo>
                <a:lnTo>
                  <a:pt x="1050101" y="135669"/>
                </a:lnTo>
                <a:lnTo>
                  <a:pt x="996209" y="161271"/>
                </a:lnTo>
                <a:lnTo>
                  <a:pt x="957807" y="172669"/>
                </a:lnTo>
                <a:lnTo>
                  <a:pt x="912617" y="182962"/>
                </a:lnTo>
                <a:lnTo>
                  <a:pt x="861276" y="192021"/>
                </a:lnTo>
                <a:lnTo>
                  <a:pt x="804421" y="199719"/>
                </a:lnTo>
                <a:lnTo>
                  <a:pt x="742689" y="205928"/>
                </a:lnTo>
                <a:lnTo>
                  <a:pt x="676716" y="210521"/>
                </a:lnTo>
                <a:lnTo>
                  <a:pt x="607141" y="213371"/>
                </a:lnTo>
                <a:lnTo>
                  <a:pt x="534598" y="214349"/>
                </a:lnTo>
                <a:lnTo>
                  <a:pt x="462056" y="213371"/>
                </a:lnTo>
                <a:lnTo>
                  <a:pt x="392480" y="210521"/>
                </a:lnTo>
                <a:lnTo>
                  <a:pt x="326508" y="205928"/>
                </a:lnTo>
                <a:lnTo>
                  <a:pt x="264776" y="199719"/>
                </a:lnTo>
                <a:lnTo>
                  <a:pt x="207921" y="192021"/>
                </a:lnTo>
                <a:lnTo>
                  <a:pt x="156579" y="182962"/>
                </a:lnTo>
                <a:lnTo>
                  <a:pt x="111390" y="172669"/>
                </a:lnTo>
                <a:lnTo>
                  <a:pt x="72988" y="161271"/>
                </a:lnTo>
                <a:lnTo>
                  <a:pt x="19096" y="135669"/>
                </a:lnTo>
                <a:lnTo>
                  <a:pt x="0" y="107174"/>
                </a:lnTo>
                <a:lnTo>
                  <a:pt x="42011" y="65453"/>
                </a:lnTo>
                <a:lnTo>
                  <a:pt x="111390" y="41679"/>
                </a:lnTo>
                <a:lnTo>
                  <a:pt x="156579" y="31387"/>
                </a:lnTo>
                <a:lnTo>
                  <a:pt x="207921" y="22328"/>
                </a:lnTo>
                <a:lnTo>
                  <a:pt x="264776" y="14630"/>
                </a:lnTo>
                <a:lnTo>
                  <a:pt x="326508" y="8421"/>
                </a:lnTo>
                <a:lnTo>
                  <a:pt x="392480" y="3827"/>
                </a:lnTo>
                <a:lnTo>
                  <a:pt x="462056" y="978"/>
                </a:lnTo>
                <a:lnTo>
                  <a:pt x="534598" y="0"/>
                </a:lnTo>
                <a:lnTo>
                  <a:pt x="607141" y="978"/>
                </a:lnTo>
                <a:lnTo>
                  <a:pt x="676716" y="3827"/>
                </a:lnTo>
                <a:lnTo>
                  <a:pt x="742689" y="8421"/>
                </a:lnTo>
                <a:lnTo>
                  <a:pt x="804421" y="14630"/>
                </a:lnTo>
                <a:lnTo>
                  <a:pt x="861276" y="22328"/>
                </a:lnTo>
                <a:lnTo>
                  <a:pt x="912617" y="31387"/>
                </a:lnTo>
                <a:lnTo>
                  <a:pt x="957807" y="41679"/>
                </a:lnTo>
                <a:lnTo>
                  <a:pt x="996209" y="53077"/>
                </a:lnTo>
                <a:lnTo>
                  <a:pt x="1050101" y="78680"/>
                </a:lnTo>
                <a:lnTo>
                  <a:pt x="1069197" y="107174"/>
                </a:lnTo>
                <a:lnTo>
                  <a:pt x="1069197" y="750223"/>
                </a:lnTo>
                <a:lnTo>
                  <a:pt x="1027186" y="791944"/>
                </a:lnTo>
                <a:lnTo>
                  <a:pt x="957807" y="815718"/>
                </a:lnTo>
                <a:lnTo>
                  <a:pt x="912617" y="826010"/>
                </a:lnTo>
                <a:lnTo>
                  <a:pt x="861276" y="835069"/>
                </a:lnTo>
                <a:lnTo>
                  <a:pt x="804421" y="842767"/>
                </a:lnTo>
                <a:lnTo>
                  <a:pt x="742689" y="848977"/>
                </a:lnTo>
                <a:lnTo>
                  <a:pt x="676716" y="853570"/>
                </a:lnTo>
                <a:lnTo>
                  <a:pt x="607141" y="856420"/>
                </a:lnTo>
                <a:lnTo>
                  <a:pt x="534598" y="857398"/>
                </a:lnTo>
                <a:lnTo>
                  <a:pt x="462056" y="856420"/>
                </a:lnTo>
                <a:lnTo>
                  <a:pt x="392480" y="853570"/>
                </a:lnTo>
                <a:lnTo>
                  <a:pt x="326508" y="848977"/>
                </a:lnTo>
                <a:lnTo>
                  <a:pt x="264776" y="842767"/>
                </a:lnTo>
                <a:lnTo>
                  <a:pt x="207921" y="835069"/>
                </a:lnTo>
                <a:lnTo>
                  <a:pt x="156579" y="826010"/>
                </a:lnTo>
                <a:lnTo>
                  <a:pt x="111390" y="815718"/>
                </a:lnTo>
                <a:lnTo>
                  <a:pt x="72988" y="804320"/>
                </a:lnTo>
                <a:lnTo>
                  <a:pt x="19096" y="778717"/>
                </a:lnTo>
                <a:lnTo>
                  <a:pt x="0" y="750223"/>
                </a:lnTo>
                <a:lnTo>
                  <a:pt x="0" y="1071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4122" y="3811569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48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21982" y="3750081"/>
            <a:ext cx="158252" cy="12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6194" y="2533532"/>
            <a:ext cx="95440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Load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and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0168" y="2285682"/>
            <a:ext cx="533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“cat”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3347" y="2506762"/>
            <a:ext cx="1486535" cy="877569"/>
          </a:xfrm>
          <a:custGeom>
            <a:avLst/>
            <a:gdLst/>
            <a:ahLst/>
            <a:cxnLst/>
            <a:rect l="l" t="t" r="r" b="b"/>
            <a:pathLst>
              <a:path w="1486535" h="877569">
                <a:moveTo>
                  <a:pt x="0" y="877058"/>
                </a:moveTo>
                <a:lnTo>
                  <a:pt x="1486147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1207" y="2426567"/>
            <a:ext cx="164249" cy="135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6438" y="3185318"/>
            <a:ext cx="1112520" cy="1252855"/>
          </a:xfrm>
          <a:custGeom>
            <a:avLst/>
            <a:gdLst/>
            <a:ahLst/>
            <a:cxnLst/>
            <a:rect l="l" t="t" r="r" b="b"/>
            <a:pathLst>
              <a:path w="1112520" h="1252854">
                <a:moveTo>
                  <a:pt x="299" y="1252500"/>
                </a:moveTo>
                <a:lnTo>
                  <a:pt x="0" y="0"/>
                </a:lnTo>
                <a:lnTo>
                  <a:pt x="1111847" y="277951"/>
                </a:lnTo>
                <a:lnTo>
                  <a:pt x="1112022" y="974550"/>
                </a:lnTo>
                <a:lnTo>
                  <a:pt x="299" y="12525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96438" y="3185318"/>
            <a:ext cx="1112520" cy="1252855"/>
          </a:xfrm>
          <a:custGeom>
            <a:avLst/>
            <a:gdLst/>
            <a:ahLst/>
            <a:cxnLst/>
            <a:rect l="l" t="t" r="r" b="b"/>
            <a:pathLst>
              <a:path w="1112520" h="1252854">
                <a:moveTo>
                  <a:pt x="0" y="0"/>
                </a:moveTo>
                <a:lnTo>
                  <a:pt x="1111847" y="277951"/>
                </a:lnTo>
                <a:lnTo>
                  <a:pt x="1112022" y="974550"/>
                </a:lnTo>
                <a:lnTo>
                  <a:pt x="299" y="1252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53291" y="3792219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149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4152" y="3730731"/>
            <a:ext cx="158249" cy="12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6115" y="2947735"/>
            <a:ext cx="2931160" cy="106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722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  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65542" y="2419622"/>
            <a:ext cx="3435985" cy="608965"/>
          </a:xfrm>
          <a:custGeom>
            <a:avLst/>
            <a:gdLst/>
            <a:ahLst/>
            <a:cxnLst/>
            <a:rect l="l" t="t" r="r" b="b"/>
            <a:pathLst>
              <a:path w="3435984" h="608964">
                <a:moveTo>
                  <a:pt x="0" y="0"/>
                </a:moveTo>
                <a:lnTo>
                  <a:pt x="3435968" y="608501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78998" y="2967360"/>
            <a:ext cx="164499" cy="121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20361" y="3583720"/>
            <a:ext cx="342265" cy="75565"/>
          </a:xfrm>
          <a:custGeom>
            <a:avLst/>
            <a:gdLst/>
            <a:ahLst/>
            <a:cxnLst/>
            <a:rect l="l" t="t" r="r" b="b"/>
            <a:pathLst>
              <a:path w="342265" h="75564">
                <a:moveTo>
                  <a:pt x="0" y="75099"/>
                </a:moveTo>
                <a:lnTo>
                  <a:pt x="341649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37598" y="3523332"/>
            <a:ext cx="165349" cy="120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99844" y="4533043"/>
            <a:ext cx="1044575" cy="238125"/>
          </a:xfrm>
          <a:custGeom>
            <a:avLst/>
            <a:gdLst/>
            <a:ahLst/>
            <a:cxnLst/>
            <a:rect l="l" t="t" r="r" b="b"/>
            <a:pathLst>
              <a:path w="1044575" h="238125">
                <a:moveTo>
                  <a:pt x="0" y="0"/>
                </a:moveTo>
                <a:lnTo>
                  <a:pt x="16845" y="50671"/>
                </a:lnTo>
                <a:lnTo>
                  <a:pt x="64012" y="99257"/>
                </a:lnTo>
                <a:lnTo>
                  <a:pt x="97387" y="122118"/>
                </a:lnTo>
                <a:lnTo>
                  <a:pt x="136448" y="143678"/>
                </a:lnTo>
                <a:lnTo>
                  <a:pt x="180562" y="163677"/>
                </a:lnTo>
                <a:lnTo>
                  <a:pt x="229098" y="181855"/>
                </a:lnTo>
                <a:lnTo>
                  <a:pt x="281424" y="197952"/>
                </a:lnTo>
                <a:lnTo>
                  <a:pt x="336908" y="211708"/>
                </a:lnTo>
                <a:lnTo>
                  <a:pt x="394920" y="222863"/>
                </a:lnTo>
                <a:lnTo>
                  <a:pt x="454827" y="231157"/>
                </a:lnTo>
                <a:lnTo>
                  <a:pt x="515997" y="236331"/>
                </a:lnTo>
                <a:lnTo>
                  <a:pt x="577798" y="238124"/>
                </a:lnTo>
                <a:lnTo>
                  <a:pt x="631896" y="236777"/>
                </a:lnTo>
                <a:lnTo>
                  <a:pt x="685572" y="232816"/>
                </a:lnTo>
                <a:lnTo>
                  <a:pt x="738401" y="226415"/>
                </a:lnTo>
                <a:lnTo>
                  <a:pt x="789960" y="217749"/>
                </a:lnTo>
                <a:lnTo>
                  <a:pt x="839828" y="206992"/>
                </a:lnTo>
                <a:lnTo>
                  <a:pt x="887581" y="194319"/>
                </a:lnTo>
                <a:lnTo>
                  <a:pt x="932795" y="179905"/>
                </a:lnTo>
                <a:lnTo>
                  <a:pt x="975048" y="163924"/>
                </a:lnTo>
                <a:lnTo>
                  <a:pt x="1013897" y="146549"/>
                </a:lnTo>
                <a:lnTo>
                  <a:pt x="1031922" y="137399"/>
                </a:lnTo>
                <a:lnTo>
                  <a:pt x="1034847" y="135849"/>
                </a:lnTo>
                <a:lnTo>
                  <a:pt x="1037722" y="134274"/>
                </a:lnTo>
                <a:lnTo>
                  <a:pt x="1040572" y="132724"/>
                </a:lnTo>
                <a:lnTo>
                  <a:pt x="1044022" y="130774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93755" y="4551055"/>
            <a:ext cx="148799" cy="157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5839" y="5033925"/>
            <a:ext cx="1366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04170" y="3158237"/>
            <a:ext cx="991347" cy="1374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59718" y="3158246"/>
            <a:ext cx="991347" cy="13747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1B0A0C-CA70-4DB6-8C3E-76B69536538E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7278"/>
            <a:ext cx="7772400" cy="536044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Data</a:t>
            </a:r>
            <a:r>
              <a:rPr spc="-90" dirty="0"/>
              <a:t> </a:t>
            </a:r>
            <a:r>
              <a:rPr spc="-5" dirty="0"/>
              <a:t>Augmentation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788E39-BE81-45C9-96DC-382F80D6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5" dirty="0"/>
              <a:t>Horizontal</a:t>
            </a:r>
            <a:r>
              <a:rPr lang="en-US" spc="-15" dirty="0"/>
              <a:t> </a:t>
            </a:r>
            <a:r>
              <a:rPr lang="en-US" spc="-5" dirty="0"/>
              <a:t>Flips</a:t>
            </a:r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lang="en-US" sz="1800" b="0" i="0" u="none" strike="noStrike" kern="1200" cap="none" spc="-1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5396" y="2294260"/>
            <a:ext cx="2076060" cy="2879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5699" y="2377360"/>
            <a:ext cx="2076060" cy="2879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0742" y="3776919"/>
            <a:ext cx="518795" cy="0"/>
          </a:xfrm>
          <a:custGeom>
            <a:avLst/>
            <a:gdLst/>
            <a:ahLst/>
            <a:cxnLst/>
            <a:rect l="l" t="t" r="r" b="b"/>
            <a:pathLst>
              <a:path w="518795">
                <a:moveTo>
                  <a:pt x="0" y="0"/>
                </a:moveTo>
                <a:lnTo>
                  <a:pt x="518248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4704" y="3715431"/>
            <a:ext cx="158249" cy="122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305C1-3411-4A55-AEE9-CF79A59531F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Data</a:t>
            </a:r>
            <a:r>
              <a:rPr spc="-90" dirty="0"/>
              <a:t> </a:t>
            </a:r>
            <a:r>
              <a:rPr spc="-5" dirty="0"/>
              <a:t>Augmentation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5B09A4-4FBD-4765-B42C-F51CFC4D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spcBef>
                <a:spcPts val="2110"/>
              </a:spcBef>
            </a:pPr>
            <a:r>
              <a:rPr lang="en-US" spc="-5" dirty="0">
                <a:cs typeface="Arial"/>
              </a:rPr>
              <a:t>Get </a:t>
            </a:r>
            <a:r>
              <a:rPr lang="en-US" dirty="0">
                <a:cs typeface="Arial"/>
              </a:rPr>
              <a:t>creative </a:t>
            </a:r>
            <a:r>
              <a:rPr lang="en-US" spc="-5" dirty="0">
                <a:cs typeface="Arial"/>
              </a:rPr>
              <a:t>for </a:t>
            </a:r>
            <a:r>
              <a:rPr lang="en-US" dirty="0">
                <a:cs typeface="Arial"/>
              </a:rPr>
              <a:t>your</a:t>
            </a:r>
            <a:r>
              <a:rPr lang="en-US" spc="-55" dirty="0">
                <a:cs typeface="Arial"/>
              </a:rPr>
              <a:t> </a:t>
            </a:r>
            <a:r>
              <a:rPr lang="en-US" spc="-5" dirty="0">
                <a:cs typeface="Arial"/>
              </a:rPr>
              <a:t>problem!</a:t>
            </a:r>
            <a:endParaRPr lang="en-US" dirty="0">
              <a:cs typeface="Arial"/>
            </a:endParaRPr>
          </a:p>
          <a:p>
            <a:pPr marL="12700">
              <a:spcBef>
                <a:spcPts val="2110"/>
              </a:spcBef>
            </a:pPr>
            <a:r>
              <a:rPr lang="en-US" spc="-5" dirty="0">
                <a:cs typeface="Arial"/>
              </a:rPr>
              <a:t>Random </a:t>
            </a:r>
            <a:r>
              <a:rPr lang="en-US" dirty="0">
                <a:cs typeface="Arial"/>
              </a:rPr>
              <a:t>mix/combinations </a:t>
            </a:r>
            <a:r>
              <a:rPr lang="en-US" spc="-5" dirty="0">
                <a:cs typeface="Arial"/>
              </a:rPr>
              <a:t>of</a:t>
            </a:r>
            <a:r>
              <a:rPr lang="en-US" spc="-55" dirty="0">
                <a:cs typeface="Arial"/>
              </a:rPr>
              <a:t> </a:t>
            </a:r>
            <a:r>
              <a:rPr lang="en-US" dirty="0">
                <a:cs typeface="Arial"/>
              </a:rPr>
              <a:t>:</a:t>
            </a:r>
          </a:p>
          <a:p>
            <a:pPr marL="725170" indent="-355600">
              <a:buChar char="-"/>
              <a:tabLst>
                <a:tab pos="725170" algn="l"/>
                <a:tab pos="725805" algn="l"/>
              </a:tabLst>
            </a:pPr>
            <a:r>
              <a:rPr lang="en-US" spc="-5" dirty="0">
                <a:cs typeface="Arial"/>
              </a:rPr>
              <a:t>translation</a:t>
            </a:r>
            <a:endParaRPr lang="en-US" dirty="0">
              <a:cs typeface="Arial"/>
            </a:endParaRPr>
          </a:p>
          <a:p>
            <a:pPr marL="725170" indent="-355600">
              <a:buChar char="-"/>
              <a:tabLst>
                <a:tab pos="725170" algn="l"/>
                <a:tab pos="725805" algn="l"/>
              </a:tabLst>
            </a:pPr>
            <a:r>
              <a:rPr lang="en-US" dirty="0">
                <a:cs typeface="Arial"/>
              </a:rPr>
              <a:t>rotation</a:t>
            </a:r>
          </a:p>
          <a:p>
            <a:pPr marL="725170" indent="-355600">
              <a:buChar char="-"/>
              <a:tabLst>
                <a:tab pos="725170" algn="l"/>
                <a:tab pos="725805" algn="l"/>
              </a:tabLst>
            </a:pPr>
            <a:r>
              <a:rPr lang="en-US" dirty="0">
                <a:cs typeface="Arial"/>
              </a:rPr>
              <a:t>stretching</a:t>
            </a:r>
          </a:p>
          <a:p>
            <a:pPr marL="725170" indent="-355600">
              <a:buChar char="-"/>
              <a:tabLst>
                <a:tab pos="725170" algn="l"/>
                <a:tab pos="725805" algn="l"/>
              </a:tabLst>
            </a:pPr>
            <a:r>
              <a:rPr lang="en-US" dirty="0">
                <a:cs typeface="Arial"/>
              </a:rPr>
              <a:t>shearing,</a:t>
            </a:r>
          </a:p>
          <a:p>
            <a:pPr marL="725170" indent="-355600">
              <a:buChar char="-"/>
              <a:tabLst>
                <a:tab pos="725170" algn="l"/>
                <a:tab pos="725805" algn="l"/>
                <a:tab pos="4067810" algn="l"/>
              </a:tabLst>
            </a:pPr>
            <a:r>
              <a:rPr lang="en-US" spc="-5" dirty="0">
                <a:cs typeface="Arial"/>
              </a:rPr>
              <a:t>lens distortions</a:t>
            </a:r>
          </a:p>
          <a:p>
            <a:pPr marL="725170" indent="-355600">
              <a:buChar char="-"/>
              <a:tabLst>
                <a:tab pos="725170" algn="l"/>
                <a:tab pos="725805" algn="l"/>
                <a:tab pos="4067810" algn="l"/>
              </a:tabLst>
            </a:pPr>
            <a:r>
              <a:rPr lang="en-US" spc="-5" dirty="0">
                <a:cs typeface="Arial"/>
              </a:rPr>
              <a:t>…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EFE32-4FF2-44B8-9385-36ECB5DE03E6}"/>
              </a:ext>
            </a:extLst>
          </p:cNvPr>
          <p:cNvSpPr txBox="1"/>
          <p:nvPr/>
        </p:nvSpPr>
        <p:spPr>
          <a:xfrm>
            <a:off x="0" y="6604084"/>
            <a:ext cx="5702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Yeung;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https://github.com/aleju/imgaug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85E31-7504-4F1D-9151-E423AED62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43" y="2503004"/>
            <a:ext cx="4610513" cy="3440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2562" y="1536673"/>
            <a:ext cx="1699721" cy="2607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Data</a:t>
            </a:r>
            <a:r>
              <a:rPr spc="-90" dirty="0"/>
              <a:t> </a:t>
            </a:r>
            <a:r>
              <a:rPr spc="-5" dirty="0"/>
              <a:t>Augmentation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FC71D5-143E-4BB0-8B48-D5683C4AB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 eaLnBrk="1" fontAlgn="auto" hangingPunct="1">
              <a:spcBef>
                <a:spcPts val="1230"/>
              </a:spcBef>
              <a:spcAft>
                <a:spcPts val="0"/>
              </a:spcAft>
              <a:defRPr/>
            </a:pPr>
            <a:r>
              <a:rPr lang="en-US" sz="3200" kern="1200" spc="-5" dirty="0">
                <a:solidFill>
                  <a:srgbClr val="000000"/>
                </a:solidFill>
                <a:cs typeface="Arial"/>
              </a:rPr>
              <a:t>Random </a:t>
            </a:r>
            <a:r>
              <a:rPr lang="en-US" sz="3200" kern="1200" dirty="0">
                <a:solidFill>
                  <a:srgbClr val="000000"/>
                </a:solidFill>
                <a:cs typeface="Arial"/>
              </a:rPr>
              <a:t>crops </a:t>
            </a:r>
            <a:r>
              <a:rPr lang="en-US" sz="3200" kern="1200" spc="-5" dirty="0">
                <a:solidFill>
                  <a:srgbClr val="000000"/>
                </a:solidFill>
                <a:cs typeface="Arial"/>
              </a:rPr>
              <a:t>and</a:t>
            </a:r>
            <a:r>
              <a:rPr lang="en-US" sz="3200" kern="1200" spc="-2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3200" kern="1200" dirty="0">
                <a:solidFill>
                  <a:srgbClr val="000000"/>
                </a:solidFill>
                <a:cs typeface="Arial"/>
              </a:rPr>
              <a:t>scales</a:t>
            </a:r>
          </a:p>
          <a:p>
            <a:pPr marL="303530" lvl="0" indent="0" eaLnBrk="1" fontAlgn="auto" hangingPunct="1">
              <a:lnSpc>
                <a:spcPts val="2875"/>
              </a:lnSpc>
              <a:spcBef>
                <a:spcPts val="905"/>
              </a:spcBef>
              <a:spcAft>
                <a:spcPts val="0"/>
              </a:spcAft>
              <a:defRPr/>
            </a:pPr>
            <a:r>
              <a:rPr lang="en-US" sz="2400" b="1" kern="1200" spc="-5" dirty="0">
                <a:solidFill>
                  <a:srgbClr val="000000"/>
                </a:solidFill>
                <a:cs typeface="Arial"/>
              </a:rPr>
              <a:t>Training</a:t>
            </a:r>
            <a:r>
              <a:rPr lang="en-US" sz="2400" kern="1200" spc="-5" dirty="0">
                <a:solidFill>
                  <a:srgbClr val="000000"/>
                </a:solidFill>
                <a:cs typeface="Arial"/>
              </a:rPr>
              <a:t>: </a:t>
            </a:r>
            <a:r>
              <a:rPr lang="en-US" sz="2400" kern="1200" dirty="0">
                <a:solidFill>
                  <a:srgbClr val="000000"/>
                </a:solidFill>
                <a:cs typeface="Arial"/>
              </a:rPr>
              <a:t>sample random crops /</a:t>
            </a:r>
            <a:r>
              <a:rPr lang="en-US" sz="2400" kern="1200" spc="-45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cs typeface="Arial"/>
              </a:rPr>
              <a:t>scales</a:t>
            </a:r>
          </a:p>
          <a:p>
            <a:pPr marL="303530" lvl="0" indent="0" eaLnBrk="1" fontAlgn="auto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1200" spc="-5" dirty="0" err="1">
                <a:solidFill>
                  <a:srgbClr val="000000"/>
                </a:solidFill>
                <a:cs typeface="Arial"/>
              </a:rPr>
              <a:t>ResNet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:</a:t>
            </a:r>
            <a:endParaRPr lang="en-US" sz="2000" kern="1200" dirty="0">
              <a:solidFill>
                <a:srgbClr val="000000"/>
              </a:solidFill>
              <a:cs typeface="Arial"/>
            </a:endParaRPr>
          </a:p>
          <a:p>
            <a:pPr marL="760730" lvl="0" indent="-44005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760730" algn="l"/>
                <a:tab pos="761365" algn="l"/>
              </a:tabLst>
              <a:defRPr/>
            </a:pP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Pick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random L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in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range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[256,</a:t>
            </a:r>
            <a:r>
              <a:rPr lang="en-US" sz="2000" kern="1200" spc="-35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480]</a:t>
            </a:r>
            <a:endParaRPr lang="en-US" sz="2000" kern="1200" dirty="0">
              <a:solidFill>
                <a:srgbClr val="000000"/>
              </a:solidFill>
              <a:cs typeface="Arial"/>
            </a:endParaRPr>
          </a:p>
          <a:p>
            <a:pPr marL="760730" lvl="0" indent="-44005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760730" algn="l"/>
                <a:tab pos="761365" algn="l"/>
              </a:tabLst>
              <a:defRPr/>
            </a:pP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Resize training image,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short side =</a:t>
            </a:r>
            <a:r>
              <a:rPr lang="en-US" sz="2000" kern="1200" spc="-3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L</a:t>
            </a:r>
          </a:p>
          <a:p>
            <a:pPr marL="760730" lvl="0" indent="-44005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760730" algn="l"/>
                <a:tab pos="761365" algn="l"/>
              </a:tabLst>
              <a:defRPr/>
            </a:pP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Sample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random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224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x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224</a:t>
            </a:r>
            <a:r>
              <a:rPr lang="en-US" sz="2000" kern="1200" spc="-3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patch</a:t>
            </a:r>
            <a:endParaRPr lang="en-US" sz="2000" kern="1200" dirty="0">
              <a:solidFill>
                <a:srgbClr val="000000"/>
              </a:solidFill>
              <a:cs typeface="Arial"/>
            </a:endParaRPr>
          </a:p>
          <a:p>
            <a:pPr marL="0" lvl="0" indent="0" eaLnBrk="1" fontAlgn="auto" hangingPunct="1">
              <a:spcBef>
                <a:spcPts val="15"/>
              </a:spcBef>
              <a:spcAft>
                <a:spcPts val="0"/>
              </a:spcAft>
              <a:defRPr/>
            </a:pPr>
            <a:endParaRPr lang="en-US" kern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03530" lvl="0" indent="0"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1200" spc="-5" dirty="0">
                <a:solidFill>
                  <a:srgbClr val="000000"/>
                </a:solidFill>
                <a:cs typeface="Arial"/>
              </a:rPr>
              <a:t>Testing</a:t>
            </a:r>
            <a:r>
              <a:rPr lang="en-US" sz="2400" kern="1200" spc="-5" dirty="0">
                <a:solidFill>
                  <a:srgbClr val="000000"/>
                </a:solidFill>
                <a:cs typeface="Arial"/>
              </a:rPr>
              <a:t>: average </a:t>
            </a:r>
            <a:r>
              <a:rPr lang="en-US" sz="2400" kern="1200" dirty="0">
                <a:solidFill>
                  <a:srgbClr val="000000"/>
                </a:solidFill>
                <a:cs typeface="Arial"/>
              </a:rPr>
              <a:t>a </a:t>
            </a:r>
            <a:r>
              <a:rPr lang="en-US" sz="2400" kern="1200" spc="-5" dirty="0">
                <a:solidFill>
                  <a:srgbClr val="000000"/>
                </a:solidFill>
                <a:cs typeface="Arial"/>
              </a:rPr>
              <a:t>fixed </a:t>
            </a:r>
            <a:r>
              <a:rPr lang="en-US" sz="2400" kern="1200" dirty="0">
                <a:solidFill>
                  <a:srgbClr val="000000"/>
                </a:solidFill>
                <a:cs typeface="Arial"/>
              </a:rPr>
              <a:t>set </a:t>
            </a:r>
            <a:r>
              <a:rPr lang="en-US" sz="2400" kern="1200" spc="-5" dirty="0">
                <a:solidFill>
                  <a:srgbClr val="000000"/>
                </a:solidFill>
                <a:cs typeface="Arial"/>
              </a:rPr>
              <a:t>of</a:t>
            </a:r>
            <a:r>
              <a:rPr lang="en-US" sz="2400" kern="1200" spc="-35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cs typeface="Arial"/>
              </a:rPr>
              <a:t>crops</a:t>
            </a:r>
          </a:p>
          <a:p>
            <a:pPr marL="303530" lvl="0" indent="0" eaLnBrk="1" fontAlgn="auto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1200" spc="-5" dirty="0" err="1">
                <a:solidFill>
                  <a:srgbClr val="000000"/>
                </a:solidFill>
                <a:cs typeface="Arial"/>
              </a:rPr>
              <a:t>ResNet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:</a:t>
            </a:r>
            <a:endParaRPr lang="en-US" sz="2000" kern="1200" dirty="0">
              <a:solidFill>
                <a:srgbClr val="000000"/>
              </a:solidFill>
              <a:cs typeface="Arial"/>
            </a:endParaRPr>
          </a:p>
          <a:p>
            <a:pPr marL="320675" lvl="0" indent="0" eaLnBrk="1" fontAlgn="auto" hangingPunct="1">
              <a:spcBef>
                <a:spcPts val="0"/>
              </a:spcBef>
              <a:spcAft>
                <a:spcPts val="0"/>
              </a:spcAft>
              <a:tabLst>
                <a:tab pos="760730" algn="l"/>
                <a:tab pos="3793490" algn="l"/>
              </a:tabLst>
              <a:defRPr/>
            </a:pP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1.	Resize image at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 5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scales:	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{224, 256, 384, 480,</a:t>
            </a:r>
            <a:r>
              <a:rPr lang="en-US" sz="2000" kern="1200" spc="-2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640}</a:t>
            </a:r>
            <a:endParaRPr lang="en-US" sz="2000" kern="1200" dirty="0">
              <a:solidFill>
                <a:srgbClr val="000000"/>
              </a:solidFill>
              <a:cs typeface="Arial"/>
            </a:endParaRPr>
          </a:p>
          <a:p>
            <a:pPr marL="320675" lvl="0" indent="0" eaLnBrk="1" fontAlgn="auto" hangingPunct="1">
              <a:spcBef>
                <a:spcPts val="0"/>
              </a:spcBef>
              <a:spcAft>
                <a:spcPts val="0"/>
              </a:spcAft>
              <a:tabLst>
                <a:tab pos="760730" algn="l"/>
              </a:tabLst>
              <a:defRPr/>
            </a:pP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2.	For each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size,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use 10 224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x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224 </a:t>
            </a:r>
            <a:r>
              <a:rPr lang="en-US" sz="2000" kern="1200" dirty="0">
                <a:solidFill>
                  <a:srgbClr val="000000"/>
                </a:solidFill>
                <a:cs typeface="Arial"/>
              </a:rPr>
              <a:t>crops: 4 corners + center, +</a:t>
            </a:r>
            <a:r>
              <a:rPr lang="en-US" sz="2000" kern="1200" spc="-12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kern="1200" spc="-5" dirty="0">
                <a:solidFill>
                  <a:srgbClr val="000000"/>
                </a:solidFill>
                <a:cs typeface="Arial"/>
              </a:rPr>
              <a:t>flips</a:t>
            </a:r>
            <a:endParaRPr lang="en-US" sz="2000" kern="1200" dirty="0">
              <a:solidFill>
                <a:srgbClr val="000000"/>
              </a:solidFill>
              <a:cs typeface="Arial"/>
            </a:endParaRPr>
          </a:p>
          <a:p>
            <a:endParaRPr lang="en-US" sz="20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24,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37498" y="1531338"/>
          <a:ext cx="1704338" cy="2593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3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EC6B1FE-7CB6-41A7-A5CF-8821F9DF6DB0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have sparse data in your domain of interest </a:t>
            </a:r>
            <a:r>
              <a:rPr lang="en-US" i="1" dirty="0"/>
              <a:t>(target),</a:t>
            </a:r>
            <a:r>
              <a:rPr lang="en-US" dirty="0"/>
              <a:t> but have rich data in a disjoint yet related domain </a:t>
            </a:r>
            <a:r>
              <a:rPr lang="en-US" i="1" dirty="0"/>
              <a:t>(source)</a:t>
            </a:r>
            <a:r>
              <a:rPr lang="en-US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can train the early layers on the </a:t>
            </a:r>
            <a:r>
              <a:rPr lang="en-US" i="1" dirty="0"/>
              <a:t>source </a:t>
            </a:r>
            <a:r>
              <a:rPr lang="en-US" dirty="0"/>
              <a:t>domain, </a:t>
            </a:r>
            <a:r>
              <a:rPr lang="en-US" dirty="0">
                <a:solidFill>
                  <a:srgbClr val="00B050"/>
                </a:solidFill>
              </a:rPr>
              <a:t>and only the last few layers on the </a:t>
            </a:r>
            <a:r>
              <a:rPr lang="en-US" i="1" dirty="0">
                <a:solidFill>
                  <a:srgbClr val="00B050"/>
                </a:solidFill>
              </a:rPr>
              <a:t>target domain: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65135" y="3938175"/>
            <a:ext cx="6730047" cy="2571481"/>
            <a:chOff x="1665135" y="4286519"/>
            <a:chExt cx="6730047" cy="2571481"/>
          </a:xfrm>
        </p:grpSpPr>
        <p:pic>
          <p:nvPicPr>
            <p:cNvPr id="4" name="Picture 2" descr="http://neuralnetworksanddeeplearning.com/images/tikz3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4606" y="4286519"/>
              <a:ext cx="3194787" cy="1591689"/>
            </a:xfrm>
            <a:prstGeom prst="rect">
              <a:avLst/>
            </a:prstGeom>
            <a:noFill/>
          </p:spPr>
        </p:pic>
        <p:sp>
          <p:nvSpPr>
            <p:cNvPr id="5" name="Left Brace 4"/>
            <p:cNvSpPr/>
            <p:nvPr/>
          </p:nvSpPr>
          <p:spPr bwMode="auto">
            <a:xfrm rot="16200000">
              <a:off x="4052905" y="5144354"/>
              <a:ext cx="171088" cy="1876097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Left Brace 5"/>
            <p:cNvSpPr/>
            <p:nvPr/>
          </p:nvSpPr>
          <p:spPr bwMode="auto">
            <a:xfrm rot="16200000">
              <a:off x="5374460" y="5803758"/>
              <a:ext cx="173776" cy="554602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5135" y="6211669"/>
              <a:ext cx="3518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Set these to the already learned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weights from another network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4047" y="6211669"/>
              <a:ext cx="3211135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Learn these on your own task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8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2899" y="1903807"/>
            <a:ext cx="695648" cy="3570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476" y="1749170"/>
            <a:ext cx="1330842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Train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(large dataset)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08919" y="1753819"/>
            <a:ext cx="2306789" cy="3740611"/>
            <a:chOff x="2608919" y="1493686"/>
            <a:chExt cx="2306789" cy="3740611"/>
          </a:xfrm>
        </p:grpSpPr>
        <p:sp>
          <p:nvSpPr>
            <p:cNvPr id="11" name="object 11"/>
            <p:cNvSpPr/>
            <p:nvPr/>
          </p:nvSpPr>
          <p:spPr>
            <a:xfrm>
              <a:off x="2679319" y="1643649"/>
              <a:ext cx="695648" cy="3570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566968" y="1493686"/>
              <a:ext cx="1348740" cy="213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2. Small</a:t>
              </a:r>
              <a:r>
                <a:rPr kumimoji="0" sz="1400" b="0" i="0" u="none" strike="noStrike" kern="1200" cap="none" spc="-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dataset: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08919" y="4876792"/>
              <a:ext cx="885190" cy="357505"/>
            </a:xfrm>
            <a:custGeom>
              <a:avLst/>
              <a:gdLst/>
              <a:ahLst/>
              <a:cxnLst/>
              <a:rect l="l" t="t" r="r" b="b"/>
              <a:pathLst>
                <a:path w="885189" h="357504">
                  <a:moveTo>
                    <a:pt x="0" y="0"/>
                  </a:moveTo>
                  <a:lnTo>
                    <a:pt x="884998" y="0"/>
                  </a:lnTo>
                  <a:lnTo>
                    <a:pt x="884998" y="356999"/>
                  </a:lnTo>
                  <a:lnTo>
                    <a:pt x="0" y="356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608218" y="5055291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5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21768" y="5023816"/>
              <a:ext cx="86995" cy="63500"/>
            </a:xfrm>
            <a:custGeom>
              <a:avLst/>
              <a:gdLst/>
              <a:ahLst/>
              <a:cxnLst/>
              <a:rect l="l" t="t" r="r" b="b"/>
              <a:pathLst>
                <a:path w="86995" h="63500">
                  <a:moveTo>
                    <a:pt x="86449" y="0"/>
                  </a:moveTo>
                  <a:lnTo>
                    <a:pt x="0" y="31474"/>
                  </a:lnTo>
                  <a:lnTo>
                    <a:pt x="86449" y="62949"/>
                  </a:lnTo>
                  <a:lnTo>
                    <a:pt x="86449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464793" y="1958323"/>
              <a:ext cx="224154" cy="2851785"/>
            </a:xfrm>
            <a:custGeom>
              <a:avLst/>
              <a:gdLst/>
              <a:ahLst/>
              <a:cxnLst/>
              <a:rect l="l" t="t" r="r" b="b"/>
              <a:pathLst>
                <a:path w="224154" h="2851785">
                  <a:moveTo>
                    <a:pt x="0" y="0"/>
                  </a:moveTo>
                  <a:lnTo>
                    <a:pt x="21965" y="4936"/>
                  </a:lnTo>
                  <a:lnTo>
                    <a:pt x="42884" y="19377"/>
                  </a:lnTo>
                  <a:lnTo>
                    <a:pt x="79224" y="74562"/>
                  </a:lnTo>
                  <a:lnTo>
                    <a:pt x="93223" y="113335"/>
                  </a:lnTo>
                  <a:lnTo>
                    <a:pt x="103521" y="157151"/>
                  </a:lnTo>
                  <a:lnTo>
                    <a:pt x="109877" y="204675"/>
                  </a:lnTo>
                  <a:lnTo>
                    <a:pt x="112049" y="254571"/>
                  </a:lnTo>
                  <a:lnTo>
                    <a:pt x="112049" y="1171025"/>
                  </a:lnTo>
                  <a:lnTo>
                    <a:pt x="116052" y="1238699"/>
                  </a:lnTo>
                  <a:lnTo>
                    <a:pt x="127349" y="1299511"/>
                  </a:lnTo>
                  <a:lnTo>
                    <a:pt x="144871" y="1351034"/>
                  </a:lnTo>
                  <a:lnTo>
                    <a:pt x="167549" y="1390840"/>
                  </a:lnTo>
                  <a:lnTo>
                    <a:pt x="224099" y="1425597"/>
                  </a:lnTo>
                  <a:lnTo>
                    <a:pt x="167549" y="1460353"/>
                  </a:lnTo>
                  <a:lnTo>
                    <a:pt x="144871" y="1500159"/>
                  </a:lnTo>
                  <a:lnTo>
                    <a:pt x="127349" y="1551682"/>
                  </a:lnTo>
                  <a:lnTo>
                    <a:pt x="116052" y="1612494"/>
                  </a:lnTo>
                  <a:lnTo>
                    <a:pt x="112049" y="1680171"/>
                  </a:lnTo>
                  <a:lnTo>
                    <a:pt x="112049" y="2596619"/>
                  </a:lnTo>
                  <a:lnTo>
                    <a:pt x="108046" y="2664296"/>
                  </a:lnTo>
                  <a:lnTo>
                    <a:pt x="96749" y="2725109"/>
                  </a:lnTo>
                  <a:lnTo>
                    <a:pt x="79227" y="2776631"/>
                  </a:lnTo>
                  <a:lnTo>
                    <a:pt x="56549" y="2816437"/>
                  </a:lnTo>
                  <a:lnTo>
                    <a:pt x="29784" y="2842100"/>
                  </a:lnTo>
                  <a:lnTo>
                    <a:pt x="0" y="285119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800826" y="3239136"/>
              <a:ext cx="106299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Freeze</a:t>
              </a:r>
              <a:r>
                <a:rPr kumimoji="0" sz="14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these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09024" y="4940307"/>
              <a:ext cx="7562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99119" y="1727519"/>
            <a:ext cx="3621344" cy="4405896"/>
            <a:chOff x="5399119" y="1467386"/>
            <a:chExt cx="3621344" cy="4405896"/>
          </a:xfrm>
        </p:grpSpPr>
        <p:sp>
          <p:nvSpPr>
            <p:cNvPr id="5" name="object 5"/>
            <p:cNvSpPr/>
            <p:nvPr/>
          </p:nvSpPr>
          <p:spPr>
            <a:xfrm>
              <a:off x="5721088" y="1651624"/>
              <a:ext cx="695648" cy="3570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837333" y="1467386"/>
              <a:ext cx="1536700" cy="4343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6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3. Medium</a:t>
              </a:r>
              <a:r>
                <a:rPr kumimoji="0" sz="14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dataset: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6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finetuning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837333" y="2106196"/>
              <a:ext cx="2183130" cy="4360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more data = retrain more of  the network </a:t>
              </a: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(or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all of</a:t>
              </a:r>
              <a:r>
                <a:rPr kumimoji="0" sz="1400" b="0" i="0" u="none" strike="noStrike" kern="1200" cap="none" spc="-3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it)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650688" y="4013144"/>
              <a:ext cx="885190" cy="1228725"/>
            </a:xfrm>
            <a:custGeom>
              <a:avLst/>
              <a:gdLst/>
              <a:ahLst/>
              <a:cxnLst/>
              <a:rect l="l" t="t" r="r" b="b"/>
              <a:pathLst>
                <a:path w="885190" h="1228725">
                  <a:moveTo>
                    <a:pt x="0" y="0"/>
                  </a:moveTo>
                  <a:lnTo>
                    <a:pt x="884998" y="0"/>
                  </a:lnTo>
                  <a:lnTo>
                    <a:pt x="884998" y="1228497"/>
                  </a:lnTo>
                  <a:lnTo>
                    <a:pt x="0" y="122849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49987" y="4627392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4805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563537" y="4595917"/>
              <a:ext cx="86995" cy="63500"/>
            </a:xfrm>
            <a:custGeom>
              <a:avLst/>
              <a:gdLst/>
              <a:ahLst/>
              <a:cxnLst/>
              <a:rect l="l" t="t" r="r" b="b"/>
              <a:pathLst>
                <a:path w="86995" h="63500">
                  <a:moveTo>
                    <a:pt x="86449" y="0"/>
                  </a:moveTo>
                  <a:lnTo>
                    <a:pt x="0" y="31474"/>
                  </a:lnTo>
                  <a:lnTo>
                    <a:pt x="86449" y="62949"/>
                  </a:lnTo>
                  <a:lnTo>
                    <a:pt x="86449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78487" y="1958322"/>
              <a:ext cx="224154" cy="2010410"/>
            </a:xfrm>
            <a:custGeom>
              <a:avLst/>
              <a:gdLst/>
              <a:ahLst/>
              <a:cxnLst/>
              <a:rect l="l" t="t" r="r" b="b"/>
              <a:pathLst>
                <a:path w="224154" h="2010410">
                  <a:moveTo>
                    <a:pt x="0" y="0"/>
                  </a:moveTo>
                  <a:lnTo>
                    <a:pt x="21965" y="4936"/>
                  </a:lnTo>
                  <a:lnTo>
                    <a:pt x="42884" y="19377"/>
                  </a:lnTo>
                  <a:lnTo>
                    <a:pt x="79224" y="74562"/>
                  </a:lnTo>
                  <a:lnTo>
                    <a:pt x="93223" y="113335"/>
                  </a:lnTo>
                  <a:lnTo>
                    <a:pt x="103521" y="157151"/>
                  </a:lnTo>
                  <a:lnTo>
                    <a:pt x="109877" y="204675"/>
                  </a:lnTo>
                  <a:lnTo>
                    <a:pt x="112049" y="254571"/>
                  </a:lnTo>
                  <a:lnTo>
                    <a:pt x="112049" y="750425"/>
                  </a:lnTo>
                  <a:lnTo>
                    <a:pt x="116052" y="818100"/>
                  </a:lnTo>
                  <a:lnTo>
                    <a:pt x="127349" y="878912"/>
                  </a:lnTo>
                  <a:lnTo>
                    <a:pt x="144871" y="930435"/>
                  </a:lnTo>
                  <a:lnTo>
                    <a:pt x="167549" y="970241"/>
                  </a:lnTo>
                  <a:lnTo>
                    <a:pt x="224099" y="1004997"/>
                  </a:lnTo>
                  <a:lnTo>
                    <a:pt x="167549" y="1039754"/>
                  </a:lnTo>
                  <a:lnTo>
                    <a:pt x="144871" y="1079560"/>
                  </a:lnTo>
                  <a:lnTo>
                    <a:pt x="127349" y="1131083"/>
                  </a:lnTo>
                  <a:lnTo>
                    <a:pt x="116052" y="1191895"/>
                  </a:lnTo>
                  <a:lnTo>
                    <a:pt x="112049" y="1259569"/>
                  </a:lnTo>
                  <a:lnTo>
                    <a:pt x="112049" y="1755421"/>
                  </a:lnTo>
                  <a:lnTo>
                    <a:pt x="108046" y="1823098"/>
                  </a:lnTo>
                  <a:lnTo>
                    <a:pt x="96749" y="1883911"/>
                  </a:lnTo>
                  <a:lnTo>
                    <a:pt x="79227" y="1935433"/>
                  </a:lnTo>
                  <a:lnTo>
                    <a:pt x="56549" y="1975239"/>
                  </a:lnTo>
                  <a:lnTo>
                    <a:pt x="29784" y="2000902"/>
                  </a:lnTo>
                  <a:lnTo>
                    <a:pt x="0" y="2009995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837371" y="2863432"/>
              <a:ext cx="106299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Freeze</a:t>
              </a:r>
              <a:r>
                <a:rPr kumimoji="0" sz="14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these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399119" y="5586262"/>
              <a:ext cx="1736725" cy="2870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21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000" b="0" i="0" u="none" strike="noStrike" kern="1200" cap="none" spc="-7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Lecture 11 </a:t>
              </a:r>
              <a:r>
                <a:rPr kumimoji="0" sz="3000" b="0" i="0" u="none" strike="noStrike" kern="1200" cap="none" spc="0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</a:t>
              </a:r>
              <a:r>
                <a:rPr kumimoji="0" sz="3000" b="0" i="0" u="none" strike="noStrike" kern="1200" cap="none" spc="-37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00" b="0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29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203569" y="4527504"/>
              <a:ext cx="7562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Transfer learning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bject 13"/>
          <p:cNvSpPr txBox="1"/>
          <p:nvPr/>
        </p:nvSpPr>
        <p:spPr>
          <a:xfrm>
            <a:off x="2254470" y="5944412"/>
            <a:ext cx="463506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Another option: use network as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feature</a:t>
            </a:r>
            <a:r>
              <a:rPr kumimoji="0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extractor</a:t>
            </a: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 SVM/LR on extracted features for target task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3288"/>
            <a:ext cx="808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e.g. classification of animals 	Target: e.g. classification of cars</a:t>
            </a:r>
          </a:p>
        </p:txBody>
      </p:sp>
    </p:spTree>
    <p:extLst>
      <p:ext uri="{BB962C8B-B14F-4D97-AF65-F5344CB8AC3E}">
        <p14:creationId xmlns:p14="http://schemas.microsoft.com/office/powerpoint/2010/main" val="174837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6069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Center (subtract mean from) your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initialize weights, use “Xavier initialization”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RELU or leaky RELU or ELU, don’t use sigmoid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mini-batch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data augmentation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regularization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batch normalization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cross-validation for your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Learning rate: too high? Too low? 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classic gradient descent, we compute the gradient from the loss for all training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Could also only use </a:t>
            </a:r>
            <a:r>
              <a:rPr lang="en-US" i="1" dirty="0"/>
              <a:t>some</a:t>
            </a:r>
            <a:r>
              <a:rPr lang="en-US" dirty="0"/>
              <a:t> of the data for each gradient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cycle through all the training examples multiple times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time we’ve cycled through all of them once is called an ‘epoch’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Allows faster training (e.g. on GPUs),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4989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8974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8943" y="1131875"/>
            <a:ext cx="4878515" cy="4027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58055"/>
            <a:ext cx="7772400" cy="474489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/>
              <a:t>Spot </a:t>
            </a:r>
            <a:r>
              <a:rPr sz="3000" spc="-5" dirty="0"/>
              <a:t>the</a:t>
            </a:r>
            <a:r>
              <a:rPr sz="3000" spc="-95" dirty="0"/>
              <a:t> </a:t>
            </a:r>
            <a:r>
              <a:rPr sz="3000" spc="-5" dirty="0"/>
              <a:t>CPU!</a:t>
            </a:r>
            <a:r>
              <a:rPr lang="en-US" sz="3000" spc="-5" dirty="0"/>
              <a:t> </a:t>
            </a:r>
            <a:r>
              <a:rPr sz="1800" dirty="0"/>
              <a:t>(central </a:t>
            </a:r>
            <a:r>
              <a:rPr sz="1800" spc="-5" dirty="0"/>
              <a:t>processing</a:t>
            </a:r>
            <a:r>
              <a:rPr sz="1800" spc="-105" dirty="0"/>
              <a:t> </a:t>
            </a:r>
            <a:r>
              <a:rPr sz="1800" spc="-5" dirty="0"/>
              <a:t>unit)</a:t>
            </a:r>
            <a:endParaRPr sz="1800" dirty="0"/>
          </a:p>
        </p:txBody>
      </p:sp>
      <p:sp>
        <p:nvSpPr>
          <p:cNvPr id="4" name="object 4"/>
          <p:cNvSpPr/>
          <p:nvPr/>
        </p:nvSpPr>
        <p:spPr>
          <a:xfrm>
            <a:off x="909261" y="2137647"/>
            <a:ext cx="1490621" cy="131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735" y="2128123"/>
            <a:ext cx="1510030" cy="1336675"/>
          </a:xfrm>
          <a:custGeom>
            <a:avLst/>
            <a:gdLst/>
            <a:ahLst/>
            <a:cxnLst/>
            <a:rect l="l" t="t" r="r" b="b"/>
            <a:pathLst>
              <a:path w="1510030" h="1336675">
                <a:moveTo>
                  <a:pt x="0" y="0"/>
                </a:moveTo>
                <a:lnTo>
                  <a:pt x="1509671" y="0"/>
                </a:lnTo>
                <a:lnTo>
                  <a:pt x="1509671" y="1336522"/>
                </a:lnTo>
                <a:lnTo>
                  <a:pt x="0" y="133652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2745" y="2423022"/>
            <a:ext cx="2646680" cy="208279"/>
          </a:xfrm>
          <a:custGeom>
            <a:avLst/>
            <a:gdLst/>
            <a:ahLst/>
            <a:cxnLst/>
            <a:rect l="l" t="t" r="r" b="b"/>
            <a:pathLst>
              <a:path w="2646679" h="208280">
                <a:moveTo>
                  <a:pt x="0" y="208249"/>
                </a:moveTo>
                <a:lnTo>
                  <a:pt x="264666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61428" y="2361679"/>
            <a:ext cx="161549" cy="122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224" y="5566897"/>
            <a:ext cx="451485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D5A7F-355B-4B38-B75D-6D03E1D69EC3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778" y="1882972"/>
            <a:ext cx="3464617" cy="3542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8943" y="1131875"/>
            <a:ext cx="4878515" cy="4027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258055"/>
            <a:ext cx="7772400" cy="474489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10" dirty="0"/>
              <a:t>Spot </a:t>
            </a:r>
            <a:r>
              <a:rPr sz="3000" spc="-5" dirty="0"/>
              <a:t>the</a:t>
            </a:r>
            <a:r>
              <a:rPr sz="3000" spc="-90" dirty="0"/>
              <a:t> </a:t>
            </a:r>
            <a:r>
              <a:rPr sz="3000" spc="-5" dirty="0"/>
              <a:t>GPUs!</a:t>
            </a:r>
            <a:r>
              <a:rPr lang="en-US" sz="3000" spc="-5" dirty="0"/>
              <a:t> </a:t>
            </a:r>
            <a:r>
              <a:rPr sz="1800" dirty="0"/>
              <a:t>(graphics </a:t>
            </a:r>
            <a:r>
              <a:rPr sz="1800" spc="-5" dirty="0"/>
              <a:t>processing</a:t>
            </a:r>
            <a:r>
              <a:rPr sz="1800" spc="-80" dirty="0"/>
              <a:t> </a:t>
            </a:r>
            <a:r>
              <a:rPr sz="1800" spc="-5" dirty="0"/>
              <a:t>unit)</a:t>
            </a:r>
            <a:endParaRPr sz="1800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26,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9644" y="3465919"/>
            <a:ext cx="1459865" cy="109220"/>
          </a:xfrm>
          <a:custGeom>
            <a:avLst/>
            <a:gdLst/>
            <a:ahLst/>
            <a:cxnLst/>
            <a:rect l="l" t="t" r="r" b="b"/>
            <a:pathLst>
              <a:path w="1459864" h="109219">
                <a:moveTo>
                  <a:pt x="0" y="109024"/>
                </a:moveTo>
                <a:lnTo>
                  <a:pt x="1459522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11352" y="3404557"/>
            <a:ext cx="161424" cy="122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849" y="2856446"/>
            <a:ext cx="3233420" cy="1437005"/>
          </a:xfrm>
          <a:custGeom>
            <a:avLst/>
            <a:gdLst/>
            <a:ahLst/>
            <a:cxnLst/>
            <a:rect l="l" t="t" r="r" b="b"/>
            <a:pathLst>
              <a:path w="3233420" h="1437004">
                <a:moveTo>
                  <a:pt x="0" y="0"/>
                </a:moveTo>
                <a:lnTo>
                  <a:pt x="3232793" y="0"/>
                </a:lnTo>
                <a:lnTo>
                  <a:pt x="3232793" y="1436997"/>
                </a:lnTo>
                <a:lnTo>
                  <a:pt x="0" y="143699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224" y="5566897"/>
            <a:ext cx="451485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32F4C-79C7-45E2-84A9-0689C506C321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/>
              <a:t>CPU </a:t>
            </a:r>
            <a:r>
              <a:rPr sz="3000" dirty="0"/>
              <a:t>vs</a:t>
            </a:r>
            <a:r>
              <a:rPr sz="3000" spc="-95" dirty="0"/>
              <a:t> </a:t>
            </a:r>
            <a:r>
              <a:rPr sz="3000" spc="-5" dirty="0"/>
              <a:t>GPU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145224" y="5566897"/>
            <a:ext cx="451485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9BAB9-C480-4436-9CC6-305E04046E46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A32A9179-A541-4061-BF7A-3A0BBE04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6381"/>
              </p:ext>
            </p:extLst>
          </p:nvPr>
        </p:nvGraphicFramePr>
        <p:xfrm>
          <a:off x="287961" y="1309173"/>
          <a:ext cx="6901812" cy="384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0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Cores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223520">
                        <a:lnSpc>
                          <a:spcPts val="165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Clock  Speed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Memory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Speed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marL="90170">
                        <a:lnSpc>
                          <a:spcPts val="1664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CPU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0170" marR="377825">
                        <a:lnSpc>
                          <a:spcPts val="1650"/>
                        </a:lnSpc>
                        <a:spcBef>
                          <a:spcPts val="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(Intel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Core  i7-7700k)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BE4CD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675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0170" marR="285750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(8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threads with  hyperthreading)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BE4CD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4.2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GHz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BE4C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99390">
                        <a:lnSpc>
                          <a:spcPts val="1650"/>
                        </a:lnSpc>
                        <a:spcBef>
                          <a:spcPts val="7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System  RAM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BE4CD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$3</a:t>
                      </a:r>
                      <a:r>
                        <a:rPr lang="en-US" sz="1400" spc="-5" dirty="0">
                          <a:latin typeface="Arial"/>
                          <a:cs typeface="Arial"/>
                        </a:rPr>
                        <a:t>85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BE4CD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~540 GFLOPs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FP32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B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marL="90170" marR="142240">
                        <a:lnSpc>
                          <a:spcPts val="1650"/>
                        </a:lnSpc>
                        <a:spcBef>
                          <a:spcPts val="70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GPU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(NVIDIA  </a:t>
                      </a:r>
                      <a:r>
                        <a:rPr lang="en-US" sz="14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TX </a:t>
                      </a:r>
                      <a:r>
                        <a:rPr lang="en-US" sz="14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080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Ti)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3584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1.6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GHz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168275">
                        <a:lnSpc>
                          <a:spcPts val="1650"/>
                        </a:lnSpc>
                        <a:spcBef>
                          <a:spcPts val="7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11 GB  GDDR</a:t>
                      </a:r>
                      <a:r>
                        <a:rPr lang="en-US" sz="1400" spc="-5" dirty="0"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spc="-5" dirty="0">
                          <a:latin typeface="Arial"/>
                          <a:cs typeface="Arial"/>
                        </a:rPr>
                        <a:t>1199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~1</a:t>
                      </a:r>
                      <a:r>
                        <a:rPr lang="en-US" sz="14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.4 TFLOPs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FP32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marL="90170" marR="527685">
                        <a:lnSpc>
                          <a:spcPts val="1650"/>
                        </a:lnSpc>
                        <a:spcBef>
                          <a:spcPts val="69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TPU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NVIDIA  TITAN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664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5120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CUDA,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640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Tensor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1.5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GHz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95910">
                        <a:lnSpc>
                          <a:spcPts val="1650"/>
                        </a:lnSpc>
                        <a:spcBef>
                          <a:spcPts val="6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12GB  HBM2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$2999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664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~14 TFLOPs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FP32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6995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~112 TFLOP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FP16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marL="90170">
                        <a:lnSpc>
                          <a:spcPts val="1664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TPU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0170" marR="122555">
                        <a:lnSpc>
                          <a:spcPts val="1650"/>
                        </a:lnSpc>
                        <a:spcBef>
                          <a:spcPts val="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Google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Cloud  TPU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87020">
                        <a:lnSpc>
                          <a:spcPts val="1650"/>
                        </a:lnSpc>
                        <a:spcBef>
                          <a:spcPts val="6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GB  HBM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664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.50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88265" marR="299720">
                        <a:lnSpc>
                          <a:spcPts val="1650"/>
                        </a:lnSpc>
                        <a:spcBef>
                          <a:spcPts val="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per  hour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~180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TFLOP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D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B7EE64FE-84A3-4567-BF82-95F9C06F628D}"/>
              </a:ext>
            </a:extLst>
          </p:cNvPr>
          <p:cNvSpPr txBox="1"/>
          <p:nvPr/>
        </p:nvSpPr>
        <p:spPr>
          <a:xfrm>
            <a:off x="7449408" y="1379848"/>
            <a:ext cx="1525270" cy="35744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latin typeface="Arial"/>
                <a:cs typeface="Arial"/>
              </a:rPr>
              <a:t>CPU</a:t>
            </a:r>
            <a:r>
              <a:rPr sz="1400" spc="-5" dirty="0">
                <a:latin typeface="Arial"/>
                <a:cs typeface="Arial"/>
              </a:rPr>
              <a:t>: Fewer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cores,  </a:t>
            </a:r>
            <a:r>
              <a:rPr sz="1400" spc="-5" dirty="0">
                <a:latin typeface="Arial"/>
                <a:cs typeface="Arial"/>
              </a:rPr>
              <a:t>but each </a:t>
            </a:r>
            <a:r>
              <a:rPr sz="1400" dirty="0">
                <a:latin typeface="Arial"/>
                <a:cs typeface="Arial"/>
              </a:rPr>
              <a:t>core </a:t>
            </a:r>
            <a:r>
              <a:rPr sz="1400" spc="-5" dirty="0">
                <a:latin typeface="Arial"/>
                <a:cs typeface="Arial"/>
              </a:rPr>
              <a:t>is  </a:t>
            </a:r>
            <a:r>
              <a:rPr sz="1400" dirty="0">
                <a:latin typeface="Arial"/>
                <a:cs typeface="Arial"/>
              </a:rPr>
              <a:t>much </a:t>
            </a:r>
            <a:r>
              <a:rPr sz="1400" spc="-5" dirty="0">
                <a:latin typeface="Arial"/>
                <a:cs typeface="Arial"/>
              </a:rPr>
              <a:t>faster and  </a:t>
            </a:r>
            <a:r>
              <a:rPr sz="1400" dirty="0">
                <a:latin typeface="Arial"/>
                <a:cs typeface="Arial"/>
              </a:rPr>
              <a:t>much more  capable; </a:t>
            </a:r>
            <a:r>
              <a:rPr sz="1400" spc="-5" dirty="0">
                <a:latin typeface="Arial"/>
                <a:cs typeface="Arial"/>
              </a:rPr>
              <a:t>great at  </a:t>
            </a:r>
            <a:r>
              <a:rPr sz="1400" dirty="0">
                <a:latin typeface="Arial"/>
                <a:cs typeface="Arial"/>
              </a:rPr>
              <a:t>sequential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tasks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23495">
              <a:lnSpc>
                <a:spcPts val="1650"/>
              </a:lnSpc>
            </a:pPr>
            <a:r>
              <a:rPr sz="1400" b="1" spc="-5" dirty="0">
                <a:latin typeface="Arial"/>
                <a:cs typeface="Arial"/>
              </a:rPr>
              <a:t>GPU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More cores,  </a:t>
            </a:r>
            <a:r>
              <a:rPr sz="1400" spc="-5" dirty="0">
                <a:latin typeface="Arial"/>
                <a:cs typeface="Arial"/>
              </a:rPr>
              <a:t>but each </a:t>
            </a:r>
            <a:r>
              <a:rPr sz="1400" dirty="0">
                <a:latin typeface="Arial"/>
                <a:cs typeface="Arial"/>
              </a:rPr>
              <a:t>core </a:t>
            </a:r>
            <a:r>
              <a:rPr sz="1400" spc="-5" dirty="0">
                <a:latin typeface="Arial"/>
                <a:cs typeface="Arial"/>
              </a:rPr>
              <a:t>is  </a:t>
            </a:r>
            <a:r>
              <a:rPr sz="1400" dirty="0">
                <a:latin typeface="Arial"/>
                <a:cs typeface="Arial"/>
              </a:rPr>
              <a:t>much slower </a:t>
            </a:r>
            <a:r>
              <a:rPr sz="1400" spc="-5" dirty="0">
                <a:latin typeface="Arial"/>
                <a:cs typeface="Arial"/>
              </a:rPr>
              <a:t>and  </a:t>
            </a:r>
            <a:r>
              <a:rPr sz="1400" dirty="0">
                <a:latin typeface="Arial"/>
                <a:cs typeface="Arial"/>
              </a:rPr>
              <a:t>“dumber”; </a:t>
            </a:r>
            <a:r>
              <a:rPr sz="1400" spc="-5" dirty="0">
                <a:latin typeface="Arial"/>
                <a:cs typeface="Arial"/>
              </a:rPr>
              <a:t>great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for  parallel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tasks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62865">
              <a:lnSpc>
                <a:spcPts val="1650"/>
              </a:lnSpc>
              <a:spcBef>
                <a:spcPts val="875"/>
              </a:spcBef>
            </a:pPr>
            <a:r>
              <a:rPr sz="1400" b="1" spc="-5" dirty="0">
                <a:latin typeface="Arial"/>
                <a:cs typeface="Arial"/>
              </a:rPr>
              <a:t>TPU</a:t>
            </a:r>
            <a:r>
              <a:rPr sz="1400" spc="-5" dirty="0">
                <a:latin typeface="Arial"/>
                <a:cs typeface="Arial"/>
              </a:rPr>
              <a:t>: Specialized  hardware for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deep  learning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724" y="1868813"/>
            <a:ext cx="8557633" cy="3187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/>
              <a:t>CPU </a:t>
            </a:r>
            <a:r>
              <a:rPr sz="3000" dirty="0"/>
              <a:t>vs </a:t>
            </a:r>
            <a:r>
              <a:rPr sz="3000" spc="-5" dirty="0"/>
              <a:t>GPU in</a:t>
            </a:r>
            <a:r>
              <a:rPr sz="3000" spc="-100" dirty="0"/>
              <a:t> </a:t>
            </a:r>
            <a:r>
              <a:rPr sz="3000" spc="-5" dirty="0"/>
              <a:t>practice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338415" y="1011281"/>
            <a:ext cx="290703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(CPU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well-optimized,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little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unfair)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6943" y="3156586"/>
            <a:ext cx="76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66x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07418" y="3797570"/>
            <a:ext cx="42545" cy="828675"/>
          </a:xfrm>
          <a:custGeom>
            <a:avLst/>
            <a:gdLst/>
            <a:ahLst/>
            <a:cxnLst/>
            <a:rect l="l" t="t" r="r" b="b"/>
            <a:pathLst>
              <a:path w="42545" h="828675">
                <a:moveTo>
                  <a:pt x="0" y="0"/>
                </a:moveTo>
                <a:lnTo>
                  <a:pt x="42249" y="828048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8255" y="4608930"/>
            <a:ext cx="122849" cy="16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5089" y="3785020"/>
            <a:ext cx="167640" cy="575945"/>
          </a:xfrm>
          <a:custGeom>
            <a:avLst/>
            <a:gdLst/>
            <a:ahLst/>
            <a:cxnLst/>
            <a:rect l="l" t="t" r="r" b="b"/>
            <a:pathLst>
              <a:path w="167639" h="575945">
                <a:moveTo>
                  <a:pt x="167499" y="0"/>
                </a:moveTo>
                <a:lnTo>
                  <a:pt x="0" y="575473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55503" y="4333030"/>
            <a:ext cx="119199" cy="166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7764" y="3799620"/>
            <a:ext cx="12065" cy="854075"/>
          </a:xfrm>
          <a:custGeom>
            <a:avLst/>
            <a:gdLst/>
            <a:ahLst/>
            <a:cxnLst/>
            <a:rect l="l" t="t" r="r" b="b"/>
            <a:pathLst>
              <a:path w="12064" h="854075">
                <a:moveTo>
                  <a:pt x="11724" y="0"/>
                </a:moveTo>
                <a:lnTo>
                  <a:pt x="0" y="853973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6276" y="4638654"/>
            <a:ext cx="122974" cy="158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5247" y="3197991"/>
            <a:ext cx="366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7475" algn="l"/>
                <a:tab pos="2910205" algn="l"/>
              </a:tabLst>
              <a:defRPr/>
            </a:pP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67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	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71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	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64x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1150" y="3751982"/>
            <a:ext cx="161599" cy="327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36335" y="3785020"/>
            <a:ext cx="22860" cy="784225"/>
          </a:xfrm>
          <a:custGeom>
            <a:avLst/>
            <a:gdLst/>
            <a:ahLst/>
            <a:cxnLst/>
            <a:rect l="l" t="t" r="r" b="b"/>
            <a:pathLst>
              <a:path w="22859" h="784225">
                <a:moveTo>
                  <a:pt x="22674" y="0"/>
                </a:moveTo>
                <a:lnTo>
                  <a:pt x="0" y="784098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74874" y="4553481"/>
            <a:ext cx="122949" cy="159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16312" y="3281811"/>
            <a:ext cx="76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76x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9109" y="2956914"/>
            <a:ext cx="259079" cy="387985"/>
          </a:xfrm>
          <a:custGeom>
            <a:avLst/>
            <a:gdLst/>
            <a:ahLst/>
            <a:cxnLst/>
            <a:rect l="l" t="t" r="r" b="b"/>
            <a:pathLst>
              <a:path w="259079" h="387985">
                <a:moveTo>
                  <a:pt x="258574" y="387756"/>
                </a:moveTo>
                <a:lnTo>
                  <a:pt x="0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82872" y="2834739"/>
            <a:ext cx="139799" cy="162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78583" y="3881368"/>
            <a:ext cx="40005" cy="445770"/>
          </a:xfrm>
          <a:custGeom>
            <a:avLst/>
            <a:gdLst/>
            <a:ahLst/>
            <a:cxnLst/>
            <a:rect l="l" t="t" r="r" b="b"/>
            <a:pathLst>
              <a:path w="40004" h="445770">
                <a:moveTo>
                  <a:pt x="39899" y="0"/>
                </a:moveTo>
                <a:lnTo>
                  <a:pt x="0" y="445724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17271" y="4308606"/>
            <a:ext cx="122599" cy="161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05376" y="3692107"/>
            <a:ext cx="204332" cy="360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59120" y="3756144"/>
            <a:ext cx="62230" cy="855980"/>
          </a:xfrm>
          <a:custGeom>
            <a:avLst/>
            <a:gdLst/>
            <a:ahLst/>
            <a:cxnLst/>
            <a:rect l="l" t="t" r="r" b="b"/>
            <a:pathLst>
              <a:path w="62230" h="855979">
                <a:moveTo>
                  <a:pt x="0" y="0"/>
                </a:moveTo>
                <a:lnTo>
                  <a:pt x="62009" y="855898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59767" y="4594355"/>
            <a:ext cx="122724" cy="1612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21381" y="3692106"/>
            <a:ext cx="226049" cy="2627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26,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025" y="5281579"/>
            <a:ext cx="25368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from</a:t>
            </a:r>
            <a:r>
              <a:rPr kumimoji="0" sz="8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https://github.com/jcjohnson/cnn-benchmarks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5224" y="5566897"/>
            <a:ext cx="451485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221AFF-CCA6-4CC3-8E15-93BF701E5A4C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/>
              <a:t>CPU </a:t>
            </a:r>
            <a:r>
              <a:rPr sz="3000" dirty="0"/>
              <a:t>/ </a:t>
            </a:r>
            <a:r>
              <a:rPr sz="3000" spc="-5" dirty="0"/>
              <a:t>GPU</a:t>
            </a:r>
            <a:r>
              <a:rPr sz="3000" spc="-105" dirty="0"/>
              <a:t> </a:t>
            </a:r>
            <a:r>
              <a:rPr sz="3000" spc="-5" dirty="0"/>
              <a:t>Communication</a:t>
            </a:r>
            <a:endParaRPr sz="300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4294967295"/>
          </p:nvPr>
        </p:nvSpPr>
        <p:spPr>
          <a:xfrm>
            <a:off x="7905750" y="4705350"/>
            <a:ext cx="1238250" cy="309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7553325" y="4705350"/>
            <a:ext cx="1590675" cy="309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26,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3649" y="1826923"/>
            <a:ext cx="4087864" cy="3374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0122" y="3119821"/>
            <a:ext cx="632460" cy="578485"/>
          </a:xfrm>
          <a:custGeom>
            <a:avLst/>
            <a:gdLst/>
            <a:ahLst/>
            <a:cxnLst/>
            <a:rect l="l" t="t" r="r" b="b"/>
            <a:pathLst>
              <a:path w="632460" h="578485">
                <a:moveTo>
                  <a:pt x="0" y="0"/>
                </a:moveTo>
                <a:lnTo>
                  <a:pt x="632158" y="577923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6147" y="3648606"/>
            <a:ext cx="156129" cy="15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8971" y="3457119"/>
            <a:ext cx="1648460" cy="715010"/>
          </a:xfrm>
          <a:custGeom>
            <a:avLst/>
            <a:gdLst/>
            <a:ahLst/>
            <a:cxnLst/>
            <a:rect l="l" t="t" r="r" b="b"/>
            <a:pathLst>
              <a:path w="1648460" h="715010">
                <a:moveTo>
                  <a:pt x="0" y="0"/>
                </a:moveTo>
                <a:lnTo>
                  <a:pt x="1647896" y="0"/>
                </a:lnTo>
                <a:lnTo>
                  <a:pt x="1647896" y="714598"/>
                </a:lnTo>
                <a:lnTo>
                  <a:pt x="0" y="714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349" y="2403055"/>
            <a:ext cx="939800" cy="7531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96217" y="3813419"/>
            <a:ext cx="758825" cy="654685"/>
          </a:xfrm>
          <a:custGeom>
            <a:avLst/>
            <a:gdLst/>
            <a:ahLst/>
            <a:cxnLst/>
            <a:rect l="l" t="t" r="r" b="b"/>
            <a:pathLst>
              <a:path w="758825" h="654685">
                <a:moveTo>
                  <a:pt x="0" y="0"/>
                </a:moveTo>
                <a:lnTo>
                  <a:pt x="758698" y="0"/>
                </a:lnTo>
                <a:lnTo>
                  <a:pt x="758698" y="654298"/>
                </a:lnTo>
                <a:lnTo>
                  <a:pt x="0" y="6542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93539" y="3082195"/>
            <a:ext cx="648970" cy="638810"/>
          </a:xfrm>
          <a:custGeom>
            <a:avLst/>
            <a:gdLst/>
            <a:ahLst/>
            <a:cxnLst/>
            <a:rect l="l" t="t" r="r" b="b"/>
            <a:pathLst>
              <a:path w="648970" h="638810">
                <a:moveTo>
                  <a:pt x="648548" y="0"/>
                </a:moveTo>
                <a:lnTo>
                  <a:pt x="0" y="638698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86877" y="3672982"/>
            <a:ext cx="154074" cy="15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6259" y="2459300"/>
            <a:ext cx="166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is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26,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224" y="5566897"/>
            <a:ext cx="451485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3392" y="3304208"/>
            <a:ext cx="2552065" cy="197406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aren’t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careful,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bottleneck 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reading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and  transferring to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GPU!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Solutions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28829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 all data into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28829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SSD instead of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HDD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31115" lvl="0" indent="-28829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multiple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CPU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threads  to prefetch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9AB64-81CA-4570-8686-48CC086331BF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58055"/>
            <a:ext cx="7772400" cy="474489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dirty="0"/>
              <a:t>Software: </a:t>
            </a:r>
            <a:r>
              <a:rPr sz="3000" dirty="0"/>
              <a:t>A zoo </a:t>
            </a:r>
            <a:r>
              <a:rPr sz="3000" spc="-5" dirty="0"/>
              <a:t>of</a:t>
            </a:r>
            <a:r>
              <a:rPr sz="3000" spc="-110" dirty="0"/>
              <a:t> </a:t>
            </a:r>
            <a:r>
              <a:rPr sz="3000" spc="-5" dirty="0"/>
              <a:t>frameworks!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428075" y="2200079"/>
            <a:ext cx="1458595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Caffe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(UC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Berkeley)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075" y="3261257"/>
            <a:ext cx="1852295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Torch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(NYU /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Facebook)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075" y="4322426"/>
            <a:ext cx="1296035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Theano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Montreal)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2817" y="4350524"/>
            <a:ext cx="1612900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TensorFlow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(Google)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2818" y="2162579"/>
            <a:ext cx="1181735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Caffe2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(Facebook)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8873" y="3261257"/>
            <a:ext cx="1181735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PyTorch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(Facebook)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90096" y="2514546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2948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78757" y="2453062"/>
            <a:ext cx="158249" cy="122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1844" y="3656319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>
                <a:moveTo>
                  <a:pt x="0" y="0"/>
                </a:moveTo>
                <a:lnTo>
                  <a:pt x="406949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44507" y="3594831"/>
            <a:ext cx="158249" cy="12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13821" y="4636892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5">
                <a:moveTo>
                  <a:pt x="0" y="0"/>
                </a:moveTo>
                <a:lnTo>
                  <a:pt x="877948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7482" y="4575404"/>
            <a:ext cx="158249" cy="12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4907" y="2706541"/>
            <a:ext cx="1104900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CNTK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(Microsoft)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26,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224" y="5566897"/>
            <a:ext cx="451485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0242" y="1536432"/>
            <a:ext cx="1920239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PaddlePaddle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(Baidu)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42992" y="2544359"/>
            <a:ext cx="1400175" cy="648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MXNet</a:t>
            </a: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(Amazon)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33963" y="4959903"/>
            <a:ext cx="1751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others...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1562" y="1541281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49351" y="3963924"/>
            <a:ext cx="207454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2400" dirty="0"/>
              <a:t>JAX</a:t>
            </a:r>
          </a:p>
          <a:p>
            <a:pPr algn="ctr"/>
            <a:r>
              <a:rPr lang="en-US" dirty="0"/>
              <a:t>(Google)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9D00BC-4D5A-454C-BAAF-15A9CB6E3063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Feed-forward network architecture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deep neural nets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an objective function that measures and guides us towards good performance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 way to minimize the loss function: (stochastic, mini-batch) gradient descent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backpropagation to propagate error towards all layers and change weights at those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Practices for preventing overfitting, training with little data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47458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7177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9051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7367951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93076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Lots of hidden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Depth = power (usually)</a:t>
            </a:r>
          </a:p>
        </p:txBody>
      </p:sp>
      <p:pic>
        <p:nvPicPr>
          <p:cNvPr id="368642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11" y="2225467"/>
            <a:ext cx="7907914" cy="3939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975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http://neuralnetworksanddeeplearning.com/chap5.html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1718" y="3050414"/>
            <a:ext cx="5139280" cy="2673362"/>
            <a:chOff x="1941718" y="3050414"/>
            <a:chExt cx="5139280" cy="2673362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35870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408255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891900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513485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0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8183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this lecture (next few classes)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Definition 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Basic operations</a:t>
            </a:r>
          </a:p>
          <a:p>
            <a:pPr lvl="1"/>
            <a:r>
              <a:rPr lang="en-US" dirty="0"/>
              <a:t>Biological inspiration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Loss functions  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Gradient descent</a:t>
            </a:r>
          </a:p>
          <a:p>
            <a:pPr lvl="1"/>
            <a:r>
              <a:rPr lang="en-US" dirty="0"/>
              <a:t>Backpropagation </a:t>
            </a:r>
          </a:p>
          <a:p>
            <a:r>
              <a:rPr lang="en-US" dirty="0"/>
              <a:t>Tricks of the trade</a:t>
            </a:r>
          </a:p>
          <a:p>
            <a:pPr lvl="1"/>
            <a:r>
              <a:rPr lang="en-US" dirty="0"/>
              <a:t>Dealing with sparse data and overfitting</a:t>
            </a:r>
          </a:p>
        </p:txBody>
      </p:sp>
    </p:spTree>
    <p:extLst>
      <p:ext uri="{BB962C8B-B14F-4D97-AF65-F5344CB8AC3E}">
        <p14:creationId xmlns:p14="http://schemas.microsoft.com/office/powerpoint/2010/main" val="152353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deep networks?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closed-form solution for the weights</a:t>
            </a:r>
            <a:r>
              <a:rPr lang="bg-BG" dirty="0"/>
              <a:t> (</a:t>
            </a:r>
            <a:r>
              <a:rPr lang="en-US" dirty="0"/>
              <a:t>i.e. we cannot set up a system A*w = b)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iteratively find such a set of weights that allow the outputs to match the desired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minimize a loss function (a function of the weights in the network)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now let’s simplify and assume there’s a single layer of weights in the network, and no activation function (i.e. output is a linear combination of the inputs) </a:t>
            </a:r>
          </a:p>
          <a:p>
            <a:pPr marL="0" indent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9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goal</a:t>
            </a:r>
          </a:p>
        </p:txBody>
      </p:sp>
      <p:sp>
        <p:nvSpPr>
          <p:cNvPr id="5" name="object 4"/>
          <p:cNvSpPr/>
          <p:nvPr/>
        </p:nvSpPr>
        <p:spPr>
          <a:xfrm>
            <a:off x="102075" y="1503004"/>
            <a:ext cx="5909913" cy="449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085012" y="1492824"/>
            <a:ext cx="2883535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dataset: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CIFAR-10  10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308610" lvl="0" indent="-1905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images  each image is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3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scores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  (3072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3589296" y="2575060"/>
            <a:ext cx="106235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f(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8" name="object 10"/>
          <p:cNvSpPr txBox="1"/>
          <p:nvPr/>
        </p:nvSpPr>
        <p:spPr>
          <a:xfrm>
            <a:off x="3006995" y="2142407"/>
            <a:ext cx="8559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162595" y="2142407"/>
            <a:ext cx="1566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3006995" y="1918222"/>
            <a:ext cx="2868095" cy="60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3040469" y="1918223"/>
            <a:ext cx="2393295" cy="5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5210714" y="2048198"/>
            <a:ext cx="223520" cy="310515"/>
          </a:xfrm>
          <a:custGeom>
            <a:avLst/>
            <a:gdLst/>
            <a:ahLst/>
            <a:cxnLst/>
            <a:rect l="l" t="t" r="r" b="b"/>
            <a:pathLst>
              <a:path w="223520" h="310515">
                <a:moveTo>
                  <a:pt x="0" y="0"/>
                </a:moveTo>
                <a:lnTo>
                  <a:pt x="223199" y="0"/>
                </a:lnTo>
                <a:lnTo>
                  <a:pt x="223199" y="310199"/>
                </a:lnTo>
                <a:lnTo>
                  <a:pt x="0" y="310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688916" y="1818480"/>
            <a:ext cx="104266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3072x1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4777690" y="1964780"/>
            <a:ext cx="411480" cy="393700"/>
          </a:xfrm>
          <a:custGeom>
            <a:avLst/>
            <a:gdLst/>
            <a:ahLst/>
            <a:cxnLst/>
            <a:rect l="l" t="t" r="r" b="b"/>
            <a:pathLst>
              <a:path w="411479" h="393700">
                <a:moveTo>
                  <a:pt x="0" y="0"/>
                </a:moveTo>
                <a:lnTo>
                  <a:pt x="411299" y="0"/>
                </a:lnTo>
                <a:lnTo>
                  <a:pt x="411299" y="393599"/>
                </a:lnTo>
                <a:lnTo>
                  <a:pt x="0" y="3935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3113494" y="2439120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988744" y="1918222"/>
            <a:ext cx="1362075" cy="506730"/>
          </a:xfrm>
          <a:custGeom>
            <a:avLst/>
            <a:gdLst/>
            <a:ahLst/>
            <a:cxnLst/>
            <a:rect l="l" t="t" r="r" b="b"/>
            <a:pathLst>
              <a:path w="1362075" h="506730">
                <a:moveTo>
                  <a:pt x="0" y="0"/>
                </a:moveTo>
                <a:lnTo>
                  <a:pt x="1361997" y="0"/>
                </a:lnTo>
                <a:lnTo>
                  <a:pt x="1361997" y="506698"/>
                </a:lnTo>
                <a:lnTo>
                  <a:pt x="0" y="506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4545918" y="2428080"/>
            <a:ext cx="12122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10x3072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5124089" y="2914095"/>
            <a:ext cx="370840" cy="1727200"/>
          </a:xfrm>
          <a:custGeom>
            <a:avLst/>
            <a:gdLst/>
            <a:ahLst/>
            <a:cxnLst/>
            <a:rect l="l" t="t" r="r" b="b"/>
            <a:pathLst>
              <a:path w="370839" h="1727200">
                <a:moveTo>
                  <a:pt x="0" y="0"/>
                </a:moveTo>
                <a:lnTo>
                  <a:pt x="370499" y="172672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5479215" y="463751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6599"/>
                </a:moveTo>
                <a:lnTo>
                  <a:pt x="24449" y="45549"/>
                </a:lnTo>
                <a:lnTo>
                  <a:pt x="30774" y="0"/>
                </a:lnTo>
                <a:lnTo>
                  <a:pt x="0" y="65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4374364" y="4686825"/>
            <a:ext cx="3326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parameters, or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“weights”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127035" y="1889173"/>
            <a:ext cx="751840" cy="400751"/>
          </a:xfrm>
          <a:prstGeom prst="rect">
            <a:avLst/>
          </a:prstGeom>
          <a:ln w="28574">
            <a:solidFill>
              <a:srgbClr val="9900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7112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(+b)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1"/>
          <p:cNvSpPr txBox="1"/>
          <p:nvPr/>
        </p:nvSpPr>
        <p:spPr>
          <a:xfrm>
            <a:off x="7951660" y="1991741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5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63799" y="2418103"/>
            <a:ext cx="8816382" cy="326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 txBox="1">
            <a:spLocks/>
          </p:cNvSpPr>
          <p:nvPr/>
        </p:nvSpPr>
        <p:spPr bwMode="auto">
          <a:xfrm>
            <a:off x="101899" y="1524037"/>
            <a:ext cx="8886190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Example with an image with 4 pixels, and 3 classes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ship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8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3809607" y="1079607"/>
            <a:ext cx="42665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 forward: Loss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function/Optimization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5749488" y="2191055"/>
            <a:ext cx="30480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	Define a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quantifies our  unhappiness with the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across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data.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5749488" y="3848402"/>
            <a:ext cx="30099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	Come up with 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efficiently finding the  parameters that minimize  the loss function.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(optimization)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5316064" y="1576524"/>
            <a:ext cx="0" cy="3662679"/>
          </a:xfrm>
          <a:custGeom>
            <a:avLst/>
            <a:gdLst/>
            <a:ahLst/>
            <a:cxnLst/>
            <a:rect l="l" t="t" r="r" b="b"/>
            <a:pathLst>
              <a:path h="3662679">
                <a:moveTo>
                  <a:pt x="0" y="0"/>
                </a:moveTo>
                <a:lnTo>
                  <a:pt x="0" y="36626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5732759" y="1623480"/>
            <a:ext cx="9899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TODO: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991EFCA-8B05-4391-9E53-3E7C87E30175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7F14832-4962-4084-9E68-659C7A78FADD}"/>
              </a:ext>
            </a:extLst>
          </p:cNvPr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A9A407AA-5025-4F68-8E18-7AEEEEE157A6}"/>
              </a:ext>
            </a:extLst>
          </p:cNvPr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4C69FF3-E6CD-4188-AC26-590BD41E0B73}"/>
              </a:ext>
            </a:extLst>
          </p:cNvPr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075BCAC-F141-4CA5-BAD7-FAF294385429}"/>
              </a:ext>
            </a:extLst>
          </p:cNvPr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1234E9E3-F08F-4CA8-82CA-0809D72622B7}"/>
              </a:ext>
            </a:extLst>
          </p:cNvPr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8223A60D-CEE5-4DE5-A690-4A8DA20878C3}"/>
              </a:ext>
            </a:extLst>
          </p:cNvPr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534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8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9" y="325240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9094" y="4185623"/>
            <a:ext cx="32713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i.e.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 &lt;=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true, loss is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false, loss is magnitude of violation</a:t>
            </a:r>
          </a:p>
        </p:txBody>
      </p:sp>
      <p:grpSp>
        <p:nvGrpSpPr>
          <p:cNvPr id="27" name="object 12">
            <a:extLst>
              <a:ext uri="{FF2B5EF4-FFF2-40B4-BE49-F238E27FC236}">
                <a16:creationId xmlns:a16="http://schemas.microsoft.com/office/drawing/2014/main" id="{104CCF66-709A-447D-8E3D-C424A283A3E5}"/>
              </a:ext>
            </a:extLst>
          </p:cNvPr>
          <p:cNvGrpSpPr/>
          <p:nvPr/>
        </p:nvGrpSpPr>
        <p:grpSpPr>
          <a:xfrm>
            <a:off x="2330532" y="5048263"/>
            <a:ext cx="1999264" cy="1582292"/>
            <a:chOff x="5752015" y="932173"/>
            <a:chExt cx="1999264" cy="1582292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E88D1B14-2F3C-4C37-B8F6-5990497F1F5B}"/>
                </a:ext>
              </a:extLst>
            </p:cNvPr>
            <p:cNvSpPr/>
            <p:nvPr/>
          </p:nvSpPr>
          <p:spPr>
            <a:xfrm>
              <a:off x="6547011" y="1143122"/>
              <a:ext cx="240049" cy="2836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A4AAEA19-E3BD-4A84-ABBC-D73F21181583}"/>
                </a:ext>
              </a:extLst>
            </p:cNvPr>
            <p:cNvSpPr/>
            <p:nvPr/>
          </p:nvSpPr>
          <p:spPr>
            <a:xfrm>
              <a:off x="6583386" y="932173"/>
              <a:ext cx="240049" cy="306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82CB1D64-8C42-4B30-9CFC-3AFDCA75794F}"/>
                </a:ext>
              </a:extLst>
            </p:cNvPr>
            <p:cNvSpPr/>
            <p:nvPr/>
          </p:nvSpPr>
          <p:spPr>
            <a:xfrm>
              <a:off x="5752015" y="981575"/>
              <a:ext cx="1999264" cy="1532890"/>
            </a:xfrm>
            <a:custGeom>
              <a:avLst/>
              <a:gdLst/>
              <a:ahLst/>
              <a:cxnLst/>
              <a:rect l="l" t="t" r="r" b="b"/>
              <a:pathLst>
                <a:path w="3441065" h="2128520">
                  <a:moveTo>
                    <a:pt x="3440993" y="2128488"/>
                  </a:moveTo>
                  <a:lnTo>
                    <a:pt x="0" y="2128488"/>
                  </a:lnTo>
                  <a:lnTo>
                    <a:pt x="0" y="0"/>
                  </a:lnTo>
                  <a:lnTo>
                    <a:pt x="3440993" y="0"/>
                  </a:lnTo>
                  <a:lnTo>
                    <a:pt x="3440993" y="2128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0BCB2BC1-48F5-41F7-BAE6-6CA7A1C88EAA}"/>
                </a:ext>
              </a:extLst>
            </p:cNvPr>
            <p:cNvSpPr/>
            <p:nvPr/>
          </p:nvSpPr>
          <p:spPr>
            <a:xfrm>
              <a:off x="5941138" y="1995840"/>
              <a:ext cx="1175385" cy="0"/>
            </a:xfrm>
            <a:custGeom>
              <a:avLst/>
              <a:gdLst/>
              <a:ahLst/>
              <a:cxnLst/>
              <a:rect l="l" t="t" r="r" b="b"/>
              <a:pathLst>
                <a:path w="1175384">
                  <a:moveTo>
                    <a:pt x="0" y="0"/>
                  </a:moveTo>
                  <a:lnTo>
                    <a:pt x="1174897" y="0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778B0170-C257-44C8-BA16-E39988D4D036}"/>
                </a:ext>
              </a:extLst>
            </p:cNvPr>
            <p:cNvSpPr/>
            <p:nvPr/>
          </p:nvSpPr>
          <p:spPr>
            <a:xfrm>
              <a:off x="6550411" y="1173700"/>
              <a:ext cx="227965" cy="894080"/>
            </a:xfrm>
            <a:custGeom>
              <a:avLst/>
              <a:gdLst/>
              <a:ahLst/>
              <a:cxnLst/>
              <a:rect l="l" t="t" r="r" b="b"/>
              <a:pathLst>
                <a:path w="227965" h="894080">
                  <a:moveTo>
                    <a:pt x="227724" y="893150"/>
                  </a:moveTo>
                  <a:lnTo>
                    <a:pt x="227724" y="0"/>
                  </a:lnTo>
                </a:path>
                <a:path w="227965" h="894080">
                  <a:moveTo>
                    <a:pt x="0" y="893513"/>
                  </a:moveTo>
                  <a:lnTo>
                    <a:pt x="0" y="750768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0B35F2E3-9614-43A2-8443-B65AC85420A5}"/>
                </a:ext>
              </a:extLst>
            </p:cNvPr>
            <p:cNvSpPr/>
            <p:nvPr/>
          </p:nvSpPr>
          <p:spPr>
            <a:xfrm>
              <a:off x="6451337" y="2103780"/>
              <a:ext cx="249149" cy="271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BF8B55AF-2DFC-420E-B2BC-CDA54FE4376F}"/>
                </a:ext>
              </a:extLst>
            </p:cNvPr>
            <p:cNvSpPr/>
            <p:nvPr/>
          </p:nvSpPr>
          <p:spPr>
            <a:xfrm>
              <a:off x="5791413" y="1724021"/>
              <a:ext cx="330049" cy="2718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07725B8A-BF3F-4912-B4CA-B4D7BBDA37D1}"/>
                </a:ext>
              </a:extLst>
            </p:cNvPr>
            <p:cNvSpPr/>
            <p:nvPr/>
          </p:nvSpPr>
          <p:spPr>
            <a:xfrm>
              <a:off x="6351112" y="1230917"/>
              <a:ext cx="1301115" cy="767715"/>
            </a:xfrm>
            <a:custGeom>
              <a:avLst/>
              <a:gdLst/>
              <a:ahLst/>
              <a:cxnLst/>
              <a:rect l="l" t="t" r="r" b="b"/>
              <a:pathLst>
                <a:path w="1301115" h="767714">
                  <a:moveTo>
                    <a:pt x="764923" y="767615"/>
                  </a:moveTo>
                  <a:lnTo>
                    <a:pt x="1300497" y="767615"/>
                  </a:lnTo>
                </a:path>
                <a:path w="1301115" h="767714">
                  <a:moveTo>
                    <a:pt x="0" y="0"/>
                  </a:moveTo>
                  <a:lnTo>
                    <a:pt x="764898" y="764905"/>
                  </a:lnTo>
                </a:path>
              </a:pathLst>
            </a:custGeom>
            <a:ln w="761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3ECAF2DA-6F80-4450-BD69-CCC6E02C33C5}"/>
                </a:ext>
              </a:extLst>
            </p:cNvPr>
            <p:cNvSpPr/>
            <p:nvPr/>
          </p:nvSpPr>
          <p:spPr>
            <a:xfrm>
              <a:off x="6575036" y="2032770"/>
              <a:ext cx="504190" cy="160020"/>
            </a:xfrm>
            <a:custGeom>
              <a:avLst/>
              <a:gdLst/>
              <a:ahLst/>
              <a:cxnLst/>
              <a:rect l="l" t="t" r="r" b="b"/>
              <a:pathLst>
                <a:path w="504190" h="160019">
                  <a:moveTo>
                    <a:pt x="504073" y="0"/>
                  </a:moveTo>
                  <a:lnTo>
                    <a:pt x="502284" y="15674"/>
                  </a:lnTo>
                  <a:lnTo>
                    <a:pt x="497048" y="30603"/>
                  </a:lnTo>
                  <a:lnTo>
                    <a:pt x="462982" y="66534"/>
                  </a:lnTo>
                  <a:lnTo>
                    <a:pt x="411774" y="79972"/>
                  </a:lnTo>
                  <a:lnTo>
                    <a:pt x="344324" y="79972"/>
                  </a:lnTo>
                  <a:lnTo>
                    <a:pt x="308401" y="86256"/>
                  </a:lnTo>
                  <a:lnTo>
                    <a:pt x="279071" y="103394"/>
                  </a:lnTo>
                  <a:lnTo>
                    <a:pt x="259299" y="128813"/>
                  </a:lnTo>
                  <a:lnTo>
                    <a:pt x="252049" y="159942"/>
                  </a:lnTo>
                  <a:lnTo>
                    <a:pt x="244795" y="128813"/>
                  </a:lnTo>
                  <a:lnTo>
                    <a:pt x="225015" y="103394"/>
                  </a:lnTo>
                  <a:lnTo>
                    <a:pt x="195676" y="86256"/>
                  </a:lnTo>
                  <a:lnTo>
                    <a:pt x="159749" y="79972"/>
                  </a:lnTo>
                  <a:lnTo>
                    <a:pt x="92299" y="79972"/>
                  </a:lnTo>
                  <a:lnTo>
                    <a:pt x="56372" y="73687"/>
                  </a:lnTo>
                  <a:lnTo>
                    <a:pt x="27034" y="56548"/>
                  </a:lnTo>
                  <a:lnTo>
                    <a:pt x="7253" y="31128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FB1C5098-47D9-40DA-815B-CD2D12AE01B3}"/>
                </a:ext>
              </a:extLst>
            </p:cNvPr>
            <p:cNvSpPr/>
            <p:nvPr/>
          </p:nvSpPr>
          <p:spPr>
            <a:xfrm>
              <a:off x="6727636" y="2229650"/>
              <a:ext cx="198874" cy="2718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28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8689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5.1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-1.7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2.9) + max(0, -3.9)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2.9 +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8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12470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9253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	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925320" algn="l"/>
                        </a:tabLst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7729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6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9451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1.3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-2.6) + max(0,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 +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2167890" algn="r"/>
                        </a:tabLst>
                      </a:pPr>
                      <a:r>
                        <a:rPr sz="3600" spc="-7" baseline="8101" dirty="0">
                          <a:latin typeface="Arial"/>
                          <a:cs typeface="Arial"/>
                        </a:rPr>
                        <a:t>cat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2167890" algn="r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1562735" algn="l"/>
                        </a:tabLst>
                      </a:pPr>
                      <a:r>
                        <a:rPr sz="3600" spc="-7" baseline="-8101" dirty="0">
                          <a:latin typeface="Arial"/>
                          <a:cs typeface="Arial"/>
                        </a:rPr>
                        <a:t>frog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ts val="3340"/>
                        </a:lnSpc>
                        <a:tabLst>
                          <a:tab pos="169291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	</a:t>
                      </a:r>
                      <a:r>
                        <a:rPr sz="4500" spc="-7" baseline="1851" dirty="0">
                          <a:latin typeface="Arial"/>
                          <a:cs typeface="Arial"/>
                        </a:rPr>
                        <a:t>2.9</a:t>
                      </a:r>
                      <a:endParaRPr sz="4500" baseline="185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3260"/>
                        </a:lnSpc>
                      </a:pPr>
                      <a:r>
                        <a:rPr sz="30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2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4269796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79273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2.2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" marR="0" lvl="0" indent="0" algn="ctr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2.5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5.3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max(0,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5.6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.3 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112395" marR="704215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885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3260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26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6604084"/>
            <a:ext cx="2002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0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98375" y="4931016"/>
            <a:ext cx="5394325" cy="0"/>
          </a:xfrm>
          <a:custGeom>
            <a:avLst/>
            <a:gdLst/>
            <a:ahLst/>
            <a:cxnLst/>
            <a:rect l="l" t="t" r="r" b="b"/>
            <a:pathLst>
              <a:path w="5394325">
                <a:moveTo>
                  <a:pt x="0" y="0"/>
                </a:moveTo>
                <a:lnTo>
                  <a:pt x="53939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5994439" y="304285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5994439" y="3681668"/>
            <a:ext cx="296862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full training loss is the mean  over all examples in the training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5970413" y="3299072"/>
            <a:ext cx="2861794" cy="306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5823666" y="4722512"/>
            <a:ext cx="26396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= (2.9 + 0 +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.9)/3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6695411" y="4225169"/>
            <a:ext cx="1580096" cy="393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1778691" y="4951877"/>
            <a:ext cx="554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3302688" y="4951877"/>
            <a:ext cx="2374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4382317" y="4951868"/>
            <a:ext cx="7664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2"/>
          <p:cNvSpPr txBox="1"/>
          <p:nvPr/>
        </p:nvSpPr>
        <p:spPr>
          <a:xfrm>
            <a:off x="171399" y="5024311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Losses: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3"/>
          <p:cNvSpPr txBox="1"/>
          <p:nvPr/>
        </p:nvSpPr>
        <p:spPr>
          <a:xfrm>
            <a:off x="5399117" y="5096185"/>
            <a:ext cx="287638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 marR="0" lvl="0" indent="0" algn="l" defTabSz="914400" rtl="0" eaLnBrk="1" fontAlgn="auto" latinLnBrk="0" hangingPunct="1">
              <a:lnSpc>
                <a:spcPts val="2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15.8 / 3 = 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3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" y="6604084"/>
            <a:ext cx="2545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93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425486" y="2217922"/>
            <a:ext cx="7201172" cy="50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425475" y="1636336"/>
            <a:ext cx="1952933" cy="41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from Fei-Fei, Johnson, Yeung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C78E94C-2065-4E8C-9EAB-D2E608983775}"/>
              </a:ext>
            </a:extLst>
          </p:cNvPr>
          <p:cNvSpPr txBox="1"/>
          <p:nvPr/>
        </p:nvSpPr>
        <p:spPr>
          <a:xfrm>
            <a:off x="374974" y="3363146"/>
            <a:ext cx="818959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E.g. Suppose </a:t>
            </a:r>
            <a:r>
              <a:rPr sz="3000" spc="-5" dirty="0">
                <a:latin typeface="Arial"/>
                <a:cs typeface="Arial"/>
              </a:rPr>
              <a:t>that we found </a:t>
            </a:r>
            <a:r>
              <a:rPr sz="3000" dirty="0">
                <a:latin typeface="Arial"/>
                <a:cs typeface="Arial"/>
              </a:rPr>
              <a:t>a W such </a:t>
            </a:r>
            <a:r>
              <a:rPr sz="3000" spc="-5" dirty="0">
                <a:latin typeface="Arial"/>
                <a:cs typeface="Arial"/>
              </a:rPr>
              <a:t>that </a:t>
            </a:r>
            <a:r>
              <a:rPr sz="3000" dirty="0">
                <a:latin typeface="Arial"/>
                <a:cs typeface="Arial"/>
              </a:rPr>
              <a:t>L =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0.  Is this </a:t>
            </a:r>
            <a:r>
              <a:rPr sz="3000" dirty="0">
                <a:latin typeface="Arial"/>
                <a:cs typeface="Arial"/>
              </a:rPr>
              <a:t>W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unique?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No! 2W is also has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L =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0!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How do we choose between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W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2W?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5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07B7-14DD-47F0-BCA5-15424E48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D742545-FA7C-46C2-9F00-1001C0CD6841}"/>
              </a:ext>
            </a:extLst>
          </p:cNvPr>
          <p:cNvGrpSpPr/>
          <p:nvPr/>
        </p:nvGrpSpPr>
        <p:grpSpPr>
          <a:xfrm>
            <a:off x="468463" y="1557109"/>
            <a:ext cx="5270500" cy="1327785"/>
            <a:chOff x="468463" y="829521"/>
            <a:chExt cx="5270500" cy="132778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BB3524E-37FC-4534-9A3D-B6CC6A10E052}"/>
                </a:ext>
              </a:extLst>
            </p:cNvPr>
            <p:cNvSpPr/>
            <p:nvPr/>
          </p:nvSpPr>
          <p:spPr>
            <a:xfrm>
              <a:off x="468463" y="829521"/>
              <a:ext cx="5270260" cy="9649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5A6871B-437F-43D1-BCB8-5F02A1DFA5C4}"/>
                </a:ext>
              </a:extLst>
            </p:cNvPr>
            <p:cNvSpPr/>
            <p:nvPr/>
          </p:nvSpPr>
          <p:spPr>
            <a:xfrm>
              <a:off x="1581696" y="1713821"/>
              <a:ext cx="4147185" cy="434340"/>
            </a:xfrm>
            <a:custGeom>
              <a:avLst/>
              <a:gdLst/>
              <a:ahLst/>
              <a:cxnLst/>
              <a:rect l="l" t="t" r="r" b="b"/>
              <a:pathLst>
                <a:path w="4147185" h="434339">
                  <a:moveTo>
                    <a:pt x="2870094" y="0"/>
                  </a:moveTo>
                  <a:lnTo>
                    <a:pt x="2865569" y="48804"/>
                  </a:lnTo>
                  <a:lnTo>
                    <a:pt x="2852681" y="93606"/>
                  </a:lnTo>
                  <a:lnTo>
                    <a:pt x="2832457" y="133127"/>
                  </a:lnTo>
                  <a:lnTo>
                    <a:pt x="2805926" y="166089"/>
                  </a:lnTo>
                  <a:lnTo>
                    <a:pt x="2774115" y="191215"/>
                  </a:lnTo>
                  <a:lnTo>
                    <a:pt x="2738054" y="207228"/>
                  </a:lnTo>
                  <a:lnTo>
                    <a:pt x="2698769" y="212849"/>
                  </a:lnTo>
                  <a:lnTo>
                    <a:pt x="1205847" y="212849"/>
                  </a:lnTo>
                  <a:lnTo>
                    <a:pt x="1166562" y="218471"/>
                  </a:lnTo>
                  <a:lnTo>
                    <a:pt x="1130501" y="234483"/>
                  </a:lnTo>
                  <a:lnTo>
                    <a:pt x="1098690" y="259609"/>
                  </a:lnTo>
                  <a:lnTo>
                    <a:pt x="1072159" y="292572"/>
                  </a:lnTo>
                  <a:lnTo>
                    <a:pt x="1051935" y="332092"/>
                  </a:lnTo>
                  <a:lnTo>
                    <a:pt x="1039047" y="376894"/>
                  </a:lnTo>
                  <a:lnTo>
                    <a:pt x="1034522" y="425699"/>
                  </a:lnTo>
                  <a:lnTo>
                    <a:pt x="1029998" y="376894"/>
                  </a:lnTo>
                  <a:lnTo>
                    <a:pt x="1017110" y="332092"/>
                  </a:lnTo>
                  <a:lnTo>
                    <a:pt x="996886" y="292572"/>
                  </a:lnTo>
                  <a:lnTo>
                    <a:pt x="970356" y="259609"/>
                  </a:lnTo>
                  <a:lnTo>
                    <a:pt x="938546" y="234483"/>
                  </a:lnTo>
                  <a:lnTo>
                    <a:pt x="902486" y="218471"/>
                  </a:lnTo>
                  <a:lnTo>
                    <a:pt x="863203" y="212849"/>
                  </a:lnTo>
                  <a:lnTo>
                    <a:pt x="171322" y="212849"/>
                  </a:lnTo>
                  <a:lnTo>
                    <a:pt x="132039" y="207228"/>
                  </a:lnTo>
                  <a:lnTo>
                    <a:pt x="95978" y="191215"/>
                  </a:lnTo>
                  <a:lnTo>
                    <a:pt x="64168" y="166089"/>
                  </a:lnTo>
                  <a:lnTo>
                    <a:pt x="37637" y="133127"/>
                  </a:lnTo>
                  <a:lnTo>
                    <a:pt x="17413" y="93606"/>
                  </a:lnTo>
                  <a:lnTo>
                    <a:pt x="4524" y="48804"/>
                  </a:lnTo>
                  <a:lnTo>
                    <a:pt x="0" y="0"/>
                  </a:lnTo>
                </a:path>
                <a:path w="4147185" h="434339">
                  <a:moveTo>
                    <a:pt x="4146766" y="8249"/>
                  </a:moveTo>
                  <a:lnTo>
                    <a:pt x="4142242" y="57054"/>
                  </a:lnTo>
                  <a:lnTo>
                    <a:pt x="4129353" y="101856"/>
                  </a:lnTo>
                  <a:lnTo>
                    <a:pt x="4109130" y="141377"/>
                  </a:lnTo>
                  <a:lnTo>
                    <a:pt x="4082598" y="174339"/>
                  </a:lnTo>
                  <a:lnTo>
                    <a:pt x="4050788" y="199465"/>
                  </a:lnTo>
                  <a:lnTo>
                    <a:pt x="4014726" y="215478"/>
                  </a:lnTo>
                  <a:lnTo>
                    <a:pt x="3975441" y="221099"/>
                  </a:lnTo>
                  <a:lnTo>
                    <a:pt x="3865817" y="221099"/>
                  </a:lnTo>
                  <a:lnTo>
                    <a:pt x="3826532" y="226721"/>
                  </a:lnTo>
                  <a:lnTo>
                    <a:pt x="3790470" y="242733"/>
                  </a:lnTo>
                  <a:lnTo>
                    <a:pt x="3758660" y="267859"/>
                  </a:lnTo>
                  <a:lnTo>
                    <a:pt x="3732129" y="300822"/>
                  </a:lnTo>
                  <a:lnTo>
                    <a:pt x="3711905" y="340342"/>
                  </a:lnTo>
                  <a:lnTo>
                    <a:pt x="3699017" y="385144"/>
                  </a:lnTo>
                  <a:lnTo>
                    <a:pt x="3694492" y="433949"/>
                  </a:lnTo>
                  <a:lnTo>
                    <a:pt x="3689968" y="385144"/>
                  </a:lnTo>
                  <a:lnTo>
                    <a:pt x="3677079" y="340342"/>
                  </a:lnTo>
                  <a:lnTo>
                    <a:pt x="3656855" y="300822"/>
                  </a:lnTo>
                  <a:lnTo>
                    <a:pt x="3630324" y="267859"/>
                  </a:lnTo>
                  <a:lnTo>
                    <a:pt x="3598514" y="242733"/>
                  </a:lnTo>
                  <a:lnTo>
                    <a:pt x="3562452" y="226721"/>
                  </a:lnTo>
                  <a:lnTo>
                    <a:pt x="3523167" y="221099"/>
                  </a:lnTo>
                  <a:lnTo>
                    <a:pt x="3414493" y="221099"/>
                  </a:lnTo>
                  <a:lnTo>
                    <a:pt x="3375208" y="215478"/>
                  </a:lnTo>
                  <a:lnTo>
                    <a:pt x="3339146" y="199465"/>
                  </a:lnTo>
                  <a:lnTo>
                    <a:pt x="3307336" y="174339"/>
                  </a:lnTo>
                  <a:lnTo>
                    <a:pt x="3280805" y="141377"/>
                  </a:lnTo>
                  <a:lnTo>
                    <a:pt x="3260581" y="101856"/>
                  </a:lnTo>
                  <a:lnTo>
                    <a:pt x="3247693" y="57054"/>
                  </a:lnTo>
                  <a:lnTo>
                    <a:pt x="3243168" y="8249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9033BA3A-AA14-4C2C-B573-62F9503F4288}"/>
              </a:ext>
            </a:extLst>
          </p:cNvPr>
          <p:cNvSpPr txBox="1"/>
          <p:nvPr/>
        </p:nvSpPr>
        <p:spPr>
          <a:xfrm>
            <a:off x="1055126" y="2930988"/>
            <a:ext cx="29591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Data loss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predictions  </a:t>
            </a:r>
            <a:r>
              <a:rPr sz="1800" dirty="0">
                <a:latin typeface="Arial"/>
                <a:cs typeface="Arial"/>
              </a:rPr>
              <a:t>should match </a:t>
            </a:r>
            <a:r>
              <a:rPr sz="1800" spc="-5" dirty="0">
                <a:latin typeface="Arial"/>
                <a:cs typeface="Arial"/>
              </a:rPr>
              <a:t>training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28C6A08-9223-4892-98BF-886F12096E32}"/>
              </a:ext>
            </a:extLst>
          </p:cNvPr>
          <p:cNvSpPr txBox="1"/>
          <p:nvPr/>
        </p:nvSpPr>
        <p:spPr>
          <a:xfrm>
            <a:off x="4454316" y="2983643"/>
            <a:ext cx="357949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Regularization</a:t>
            </a:r>
            <a:r>
              <a:rPr sz="1800" spc="-5" dirty="0">
                <a:latin typeface="Arial"/>
                <a:cs typeface="Arial"/>
              </a:rPr>
              <a:t>: Prevent the </a:t>
            </a:r>
            <a:r>
              <a:rPr sz="1800" dirty="0">
                <a:latin typeface="Arial"/>
                <a:cs typeface="Arial"/>
              </a:rPr>
              <a:t>model  </a:t>
            </a:r>
            <a:r>
              <a:rPr sz="1800" spc="-5" dirty="0">
                <a:latin typeface="Arial"/>
                <a:cs typeface="Arial"/>
              </a:rPr>
              <a:t>from doing </a:t>
            </a:r>
            <a:r>
              <a:rPr sz="1800" i="1" spc="-5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well on training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25806C0-C2C3-4B8F-818C-3AAFC32C9099}"/>
              </a:ext>
            </a:extLst>
          </p:cNvPr>
          <p:cNvSpPr txBox="1"/>
          <p:nvPr/>
        </p:nvSpPr>
        <p:spPr>
          <a:xfrm>
            <a:off x="5587217" y="1015793"/>
            <a:ext cx="248348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dirty="0">
                <a:latin typeface="Arial"/>
                <a:cs typeface="Arial"/>
              </a:rPr>
              <a:t>= regularization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strength  (hyperparameter)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897D08B-BD14-4A11-9D76-12909C9EAE5A}"/>
              </a:ext>
            </a:extLst>
          </p:cNvPr>
          <p:cNvSpPr/>
          <p:nvPr/>
        </p:nvSpPr>
        <p:spPr>
          <a:xfrm>
            <a:off x="5326895" y="980637"/>
            <a:ext cx="238230" cy="336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3C014F2-F0AF-4E3A-B146-54CA088FA026}"/>
              </a:ext>
            </a:extLst>
          </p:cNvPr>
          <p:cNvSpPr txBox="1"/>
          <p:nvPr/>
        </p:nvSpPr>
        <p:spPr>
          <a:xfrm>
            <a:off x="122799" y="3885135"/>
            <a:ext cx="212407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0825">
              <a:lnSpc>
                <a:spcPct val="114599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Simple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examples 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L2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regularization: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L1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regularization: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Elastic net </a:t>
            </a:r>
            <a:r>
              <a:rPr sz="1800" dirty="0">
                <a:latin typeface="Arial"/>
                <a:cs typeface="Arial"/>
              </a:rPr>
              <a:t>(L1 +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L2):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3965EB80-5090-4886-B4D4-8DD43108F019}"/>
              </a:ext>
            </a:extLst>
          </p:cNvPr>
          <p:cNvGrpSpPr/>
          <p:nvPr/>
        </p:nvGrpSpPr>
        <p:grpSpPr>
          <a:xfrm>
            <a:off x="1981721" y="4230631"/>
            <a:ext cx="2967990" cy="977900"/>
            <a:chOff x="1981721" y="3503043"/>
            <a:chExt cx="2967990" cy="97790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4990160E-E0E0-44D4-9D23-F668CC181332}"/>
                </a:ext>
              </a:extLst>
            </p:cNvPr>
            <p:cNvSpPr/>
            <p:nvPr/>
          </p:nvSpPr>
          <p:spPr>
            <a:xfrm>
              <a:off x="1981721" y="3503043"/>
              <a:ext cx="2121870" cy="670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67D9DE1-4111-4F57-80FE-5724568C8D53}"/>
                </a:ext>
              </a:extLst>
            </p:cNvPr>
            <p:cNvSpPr/>
            <p:nvPr/>
          </p:nvSpPr>
          <p:spPr>
            <a:xfrm>
              <a:off x="2299095" y="4173391"/>
              <a:ext cx="2650094" cy="307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F1D07EA6-1347-4F00-B5FF-B06857D61DFD}"/>
              </a:ext>
            </a:extLst>
          </p:cNvPr>
          <p:cNvSpPr txBox="1"/>
          <p:nvPr/>
        </p:nvSpPr>
        <p:spPr>
          <a:xfrm>
            <a:off x="5080240" y="3885135"/>
            <a:ext cx="3992879" cy="12827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800" b="1" dirty="0">
                <a:latin typeface="Arial"/>
                <a:cs typeface="Arial"/>
              </a:rPr>
              <a:t>More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complex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Dropout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normalization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Stochastic depth, fractional pooling,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9297DB3D-D408-473E-A12A-9411F375B8BB}"/>
              </a:ext>
            </a:extLst>
          </p:cNvPr>
          <p:cNvSpPr txBox="1"/>
          <p:nvPr/>
        </p:nvSpPr>
        <p:spPr>
          <a:xfrm>
            <a:off x="1568570" y="5454836"/>
            <a:ext cx="52311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regularize?</a:t>
            </a:r>
          </a:p>
          <a:p>
            <a:pPr marL="469900" indent="-304800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Express preferences over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weights</a:t>
            </a:r>
            <a:endParaRPr sz="1800" dirty="0">
              <a:latin typeface="Arial"/>
              <a:cs typeface="Arial"/>
            </a:endParaRPr>
          </a:p>
          <a:p>
            <a:pPr marL="469900" indent="-304800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Make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model </a:t>
            </a:r>
            <a:r>
              <a:rPr sz="1800" i="1" dirty="0">
                <a:latin typeface="Arial"/>
                <a:cs typeface="Arial"/>
              </a:rPr>
              <a:t>simple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it works on test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3B23F-A06A-43D2-8CA7-404AA5420A01}"/>
              </a:ext>
            </a:extLst>
          </p:cNvPr>
          <p:cNvSpPr txBox="1"/>
          <p:nvPr/>
        </p:nvSpPr>
        <p:spPr>
          <a:xfrm>
            <a:off x="0" y="6604084"/>
            <a:ext cx="2501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</p:spTree>
    <p:extLst>
      <p:ext uri="{BB962C8B-B14F-4D97-AF65-F5344CB8AC3E}">
        <p14:creationId xmlns:p14="http://schemas.microsoft.com/office/powerpoint/2010/main" val="17511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BF0D-C971-47F7-9822-339AA691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EA7A-B92B-4551-B2B9-8265858A3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Expressing preferences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9718EA9-A267-423A-8121-25A6C73D2C13}"/>
              </a:ext>
            </a:extLst>
          </p:cNvPr>
          <p:cNvSpPr/>
          <p:nvPr/>
        </p:nvSpPr>
        <p:spPr>
          <a:xfrm>
            <a:off x="5247564" y="2066949"/>
            <a:ext cx="3301975" cy="57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DF936A6-BE7E-4E38-87D5-EE2268D459BB}"/>
              </a:ext>
            </a:extLst>
          </p:cNvPr>
          <p:cNvSpPr/>
          <p:nvPr/>
        </p:nvSpPr>
        <p:spPr>
          <a:xfrm>
            <a:off x="631373" y="1891587"/>
            <a:ext cx="2430795" cy="498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8D1920-9FD3-4937-904C-90B006EA035C}"/>
              </a:ext>
            </a:extLst>
          </p:cNvPr>
          <p:cNvSpPr/>
          <p:nvPr/>
        </p:nvSpPr>
        <p:spPr>
          <a:xfrm>
            <a:off x="411074" y="2542933"/>
            <a:ext cx="2564069" cy="4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EFE9CCA-32EC-45DF-9E87-2559998AAD6A}"/>
              </a:ext>
            </a:extLst>
          </p:cNvPr>
          <p:cNvSpPr/>
          <p:nvPr/>
        </p:nvSpPr>
        <p:spPr>
          <a:xfrm>
            <a:off x="491848" y="3197960"/>
            <a:ext cx="4518290" cy="563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FC9EFC7-BF14-41C7-B761-44A73B26D772}"/>
              </a:ext>
            </a:extLst>
          </p:cNvPr>
          <p:cNvSpPr/>
          <p:nvPr/>
        </p:nvSpPr>
        <p:spPr>
          <a:xfrm>
            <a:off x="1418022" y="3236685"/>
            <a:ext cx="3630929" cy="572770"/>
          </a:xfrm>
          <a:custGeom>
            <a:avLst/>
            <a:gdLst/>
            <a:ahLst/>
            <a:cxnLst/>
            <a:rect l="l" t="t" r="r" b="b"/>
            <a:pathLst>
              <a:path w="3630929" h="572769">
                <a:moveTo>
                  <a:pt x="0" y="0"/>
                </a:moveTo>
                <a:lnTo>
                  <a:pt x="3630592" y="0"/>
                </a:lnTo>
                <a:lnTo>
                  <a:pt x="3630592" y="572698"/>
                </a:lnTo>
                <a:lnTo>
                  <a:pt x="0" y="572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A3DCF81-4C23-434D-A016-29330A979806}"/>
              </a:ext>
            </a:extLst>
          </p:cNvPr>
          <p:cNvSpPr/>
          <p:nvPr/>
        </p:nvSpPr>
        <p:spPr>
          <a:xfrm>
            <a:off x="1418022" y="4259708"/>
            <a:ext cx="3174193" cy="645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716A1FB-0E26-440D-AAF0-3318AD244D6A}"/>
              </a:ext>
            </a:extLst>
          </p:cNvPr>
          <p:cNvSpPr txBox="1"/>
          <p:nvPr/>
        </p:nvSpPr>
        <p:spPr>
          <a:xfrm>
            <a:off x="5282113" y="1705431"/>
            <a:ext cx="180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L2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Regularization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FDCE93F-4120-47DD-9061-44F3A12F81BB}"/>
              </a:ext>
            </a:extLst>
          </p:cNvPr>
          <p:cNvSpPr txBox="1"/>
          <p:nvPr/>
        </p:nvSpPr>
        <p:spPr>
          <a:xfrm>
            <a:off x="5601199" y="3253093"/>
            <a:ext cx="24892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L2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regularization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likes</a:t>
            </a:r>
            <a:r>
              <a:rPr sz="18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to 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“spread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out” the</a:t>
            </a:r>
            <a:r>
              <a:rPr sz="18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weights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0AAF2-C1D1-4156-9E5B-B825F692B857}"/>
              </a:ext>
            </a:extLst>
          </p:cNvPr>
          <p:cNvSpPr txBox="1"/>
          <p:nvPr/>
        </p:nvSpPr>
        <p:spPr>
          <a:xfrm>
            <a:off x="0" y="6604084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from Fei-Fei, Johnson, Yeung</a:t>
            </a:r>
          </a:p>
        </p:txBody>
      </p:sp>
    </p:spTree>
    <p:extLst>
      <p:ext uri="{BB962C8B-B14F-4D97-AF65-F5344CB8AC3E}">
        <p14:creationId xmlns:p14="http://schemas.microsoft.com/office/powerpoint/2010/main" val="5564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6CD9-CBB4-4E3D-BDC2-C296E36D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52854-4447-4BAB-883E-7BCD1AC5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Preferring simple models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F871B9F-AB19-4B83-B29D-BD853466F1DF}"/>
              </a:ext>
            </a:extLst>
          </p:cNvPr>
          <p:cNvSpPr/>
          <p:nvPr/>
        </p:nvSpPr>
        <p:spPr>
          <a:xfrm>
            <a:off x="2246672" y="2403491"/>
            <a:ext cx="4512310" cy="1900555"/>
          </a:xfrm>
          <a:custGeom>
            <a:avLst/>
            <a:gdLst/>
            <a:ahLst/>
            <a:cxnLst/>
            <a:rect l="l" t="t" r="r" b="b"/>
            <a:pathLst>
              <a:path w="4512309" h="1900554">
                <a:moveTo>
                  <a:pt x="0" y="1900493"/>
                </a:moveTo>
                <a:lnTo>
                  <a:pt x="4511688" y="0"/>
                </a:lnTo>
              </a:path>
            </a:pathLst>
          </a:custGeom>
          <a:ln w="7619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E2FB3AC-4F0D-4944-AA24-4F62C0577919}"/>
              </a:ext>
            </a:extLst>
          </p:cNvPr>
          <p:cNvSpPr/>
          <p:nvPr/>
        </p:nvSpPr>
        <p:spPr>
          <a:xfrm>
            <a:off x="2606594" y="2179442"/>
            <a:ext cx="4232275" cy="2680970"/>
          </a:xfrm>
          <a:custGeom>
            <a:avLst/>
            <a:gdLst/>
            <a:ahLst/>
            <a:cxnLst/>
            <a:rect l="l" t="t" r="r" b="b"/>
            <a:pathLst>
              <a:path w="4232275" h="2680970">
                <a:moveTo>
                  <a:pt x="0" y="2680816"/>
                </a:moveTo>
                <a:lnTo>
                  <a:pt x="1989" y="2654889"/>
                </a:lnTo>
                <a:lnTo>
                  <a:pt x="3589" y="2626713"/>
                </a:lnTo>
                <a:lnTo>
                  <a:pt x="5101" y="2595421"/>
                </a:lnTo>
                <a:lnTo>
                  <a:pt x="6828" y="2560144"/>
                </a:lnTo>
                <a:lnTo>
                  <a:pt x="9069" y="2520017"/>
                </a:lnTo>
                <a:lnTo>
                  <a:pt x="12128" y="2474171"/>
                </a:lnTo>
                <a:lnTo>
                  <a:pt x="16305" y="2421740"/>
                </a:lnTo>
                <a:lnTo>
                  <a:pt x="21901" y="2361856"/>
                </a:lnTo>
                <a:lnTo>
                  <a:pt x="29219" y="2293652"/>
                </a:lnTo>
                <a:lnTo>
                  <a:pt x="38560" y="2216262"/>
                </a:lnTo>
                <a:lnTo>
                  <a:pt x="50224" y="2128817"/>
                </a:lnTo>
                <a:lnTo>
                  <a:pt x="54739" y="2093949"/>
                </a:lnTo>
                <a:lnTo>
                  <a:pt x="59130" y="2055370"/>
                </a:lnTo>
                <a:lnTo>
                  <a:pt x="63432" y="2013374"/>
                </a:lnTo>
                <a:lnTo>
                  <a:pt x="67678" y="1968254"/>
                </a:lnTo>
                <a:lnTo>
                  <a:pt x="71903" y="1920303"/>
                </a:lnTo>
                <a:lnTo>
                  <a:pt x="76139" y="1869814"/>
                </a:lnTo>
                <a:lnTo>
                  <a:pt x="80421" y="1817080"/>
                </a:lnTo>
                <a:lnTo>
                  <a:pt x="84781" y="1762395"/>
                </a:lnTo>
                <a:lnTo>
                  <a:pt x="89255" y="1706050"/>
                </a:lnTo>
                <a:lnTo>
                  <a:pt x="93875" y="1648341"/>
                </a:lnTo>
                <a:lnTo>
                  <a:pt x="98675" y="1589558"/>
                </a:lnTo>
                <a:lnTo>
                  <a:pt x="103689" y="1529997"/>
                </a:lnTo>
                <a:lnTo>
                  <a:pt x="108950" y="1469949"/>
                </a:lnTo>
                <a:lnTo>
                  <a:pt x="114493" y="1409708"/>
                </a:lnTo>
                <a:lnTo>
                  <a:pt x="120351" y="1349567"/>
                </a:lnTo>
                <a:lnTo>
                  <a:pt x="126558" y="1289819"/>
                </a:lnTo>
                <a:lnTo>
                  <a:pt x="133146" y="1230757"/>
                </a:lnTo>
                <a:lnTo>
                  <a:pt x="140151" y="1172674"/>
                </a:lnTo>
                <a:lnTo>
                  <a:pt x="147606" y="1115864"/>
                </a:lnTo>
                <a:lnTo>
                  <a:pt x="155543" y="1060619"/>
                </a:lnTo>
                <a:lnTo>
                  <a:pt x="163998" y="1007233"/>
                </a:lnTo>
                <a:lnTo>
                  <a:pt x="173004" y="955998"/>
                </a:lnTo>
                <a:lnTo>
                  <a:pt x="182594" y="907209"/>
                </a:lnTo>
                <a:lnTo>
                  <a:pt x="192803" y="861157"/>
                </a:lnTo>
                <a:lnTo>
                  <a:pt x="203663" y="818136"/>
                </a:lnTo>
                <a:lnTo>
                  <a:pt x="215208" y="778439"/>
                </a:lnTo>
                <a:lnTo>
                  <a:pt x="227473" y="742359"/>
                </a:lnTo>
                <a:lnTo>
                  <a:pt x="254296" y="682224"/>
                </a:lnTo>
                <a:lnTo>
                  <a:pt x="284399" y="640075"/>
                </a:lnTo>
                <a:lnTo>
                  <a:pt x="332850" y="610027"/>
                </a:lnTo>
                <a:lnTo>
                  <a:pt x="359604" y="605848"/>
                </a:lnTo>
                <a:lnTo>
                  <a:pt x="387898" y="608156"/>
                </a:lnTo>
                <a:lnTo>
                  <a:pt x="448676" y="630015"/>
                </a:lnTo>
                <a:lnTo>
                  <a:pt x="514318" y="671152"/>
                </a:lnTo>
                <a:lnTo>
                  <a:pt x="548691" y="697560"/>
                </a:lnTo>
                <a:lnTo>
                  <a:pt x="583955" y="727119"/>
                </a:lnTo>
                <a:lnTo>
                  <a:pt x="620001" y="759274"/>
                </a:lnTo>
                <a:lnTo>
                  <a:pt x="656722" y="793468"/>
                </a:lnTo>
                <a:lnTo>
                  <a:pt x="694007" y="829144"/>
                </a:lnTo>
                <a:lnTo>
                  <a:pt x="731750" y="865748"/>
                </a:lnTo>
                <a:lnTo>
                  <a:pt x="769842" y="902722"/>
                </a:lnTo>
                <a:lnTo>
                  <a:pt x="808174" y="939511"/>
                </a:lnTo>
                <a:lnTo>
                  <a:pt x="846639" y="975558"/>
                </a:lnTo>
                <a:lnTo>
                  <a:pt x="885126" y="1010307"/>
                </a:lnTo>
                <a:lnTo>
                  <a:pt x="923530" y="1043202"/>
                </a:lnTo>
                <a:lnTo>
                  <a:pt x="961740" y="1073688"/>
                </a:lnTo>
                <a:lnTo>
                  <a:pt x="999649" y="1101207"/>
                </a:lnTo>
                <a:lnTo>
                  <a:pt x="1037147" y="1125204"/>
                </a:lnTo>
                <a:lnTo>
                  <a:pt x="1079069" y="1150414"/>
                </a:lnTo>
                <a:lnTo>
                  <a:pt x="1122713" y="1177330"/>
                </a:lnTo>
                <a:lnTo>
                  <a:pt x="1167832" y="1205651"/>
                </a:lnTo>
                <a:lnTo>
                  <a:pt x="1214183" y="1235075"/>
                </a:lnTo>
                <a:lnTo>
                  <a:pt x="1261522" y="1265302"/>
                </a:lnTo>
                <a:lnTo>
                  <a:pt x="1309603" y="1296031"/>
                </a:lnTo>
                <a:lnTo>
                  <a:pt x="1358182" y="1326960"/>
                </a:lnTo>
                <a:lnTo>
                  <a:pt x="1407014" y="1357788"/>
                </a:lnTo>
                <a:lnTo>
                  <a:pt x="1455854" y="1388214"/>
                </a:lnTo>
                <a:lnTo>
                  <a:pt x="1504459" y="1417938"/>
                </a:lnTo>
                <a:lnTo>
                  <a:pt x="1552583" y="1446658"/>
                </a:lnTo>
                <a:lnTo>
                  <a:pt x="1599981" y="1474073"/>
                </a:lnTo>
                <a:lnTo>
                  <a:pt x="1646409" y="1499882"/>
                </a:lnTo>
                <a:lnTo>
                  <a:pt x="1691623" y="1523785"/>
                </a:lnTo>
                <a:lnTo>
                  <a:pt x="1735377" y="1545479"/>
                </a:lnTo>
                <a:lnTo>
                  <a:pt x="1777428" y="1564664"/>
                </a:lnTo>
                <a:lnTo>
                  <a:pt x="1817529" y="1581039"/>
                </a:lnTo>
                <a:lnTo>
                  <a:pt x="1855437" y="1594303"/>
                </a:lnTo>
                <a:lnTo>
                  <a:pt x="1923696" y="1610293"/>
                </a:lnTo>
                <a:lnTo>
                  <a:pt x="1972892" y="1613516"/>
                </a:lnTo>
                <a:lnTo>
                  <a:pt x="2016396" y="1609596"/>
                </a:lnTo>
                <a:lnTo>
                  <a:pt x="2054904" y="1599055"/>
                </a:lnTo>
                <a:lnTo>
                  <a:pt x="2119722" y="1560203"/>
                </a:lnTo>
                <a:lnTo>
                  <a:pt x="2147426" y="1532937"/>
                </a:lnTo>
                <a:lnTo>
                  <a:pt x="2172923" y="1501140"/>
                </a:lnTo>
                <a:lnTo>
                  <a:pt x="2196910" y="1465336"/>
                </a:lnTo>
                <a:lnTo>
                  <a:pt x="2220083" y="1426046"/>
                </a:lnTo>
                <a:lnTo>
                  <a:pt x="2243141" y="1383794"/>
                </a:lnTo>
                <a:lnTo>
                  <a:pt x="2266779" y="1339103"/>
                </a:lnTo>
                <a:lnTo>
                  <a:pt x="2291695" y="1292493"/>
                </a:lnTo>
                <a:lnTo>
                  <a:pt x="2309368" y="1256780"/>
                </a:lnTo>
                <a:lnTo>
                  <a:pt x="2326064" y="1216899"/>
                </a:lnTo>
                <a:lnTo>
                  <a:pt x="2341906" y="1173373"/>
                </a:lnTo>
                <a:lnTo>
                  <a:pt x="2357015" y="1126720"/>
                </a:lnTo>
                <a:lnTo>
                  <a:pt x="2371515" y="1077463"/>
                </a:lnTo>
                <a:lnTo>
                  <a:pt x="2385528" y="1026123"/>
                </a:lnTo>
                <a:lnTo>
                  <a:pt x="2399177" y="973220"/>
                </a:lnTo>
                <a:lnTo>
                  <a:pt x="2412584" y="919275"/>
                </a:lnTo>
                <a:lnTo>
                  <a:pt x="2425872" y="864809"/>
                </a:lnTo>
                <a:lnTo>
                  <a:pt x="2439163" y="810344"/>
                </a:lnTo>
                <a:lnTo>
                  <a:pt x="2452580" y="756399"/>
                </a:lnTo>
                <a:lnTo>
                  <a:pt x="2466246" y="703496"/>
                </a:lnTo>
                <a:lnTo>
                  <a:pt x="2480283" y="652156"/>
                </a:lnTo>
                <a:lnTo>
                  <a:pt x="2494814" y="602900"/>
                </a:lnTo>
                <a:lnTo>
                  <a:pt x="2509961" y="556248"/>
                </a:lnTo>
                <a:lnTo>
                  <a:pt x="2525847" y="512722"/>
                </a:lnTo>
                <a:lnTo>
                  <a:pt x="2542594" y="472843"/>
                </a:lnTo>
                <a:lnTo>
                  <a:pt x="2563598" y="425717"/>
                </a:lnTo>
                <a:lnTo>
                  <a:pt x="2584827" y="376964"/>
                </a:lnTo>
                <a:lnTo>
                  <a:pt x="2606336" y="327516"/>
                </a:lnTo>
                <a:lnTo>
                  <a:pt x="2628181" y="278305"/>
                </a:lnTo>
                <a:lnTo>
                  <a:pt x="2650415" y="230265"/>
                </a:lnTo>
                <a:lnTo>
                  <a:pt x="2673095" y="184328"/>
                </a:lnTo>
                <a:lnTo>
                  <a:pt x="2696275" y="141427"/>
                </a:lnTo>
                <a:lnTo>
                  <a:pt x="2720010" y="102494"/>
                </a:lnTo>
                <a:lnTo>
                  <a:pt x="2744355" y="68462"/>
                </a:lnTo>
                <a:lnTo>
                  <a:pt x="2795092" y="18833"/>
                </a:lnTo>
                <a:lnTo>
                  <a:pt x="2848927" y="0"/>
                </a:lnTo>
                <a:lnTo>
                  <a:pt x="2877144" y="4463"/>
                </a:lnTo>
                <a:lnTo>
                  <a:pt x="2921018" y="26856"/>
                </a:lnTo>
                <a:lnTo>
                  <a:pt x="2964205" y="64254"/>
                </a:lnTo>
                <a:lnTo>
                  <a:pt x="3007875" y="116589"/>
                </a:lnTo>
                <a:lnTo>
                  <a:pt x="3030256" y="148337"/>
                </a:lnTo>
                <a:lnTo>
                  <a:pt x="3053197" y="183793"/>
                </a:lnTo>
                <a:lnTo>
                  <a:pt x="3076843" y="222949"/>
                </a:lnTo>
                <a:lnTo>
                  <a:pt x="3101341" y="265797"/>
                </a:lnTo>
                <a:lnTo>
                  <a:pt x="3126838" y="312327"/>
                </a:lnTo>
                <a:lnTo>
                  <a:pt x="3153478" y="362532"/>
                </a:lnTo>
                <a:lnTo>
                  <a:pt x="3181410" y="416403"/>
                </a:lnTo>
                <a:lnTo>
                  <a:pt x="3210778" y="473930"/>
                </a:lnTo>
                <a:lnTo>
                  <a:pt x="3241729" y="535107"/>
                </a:lnTo>
                <a:lnTo>
                  <a:pt x="3274409" y="599923"/>
                </a:lnTo>
                <a:lnTo>
                  <a:pt x="3308965" y="668371"/>
                </a:lnTo>
                <a:lnTo>
                  <a:pt x="3345543" y="740442"/>
                </a:lnTo>
                <a:lnTo>
                  <a:pt x="3379683" y="808473"/>
                </a:lnTo>
                <a:lnTo>
                  <a:pt x="3398086" y="845830"/>
                </a:lnTo>
                <a:lnTo>
                  <a:pt x="3417308" y="885245"/>
                </a:lnTo>
                <a:lnTo>
                  <a:pt x="3437295" y="926594"/>
                </a:lnTo>
                <a:lnTo>
                  <a:pt x="3457994" y="969750"/>
                </a:lnTo>
                <a:lnTo>
                  <a:pt x="3479353" y="1014587"/>
                </a:lnTo>
                <a:lnTo>
                  <a:pt x="3501320" y="1060980"/>
                </a:lnTo>
                <a:lnTo>
                  <a:pt x="3523840" y="1108801"/>
                </a:lnTo>
                <a:lnTo>
                  <a:pt x="3546862" y="1157926"/>
                </a:lnTo>
                <a:lnTo>
                  <a:pt x="3570332" y="1208228"/>
                </a:lnTo>
                <a:lnTo>
                  <a:pt x="3594198" y="1259582"/>
                </a:lnTo>
                <a:lnTo>
                  <a:pt x="3618407" y="1311861"/>
                </a:lnTo>
                <a:lnTo>
                  <a:pt x="3642905" y="1364939"/>
                </a:lnTo>
                <a:lnTo>
                  <a:pt x="3667641" y="1418690"/>
                </a:lnTo>
                <a:lnTo>
                  <a:pt x="3692561" y="1472989"/>
                </a:lnTo>
                <a:lnTo>
                  <a:pt x="3717612" y="1527709"/>
                </a:lnTo>
                <a:lnTo>
                  <a:pt x="3742742" y="1582724"/>
                </a:lnTo>
                <a:lnTo>
                  <a:pt x="3767898" y="1637908"/>
                </a:lnTo>
                <a:lnTo>
                  <a:pt x="3793027" y="1693136"/>
                </a:lnTo>
                <a:lnTo>
                  <a:pt x="3818076" y="1748282"/>
                </a:lnTo>
                <a:lnTo>
                  <a:pt x="3842992" y="1803219"/>
                </a:lnTo>
                <a:lnTo>
                  <a:pt x="3867723" y="1857821"/>
                </a:lnTo>
                <a:lnTo>
                  <a:pt x="3892216" y="1911962"/>
                </a:lnTo>
                <a:lnTo>
                  <a:pt x="3916417" y="1965517"/>
                </a:lnTo>
                <a:lnTo>
                  <a:pt x="3940274" y="2018359"/>
                </a:lnTo>
                <a:lnTo>
                  <a:pt x="3963735" y="2070363"/>
                </a:lnTo>
                <a:lnTo>
                  <a:pt x="3986745" y="2121402"/>
                </a:lnTo>
                <a:lnTo>
                  <a:pt x="4009253" y="2171351"/>
                </a:lnTo>
                <a:lnTo>
                  <a:pt x="4031206" y="2220083"/>
                </a:lnTo>
                <a:lnTo>
                  <a:pt x="4052551" y="2267472"/>
                </a:lnTo>
                <a:lnTo>
                  <a:pt x="4073234" y="2313393"/>
                </a:lnTo>
                <a:lnTo>
                  <a:pt x="4093204" y="2357720"/>
                </a:lnTo>
                <a:lnTo>
                  <a:pt x="4112407" y="2400326"/>
                </a:lnTo>
                <a:lnTo>
                  <a:pt x="4130791" y="2441085"/>
                </a:lnTo>
                <a:lnTo>
                  <a:pt x="4148302" y="2479872"/>
                </a:lnTo>
                <a:lnTo>
                  <a:pt x="4164888" y="2516560"/>
                </a:lnTo>
                <a:lnTo>
                  <a:pt x="4195073" y="2583138"/>
                </a:lnTo>
                <a:lnTo>
                  <a:pt x="4220923" y="2639809"/>
                </a:lnTo>
                <a:lnTo>
                  <a:pt x="4232091" y="2664116"/>
                </a:lnTo>
              </a:path>
            </a:pathLst>
          </a:custGeom>
          <a:ln w="76199">
            <a:solidFill>
              <a:srgbClr val="3B7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0ACCB63-03BE-4656-8F58-573E53974E5A}"/>
              </a:ext>
            </a:extLst>
          </p:cNvPr>
          <p:cNvSpPr/>
          <p:nvPr/>
        </p:nvSpPr>
        <p:spPr>
          <a:xfrm>
            <a:off x="2037908" y="2033352"/>
            <a:ext cx="5068570" cy="2820035"/>
          </a:xfrm>
          <a:custGeom>
            <a:avLst/>
            <a:gdLst/>
            <a:ahLst/>
            <a:cxnLst/>
            <a:rect l="l" t="t" r="r" b="b"/>
            <a:pathLst>
              <a:path w="5068570" h="2820035">
                <a:moveTo>
                  <a:pt x="0" y="2633757"/>
                </a:moveTo>
                <a:lnTo>
                  <a:pt x="5068177" y="2633757"/>
                </a:lnTo>
              </a:path>
              <a:path w="5068570" h="2820035">
                <a:moveTo>
                  <a:pt x="2534082" y="0"/>
                </a:moveTo>
                <a:lnTo>
                  <a:pt x="2534082" y="2820006"/>
                </a:lnTo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EBA656B-FC6C-4764-9D2D-D15EBC622AC3}"/>
              </a:ext>
            </a:extLst>
          </p:cNvPr>
          <p:cNvSpPr/>
          <p:nvPr/>
        </p:nvSpPr>
        <p:spPr>
          <a:xfrm>
            <a:off x="2472737" y="41254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307" y="384599"/>
                </a:moveTo>
                <a:lnTo>
                  <a:pt x="148215" y="379520"/>
                </a:lnTo>
                <a:lnTo>
                  <a:pt x="107739" y="365052"/>
                </a:lnTo>
                <a:lnTo>
                  <a:pt x="72032" y="342351"/>
                </a:lnTo>
                <a:lnTo>
                  <a:pt x="42250" y="312571"/>
                </a:lnTo>
                <a:lnTo>
                  <a:pt x="19547" y="276866"/>
                </a:lnTo>
                <a:lnTo>
                  <a:pt x="5079" y="236390"/>
                </a:lnTo>
                <a:lnTo>
                  <a:pt x="0" y="192299"/>
                </a:lnTo>
                <a:lnTo>
                  <a:pt x="5079" y="148208"/>
                </a:lnTo>
                <a:lnTo>
                  <a:pt x="19547" y="107733"/>
                </a:lnTo>
                <a:lnTo>
                  <a:pt x="42250" y="72027"/>
                </a:lnTo>
                <a:lnTo>
                  <a:pt x="72032" y="42247"/>
                </a:lnTo>
                <a:lnTo>
                  <a:pt x="107739" y="19546"/>
                </a:lnTo>
                <a:lnTo>
                  <a:pt x="148215" y="5078"/>
                </a:lnTo>
                <a:lnTo>
                  <a:pt x="192307" y="0"/>
                </a:lnTo>
                <a:lnTo>
                  <a:pt x="229995" y="3727"/>
                </a:lnTo>
                <a:lnTo>
                  <a:pt x="298988" y="32305"/>
                </a:lnTo>
                <a:lnTo>
                  <a:pt x="352291" y="85607"/>
                </a:lnTo>
                <a:lnTo>
                  <a:pt x="380875" y="154607"/>
                </a:lnTo>
                <a:lnTo>
                  <a:pt x="384606" y="192299"/>
                </a:lnTo>
                <a:lnTo>
                  <a:pt x="379527" y="236390"/>
                </a:lnTo>
                <a:lnTo>
                  <a:pt x="365060" y="276866"/>
                </a:lnTo>
                <a:lnTo>
                  <a:pt x="342359" y="312571"/>
                </a:lnTo>
                <a:lnTo>
                  <a:pt x="312578" y="342351"/>
                </a:lnTo>
                <a:lnTo>
                  <a:pt x="276873" y="365052"/>
                </a:lnTo>
                <a:lnTo>
                  <a:pt x="236398" y="379520"/>
                </a:lnTo>
                <a:lnTo>
                  <a:pt x="192307" y="384599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2892473-CEF7-473C-A41E-D2982BB15F70}"/>
              </a:ext>
            </a:extLst>
          </p:cNvPr>
          <p:cNvSpPr/>
          <p:nvPr/>
        </p:nvSpPr>
        <p:spPr>
          <a:xfrm>
            <a:off x="2472737" y="41254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9" y="148208"/>
                </a:lnTo>
                <a:lnTo>
                  <a:pt x="19547" y="107733"/>
                </a:lnTo>
                <a:lnTo>
                  <a:pt x="42250" y="72027"/>
                </a:lnTo>
                <a:lnTo>
                  <a:pt x="72032" y="42247"/>
                </a:lnTo>
                <a:lnTo>
                  <a:pt x="107739" y="19546"/>
                </a:lnTo>
                <a:lnTo>
                  <a:pt x="148215" y="5078"/>
                </a:lnTo>
                <a:lnTo>
                  <a:pt x="192307" y="0"/>
                </a:lnTo>
                <a:lnTo>
                  <a:pt x="265891" y="14634"/>
                </a:lnTo>
                <a:lnTo>
                  <a:pt x="328281" y="56324"/>
                </a:lnTo>
                <a:lnTo>
                  <a:pt x="369963" y="118706"/>
                </a:lnTo>
                <a:lnTo>
                  <a:pt x="384606" y="192299"/>
                </a:lnTo>
                <a:lnTo>
                  <a:pt x="379527" y="236390"/>
                </a:lnTo>
                <a:lnTo>
                  <a:pt x="365060" y="276866"/>
                </a:lnTo>
                <a:lnTo>
                  <a:pt x="342359" y="312571"/>
                </a:lnTo>
                <a:lnTo>
                  <a:pt x="312578" y="342351"/>
                </a:lnTo>
                <a:lnTo>
                  <a:pt x="276873" y="365052"/>
                </a:lnTo>
                <a:lnTo>
                  <a:pt x="236398" y="379520"/>
                </a:lnTo>
                <a:lnTo>
                  <a:pt x="192307" y="384599"/>
                </a:lnTo>
                <a:lnTo>
                  <a:pt x="148215" y="379520"/>
                </a:lnTo>
                <a:lnTo>
                  <a:pt x="107739" y="365052"/>
                </a:lnTo>
                <a:lnTo>
                  <a:pt x="72032" y="342351"/>
                </a:lnTo>
                <a:lnTo>
                  <a:pt x="42250" y="312571"/>
                </a:lnTo>
                <a:lnTo>
                  <a:pt x="19547" y="276866"/>
                </a:lnTo>
                <a:lnTo>
                  <a:pt x="5079" y="236390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4109815-E6CB-4ACF-A7AE-E684F3A46246}"/>
              </a:ext>
            </a:extLst>
          </p:cNvPr>
          <p:cNvSpPr/>
          <p:nvPr/>
        </p:nvSpPr>
        <p:spPr>
          <a:xfrm>
            <a:off x="3444643" y="3103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601"/>
                </a:moveTo>
                <a:lnTo>
                  <a:pt x="148208" y="379522"/>
                </a:lnTo>
                <a:lnTo>
                  <a:pt x="107733" y="365055"/>
                </a:lnTo>
                <a:lnTo>
                  <a:pt x="72027" y="342354"/>
                </a:lnTo>
                <a:lnTo>
                  <a:pt x="42247" y="312573"/>
                </a:lnTo>
                <a:lnTo>
                  <a:pt x="19546" y="276867"/>
                </a:lnTo>
                <a:lnTo>
                  <a:pt x="5078" y="236391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94" y="85611"/>
                </a:lnTo>
                <a:lnTo>
                  <a:pt x="380871" y="154608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3"/>
                </a:lnTo>
                <a:lnTo>
                  <a:pt x="312571" y="342354"/>
                </a:lnTo>
                <a:lnTo>
                  <a:pt x="276866" y="365055"/>
                </a:lnTo>
                <a:lnTo>
                  <a:pt x="236390" y="379522"/>
                </a:lnTo>
                <a:lnTo>
                  <a:pt x="192299" y="384601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F9171B-95D5-479A-B170-FE203D17F505}"/>
              </a:ext>
            </a:extLst>
          </p:cNvPr>
          <p:cNvSpPr/>
          <p:nvPr/>
        </p:nvSpPr>
        <p:spPr>
          <a:xfrm>
            <a:off x="3444643" y="3103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64" y="118709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3"/>
                </a:lnTo>
                <a:lnTo>
                  <a:pt x="312571" y="342354"/>
                </a:lnTo>
                <a:lnTo>
                  <a:pt x="276866" y="365055"/>
                </a:lnTo>
                <a:lnTo>
                  <a:pt x="236390" y="379522"/>
                </a:lnTo>
                <a:lnTo>
                  <a:pt x="192299" y="384601"/>
                </a:lnTo>
                <a:lnTo>
                  <a:pt x="148208" y="379522"/>
                </a:lnTo>
                <a:lnTo>
                  <a:pt x="107733" y="365055"/>
                </a:lnTo>
                <a:lnTo>
                  <a:pt x="72027" y="342354"/>
                </a:lnTo>
                <a:lnTo>
                  <a:pt x="42247" y="312573"/>
                </a:lnTo>
                <a:lnTo>
                  <a:pt x="19546" y="276867"/>
                </a:lnTo>
                <a:lnTo>
                  <a:pt x="5078" y="236391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EBD99C1-9FD6-4B9C-87B2-24D23E7C21C4}"/>
              </a:ext>
            </a:extLst>
          </p:cNvPr>
          <p:cNvSpPr/>
          <p:nvPr/>
        </p:nvSpPr>
        <p:spPr>
          <a:xfrm>
            <a:off x="5714188" y="2719358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7"/>
                </a:lnTo>
                <a:lnTo>
                  <a:pt x="19546" y="107731"/>
                </a:lnTo>
                <a:lnTo>
                  <a:pt x="42247" y="72026"/>
                </a:lnTo>
                <a:lnTo>
                  <a:pt x="72027" y="42246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9"/>
                </a:lnTo>
                <a:lnTo>
                  <a:pt x="352283" y="85612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2D8AE95A-FC65-4CCC-86E6-9E3422D89551}"/>
              </a:ext>
            </a:extLst>
          </p:cNvPr>
          <p:cNvSpPr/>
          <p:nvPr/>
        </p:nvSpPr>
        <p:spPr>
          <a:xfrm>
            <a:off x="5714188" y="2719358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7"/>
                </a:lnTo>
                <a:lnTo>
                  <a:pt x="19546" y="107731"/>
                </a:lnTo>
                <a:lnTo>
                  <a:pt x="42247" y="72026"/>
                </a:lnTo>
                <a:lnTo>
                  <a:pt x="72027" y="42246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8"/>
                </a:lnTo>
                <a:lnTo>
                  <a:pt x="328274" y="56324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F09008-F2E3-4F7A-B99A-2BB6E680C578}"/>
              </a:ext>
            </a:extLst>
          </p:cNvPr>
          <p:cNvSpPr/>
          <p:nvPr/>
        </p:nvSpPr>
        <p:spPr>
          <a:xfrm>
            <a:off x="4683165" y="325098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6"/>
                </a:moveTo>
                <a:lnTo>
                  <a:pt x="148208" y="379517"/>
                </a:lnTo>
                <a:lnTo>
                  <a:pt x="107733" y="365050"/>
                </a:lnTo>
                <a:lnTo>
                  <a:pt x="72027" y="342349"/>
                </a:lnTo>
                <a:lnTo>
                  <a:pt x="42247" y="312568"/>
                </a:lnTo>
                <a:lnTo>
                  <a:pt x="19546" y="276863"/>
                </a:lnTo>
                <a:lnTo>
                  <a:pt x="5078" y="236388"/>
                </a:lnTo>
                <a:lnTo>
                  <a:pt x="0" y="192297"/>
                </a:lnTo>
                <a:lnTo>
                  <a:pt x="5078" y="148205"/>
                </a:lnTo>
                <a:lnTo>
                  <a:pt x="19546" y="107729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7"/>
                </a:lnTo>
                <a:lnTo>
                  <a:pt x="384599" y="192297"/>
                </a:lnTo>
                <a:lnTo>
                  <a:pt x="379520" y="236388"/>
                </a:lnTo>
                <a:lnTo>
                  <a:pt x="365052" y="276863"/>
                </a:lnTo>
                <a:lnTo>
                  <a:pt x="342351" y="312568"/>
                </a:lnTo>
                <a:lnTo>
                  <a:pt x="312571" y="342349"/>
                </a:lnTo>
                <a:lnTo>
                  <a:pt x="276866" y="365050"/>
                </a:lnTo>
                <a:lnTo>
                  <a:pt x="236390" y="379517"/>
                </a:lnTo>
                <a:lnTo>
                  <a:pt x="192299" y="384596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834489EE-420F-44CB-A16F-A9EB8EA5A037}"/>
              </a:ext>
            </a:extLst>
          </p:cNvPr>
          <p:cNvSpPr/>
          <p:nvPr/>
        </p:nvSpPr>
        <p:spPr>
          <a:xfrm>
            <a:off x="4683165" y="325098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7"/>
                </a:moveTo>
                <a:lnTo>
                  <a:pt x="5078" y="148205"/>
                </a:lnTo>
                <a:lnTo>
                  <a:pt x="19546" y="107729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09"/>
                </a:lnTo>
                <a:lnTo>
                  <a:pt x="384599" y="192297"/>
                </a:lnTo>
                <a:lnTo>
                  <a:pt x="379520" y="236388"/>
                </a:lnTo>
                <a:lnTo>
                  <a:pt x="365052" y="276863"/>
                </a:lnTo>
                <a:lnTo>
                  <a:pt x="342351" y="312568"/>
                </a:lnTo>
                <a:lnTo>
                  <a:pt x="312571" y="342349"/>
                </a:lnTo>
                <a:lnTo>
                  <a:pt x="276866" y="365050"/>
                </a:lnTo>
                <a:lnTo>
                  <a:pt x="236390" y="379517"/>
                </a:lnTo>
                <a:lnTo>
                  <a:pt x="192299" y="384596"/>
                </a:lnTo>
                <a:lnTo>
                  <a:pt x="148208" y="379517"/>
                </a:lnTo>
                <a:lnTo>
                  <a:pt x="107733" y="365050"/>
                </a:lnTo>
                <a:lnTo>
                  <a:pt x="72027" y="342349"/>
                </a:lnTo>
                <a:lnTo>
                  <a:pt x="42247" y="312568"/>
                </a:lnTo>
                <a:lnTo>
                  <a:pt x="19546" y="276863"/>
                </a:lnTo>
                <a:lnTo>
                  <a:pt x="5078" y="236388"/>
                </a:lnTo>
                <a:lnTo>
                  <a:pt x="0" y="192297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4BFC7B1-EB4D-43EA-BE95-7D67D15B012B}"/>
              </a:ext>
            </a:extLst>
          </p:cNvPr>
          <p:cNvSpPr/>
          <p:nvPr/>
        </p:nvSpPr>
        <p:spPr>
          <a:xfrm>
            <a:off x="4950815" y="24866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0" y="379520"/>
                </a:lnTo>
                <a:lnTo>
                  <a:pt x="107722" y="365053"/>
                </a:lnTo>
                <a:lnTo>
                  <a:pt x="72017" y="342352"/>
                </a:lnTo>
                <a:lnTo>
                  <a:pt x="42239" y="312572"/>
                </a:lnTo>
                <a:lnTo>
                  <a:pt x="19541" y="276867"/>
                </a:lnTo>
                <a:lnTo>
                  <a:pt x="5077" y="236391"/>
                </a:lnTo>
                <a:lnTo>
                  <a:pt x="0" y="192299"/>
                </a:lnTo>
                <a:lnTo>
                  <a:pt x="5077" y="148206"/>
                </a:lnTo>
                <a:lnTo>
                  <a:pt x="19541" y="107730"/>
                </a:lnTo>
                <a:lnTo>
                  <a:pt x="42239" y="72025"/>
                </a:lnTo>
                <a:lnTo>
                  <a:pt x="72017" y="42245"/>
                </a:lnTo>
                <a:lnTo>
                  <a:pt x="107722" y="19545"/>
                </a:lnTo>
                <a:lnTo>
                  <a:pt x="148200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0"/>
                </a:lnTo>
                <a:lnTo>
                  <a:pt x="380867" y="154607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2"/>
                </a:lnTo>
                <a:lnTo>
                  <a:pt x="312571" y="342352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A3C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4E099569-2A44-4C6E-ADE3-A8594FF677EA}"/>
              </a:ext>
            </a:extLst>
          </p:cNvPr>
          <p:cNvSpPr/>
          <p:nvPr/>
        </p:nvSpPr>
        <p:spPr>
          <a:xfrm>
            <a:off x="4950815" y="24866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7" y="148206"/>
                </a:lnTo>
                <a:lnTo>
                  <a:pt x="19541" y="107730"/>
                </a:lnTo>
                <a:lnTo>
                  <a:pt x="42239" y="72025"/>
                </a:lnTo>
                <a:lnTo>
                  <a:pt x="72017" y="42245"/>
                </a:lnTo>
                <a:lnTo>
                  <a:pt x="107722" y="19545"/>
                </a:lnTo>
                <a:lnTo>
                  <a:pt x="148200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08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2"/>
                </a:lnTo>
                <a:lnTo>
                  <a:pt x="312571" y="342352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0" y="379520"/>
                </a:lnTo>
                <a:lnTo>
                  <a:pt x="107722" y="365053"/>
                </a:lnTo>
                <a:lnTo>
                  <a:pt x="72017" y="342352"/>
                </a:lnTo>
                <a:lnTo>
                  <a:pt x="42239" y="312572"/>
                </a:lnTo>
                <a:lnTo>
                  <a:pt x="19541" y="276867"/>
                </a:lnTo>
                <a:lnTo>
                  <a:pt x="5077" y="236391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90FCEE8F-8B0E-4C94-91C0-4D0AFB84E430}"/>
              </a:ext>
            </a:extLst>
          </p:cNvPr>
          <p:cNvSpPr txBox="1"/>
          <p:nvPr/>
        </p:nvSpPr>
        <p:spPr>
          <a:xfrm>
            <a:off x="4212962" y="2000468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80C51E89-B39E-46EE-81DE-1B6B893F883B}"/>
              </a:ext>
            </a:extLst>
          </p:cNvPr>
          <p:cNvSpPr txBox="1"/>
          <p:nvPr/>
        </p:nvSpPr>
        <p:spPr>
          <a:xfrm>
            <a:off x="5339037" y="1666273"/>
            <a:ext cx="29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400" b="1" baseline="-3125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3DC7AFF-E644-4D19-9B69-4877E00AF493}"/>
              </a:ext>
            </a:extLst>
          </p:cNvPr>
          <p:cNvSpPr txBox="1"/>
          <p:nvPr/>
        </p:nvSpPr>
        <p:spPr>
          <a:xfrm>
            <a:off x="6585714" y="1810397"/>
            <a:ext cx="29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8751C"/>
                </a:solidFill>
                <a:latin typeface="Arial"/>
                <a:cs typeface="Arial"/>
              </a:rPr>
              <a:t>f</a:t>
            </a:r>
            <a:r>
              <a:rPr sz="2400" b="1" baseline="-31250" dirty="0">
                <a:solidFill>
                  <a:srgbClr val="38751C"/>
                </a:solidFill>
                <a:latin typeface="Arial"/>
                <a:cs typeface="Arial"/>
              </a:rPr>
              <a:t>2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F7FD9D78-A8E3-4D80-AB1B-683CA3A58FA7}"/>
              </a:ext>
            </a:extLst>
          </p:cNvPr>
          <p:cNvSpPr/>
          <p:nvPr/>
        </p:nvSpPr>
        <p:spPr>
          <a:xfrm>
            <a:off x="3147418" y="374083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2"/>
                </a:lnTo>
                <a:lnTo>
                  <a:pt x="72027" y="342351"/>
                </a:lnTo>
                <a:lnTo>
                  <a:pt x="42247" y="312571"/>
                </a:lnTo>
                <a:lnTo>
                  <a:pt x="19546" y="276866"/>
                </a:lnTo>
                <a:lnTo>
                  <a:pt x="5078" y="236390"/>
                </a:lnTo>
                <a:lnTo>
                  <a:pt x="0" y="192299"/>
                </a:lnTo>
                <a:lnTo>
                  <a:pt x="5078" y="148208"/>
                </a:lnTo>
                <a:lnTo>
                  <a:pt x="19546" y="107733"/>
                </a:lnTo>
                <a:lnTo>
                  <a:pt x="42247" y="72027"/>
                </a:lnTo>
                <a:lnTo>
                  <a:pt x="72027" y="42247"/>
                </a:lnTo>
                <a:lnTo>
                  <a:pt x="107733" y="19546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7"/>
                </a:lnTo>
                <a:lnTo>
                  <a:pt x="298981" y="32305"/>
                </a:lnTo>
                <a:lnTo>
                  <a:pt x="352283" y="85607"/>
                </a:lnTo>
                <a:lnTo>
                  <a:pt x="380867" y="154607"/>
                </a:lnTo>
                <a:lnTo>
                  <a:pt x="384599" y="192299"/>
                </a:lnTo>
                <a:lnTo>
                  <a:pt x="379520" y="236390"/>
                </a:lnTo>
                <a:lnTo>
                  <a:pt x="365052" y="276866"/>
                </a:lnTo>
                <a:lnTo>
                  <a:pt x="342351" y="312571"/>
                </a:lnTo>
                <a:lnTo>
                  <a:pt x="312571" y="342351"/>
                </a:lnTo>
                <a:lnTo>
                  <a:pt x="276866" y="365052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6025A42C-AE9F-4FC1-A686-EBC6A69A04F3}"/>
              </a:ext>
            </a:extLst>
          </p:cNvPr>
          <p:cNvSpPr/>
          <p:nvPr/>
        </p:nvSpPr>
        <p:spPr>
          <a:xfrm>
            <a:off x="3147418" y="374083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8"/>
                </a:lnTo>
                <a:lnTo>
                  <a:pt x="19546" y="107733"/>
                </a:lnTo>
                <a:lnTo>
                  <a:pt x="42247" y="72027"/>
                </a:lnTo>
                <a:lnTo>
                  <a:pt x="72027" y="42247"/>
                </a:lnTo>
                <a:lnTo>
                  <a:pt x="107733" y="19546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4"/>
                </a:lnTo>
                <a:lnTo>
                  <a:pt x="328274" y="56324"/>
                </a:lnTo>
                <a:lnTo>
                  <a:pt x="369955" y="118706"/>
                </a:lnTo>
                <a:lnTo>
                  <a:pt x="384599" y="192299"/>
                </a:lnTo>
                <a:lnTo>
                  <a:pt x="379520" y="236390"/>
                </a:lnTo>
                <a:lnTo>
                  <a:pt x="365052" y="276866"/>
                </a:lnTo>
                <a:lnTo>
                  <a:pt x="342351" y="312571"/>
                </a:lnTo>
                <a:lnTo>
                  <a:pt x="312571" y="342351"/>
                </a:lnTo>
                <a:lnTo>
                  <a:pt x="276866" y="365052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2"/>
                </a:lnTo>
                <a:lnTo>
                  <a:pt x="72027" y="342351"/>
                </a:lnTo>
                <a:lnTo>
                  <a:pt x="42247" y="312571"/>
                </a:lnTo>
                <a:lnTo>
                  <a:pt x="19546" y="276866"/>
                </a:lnTo>
                <a:lnTo>
                  <a:pt x="5078" y="236390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82D7E0B5-84A6-44EB-AD73-40720ED117B0}"/>
              </a:ext>
            </a:extLst>
          </p:cNvPr>
          <p:cNvSpPr/>
          <p:nvPr/>
        </p:nvSpPr>
        <p:spPr>
          <a:xfrm>
            <a:off x="4227841" y="284431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1B74A665-E817-40EB-AD07-6D5D69859C9F}"/>
              </a:ext>
            </a:extLst>
          </p:cNvPr>
          <p:cNvSpPr/>
          <p:nvPr/>
        </p:nvSpPr>
        <p:spPr>
          <a:xfrm>
            <a:off x="4227841" y="284431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FAC56AE5-2CEF-4149-9BF3-23F4480B51B4}"/>
              </a:ext>
            </a:extLst>
          </p:cNvPr>
          <p:cNvSpPr/>
          <p:nvPr/>
        </p:nvSpPr>
        <p:spPr>
          <a:xfrm>
            <a:off x="6098788" y="223841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109E978A-F035-4CBF-8C5D-27F4239C1925}"/>
              </a:ext>
            </a:extLst>
          </p:cNvPr>
          <p:cNvSpPr/>
          <p:nvPr/>
        </p:nvSpPr>
        <p:spPr>
          <a:xfrm>
            <a:off x="6098787" y="223841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F17CA0AE-D920-40C5-811C-EA9A628E8D8E}"/>
              </a:ext>
            </a:extLst>
          </p:cNvPr>
          <p:cNvSpPr txBox="1"/>
          <p:nvPr/>
        </p:nvSpPr>
        <p:spPr>
          <a:xfrm>
            <a:off x="1523793" y="4371960"/>
            <a:ext cx="5258435" cy="150489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00" dirty="0">
                <a:latin typeface="Arial"/>
                <a:cs typeface="Arial"/>
              </a:rPr>
              <a:t>x</a:t>
            </a:r>
          </a:p>
          <a:p>
            <a:pPr marL="690245">
              <a:lnSpc>
                <a:spcPct val="100000"/>
              </a:lnSpc>
              <a:spcBef>
                <a:spcPts val="660"/>
              </a:spcBef>
            </a:pPr>
            <a:endParaRPr lang="en-US" sz="1800" spc="-5" dirty="0">
              <a:latin typeface="Arial"/>
              <a:cs typeface="Arial"/>
            </a:endParaRPr>
          </a:p>
          <a:p>
            <a:pPr marL="690245">
              <a:lnSpc>
                <a:spcPct val="100000"/>
              </a:lnSpc>
              <a:spcBef>
                <a:spcPts val="660"/>
              </a:spcBef>
            </a:pPr>
            <a:r>
              <a:rPr sz="1800" spc="-5" dirty="0">
                <a:latin typeface="Arial"/>
                <a:cs typeface="Arial"/>
              </a:rPr>
              <a:t>Regularization pushes against fitting 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  <a:p>
            <a:pPr marL="690245">
              <a:lnSpc>
                <a:spcPct val="100000"/>
              </a:lnSpc>
              <a:spcBef>
                <a:spcPts val="15"/>
              </a:spcBef>
            </a:pPr>
            <a:r>
              <a:rPr sz="1800" i="1" spc="-5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well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we don’t fit noise in 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26123" y="3062506"/>
            <a:ext cx="594169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to maximize the log likelihood, or (for a loss function)  to minimize the negative log likelihood of the correct</a:t>
            </a:r>
            <a:r>
              <a:rPr kumimoji="0" sz="1800" b="0" i="0" u="none" strike="noStrike" kern="1200" cap="none" spc="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8542" y="3686845"/>
            <a:ext cx="3801042" cy="44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3768" y="3682069"/>
            <a:ext cx="3810635" cy="452120"/>
          </a:xfrm>
          <a:custGeom>
            <a:avLst/>
            <a:gdLst/>
            <a:ahLst/>
            <a:cxnLst/>
            <a:rect l="l" t="t" r="r" b="b"/>
            <a:pathLst>
              <a:path w="3810634" h="452120">
                <a:moveTo>
                  <a:pt x="0" y="0"/>
                </a:moveTo>
                <a:lnTo>
                  <a:pt x="3810592" y="0"/>
                </a:lnTo>
                <a:lnTo>
                  <a:pt x="3810592" y="451699"/>
                </a:lnTo>
                <a:lnTo>
                  <a:pt x="0" y="451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25287" y="2430310"/>
            <a:ext cx="1784893" cy="35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20536" y="2425547"/>
            <a:ext cx="1794510" cy="365125"/>
          </a:xfrm>
          <a:custGeom>
            <a:avLst/>
            <a:gdLst/>
            <a:ahLst/>
            <a:cxnLst/>
            <a:rect l="l" t="t" r="r" b="b"/>
            <a:pathLst>
              <a:path w="1794509" h="365125">
                <a:moveTo>
                  <a:pt x="0" y="0"/>
                </a:moveTo>
                <a:lnTo>
                  <a:pt x="1794396" y="0"/>
                </a:lnTo>
                <a:lnTo>
                  <a:pt x="1794396" y="365024"/>
                </a:lnTo>
                <a:lnTo>
                  <a:pt x="0" y="365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6123" y="1959528"/>
            <a:ext cx="5970905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= unnormalized log probabilities of the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706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9320" y="2361941"/>
            <a:ext cx="2886569" cy="492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4545" y="2357179"/>
            <a:ext cx="2896235" cy="502284"/>
          </a:xfrm>
          <a:custGeom>
            <a:avLst/>
            <a:gdLst/>
            <a:ahLst/>
            <a:cxnLst/>
            <a:rect l="l" t="t" r="r" b="b"/>
            <a:pathLst>
              <a:path w="2896235" h="502285">
                <a:moveTo>
                  <a:pt x="0" y="0"/>
                </a:moveTo>
                <a:lnTo>
                  <a:pt x="2896094" y="0"/>
                </a:lnTo>
                <a:lnTo>
                  <a:pt x="2896094" y="501761"/>
                </a:lnTo>
                <a:lnTo>
                  <a:pt x="0" y="5017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6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799" y="5058824"/>
            <a:ext cx="3048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 log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7338" y="3318856"/>
            <a:ext cx="995044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889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164.0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0.18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72648" y="3263120"/>
          <a:ext cx="1689295" cy="167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198">
                <a:tc rowSpan="2"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exp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19049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19049">
                      <a:solidFill>
                        <a:srgbClr val="66666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7966" y="1824086"/>
            <a:ext cx="2614019" cy="657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1469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63368" y="3272646"/>
            <a:ext cx="1062990" cy="1670685"/>
          </a:xfrm>
          <a:custGeom>
            <a:avLst/>
            <a:gdLst/>
            <a:ahLst/>
            <a:cxnLst/>
            <a:rect l="l" t="t" r="r" b="b"/>
            <a:pathLst>
              <a:path w="1062989" h="1670685">
                <a:moveTo>
                  <a:pt x="0" y="0"/>
                </a:moveTo>
                <a:lnTo>
                  <a:pt x="1062897" y="0"/>
                </a:lnTo>
                <a:lnTo>
                  <a:pt x="1062897" y="1670396"/>
                </a:lnTo>
                <a:lnTo>
                  <a:pt x="0" y="167039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26266" y="4107843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4">
                <a:moveTo>
                  <a:pt x="0" y="0"/>
                </a:moveTo>
                <a:lnTo>
                  <a:pt x="9665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2864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4791" y="3704400"/>
            <a:ext cx="1016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normalize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54695" y="5577172"/>
            <a:ext cx="2680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5563" y="3272646"/>
            <a:ext cx="1062990" cy="1575431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436" y="5058824"/>
            <a:ext cx="1245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2561" y="3578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4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2811" y="35627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0382" y="3356055"/>
            <a:ext cx="17399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L_i =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-log(0.13)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E2622C0E-B770-4D9D-B8E4-B80A74E98A3C}"/>
              </a:ext>
            </a:extLst>
          </p:cNvPr>
          <p:cNvSpPr txBox="1"/>
          <p:nvPr/>
        </p:nvSpPr>
        <p:spPr>
          <a:xfrm>
            <a:off x="3361690" y="2728167"/>
            <a:ext cx="121031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be &gt;=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4DE860F6-B784-411C-B9A9-AE81861FA901}"/>
              </a:ext>
            </a:extLst>
          </p:cNvPr>
          <p:cNvSpPr txBox="1"/>
          <p:nvPr/>
        </p:nvSpPr>
        <p:spPr>
          <a:xfrm>
            <a:off x="5703937" y="2692406"/>
            <a:ext cx="130048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445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must sum </a:t>
            </a: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B80309F-1CC8-4541-B700-E90EA0601434}"/>
              </a:ext>
            </a:extLst>
          </p:cNvPr>
          <p:cNvSpPr txBox="1"/>
          <p:nvPr/>
        </p:nvSpPr>
        <p:spPr>
          <a:xfrm>
            <a:off x="3355435" y="5981051"/>
            <a:ext cx="5333823" cy="83221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Aside:</a:t>
            </a:r>
          </a:p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- </a:t>
            </a:r>
            <a:r>
              <a:rPr lang="en-US" sz="1300" dirty="0">
                <a:latin typeface="Arial"/>
                <a:cs typeface="Arial"/>
              </a:rPr>
              <a:t>This is multinomial logistic regression</a:t>
            </a:r>
          </a:p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- </a:t>
            </a:r>
            <a:r>
              <a:rPr sz="1300" spc="-5" dirty="0">
                <a:latin typeface="Arial"/>
                <a:cs typeface="Arial"/>
              </a:rPr>
              <a:t>Choose weights to </a:t>
            </a:r>
            <a:r>
              <a:rPr sz="1300" dirty="0">
                <a:latin typeface="Arial"/>
                <a:cs typeface="Arial"/>
              </a:rPr>
              <a:t>maximize </a:t>
            </a:r>
            <a:r>
              <a:rPr sz="1300" spc="-5" dirty="0">
                <a:latin typeface="Arial"/>
                <a:cs typeface="Arial"/>
              </a:rPr>
              <a:t>the likelihood of the observed </a:t>
            </a:r>
            <a:r>
              <a:rPr lang="en-US" sz="1300" spc="-5" dirty="0">
                <a:latin typeface="Arial"/>
                <a:cs typeface="Arial"/>
              </a:rPr>
              <a:t>x/y </a:t>
            </a:r>
            <a:r>
              <a:rPr sz="1300" spc="-5" dirty="0">
                <a:latin typeface="Arial"/>
                <a:cs typeface="Arial"/>
              </a:rPr>
              <a:t>data</a:t>
            </a:r>
            <a:r>
              <a:rPr lang="en-US" sz="1300" spc="-5" dirty="0">
                <a:latin typeface="Arial"/>
                <a:cs typeface="Arial"/>
              </a:rPr>
              <a:t> (</a:t>
            </a:r>
            <a:r>
              <a:rPr lang="en-US" sz="1300" dirty="0">
                <a:cs typeface="Arial"/>
              </a:rPr>
              <a:t>Maximum </a:t>
            </a:r>
            <a:r>
              <a:rPr lang="en-US" sz="1300" spc="-5" dirty="0">
                <a:cs typeface="Arial"/>
              </a:rPr>
              <a:t>Likelihood</a:t>
            </a:r>
            <a:r>
              <a:rPr lang="en-US" sz="1300" spc="-100" dirty="0">
                <a:cs typeface="Arial"/>
              </a:rPr>
              <a:t> </a:t>
            </a:r>
            <a:r>
              <a:rPr lang="en-US" sz="1300" spc="-5" dirty="0">
                <a:cs typeface="Arial"/>
              </a:rPr>
              <a:t>Estimation; more discussion in CS 1675)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634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C070D630-DE0F-46D2-B568-D4C4F652B7FC}"/>
              </a:ext>
            </a:extLst>
          </p:cNvPr>
          <p:cNvSpPr txBox="1"/>
          <p:nvPr/>
        </p:nvSpPr>
        <p:spPr>
          <a:xfrm>
            <a:off x="198149" y="3062994"/>
            <a:ext cx="549910" cy="1762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cat  car  </a:t>
            </a:r>
            <a:r>
              <a:rPr sz="2400" spc="-5" dirty="0">
                <a:latin typeface="Arial"/>
                <a:cs typeface="Arial"/>
              </a:rPr>
              <a:t>frog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32CFF59C-572F-40EE-A31B-F85404722FDA}"/>
              </a:ext>
            </a:extLst>
          </p:cNvPr>
          <p:cNvSpPr txBox="1"/>
          <p:nvPr/>
        </p:nvSpPr>
        <p:spPr>
          <a:xfrm>
            <a:off x="1482172" y="3211809"/>
            <a:ext cx="1062990" cy="1670685"/>
          </a:xfrm>
          <a:prstGeom prst="rect">
            <a:avLst/>
          </a:prstGeom>
          <a:ln w="19049">
            <a:solidFill>
              <a:srgbClr val="0000F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3.2</a:t>
            </a:r>
            <a:endParaRPr sz="3000">
              <a:latin typeface="Arial"/>
              <a:cs typeface="Arial"/>
            </a:endParaRPr>
          </a:p>
          <a:p>
            <a:pPr marL="2552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5.1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-1.7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2" name="object 6">
            <a:extLst>
              <a:ext uri="{FF2B5EF4-FFF2-40B4-BE49-F238E27FC236}">
                <a16:creationId xmlns:a16="http://schemas.microsoft.com/office/drawing/2014/main" id="{B24AE447-F2AB-4D3B-89BD-B0396AECF836}"/>
              </a:ext>
            </a:extLst>
          </p:cNvPr>
          <p:cNvGrpSpPr/>
          <p:nvPr/>
        </p:nvGrpSpPr>
        <p:grpSpPr>
          <a:xfrm>
            <a:off x="2853306" y="2082911"/>
            <a:ext cx="1804035" cy="374650"/>
            <a:chOff x="2853306" y="1286497"/>
            <a:chExt cx="1804035" cy="374650"/>
          </a:xfrm>
        </p:grpSpPr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C19F64C0-DE59-44D9-949B-0AB95EE0F375}"/>
                </a:ext>
              </a:extLst>
            </p:cNvPr>
            <p:cNvSpPr/>
            <p:nvPr/>
          </p:nvSpPr>
          <p:spPr>
            <a:xfrm>
              <a:off x="2862819" y="1296022"/>
              <a:ext cx="1784893" cy="355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0F4777FA-CFE7-4FEC-BB12-680DB0CC6D3C}"/>
                </a:ext>
              </a:extLst>
            </p:cNvPr>
            <p:cNvSpPr/>
            <p:nvPr/>
          </p:nvSpPr>
          <p:spPr>
            <a:xfrm>
              <a:off x="2858069" y="1291259"/>
              <a:ext cx="1794510" cy="365125"/>
            </a:xfrm>
            <a:custGeom>
              <a:avLst/>
              <a:gdLst/>
              <a:ahLst/>
              <a:cxnLst/>
              <a:rect l="l" t="t" r="r" b="b"/>
              <a:pathLst>
                <a:path w="1794510" h="365125">
                  <a:moveTo>
                    <a:pt x="0" y="0"/>
                  </a:moveTo>
                  <a:lnTo>
                    <a:pt x="1794396" y="0"/>
                  </a:lnTo>
                  <a:lnTo>
                    <a:pt x="1794396" y="365024"/>
                  </a:lnTo>
                  <a:lnTo>
                    <a:pt x="0" y="3650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9">
            <a:extLst>
              <a:ext uri="{FF2B5EF4-FFF2-40B4-BE49-F238E27FC236}">
                <a16:creationId xmlns:a16="http://schemas.microsoft.com/office/drawing/2014/main" id="{C953AAE3-58EF-45A3-B3A3-19F6EEFB1C15}"/>
              </a:ext>
            </a:extLst>
          </p:cNvPr>
          <p:cNvGrpSpPr/>
          <p:nvPr/>
        </p:nvGrpSpPr>
        <p:grpSpPr>
          <a:xfrm>
            <a:off x="5091102" y="2035101"/>
            <a:ext cx="2905760" cy="511809"/>
            <a:chOff x="5091102" y="1238687"/>
            <a:chExt cx="2905760" cy="511809"/>
          </a:xfrm>
        </p:grpSpPr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B6ECB497-6870-4669-B05B-1D2C05F17B6A}"/>
                </a:ext>
              </a:extLst>
            </p:cNvPr>
            <p:cNvSpPr/>
            <p:nvPr/>
          </p:nvSpPr>
          <p:spPr>
            <a:xfrm>
              <a:off x="5100639" y="1248212"/>
              <a:ext cx="2868338" cy="492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12362BFD-1260-4A05-9F70-98D38CBC9B8C}"/>
                </a:ext>
              </a:extLst>
            </p:cNvPr>
            <p:cNvSpPr/>
            <p:nvPr/>
          </p:nvSpPr>
          <p:spPr>
            <a:xfrm>
              <a:off x="5095864" y="1243449"/>
              <a:ext cx="2896235" cy="502284"/>
            </a:xfrm>
            <a:custGeom>
              <a:avLst/>
              <a:gdLst/>
              <a:ahLst/>
              <a:cxnLst/>
              <a:rect l="l" t="t" r="r" b="b"/>
              <a:pathLst>
                <a:path w="2896234" h="502285">
                  <a:moveTo>
                    <a:pt x="0" y="0"/>
                  </a:moveTo>
                  <a:lnTo>
                    <a:pt x="2896094" y="0"/>
                  </a:lnTo>
                  <a:lnTo>
                    <a:pt x="2896094" y="501761"/>
                  </a:lnTo>
                  <a:lnTo>
                    <a:pt x="0" y="50176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6727130C-285C-4952-8638-96BDB9D54041}"/>
              </a:ext>
            </a:extLst>
          </p:cNvPr>
          <p:cNvSpPr txBox="1"/>
          <p:nvPr/>
        </p:nvSpPr>
        <p:spPr>
          <a:xfrm>
            <a:off x="3158568" y="3211809"/>
            <a:ext cx="1062990" cy="1670685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R="58419" algn="r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24.5</a:t>
            </a:r>
            <a:endParaRPr sz="3000">
              <a:latin typeface="Arial"/>
              <a:cs typeface="Arial"/>
            </a:endParaRPr>
          </a:p>
          <a:p>
            <a:pPr marR="74930" algn="r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164.0</a:t>
            </a:r>
            <a:endParaRPr sz="3000">
              <a:latin typeface="Arial"/>
              <a:cs typeface="Arial"/>
            </a:endParaRPr>
          </a:p>
          <a:p>
            <a:pPr marR="134620" algn="r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0.18</a:t>
            </a:r>
            <a:endParaRPr sz="3000">
              <a:latin typeface="Arial"/>
              <a:cs typeface="Arial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4E6A9866-4AD2-4FE5-B742-59EB8D5BE2F7}"/>
              </a:ext>
            </a:extLst>
          </p:cNvPr>
          <p:cNvSpPr txBox="1"/>
          <p:nvPr/>
        </p:nvSpPr>
        <p:spPr>
          <a:xfrm>
            <a:off x="5215964" y="3211809"/>
            <a:ext cx="1062990" cy="1670685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0.13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0.87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0.00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0" name="object 15">
            <a:extLst>
              <a:ext uri="{FF2B5EF4-FFF2-40B4-BE49-F238E27FC236}">
                <a16:creationId xmlns:a16="http://schemas.microsoft.com/office/drawing/2014/main" id="{3DDD5AA0-8748-42ED-962F-758ECFF94BB1}"/>
              </a:ext>
            </a:extLst>
          </p:cNvPr>
          <p:cNvGrpSpPr/>
          <p:nvPr/>
        </p:nvGrpSpPr>
        <p:grpSpPr>
          <a:xfrm>
            <a:off x="2545069" y="4006007"/>
            <a:ext cx="570865" cy="82550"/>
            <a:chOff x="2545069" y="3209593"/>
            <a:chExt cx="570865" cy="82550"/>
          </a:xfrm>
        </p:grpSpPr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ECFF5B6E-BD06-4920-A9CF-C027800FFA89}"/>
                </a:ext>
              </a:extLst>
            </p:cNvPr>
            <p:cNvSpPr/>
            <p:nvPr/>
          </p:nvSpPr>
          <p:spPr>
            <a:xfrm>
              <a:off x="2545069" y="3250593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>
                  <a:moveTo>
                    <a:pt x="0" y="0"/>
                  </a:moveTo>
                  <a:lnTo>
                    <a:pt x="4745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CEF59240-9A12-4A9F-BBCA-50C9B111EEBA}"/>
                </a:ext>
              </a:extLst>
            </p:cNvPr>
            <p:cNvSpPr/>
            <p:nvPr/>
          </p:nvSpPr>
          <p:spPr>
            <a:xfrm>
              <a:off x="3010143" y="3209593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18">
            <a:extLst>
              <a:ext uri="{FF2B5EF4-FFF2-40B4-BE49-F238E27FC236}">
                <a16:creationId xmlns:a16="http://schemas.microsoft.com/office/drawing/2014/main" id="{190443C3-582D-45EB-B32A-D574CAC288A8}"/>
              </a:ext>
            </a:extLst>
          </p:cNvPr>
          <p:cNvSpPr txBox="1"/>
          <p:nvPr/>
        </p:nvSpPr>
        <p:spPr>
          <a:xfrm>
            <a:off x="2660543" y="3683187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exp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4" name="object 19">
            <a:extLst>
              <a:ext uri="{FF2B5EF4-FFF2-40B4-BE49-F238E27FC236}">
                <a16:creationId xmlns:a16="http://schemas.microsoft.com/office/drawing/2014/main" id="{2D0F42A4-8A74-4586-A17D-41D978FC5FE2}"/>
              </a:ext>
            </a:extLst>
          </p:cNvPr>
          <p:cNvGrpSpPr/>
          <p:nvPr/>
        </p:nvGrpSpPr>
        <p:grpSpPr>
          <a:xfrm>
            <a:off x="4297666" y="4006007"/>
            <a:ext cx="879475" cy="82550"/>
            <a:chOff x="4297666" y="3209593"/>
            <a:chExt cx="879475" cy="82550"/>
          </a:xfrm>
        </p:grpSpPr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1D63F9EB-09E7-4160-8045-54AAB51D838B}"/>
                </a:ext>
              </a:extLst>
            </p:cNvPr>
            <p:cNvSpPr/>
            <p:nvPr/>
          </p:nvSpPr>
          <p:spPr>
            <a:xfrm>
              <a:off x="4297666" y="3250593"/>
              <a:ext cx="783590" cy="0"/>
            </a:xfrm>
            <a:custGeom>
              <a:avLst/>
              <a:gdLst/>
              <a:ahLst/>
              <a:cxnLst/>
              <a:rect l="l" t="t" r="r" b="b"/>
              <a:pathLst>
                <a:path w="783589">
                  <a:moveTo>
                    <a:pt x="0" y="0"/>
                  </a:moveTo>
                  <a:lnTo>
                    <a:pt x="783298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>
              <a:extLst>
                <a:ext uri="{FF2B5EF4-FFF2-40B4-BE49-F238E27FC236}">
                  <a16:creationId xmlns:a16="http://schemas.microsoft.com/office/drawing/2014/main" id="{3CC65433-610A-4F70-9DFB-4A88266E0C7E}"/>
                </a:ext>
              </a:extLst>
            </p:cNvPr>
            <p:cNvSpPr/>
            <p:nvPr/>
          </p:nvSpPr>
          <p:spPr>
            <a:xfrm>
              <a:off x="5071439" y="3209593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2">
            <a:extLst>
              <a:ext uri="{FF2B5EF4-FFF2-40B4-BE49-F238E27FC236}">
                <a16:creationId xmlns:a16="http://schemas.microsoft.com/office/drawing/2014/main" id="{9390DEFB-1B7D-4A32-A270-DCF817FAE57A}"/>
              </a:ext>
            </a:extLst>
          </p:cNvPr>
          <p:cNvSpPr txBox="1"/>
          <p:nvPr/>
        </p:nvSpPr>
        <p:spPr>
          <a:xfrm>
            <a:off x="4332291" y="3757949"/>
            <a:ext cx="796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normalize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48FDFF62-3307-450A-959A-8BC87AB09E45}"/>
              </a:ext>
            </a:extLst>
          </p:cNvPr>
          <p:cNvSpPr txBox="1"/>
          <p:nvPr/>
        </p:nvSpPr>
        <p:spPr>
          <a:xfrm>
            <a:off x="3099484" y="2600896"/>
            <a:ext cx="121031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be &gt;=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24">
            <a:extLst>
              <a:ext uri="{FF2B5EF4-FFF2-40B4-BE49-F238E27FC236}">
                <a16:creationId xmlns:a16="http://schemas.microsoft.com/office/drawing/2014/main" id="{C899E833-3005-43AD-9735-3ED29FDB76C7}"/>
              </a:ext>
            </a:extLst>
          </p:cNvPr>
          <p:cNvSpPr txBox="1"/>
          <p:nvPr/>
        </p:nvSpPr>
        <p:spPr>
          <a:xfrm>
            <a:off x="5034466" y="2612678"/>
            <a:ext cx="130048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445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must sum </a:t>
            </a: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25">
            <a:extLst>
              <a:ext uri="{FF2B5EF4-FFF2-40B4-BE49-F238E27FC236}">
                <a16:creationId xmlns:a16="http://schemas.microsoft.com/office/drawing/2014/main" id="{D1694960-1EBF-4C4E-A08F-5AF1CD316DD2}"/>
              </a:ext>
            </a:extLst>
          </p:cNvPr>
          <p:cNvSpPr/>
          <p:nvPr/>
        </p:nvSpPr>
        <p:spPr>
          <a:xfrm>
            <a:off x="6472011" y="2731035"/>
            <a:ext cx="2651917" cy="3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6">
            <a:extLst>
              <a:ext uri="{FF2B5EF4-FFF2-40B4-BE49-F238E27FC236}">
                <a16:creationId xmlns:a16="http://schemas.microsoft.com/office/drawing/2014/main" id="{63A2AA63-831C-4C4A-8B02-AD1483CB10AE}"/>
              </a:ext>
            </a:extLst>
          </p:cNvPr>
          <p:cNvSpPr/>
          <p:nvPr/>
        </p:nvSpPr>
        <p:spPr>
          <a:xfrm>
            <a:off x="6460518" y="4626081"/>
            <a:ext cx="1495727" cy="570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7">
            <a:extLst>
              <a:ext uri="{FF2B5EF4-FFF2-40B4-BE49-F238E27FC236}">
                <a16:creationId xmlns:a16="http://schemas.microsoft.com/office/drawing/2014/main" id="{7E48BBA2-6642-4154-94CB-F036A92A9AFB}"/>
              </a:ext>
            </a:extLst>
          </p:cNvPr>
          <p:cNvSpPr/>
          <p:nvPr/>
        </p:nvSpPr>
        <p:spPr>
          <a:xfrm>
            <a:off x="6520806" y="4297539"/>
            <a:ext cx="1339001" cy="225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8">
            <a:extLst>
              <a:ext uri="{FF2B5EF4-FFF2-40B4-BE49-F238E27FC236}">
                <a16:creationId xmlns:a16="http://schemas.microsoft.com/office/drawing/2014/main" id="{E5B678FD-53F2-47C0-99FC-7F48C1D4BA5A}"/>
              </a:ext>
            </a:extLst>
          </p:cNvPr>
          <p:cNvSpPr txBox="1"/>
          <p:nvPr/>
        </p:nvSpPr>
        <p:spPr>
          <a:xfrm>
            <a:off x="6776563" y="3337945"/>
            <a:ext cx="71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compare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29">
            <a:extLst>
              <a:ext uri="{FF2B5EF4-FFF2-40B4-BE49-F238E27FC236}">
                <a16:creationId xmlns:a16="http://schemas.microsoft.com/office/drawing/2014/main" id="{EF720A46-BA93-4E0E-AF1D-82F6BB3DB64E}"/>
              </a:ext>
            </a:extLst>
          </p:cNvPr>
          <p:cNvGrpSpPr/>
          <p:nvPr/>
        </p:nvGrpSpPr>
        <p:grpSpPr>
          <a:xfrm>
            <a:off x="6296837" y="3425833"/>
            <a:ext cx="398145" cy="82550"/>
            <a:chOff x="6296837" y="2629419"/>
            <a:chExt cx="398145" cy="82550"/>
          </a:xfrm>
        </p:grpSpPr>
        <p:sp>
          <p:nvSpPr>
            <p:cNvPr id="65" name="object 30">
              <a:extLst>
                <a:ext uri="{FF2B5EF4-FFF2-40B4-BE49-F238E27FC236}">
                  <a16:creationId xmlns:a16="http://schemas.microsoft.com/office/drawing/2014/main" id="{B37795CD-1F42-49BF-9414-9F3363297407}"/>
                </a:ext>
              </a:extLst>
            </p:cNvPr>
            <p:cNvSpPr/>
            <p:nvPr/>
          </p:nvSpPr>
          <p:spPr>
            <a:xfrm>
              <a:off x="6296837" y="2670419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59">
                  <a:moveTo>
                    <a:pt x="0" y="0"/>
                  </a:moveTo>
                  <a:lnTo>
                    <a:pt x="3020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1">
              <a:extLst>
                <a:ext uri="{FF2B5EF4-FFF2-40B4-BE49-F238E27FC236}">
                  <a16:creationId xmlns:a16="http://schemas.microsoft.com/office/drawing/2014/main" id="{D2745755-7F40-4A40-A6D8-8F34B2BE5F1D}"/>
                </a:ext>
              </a:extLst>
            </p:cNvPr>
            <p:cNvSpPr/>
            <p:nvPr/>
          </p:nvSpPr>
          <p:spPr>
            <a:xfrm>
              <a:off x="6589411" y="2629419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32">
            <a:extLst>
              <a:ext uri="{FF2B5EF4-FFF2-40B4-BE49-F238E27FC236}">
                <a16:creationId xmlns:a16="http://schemas.microsoft.com/office/drawing/2014/main" id="{A8CB5DA4-903A-45BB-AB55-0EB20C1B385E}"/>
              </a:ext>
            </a:extLst>
          </p:cNvPr>
          <p:cNvSpPr/>
          <p:nvPr/>
        </p:nvSpPr>
        <p:spPr>
          <a:xfrm>
            <a:off x="7570659" y="3434608"/>
            <a:ext cx="105499" cy="81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9560F75E-2445-4FDF-AAEE-B959EB465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97369"/>
              </p:ext>
            </p:extLst>
          </p:nvPr>
        </p:nvGraphicFramePr>
        <p:xfrm>
          <a:off x="7657109" y="3211059"/>
          <a:ext cx="1436369" cy="1670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1.00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99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99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2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0.00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0.00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B w="19050">
                      <a:solidFill>
                        <a:srgbClr val="99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" name="object 34">
            <a:extLst>
              <a:ext uri="{FF2B5EF4-FFF2-40B4-BE49-F238E27FC236}">
                <a16:creationId xmlns:a16="http://schemas.microsoft.com/office/drawing/2014/main" id="{81E93921-E693-43DB-B24C-8390C0909C27}"/>
              </a:ext>
            </a:extLst>
          </p:cNvPr>
          <p:cNvSpPr txBox="1"/>
          <p:nvPr/>
        </p:nvSpPr>
        <p:spPr>
          <a:xfrm>
            <a:off x="6487189" y="3769493"/>
            <a:ext cx="1339000" cy="44544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9870" marR="5080" indent="-217804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latin typeface="Arial"/>
                <a:cs typeface="Arial"/>
              </a:rPr>
              <a:t>Kullback–</a:t>
            </a:r>
            <a:r>
              <a:rPr sz="1400" i="1" spc="-5" dirty="0" err="1">
                <a:latin typeface="Arial"/>
                <a:cs typeface="Arial"/>
              </a:rPr>
              <a:t>Leibl</a:t>
            </a:r>
            <a:r>
              <a:rPr lang="en-US" sz="1400" i="1" spc="-5" dirty="0" err="1">
                <a:latin typeface="Arial"/>
                <a:cs typeface="Arial"/>
              </a:rPr>
              <a:t>er</a:t>
            </a:r>
            <a:r>
              <a:rPr sz="1400" i="1" spc="-5" dirty="0">
                <a:latin typeface="Arial"/>
                <a:cs typeface="Arial"/>
              </a:rPr>
              <a:t>  divergence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0" name="object 35">
            <a:extLst>
              <a:ext uri="{FF2B5EF4-FFF2-40B4-BE49-F238E27FC236}">
                <a16:creationId xmlns:a16="http://schemas.microsoft.com/office/drawing/2014/main" id="{B2A84785-E3BC-47B2-BEE5-3C19CA4E6623}"/>
              </a:ext>
            </a:extLst>
          </p:cNvPr>
          <p:cNvGrpSpPr/>
          <p:nvPr/>
        </p:nvGrpSpPr>
        <p:grpSpPr>
          <a:xfrm>
            <a:off x="7071585" y="4531206"/>
            <a:ext cx="487045" cy="38100"/>
            <a:chOff x="7071585" y="3734792"/>
            <a:chExt cx="487045" cy="38100"/>
          </a:xfrm>
        </p:grpSpPr>
        <p:sp>
          <p:nvSpPr>
            <p:cNvPr id="71" name="object 36">
              <a:extLst>
                <a:ext uri="{FF2B5EF4-FFF2-40B4-BE49-F238E27FC236}">
                  <a16:creationId xmlns:a16="http://schemas.microsoft.com/office/drawing/2014/main" id="{57115BD0-2C54-4062-96E0-2C7F765D124F}"/>
                </a:ext>
              </a:extLst>
            </p:cNvPr>
            <p:cNvSpPr/>
            <p:nvPr/>
          </p:nvSpPr>
          <p:spPr>
            <a:xfrm>
              <a:off x="7339909" y="3753842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699" y="0"/>
                  </a:lnTo>
                </a:path>
              </a:pathLst>
            </a:custGeom>
            <a:ln w="38099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7">
              <a:extLst>
                <a:ext uri="{FF2B5EF4-FFF2-40B4-BE49-F238E27FC236}">
                  <a16:creationId xmlns:a16="http://schemas.microsoft.com/office/drawing/2014/main" id="{B125E2AC-C27F-4FFA-802B-63779E5ABAA3}"/>
                </a:ext>
              </a:extLst>
            </p:cNvPr>
            <p:cNvSpPr/>
            <p:nvPr/>
          </p:nvSpPr>
          <p:spPr>
            <a:xfrm>
              <a:off x="7071585" y="3753842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699" y="0"/>
                  </a:lnTo>
                </a:path>
              </a:pathLst>
            </a:custGeom>
            <a:ln w="38099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38">
            <a:extLst>
              <a:ext uri="{FF2B5EF4-FFF2-40B4-BE49-F238E27FC236}">
                <a16:creationId xmlns:a16="http://schemas.microsoft.com/office/drawing/2014/main" id="{830A6D48-6010-4850-BA7F-DDA152EFCE84}"/>
              </a:ext>
            </a:extLst>
          </p:cNvPr>
          <p:cNvSpPr txBox="1"/>
          <p:nvPr/>
        </p:nvSpPr>
        <p:spPr>
          <a:xfrm>
            <a:off x="550137" y="4901301"/>
            <a:ext cx="209042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870"/>
              </a:lnSpc>
            </a:pPr>
            <a:r>
              <a:rPr lang="en-US" sz="16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nnormalized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log-probabilities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6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logits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4" name="object 39">
            <a:extLst>
              <a:ext uri="{FF2B5EF4-FFF2-40B4-BE49-F238E27FC236}">
                <a16:creationId xmlns:a16="http://schemas.microsoft.com/office/drawing/2014/main" id="{9F8061BD-EAFF-4E44-BEDB-9F1260C0909B}"/>
              </a:ext>
            </a:extLst>
          </p:cNvPr>
          <p:cNvSpPr txBox="1"/>
          <p:nvPr/>
        </p:nvSpPr>
        <p:spPr>
          <a:xfrm>
            <a:off x="2991125" y="4902691"/>
            <a:ext cx="139700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unnormalized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probabilities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40">
            <a:extLst>
              <a:ext uri="{FF2B5EF4-FFF2-40B4-BE49-F238E27FC236}">
                <a16:creationId xmlns:a16="http://schemas.microsoft.com/office/drawing/2014/main" id="{286C8903-960E-4337-92C8-B021F7DB28E6}"/>
              </a:ext>
            </a:extLst>
          </p:cNvPr>
          <p:cNvSpPr txBox="1"/>
          <p:nvPr/>
        </p:nvSpPr>
        <p:spPr>
          <a:xfrm>
            <a:off x="5124758" y="4932495"/>
            <a:ext cx="1245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8751C"/>
                </a:solidFill>
                <a:latin typeface="Arial"/>
                <a:cs typeface="Arial"/>
              </a:rPr>
              <a:t>probabilities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41">
            <a:extLst>
              <a:ext uri="{FF2B5EF4-FFF2-40B4-BE49-F238E27FC236}">
                <a16:creationId xmlns:a16="http://schemas.microsoft.com/office/drawing/2014/main" id="{1FD0BB22-ADFD-4D7F-9DFB-6E45D6628596}"/>
              </a:ext>
            </a:extLst>
          </p:cNvPr>
          <p:cNvSpPr txBox="1"/>
          <p:nvPr/>
        </p:nvSpPr>
        <p:spPr>
          <a:xfrm>
            <a:off x="7761754" y="4941267"/>
            <a:ext cx="1306195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975">
              <a:lnSpc>
                <a:spcPts val="2090"/>
              </a:lnSpc>
            </a:pPr>
            <a:r>
              <a:rPr lang="en-US" spc="-5" dirty="0">
                <a:solidFill>
                  <a:srgbClr val="99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9900FF"/>
                </a:solidFill>
                <a:latin typeface="Arial"/>
                <a:cs typeface="Arial"/>
              </a:rPr>
              <a:t>orrect</a:t>
            </a:r>
            <a:endParaRPr sz="1800" dirty="0">
              <a:latin typeface="Arial"/>
              <a:cs typeface="Arial"/>
            </a:endParaRPr>
          </a:p>
          <a:p>
            <a:pPr marL="523875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9900FF"/>
                </a:solidFill>
                <a:latin typeface="Arial"/>
                <a:cs typeface="Arial"/>
              </a:rPr>
              <a:t>probs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7" name="object 9">
            <a:extLst>
              <a:ext uri="{FF2B5EF4-FFF2-40B4-BE49-F238E27FC236}">
                <a16:creationId xmlns:a16="http://schemas.microsoft.com/office/drawing/2014/main" id="{408C4D60-6886-493E-BB11-85D77BBC8ABF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7" grpId="0" animBg="1"/>
      <p:bldP spid="69" grpId="0"/>
      <p:bldP spid="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6A55-2270-4CEE-99B4-D2D6E721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894580-A562-4E12-886C-07FA1E1CA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Triplet loss (</a:t>
            </a:r>
            <a:r>
              <a:rPr lang="en-US" dirty="0" err="1"/>
              <a:t>Schroff</a:t>
            </a:r>
            <a:r>
              <a:rPr lang="en-US" dirty="0"/>
              <a:t>, </a:t>
            </a:r>
            <a:r>
              <a:rPr lang="en-US" dirty="0" err="1"/>
              <a:t>FaceNet</a:t>
            </a:r>
            <a:r>
              <a:rPr lang="en-US" dirty="0"/>
              <a:t>, CVPR 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Anything you want! (almost)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310" t="38690" r="24655" b="52759"/>
          <a:stretch/>
        </p:blipFill>
        <p:spPr>
          <a:xfrm>
            <a:off x="2378063" y="1505143"/>
            <a:ext cx="4387874" cy="75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10" t="47932" r="58104" b="28069"/>
          <a:stretch/>
        </p:blipFill>
        <p:spPr>
          <a:xfrm>
            <a:off x="2091633" y="2556171"/>
            <a:ext cx="4960735" cy="2120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2196" y="1594446"/>
            <a:ext cx="13260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denotes anchor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denotes 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denotes negative</a:t>
            </a:r>
          </a:p>
        </p:txBody>
      </p:sp>
    </p:spTree>
    <p:extLst>
      <p:ext uri="{BB962C8B-B14F-4D97-AF65-F5344CB8AC3E}">
        <p14:creationId xmlns:p14="http://schemas.microsoft.com/office/powerpoint/2010/main" val="26865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90338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Activations: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Nonlinear activation function </a:t>
            </a:r>
            <a:r>
              <a:rPr lang="en-US" i="1" dirty="0"/>
              <a:t>h</a:t>
            </a:r>
            <a:r>
              <a:rPr lang="en-US" dirty="0"/>
              <a:t> (e.g. sigmoid, tanh, RELU):			</a:t>
            </a:r>
            <a:r>
              <a:rPr lang="en-US" sz="2000" dirty="0"/>
              <a:t>e.g. z = RELU(a) = max(0, a)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18" y="908720"/>
            <a:ext cx="7683964" cy="36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37097"/>
            <a:ext cx="314706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7188" y="6011875"/>
            <a:ext cx="1546860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199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Christopher Bishop </a:t>
            </a:r>
          </a:p>
        </p:txBody>
      </p:sp>
    </p:spTree>
    <p:extLst>
      <p:ext uri="{BB962C8B-B14F-4D97-AF65-F5344CB8AC3E}">
        <p14:creationId xmlns:p14="http://schemas.microsoft.com/office/powerpoint/2010/main" val="28297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334635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minimize loss, use gradient descent</a:t>
            </a:r>
          </a:p>
        </p:txBody>
      </p:sp>
      <p:sp>
        <p:nvSpPr>
          <p:cNvPr id="3" name="object 4"/>
          <p:cNvSpPr/>
          <p:nvPr/>
        </p:nvSpPr>
        <p:spPr>
          <a:xfrm>
            <a:off x="685800" y="1442755"/>
            <a:ext cx="7209285" cy="451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47922" y="4068475"/>
            <a:ext cx="548698" cy="73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85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the loss function?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547649" y="1783180"/>
            <a:ext cx="58324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1-dimension, the derivative of a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2053520" y="2850220"/>
            <a:ext cx="3638542" cy="85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82999" y="4565203"/>
            <a:ext cx="8109584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multiple dimensions, the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vector of (partial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derivatives).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16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Denoted as (diff notations):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how does the loss change as a function of the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change the weights in such a way that makes the loss decrease as fast as possible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80363"/>
          <a:stretch/>
        </p:blipFill>
        <p:spPr>
          <a:xfrm>
            <a:off x="5998778" y="914400"/>
            <a:ext cx="961696" cy="1032743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7391343" y="1233972"/>
            <a:ext cx="867588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ttps://upload.wikimedia.org/wikipedia/commons/thumb/d/d2/Tangent-calculus.svg/823px-Tangent-calculu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767020"/>
            <a:ext cx="3942639" cy="28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560175" y="1152412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1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25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0" y="1739805"/>
            <a:ext cx="7200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2871897"/>
            <a:ext cx="3394710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273450"/>
            <a:ext cx="66865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2871897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633895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624369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8638" y="2871897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0485" y="2223237"/>
            <a:ext cx="666750" cy="637540"/>
          </a:xfrm>
          <a:custGeom>
            <a:avLst/>
            <a:gdLst/>
            <a:ahLst/>
            <a:cxnLst/>
            <a:rect l="l" t="t" r="r" b="b"/>
            <a:pathLst>
              <a:path w="666750" h="637539">
                <a:moveTo>
                  <a:pt x="666398" y="637008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59261" y="2193370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42099" y="18494"/>
                </a:moveTo>
                <a:lnTo>
                  <a:pt x="0" y="0"/>
                </a:lnTo>
                <a:lnTo>
                  <a:pt x="20374" y="41239"/>
                </a:lnTo>
                <a:lnTo>
                  <a:pt x="42099" y="184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29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170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6"/>
            <a:ext cx="71945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3176696"/>
            <a:ext cx="3394710" cy="1490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635400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3176696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938694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929168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4436" y="2369594"/>
            <a:ext cx="329565" cy="665480"/>
          </a:xfrm>
          <a:custGeom>
            <a:avLst/>
            <a:gdLst/>
            <a:ahLst/>
            <a:cxnLst/>
            <a:rect l="l" t="t" r="r" b="b"/>
            <a:pathLst>
              <a:path w="329565" h="665480">
                <a:moveTo>
                  <a:pt x="329249" y="665476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5261" y="2330852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33274" y="31767"/>
                </a:moveTo>
                <a:lnTo>
                  <a:pt x="0" y="0"/>
                </a:lnTo>
                <a:lnTo>
                  <a:pt x="5074" y="45719"/>
                </a:lnTo>
                <a:lnTo>
                  <a:pt x="33274" y="31767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8638" y="3176696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12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404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(third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19831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 +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2</a:t>
            </a:r>
          </a:p>
          <a:p>
            <a:pPr marL="0" indent="0"/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3 (final)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Finally: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9933" y="3933056"/>
            <a:ext cx="4830139" cy="936104"/>
            <a:chOff x="389933" y="3933056"/>
            <a:chExt cx="4830139" cy="936104"/>
          </a:xfrm>
        </p:grpSpPr>
        <p:grpSp>
          <p:nvGrpSpPr>
            <p:cNvPr id="9" name="Group 8"/>
            <p:cNvGrpSpPr/>
            <p:nvPr/>
          </p:nvGrpSpPr>
          <p:grpSpPr>
            <a:xfrm>
              <a:off x="389933" y="3933056"/>
              <a:ext cx="4542107" cy="936104"/>
              <a:chOff x="-252536" y="4690890"/>
              <a:chExt cx="4542107" cy="93610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b="75306"/>
              <a:stretch/>
            </p:blipFill>
            <p:spPr>
              <a:xfrm>
                <a:off x="-252536" y="4878738"/>
                <a:ext cx="2952600" cy="4320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6123" b="2040"/>
          <a:stretch/>
        </p:blipFill>
        <p:spPr>
          <a:xfrm>
            <a:off x="2979150" y="1052736"/>
            <a:ext cx="318570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9150" y="2604984"/>
            <a:ext cx="3185700" cy="104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250" y="5157192"/>
            <a:ext cx="7381501" cy="13219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44377" t="11947" b="1299"/>
          <a:stretch/>
        </p:blipFill>
        <p:spPr bwMode="auto">
          <a:xfrm>
            <a:off x="6400800" y="44623"/>
            <a:ext cx="2671980" cy="19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417056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3810526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(multiclass)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56176" y="4005064"/>
            <a:ext cx="2550987" cy="886391"/>
            <a:chOff x="6156176" y="4005064"/>
            <a:chExt cx="2550987" cy="886391"/>
          </a:xfrm>
        </p:grpSpPr>
        <p:pic>
          <p:nvPicPr>
            <p:cNvPr id="17203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4005064"/>
              <a:ext cx="1830907" cy="886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/>
            <a:srcRect l="21949" r="48785" b="75306"/>
            <a:stretch/>
          </p:blipFill>
          <p:spPr>
            <a:xfrm>
              <a:off x="6156176" y="4149080"/>
              <a:ext cx="864096" cy="43204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1520" y="5394702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704897" y="2604984"/>
            <a:ext cx="2695903" cy="104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649" y="970695"/>
            <a:ext cx="8934700" cy="654655"/>
          </a:xfrm>
          <a:prstGeom prst="rect">
            <a:avLst/>
          </a:prstGeom>
        </p:spPr>
        <p:txBody>
          <a:bodyPr vert="horz" wrap="square" lIns="0" tIns="191124" rIns="0" bIns="0" rtlCol="0">
            <a:spAutoFit/>
          </a:bodyPr>
          <a:lstStyle/>
          <a:p>
            <a:pPr marL="392430"/>
            <a:r>
              <a:rPr spc="-5" dirty="0"/>
              <a:t>This is silly. The loss is just a function of</a:t>
            </a:r>
            <a:r>
              <a:rPr spc="50" dirty="0"/>
              <a:t> </a:t>
            </a:r>
            <a:r>
              <a:rPr spc="-5" dirty="0"/>
              <a:t>W:</a:t>
            </a:r>
          </a:p>
        </p:txBody>
      </p:sp>
      <p:sp>
        <p:nvSpPr>
          <p:cNvPr id="5" name="object 5"/>
          <p:cNvSpPr/>
          <p:nvPr/>
        </p:nvSpPr>
        <p:spPr>
          <a:xfrm>
            <a:off x="475299" y="2417521"/>
            <a:ext cx="4459816" cy="47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299" y="2973296"/>
            <a:ext cx="2606244" cy="43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598" y="1779449"/>
            <a:ext cx="3443718" cy="560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3914" y="2334098"/>
            <a:ext cx="3529267" cy="304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4045" y="2929731"/>
            <a:ext cx="2747645" cy="1279525"/>
          </a:xfrm>
          <a:custGeom>
            <a:avLst/>
            <a:gdLst/>
            <a:ahLst/>
            <a:cxnLst/>
            <a:rect l="l" t="t" r="r" b="b"/>
            <a:pathLst>
              <a:path w="2747645" h="1279525">
                <a:moveTo>
                  <a:pt x="0" y="1279012"/>
                </a:moveTo>
                <a:lnTo>
                  <a:pt x="274714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84639" y="2856757"/>
            <a:ext cx="183515" cy="130175"/>
          </a:xfrm>
          <a:custGeom>
            <a:avLst/>
            <a:gdLst/>
            <a:ahLst/>
            <a:cxnLst/>
            <a:rect l="l" t="t" r="r" b="b"/>
            <a:pathLst>
              <a:path w="183514" h="130175">
                <a:moveTo>
                  <a:pt x="53124" y="130027"/>
                </a:moveTo>
                <a:lnTo>
                  <a:pt x="183299" y="0"/>
                </a:lnTo>
                <a:lnTo>
                  <a:pt x="0" y="15924"/>
                </a:lnTo>
                <a:lnTo>
                  <a:pt x="53124" y="13002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1847" y="3654870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448" y="3630105"/>
            <a:ext cx="334264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868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Calculus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2284021" y="5278439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4467" y="5291567"/>
            <a:ext cx="5410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15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10242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-2.1,…]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049" y="1973577"/>
            <a:ext cx="2023745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 =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(some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data and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6417" y="3311721"/>
            <a:ext cx="2172335" cy="560705"/>
          </a:xfrm>
          <a:custGeom>
            <a:avLst/>
            <a:gdLst/>
            <a:ahLst/>
            <a:cxnLst/>
            <a:rect l="l" t="t" r="r" b="b"/>
            <a:pathLst>
              <a:path w="2172335" h="560705">
                <a:moveTo>
                  <a:pt x="0" y="0"/>
                </a:moveTo>
                <a:lnTo>
                  <a:pt x="2172145" y="560223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04638" y="3856719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0" y="30449"/>
                </a:moveTo>
                <a:lnTo>
                  <a:pt x="45799" y="26024"/>
                </a:lnTo>
                <a:lnTo>
                  <a:pt x="7874" y="0"/>
                </a:lnTo>
                <a:lnTo>
                  <a:pt x="0" y="30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53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8923" y="2329886"/>
            <a:ext cx="2900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41000" y="2068905"/>
            <a:ext cx="4662001" cy="1188259"/>
            <a:chOff x="2241000" y="2210799"/>
            <a:chExt cx="4662001" cy="1188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000" y="2210799"/>
              <a:ext cx="4662001" cy="69984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374929" y="2825687"/>
              <a:ext cx="1544012" cy="573371"/>
              <a:chOff x="4469525" y="2754740"/>
              <a:chExt cx="1544012" cy="57337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69525" y="2958779"/>
                <a:ext cx="1544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Learning rate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218386" y="2754740"/>
                <a:ext cx="0" cy="2749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2648843" y="2654560"/>
              <a:ext cx="689035" cy="552112"/>
              <a:chOff x="2648843" y="2693975"/>
              <a:chExt cx="689035" cy="552112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003332" y="2693975"/>
                <a:ext cx="0" cy="2616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648843" y="2876755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Time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5215" y="3496663"/>
            <a:ext cx="8048297" cy="2965528"/>
            <a:chOff x="409903" y="3638557"/>
            <a:chExt cx="8048297" cy="2965528"/>
          </a:xfrm>
        </p:grpSpPr>
        <p:grpSp>
          <p:nvGrpSpPr>
            <p:cNvPr id="10" name="Group 9"/>
            <p:cNvGrpSpPr/>
            <p:nvPr/>
          </p:nvGrpSpPr>
          <p:grpSpPr>
            <a:xfrm>
              <a:off x="685800" y="3727214"/>
              <a:ext cx="7772400" cy="2743632"/>
              <a:chOff x="-1461888" y="1274330"/>
              <a:chExt cx="11527324" cy="4069108"/>
            </a:xfrm>
          </p:grpSpPr>
          <p:sp>
            <p:nvSpPr>
              <p:cNvPr id="14" name="object 4"/>
              <p:cNvSpPr/>
              <p:nvPr/>
            </p:nvSpPr>
            <p:spPr>
              <a:xfrm>
                <a:off x="3100369" y="1532698"/>
                <a:ext cx="2943219" cy="291464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bject 5"/>
              <p:cNvSpPr/>
              <p:nvPr/>
            </p:nvSpPr>
            <p:spPr>
              <a:xfrm>
                <a:off x="5218915" y="4111893"/>
                <a:ext cx="16198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884">
                    <a:moveTo>
                      <a:pt x="1619696" y="0"/>
                    </a:move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bject 6"/>
              <p:cNvSpPr/>
              <p:nvPr/>
            </p:nvSpPr>
            <p:spPr>
              <a:xfrm>
                <a:off x="5132465" y="4080418"/>
                <a:ext cx="8699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63500">
                    <a:moveTo>
                      <a:pt x="86449" y="0"/>
                    </a:moveTo>
                    <a:lnTo>
                      <a:pt x="0" y="31474"/>
                    </a:lnTo>
                    <a:lnTo>
                      <a:pt x="86449" y="62949"/>
                    </a:lnTo>
                    <a:lnTo>
                      <a:pt x="86449" y="0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bject 7"/>
              <p:cNvSpPr txBox="1"/>
              <p:nvPr/>
            </p:nvSpPr>
            <p:spPr>
              <a:xfrm>
                <a:off x="7047236" y="4078876"/>
                <a:ext cx="3018200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original</a:t>
                </a:r>
                <a:r>
                  <a:rPr kumimoji="0" sz="24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object 8"/>
              <p:cNvSpPr/>
              <p:nvPr/>
            </p:nvSpPr>
            <p:spPr>
              <a:xfrm>
                <a:off x="1491698" y="4058694"/>
                <a:ext cx="2901315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901315" h="634364">
                    <a:moveTo>
                      <a:pt x="0" y="634373"/>
                    </a:moveTo>
                    <a:lnTo>
                      <a:pt x="2900944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object 9"/>
              <p:cNvSpPr/>
              <p:nvPr/>
            </p:nvSpPr>
            <p:spPr>
              <a:xfrm>
                <a:off x="4385916" y="4027943"/>
                <a:ext cx="9144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61594">
                    <a:moveTo>
                      <a:pt x="13424" y="61474"/>
                    </a:moveTo>
                    <a:lnTo>
                      <a:pt x="91174" y="12274"/>
                    </a:lnTo>
                    <a:lnTo>
                      <a:pt x="0" y="0"/>
                    </a:lnTo>
                    <a:lnTo>
                      <a:pt x="13424" y="61474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object 10"/>
              <p:cNvSpPr txBox="1"/>
              <p:nvPr/>
            </p:nvSpPr>
            <p:spPr>
              <a:xfrm>
                <a:off x="-1461888" y="4795678"/>
                <a:ext cx="5318142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gradient</a:t>
                </a:r>
                <a:r>
                  <a:rPr kumimoji="0" sz="2400" b="0" i="0" u="none" strike="noStrike" kern="1200" cap="none" spc="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direction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object 11"/>
              <p:cNvSpPr/>
              <p:nvPr/>
            </p:nvSpPr>
            <p:spPr>
              <a:xfrm>
                <a:off x="3100018" y="4560242"/>
                <a:ext cx="3248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48660">
                    <a:moveTo>
                      <a:pt x="0" y="0"/>
                    </a:moveTo>
                    <a:lnTo>
                      <a:pt x="3248543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bject 12"/>
              <p:cNvSpPr/>
              <p:nvPr/>
            </p:nvSpPr>
            <p:spPr>
              <a:xfrm>
                <a:off x="6348563" y="4544517"/>
                <a:ext cx="4381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1750">
                    <a:moveTo>
                      <a:pt x="0" y="31449"/>
                    </a:moveTo>
                    <a:lnTo>
                      <a:pt x="43224" y="15724"/>
                    </a:lnTo>
                    <a:lnTo>
                      <a:pt x="0" y="0"/>
                    </a:lnTo>
                    <a:lnTo>
                      <a:pt x="0" y="31449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object 13"/>
              <p:cNvSpPr txBox="1"/>
              <p:nvPr/>
            </p:nvSpPr>
            <p:spPr>
              <a:xfrm>
                <a:off x="5396661" y="4576649"/>
                <a:ext cx="1024096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W_1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4" name="object 14"/>
              <p:cNvSpPr/>
              <p:nvPr/>
            </p:nvSpPr>
            <p:spPr>
              <a:xfrm>
                <a:off x="3032493" y="1403799"/>
                <a:ext cx="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h="3156585">
                    <a:moveTo>
                      <a:pt x="0" y="3156443"/>
                    </a:moveTo>
                    <a:lnTo>
                      <a:pt x="0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object 15"/>
              <p:cNvSpPr/>
              <p:nvPr/>
            </p:nvSpPr>
            <p:spPr>
              <a:xfrm>
                <a:off x="3016768" y="1360574"/>
                <a:ext cx="31750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3815">
                    <a:moveTo>
                      <a:pt x="31449" y="43224"/>
                    </a:moveTo>
                    <a:lnTo>
                      <a:pt x="15724" y="0"/>
                    </a:lnTo>
                    <a:lnTo>
                      <a:pt x="0" y="43224"/>
                    </a:lnTo>
                    <a:lnTo>
                      <a:pt x="31449" y="43224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object 16"/>
              <p:cNvSpPr txBox="1"/>
              <p:nvPr/>
            </p:nvSpPr>
            <p:spPr>
              <a:xfrm>
                <a:off x="1975267" y="1274330"/>
                <a:ext cx="852354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W_2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409903" y="3638557"/>
              <a:ext cx="7709338" cy="29655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6" name="Right Brace 5">
            <a:extLst>
              <a:ext uri="{FF2B5EF4-FFF2-40B4-BE49-F238E27FC236}">
                <a16:creationId xmlns:a16="http://schemas.microsoft.com/office/drawing/2014/main" id="{1BB066DB-D39A-40F2-84BE-9FB7AA2BE44F}"/>
              </a:ext>
            </a:extLst>
          </p:cNvPr>
          <p:cNvSpPr/>
          <p:nvPr/>
        </p:nvSpPr>
        <p:spPr bwMode="auto">
          <a:xfrm rot="16200000">
            <a:off x="5815337" y="1296476"/>
            <a:ext cx="413824" cy="1630872"/>
          </a:xfrm>
          <a:prstGeom prst="rightBrace">
            <a:avLst>
              <a:gd name="adj1" fmla="val 8333"/>
              <a:gd name="adj2" fmla="val 641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0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Iteratively </a:t>
            </a:r>
            <a:r>
              <a:rPr lang="en-US" i="1" dirty="0"/>
              <a:t>subtract </a:t>
            </a:r>
            <a:r>
              <a:rPr lang="en-US" dirty="0"/>
              <a:t>the gradient with respect to the model parameters (w)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we’re moving in a direction opposite to the gradient of  the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we’re moving towards </a:t>
            </a:r>
            <a:r>
              <a:rPr lang="en-US" i="1" dirty="0"/>
              <a:t>smaller </a:t>
            </a:r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382510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27640" y="1613960"/>
            <a:ext cx="4371966" cy="3943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225" y="1877234"/>
            <a:ext cx="4405491" cy="3522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Learning rate selection</a:t>
            </a:r>
          </a:p>
        </p:txBody>
      </p:sp>
      <p:sp>
        <p:nvSpPr>
          <p:cNvPr id="10" name="object 6"/>
          <p:cNvSpPr txBox="1">
            <a:spLocks/>
          </p:cNvSpPr>
          <p:nvPr/>
        </p:nvSpPr>
        <p:spPr bwMode="auto">
          <a:xfrm>
            <a:off x="4830686" y="1338742"/>
            <a:ext cx="4278630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effects of step size (or “learning</a:t>
            </a:r>
            <a:r>
              <a:rPr kumimoji="0" lang="en-US" sz="1800" b="0" i="0" u="none" strike="noStrike" kern="0" cap="none" spc="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rate”)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033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000" y="2210799"/>
            <a:ext cx="4662001" cy="6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4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training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Not guaranteed to converge to zero training error, may converge to local optima or oscillate indefinitely.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However, in practice, does converge to low error for many large networks on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Local minima – not a huge problem in practice for deep networks.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Thousands of epochs (epoch = network sees all training data once) may be required, hours or days to train.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May be hard to set learning rate and to select number of hidden units and layers.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When in doubt, use validation set to decide on design/hyperparameters.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networks had fallen out of fashion in 90s, early 2000s; now significantly improved performance (deep networks trained with dropout and lots of data).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11779"/>
            <a:ext cx="3446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Carlos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Guestrin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Dhruv Batra </a:t>
            </a:r>
          </a:p>
        </p:txBody>
      </p:sp>
    </p:spTree>
    <p:extLst>
      <p:ext uri="{BB962C8B-B14F-4D97-AF65-F5344CB8AC3E}">
        <p14:creationId xmlns:p14="http://schemas.microsoft.com/office/powerpoint/2010/main" val="1106938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7165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71" y="2364586"/>
            <a:ext cx="7129658" cy="4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1A96-70D5-45AE-A11F-93F1407E376C}"/>
              </a:ext>
            </a:extLst>
          </p:cNvPr>
          <p:cNvSpPr txBox="1"/>
          <p:nvPr/>
        </p:nvSpPr>
        <p:spPr>
          <a:xfrm>
            <a:off x="7108723" y="32741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E7B75F-7B03-449B-B003-CB6D80BAAD59}"/>
              </a:ext>
            </a:extLst>
          </p:cNvPr>
          <p:cNvSpPr txBox="1"/>
          <p:nvPr/>
        </p:nvSpPr>
        <p:spPr>
          <a:xfrm>
            <a:off x="7108723" y="460402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8934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5262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1024" y="1680256"/>
            <a:ext cx="122555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Sigmoid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024" y="4185799"/>
            <a:ext cx="82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6637" y="1618231"/>
            <a:ext cx="1767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Leaky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817" y="3024551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Maxout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7862" y="4109827"/>
            <a:ext cx="63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200" y="2142448"/>
            <a:ext cx="1650071" cy="38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199" y="3326280"/>
            <a:ext cx="1077552" cy="349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199" y="4616342"/>
            <a:ext cx="1335474" cy="349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4841" y="2018398"/>
            <a:ext cx="1650071" cy="324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1941" y="4501702"/>
            <a:ext cx="1897671" cy="712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1941" y="3390857"/>
            <a:ext cx="2964293" cy="30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16797" y="1648624"/>
            <a:ext cx="1391516" cy="1062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16807" y="2906134"/>
            <a:ext cx="1391506" cy="1060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65190" y="4092163"/>
            <a:ext cx="1330038" cy="1095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16673" y="1629295"/>
            <a:ext cx="1391506" cy="1085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6673" y="4093180"/>
            <a:ext cx="1391506" cy="10822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6553200" y="7962900"/>
            <a:ext cx="1905000" cy="30777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sz="3000" b="0" i="0" u="none" strike="noStrike" kern="1200" cap="none" spc="-27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3124200" y="7962900"/>
            <a:ext cx="2895600" cy="29495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xfrm>
            <a:off x="685800" y="7962900"/>
            <a:ext cx="1905000" cy="80791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33B0F157-6BD2-4DA8-9474-F6792D9B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0" dirty="0">
                <a:solidFill>
                  <a:srgbClr val="000000"/>
                </a:solidFill>
              </a:rPr>
              <a:t>Activation functions</a:t>
            </a:r>
            <a:endParaRPr lang="en-US" sz="3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188B0-16FC-4794-80D1-6E18F4831304}"/>
              </a:ext>
            </a:extLst>
          </p:cNvPr>
          <p:cNvSpPr txBox="1"/>
          <p:nvPr/>
        </p:nvSpPr>
        <p:spPr>
          <a:xfrm>
            <a:off x="0" y="6604084"/>
            <a:ext cx="37016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234275" y="4693491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360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17AC-5F97-434D-9169-A265EB20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gradient for each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9DAC-42D7-42D3-BB1B-ED6013A1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399"/>
            <a:ext cx="7772400" cy="56628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to move weights in direction opposite to gradient of loss </a:t>
            </a:r>
            <a:r>
              <a:rPr lang="en-US" dirty="0" err="1"/>
              <a:t>wrt</a:t>
            </a:r>
            <a:r>
              <a:rPr lang="en-US" dirty="0"/>
              <a:t> that weight: </a:t>
            </a:r>
          </a:p>
          <a:p>
            <a:pPr marL="0" indent="0"/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(output layer)</a:t>
            </a:r>
          </a:p>
          <a:p>
            <a:pPr marL="0" inden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(hidden layer)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so we’ll use the chain rule and compute:</a:t>
            </a:r>
          </a:p>
          <a:p>
            <a:pPr marL="0" indent="0"/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4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9EC4-1021-4737-ABFC-3F556226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output layer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173C-CBED-4856-B4FC-2F4FC0B4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914400"/>
            <a:ext cx="8216463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  so we’ll use the chain rule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endParaRPr lang="bg-BG" baseline="-25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compute each of these?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need to know form of error function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Example: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/>
              <a:t>, </a:t>
            </a:r>
            <a:r>
              <a:rPr lang="en-US" dirty="0"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dirty="0">
                <a:cs typeface="Courier New" panose="02070309020205020404" pitchFamily="49" charset="0"/>
              </a:rPr>
              <a:t>is the ground-truth label, </a:t>
            </a:r>
            <a:r>
              <a:rPr lang="en-US" dirty="0"/>
              <a:t>then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	</a:t>
            </a: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need to know output layer activation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)=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 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)/d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)(1-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since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is a linear combination</a:t>
            </a:r>
            <a:endParaRPr lang="bg-BG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k:</a:t>
            </a:r>
            <a:r>
              <a:rPr lang="en-US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E415-F2B4-486A-8F2A-BF62B7C6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hidden layer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3F61-BC37-4840-93BD-0FFF91A0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use the chain rule again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Unlike the previous case (weights for output layer), the error (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/>
              <a:t>) is hard to compute (indirect, need chain rule again)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simplify the computation by doing it step by step via </a:t>
            </a:r>
            <a:r>
              <a:rPr lang="en-US" i="1" dirty="0"/>
              <a:t>backpropagation </a:t>
            </a:r>
            <a:r>
              <a:rPr lang="en-US" dirty="0"/>
              <a:t>of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could directly compute this term– you will get the same result as with backprop (do as an exercise!)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3A0A-1993-4C80-AC60-C3118EF7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– slightly different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EFE4-6565-485F-8DC5-5E8DEE6D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914400"/>
            <a:ext cx="8121869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The following is a framework, slightly imprecise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 us denote the inputs at a layer </a:t>
            </a:r>
            <a:r>
              <a:rPr lang="en-US" dirty="0" err="1"/>
              <a:t>i</a:t>
            </a:r>
            <a:r>
              <a:rPr lang="en-US" dirty="0"/>
              <a:t> by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the linear combination of inputs computed at that layer as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the activation as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define a new quantity that will roughly correspond to accumulated error,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Then we can write the updates as</a:t>
            </a:r>
          </a:p>
          <a:p>
            <a:pPr marL="0" indent="0"/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 = w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can compute error as:</a:t>
            </a:r>
          </a:p>
          <a:p>
            <a:pPr marL="0" indent="0"/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 E / d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d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2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B0B4-18BA-4C58-8BAC-679C5A05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8094406" cy="838200"/>
          </a:xfrm>
        </p:spPr>
        <p:txBody>
          <a:bodyPr/>
          <a:lstStyle/>
          <a:p>
            <a:r>
              <a:rPr lang="en-US" dirty="0"/>
              <a:t>Gradients – slightly different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FAEF-96EE-4DC7-917A-CF2F2299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write the weight updates as follows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400" dirty="0">
                <a:latin typeface="+mj-lt"/>
                <a:cs typeface="Courier New" pitchFamily="49" charset="0"/>
              </a:rPr>
              <a:t>for output units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400" dirty="0">
                <a:latin typeface="+mj-lt"/>
                <a:cs typeface="Courier New" pitchFamily="49" charset="0"/>
              </a:rPr>
              <a:t>for hidden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What are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Arial (body)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>
                <a:latin typeface="Arial (body)"/>
                <a:cs typeface="Courier New" pitchFamily="49" charset="0"/>
              </a:rPr>
              <a:t>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They store error, gradient </a:t>
            </a:r>
            <a:r>
              <a:rPr lang="en-US" dirty="0" err="1">
                <a:latin typeface="Arial (body)"/>
                <a:cs typeface="Courier New" pitchFamily="49" charset="0"/>
              </a:rPr>
              <a:t>wrt</a:t>
            </a:r>
            <a:r>
              <a:rPr lang="en-US" dirty="0">
                <a:latin typeface="Arial (body)"/>
                <a:cs typeface="Courier New" pitchFamily="49" charset="0"/>
              </a:rPr>
              <a:t> raw activations (i.e.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/da</a:t>
            </a:r>
            <a:r>
              <a:rPr lang="en-US" dirty="0">
                <a:latin typeface="Arial (body)"/>
                <a:cs typeface="Courier New" pitchFamily="49" charset="0"/>
              </a:rPr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They’re of the form </a:t>
            </a:r>
            <a:r>
              <a:rPr lang="en-US" dirty="0" err="1">
                <a:solidFill>
                  <a:srgbClr val="FF0000"/>
                </a:solidFill>
              </a:rPr>
              <a:t>dE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 (body)"/>
                <a:cs typeface="Courier New" pitchFamily="49" charset="0"/>
              </a:rPr>
              <a:t>The latter is easy to compute – just use derivative of activation function</a:t>
            </a:r>
            <a:endParaRPr lang="en-US" dirty="0">
              <a:solidFill>
                <a:srgbClr val="FF0000"/>
              </a:solidFill>
              <a:latin typeface="Arial (body)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(body)"/>
                <a:cs typeface="Courier New" pitchFamily="49" charset="0"/>
              </a:rPr>
              <a:t>The former is easy for output – e.g.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  <a:endParaRPr lang="en-US" dirty="0">
              <a:solidFill>
                <a:srgbClr val="FF0000"/>
              </a:solidFill>
              <a:latin typeface="Arial (body)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(body)"/>
                <a:cs typeface="Courier New" pitchFamily="49" charset="0"/>
              </a:rPr>
              <a:t>It is harder to compute for hidden layers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∑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j-lt"/>
                <a:cs typeface="Courier New" pitchFamily="49" charset="0"/>
              </a:rPr>
              <a:t>(where did this come from?)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Arial (body)"/>
              <a:cs typeface="Courier New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C4406-9CDE-49ED-8FC2-1ED6D2386A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5814" y="5402718"/>
            <a:ext cx="2521026" cy="1379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ABFD0-BE96-4665-A77B-DB7C0095D0E2}"/>
              </a:ext>
            </a:extLst>
          </p:cNvPr>
          <p:cNvSpPr txBox="1"/>
          <p:nvPr/>
        </p:nvSpPr>
        <p:spPr>
          <a:xfrm>
            <a:off x="0" y="6604084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857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2" y="114300"/>
            <a:ext cx="7772400" cy="762000"/>
          </a:xfrm>
        </p:spPr>
        <p:txBody>
          <a:bodyPr/>
          <a:lstStyle/>
          <a:p>
            <a:r>
              <a:rPr lang="en-US" dirty="0"/>
              <a:t>Deriving backprop (Bishop Eq. 5.56)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068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a neural network: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Gradient is (using chain rule):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 the “errors”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87724" y="1556792"/>
            <a:ext cx="4968552" cy="894240"/>
            <a:chOff x="1475656" y="1844824"/>
            <a:chExt cx="4968552" cy="894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1844824"/>
              <a:ext cx="2408700" cy="8942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808" y="1938528"/>
              <a:ext cx="1709400" cy="52488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" r="573"/>
          <a:stretch/>
        </p:blipFill>
        <p:spPr>
          <a:xfrm>
            <a:off x="3115125" y="3020232"/>
            <a:ext cx="2897035" cy="104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725" y="4581128"/>
            <a:ext cx="1670550" cy="99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6725" y="5733256"/>
            <a:ext cx="1670550" cy="952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338" y="3306972"/>
            <a:ext cx="1048950" cy="47628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4355976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84648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702A7-1D6A-4C38-BED4-2E1387E54F67}"/>
              </a:ext>
            </a:extLst>
          </p:cNvPr>
          <p:cNvSpPr txBox="1"/>
          <p:nvPr/>
        </p:nvSpPr>
        <p:spPr>
          <a:xfrm>
            <a:off x="0" y="6589356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Bishop</a:t>
            </a:r>
          </a:p>
        </p:txBody>
      </p:sp>
    </p:spTree>
    <p:extLst>
      <p:ext uri="{BB962C8B-B14F-4D97-AF65-F5344CB8AC3E}">
        <p14:creationId xmlns:p14="http://schemas.microsoft.com/office/powerpoint/2010/main" val="42001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backprop (Bishop Eq. 5.56)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output (identity output, L2 loss):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hidden units (using chain rule again):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Backprop</a:t>
            </a:r>
            <a:r>
              <a:rPr lang="en-US" dirty="0"/>
              <a:t> formula: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407" y="914400"/>
            <a:ext cx="2059050" cy="51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047" y="1913534"/>
            <a:ext cx="4195801" cy="117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68" y="3680732"/>
            <a:ext cx="3496500" cy="10108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11492"/>
            <a:ext cx="4584301" cy="2507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C76E90-9AB8-42A1-927D-BA5F31AA2527}"/>
              </a:ext>
            </a:extLst>
          </p:cNvPr>
          <p:cNvSpPr txBox="1"/>
          <p:nvPr/>
        </p:nvSpPr>
        <p:spPr>
          <a:xfrm>
            <a:off x="0" y="6589356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Bishop</a:t>
            </a:r>
          </a:p>
        </p:txBody>
      </p:sp>
    </p:spTree>
    <p:extLst>
      <p:ext uri="{BB962C8B-B14F-4D97-AF65-F5344CB8AC3E}">
        <p14:creationId xmlns:p14="http://schemas.microsoft.com/office/powerpoint/2010/main" val="32564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AFF6-F7BB-44F8-A21C-E2F71F47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E4A8-6004-4D8B-92E8-CC231955C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use sigmoid at hidden layer and output layer, loss is L2 between true/predicted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7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algorithm for </a:t>
            </a:r>
            <a:r>
              <a:rPr lang="en-US" dirty="0">
                <a:solidFill>
                  <a:srgbClr val="00B050"/>
                </a:solidFill>
              </a:rPr>
              <a:t>sigmoid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L2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error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17568" cy="52578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Initialize all weights to small random values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Until convergence (e.g. all training examples’ error small, or error stops decreasing) repeat:</a:t>
            </a:r>
          </a:p>
          <a:p>
            <a:pPr lvl="1"/>
            <a:r>
              <a:rPr lang="en-US" dirty="0"/>
              <a:t>For each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y’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=class(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dirty="0"/>
              <a:t>in training set:</a:t>
            </a:r>
          </a:p>
          <a:p>
            <a:pPr lvl="2"/>
            <a:r>
              <a:rPr lang="en-US" sz="2000" dirty="0"/>
              <a:t>Calculate network outputs: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endParaRPr lang="en-US" sz="2000" baseline="-250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/>
              <a:t>Compute errors (gradients </a:t>
            </a:r>
            <a:r>
              <a:rPr lang="en-US" sz="2000" dirty="0" err="1"/>
              <a:t>wrt</a:t>
            </a:r>
            <a:r>
              <a:rPr lang="en-US" sz="2000" dirty="0"/>
              <a:t> activations) for each unit: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(1-y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’)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(1-z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∑</a:t>
            </a:r>
            <a:r>
              <a:rPr lang="en-US" sz="2000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 hidden units</a:t>
            </a:r>
          </a:p>
          <a:p>
            <a:pPr lvl="2"/>
            <a:r>
              <a:rPr lang="en-US" sz="2000" dirty="0"/>
              <a:t>Update weights: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hidden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127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R. Hwa, R. Mooney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D7F286-9EB9-471F-8BE8-FFFC9D41DF91}"/>
              </a:ext>
            </a:extLst>
          </p:cNvPr>
          <p:cNvGrpSpPr/>
          <p:nvPr/>
        </p:nvGrpSpPr>
        <p:grpSpPr>
          <a:xfrm>
            <a:off x="1828800" y="5507395"/>
            <a:ext cx="6478055" cy="1198001"/>
            <a:chOff x="1828800" y="5507395"/>
            <a:chExt cx="6478055" cy="119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096" y="5997780"/>
              <a:ext cx="2447550" cy="70761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5FC11B-45AE-48F3-92FA-8CF64B3D8EE5}"/>
                </a:ext>
              </a:extLst>
            </p:cNvPr>
            <p:cNvSpPr txBox="1"/>
            <p:nvPr/>
          </p:nvSpPr>
          <p:spPr>
            <a:xfrm>
              <a:off x="1828800" y="5507395"/>
              <a:ext cx="6478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Recall:</a:t>
              </a:r>
              <a:r>
                <a:rPr lang="en-US" sz="2000" dirty="0"/>
                <a:t>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en-US" sz="20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en-US" sz="20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– </a:t>
              </a:r>
              <a:r>
                <a:rPr lang="el-GR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η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dz</a:t>
              </a:r>
              <a:r>
                <a:rPr lang="en-US" sz="2000" baseline="-25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dz</a:t>
              </a:r>
              <a:r>
                <a:rPr lang="en-US" sz="2000" baseline="-25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da</a:t>
              </a:r>
              <a:r>
                <a:rPr lang="en-US" sz="2000" baseline="-25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da</a:t>
              </a:r>
              <a:r>
                <a:rPr lang="en-US" sz="2000" baseline="-25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dw</a:t>
              </a:r>
              <a:r>
                <a:rPr lang="en-US" sz="2000" baseline="-25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baseline="-25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546" y="1089220"/>
            <a:ext cx="4500254" cy="3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 neural network…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85800" y="4509120"/>
            <a:ext cx="7772400" cy="16630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 a non-linear classifier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approximate any continuous function to arbitrary accuracy given sufficiently many hidden units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Lana </a:t>
            </a:r>
            <a:r>
              <a:rPr lang="en-US" sz="1000" dirty="0" err="1">
                <a:solidFill>
                  <a:srgbClr val="000000"/>
                </a:solidFill>
              </a:rPr>
              <a:t>Lazebnik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62664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layer network w/ </a:t>
            </a:r>
            <a:r>
              <a:rPr lang="en-US" dirty="0" err="1"/>
              <a:t>tanh</a:t>
            </a:r>
            <a:r>
              <a:rPr lang="en-US"/>
              <a:t> at </a:t>
            </a:r>
            <a:r>
              <a:rPr lang="en-US" dirty="0"/>
              <a:t>hidden layer: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Minimize: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Forward propagation: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8232" y="1372912"/>
            <a:ext cx="4487536" cy="903960"/>
            <a:chOff x="1907704" y="1752600"/>
            <a:chExt cx="4487536" cy="903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988840"/>
              <a:ext cx="1165500" cy="4276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1752600"/>
              <a:ext cx="3263400" cy="90396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400" y="2276872"/>
            <a:ext cx="2797200" cy="612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4325" y="2885020"/>
            <a:ext cx="3535350" cy="122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0200" y="3691472"/>
            <a:ext cx="3108000" cy="32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22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output (identity function at output):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hidden units: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Derivatives </a:t>
            </a:r>
            <a:r>
              <a:rPr lang="en-US" dirty="0" err="1"/>
              <a:t>wrt</a:t>
            </a:r>
            <a:r>
              <a:rPr lang="en-US" dirty="0"/>
              <a:t> weights: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900" y="1412776"/>
            <a:ext cx="2020200" cy="5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774" y="2348880"/>
            <a:ext cx="3768451" cy="118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2500" y="4010232"/>
            <a:ext cx="5439001" cy="114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772816"/>
            <a:ext cx="2524900" cy="7299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872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/>
          <a:srcRect l="59267"/>
          <a:stretch/>
        </p:blipFill>
        <p:spPr>
          <a:xfrm>
            <a:off x="726745" y="3861048"/>
            <a:ext cx="1550828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745" y="4725144"/>
            <a:ext cx="2797201" cy="41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44" y="3751040"/>
            <a:ext cx="2637916" cy="83008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4329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/>
          <a:srcRect r="60724"/>
          <a:stretch/>
        </p:blipFill>
        <p:spPr>
          <a:xfrm>
            <a:off x="828913" y="4569536"/>
            <a:ext cx="1495364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" y="5517232"/>
            <a:ext cx="2797201" cy="4199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144" y="3136180"/>
            <a:ext cx="2637916" cy="83008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269111" y="4719618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298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8A7E-5A1E-4E69-9597-D86522AE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keeping track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FD9C-8B5C-4787-B5D1-7C33D301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Accumulate upstream/downstream gradients at each node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set flows from inputs to outputs and can be computed without evaluating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other flows from outputs (loss) to inputs</a:t>
            </a:r>
          </a:p>
        </p:txBody>
      </p:sp>
    </p:spTree>
    <p:extLst>
      <p:ext uri="{BB962C8B-B14F-4D97-AF65-F5344CB8AC3E}">
        <p14:creationId xmlns:p14="http://schemas.microsoft.com/office/powerpoint/2010/main" val="7734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6156" y="2708248"/>
            <a:ext cx="194310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D0E67-07FA-4D6E-B162-4F5EB6CFC83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840467C-EC6E-4A25-8035-3CC8CCF2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/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2408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3A5671-3E29-4825-8113-6C2B2733EE1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4ADC6376-1720-448C-8705-B0473F45A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D2198230-1317-4903-9666-56CF6B7F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2724940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7" name="object 2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8DBF2-3884-44E0-9B89-8F53BDC33D99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15B425F-C00A-4930-A77F-01DCCE62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746497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F5CDCB-86EF-4B46-B0BE-E379B8DEB3F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50E6FEC-8FBC-4F89-AEC8-95521792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82569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Inspiration: Neuron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Neurons</a:t>
            </a:r>
          </a:p>
          <a:p>
            <a:pPr lvl="1"/>
            <a:r>
              <a:rPr lang="en-US" dirty="0"/>
              <a:t>accept information from multiple inputs </a:t>
            </a:r>
          </a:p>
          <a:p>
            <a:pPr lvl="1"/>
            <a:r>
              <a:rPr lang="en-US" dirty="0"/>
              <a:t>transmit information to other neurons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Multiply inputs by weights along edges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Apply some function to the set of inputs at each node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output of function over threshold, neuron “fires”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2375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Text: HKUST, figures: 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7938" name="Picture 2" descr="http://cs231n.github.io/assets/nn1/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95" y="4107909"/>
            <a:ext cx="3970973" cy="1697355"/>
          </a:xfrm>
          <a:prstGeom prst="rect">
            <a:avLst/>
          </a:prstGeom>
          <a:noFill/>
        </p:spPr>
      </p:pic>
      <p:pic>
        <p:nvPicPr>
          <p:cNvPr id="167940" name="Picture 4" descr="http://cs231n.github.io/assets/nn1/neuron_mode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30332"/>
            <a:ext cx="4393883" cy="250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78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665C6-FDCB-478E-8FB0-E5BCD88DEFA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902A5DC-EFE3-44F8-872B-90185FC9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134772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" y="857251"/>
            <a:ext cx="1119505" cy="1125855"/>
          </a:xfrm>
          <a:custGeom>
            <a:avLst/>
            <a:gdLst/>
            <a:ahLst/>
            <a:cxnLst/>
            <a:rect l="l" t="t" r="r" b="b"/>
            <a:pathLst>
              <a:path w="1119505" h="1125855">
                <a:moveTo>
                  <a:pt x="1118890" y="0"/>
                </a:moveTo>
                <a:lnTo>
                  <a:pt x="1098420" y="60341"/>
                </a:lnTo>
                <a:lnTo>
                  <a:pt x="1082336" y="102963"/>
                </a:lnTo>
                <a:lnTo>
                  <a:pt x="1065182" y="145047"/>
                </a:lnTo>
                <a:lnTo>
                  <a:pt x="1046974" y="186577"/>
                </a:lnTo>
                <a:lnTo>
                  <a:pt x="1027728" y="227536"/>
                </a:lnTo>
                <a:lnTo>
                  <a:pt x="1007461" y="267907"/>
                </a:lnTo>
                <a:lnTo>
                  <a:pt x="986191" y="307674"/>
                </a:lnTo>
                <a:lnTo>
                  <a:pt x="963933" y="346820"/>
                </a:lnTo>
                <a:lnTo>
                  <a:pt x="940704" y="385328"/>
                </a:lnTo>
                <a:lnTo>
                  <a:pt x="916522" y="423182"/>
                </a:lnTo>
                <a:lnTo>
                  <a:pt x="891402" y="460365"/>
                </a:lnTo>
                <a:lnTo>
                  <a:pt x="865361" y="496861"/>
                </a:lnTo>
                <a:lnTo>
                  <a:pt x="838416" y="532652"/>
                </a:lnTo>
                <a:lnTo>
                  <a:pt x="810583" y="567722"/>
                </a:lnTo>
                <a:lnTo>
                  <a:pt x="781880" y="602055"/>
                </a:lnTo>
                <a:lnTo>
                  <a:pt x="752322" y="635634"/>
                </a:lnTo>
                <a:lnTo>
                  <a:pt x="721927" y="668441"/>
                </a:lnTo>
                <a:lnTo>
                  <a:pt x="690711" y="700461"/>
                </a:lnTo>
                <a:lnTo>
                  <a:pt x="658691" y="731677"/>
                </a:lnTo>
                <a:lnTo>
                  <a:pt x="625884" y="762072"/>
                </a:lnTo>
                <a:lnTo>
                  <a:pt x="592305" y="791630"/>
                </a:lnTo>
                <a:lnTo>
                  <a:pt x="557972" y="820333"/>
                </a:lnTo>
                <a:lnTo>
                  <a:pt x="522902" y="848166"/>
                </a:lnTo>
                <a:lnTo>
                  <a:pt x="487111" y="875111"/>
                </a:lnTo>
                <a:lnTo>
                  <a:pt x="450615" y="901152"/>
                </a:lnTo>
                <a:lnTo>
                  <a:pt x="413432" y="926272"/>
                </a:lnTo>
                <a:lnTo>
                  <a:pt x="375578" y="950455"/>
                </a:lnTo>
                <a:lnTo>
                  <a:pt x="337070" y="973683"/>
                </a:lnTo>
                <a:lnTo>
                  <a:pt x="297924" y="995941"/>
                </a:lnTo>
                <a:lnTo>
                  <a:pt x="258157" y="1017212"/>
                </a:lnTo>
                <a:lnTo>
                  <a:pt x="217786" y="1037478"/>
                </a:lnTo>
                <a:lnTo>
                  <a:pt x="176827" y="1056724"/>
                </a:lnTo>
                <a:lnTo>
                  <a:pt x="135297" y="1074932"/>
                </a:lnTo>
                <a:lnTo>
                  <a:pt x="93212" y="1092086"/>
                </a:lnTo>
                <a:lnTo>
                  <a:pt x="50590" y="1108170"/>
                </a:lnTo>
                <a:lnTo>
                  <a:pt x="7447" y="1123166"/>
                </a:lnTo>
                <a:lnTo>
                  <a:pt x="0" y="112553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830661"/>
            <a:ext cx="702310" cy="2170430"/>
          </a:xfrm>
          <a:custGeom>
            <a:avLst/>
            <a:gdLst/>
            <a:ahLst/>
            <a:cxnLst/>
            <a:rect l="l" t="t" r="r" b="b"/>
            <a:pathLst>
              <a:path w="702310" h="2170429">
                <a:moveTo>
                  <a:pt x="0" y="0"/>
                </a:moveTo>
                <a:lnTo>
                  <a:pt x="43085" y="33133"/>
                </a:lnTo>
                <a:lnTo>
                  <a:pt x="81157" y="64327"/>
                </a:lnTo>
                <a:lnTo>
                  <a:pt x="118416" y="96653"/>
                </a:lnTo>
                <a:lnTo>
                  <a:pt x="154835" y="130100"/>
                </a:lnTo>
                <a:lnTo>
                  <a:pt x="190387" y="164656"/>
                </a:lnTo>
                <a:lnTo>
                  <a:pt x="224946" y="200209"/>
                </a:lnTo>
                <a:lnTo>
                  <a:pt x="258394" y="236629"/>
                </a:lnTo>
                <a:lnTo>
                  <a:pt x="290721" y="273889"/>
                </a:lnTo>
                <a:lnTo>
                  <a:pt x="321917" y="311962"/>
                </a:lnTo>
                <a:lnTo>
                  <a:pt x="351969" y="350822"/>
                </a:lnTo>
                <a:lnTo>
                  <a:pt x="380866" y="390441"/>
                </a:lnTo>
                <a:lnTo>
                  <a:pt x="408598" y="430794"/>
                </a:lnTo>
                <a:lnTo>
                  <a:pt x="435154" y="471853"/>
                </a:lnTo>
                <a:lnTo>
                  <a:pt x="460523" y="513592"/>
                </a:lnTo>
                <a:lnTo>
                  <a:pt x="484692" y="555983"/>
                </a:lnTo>
                <a:lnTo>
                  <a:pt x="507653" y="599001"/>
                </a:lnTo>
                <a:lnTo>
                  <a:pt x="529392" y="642619"/>
                </a:lnTo>
                <a:lnTo>
                  <a:pt x="549900" y="686809"/>
                </a:lnTo>
                <a:lnTo>
                  <a:pt x="569164" y="731546"/>
                </a:lnTo>
                <a:lnTo>
                  <a:pt x="587175" y="776802"/>
                </a:lnTo>
                <a:lnTo>
                  <a:pt x="603921" y="822550"/>
                </a:lnTo>
                <a:lnTo>
                  <a:pt x="619391" y="868764"/>
                </a:lnTo>
                <a:lnTo>
                  <a:pt x="633574" y="915418"/>
                </a:lnTo>
                <a:lnTo>
                  <a:pt x="646458" y="962484"/>
                </a:lnTo>
                <a:lnTo>
                  <a:pt x="658033" y="1009936"/>
                </a:lnTo>
                <a:lnTo>
                  <a:pt x="668288" y="1057746"/>
                </a:lnTo>
                <a:lnTo>
                  <a:pt x="677212" y="1105889"/>
                </a:lnTo>
                <a:lnTo>
                  <a:pt x="684793" y="1154338"/>
                </a:lnTo>
                <a:lnTo>
                  <a:pt x="691020" y="1203065"/>
                </a:lnTo>
                <a:lnTo>
                  <a:pt x="695883" y="1252045"/>
                </a:lnTo>
                <a:lnTo>
                  <a:pt x="699370" y="1301250"/>
                </a:lnTo>
                <a:lnTo>
                  <a:pt x="701470" y="1350653"/>
                </a:lnTo>
                <a:lnTo>
                  <a:pt x="702173" y="1400229"/>
                </a:lnTo>
                <a:lnTo>
                  <a:pt x="701524" y="1448325"/>
                </a:lnTo>
                <a:lnTo>
                  <a:pt x="699588" y="1496100"/>
                </a:lnTo>
                <a:lnTo>
                  <a:pt x="696381" y="1543537"/>
                </a:lnTo>
                <a:lnTo>
                  <a:pt x="691920" y="1590620"/>
                </a:lnTo>
                <a:lnTo>
                  <a:pt x="686222" y="1637331"/>
                </a:lnTo>
                <a:lnTo>
                  <a:pt x="679303" y="1683655"/>
                </a:lnTo>
                <a:lnTo>
                  <a:pt x="671181" y="1729575"/>
                </a:lnTo>
                <a:lnTo>
                  <a:pt x="661871" y="1775073"/>
                </a:lnTo>
                <a:lnTo>
                  <a:pt x="651391" y="1820133"/>
                </a:lnTo>
                <a:lnTo>
                  <a:pt x="639756" y="1864739"/>
                </a:lnTo>
                <a:lnTo>
                  <a:pt x="626985" y="1908874"/>
                </a:lnTo>
                <a:lnTo>
                  <a:pt x="613092" y="1952522"/>
                </a:lnTo>
                <a:lnTo>
                  <a:pt x="598096" y="1995665"/>
                </a:lnTo>
                <a:lnTo>
                  <a:pt x="582012" y="2038287"/>
                </a:lnTo>
                <a:lnTo>
                  <a:pt x="564858" y="2080371"/>
                </a:lnTo>
                <a:lnTo>
                  <a:pt x="546650" y="2121901"/>
                </a:lnTo>
                <a:lnTo>
                  <a:pt x="527404" y="2162860"/>
                </a:lnTo>
                <a:lnTo>
                  <a:pt x="523781" y="217007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0C2B06-AC0D-4FE1-8692-381DF75B9ADD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0B11DBAF-0E3B-4EE5-A03A-D565EC9D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7870152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34288" y="1374999"/>
            <a:ext cx="244475" cy="263525"/>
          </a:xfrm>
          <a:custGeom>
            <a:avLst/>
            <a:gdLst/>
            <a:ahLst/>
            <a:cxnLst/>
            <a:rect l="l" t="t" r="r" b="b"/>
            <a:pathLst>
              <a:path w="244475" h="263525">
                <a:moveTo>
                  <a:pt x="0" y="0"/>
                </a:moveTo>
                <a:lnTo>
                  <a:pt x="244199" y="0"/>
                </a:lnTo>
                <a:lnTo>
                  <a:pt x="2441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D253A-4C2F-4660-BEFA-BFFAF075816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6003757F-5BCD-4A89-858E-EB1392F4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006604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9730C2-54F5-4F1A-A399-AE9CF0C57D8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EB2AD22-6B10-4A48-8DD9-27E32645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0951731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71C8E-5C12-4189-AE17-F4339B491FB6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E0B68E03-9245-4794-B949-0CC378CA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2779279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2DAC1-CFFF-4F1F-A597-09223FE6F76F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B884255-F6EA-4FBA-BB26-DD9F0BFC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6477773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04AC4-488B-46AC-9555-31D03730426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29186B7-B901-4861-91E6-EBBDFC49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7926064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2E6D0-2E32-40FE-949B-3664A06E115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195EE78-D652-425F-896F-31475F54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9911101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200C5-8034-44F1-B475-9DD12B482098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CEA1A1D-CDC4-43F4-948C-85E5FD69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0959811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735E0-74EB-45CF-8BDF-1607957671C3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DCDFB5C-06BE-467B-86AD-7539FFF4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88299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Biological analog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" y="1766785"/>
            <a:ext cx="3963755" cy="2560320"/>
          </a:xfrm>
        </p:spPr>
      </p:pic>
      <p:sp>
        <p:nvSpPr>
          <p:cNvPr id="2" name="Rounded Rectangle 1"/>
          <p:cNvSpPr/>
          <p:nvPr/>
        </p:nvSpPr>
        <p:spPr>
          <a:xfrm>
            <a:off x="457200" y="990600"/>
            <a:ext cx="4021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021138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1255712" y="4791075"/>
            <a:ext cx="242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biological neuron 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25477" y="4791075"/>
            <a:ext cx="2308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 artificial neuron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6495"/>
            <a:ext cx="3738682" cy="264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918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17849387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6E51E-748E-46E7-A53C-148400A8852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3B8EF7F-D802-4D48-B92B-744D59B4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9931790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55615" y="4004694"/>
            <a:ext cx="1956895" cy="747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46088" y="3995169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10314" y="4028618"/>
            <a:ext cx="504448" cy="683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00085" y="4043168"/>
            <a:ext cx="504448" cy="683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91419-D10C-4DFD-8FE9-5F4B2EE1941C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93469F1-AB2B-4DEA-B567-C1ED7D24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2493286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6EAE8-A0D9-42BF-899B-D2B6672E301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EA5C081-3275-4BC7-981A-50312571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990960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55615" y="4012669"/>
            <a:ext cx="1956895" cy="7471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46088" y="4003144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6A5B20-79D3-4D25-AF73-FDE52CBB5E3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B609DF1-7AAF-4A59-9F5C-1D05113C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126792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en-US" sz="5400" dirty="0"/>
              <a:t>Tricks of the trade</a:t>
            </a:r>
          </a:p>
        </p:txBody>
      </p:sp>
    </p:spTree>
    <p:extLst>
      <p:ext uri="{BB962C8B-B14F-4D97-AF65-F5344CB8AC3E}">
        <p14:creationId xmlns:p14="http://schemas.microsoft.com/office/powerpoint/2010/main" val="8700340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985-9C00-4E5F-8DA0-420D88D0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1E13-26E2-485C-A279-442B8E91B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started: Preprocessing, initialization, choosing activation functions, normalization</a:t>
            </a:r>
          </a:p>
          <a:p>
            <a:r>
              <a:rPr lang="en-US" dirty="0"/>
              <a:t>Improving performance and dealing with sparse data: regularization, augmentation, transfer</a:t>
            </a:r>
          </a:p>
          <a:p>
            <a:r>
              <a:rPr lang="en-US" dirty="0"/>
              <a:t>Hardware and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0698" y="1689524"/>
            <a:ext cx="7445236" cy="2573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7893" y="4319268"/>
            <a:ext cx="2739045" cy="306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6112" y="4338842"/>
            <a:ext cx="2495310" cy="267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24" y="5055083"/>
            <a:ext cx="3261360" cy="553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(Assume X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[NxD] is data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matrix,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example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row)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399118" y="4704893"/>
            <a:ext cx="15925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145224" y="4709647"/>
            <a:ext cx="451485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lang="en-US" sz="1800" b="0" i="0" u="none" strike="noStrike" kern="1200" cap="none" spc="-1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D1C18-5EAC-4088-9DF0-A632959ED371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ACCA81AF-8362-40C5-A07C-1428F7FB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Preprocessing the Data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6075" y="1740656"/>
            <a:ext cx="8375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practice,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may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Whitening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298" y="2376046"/>
            <a:ext cx="7485468" cy="257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4891" y="4983301"/>
            <a:ext cx="148780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(data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diagonal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covariance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matrix)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9118" y="5562144"/>
            <a:ext cx="157988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sz="3000" b="0" i="0" u="none" strike="noStrike" kern="1200" cap="none" spc="-284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145224" y="4709647"/>
            <a:ext cx="451485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lang="en-US" sz="1800" b="0" i="0" u="none" strike="noStrike" kern="1200" cap="none" spc="-1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3285" y="4983301"/>
            <a:ext cx="195072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(covariance matrix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400" b="0" i="0" u="none" strike="noStrike" kern="1200" cap="none" spc="-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identity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matrix)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3E93B-0F0E-484B-B02B-B5100EA2379A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6B1F9DB-A7FD-47F7-A7FB-08B662CD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the Data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1172"/>
            <a:ext cx="8229600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  <a:tabLst>
                <a:tab pos="342265" algn="l"/>
              </a:tabLst>
            </a:pPr>
            <a:r>
              <a:rPr lang="en-US" spc="-5" dirty="0">
                <a:latin typeface="Arial"/>
                <a:cs typeface="Arial"/>
              </a:rPr>
              <a:t>Weight Initialization</a:t>
            </a:r>
            <a:endParaRPr spc="-5" dirty="0">
              <a:latin typeface="Arial"/>
              <a:cs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2D2E08-1A6E-4E3F-82A5-69661545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26569"/>
            <a:ext cx="8229600" cy="799594"/>
          </a:xfrm>
        </p:spPr>
        <p:txBody>
          <a:bodyPr/>
          <a:lstStyle/>
          <a:p>
            <a:r>
              <a:rPr lang="en-US" sz="2800" spc="-5" dirty="0">
                <a:cs typeface="Arial"/>
              </a:rPr>
              <a:t>Q: what happens when W=constant </a:t>
            </a:r>
            <a:r>
              <a:rPr lang="en-US" sz="2800" spc="-5" dirty="0" err="1">
                <a:cs typeface="Arial"/>
              </a:rPr>
              <a:t>init</a:t>
            </a:r>
            <a:r>
              <a:rPr lang="en-US" sz="2800" spc="-5" dirty="0">
                <a:cs typeface="Arial"/>
              </a:rPr>
              <a:t> is</a:t>
            </a:r>
            <a:r>
              <a:rPr lang="en-US" sz="2800" spc="-8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used?</a:t>
            </a:r>
            <a:endParaRPr lang="en-US"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6526" y="2023597"/>
            <a:ext cx="4236761" cy="2901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B4913-C994-45DA-AEC8-1110AC5C3BD6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774" y="1616195"/>
            <a:ext cx="7460615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ts val="28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Another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idea: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 random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(gaussian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 mean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1e-2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standard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deviation)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169" y="2492270"/>
            <a:ext cx="5491214" cy="451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771" y="3735343"/>
            <a:ext cx="6883400" cy="7531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Works ~okay for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networks, but problems with  deeper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925" y="5574843"/>
            <a:ext cx="88753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53355" algn="l"/>
                <a:tab pos="731075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 Yeung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sz="3000" b="0" i="0" u="none" strike="noStrike" kern="1200" cap="none" spc="-142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99118" y="4704893"/>
            <a:ext cx="1592579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</a:t>
            </a:r>
            <a:r>
              <a:rPr kumimoji="0" lang="en-US" sz="3000" b="0" i="0" u="none" strike="noStrike" kern="1200" cap="none" spc="0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6 -</a:t>
            </a:r>
            <a:r>
              <a:rPr kumimoji="0" lang="en-US" sz="3000" b="0" i="0" u="none" strike="noStrike" kern="1200" cap="none" spc="-277" normalizeH="0" baseline="1388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456513" y="4704893"/>
            <a:ext cx="159004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April 19,</a:t>
            </a:r>
            <a:r>
              <a:rPr kumimoji="0" lang="en-US" sz="2000" b="0" i="0" u="none" strike="noStrike" kern="120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20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145224" y="4709647"/>
            <a:ext cx="451485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lang="en-US" sz="1800" b="0" i="0" u="none" strike="noStrike" kern="1200" cap="none" spc="-1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sz="1800" b="0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69E1B-F518-470C-9F4D-E70D8C7ACC5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B2ADF70-B446-40BE-8FA2-816184AEEB9E}"/>
              </a:ext>
            </a:extLst>
          </p:cNvPr>
          <p:cNvSpPr txBox="1">
            <a:spLocks/>
          </p:cNvSpPr>
          <p:nvPr/>
        </p:nvSpPr>
        <p:spPr>
          <a:xfrm>
            <a:off x="457200" y="501172"/>
            <a:ext cx="8229600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265" algn="l"/>
              </a:tabLst>
              <a:defRPr/>
            </a:pPr>
            <a:r>
              <a:rPr kumimoji="0" lang="en-US" sz="44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Weight Initialization</a:t>
            </a:r>
            <a:endParaRPr kumimoji="0" lang="en-US" sz="4400" b="0" i="0" u="none" strike="noStrike" kern="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3350</TotalTime>
  <Words>8405</Words>
  <Application>Microsoft Office PowerPoint</Application>
  <PresentationFormat>On-screen Show (4:3)</PresentationFormat>
  <Paragraphs>1654</Paragraphs>
  <Slides>146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146</vt:i4>
      </vt:variant>
    </vt:vector>
  </HeadingPairs>
  <TitlesOfParts>
    <vt:vector size="160" baseType="lpstr">
      <vt:lpstr>Arial</vt:lpstr>
      <vt:lpstr>Arial (body)</vt:lpstr>
      <vt:lpstr>Calibri</vt:lpstr>
      <vt:lpstr>Courier New</vt:lpstr>
      <vt:lpstr>Times New Roman</vt:lpstr>
      <vt:lpstr>Wingdings</vt:lpstr>
      <vt:lpstr>1_Office Theme</vt:lpstr>
      <vt:lpstr>Blank Presentation</vt:lpstr>
      <vt:lpstr>2_Blank Presentation</vt:lpstr>
      <vt:lpstr>3_Blank Presentation</vt:lpstr>
      <vt:lpstr>2_Office Theme</vt:lpstr>
      <vt:lpstr>3_Default Design</vt:lpstr>
      <vt:lpstr>11_Office Theme</vt:lpstr>
      <vt:lpstr>7_Blank Presentation</vt:lpstr>
      <vt:lpstr>CS 1699: Deep Learning Neural Network Basics</vt:lpstr>
      <vt:lpstr>Plan for this lecture (next few classes)</vt:lpstr>
      <vt:lpstr>Definition</vt:lpstr>
      <vt:lpstr>Neural network definition</vt:lpstr>
      <vt:lpstr>Neural network definition</vt:lpstr>
      <vt:lpstr>Activation functions</vt:lpstr>
      <vt:lpstr>A multi-layer neural network…</vt:lpstr>
      <vt:lpstr>Inspiration: Neuron cells</vt:lpstr>
      <vt:lpstr>Biological analog</vt:lpstr>
      <vt:lpstr>Biological analog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Deep neural networks</vt:lpstr>
      <vt:lpstr>Goals</vt:lpstr>
      <vt:lpstr>How do we train deep networks? </vt:lpstr>
      <vt:lpstr>Classification goal</vt:lpstr>
      <vt:lpstr>Classification scores</vt:lpstr>
      <vt:lpstr>Linear classifier </vt:lpstr>
      <vt:lpstr>Linear classifier </vt:lpstr>
      <vt:lpstr>Linear classifier </vt:lpstr>
      <vt:lpstr>Linear classifier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Weight Regularization</vt:lpstr>
      <vt:lpstr>Weight Regularization</vt:lpstr>
      <vt:lpstr>Weight Regularization</vt:lpstr>
      <vt:lpstr>Another loss: Cross-entropy</vt:lpstr>
      <vt:lpstr>Another loss: Cross-entropy</vt:lpstr>
      <vt:lpstr>Another loss: Cross-entropy</vt:lpstr>
      <vt:lpstr>Other losses</vt:lpstr>
      <vt:lpstr>Training</vt:lpstr>
      <vt:lpstr>To minimize loss, use gradient descent</vt:lpstr>
      <vt:lpstr>How to minimize the loss function? </vt:lpstr>
      <vt:lpstr>Loss gradients</vt:lpstr>
      <vt:lpstr>PowerPoint Presentation</vt:lpstr>
      <vt:lpstr>PowerPoint Presentation</vt:lpstr>
      <vt:lpstr>current W:</vt:lpstr>
      <vt:lpstr>PowerPoint Presentation</vt:lpstr>
      <vt:lpstr>current W:</vt:lpstr>
      <vt:lpstr>PowerPoint Presentation</vt:lpstr>
      <vt:lpstr>This is silly. The loss is just a function of W:</vt:lpstr>
      <vt:lpstr>PowerPoint Presentation</vt:lpstr>
      <vt:lpstr>Gradient descent</vt:lpstr>
      <vt:lpstr>Gradient descent</vt:lpstr>
      <vt:lpstr>Learning rate selection</vt:lpstr>
      <vt:lpstr>Gradient descent in multi-layer nets</vt:lpstr>
      <vt:lpstr>Comments on training algorithm</vt:lpstr>
      <vt:lpstr>Gradient descent in multi-layer nets</vt:lpstr>
      <vt:lpstr>Backpropagation: Graphic example</vt:lpstr>
      <vt:lpstr>Backpropagation: Graphic example</vt:lpstr>
      <vt:lpstr>Backpropagation: Graphic example</vt:lpstr>
      <vt:lpstr>Computing gradient for each weight</vt:lpstr>
      <vt:lpstr>Gradient for output layer weights</vt:lpstr>
      <vt:lpstr>Gradient for hidden layer weights</vt:lpstr>
      <vt:lpstr>Gradients – slightly different notation</vt:lpstr>
      <vt:lpstr>Gradients – slightly different approach</vt:lpstr>
      <vt:lpstr>Deriving backprop (Bishop Eq. 5.56)</vt:lpstr>
      <vt:lpstr>Deriving backprop (Bishop Eq. 5.56)</vt:lpstr>
      <vt:lpstr>Putting it all together</vt:lpstr>
      <vt:lpstr>Example algorithm for sigmoid, L2 error</vt:lpstr>
      <vt:lpstr>Another example </vt:lpstr>
      <vt:lpstr>Another example</vt:lpstr>
      <vt:lpstr>Same example with graphic and math</vt:lpstr>
      <vt:lpstr>Same example with graphic and math</vt:lpstr>
      <vt:lpstr>Same example with graphic and math</vt:lpstr>
      <vt:lpstr>Another way of keeping track of error</vt:lpstr>
      <vt:lpstr>activations</vt:lpstr>
      <vt:lpstr>activations</vt:lpstr>
      <vt:lpstr>activations</vt:lpstr>
      <vt:lpstr>activations</vt:lpstr>
      <vt:lpstr>activations</vt:lpstr>
      <vt:lpstr>activations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Tricks of the trade</vt:lpstr>
      <vt:lpstr>Practical matters</vt:lpstr>
      <vt:lpstr>Preprocessing the Data</vt:lpstr>
      <vt:lpstr>Preprocessing the Data</vt:lpstr>
      <vt:lpstr>Weight Initialization</vt:lpstr>
      <vt:lpstr>PowerPoint Presentation</vt:lpstr>
      <vt:lpstr>“Xavier initialization”  [Glorot et al., 2010]</vt:lpstr>
      <vt:lpstr>Activation Functions</vt:lpstr>
      <vt:lpstr>Activation Functions</vt:lpstr>
      <vt:lpstr>Activation Functions</vt:lpstr>
      <vt:lpstr>sigmoid  gate</vt:lpstr>
      <vt:lpstr>Activation Functions</vt:lpstr>
      <vt:lpstr>Activation Functions</vt:lpstr>
      <vt:lpstr>Activation Functions</vt:lpstr>
      <vt:lpstr>- Computes f(x) = max(0,x)</vt:lpstr>
      <vt:lpstr>PowerPoint Presentation</vt:lpstr>
      <vt:lpstr>- Computes f(x) = max(0,x)</vt:lpstr>
      <vt:lpstr>PowerPoint Presentation</vt:lpstr>
      <vt:lpstr>Activation Functions</vt:lpstr>
      <vt:lpstr>Activation Functions</vt:lpstr>
      <vt:lpstr>Activation Functions</vt:lpstr>
      <vt:lpstr>Maxout “Neuron”</vt:lpstr>
      <vt:lpstr>TLDR: In practice:</vt:lpstr>
      <vt:lpstr>Batch Normalization</vt:lpstr>
      <vt:lpstr>Batch Normalization</vt:lpstr>
      <vt:lpstr>Batch Normalization</vt:lpstr>
      <vt:lpstr>Batch Normalization</vt:lpstr>
      <vt:lpstr>Batch Normalization</vt:lpstr>
      <vt:lpstr>Optimization</vt:lpstr>
      <vt:lpstr>Babysitting the Learning Process</vt:lpstr>
      <vt:lpstr>Monitor and visualize accuracy</vt:lpstr>
      <vt:lpstr>Dealing with sparse data</vt:lpstr>
      <vt:lpstr>Over-training prevention</vt:lpstr>
      <vt:lpstr>Determining best number of hidden units</vt:lpstr>
      <vt:lpstr>PowerPoint Presentation</vt:lpstr>
      <vt:lpstr>Do not use size of neural network as a regularizer. Use stronger regularization instead:</vt:lpstr>
      <vt:lpstr>Regularization</vt:lpstr>
      <vt:lpstr>Data Augmentation</vt:lpstr>
      <vt:lpstr>Data Augmentation</vt:lpstr>
      <vt:lpstr>Data Augmentation</vt:lpstr>
      <vt:lpstr>Data Augmentation</vt:lpstr>
      <vt:lpstr>Data Augmentation</vt:lpstr>
      <vt:lpstr>Transfer learning</vt:lpstr>
      <vt:lpstr>Transfer learning</vt:lpstr>
      <vt:lpstr>Training: Best practices</vt:lpstr>
      <vt:lpstr>Mini-batch gradient descent</vt:lpstr>
      <vt:lpstr>Spot the CPU! (central processing unit)</vt:lpstr>
      <vt:lpstr>Spot the GPUs! (graphics processing unit)</vt:lpstr>
      <vt:lpstr>CPU vs GPU</vt:lpstr>
      <vt:lpstr>CPU vs GPU in practice</vt:lpstr>
      <vt:lpstr>CPU / GPU Communication</vt:lpstr>
      <vt:lpstr>Software: A zoo of frameworks!</vt:lpstr>
      <vt:lpstr>Summary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I. Kovashka</dc:creator>
  <cp:lastModifiedBy>Kovashka, Adriana Ivanona</cp:lastModifiedBy>
  <cp:revision>310</cp:revision>
  <dcterms:created xsi:type="dcterms:W3CDTF">2015-04-17T19:15:42Z</dcterms:created>
  <dcterms:modified xsi:type="dcterms:W3CDTF">2020-01-16T04:33:58Z</dcterms:modified>
</cp:coreProperties>
</file>