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jpg"/>
  <Override PartName="/ppt/media/image19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ags/tag1.xml" ContentType="application/vnd.openxmlformats-officedocument.presentationml.tags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ags/tag3.xml" ContentType="application/vnd.openxmlformats-officedocument.presentationml.tags+xml"/>
  <Override PartName="/ppt/theme/themeOverride13.xml" ContentType="application/vnd.openxmlformats-officedocument.themeOverride+xml"/>
  <Override PartName="/ppt/tags/tag4.xml" ContentType="application/vnd.openxmlformats-officedocument.presentationml.tags+xml"/>
  <Override PartName="/ppt/theme/themeOverride14.xml" ContentType="application/vnd.openxmlformats-officedocument.themeOverride+xml"/>
  <Override PartName="/ppt/tags/tag5.xml" ContentType="application/vnd.openxmlformats-officedocument.presentationml.tags+xml"/>
  <Override PartName="/ppt/theme/themeOverride15.xml" ContentType="application/vnd.openxmlformats-officedocument.themeOverride+xml"/>
  <Override PartName="/ppt/tags/tag6.xml" ContentType="application/vnd.openxmlformats-officedocument.presentationml.tags+xml"/>
  <Override PartName="/ppt/theme/themeOverride16.xml" ContentType="application/vnd.openxmlformats-officedocument.themeOverride+xml"/>
  <Override PartName="/ppt/tags/tag7.xml" ContentType="application/vnd.openxmlformats-officedocument.presentationml.tags+xml"/>
  <Override PartName="/ppt/theme/themeOverride17.xml" ContentType="application/vnd.openxmlformats-officedocument.themeOverride+xml"/>
  <Override PartName="/ppt/tags/tag8.xml" ContentType="application/vnd.openxmlformats-officedocument.presentationml.tags+xml"/>
  <Override PartName="/ppt/theme/themeOverride18.xml" ContentType="application/vnd.openxmlformats-officedocument.themeOverride+xml"/>
  <Override PartName="/ppt/tags/tag9.xml" ContentType="application/vnd.openxmlformats-officedocument.presentationml.tags+xml"/>
  <Override PartName="/ppt/theme/themeOverride19.xml" ContentType="application/vnd.openxmlformats-officedocument.themeOverride+xml"/>
  <Override PartName="/ppt/tags/tag10.xml" ContentType="application/vnd.openxmlformats-officedocument.presentationml.tags+xml"/>
  <Override PartName="/ppt/theme/themeOverride20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ags/tag22.xml" ContentType="application/vnd.openxmlformats-officedocument.presentationml.tags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ags/tag23.xml" ContentType="application/vnd.openxmlformats-officedocument.presentationml.tags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14" r:id="rId5"/>
    <p:sldMasterId id="2147483730" r:id="rId6"/>
  </p:sldMasterIdLst>
  <p:notesMasterIdLst>
    <p:notesMasterId r:id="rId144"/>
  </p:notesMasterIdLst>
  <p:sldIdLst>
    <p:sldId id="256" r:id="rId7"/>
    <p:sldId id="483" r:id="rId8"/>
    <p:sldId id="257" r:id="rId9"/>
    <p:sldId id="485" r:id="rId10"/>
    <p:sldId id="484" r:id="rId11"/>
    <p:sldId id="514" r:id="rId12"/>
    <p:sldId id="886" r:id="rId13"/>
    <p:sldId id="515" r:id="rId14"/>
    <p:sldId id="444" r:id="rId15"/>
    <p:sldId id="870" r:id="rId16"/>
    <p:sldId id="882" r:id="rId17"/>
    <p:sldId id="871" r:id="rId18"/>
    <p:sldId id="883" r:id="rId19"/>
    <p:sldId id="872" r:id="rId20"/>
    <p:sldId id="873" r:id="rId21"/>
    <p:sldId id="874" r:id="rId22"/>
    <p:sldId id="875" r:id="rId23"/>
    <p:sldId id="876" r:id="rId24"/>
    <p:sldId id="877" r:id="rId25"/>
    <p:sldId id="878" r:id="rId26"/>
    <p:sldId id="880" r:id="rId27"/>
    <p:sldId id="881" r:id="rId28"/>
    <p:sldId id="452" r:id="rId29"/>
    <p:sldId id="440" r:id="rId30"/>
    <p:sldId id="258" r:id="rId31"/>
    <p:sldId id="260" r:id="rId32"/>
    <p:sldId id="885" r:id="rId33"/>
    <p:sldId id="399" r:id="rId34"/>
    <p:sldId id="578" r:id="rId35"/>
    <p:sldId id="579" r:id="rId36"/>
    <p:sldId id="580" r:id="rId37"/>
    <p:sldId id="586" r:id="rId38"/>
    <p:sldId id="581" r:id="rId39"/>
    <p:sldId id="588" r:id="rId40"/>
    <p:sldId id="583" r:id="rId41"/>
    <p:sldId id="585" r:id="rId42"/>
    <p:sldId id="582" r:id="rId43"/>
    <p:sldId id="888" r:id="rId44"/>
    <p:sldId id="584" r:id="rId45"/>
    <p:sldId id="587" r:id="rId46"/>
    <p:sldId id="447" r:id="rId47"/>
    <p:sldId id="424" r:id="rId48"/>
    <p:sldId id="455" r:id="rId49"/>
    <p:sldId id="593" r:id="rId50"/>
    <p:sldId id="598" r:id="rId51"/>
    <p:sldId id="596" r:id="rId52"/>
    <p:sldId id="597" r:id="rId53"/>
    <p:sldId id="456" r:id="rId54"/>
    <p:sldId id="591" r:id="rId55"/>
    <p:sldId id="589" r:id="rId56"/>
    <p:sldId id="458" r:id="rId57"/>
    <p:sldId id="599" r:id="rId58"/>
    <p:sldId id="600" r:id="rId59"/>
    <p:sldId id="459" r:id="rId60"/>
    <p:sldId id="426" r:id="rId61"/>
    <p:sldId id="476" r:id="rId62"/>
    <p:sldId id="427" r:id="rId63"/>
    <p:sldId id="428" r:id="rId64"/>
    <p:sldId id="592" r:id="rId65"/>
    <p:sldId id="590" r:id="rId66"/>
    <p:sldId id="430" r:id="rId67"/>
    <p:sldId id="436" r:id="rId68"/>
    <p:sldId id="460" r:id="rId69"/>
    <p:sldId id="462" r:id="rId70"/>
    <p:sldId id="463" r:id="rId71"/>
    <p:sldId id="465" r:id="rId72"/>
    <p:sldId id="472" r:id="rId73"/>
    <p:sldId id="464" r:id="rId74"/>
    <p:sldId id="466" r:id="rId75"/>
    <p:sldId id="467" r:id="rId76"/>
    <p:sldId id="468" r:id="rId77"/>
    <p:sldId id="469" r:id="rId78"/>
    <p:sldId id="470" r:id="rId79"/>
    <p:sldId id="471" r:id="rId80"/>
    <p:sldId id="601" r:id="rId81"/>
    <p:sldId id="602" r:id="rId82"/>
    <p:sldId id="400" r:id="rId83"/>
    <p:sldId id="603" r:id="rId84"/>
    <p:sldId id="604" r:id="rId85"/>
    <p:sldId id="605" r:id="rId86"/>
    <p:sldId id="606" r:id="rId87"/>
    <p:sldId id="607" r:id="rId88"/>
    <p:sldId id="473" r:id="rId89"/>
    <p:sldId id="474" r:id="rId90"/>
    <p:sldId id="475" r:id="rId91"/>
    <p:sldId id="608" r:id="rId92"/>
    <p:sldId id="477" r:id="rId93"/>
    <p:sldId id="478" r:id="rId94"/>
    <p:sldId id="479" r:id="rId95"/>
    <p:sldId id="480" r:id="rId96"/>
    <p:sldId id="481" r:id="rId97"/>
    <p:sldId id="482" r:id="rId98"/>
    <p:sldId id="404" r:id="rId99"/>
    <p:sldId id="405" r:id="rId100"/>
    <p:sldId id="889" r:id="rId101"/>
    <p:sldId id="411" r:id="rId102"/>
    <p:sldId id="571" r:id="rId103"/>
    <p:sldId id="488" r:id="rId104"/>
    <p:sldId id="390" r:id="rId105"/>
    <p:sldId id="392" r:id="rId106"/>
    <p:sldId id="393" r:id="rId107"/>
    <p:sldId id="397" r:id="rId108"/>
    <p:sldId id="490" r:id="rId109"/>
    <p:sldId id="489" r:id="rId110"/>
    <p:sldId id="569" r:id="rId111"/>
    <p:sldId id="493" r:id="rId112"/>
    <p:sldId id="494" r:id="rId113"/>
    <p:sldId id="501" r:id="rId114"/>
    <p:sldId id="496" r:id="rId115"/>
    <p:sldId id="408" r:id="rId116"/>
    <p:sldId id="497" r:id="rId117"/>
    <p:sldId id="498" r:id="rId118"/>
    <p:sldId id="492" r:id="rId119"/>
    <p:sldId id="499" r:id="rId120"/>
    <p:sldId id="502" r:id="rId121"/>
    <p:sldId id="413" r:id="rId122"/>
    <p:sldId id="414" r:id="rId123"/>
    <p:sldId id="419" r:id="rId124"/>
    <p:sldId id="420" r:id="rId125"/>
    <p:sldId id="421" r:id="rId126"/>
    <p:sldId id="422" r:id="rId127"/>
    <p:sldId id="503" r:id="rId128"/>
    <p:sldId id="570" r:id="rId129"/>
    <p:sldId id="572" r:id="rId130"/>
    <p:sldId id="573" r:id="rId131"/>
    <p:sldId id="574" r:id="rId132"/>
    <p:sldId id="261" r:id="rId133"/>
    <p:sldId id="262" r:id="rId134"/>
    <p:sldId id="263" r:id="rId135"/>
    <p:sldId id="264" r:id="rId136"/>
    <p:sldId id="265" r:id="rId137"/>
    <p:sldId id="266" r:id="rId138"/>
    <p:sldId id="268" r:id="rId139"/>
    <p:sldId id="270" r:id="rId140"/>
    <p:sldId id="271" r:id="rId141"/>
    <p:sldId id="575" r:id="rId142"/>
    <p:sldId id="576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 autoAdjust="0"/>
    <p:restoredTop sz="94660"/>
  </p:normalViewPr>
  <p:slideViewPr>
    <p:cSldViewPr snapToGrid="0">
      <p:cViewPr>
        <p:scale>
          <a:sx n="60" d="100"/>
          <a:sy n="60" d="100"/>
        </p:scale>
        <p:origin x="1714" y="6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5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5898-8D84-4C5D-BADA-C939A07F5565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51EDA-6654-40B8-9D58-82E30EE6B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+ website (4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Introductions of students (10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 to visual recognition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Topics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of course (14 min)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Prereqs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(15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+ extra (8 min)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6221-879C-4894-95E4-EC827A4B793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7C9AEC-294F-41A6-A526-2BBA3D2493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5B162-6E76-400A-A732-B62BF2C467F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4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1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0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3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09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24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6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96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7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3302" y="498157"/>
            <a:ext cx="201739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91573" y="3826764"/>
            <a:ext cx="3960853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04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23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4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82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97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1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73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02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02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99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67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424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91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32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0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53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67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10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53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8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0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2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43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58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9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4681" y="498157"/>
            <a:ext cx="189463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6130" y="1557020"/>
            <a:ext cx="7571739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1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9.xml"/><Relationship Id="rId7" Type="http://schemas.openxmlformats.org/officeDocument/2006/relationships/image" Target="../media/image180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5.png"/><Relationship Id="rId5" Type="http://schemas.openxmlformats.org/officeDocument/2006/relationships/tags" Target="../tags/tag21.xml"/><Relationship Id="rId10" Type="http://schemas.openxmlformats.org/officeDocument/2006/relationships/image" Target="../media/image74.png"/><Relationship Id="rId4" Type="http://schemas.openxmlformats.org/officeDocument/2006/relationships/tags" Target="../tags/tag20.xml"/><Relationship Id="rId9" Type="http://schemas.openxmlformats.org/officeDocument/2006/relationships/image" Target="../media/image7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8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9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4" Type="http://schemas.openxmlformats.org/officeDocument/2006/relationships/image" Target="../media/image99.em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sv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user/numpy-for-matlab-users.html" TargetMode="External"/><Relationship Id="rId2" Type="http://schemas.openxmlformats.org/officeDocument/2006/relationships/hyperlink" Target="http://cs231n.github.io/python-numpy-tutorial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n-intro-to-deep-learning-for-face-recognition-aa8dfbbc51fb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pitt.edu/~kovashka/cs1699_sp2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odle.com/poll/kfdhqkz5ssuw2hy5" TargetMode="External"/><Relationship Id="rId5" Type="http://schemas.openxmlformats.org/officeDocument/2006/relationships/hyperlink" Target="mailto:mzhang@cs.pitt.edu" TargetMode="External"/><Relationship Id="rId4" Type="http://schemas.openxmlformats.org/officeDocument/2006/relationships/hyperlink" Target="mailto:kovashka@cs.pitt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openaccess.thecvf.com/content_CVPR_2019/papers/Kim_Dense_Relational_Captioning_Triple-Stream_Networks_for_Relationship-Based_Captioning_CVPR_2019_paper.pdf" TargetMode="External"/><Relationship Id="rId4" Type="http://schemas.openxmlformats.org/officeDocument/2006/relationships/hyperlink" Target="http://openaccess.thecvf.com/content_CVPR_2019/papers/Guo_MSCap_Multi-Style_Image_Captioning_With_Unpaired_Stylized_Text_CVPR_2019_paper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90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vIX3cY4l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rover.allenai.org/detec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openaccess.thecvf.com/content_iccv_2015/html/Antol_VQA_Visual_Question_ICCV_2015_paper.html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3fmFTtP9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sciencetech/article-5287647/Humans-robot-second-self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5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5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://cs229.stanford.edu/section/cs229-linalg.pdf" TargetMode="Externa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0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24.xml"/><Relationship Id="rId6" Type="http://schemas.openxmlformats.org/officeDocument/2006/relationships/tags" Target="../tags/tag17.xml"/><Relationship Id="rId11" Type="http://schemas.openxmlformats.org/officeDocument/2006/relationships/image" Target="../media/image69.png"/><Relationship Id="rId5" Type="http://schemas.openxmlformats.org/officeDocument/2006/relationships/tags" Target="../tags/tag16.xml"/><Relationship Id="rId10" Type="http://schemas.openxmlformats.org/officeDocument/2006/relationships/image" Target="../media/image68.png"/><Relationship Id="rId4" Type="http://schemas.openxmlformats.org/officeDocument/2006/relationships/tags" Target="../tags/tag15.xml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January 7, 2020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721B-98ED-4F3E-848C-CB8F708C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F3D0-8F7A-4AD3-AE34-CFA2ADFAE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 of January: project proposals (2-3 pages)</a:t>
            </a:r>
          </a:p>
          <a:p>
            <a:r>
              <a:rPr lang="en-US" dirty="0"/>
              <a:t>March: status report presentations (incl. literature review)</a:t>
            </a:r>
          </a:p>
          <a:p>
            <a:r>
              <a:rPr lang="en-US" dirty="0"/>
              <a:t>April: final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373844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Vectors have two main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5" y="3408364"/>
            <a:ext cx="4096715" cy="2362199"/>
          </a:xfrm>
        </p:spPr>
        <p:txBody>
          <a:bodyPr>
            <a:normAutofit/>
          </a:bodyPr>
          <a:lstStyle/>
          <a:p>
            <a:r>
              <a:rPr lang="en-US" sz="2600" dirty="0"/>
              <a:t>Vectors can represent an offset in 2D or 3D space</a:t>
            </a:r>
          </a:p>
          <a:p>
            <a:r>
              <a:rPr lang="en-US" sz="2600" dirty="0"/>
              <a:t>Points are just vectors from the origin</a:t>
            </a:r>
          </a:p>
          <a:p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9421" y="1236579"/>
            <a:ext cx="403273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can also be treated as a vector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 vectors don’t have a geometric interpretation, but calculations like “distance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still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value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44600"/>
            <a:ext cx="2349159" cy="20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1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A matrix                is an array of numbers with size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dirty="0"/>
                  <a:t>  by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, i.e.  m rows and n columns.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If               , we say that       is square.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 cstate="print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981200" y="2819400"/>
            <a:ext cx="4690864" cy="165100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423160" y="1828800"/>
            <a:ext cx="1158240" cy="19431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295400" y="5232954"/>
            <a:ext cx="1084157" cy="177246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724400" y="5148943"/>
            <a:ext cx="381000" cy="3374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Addition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Can only add a matrix with matching dimensions, or a scalar.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Scaling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D03E1-6E47-40CE-BD67-69BD9457A06F}" type="datetime5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6-Jan-20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6490536" cy="1254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0581" y="3581400"/>
            <a:ext cx="5486400" cy="125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5254416"/>
            <a:ext cx="4090988" cy="10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types of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452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x, y </a:t>
            </a:r>
            <a:r>
              <a:rPr lang="en-US" dirty="0"/>
              <a:t>= column vectors (nx1)</a:t>
            </a:r>
          </a:p>
          <a:p>
            <a:r>
              <a:rPr lang="en-US" b="1" i="1" dirty="0"/>
              <a:t>X, Y </a:t>
            </a:r>
            <a:r>
              <a:rPr lang="en-US" dirty="0"/>
              <a:t>= matrices (</a:t>
            </a:r>
            <a:r>
              <a:rPr lang="en-US" dirty="0" err="1"/>
              <a:t>mxn</a:t>
            </a:r>
            <a:r>
              <a:rPr lang="en-US" dirty="0"/>
              <a:t>)</a:t>
            </a:r>
          </a:p>
          <a:p>
            <a:r>
              <a:rPr lang="en-US" i="1" dirty="0"/>
              <a:t>x, y </a:t>
            </a:r>
            <a:r>
              <a:rPr lang="en-US" dirty="0"/>
              <a:t>= scalars (1x1)</a:t>
            </a:r>
          </a:p>
          <a:p>
            <a:endParaRPr lang="en-US" b="1" i="1" dirty="0"/>
          </a:p>
          <a:p>
            <a:r>
              <a:rPr lang="en-US" b="1" i="1" dirty="0" err="1"/>
              <a:t>x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b="1" i="1" dirty="0"/>
              <a:t> x</a:t>
            </a:r>
            <a:r>
              <a:rPr lang="en-US" altLang="zh-CN" i="1" dirty="0"/>
              <a:t> ·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inner product (1xn x nx1 = scalar)</a:t>
            </a:r>
          </a:p>
          <a:p>
            <a:r>
              <a:rPr lang="en-US" b="1" i="1" dirty="0"/>
              <a:t>x</a:t>
            </a:r>
            <a:r>
              <a:rPr lang="en-US" i="1" dirty="0"/>
              <a:t> </a:t>
            </a:r>
            <a:r>
              <a:rPr lang="en-US" dirty="0"/>
              <a:t>⊗</a:t>
            </a:r>
            <a:r>
              <a:rPr lang="en-US" i="1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/>
              <a:t>x </a:t>
            </a:r>
            <a:r>
              <a:rPr lang="en-US" b="1" i="1" dirty="0" err="1"/>
              <a:t>y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outer product (nx1 x 1xn = matrix)</a:t>
            </a:r>
          </a:p>
          <a:p>
            <a:endParaRPr lang="en-US" dirty="0"/>
          </a:p>
          <a:p>
            <a:r>
              <a:rPr lang="en-US" b="1" i="1" dirty="0"/>
              <a:t>X</a:t>
            </a:r>
            <a:r>
              <a:rPr lang="en-US" b="1" dirty="0"/>
              <a:t> *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dirty="0"/>
              <a:t> = matrix product</a:t>
            </a:r>
          </a:p>
          <a:p>
            <a:r>
              <a:rPr lang="en-US" b="1" i="1" dirty="0"/>
              <a:t>X</a:t>
            </a:r>
            <a:r>
              <a:rPr lang="en-US" b="1" dirty="0"/>
              <a:t> .*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dirty="0"/>
              <a:t>= element-wise product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20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Inner Product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Multiply corresponding entries of two vectors and add up the result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x·y</a:t>
            </a:r>
            <a:r>
              <a:rPr lang="en-US" altLang="zh-CN" dirty="0"/>
              <a:t> is also |x||</a:t>
            </a:r>
            <a:r>
              <a:rPr lang="en-US" altLang="zh-CN" dirty="0" err="1"/>
              <a:t>y|Cos</a:t>
            </a:r>
            <a:r>
              <a:rPr lang="en-US" altLang="zh-CN" dirty="0"/>
              <a:t>( </a:t>
            </a:r>
            <a:r>
              <a:rPr lang="en-US" altLang="zh-CN" i="1" dirty="0"/>
              <a:t>angle between x and y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If B is a unit vector, then A·B gives the length of A which lies in the direction of B (projection)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466138" y="2170045"/>
            <a:ext cx="6211725" cy="1144481"/>
          </a:xfrm>
          <a:prstGeom prst="rect">
            <a:avLst/>
          </a:prstGeom>
        </p:spPr>
      </p:pic>
      <p:pic>
        <p:nvPicPr>
          <p:cNvPr id="7" name="Picture 4" descr="http://upload.wikimedia.org/wikipedia/commons/thumb/3/3e/Dot_Product.svg/500px-Dot_Product.svg.png">
            <a:extLst>
              <a:ext uri="{FF2B5EF4-FFF2-40B4-BE49-F238E27FC236}">
                <a16:creationId xmlns:a16="http://schemas.microsoft.com/office/drawing/2014/main" id="{79CD6208-DCF1-475C-956D-E649DCF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10" y="4851717"/>
            <a:ext cx="2495551" cy="1996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B3FAB-1C70-4E51-8E1E-8490856821DD}"/>
              </a:ext>
            </a:extLst>
          </p:cNvPr>
          <p:cNvSpPr txBox="1"/>
          <p:nvPr/>
        </p:nvSpPr>
        <p:spPr>
          <a:xfrm>
            <a:off x="3479366" y="5179857"/>
            <a:ext cx="34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B is unit-length hence norm is 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X be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/>
              <a:t> matrix, Y be an 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Then Z = X*Y is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Second dimension of first matrix, and first dimension of first matrix have to be the same, for matrix multiplication to be possible</a:t>
            </a:r>
          </a:p>
          <a:p>
            <a:r>
              <a:rPr lang="en-US" dirty="0"/>
              <a:t>Practice: Let X be an 10x5 matrix. Let’s factorize it into 3 matrices…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57960-3F4A-4ABF-AB43-C11236D4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Matrix Multiplication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43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The product AB is: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entry in the result is (that row of A) dot product with (that column of 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upload.wikimedia.org/wikipedia/en/thumb/e/eb/Matrix_multiplication_diagram_2.svg/500px-Matrix_multiplication_diagram_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9" y="1151605"/>
            <a:ext cx="3765451" cy="3306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810000" cy="421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736690"/>
            <a:ext cx="4114799" cy="422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entry of the matrix product is made by taking the dot product of the corresponding row in the left matrix, with the corresponding column in the right 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8734" y="405338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8734" y="4572000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458107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4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Operation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Matrix addition is commutative and associative </a:t>
            </a:r>
          </a:p>
          <a:p>
            <a:pPr lvl="1"/>
            <a:r>
              <a:rPr lang="en-US" dirty="0"/>
              <a:t>A + B  =  B + A</a:t>
            </a:r>
          </a:p>
          <a:p>
            <a:pPr lvl="1"/>
            <a:r>
              <a:rPr lang="pt-BR" dirty="0"/>
              <a:t>A + (B + C)  =  (A + B) + C </a:t>
            </a:r>
            <a:endParaRPr lang="en-US" dirty="0"/>
          </a:p>
          <a:p>
            <a:r>
              <a:rPr lang="en-US" dirty="0"/>
              <a:t>Matrix multiplication is associative and distributive but </a:t>
            </a:r>
            <a:r>
              <a:rPr lang="en-US" i="1" dirty="0"/>
              <a:t>not </a:t>
            </a:r>
            <a:r>
              <a:rPr lang="en-US" dirty="0"/>
              <a:t>commutative </a:t>
            </a:r>
          </a:p>
          <a:p>
            <a:pPr lvl="1"/>
            <a:r>
              <a:rPr lang="en-US" dirty="0"/>
              <a:t>A(B*C)  =  (A*B)C </a:t>
            </a:r>
          </a:p>
          <a:p>
            <a:pPr lvl="1"/>
            <a:r>
              <a:rPr lang="en-US" dirty="0"/>
              <a:t>A(B + C)  =  A*B + A*C</a:t>
            </a:r>
          </a:p>
          <a:p>
            <a:pPr lvl="1"/>
            <a:r>
              <a:rPr lang="en-US" dirty="0"/>
              <a:t>A*B != B*A</a:t>
            </a:r>
          </a:p>
        </p:txBody>
      </p:sp>
    </p:spTree>
    <p:extLst>
      <p:ext uri="{BB962C8B-B14F-4D97-AF65-F5344CB8AC3E}">
        <p14:creationId xmlns:p14="http://schemas.microsoft.com/office/powerpoint/2010/main" val="193129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80"/>
            <a:ext cx="8229600" cy="4525963"/>
          </a:xfrm>
        </p:spPr>
        <p:txBody>
          <a:bodyPr/>
          <a:lstStyle/>
          <a:p>
            <a:r>
              <a:rPr lang="en-US" dirty="0"/>
              <a:t>Transpose – flip matrix, so row 1 becomes column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useful identity: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877682"/>
            <a:ext cx="4384491" cy="2027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3" y="2198480"/>
            <a:ext cx="1809486" cy="1385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5749" y="4569669"/>
            <a:ext cx="4800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9E00-0FB3-4932-8A05-4696F45B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F5C4B-7220-4A37-A5DD-4F84C87AE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teams of three</a:t>
            </a:r>
          </a:p>
          <a:p>
            <a:r>
              <a:rPr lang="en-US" dirty="0"/>
              <a:t>Proposal: write-up due on </a:t>
            </a:r>
            <a:r>
              <a:rPr lang="en-US" dirty="0" err="1"/>
              <a:t>CourseWeb</a:t>
            </a:r>
            <a:endParaRPr lang="en-US" dirty="0"/>
          </a:p>
          <a:p>
            <a:r>
              <a:rPr lang="en-US" dirty="0"/>
              <a:t>First presentation: 10 min</a:t>
            </a:r>
          </a:p>
          <a:p>
            <a:r>
              <a:rPr lang="en-US" dirty="0"/>
              <a:t>Second presentation: 12 min</a:t>
            </a:r>
          </a:p>
        </p:txBody>
      </p:sp>
    </p:spTree>
    <p:extLst>
      <p:ext uri="{BB962C8B-B14F-4D97-AF65-F5344CB8AC3E}">
        <p14:creationId xmlns:p14="http://schemas.microsoft.com/office/powerpoint/2010/main" val="36760707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964940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Given a matrix </a:t>
            </a:r>
            <a:r>
              <a:rPr lang="en-US" altLang="zh-CN" b="1" dirty="0"/>
              <a:t>A</a:t>
            </a:r>
            <a:r>
              <a:rPr lang="en-US" altLang="zh-CN" dirty="0"/>
              <a:t>, its inverse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baseline="30000" dirty="0"/>
              <a:t>  </a:t>
            </a:r>
            <a:r>
              <a:rPr lang="en-US" altLang="zh-CN" dirty="0"/>
              <a:t>is a matrix such that </a:t>
            </a:r>
            <a:r>
              <a:rPr lang="en-US" altLang="zh-CN" b="1" dirty="0"/>
              <a:t>AA</a:t>
            </a:r>
            <a:r>
              <a:rPr lang="en-US" altLang="zh-CN" b="1" baseline="30000" dirty="0"/>
              <a:t>-1 </a:t>
            </a:r>
            <a:r>
              <a:rPr lang="en-US" altLang="zh-CN" b="1" dirty="0"/>
              <a:t>= A</a:t>
            </a:r>
            <a:r>
              <a:rPr lang="en-US" altLang="zh-CN" b="1" baseline="30000" dirty="0"/>
              <a:t>-1</a:t>
            </a:r>
            <a:r>
              <a:rPr lang="en-US" altLang="zh-CN" b="1" dirty="0"/>
              <a:t>A =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altLang="zh-CN" dirty="0"/>
          </a:p>
          <a:p>
            <a:r>
              <a:rPr lang="en-US" altLang="zh-CN" dirty="0"/>
              <a:t>E.g.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Inverse does not always exist. If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dirty="0"/>
              <a:t> exists,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invertible</a:t>
            </a:r>
            <a:r>
              <a:rPr lang="en-US" altLang="zh-CN" dirty="0"/>
              <a:t> or </a:t>
            </a:r>
            <a:r>
              <a:rPr lang="en-US" altLang="zh-CN" i="1" dirty="0"/>
              <a:t>non-singular</a:t>
            </a:r>
            <a:r>
              <a:rPr lang="en-US" altLang="zh-CN" dirty="0"/>
              <a:t>. Otherwise, it’s </a:t>
            </a:r>
            <a:r>
              <a:rPr lang="en-US" altLang="zh-CN" i="1" dirty="0"/>
              <a:t>singular</a:t>
            </a:r>
            <a:r>
              <a:rPr lang="en-US" altLang="zh-CN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224" y="2413000"/>
            <a:ext cx="3379875" cy="11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062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Identity matrix </a:t>
            </a:r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  <a:p>
            <a:pPr lvl="1"/>
            <a:r>
              <a:rPr lang="en-US" altLang="zh-CN" dirty="0"/>
              <a:t>Square matrix, 1’s along diagonal, 0’s elsewhere</a:t>
            </a:r>
          </a:p>
          <a:p>
            <a:pPr lvl="1"/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zh-CN" dirty="0"/>
              <a:t>  </a:t>
            </a:r>
            <a:r>
              <a:rPr lang="en-US" altLang="zh-CN" b="1" dirty="0"/>
              <a:t>∙</a:t>
            </a:r>
            <a:r>
              <a:rPr lang="en-US" altLang="zh-CN" dirty="0"/>
              <a:t>  [another matrix] = [that matrix]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Diagonal matrix</a:t>
            </a:r>
          </a:p>
          <a:p>
            <a:pPr lvl="1"/>
            <a:r>
              <a:rPr lang="en-US" altLang="zh-CN" dirty="0"/>
              <a:t>Square matrix with numbers along diagonal, 0’s elsewhere</a:t>
            </a:r>
          </a:p>
          <a:p>
            <a:pPr lvl="1"/>
            <a:r>
              <a:rPr lang="en-US" altLang="zh-CN" dirty="0"/>
              <a:t>A diagonal </a:t>
            </a:r>
            <a:r>
              <a:rPr lang="en-US" altLang="zh-CN" b="1" dirty="0"/>
              <a:t>∙</a:t>
            </a:r>
            <a:r>
              <a:rPr lang="en-US" altLang="zh-CN" dirty="0"/>
              <a:t> [another matrix] scales the rows of that matrix</a:t>
            </a:r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600200"/>
            <a:ext cx="177165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987" y="4176712"/>
            <a:ext cx="1971675" cy="14954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Symmetric matrix</a:t>
            </a:r>
          </a:p>
          <a:p>
            <a:pPr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2250568"/>
            <a:ext cx="154928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1148" y="1600200"/>
            <a:ext cx="1639987" cy="13860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norm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i="1" baseline="30000" dirty="0" err="1"/>
              <a:t>p</a:t>
            </a:r>
            <a:r>
              <a:rPr lang="en-US" dirty="0"/>
              <a:t> norm (for real numbers </a:t>
            </a:r>
            <a:r>
              <a:rPr lang="en-US" i="1" dirty="0"/>
              <a:t>p</a:t>
            </a:r>
            <a:r>
              <a:rPr lang="en-US" dirty="0"/>
              <a:t> ≥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88" t="26657" r="69518" b="64746"/>
          <a:stretch/>
        </p:blipFill>
        <p:spPr>
          <a:xfrm>
            <a:off x="764273" y="1876908"/>
            <a:ext cx="2047165" cy="98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552" t="48298" r="64851" b="45374"/>
          <a:stretch/>
        </p:blipFill>
        <p:spPr>
          <a:xfrm>
            <a:off x="805217" y="3780775"/>
            <a:ext cx="2852383" cy="72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179" t="34806" r="65000" b="57433"/>
          <a:stretch/>
        </p:blipFill>
        <p:spPr>
          <a:xfrm>
            <a:off x="723329" y="5407429"/>
            <a:ext cx="2893326" cy="8871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Norms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691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2990"/>
            <a:ext cx="8229600" cy="5081610"/>
          </a:xfrm>
        </p:spPr>
        <p:txBody>
          <a:bodyPr>
            <a:normAutofit/>
          </a:bodyPr>
          <a:lstStyle/>
          <a:p>
            <a:r>
              <a:rPr lang="en-US" altLang="zh-CN" dirty="0"/>
              <a:t>MATLAB example   		</a:t>
            </a:r>
            <a:r>
              <a:rPr lang="en-US" altLang="zh-CN" sz="1600" dirty="0"/>
              <a:t>// </a:t>
            </a:r>
            <a:r>
              <a:rPr lang="en-US" altLang="zh-CN" sz="1600" dirty="0" err="1"/>
              <a:t>linalg.solve</a:t>
            </a:r>
            <a:r>
              <a:rPr lang="en-US" altLang="zh-CN" sz="1600" dirty="0"/>
              <a:t> or </a:t>
            </a:r>
            <a:r>
              <a:rPr lang="en-US" altLang="zh-CN" sz="1600" dirty="0" err="1"/>
              <a:t>lingalg.lstsq</a:t>
            </a:r>
            <a:r>
              <a:rPr lang="en-US" altLang="zh-CN" sz="1600" dirty="0"/>
              <a:t> in Python 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System of Linear Equations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975" y="2631179"/>
            <a:ext cx="2929152" cy="87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975" y="1972438"/>
            <a:ext cx="1471613" cy="469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3812428"/>
            <a:ext cx="5181600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&gt;&gt; x = A\B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 1.0000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-0.5000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SimSun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 Rank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Column/row rank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Column rank always equals row rank</a:t>
            </a:r>
          </a:p>
          <a:p>
            <a:r>
              <a:rPr lang="en-US" altLang="zh-CN" dirty="0"/>
              <a:t>Matrix rank</a:t>
            </a:r>
          </a:p>
          <a:p>
            <a:r>
              <a:rPr lang="en-US" altLang="zh-CN" dirty="0"/>
              <a:t>If a matrix is not full rank, inverse doesn’t exist</a:t>
            </a:r>
          </a:p>
          <a:p>
            <a:pPr lvl="1"/>
            <a:r>
              <a:rPr lang="en-US" altLang="zh-CN" dirty="0"/>
              <a:t>Inverse also doesn’t exist for non-square matrices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>
              <a:buNone/>
            </a:pP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09600" y="2362200"/>
            <a:ext cx="8229600" cy="567208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345597" y="3931920"/>
            <a:ext cx="5277181" cy="3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Suppose we have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/>
              <a:t>If we can express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/>
              <a:t> as a linear combination of the other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, then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is linearly </a:t>
            </a:r>
            <a:r>
              <a:rPr lang="en-US" altLang="zh-CN" i="1" dirty="0">
                <a:cs typeface="Times New Roman" panose="02020603050405020304" pitchFamily="18" charset="0"/>
              </a:rPr>
              <a:t>dependent</a:t>
            </a:r>
            <a:r>
              <a:rPr lang="en-US" altLang="zh-CN" dirty="0">
                <a:cs typeface="Times New Roman" panose="02020603050405020304" pitchFamily="18" charset="0"/>
              </a:rPr>
              <a:t> on the other vectors. 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The direction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can be expressed as a combination of the directions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. (E.g.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= .7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2 </a:t>
            </a:r>
            <a:r>
              <a:rPr lang="en-US" altLang="zh-CN" dirty="0">
                <a:cs typeface="Times New Roman" panose="02020603050405020304" pitchFamily="18" charset="0"/>
              </a:rPr>
              <a:t>-.5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4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>
                <a:cs typeface="Times New Roman" panose="02020603050405020304" pitchFamily="18" charset="0"/>
              </a:rPr>
              <a:t>If no vector is linearly dependent on the rest of the set, the set is linearly </a:t>
            </a:r>
            <a:r>
              <a:rPr lang="en-US" altLang="zh-CN" i="1" dirty="0">
                <a:cs typeface="Times New Roman" panose="02020603050405020304" pitchFamily="18" charset="0"/>
              </a:rPr>
              <a:t>independent</a:t>
            </a:r>
            <a:r>
              <a:rPr lang="en-US" altLang="zh-CN" dirty="0"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dirty="0"/>
              <a:t>Common case: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/>
              <a:t> is always linearly independent if each vector is perpendicular to every other vector (and non-zero) </a:t>
            </a:r>
          </a:p>
          <a:p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03575"/>
            <a:ext cx="4307381" cy="8344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dirty="0"/>
              <a:t>Not linearly independent</a:t>
            </a:r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417" y="2362200"/>
            <a:ext cx="3469383" cy="346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15641"/>
            <a:ext cx="4227019" cy="3035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503575"/>
            <a:ext cx="4531819" cy="563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Linearly independent set</a:t>
            </a:r>
            <a:endParaRPr kumimoji="0" lang="zh-CN" alt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9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There are several computer algorithms that can “factor” a matrix, representing it as the product of some other matrices</a:t>
            </a:r>
          </a:p>
          <a:p>
            <a:r>
              <a:rPr lang="en-US" altLang="zh-CN" dirty="0"/>
              <a:t>The most useful of these is the Singular Value Decomposition</a:t>
            </a:r>
          </a:p>
          <a:p>
            <a:r>
              <a:rPr lang="en-US" altLang="zh-CN" dirty="0"/>
              <a:t>Represents any matrix </a:t>
            </a:r>
            <a:r>
              <a:rPr lang="en-US" altLang="zh-CN" b="1" dirty="0"/>
              <a:t>A</a:t>
            </a:r>
            <a:r>
              <a:rPr lang="en-US" altLang="zh-CN" dirty="0"/>
              <a:t> as a product of three matrices: </a:t>
            </a:r>
            <a:r>
              <a:rPr lang="en-US" altLang="zh-CN" b="1" dirty="0"/>
              <a:t>U</a:t>
            </a:r>
            <a:r>
              <a:rPr lang="el-GR" altLang="zh-CN" b="1" dirty="0"/>
              <a:t>Σ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</a:p>
          <a:p>
            <a:pPr marL="0" indent="0">
              <a:buNone/>
            </a:pPr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5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/>
              <a:t>U</a:t>
            </a:r>
            <a:r>
              <a:rPr lang="el-GR" altLang="zh-CN" sz="5400" b="1" dirty="0"/>
              <a:t>Σ</a:t>
            </a:r>
            <a:r>
              <a:rPr lang="en-US" altLang="zh-CN" sz="5400" b="1" dirty="0"/>
              <a:t>V</a:t>
            </a:r>
            <a:r>
              <a:rPr lang="en-US" altLang="zh-CN" sz="5400" b="1" baseline="30000" dirty="0"/>
              <a:t>T</a:t>
            </a:r>
            <a:r>
              <a:rPr lang="en-US" altLang="zh-CN" sz="5400" b="1" dirty="0"/>
              <a:t> = A</a:t>
            </a:r>
          </a:p>
          <a:p>
            <a:r>
              <a:rPr lang="en-US" altLang="zh-CN" dirty="0"/>
              <a:t>Where </a:t>
            </a:r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rotation matrices, and </a:t>
            </a:r>
            <a:r>
              <a:rPr lang="el-GR" altLang="zh-CN" b="1" dirty="0"/>
              <a:t>Σ </a:t>
            </a:r>
            <a:r>
              <a:rPr lang="en-US" altLang="zh-CN" dirty="0"/>
              <a:t>is a scaling matrix. For example:</a:t>
            </a:r>
            <a:endParaRPr lang="en-US" altLang="zh-CN" baseline="30000" dirty="0"/>
          </a:p>
          <a:p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95" y="3852196"/>
            <a:ext cx="7690609" cy="14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A585-C3BB-4EEB-8FBD-8883792A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8758B-064C-40BA-A6CA-79F0CC9AA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Pick among the suggestions in later slides, OR propose your own – need to answer the same questions in both cases</a:t>
            </a:r>
          </a:p>
          <a:p>
            <a:r>
              <a:rPr lang="en-US" dirty="0"/>
              <a:t>What is the problem you want to solve? Why is it important?</a:t>
            </a:r>
          </a:p>
          <a:p>
            <a:r>
              <a:rPr lang="en-US" dirty="0"/>
              <a:t>What related work exists? This is important so you don’t reinvent the wheel, and also so you can leverage prior work</a:t>
            </a:r>
          </a:p>
          <a:p>
            <a:r>
              <a:rPr lang="en-US" dirty="0"/>
              <a:t>What data is available for you to use? Is it sufficient? How will you deal with it if not?</a:t>
            </a:r>
          </a:p>
          <a:p>
            <a:r>
              <a:rPr lang="en-US" dirty="0"/>
              <a:t>What is your baseline method? </a:t>
            </a:r>
          </a:p>
          <a:p>
            <a:r>
              <a:rPr lang="en-US" dirty="0"/>
              <a:t>What is a slightly more interesting method you can try? You don’t have to have all details, just an idea</a:t>
            </a:r>
          </a:p>
          <a:p>
            <a:r>
              <a:rPr lang="en-US" dirty="0"/>
              <a:t>How will you evaluate your method?</a:t>
            </a:r>
          </a:p>
        </p:txBody>
      </p:sp>
    </p:spTree>
    <p:extLst>
      <p:ext uri="{BB962C8B-B14F-4D97-AF65-F5344CB8AC3E}">
        <p14:creationId xmlns:p14="http://schemas.microsoft.com/office/powerpoint/2010/main" val="14127786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altLang="zh-CN" dirty="0"/>
              <a:t>In general, if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then </a:t>
            </a:r>
            <a:r>
              <a:rPr lang="en-US" altLang="zh-CN" b="1" dirty="0"/>
              <a:t>U</a:t>
            </a:r>
            <a:r>
              <a:rPr lang="en-US" altLang="zh-CN" dirty="0"/>
              <a:t> will be </a:t>
            </a:r>
            <a:r>
              <a:rPr lang="en-US" altLang="zh-CN" i="1" dirty="0"/>
              <a:t>m </a:t>
            </a:r>
            <a:r>
              <a:rPr lang="en-US" altLang="zh-CN" dirty="0"/>
              <a:t>x </a:t>
            </a:r>
            <a:r>
              <a:rPr lang="en-US" altLang="zh-CN" i="1" dirty="0"/>
              <a:t>m</a:t>
            </a:r>
            <a:r>
              <a:rPr lang="en-US" altLang="zh-CN" dirty="0"/>
              <a:t>,</a:t>
            </a:r>
            <a:r>
              <a:rPr lang="el-GR" altLang="zh-CN" b="1" dirty="0"/>
              <a:t> Σ</a:t>
            </a:r>
            <a:r>
              <a:rPr lang="en-US" altLang="zh-CN" dirty="0"/>
              <a:t> will be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and 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  <a:r>
              <a:rPr lang="en-US" altLang="zh-CN" dirty="0"/>
              <a:t> will be </a:t>
            </a:r>
            <a:r>
              <a:rPr lang="en-US" altLang="zh-CN" i="1" dirty="0"/>
              <a:t>n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. </a:t>
            </a:r>
          </a:p>
          <a:p>
            <a:pPr marL="457200" lvl="1" indent="0">
              <a:buNone/>
            </a:pPr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" y="3937000"/>
            <a:ext cx="74009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3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569" y="4800600"/>
            <a:ext cx="7400925" cy="132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always rotation matrices. </a:t>
            </a:r>
          </a:p>
          <a:p>
            <a:pPr lvl="1"/>
            <a:r>
              <a:rPr lang="en-US" altLang="zh-CN" dirty="0"/>
              <a:t>Geometric rotation may not be an applicable concept, depending on the matrix. So we call them “unitary” matrices – each column is a unit vector. </a:t>
            </a:r>
          </a:p>
          <a:p>
            <a:r>
              <a:rPr lang="el-GR" altLang="zh-CN" b="1" dirty="0"/>
              <a:t>Σ </a:t>
            </a:r>
            <a:r>
              <a:rPr lang="en-US" altLang="zh-CN" dirty="0"/>
              <a:t>is a diagonal matrix</a:t>
            </a:r>
          </a:p>
          <a:p>
            <a:pPr lvl="1"/>
            <a:r>
              <a:rPr lang="en-US" altLang="zh-CN" dirty="0"/>
              <a:t>The number of nonzero entries = rank of </a:t>
            </a:r>
            <a:r>
              <a:rPr lang="en-US" altLang="zh-CN" b="1" dirty="0"/>
              <a:t>A</a:t>
            </a:r>
          </a:p>
          <a:p>
            <a:pPr lvl="1"/>
            <a:r>
              <a:rPr lang="en-US" altLang="zh-CN" dirty="0"/>
              <a:t>The algorithm always sorts the entries high to low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79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Singular Value Decomposition (SVD)</a:t>
            </a:r>
            <a:endParaRPr lang="en-US" dirty="0"/>
          </a:p>
        </p:txBody>
      </p:sp>
      <p:pic>
        <p:nvPicPr>
          <p:cNvPr id="892930" name="Picture 2" descr="https://upload.wikimedia.org/wikipedia/commons/thumb/e/e9/Singular_value_decomposition.gif/280px-Singular_value_decomposi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763044"/>
            <a:ext cx="266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863" y="2025176"/>
            <a:ext cx="1956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 = U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42" y="5759355"/>
            <a:ext cx="1851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Illustration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838484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Calculus review</a:t>
            </a:r>
          </a:p>
        </p:txBody>
      </p:sp>
    </p:spTree>
    <p:extLst>
      <p:ext uri="{BB962C8B-B14F-4D97-AF65-F5344CB8AC3E}">
        <p14:creationId xmlns:p14="http://schemas.microsoft.com/office/powerpoint/2010/main" val="262967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3009" y="498157"/>
            <a:ext cx="3463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Differentiation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616825" cy="34366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us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rate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change of a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79425" lvl="0" indent="0" algn="l" defTabSz="914400" rtl="0" eaLnBrk="1" fontAlgn="auto" latinLnBrk="0" hangingPunct="1">
              <a:lnSpc>
                <a:spcPts val="6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also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0115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rate 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6465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acceleration 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B0DB-E140-48F8-9241-2F6F0076D46C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E789-F89D-4E75-A02A-3F4D762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0512-21A4-4B09-AD25-1C7A1237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3" y="1417638"/>
            <a:ext cx="6327913" cy="450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6FC82-5563-4DE7-BDCB-0676F24C2B39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0779208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89F0-558F-402D-B9B9-20B8490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3AF7-E7C0-4FED-9361-5CACBC30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function y = mx + b</a:t>
            </a:r>
          </a:p>
          <a:p>
            <a:r>
              <a:rPr lang="en-US" dirty="0"/>
              <a:t>Slope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517B-3357-4016-B5F7-4317AC7A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2" y="3094382"/>
            <a:ext cx="3235655" cy="34889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623FBD-A2C0-4916-9813-49EB24BD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564" y="2095389"/>
            <a:ext cx="3392556" cy="808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B03D7-7E12-4216-91B5-074E7BEBBA46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7518532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832" y="498157"/>
            <a:ext cx="7044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0" algn="l"/>
                <a:tab pos="3613785" algn="l"/>
                <a:tab pos="4545965" algn="l"/>
              </a:tabLst>
            </a:pPr>
            <a:r>
              <a:rPr spc="-45" dirty="0"/>
              <a:t>Ways</a:t>
            </a:r>
            <a:r>
              <a:rPr spc="5" dirty="0"/>
              <a:t> </a:t>
            </a:r>
            <a:r>
              <a:rPr spc="-5" dirty="0"/>
              <a:t>to	</a:t>
            </a:r>
            <a:r>
              <a:rPr spc="-20" dirty="0"/>
              <a:t>Write	</a:t>
            </a:r>
            <a:r>
              <a:rPr spc="-5" dirty="0"/>
              <a:t>the	Derivative</a:t>
            </a:r>
          </a:p>
        </p:txBody>
      </p:sp>
      <p:sp>
        <p:nvSpPr>
          <p:cNvPr id="3" name="object 3"/>
          <p:cNvSpPr/>
          <p:nvPr/>
        </p:nvSpPr>
        <p:spPr>
          <a:xfrm>
            <a:off x="1418033" y="3938784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875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4014" y="3934231"/>
            <a:ext cx="2743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739" y="1557020"/>
            <a:ext cx="6132830" cy="17415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the function f(x),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its 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lang="en-US" sz="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3690620"/>
            <a:ext cx="1250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8309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150" b="0" i="1" u="none" strike="noStrike" kern="1200" cap="none" spc="-22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3150" b="0" i="1" u="none" strike="noStrike" kern="1200" cap="none" spc="375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0739" y="4541520"/>
            <a:ext cx="6725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x is commonly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written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dx.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7A6CA-E250-4A0A-B762-0BDD0323846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991" y="498157"/>
            <a:ext cx="5948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5529" algn="l"/>
              </a:tabLst>
            </a:pPr>
            <a:r>
              <a:rPr spc="-10" dirty="0"/>
              <a:t>Differentiation	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423660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common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  formulas: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43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29763" y="3824037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38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2052" y="3822642"/>
            <a:ext cx="38481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4593" y="3532989"/>
            <a:ext cx="114236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5605" algn="l"/>
              </a:tabLst>
              <a:defRPr/>
            </a:pPr>
            <a:r>
              <a:rPr kumimoji="0" sz="4350" b="0" i="1" u="none" strike="noStrike" kern="1200" cap="none" spc="30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0111" y="595763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016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1815" y="5956242"/>
            <a:ext cx="38163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2654" y="5666589"/>
            <a:ext cx="465518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9255" algn="l"/>
                <a:tab pos="279844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4EAEF-1788-45E2-8314-A3E05FBDA9E5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5096" y="498157"/>
            <a:ext cx="2479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8311" y="1976120"/>
            <a:ext cx="5454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36906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5944" y="2985837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8881" y="2984442"/>
            <a:ext cx="3860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1077" y="2694789"/>
            <a:ext cx="893444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145" algn="l"/>
              </a:tabLst>
              <a:defRPr/>
            </a:pPr>
            <a:r>
              <a:rPr kumimoji="0" sz="4350" b="0" i="1" u="none" strike="noStrike" kern="1200" cap="none" spc="2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</a:t>
            </a:r>
            <a:r>
              <a:rPr kumimoji="0" sz="2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1177" y="5371850"/>
            <a:ext cx="351155" cy="0"/>
          </a:xfrm>
          <a:custGeom>
            <a:avLst/>
            <a:gdLst/>
            <a:ahLst/>
            <a:cxnLst/>
            <a:rect l="l" t="t" r="r" b="b"/>
            <a:pathLst>
              <a:path w="351155">
                <a:moveTo>
                  <a:pt x="0" y="0"/>
                </a:moveTo>
                <a:lnTo>
                  <a:pt x="350769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3696" y="5370455"/>
            <a:ext cx="2997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dt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6493" y="5080802"/>
            <a:ext cx="154686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060" algn="l"/>
              </a:tabLst>
              <a:defRPr/>
            </a:pPr>
            <a:r>
              <a:rPr kumimoji="0" sz="4350" b="0" i="1" u="none" strike="noStrike" kern="1200" cap="none" spc="5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4)</a:t>
            </a:r>
            <a:r>
              <a:rPr kumimoji="0" sz="29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E3825-FBAC-4FD7-AFC6-63305B8A5530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BB42-CB3D-4AF9-8C4A-BFC4720E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proposal rubric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B213-E9B4-498F-99AC-8742553A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One point for answering each of the questions below: </a:t>
            </a:r>
          </a:p>
          <a:p>
            <a:r>
              <a:rPr lang="en-US" dirty="0"/>
              <a:t>What do you propose to do?</a:t>
            </a:r>
          </a:p>
          <a:p>
            <a:r>
              <a:rPr lang="en-US" dirty="0"/>
              <a:t>What have others attempted in this space, i.e. what is the relevant literature?</a:t>
            </a:r>
          </a:p>
          <a:p>
            <a:r>
              <a:rPr lang="en-US" dirty="0"/>
              <a:t>Why is what you are proposing interesting?</a:t>
            </a:r>
          </a:p>
          <a:p>
            <a:r>
              <a:rPr lang="en-US" dirty="0"/>
              <a:t>Why is it challenging?</a:t>
            </a:r>
          </a:p>
          <a:p>
            <a:r>
              <a:rPr lang="en-US" dirty="0"/>
              <a:t>Why is it important?</a:t>
            </a:r>
          </a:p>
          <a:p>
            <a:r>
              <a:rPr lang="en-US" dirty="0"/>
              <a:t>What data do you plan to use?</a:t>
            </a:r>
          </a:p>
          <a:p>
            <a:r>
              <a:rPr lang="en-US" dirty="0"/>
              <a:t>What is your high-level idea of how your method will work?</a:t>
            </a:r>
          </a:p>
          <a:p>
            <a:r>
              <a:rPr lang="en-US" dirty="0"/>
              <a:t>In what ways is this method novel?</a:t>
            </a:r>
          </a:p>
          <a:p>
            <a:r>
              <a:rPr lang="en-US" dirty="0"/>
              <a:t>How will you evaluate the method, i.e. what metrics are you going to use, and what baselines are you going to compare to?</a:t>
            </a:r>
          </a:p>
          <a:p>
            <a:r>
              <a:rPr lang="en-US" dirty="0"/>
              <a:t>Give a (1) conservative and (2) an ambitious schedule of milestones for your project.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344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3255" y="498157"/>
            <a:ext cx="378332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60" dirty="0"/>
              <a:t> 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/>
          <p:nvPr/>
        </p:nvSpPr>
        <p:spPr>
          <a:xfrm>
            <a:off x="1732226" y="2586767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4">
                <a:moveTo>
                  <a:pt x="0" y="0"/>
                </a:moveTo>
                <a:lnTo>
                  <a:pt x="385273" y="0"/>
                </a:lnTo>
              </a:path>
            </a:pathLst>
          </a:custGeom>
          <a:ln w="137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2269" y="2584416"/>
            <a:ext cx="3486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5325" y="2319269"/>
            <a:ext cx="225425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615" algn="l"/>
              </a:tabLst>
              <a:defRPr/>
            </a:pPr>
            <a:r>
              <a:rPr kumimoji="0" sz="3975" b="0" i="1" u="none" strike="noStrike" kern="1200" cap="none" spc="22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16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650" b="0" i="1" u="none" strike="noStrike" kern="1200" cap="none" spc="-5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311" y="3258820"/>
            <a:ext cx="3359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3943" y="4205787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715" y="0"/>
                </a:lnTo>
              </a:path>
            </a:pathLst>
          </a:custGeom>
          <a:ln w="15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6433" y="4204373"/>
            <a:ext cx="382905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7347" y="3915211"/>
            <a:ext cx="1775460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1160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75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52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8103" y="595763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765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5721" y="5957637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73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8311" y="4960620"/>
            <a:ext cx="3636010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34365" marR="579755" lvl="0" indent="80645" algn="l" defTabSz="914400" rtl="0" eaLnBrk="1" fontAlgn="auto" latinLnBrk="0" hangingPunct="1">
              <a:lnSpc>
                <a:spcPct val="6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5375" algn="l"/>
                <a:tab pos="2410460" algn="l"/>
              </a:tabLst>
              <a:defRPr/>
            </a:pPr>
            <a:r>
              <a:rPr kumimoji="0" sz="4350" b="0" i="1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4350" b="0" i="0" u="none" strike="noStrike" kern="1200" cap="none" spc="-165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 </a:t>
            </a:r>
            <a:r>
              <a:rPr kumimoji="0" sz="29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		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502A2-CEB6-49AC-A92F-6A2323ECAE9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0911" y="498157"/>
            <a:ext cx="3907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95" dirty="0"/>
              <a:t> </a:t>
            </a:r>
            <a:r>
              <a:rPr dirty="0"/>
              <a:t>Examples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1688234" y="2587605"/>
            <a:ext cx="360680" cy="0"/>
          </a:xfrm>
          <a:custGeom>
            <a:avLst/>
            <a:gdLst/>
            <a:ahLst/>
            <a:cxnLst/>
            <a:rect l="l" t="t" r="r" b="b"/>
            <a:pathLst>
              <a:path w="360680">
                <a:moveTo>
                  <a:pt x="0" y="0"/>
                </a:moveTo>
                <a:lnTo>
                  <a:pt x="360645" y="0"/>
                </a:lnTo>
              </a:path>
            </a:pathLst>
          </a:custGeom>
          <a:ln w="13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7771" y="2585272"/>
            <a:ext cx="332105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8224" y="2319634"/>
            <a:ext cx="1084580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7820" algn="l"/>
              </a:tabLst>
              <a:defRPr/>
            </a:pPr>
            <a:r>
              <a:rPr kumimoji="0" sz="3975" b="0" i="1" u="none" strike="noStrike" kern="1200" cap="none" spc="37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325" b="0" i="0" u="none" strike="noStrike" kern="1200" cap="none" spc="9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325" b="0" i="0" u="none" strike="noStrike" kern="1200" cap="none" spc="5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86486" y="417690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15" y="0"/>
                </a:lnTo>
              </a:path>
            </a:pathLst>
          </a:custGeom>
          <a:ln w="14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8311" y="3227062"/>
            <a:ext cx="3636010" cy="218630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315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1885" algn="l"/>
              </a:tabLst>
              <a:defRPr/>
            </a:pPr>
            <a:r>
              <a:rPr kumimoji="0" sz="4350" b="0" i="1" u="none" strike="noStrike" kern="1200" cap="none" spc="60" normalizeH="0" baseline="105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1" u="none" strike="noStrike" kern="1200" cap="none" spc="12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 </a:t>
            </a:r>
            <a:r>
              <a:rPr kumimoji="0" sz="17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170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6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4350" b="0" i="0" u="none" strike="noStrike" kern="1200" cap="none" spc="0" normalizeH="0" baseline="-249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6731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dy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267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8019" y="5957637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370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488" y="5956242"/>
            <a:ext cx="36195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6845" y="5666589"/>
            <a:ext cx="1805939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7020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3log(</a:t>
            </a:r>
            <a:r>
              <a:rPr kumimoji="0" sz="29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01577-8C11-466E-8CE3-291CB1E51CF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319" y="498157"/>
            <a:ext cx="53066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1350" algn="l"/>
              </a:tabLst>
            </a:pPr>
            <a:r>
              <a:rPr dirty="0"/>
              <a:t>Product</a:t>
            </a:r>
            <a:r>
              <a:rPr spc="-5" dirty="0"/>
              <a:t> </a:t>
            </a:r>
            <a:r>
              <a:rPr dirty="0"/>
              <a:t>and	</a:t>
            </a:r>
            <a:r>
              <a:rPr spc="-5" dirty="0"/>
              <a:t>Quotient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153785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 rule and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 commonly used in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Product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2476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29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2250" y="3824037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68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4692" y="3822642"/>
            <a:ext cx="37973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5452" y="3532989"/>
            <a:ext cx="59893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8620" algn="l"/>
                <a:tab pos="272986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00" b="0" i="0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117" y="5592178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9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4805" y="5592178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466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7636" y="5592178"/>
            <a:ext cx="3348990" cy="0"/>
          </a:xfrm>
          <a:custGeom>
            <a:avLst/>
            <a:gdLst/>
            <a:ahLst/>
            <a:cxnLst/>
            <a:rect l="l" t="t" r="r" b="b"/>
            <a:pathLst>
              <a:path w="3348990">
                <a:moveTo>
                  <a:pt x="0" y="0"/>
                </a:moveTo>
                <a:lnTo>
                  <a:pt x="334875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2083" y="5579462"/>
            <a:ext cx="135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3363" y="5591504"/>
            <a:ext cx="97663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599" y="5068789"/>
            <a:ext cx="3316604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4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0561" y="5591504"/>
            <a:ext cx="160528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</a:t>
            </a:r>
            <a:r>
              <a:rPr kumimoji="0" lang="en-US" sz="4350" b="0" i="0" u="none" strike="noStrike" kern="1200" cap="none" spc="-1814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</a:t>
            </a:r>
            <a:r>
              <a:rPr kumimoji="0" lang="en-US" sz="4350" b="0" i="0" u="none" strike="noStrike" kern="1200" cap="none" spc="89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790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</a:t>
            </a:r>
            <a:endParaRPr kumimoji="0" sz="4350" b="0" i="0" u="none" strike="noStrike" kern="1200" cap="none" spc="0" normalizeH="0" baseline="-1245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565" y="5068789"/>
            <a:ext cx="152527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540" algn="l"/>
                <a:tab pos="668655" algn="l"/>
              </a:tabLst>
              <a:defRPr/>
            </a:pP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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422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</a:t>
            </a:r>
            <a:endParaRPr kumimoji="0" sz="4350" b="0" i="0" u="none" strike="noStrike" kern="1200" cap="none" spc="0" normalizeH="0" baseline="19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A7B29-D576-421C-A46A-30BF15BD159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6B0B3D9-1052-4877-BE87-6CAD5B23F903}"/>
              </a:ext>
            </a:extLst>
          </p:cNvPr>
          <p:cNvSpPr txBox="1"/>
          <p:nvPr/>
        </p:nvSpPr>
        <p:spPr>
          <a:xfrm>
            <a:off x="2201625" y="5302351"/>
            <a:ext cx="1440815" cy="4610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996950" algn="l"/>
              </a:tabLst>
              <a:defRPr/>
            </a:pP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</a:t>
            </a: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</a:t>
            </a:r>
            <a:r>
              <a:rPr lang="en-US" sz="2900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kumimoji="0" lang="en-US" sz="29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572" y="498157"/>
            <a:ext cx="27895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Chain</a:t>
            </a:r>
            <a:r>
              <a:rPr spc="-90" dirty="0"/>
              <a:t> </a:t>
            </a:r>
            <a:r>
              <a:rPr spc="-5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537450" cy="2153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 rule allows you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combine any of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differentiation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 we have already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covered.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05155" marR="578485" lvl="0" indent="-395605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outside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inside.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1456" y="4583038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502" y="0"/>
                </a:lnTo>
              </a:path>
            </a:pathLst>
          </a:custGeom>
          <a:ln w="15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4288" y="4581719"/>
            <a:ext cx="38671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6299" y="4053753"/>
            <a:ext cx="21653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5867" y="4290107"/>
            <a:ext cx="454279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010" algn="l"/>
              </a:tabLst>
              <a:defRPr/>
            </a:pP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5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))*</a:t>
            </a:r>
            <a:r>
              <a:rPr kumimoji="0" sz="29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5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3794-B84C-4CF7-BD46-1CB712F89989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9678" y="498157"/>
            <a:ext cx="25101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Try</a:t>
            </a:r>
            <a:r>
              <a:rPr spc="-145" dirty="0"/>
              <a:t> </a:t>
            </a:r>
            <a:r>
              <a:rPr spc="-5" dirty="0"/>
              <a:t>These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9184" y="3372268"/>
            <a:ext cx="2033905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5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55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5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5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250" b="0" i="0" u="none" strike="noStrike" kern="1200" cap="none" spc="97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250" b="0" i="0" u="none" strike="noStrike" kern="1200" cap="none" spc="-5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55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9331" y="1708577"/>
            <a:ext cx="1885314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1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514" y="4972020"/>
            <a:ext cx="14585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95470" y="3621124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653" y="0"/>
                </a:lnTo>
              </a:path>
            </a:pathLst>
          </a:custGeom>
          <a:ln w="13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0937" y="3619057"/>
            <a:ext cx="17399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206" y="3151399"/>
            <a:ext cx="979169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8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0887" y="3359613"/>
            <a:ext cx="85090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3509" y="4881533"/>
            <a:ext cx="22720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20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0292" y="1691748"/>
            <a:ext cx="1635760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5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4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1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9B204-CB9A-46B1-B507-D3879D81CA74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451" y="498157"/>
            <a:ext cx="23247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Solutions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8169" y="3376380"/>
            <a:ext cx="2032000" cy="410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5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12</a:t>
            </a:r>
            <a:r>
              <a:rPr kumimoji="0" sz="25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175" b="0" i="0" u="none" strike="noStrike" kern="1200" cap="none" spc="135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175" b="0" i="0" u="none" strike="noStrike" kern="1200" cap="none" spc="-7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503" y="1708577"/>
            <a:ext cx="1298575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7829" y="4972026"/>
            <a:ext cx="1743075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30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9464" y="3410018"/>
            <a:ext cx="1431925" cy="0"/>
          </a:xfrm>
          <a:custGeom>
            <a:avLst/>
            <a:gdLst/>
            <a:ahLst/>
            <a:cxnLst/>
            <a:rect l="l" t="t" r="r" b="b"/>
            <a:pathLst>
              <a:path w="1431925">
                <a:moveTo>
                  <a:pt x="0" y="0"/>
                </a:moveTo>
                <a:lnTo>
                  <a:pt x="1431484" y="0"/>
                </a:lnTo>
              </a:path>
            </a:pathLst>
          </a:custGeom>
          <a:ln w="13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6725" y="3259857"/>
            <a:ext cx="2876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1" u="none" strike="noStrike" kern="1200" cap="none" spc="217" normalizeH="0" baseline="-245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1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8833" y="2941111"/>
            <a:ext cx="142176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600" b="0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45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8767" y="3149621"/>
            <a:ext cx="9372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1678" y="4881539"/>
            <a:ext cx="3621404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3(</a:t>
            </a:r>
            <a:r>
              <a:rPr kumimoji="0" sz="30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44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3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25" b="0" i="0" u="none" strike="noStrike" kern="1200" cap="none" spc="-40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8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1)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2735" y="1691743"/>
            <a:ext cx="8032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0" lvl="0" indent="-24002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"/>
              <a:tabLst>
                <a:tab pos="253365" algn="l"/>
              </a:tabLst>
              <a:defRPr/>
            </a:pP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359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3896" y="1691743"/>
            <a:ext cx="16910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50" b="0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r>
              <a:rPr kumimoji="0" sz="2650" b="0" i="1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8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7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4E233-DB7B-4703-B042-42542DB52CE7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Python/NumPy/SciPy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hlinkClick r:id="rId2"/>
              </a:rPr>
              <a:t>http://cs231n.github.io/python-numpy-tutorial/</a:t>
            </a: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hlinkClick r:id="rId3"/>
              </a:rPr>
              <a:t>https://docs.scipy.org/doc/numpy/user/numpy-for-matlab-users.html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Go through at home, and ask TA if you need help.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8786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entire course website</a:t>
            </a:r>
          </a:p>
          <a:p>
            <a:r>
              <a:rPr lang="en-US" dirty="0"/>
              <a:t>Fill out Doodle for TA’s office hours</a:t>
            </a:r>
          </a:p>
          <a:p>
            <a:r>
              <a:rPr lang="en-US" dirty="0"/>
              <a:t>Sign up </a:t>
            </a:r>
            <a:r>
              <a:rPr lang="en-US"/>
              <a:t>for Piazza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first reading</a:t>
            </a:r>
          </a:p>
          <a:p>
            <a:r>
              <a:rPr lang="en-US" dirty="0"/>
              <a:t>Go through NumPy tutorial</a:t>
            </a:r>
          </a:p>
          <a:p>
            <a:r>
              <a:rPr lang="en-US" dirty="0"/>
              <a:t>Start thinking about your project!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B7DA-5B5F-4E66-9FCD-749245A4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Status/first report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976A-9C0E-4B8C-BB43-B0F6A654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Assumption is you’ve done a complete literature review, and decided on your method</a:t>
            </a:r>
          </a:p>
          <a:p>
            <a:r>
              <a:rPr lang="en-US" dirty="0"/>
              <a:t>Ideally you’ve begun your experiments but not completed them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9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72E7-E8E0-476F-AC1C-76258B8E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Status/first presentation grading rubric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2D23-FDB3-4CA0-B410-5EF8E3D38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All questions except the last one scored on a scale of 1 to 5, 5=best:</a:t>
            </a:r>
          </a:p>
          <a:p>
            <a:r>
              <a:rPr lang="en-US" dirty="0"/>
              <a:t>How well did the authors (presenters) explain what problem they are trying to solve? </a:t>
            </a:r>
          </a:p>
          <a:p>
            <a:r>
              <a:rPr lang="en-US" dirty="0"/>
              <a:t>How well did they explain why this problem is important? </a:t>
            </a:r>
          </a:p>
          <a:p>
            <a:r>
              <a:rPr lang="en-US" dirty="0"/>
              <a:t>How well did they explain why the problem is challenging? </a:t>
            </a:r>
          </a:p>
          <a:p>
            <a:r>
              <a:rPr lang="en-US" dirty="0"/>
              <a:t>How thorough was the literature review? </a:t>
            </a:r>
          </a:p>
          <a:p>
            <a:r>
              <a:rPr lang="en-US" dirty="0"/>
              <a:t>How clearly was prior work described? </a:t>
            </a:r>
          </a:p>
          <a:p>
            <a:r>
              <a:rPr lang="en-US" dirty="0"/>
              <a:t>How well did the authors explain how their proposed work is different than prior work? </a:t>
            </a:r>
          </a:p>
          <a:p>
            <a:r>
              <a:rPr lang="en-US" dirty="0"/>
              <a:t>How clearly did the authors describe their proposed approach? </a:t>
            </a:r>
          </a:p>
          <a:p>
            <a:r>
              <a:rPr lang="en-US" dirty="0"/>
              <a:t>How novel is the proposed approach? </a:t>
            </a:r>
          </a:p>
          <a:p>
            <a:r>
              <a:rPr lang="en-US" dirty="0"/>
              <a:t>How challenging and ambitious is the proposed approach?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5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312E-F2B8-4A53-9467-D09BB2503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0392-440C-4787-B0DF-FF0043168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You’ve previously already talked about your method in depth</a:t>
            </a:r>
          </a:p>
          <a:p>
            <a:r>
              <a:rPr lang="en-US" dirty="0"/>
              <a:t>Now review your problem and method (briefly) and describe your experiments and findings</a:t>
            </a:r>
          </a:p>
          <a:p>
            <a:r>
              <a:rPr lang="en-US" dirty="0"/>
              <a:t>You need to analyze the results, not just show them</a:t>
            </a:r>
          </a:p>
        </p:txBody>
      </p:sp>
    </p:spTree>
    <p:extLst>
      <p:ext uri="{BB962C8B-B14F-4D97-AF65-F5344CB8AC3E}">
        <p14:creationId xmlns:p14="http://schemas.microsoft.com/office/powerpoint/2010/main" val="305749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663A-0EA4-4224-BC41-3C464B18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presentation grading rubric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B65D-E091-4647-8175-58F160DA0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All questions except the last one scored on a scale of 1 to 5, 5=best:</a:t>
            </a:r>
          </a:p>
          <a:p>
            <a:r>
              <a:rPr lang="en-US" dirty="0"/>
              <a:t>To what extent did the authors develop the method as described in the first presentation? (1-10) </a:t>
            </a:r>
          </a:p>
          <a:p>
            <a:r>
              <a:rPr lang="en-US" dirty="0"/>
              <a:t>How well did the authors describe their experimental validation? </a:t>
            </a:r>
          </a:p>
          <a:p>
            <a:r>
              <a:rPr lang="en-US" dirty="0"/>
              <a:t>How informative were the figures used? </a:t>
            </a:r>
          </a:p>
          <a:p>
            <a:r>
              <a:rPr lang="en-US" dirty="0"/>
              <a:t>Were all/most relevant baselines and competitor methods included in the experimental validation? </a:t>
            </a:r>
          </a:p>
          <a:p>
            <a:r>
              <a:rPr lang="en-US" dirty="0"/>
              <a:t>Were sufficient experimental settings (e.g. datasets) tested? </a:t>
            </a:r>
          </a:p>
          <a:p>
            <a:r>
              <a:rPr lang="en-US" dirty="0"/>
              <a:t>To what extent is the performance of the proposed method satisfactory? </a:t>
            </a:r>
          </a:p>
          <a:p>
            <a:r>
              <a:rPr lang="en-US" dirty="0"/>
              <a:t>How informative were the conclusions the authors drew about their method’s performance relative to other methods? </a:t>
            </a:r>
          </a:p>
          <a:p>
            <a:r>
              <a:rPr lang="en-US" dirty="0"/>
              <a:t>How sensible was the discussion of limitations? </a:t>
            </a:r>
          </a:p>
          <a:p>
            <a:r>
              <a:rPr lang="en-US" dirty="0"/>
              <a:t>How interesting was the discussion of future work?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8098-893D-42DD-8F12-A242B419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C6C1-BB86-42BE-A6AF-E8CF7564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perspective:</a:t>
            </a:r>
          </a:p>
          <a:p>
            <a:pPr lvl="1"/>
            <a:r>
              <a:rPr lang="en-US" dirty="0"/>
              <a:t>Learn something</a:t>
            </a:r>
          </a:p>
          <a:p>
            <a:pPr lvl="1"/>
            <a:r>
              <a:rPr lang="en-US" dirty="0"/>
              <a:t>Try something out for a real problem</a:t>
            </a:r>
          </a:p>
        </p:txBody>
      </p:sp>
    </p:spTree>
    <p:extLst>
      <p:ext uri="{BB962C8B-B14F-4D97-AF65-F5344CB8AC3E}">
        <p14:creationId xmlns:p14="http://schemas.microsoft.com/office/powerpoint/2010/main" val="24660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940A-6B60-4B2D-8B08-326E425C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6DB0-6D6D-4C8C-8ED9-DAA3B466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classmates’ perspective:</a:t>
            </a:r>
          </a:p>
          <a:p>
            <a:pPr lvl="1"/>
            <a:r>
              <a:rPr lang="en-US" dirty="0"/>
              <a:t>Hear about a niche of DL we haven’t covered, or learn about a niche of DL in more depth</a:t>
            </a:r>
          </a:p>
          <a:p>
            <a:pPr lvl="1"/>
            <a:r>
              <a:rPr lang="en-US" dirty="0"/>
              <a:t>Hear about challenges and how you handled them, that they can use in their own work</a:t>
            </a:r>
          </a:p>
          <a:p>
            <a:pPr lvl="1"/>
            <a:r>
              <a:rPr lang="en-US" dirty="0"/>
              <a:t>Listen to an engaging presentation on a topic they care about</a:t>
            </a:r>
          </a:p>
        </p:txBody>
      </p:sp>
    </p:spTree>
    <p:extLst>
      <p:ext uri="{BB962C8B-B14F-4D97-AF65-F5344CB8AC3E}">
        <p14:creationId xmlns:p14="http://schemas.microsoft.com/office/powerpoint/2010/main" val="294739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Instructor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49" y="1715180"/>
            <a:ext cx="2153475" cy="1211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4" y="1715181"/>
            <a:ext cx="1674735" cy="121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" y="1715180"/>
            <a:ext cx="2606904" cy="121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0248" y="1966743"/>
            <a:ext cx="166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Born 1985 in 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Sofia, Bulgaria</a:t>
            </a:r>
          </a:p>
        </p:txBody>
      </p:sp>
      <p:pic>
        <p:nvPicPr>
          <p:cNvPr id="3074" name="Picture 2" descr="Image result for bulgaria on map of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14" y="285378"/>
            <a:ext cx="1513993" cy="1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69" y="3313062"/>
            <a:ext cx="1659800" cy="1106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6" y="3313062"/>
            <a:ext cx="2581911" cy="110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3313062"/>
            <a:ext cx="1656487" cy="1106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9366" y="3204608"/>
            <a:ext cx="2445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BA in 2008 at</a:t>
            </a:r>
          </a:p>
          <a:p>
            <a:r>
              <a:rPr lang="en-US" sz="2000" dirty="0">
                <a:solidFill>
                  <a:prstClr val="black"/>
                </a:solidFill>
              </a:rPr>
              <a:t>Pomona College, CA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Science &amp; </a:t>
            </a:r>
          </a:p>
          <a:p>
            <a:r>
              <a:rPr lang="en-US" sz="2000" dirty="0">
                <a:solidFill>
                  <a:prstClr val="black"/>
                </a:solidFill>
              </a:rPr>
              <a:t>Media Studies)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74" y="4871016"/>
            <a:ext cx="2074892" cy="1382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49" y="4871016"/>
            <a:ext cx="2048351" cy="1370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4871017"/>
            <a:ext cx="2384266" cy="1382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69541" y="4894413"/>
            <a:ext cx="2081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PhD in 2014</a:t>
            </a:r>
          </a:p>
          <a:p>
            <a:r>
              <a:rPr lang="en-US" sz="2000" dirty="0">
                <a:solidFill>
                  <a:prstClr val="black"/>
                </a:solidFill>
              </a:rPr>
              <a:t>at University of </a:t>
            </a:r>
          </a:p>
          <a:p>
            <a:r>
              <a:rPr lang="en-US" sz="2000" dirty="0">
                <a:solidFill>
                  <a:prstClr val="black"/>
                </a:solidFill>
              </a:rPr>
              <a:t>Texas at Austin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Vision)</a:t>
            </a:r>
          </a:p>
        </p:txBody>
      </p:sp>
    </p:spTree>
    <p:extLst>
      <p:ext uri="{BB962C8B-B14F-4D97-AF65-F5344CB8AC3E}">
        <p14:creationId xmlns:p14="http://schemas.microsoft.com/office/powerpoint/2010/main" val="2752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AC57-0219-4E82-995F-892BE6F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E610-A034-4C9B-9179-9C75D872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my perspective:</a:t>
            </a:r>
          </a:p>
          <a:p>
            <a:pPr lvl="1"/>
            <a:r>
              <a:rPr lang="en-US" dirty="0"/>
              <a:t>Hear about the creative solutions you came up with to handle challenges</a:t>
            </a:r>
          </a:p>
          <a:p>
            <a:pPr lvl="1"/>
            <a:r>
              <a:rPr lang="en-US" dirty="0"/>
              <a:t>Hear your perspective on a topic that I care about</a:t>
            </a:r>
          </a:p>
          <a:p>
            <a:pPr lvl="1"/>
            <a:r>
              <a:rPr lang="en-US" dirty="0"/>
              <a:t>Co-author a publication with you, potentially with a small amount of follow-up work – a really good deal, and looks good on your CV!</a:t>
            </a:r>
          </a:p>
        </p:txBody>
      </p:sp>
    </p:spTree>
    <p:extLst>
      <p:ext uri="{BB962C8B-B14F-4D97-AF65-F5344CB8AC3E}">
        <p14:creationId xmlns:p14="http://schemas.microsoft.com/office/powerpoint/2010/main" val="1227088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4C1-8521-4E61-9244-26150029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4BDD-3856-423E-9E99-DF805477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Don’t reinvent the wheel – your audience will be bored</a:t>
            </a:r>
          </a:p>
          <a:p>
            <a:pPr lvl="1"/>
            <a:r>
              <a:rPr lang="en-US" dirty="0"/>
              <a:t>But it’s ok to adapt an existing method to a new domain/problem…</a:t>
            </a:r>
          </a:p>
          <a:p>
            <a:pPr lvl="1"/>
            <a:r>
              <a:rPr lang="en-US" dirty="0"/>
              <a:t>If you show interesting experimental results…</a:t>
            </a:r>
          </a:p>
          <a:p>
            <a:pPr lvl="1"/>
            <a:r>
              <a:rPr lang="en-US" dirty="0"/>
              <a:t>You analyze them and present them in a clear and engaging fashion</a:t>
            </a:r>
          </a:p>
        </p:txBody>
      </p:sp>
    </p:spTree>
    <p:extLst>
      <p:ext uri="{BB962C8B-B14F-4D97-AF65-F5344CB8AC3E}">
        <p14:creationId xmlns:p14="http://schemas.microsoft.com/office/powerpoint/2010/main" val="93723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54C9-BF82-47F1-9E5E-F3392A80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project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988B-15E3-4E86-9AED-499679AC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Common-sense reasoning</a:t>
            </a:r>
          </a:p>
          <a:p>
            <a:r>
              <a:rPr lang="en-US" dirty="0"/>
              <a:t>Vision and language interactions</a:t>
            </a:r>
          </a:p>
          <a:p>
            <a:r>
              <a:rPr lang="en-US" dirty="0"/>
              <a:t>Object detection</a:t>
            </a:r>
          </a:p>
          <a:p>
            <a:r>
              <a:rPr lang="en-US" dirty="0"/>
              <a:t>Self-supervised learning</a:t>
            </a:r>
          </a:p>
          <a:p>
            <a:r>
              <a:rPr lang="en-US" dirty="0"/>
              <a:t>Domain adaptation</a:t>
            </a:r>
          </a:p>
          <a:p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 err="1"/>
              <a:t>CourseWeb</a:t>
            </a:r>
            <a:r>
              <a:rPr lang="en-US" dirty="0"/>
              <a:t> for details</a:t>
            </a:r>
          </a:p>
        </p:txBody>
      </p:sp>
    </p:spTree>
    <p:extLst>
      <p:ext uri="{BB962C8B-B14F-4D97-AF65-F5344CB8AC3E}">
        <p14:creationId xmlns:p14="http://schemas.microsoft.com/office/powerpoint/2010/main" val="157917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take this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95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will be a lot of work!</a:t>
            </a:r>
          </a:p>
          <a:p>
            <a:pPr lvl="1"/>
            <a:r>
              <a:rPr lang="en-US" dirty="0"/>
              <a:t>I expect you’ll spend </a:t>
            </a:r>
            <a:r>
              <a:rPr lang="en-US" b="1" dirty="0"/>
              <a:t>6-8 hours </a:t>
            </a:r>
            <a:r>
              <a:rPr lang="en-US" dirty="0"/>
              <a:t>on homework or the project each week</a:t>
            </a:r>
          </a:p>
          <a:p>
            <a:pPr lvl="1"/>
            <a:r>
              <a:rPr lang="en-US" dirty="0"/>
              <a:t>But you will learn a lot</a:t>
            </a:r>
          </a:p>
          <a:p>
            <a:r>
              <a:rPr lang="en-US" dirty="0"/>
              <a:t>Some parts will be hard and require that you pay close attention!</a:t>
            </a:r>
          </a:p>
          <a:p>
            <a:pPr lvl="1"/>
            <a:r>
              <a:rPr lang="en-US" dirty="0"/>
              <a:t>But I will have periodic ungraded pop quizzes to see how you’re doing</a:t>
            </a:r>
          </a:p>
          <a:p>
            <a:pPr lvl="1"/>
            <a:r>
              <a:rPr lang="en-US" dirty="0"/>
              <a:t>I will also pick on students randomly to answer questions</a:t>
            </a:r>
          </a:p>
          <a:p>
            <a:pPr lvl="1"/>
            <a:r>
              <a:rPr lang="en-US" dirty="0"/>
              <a:t>Use instructor’s and TA’s office hours!!!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Blitz introductions</a:t>
            </a:r>
          </a:p>
          <a:p>
            <a:r>
              <a:rPr lang="en-US" dirty="0"/>
              <a:t>Intro quiz </a:t>
            </a:r>
          </a:p>
          <a:p>
            <a:r>
              <a:rPr lang="en-US" dirty="0"/>
              <a:t>What is deep learning?</a:t>
            </a:r>
          </a:p>
          <a:p>
            <a:pPr lvl="1"/>
            <a:r>
              <a:rPr lang="en-US" dirty="0"/>
              <a:t>Example problems and tasks</a:t>
            </a:r>
          </a:p>
          <a:p>
            <a:pPr lvl="1"/>
            <a:r>
              <a:rPr lang="en-US" dirty="0"/>
              <a:t>DL in a nutshell</a:t>
            </a:r>
          </a:p>
          <a:p>
            <a:pPr lvl="1"/>
            <a:r>
              <a:rPr lang="en-US" dirty="0"/>
              <a:t>Challenges and generalization</a:t>
            </a:r>
          </a:p>
          <a:p>
            <a:r>
              <a:rPr lang="en-US" dirty="0"/>
              <a:t>Review/tutorial</a:t>
            </a:r>
          </a:p>
          <a:p>
            <a:pPr lvl="1"/>
            <a:r>
              <a:rPr lang="en-US" dirty="0"/>
              <a:t>Linear algebra</a:t>
            </a:r>
          </a:p>
          <a:p>
            <a:pPr lvl="1"/>
            <a:r>
              <a:rPr lang="en-US" dirty="0"/>
              <a:t>Calculus </a:t>
            </a:r>
          </a:p>
          <a:p>
            <a:pPr lvl="1"/>
            <a:r>
              <a:rPr lang="en-US" dirty="0"/>
              <a:t>Python/NumPy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Blitz introductions (</a:t>
            </a:r>
            <a:r>
              <a:rPr lang="en-US"/>
              <a:t>10 sec)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name?</a:t>
            </a:r>
          </a:p>
          <a:p>
            <a:r>
              <a:rPr lang="en-US" dirty="0"/>
              <a:t>What one thing outside of school are you passionate about?</a:t>
            </a:r>
          </a:p>
          <a:p>
            <a:r>
              <a:rPr lang="en-US" dirty="0"/>
              <a:t>What do you hope to get out of this class?</a:t>
            </a:r>
          </a:p>
          <a:p>
            <a:endParaRPr lang="en-US" dirty="0"/>
          </a:p>
          <a:p>
            <a:r>
              <a:rPr lang="en-US" b="1" dirty="0"/>
              <a:t>Every time you speak, please remind me your name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E627-CBB0-48FE-A9C5-630314B5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46DCA-D8A3-4013-9393-2070C1C62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Socrative.com </a:t>
            </a:r>
          </a:p>
          <a:p>
            <a:r>
              <a:rPr lang="en-US" dirty="0"/>
              <a:t>Room: KOVASHKA</a:t>
            </a:r>
          </a:p>
        </p:txBody>
      </p:sp>
    </p:spTree>
    <p:extLst>
      <p:ext uri="{BB962C8B-B14F-4D97-AF65-F5344CB8AC3E}">
        <p14:creationId xmlns:p14="http://schemas.microsoft.com/office/powerpoint/2010/main" val="18687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deep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approach to finding patterns and relationships in data</a:t>
            </a:r>
          </a:p>
          <a:p>
            <a:r>
              <a:rPr lang="en-US" dirty="0"/>
              <a:t>Finding the right representations of the data, that enable correct automatic performance of a given task</a:t>
            </a:r>
          </a:p>
          <a:p>
            <a:r>
              <a:rPr lang="en-US" dirty="0"/>
              <a:t>Examples: Learn to predict the category (label) of an image, learn to translate between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 recognition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39C844-71FB-49B7-BDB7-3AA6997E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95492"/>
            <a:ext cx="7315200" cy="4113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D30A-DF87-4DB9-9A1B-6512D570FD5A}"/>
              </a:ext>
            </a:extLst>
          </p:cNvPr>
          <p:cNvSpPr txBox="1"/>
          <p:nvPr/>
        </p:nvSpPr>
        <p:spPr>
          <a:xfrm>
            <a:off x="0" y="6598344"/>
            <a:ext cx="513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https://towardsdatascience.com/an-intro-to-deep-learning-for-face-recognition-aa8dfbbc51fb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66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7176" cy="4953000"/>
          </a:xfrm>
        </p:spPr>
        <p:txBody>
          <a:bodyPr>
            <a:noAutofit/>
          </a:bodyPr>
          <a:lstStyle/>
          <a:p>
            <a:r>
              <a:rPr lang="en-US" sz="2200" b="1" dirty="0"/>
              <a:t>Course website: </a:t>
            </a:r>
            <a:r>
              <a:rPr lang="en-US" sz="2200" dirty="0">
                <a:hlinkClick r:id="rId3"/>
              </a:rPr>
              <a:t>https://people.cs.pitt.edu/~kovashka/cs1699_sp20/</a:t>
            </a:r>
            <a:r>
              <a:rPr lang="en-US" sz="2200" dirty="0"/>
              <a:t> </a:t>
            </a:r>
          </a:p>
          <a:p>
            <a:r>
              <a:rPr lang="en-US" sz="2200" b="1" dirty="0"/>
              <a:t>Instructor</a:t>
            </a:r>
            <a:r>
              <a:rPr lang="en-US" sz="2200" dirty="0"/>
              <a:t>: Adriana Kovashka (</a:t>
            </a:r>
            <a:r>
              <a:rPr lang="en-US" sz="2200" dirty="0">
                <a:hlinkClick r:id="rId4"/>
              </a:rPr>
              <a:t>kovashka@cs.pitt.edu</a:t>
            </a:r>
            <a:r>
              <a:rPr lang="en-US" sz="2200" dirty="0"/>
              <a:t> )</a:t>
            </a:r>
          </a:p>
          <a:p>
            <a:pPr lvl="1">
              <a:buNone/>
            </a:pP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u="sng" dirty="0"/>
              <a:t>Use "CS1699" at the beginning of your Subject </a:t>
            </a:r>
          </a:p>
          <a:p>
            <a:r>
              <a:rPr lang="en-US" sz="2200" b="1" dirty="0"/>
              <a:t>Office</a:t>
            </a:r>
            <a:r>
              <a:rPr lang="en-US" sz="2200" dirty="0"/>
              <a:t>: </a:t>
            </a:r>
            <a:r>
              <a:rPr lang="en-US" sz="2200" dirty="0" err="1"/>
              <a:t>Sennott</a:t>
            </a:r>
            <a:r>
              <a:rPr lang="en-US" sz="2200" dirty="0"/>
              <a:t> Square 5325 </a:t>
            </a:r>
          </a:p>
          <a:p>
            <a:r>
              <a:rPr lang="en-US" sz="2200" b="1" dirty="0"/>
              <a:t>Class:</a:t>
            </a:r>
            <a:r>
              <a:rPr lang="en-US" sz="2200" dirty="0"/>
              <a:t> Tue/Thu, 3pm-4:15pm</a:t>
            </a:r>
          </a:p>
          <a:p>
            <a:r>
              <a:rPr lang="en-US" sz="2200" b="1" dirty="0"/>
              <a:t>Office hours</a:t>
            </a:r>
            <a:r>
              <a:rPr lang="en-US" sz="2200" dirty="0"/>
              <a:t>:</a:t>
            </a:r>
          </a:p>
          <a:p>
            <a:pPr lvl="1"/>
            <a:r>
              <a:rPr lang="en-US" sz="2200" dirty="0"/>
              <a:t>Tuesday 12:20pm-1:30pm and 4:20pm-5:30pm</a:t>
            </a:r>
          </a:p>
          <a:p>
            <a:pPr lvl="1"/>
            <a:r>
              <a:rPr lang="en-US" sz="2200" dirty="0"/>
              <a:t>Thursday 2pm-2:50pm and 4:20pm-5:30pm</a:t>
            </a:r>
          </a:p>
          <a:p>
            <a:r>
              <a:rPr lang="en-US" sz="2200" b="1" dirty="0"/>
              <a:t>TA: </a:t>
            </a:r>
            <a:r>
              <a:rPr lang="en-US" sz="2200" dirty="0" err="1"/>
              <a:t>Mingda</a:t>
            </a:r>
            <a:r>
              <a:rPr lang="en-US" sz="2200" dirty="0"/>
              <a:t> Zhang (</a:t>
            </a:r>
            <a:r>
              <a:rPr lang="en-US" sz="2200" dirty="0">
                <a:hlinkClick r:id="rId5"/>
              </a:rPr>
              <a:t>mzhang@cs.pitt.edu</a:t>
            </a:r>
            <a:r>
              <a:rPr lang="en-US" sz="2200" dirty="0"/>
              <a:t>)</a:t>
            </a:r>
          </a:p>
          <a:p>
            <a:r>
              <a:rPr lang="en-US" sz="2200" b="1" dirty="0"/>
              <a:t>TA’s office: </a:t>
            </a:r>
            <a:r>
              <a:rPr lang="en-US" sz="2200" dirty="0" err="1"/>
              <a:t>Sennott</a:t>
            </a:r>
            <a:r>
              <a:rPr lang="en-US" sz="2200" dirty="0"/>
              <a:t> Square 5503</a:t>
            </a:r>
          </a:p>
          <a:p>
            <a:r>
              <a:rPr lang="en-US" sz="2200" b="1" dirty="0"/>
              <a:t>TA’s office hours: </a:t>
            </a:r>
            <a:r>
              <a:rPr lang="en-US" sz="2200" dirty="0"/>
              <a:t>TBD (Do this Doodle by end of Jan. 11: </a:t>
            </a:r>
            <a:r>
              <a:rPr lang="en-US" sz="2200" dirty="0">
                <a:hlinkClick r:id="rId6"/>
              </a:rPr>
              <a:t>link</a:t>
            </a:r>
            <a:r>
              <a:rPr lang="en-US" sz="2200" dirty="0"/>
              <a:t>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9407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A7BEC-2A60-476A-9E81-38DC82F5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301" r="24510" b="29346"/>
          <a:stretch/>
        </p:blipFill>
        <p:spPr>
          <a:xfrm>
            <a:off x="457200" y="2087225"/>
            <a:ext cx="3052980" cy="285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C66D2-1CF8-43D4-97DD-B7A874BE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2" t="24327" r="4215" b="23246"/>
          <a:stretch/>
        </p:blipFill>
        <p:spPr>
          <a:xfrm>
            <a:off x="3648635" y="2949341"/>
            <a:ext cx="5495365" cy="3532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B8D24-7352-489E-95CB-4AAB3D451000}"/>
              </a:ext>
            </a:extLst>
          </p:cNvPr>
          <p:cNvSpPr/>
          <p:nvPr/>
        </p:nvSpPr>
        <p:spPr>
          <a:xfrm>
            <a:off x="0" y="6150114"/>
            <a:ext cx="7288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http://openaccess.thecvf.com/content_CVPR_2019/papers/Guo_MSCap_Multi-Style_Image_Captioning_With_Unpaired_Stylized_Text_CVPR_2019_paper.pdf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5"/>
              </a:rPr>
              <a:t>http://openaccess.thecvf.com/content_CVPR_2019/papers/Kim_Dense_Relational_Captioning_Triple-Stream_Networks_for_Relationship-Based_Captioning_CVPR_2019_paper.pdf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984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A15CA9-0312-466E-9BAE-06A767FD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66973"/>
            <a:ext cx="7886700" cy="3559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809AB-2275-42C9-BD49-AC1EBA26E7E4}"/>
              </a:ext>
            </a:extLst>
          </p:cNvPr>
          <p:cNvSpPr txBox="1"/>
          <p:nvPr/>
        </p:nvSpPr>
        <p:spPr>
          <a:xfrm>
            <a:off x="0" y="6611779"/>
            <a:ext cx="6527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Choi et al., “</a:t>
            </a:r>
            <a:r>
              <a:rPr lang="en-US" sz="1000" dirty="0" err="1">
                <a:hlinkClick r:id="rId3"/>
              </a:rPr>
              <a:t>StarGAN</a:t>
            </a:r>
            <a:r>
              <a:rPr lang="en-US" sz="1000" dirty="0">
                <a:hlinkClick r:id="rId3"/>
              </a:rPr>
              <a:t>: Unified Generative Adversarial Networks for Multi-Domain Image-to-Image Translation</a:t>
            </a:r>
            <a:r>
              <a:rPr lang="en-US" sz="1000" dirty="0"/>
              <a:t>”, CVPR 2018</a:t>
            </a:r>
          </a:p>
        </p:txBody>
      </p:sp>
    </p:spTree>
    <p:extLst>
      <p:ext uri="{BB962C8B-B14F-4D97-AF65-F5344CB8AC3E}">
        <p14:creationId xmlns:p14="http://schemas.microsoft.com/office/powerpoint/2010/main" val="267563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EEF4-0610-4724-B083-9171F267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" t="17843" r="33039" b="8780"/>
          <a:stretch/>
        </p:blipFill>
        <p:spPr>
          <a:xfrm>
            <a:off x="1694329" y="2352022"/>
            <a:ext cx="5755342" cy="3774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56795-C268-4BB5-8A17-25AB658760E8}"/>
              </a:ext>
            </a:extLst>
          </p:cNvPr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https://www.youtube.com/watch?v=-QvIX3cY4lc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609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7262-9FA2-4092-8D24-88FBE82D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7685"/>
          <a:stretch/>
        </p:blipFill>
        <p:spPr>
          <a:xfrm>
            <a:off x="965200" y="3385547"/>
            <a:ext cx="7213600" cy="1361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6A77-BABF-478E-9D3F-46A7B327FAD7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922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7022-CB73-46E4-9474-37D2416C63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714" y="2371185"/>
            <a:ext cx="5802573" cy="386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FBE22-9006-4475-84D1-52589AAA0728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1467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generation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28D1F02-9110-4B73-B837-5D04FDCA8A9E}"/>
              </a:ext>
            </a:extLst>
          </p:cNvPr>
          <p:cNvSpPr/>
          <p:nvPr/>
        </p:nvSpPr>
        <p:spPr>
          <a:xfrm>
            <a:off x="535898" y="2184113"/>
            <a:ext cx="4005116" cy="437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93B6D13-B2A9-48D8-AC57-C523D011D563}"/>
              </a:ext>
            </a:extLst>
          </p:cNvPr>
          <p:cNvSpPr/>
          <p:nvPr/>
        </p:nvSpPr>
        <p:spPr>
          <a:xfrm>
            <a:off x="4608316" y="2184113"/>
            <a:ext cx="4144741" cy="3440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1208C-5816-4B10-AC26-223177EEEA37}"/>
              </a:ext>
            </a:extLst>
          </p:cNvPr>
          <p:cNvSpPr txBox="1"/>
          <p:nvPr/>
        </p:nvSpPr>
        <p:spPr>
          <a:xfrm>
            <a:off x="0" y="6607896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Andrej </a:t>
            </a:r>
            <a:r>
              <a:rPr lang="en-US" sz="1000" dirty="0" err="1"/>
              <a:t>Karpathy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624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 and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4D5C0-0CA4-41C1-BA82-2566ADFE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8781" r="10588" b="10047"/>
          <a:stretch/>
        </p:blipFill>
        <p:spPr>
          <a:xfrm>
            <a:off x="457200" y="2232215"/>
            <a:ext cx="7261414" cy="417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77849-BBFE-4651-80F8-4DAB510D70B7}"/>
              </a:ext>
            </a:extLst>
          </p:cNvPr>
          <p:cNvSpPr/>
          <p:nvPr/>
        </p:nvSpPr>
        <p:spPr>
          <a:xfrm>
            <a:off x="0" y="661177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https://grover.allenai.org/detect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591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A7C84-224F-45DF-890D-F999AB448C9D}"/>
              </a:ext>
            </a:extLst>
          </p:cNvPr>
          <p:cNvSpPr txBox="1"/>
          <p:nvPr/>
        </p:nvSpPr>
        <p:spPr>
          <a:xfrm>
            <a:off x="0" y="6604084"/>
            <a:ext cx="3506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Agrawal et al., “</a:t>
            </a:r>
            <a:r>
              <a:rPr lang="en-US" sz="1050" dirty="0">
                <a:hlinkClick r:id="rId2"/>
              </a:rPr>
              <a:t>VQA: Visual Question Answering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ICCV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3BF1-69FD-444B-8294-9694312E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59" y="2377528"/>
            <a:ext cx="4993682" cy="39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3F22A-A2CC-4D14-9CE3-D3DD13CA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3" t="13167" r="24597" b="7752"/>
          <a:stretch/>
        </p:blipFill>
        <p:spPr>
          <a:xfrm>
            <a:off x="1003737" y="290400"/>
            <a:ext cx="7136525" cy="6151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6030D-8AE8-476B-9EF3-3FB041039EDD}"/>
              </a:ext>
            </a:extLst>
          </p:cNvPr>
          <p:cNvSpPr txBox="1"/>
          <p:nvPr/>
        </p:nvSpPr>
        <p:spPr>
          <a:xfrm>
            <a:off x="0" y="6581001"/>
            <a:ext cx="233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https://visualcommonsense.com/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895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 pets</a:t>
            </a:r>
          </a:p>
        </p:txBody>
      </p:sp>
      <p:pic>
        <p:nvPicPr>
          <p:cNvPr id="5" name="Picture 4" descr="A picture containing outdoor, road, grass, building&#10;&#10;Description automatically generated">
            <a:extLst>
              <a:ext uri="{FF2B5EF4-FFF2-40B4-BE49-F238E27FC236}">
                <a16:creationId xmlns:a16="http://schemas.microsoft.com/office/drawing/2014/main" id="{89928B36-1F1F-442F-9709-2543620F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2499472"/>
            <a:ext cx="6059147" cy="340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6B6C1-7B9C-4923-A03B-FC54EFAB230D}"/>
              </a:ext>
            </a:extLst>
          </p:cNvPr>
          <p:cNvSpPr/>
          <p:nvPr/>
        </p:nvSpPr>
        <p:spPr>
          <a:xfrm>
            <a:off x="0" y="65833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https://www.youtube.com/watch?v=wE3fmFTtP9g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2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develop intuitions for machine learning techniques and challenges, in the context of deep neural networks</a:t>
            </a:r>
          </a:p>
          <a:p>
            <a:r>
              <a:rPr lang="en-US" dirty="0"/>
              <a:t>To learn the basic techniques, including the math behind basic neural network operations</a:t>
            </a:r>
          </a:p>
          <a:p>
            <a:r>
              <a:rPr lang="en-US" dirty="0"/>
              <a:t>To become familiar with advances/specialized neural frameworks (e.g. convolutional/recurrent)</a:t>
            </a:r>
          </a:p>
          <a:p>
            <a:r>
              <a:rPr lang="en-US" dirty="0"/>
              <a:t>To understand advantages/disadvantages of methods</a:t>
            </a:r>
          </a:p>
          <a:p>
            <a:r>
              <a:rPr lang="en-US" dirty="0"/>
              <a:t>To practice implementing and using these techniques for simple problems</a:t>
            </a:r>
          </a:p>
          <a:p>
            <a:r>
              <a:rPr lang="en-US" dirty="0"/>
              <a:t>To develop practical solutions for one real problem (course project)</a:t>
            </a:r>
          </a:p>
        </p:txBody>
      </p:sp>
    </p:spTree>
    <p:extLst>
      <p:ext uri="{BB962C8B-B14F-4D97-AF65-F5344CB8AC3E}">
        <p14:creationId xmlns:p14="http://schemas.microsoft.com/office/powerpoint/2010/main" val="10290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 general intelligence???</a:t>
            </a:r>
          </a:p>
        </p:txBody>
      </p:sp>
      <p:pic>
        <p:nvPicPr>
          <p:cNvPr id="5" name="Picture 4" descr="A picture containing man, wearing, white, black&#10;&#10;Description automatically generated">
            <a:extLst>
              <a:ext uri="{FF2B5EF4-FFF2-40B4-BE49-F238E27FC236}">
                <a16:creationId xmlns:a16="http://schemas.microsoft.com/office/drawing/2014/main" id="{851D8C43-60B5-48D9-91B9-7E31A6F7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8" y="2489395"/>
            <a:ext cx="5085603" cy="3537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B83D51-4385-45C7-8C9E-425DA10FC323}"/>
              </a:ext>
            </a:extLst>
          </p:cNvPr>
          <p:cNvSpPr/>
          <p:nvPr/>
        </p:nvSpPr>
        <p:spPr>
          <a:xfrm>
            <a:off x="0" y="6611779"/>
            <a:ext cx="5468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https://www.dailymail.co.uk/sciencetech/article-5287647/Humans-robot-second-self.html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15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these tasks challenging?</a:t>
            </a:r>
          </a:p>
          <a:p>
            <a:r>
              <a:rPr lang="en-US" dirty="0"/>
              <a:t>What are some problems from everyday life that can be helped by deep learning?</a:t>
            </a:r>
          </a:p>
          <a:p>
            <a:r>
              <a:rPr lang="en-US" dirty="0"/>
              <a:t>What are some ethical concerns about using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15830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4753" cy="5257800"/>
          </a:xfrm>
        </p:spPr>
        <p:txBody>
          <a:bodyPr/>
          <a:lstStyle/>
          <a:p>
            <a:r>
              <a:rPr lang="en-US" dirty="0"/>
              <a:t>Deep learning is a specific group of algorithms falling in the broader realm of machine learning</a:t>
            </a:r>
          </a:p>
          <a:p>
            <a:r>
              <a:rPr lang="en-US" dirty="0"/>
              <a:t>All ML/DL algorithms roughly match schema:</a:t>
            </a:r>
          </a:p>
          <a:p>
            <a:pPr lvl="1"/>
            <a:r>
              <a:rPr lang="en-US" dirty="0"/>
              <a:t>Learn a mapping from input to output 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x: image, text, etc.</a:t>
            </a:r>
          </a:p>
          <a:p>
            <a:pPr lvl="1"/>
            <a:r>
              <a:rPr lang="en-US" dirty="0"/>
              <a:t>y: {cat, </a:t>
            </a:r>
            <a:r>
              <a:rPr lang="en-US" dirty="0" err="1"/>
              <a:t>notcat</a:t>
            </a:r>
            <a:r>
              <a:rPr lang="en-US" dirty="0"/>
              <a:t>}, {1, 1.5, 2, …}, etc.</a:t>
            </a:r>
          </a:p>
          <a:p>
            <a:pPr lvl="1"/>
            <a:r>
              <a:rPr lang="en-US" dirty="0"/>
              <a:t>f: this is where the magic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ML/DL in a Nutshell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815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y'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y’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ML/DL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645A3-922E-4C49-B2AA-CBE92E09FB7E}"/>
              </a:ext>
            </a:extLst>
          </p:cNvPr>
          <p:cNvSpPr txBox="1"/>
          <p:nvPr/>
        </p:nvSpPr>
        <p:spPr>
          <a:xfrm>
            <a:off x="0" y="6596390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Figures from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Dhruv Batra</a:t>
            </a:r>
          </a:p>
        </p:txBody>
      </p:sp>
      <p:pic>
        <p:nvPicPr>
          <p:cNvPr id="5" name="Picture 4" descr="Screen Shot 2015-01-21 at 3.00.35 PM.png">
            <a:extLst>
              <a:ext uri="{FF2B5EF4-FFF2-40B4-BE49-F238E27FC236}">
                <a16:creationId xmlns:a16="http://schemas.microsoft.com/office/drawing/2014/main" id="{FC54FACA-5BA8-4CB9-B4DD-30255EAD1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" y="3043430"/>
            <a:ext cx="4760259" cy="1549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4B0514-1367-4BE7-8A67-39C3FB849410}"/>
              </a:ext>
            </a:extLst>
          </p:cNvPr>
          <p:cNvGrpSpPr/>
          <p:nvPr/>
        </p:nvGrpSpPr>
        <p:grpSpPr>
          <a:xfrm>
            <a:off x="1876801" y="2939486"/>
            <a:ext cx="7131522" cy="3622678"/>
            <a:chOff x="1552133" y="2085310"/>
            <a:chExt cx="7591867" cy="3856525"/>
          </a:xfrm>
        </p:grpSpPr>
        <p:pic>
          <p:nvPicPr>
            <p:cNvPr id="7" name="Picture 6" descr="Screen Shot 2015-01-21 at 3.03.04 PM.png">
              <a:extLst>
                <a:ext uri="{FF2B5EF4-FFF2-40B4-BE49-F238E27FC236}">
                  <a16:creationId xmlns:a16="http://schemas.microsoft.com/office/drawing/2014/main" id="{2E5EC4AE-F517-4A5E-8EE2-8A368DE1C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2800" y="2085310"/>
              <a:ext cx="5791200" cy="3856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837C6-138A-4BCB-86CA-0914EBDBE8A2}"/>
                </a:ext>
              </a:extLst>
            </p:cNvPr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ML/DL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not.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words in the email, one-hot representation of size |V|x1, where V is the full vocabulary and x(j) = 1 </a:t>
            </a:r>
            <a:r>
              <a:rPr lang="en-US" dirty="0" err="1"/>
              <a:t>iff</a:t>
            </a:r>
            <a:r>
              <a:rPr lang="en-US" dirty="0"/>
              <a:t> word </a:t>
            </a:r>
            <a:r>
              <a:rPr lang="en-US" i="1" dirty="0"/>
              <a:t>j</a:t>
            </a:r>
            <a:r>
              <a:rPr lang="en-US" dirty="0"/>
              <a:t> is mentioned</a:t>
            </a:r>
          </a:p>
          <a:p>
            <a:pPr lvl="1"/>
            <a:r>
              <a:rPr lang="en-US" dirty="0"/>
              <a:t>y = 1 (if spam) or 0 (if not spam)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dimension of </a:t>
            </a:r>
            <a:r>
              <a:rPr lang="en-US" b="1" dirty="0"/>
              <a:t>x </a:t>
            </a:r>
            <a:r>
              <a:rPr lang="en-US" dirty="0"/>
              <a:t>(i.e. one weight per word)</a:t>
            </a:r>
          </a:p>
          <a:p>
            <a:pPr lvl="2"/>
            <a:r>
              <a:rPr lang="en-US" dirty="0"/>
              <a:t>Weight can be positive, zero, negative…</a:t>
            </a:r>
          </a:p>
          <a:p>
            <a:pPr lvl="2"/>
            <a:r>
              <a:rPr lang="en-US" dirty="0"/>
              <a:t>What might these weights look like? </a:t>
            </a:r>
          </a:p>
        </p:txBody>
      </p:sp>
    </p:spTree>
    <p:extLst>
      <p:ext uri="{BB962C8B-B14F-4D97-AF65-F5344CB8AC3E}">
        <p14:creationId xmlns:p14="http://schemas.microsoft.com/office/powerpoint/2010/main" val="27439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Simple strategy: Let’s 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8669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860" y="2095500"/>
            <a:ext cx="163763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621" y="14859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2361" y="1479570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Y</a:t>
            </a:r>
          </a:p>
        </p:txBody>
      </p:sp>
      <p:pic>
        <p:nvPicPr>
          <p:cNvPr id="13" name="Picture 12" descr="Screen Shot 2015-01-21 at 3.00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8"/>
          <a:stretch/>
        </p:blipFill>
        <p:spPr>
          <a:xfrm>
            <a:off x="81916" y="4756863"/>
            <a:ext cx="3137377" cy="1456909"/>
          </a:xfrm>
          <a:prstGeom prst="rect">
            <a:avLst/>
          </a:prstGeom>
        </p:spPr>
      </p:pic>
      <p:pic>
        <p:nvPicPr>
          <p:cNvPr id="16" name="Picture 15" descr="Screen Shot 2015-01-21 at 3.03.0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 b="47013"/>
          <a:stretch/>
        </p:blipFill>
        <p:spPr>
          <a:xfrm>
            <a:off x="81916" y="1939567"/>
            <a:ext cx="3118484" cy="23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5904" y="3510290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 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0? </a:t>
            </a:r>
          </a:p>
        </p:txBody>
      </p:sp>
    </p:spTree>
    <p:extLst>
      <p:ext uri="{BB962C8B-B14F-4D97-AF65-F5344CB8AC3E}">
        <p14:creationId xmlns:p14="http://schemas.microsoft.com/office/powerpoint/2010/main" val="21717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Where do the weights come from?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 counts and sum to get prediction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200" y="2408832"/>
            <a:ext cx="1752600" cy="1718846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6900" y="3733800"/>
            <a:ext cx="4619625" cy="286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3575" y="1417638"/>
            <a:ext cx="3400425" cy="45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creen Shot 2015-01-21 at 3.03.0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744" b="47013"/>
          <a:stretch/>
        </p:blipFill>
        <p:spPr>
          <a:xfrm>
            <a:off x="81917" y="1939567"/>
            <a:ext cx="1761998" cy="20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ML/DL in a Nutshell</a:t>
            </a:r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r>
              <a:rPr lang="en-US" altLang="en-US" dirty="0"/>
              <a:t>Example: </a:t>
            </a:r>
          </a:p>
          <a:p>
            <a:pPr lvl="1"/>
            <a:r>
              <a:rPr lang="en-US" altLang="en-US" dirty="0"/>
              <a:t>Apply a prediction function to an image to get the desired label output: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		</a:t>
            </a:r>
            <a:r>
              <a:rPr lang="en-US" altLang="en-US" sz="60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1555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8235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2535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7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EC74-00E2-4A97-930F-42F17B14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ML/DL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EE9C-C2D8-410E-A2A6-AD3990547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pixels of the image (concatenated to form a vector)</a:t>
            </a:r>
          </a:p>
          <a:p>
            <a:pPr lvl="1"/>
            <a:r>
              <a:rPr lang="en-US" dirty="0"/>
              <a:t>y = integer (1 = apple, 2 = tomato, etc.)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each dimension of </a:t>
            </a:r>
            <a:r>
              <a:rPr lang="en-US" b="1" dirty="0"/>
              <a:t>x </a:t>
            </a:r>
            <a:r>
              <a:rPr lang="en-US" dirty="0"/>
              <a:t>(i.e. one weight per pixel)</a:t>
            </a:r>
          </a:p>
        </p:txBody>
      </p:sp>
    </p:spTree>
    <p:extLst>
      <p:ext uri="{BB962C8B-B14F-4D97-AF65-F5344CB8AC3E}">
        <p14:creationId xmlns:p14="http://schemas.microsoft.com/office/powerpoint/2010/main" val="226813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Ian Goodfellow,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 Aaron Courville. </a:t>
            </a:r>
            <a:r>
              <a:rPr lang="en-US" i="1" dirty="0"/>
              <a:t>Deep Learning.</a:t>
            </a:r>
            <a:r>
              <a:rPr lang="en-US" dirty="0"/>
              <a:t> MIT Press, 2016. </a:t>
            </a:r>
            <a:r>
              <a:rPr lang="en-US" dirty="0">
                <a:hlinkClick r:id="rId2"/>
              </a:rPr>
              <a:t>online version</a:t>
            </a:r>
            <a:endParaRPr lang="en-US" dirty="0"/>
          </a:p>
          <a:p>
            <a:r>
              <a:rPr lang="en-US" dirty="0"/>
              <a:t>Additional readings from papers</a:t>
            </a:r>
          </a:p>
          <a:p>
            <a:r>
              <a:rPr lang="en-US" dirty="0"/>
              <a:t>Important: Your notes from class are your best study material, slides are not complete with notes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52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CEAD-EB55-4500-9DE4-4034F356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B0CC-B890-4355-88BB-2D849472D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Input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network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outputs</a:t>
            </a:r>
          </a:p>
          <a:p>
            <a:r>
              <a:rPr lang="en-US" sz="2800" dirty="0"/>
              <a:t>Input X is raw (e.g. raw image, </a:t>
            </a:r>
          </a:p>
          <a:p>
            <a:pPr marL="0" indent="0">
              <a:buNone/>
            </a:pPr>
            <a:r>
              <a:rPr lang="en-US" sz="2800" dirty="0"/>
              <a:t>    one-hot representation of text)</a:t>
            </a:r>
          </a:p>
          <a:p>
            <a:r>
              <a:rPr lang="en-US" sz="2800" dirty="0"/>
              <a:t>Network extracts features: abstraction of input</a:t>
            </a:r>
          </a:p>
          <a:p>
            <a:r>
              <a:rPr lang="en-US" sz="2800" dirty="0"/>
              <a:t>Output is the labels Y</a:t>
            </a:r>
          </a:p>
          <a:p>
            <a:r>
              <a:rPr lang="en-US" sz="2800" dirty="0"/>
              <a:t>All parameters of the network trained by checking how well predicted/true Y agree, using labels in the training set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1F8BDF3-6858-4DA1-8030-5260975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48" y="1107283"/>
            <a:ext cx="2872352" cy="1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11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Ultimately, for our application, 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used to make a prediction</a:t>
            </a:r>
          </a:p>
          <a:p>
            <a:pPr lvl="1"/>
            <a:r>
              <a:rPr lang="en-US" dirty="0"/>
              <a:t>Labels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and labels to tune model </a:t>
            </a:r>
            <a:r>
              <a:rPr lang="en-US" i="1" dirty="0"/>
              <a:t>hyperparameters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Hyperparameters </a:t>
            </a:r>
            <a:r>
              <a:rPr lang="en-US" dirty="0"/>
              <a:t>are “knobs” of the algorithm tuned by the designer: number of iterations for learning, learning rate, etc.</a:t>
            </a:r>
          </a:p>
          <a:p>
            <a:pPr lvl="1"/>
            <a:r>
              <a:rPr lang="en-US" dirty="0"/>
              <a:t>We train multiple model (one per hyperparameter setting) and choose the best one, on the validation set</a:t>
            </a:r>
          </a:p>
          <a:p>
            <a:pPr lvl="1"/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9661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9E68-7A89-43CF-95D3-972000D4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1CA757A-4CB1-4375-962C-E7B8AC16E2CC}"/>
              </a:ext>
            </a:extLst>
          </p:cNvPr>
          <p:cNvSpPr txBox="1"/>
          <p:nvPr/>
        </p:nvSpPr>
        <p:spPr>
          <a:xfrm>
            <a:off x="299599" y="1607644"/>
            <a:ext cx="35052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#1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Choose hyperparameters  that work best on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0389C4E-F6C4-4205-AB45-825A1CC32258}"/>
              </a:ext>
            </a:extLst>
          </p:cNvPr>
          <p:cNvSpPr txBox="1"/>
          <p:nvPr/>
        </p:nvSpPr>
        <p:spPr>
          <a:xfrm>
            <a:off x="5559851" y="1373062"/>
            <a:ext cx="3315208" cy="8328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verfitting; e.g. in K-nearest neighbors,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K = 1 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always</a:t>
            </a:r>
            <a:r>
              <a:rPr lang="en-US" sz="18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works perfectly on training</a:t>
            </a:r>
            <a:r>
              <a:rPr sz="18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B3B105D-0E8B-4E76-9087-33DCDA71FDB0}"/>
              </a:ext>
            </a:extLst>
          </p:cNvPr>
          <p:cNvSpPr txBox="1"/>
          <p:nvPr/>
        </p:nvSpPr>
        <p:spPr>
          <a:xfrm>
            <a:off x="384724" y="2919588"/>
            <a:ext cx="4650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#2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, choose  </a:t>
            </a:r>
            <a:r>
              <a:rPr sz="1800" spc="-5" dirty="0">
                <a:latin typeface="Arial"/>
                <a:cs typeface="Arial"/>
              </a:rPr>
              <a:t>hyperparameters that work best on test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C4B6B69-E4DB-4478-A4C1-ABF3223E4DBE}"/>
              </a:ext>
            </a:extLst>
          </p:cNvPr>
          <p:cNvSpPr txBox="1"/>
          <p:nvPr/>
        </p:nvSpPr>
        <p:spPr>
          <a:xfrm>
            <a:off x="348149" y="2326636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80096F80-029E-4E68-A5E0-12CD287E4A42}"/>
              </a:ext>
            </a:extLst>
          </p:cNvPr>
          <p:cNvGrpSpPr/>
          <p:nvPr/>
        </p:nvGrpSpPr>
        <p:grpSpPr>
          <a:xfrm>
            <a:off x="302174" y="3572659"/>
            <a:ext cx="6381750" cy="412750"/>
            <a:chOff x="302174" y="2756869"/>
            <a:chExt cx="6381750" cy="4127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C4D4AB3-7840-48CB-B8D9-FAAB0CE9B1E5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6362387" y="393599"/>
                  </a:moveTo>
                  <a:lnTo>
                    <a:pt x="0" y="393599"/>
                  </a:lnTo>
                  <a:lnTo>
                    <a:pt x="0" y="0"/>
                  </a:lnTo>
                  <a:lnTo>
                    <a:pt x="6362387" y="0"/>
                  </a:lnTo>
                  <a:lnTo>
                    <a:pt x="6362387" y="3935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9ADB04C-F82E-4BB9-A64D-394E4EC11B72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0" y="0"/>
                  </a:moveTo>
                  <a:lnTo>
                    <a:pt x="6362387" y="0"/>
                  </a:lnTo>
                  <a:lnTo>
                    <a:pt x="6362387" y="393599"/>
                  </a:lnTo>
                  <a:lnTo>
                    <a:pt x="0" y="3935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3DA64B78-D7BE-4FBB-80E1-6133098CA17B}"/>
              </a:ext>
            </a:extLst>
          </p:cNvPr>
          <p:cNvSpPr txBox="1"/>
          <p:nvPr/>
        </p:nvSpPr>
        <p:spPr>
          <a:xfrm>
            <a:off x="3270548" y="3619030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train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3514A6B-6656-4618-BCAB-A6F9EAE2080D}"/>
              </a:ext>
            </a:extLst>
          </p:cNvPr>
          <p:cNvSpPr txBox="1"/>
          <p:nvPr/>
        </p:nvSpPr>
        <p:spPr>
          <a:xfrm>
            <a:off x="6674086" y="3582184"/>
            <a:ext cx="1458595" cy="393700"/>
          </a:xfrm>
          <a:prstGeom prst="rect">
            <a:avLst/>
          </a:prstGeom>
          <a:solidFill>
            <a:srgbClr val="F4CCCC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DA15FDE-6DE2-400B-9EA5-5E048CE20DE2}"/>
              </a:ext>
            </a:extLst>
          </p:cNvPr>
          <p:cNvSpPr txBox="1"/>
          <p:nvPr/>
        </p:nvSpPr>
        <p:spPr>
          <a:xfrm>
            <a:off x="384724" y="4188715"/>
            <a:ext cx="5158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#3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b="1" spc="-5" dirty="0">
                <a:latin typeface="Arial"/>
                <a:cs typeface="Arial"/>
              </a:rPr>
              <a:t>val</a:t>
            </a:r>
            <a:r>
              <a:rPr sz="1800" spc="-5" dirty="0">
                <a:latin typeface="Arial"/>
                <a:cs typeface="Arial"/>
              </a:rPr>
              <a:t>, 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; choose  </a:t>
            </a:r>
            <a:r>
              <a:rPr sz="1800" spc="-5" dirty="0">
                <a:latin typeface="Arial"/>
                <a:cs typeface="Arial"/>
              </a:rPr>
              <a:t>hyperparameters on </a:t>
            </a:r>
            <a:r>
              <a:rPr sz="1800" dirty="0">
                <a:latin typeface="Arial"/>
                <a:cs typeface="Arial"/>
              </a:rPr>
              <a:t>val </a:t>
            </a:r>
            <a:r>
              <a:rPr sz="1800" spc="-5" dirty="0">
                <a:latin typeface="Arial"/>
                <a:cs typeface="Arial"/>
              </a:rPr>
              <a:t>and evaluate 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DE5FB851-16C2-4054-8615-6545E347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81936"/>
              </p:ext>
            </p:extLst>
          </p:nvPr>
        </p:nvGraphicFramePr>
        <p:xfrm>
          <a:off x="302174" y="4841781"/>
          <a:ext cx="7820024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train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validation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C0569D-EF58-4A43-9020-EDE1AE72C93E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D11BC12-A707-426E-A983-AB47C9A92D6C}"/>
              </a:ext>
            </a:extLst>
          </p:cNvPr>
          <p:cNvSpPr txBox="1"/>
          <p:nvPr/>
        </p:nvSpPr>
        <p:spPr>
          <a:xfrm>
            <a:off x="5559851" y="2928555"/>
            <a:ext cx="343174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No idea how algorithm will perform on new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; cheating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D1D0B4B-1951-418B-8FDA-AF46A5964A63}"/>
              </a:ext>
            </a:extLst>
          </p:cNvPr>
          <p:cNvSpPr txBox="1"/>
          <p:nvPr/>
        </p:nvSpPr>
        <p:spPr>
          <a:xfrm>
            <a:off x="6199587" y="4183173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8751C"/>
                </a:solidFill>
                <a:latin typeface="Arial"/>
                <a:cs typeface="Arial"/>
              </a:rPr>
              <a:t>Better!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7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12" grpId="0" animBg="1"/>
      <p:bldP spid="13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463E-8901-4FC5-AA56-1FF31E89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B6A58-A749-463B-BC4A-4538B445D37F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107EDE9-45CB-4513-8287-571A98CD61F4}"/>
              </a:ext>
            </a:extLst>
          </p:cNvPr>
          <p:cNvSpPr txBox="1"/>
          <p:nvPr/>
        </p:nvSpPr>
        <p:spPr>
          <a:xfrm>
            <a:off x="348149" y="1726003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AF74253-38CF-4E2C-AEAE-171FC8F8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8614"/>
              </p:ext>
            </p:extLst>
          </p:nvPr>
        </p:nvGraphicFramePr>
        <p:xfrm>
          <a:off x="338624" y="3289950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5">
            <a:extLst>
              <a:ext uri="{FF2B5EF4-FFF2-40B4-BE49-F238E27FC236}">
                <a16:creationId xmlns:a16="http://schemas.microsoft.com/office/drawing/2014/main" id="{65AB56BA-D5CA-45D3-8CC8-5746FBF1BA13}"/>
              </a:ext>
            </a:extLst>
          </p:cNvPr>
          <p:cNvSpPr txBox="1"/>
          <p:nvPr/>
        </p:nvSpPr>
        <p:spPr>
          <a:xfrm>
            <a:off x="421174" y="2494957"/>
            <a:ext cx="505142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#4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Cross-Validation</a:t>
            </a:r>
            <a:r>
              <a:rPr sz="1800" spc="-5" dirty="0">
                <a:latin typeface="Arial"/>
                <a:cs typeface="Arial"/>
              </a:rPr>
              <a:t>: Split data into </a:t>
            </a:r>
            <a:r>
              <a:rPr sz="1800" b="1" dirty="0">
                <a:latin typeface="Arial"/>
                <a:cs typeface="Arial"/>
              </a:rPr>
              <a:t>folds</a:t>
            </a:r>
            <a:r>
              <a:rPr sz="1800" dirty="0">
                <a:latin typeface="Arial"/>
                <a:cs typeface="Arial"/>
              </a:rPr>
              <a:t>,  </a:t>
            </a:r>
            <a:r>
              <a:rPr sz="1800" spc="-5" dirty="0">
                <a:latin typeface="Arial"/>
                <a:cs typeface="Arial"/>
              </a:rPr>
              <a:t>try each fold as </a:t>
            </a:r>
            <a:r>
              <a:rPr sz="1800" dirty="0">
                <a:latin typeface="Arial"/>
                <a:cs typeface="Arial"/>
              </a:rPr>
              <a:t>validation </a:t>
            </a:r>
            <a:r>
              <a:rPr sz="1800" spc="-5" dirty="0">
                <a:latin typeface="Arial"/>
                <a:cs typeface="Arial"/>
              </a:rPr>
              <a:t>and average 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562B3C4C-280E-4E4E-956B-EFA7C5891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35833"/>
              </p:ext>
            </p:extLst>
          </p:nvPr>
        </p:nvGraphicFramePr>
        <p:xfrm>
          <a:off x="338624" y="3829899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5F35BBB2-475C-45DF-95C6-F7D37BEB6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438"/>
              </p:ext>
            </p:extLst>
          </p:nvPr>
        </p:nvGraphicFramePr>
        <p:xfrm>
          <a:off x="338624" y="4369848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8">
            <a:extLst>
              <a:ext uri="{FF2B5EF4-FFF2-40B4-BE49-F238E27FC236}">
                <a16:creationId xmlns:a16="http://schemas.microsoft.com/office/drawing/2014/main" id="{EC75A25B-95C6-4BAF-9420-98592B2E0A40}"/>
              </a:ext>
            </a:extLst>
          </p:cNvPr>
          <p:cNvSpPr txBox="1"/>
          <p:nvPr/>
        </p:nvSpPr>
        <p:spPr>
          <a:xfrm>
            <a:off x="421174" y="4936829"/>
            <a:ext cx="704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Useful for </a:t>
            </a:r>
            <a:r>
              <a:rPr sz="1800" dirty="0">
                <a:latin typeface="Arial"/>
                <a:cs typeface="Arial"/>
              </a:rPr>
              <a:t>small </a:t>
            </a:r>
            <a:r>
              <a:rPr sz="1800" spc="-5" dirty="0">
                <a:latin typeface="Arial"/>
                <a:cs typeface="Arial"/>
              </a:rPr>
              <a:t>datasets, but not used too frequently in deep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learning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hope this would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Statistical estimation view: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2"/>
            <a:r>
              <a:rPr lang="en-US" dirty="0"/>
              <a:t>IID: Independent and Identically Distributed</a:t>
            </a:r>
          </a:p>
          <a:p>
            <a:pPr lvl="1"/>
            <a:r>
              <a:rPr lang="en-US" dirty="0"/>
              <a:t>Learn on training set, 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Machine </a:t>
            </a:r>
            <a:r>
              <a:rPr lang="en-US" i="1" dirty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machine learning algorithm has:</a:t>
            </a:r>
          </a:p>
          <a:p>
            <a:pPr lvl="1"/>
            <a:r>
              <a:rPr lang="en-US" dirty="0"/>
              <a:t>Data representation (x, y)</a:t>
            </a:r>
          </a:p>
          <a:p>
            <a:pPr lvl="1"/>
            <a:r>
              <a:rPr lang="en-US" dirty="0"/>
              <a:t>Problem representation (network)</a:t>
            </a:r>
          </a:p>
          <a:p>
            <a:pPr lvl="1"/>
            <a:r>
              <a:rPr lang="en-US" dirty="0"/>
              <a:t>Evaluation / objective function</a:t>
            </a:r>
          </a:p>
          <a:p>
            <a:pPr lvl="1"/>
            <a:r>
              <a:rPr lang="en-US" dirty="0"/>
              <a:t>Optimization (solve for parameters of network)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Pedro </a:t>
            </a:r>
            <a:r>
              <a:rPr lang="en-US" sz="1100" dirty="0" err="1"/>
              <a:t>Domingos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4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Data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Let’s brainstorm what our “X” should be for various “Y” prediction tasks…</a:t>
            </a:r>
          </a:p>
        </p:txBody>
      </p:sp>
    </p:spTree>
    <p:extLst>
      <p:ext uri="{BB962C8B-B14F-4D97-AF65-F5344CB8AC3E}">
        <p14:creationId xmlns:p14="http://schemas.microsoft.com/office/powerpoint/2010/main" val="3282225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Instances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Decision trees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Sets of rules / Logic programs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Support vector machines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Graphical models (Bayes/Markov nets)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b="1" dirty="0">
                <a:latin typeface="+mj-lt"/>
                <a:cs typeface="Arial" charset="0"/>
                <a:sym typeface="Arial" charset="0"/>
              </a:rPr>
              <a:t>Neural networks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Model ensembles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39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Accuracy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Precision and recall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Squared error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Likelihood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Posterior probability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Cost / Utility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Margin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Entropy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K-L divergence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/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239166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886F-A0A4-4C6F-AF4C-C1E0E5C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A4D6-F4A2-4F75-9FEB-6E2CDB80F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error</a:t>
            </a:r>
          </a:p>
          <a:p>
            <a:r>
              <a:rPr lang="en-US" dirty="0"/>
              <a:t>Can be defined for discrete or continuous outputs</a:t>
            </a:r>
          </a:p>
          <a:p>
            <a:r>
              <a:rPr lang="en-US" dirty="0"/>
              <a:t>E.g. if task is classification – could use cross-entropy loss</a:t>
            </a:r>
          </a:p>
          <a:p>
            <a:r>
              <a:rPr lang="en-US" dirty="0"/>
              <a:t>If task is regression – use L2 loss i.e. ||y-y’||</a:t>
            </a:r>
          </a:p>
        </p:txBody>
      </p:sp>
    </p:spTree>
    <p:extLst>
      <p:ext uri="{BB962C8B-B14F-4D97-AF65-F5344CB8AC3E}">
        <p14:creationId xmlns:p14="http://schemas.microsoft.com/office/powerpoint/2010/main" val="347048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82F-7443-442D-BD0B-84687A1B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Language/Frameworks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BA2D-031F-4CEA-B591-19286069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use Python, NumPy, and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We’ll do a short tutorial; ask TA if you need further help</a:t>
            </a:r>
          </a:p>
          <a:p>
            <a:r>
              <a:rPr lang="en-US" dirty="0"/>
              <a:t>The TA will do a </a:t>
            </a:r>
            <a:r>
              <a:rPr lang="en-US" dirty="0" err="1"/>
              <a:t>PyTorch</a:t>
            </a:r>
            <a:r>
              <a:rPr lang="en-US" dirty="0"/>
              <a:t> tutorial on January 30</a:t>
            </a:r>
          </a:p>
        </p:txBody>
      </p:sp>
    </p:spTree>
    <p:extLst>
      <p:ext uri="{BB962C8B-B14F-4D97-AF65-F5344CB8AC3E}">
        <p14:creationId xmlns:p14="http://schemas.microsoft.com/office/powerpoint/2010/main" val="27497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E5E4-56E1-4236-A7BE-FC901537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7059-7F2C-4BB5-90F9-22074354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Optimization means we need to solve for the parameters </a:t>
            </a:r>
            <a:r>
              <a:rPr lang="en-US" b="1" dirty="0"/>
              <a:t>w</a:t>
            </a:r>
            <a:r>
              <a:rPr lang="en-US" dirty="0"/>
              <a:t> of the model </a:t>
            </a:r>
          </a:p>
          <a:p>
            <a:r>
              <a:rPr lang="en-US" dirty="0"/>
              <a:t>For a (non-linear) neural network, there is no closed-form solution to solve for </a:t>
            </a:r>
            <a:r>
              <a:rPr lang="en-US" b="1" dirty="0"/>
              <a:t>w</a:t>
            </a:r>
            <a:r>
              <a:rPr lang="en-US" dirty="0"/>
              <a:t>; cannot set up linear system with </a:t>
            </a:r>
            <a:r>
              <a:rPr lang="en-US" b="1" dirty="0"/>
              <a:t>w </a:t>
            </a:r>
            <a:r>
              <a:rPr lang="en-US" dirty="0"/>
              <a:t>as the unknowns </a:t>
            </a:r>
            <a:endParaRPr lang="en-US" b="1" dirty="0"/>
          </a:p>
          <a:p>
            <a:r>
              <a:rPr lang="en-US" dirty="0"/>
              <a:t>Thus, all optimization solutions look like this: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Initialize </a:t>
            </a:r>
            <a:r>
              <a:rPr lang="en-US" b="1" dirty="0"/>
              <a:t>w </a:t>
            </a:r>
            <a:r>
              <a:rPr lang="en-US" dirty="0"/>
              <a:t>(e.g. randomly)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Check error (ground-truth vs predicted labels on training set) under current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gradient (derivative) of error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to update </a:t>
            </a:r>
            <a:r>
              <a:rPr lang="en-US" b="1" dirty="0"/>
              <a:t>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Repeat from 2 until convergence </a:t>
            </a:r>
          </a:p>
        </p:txBody>
      </p:sp>
    </p:spTree>
    <p:extLst>
      <p:ext uri="{BB962C8B-B14F-4D97-AF65-F5344CB8AC3E}">
        <p14:creationId xmlns:p14="http://schemas.microsoft.com/office/powerpoint/2010/main" val="22671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Weakly or Semi-supervised learning</a:t>
            </a:r>
          </a:p>
          <a:p>
            <a:pPr lvl="1"/>
            <a:r>
              <a:rPr lang="en-US" dirty="0"/>
              <a:t>Training data includes a few desired outputs, or contains labels that only approximate the labels desired at test time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from: Dhruv Batra</a:t>
            </a:r>
          </a:p>
        </p:txBody>
      </p:sp>
    </p:spTree>
    <p:extLst>
      <p:ext uri="{BB962C8B-B14F-4D97-AF65-F5344CB8AC3E}">
        <p14:creationId xmlns:p14="http://schemas.microsoft.com/office/powerpoint/2010/main" val="2874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Prediction Tasks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Regression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Clustering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 ID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Dimensionality</a:t>
            </a:r>
            <a:br>
              <a:rPr lang="en-US" sz="1800" dirty="0"/>
            </a:br>
            <a:r>
              <a:rPr lang="en-US" sz="1800" dirty="0"/>
              <a:t>Reduction</a:t>
            </a:r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904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Supervised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3904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Unsupervised Learning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Dhruv</a:t>
            </a:r>
            <a:r>
              <a:rPr lang="en-US" sz="1100" dirty="0"/>
              <a:t> </a:t>
            </a:r>
            <a:r>
              <a:rPr lang="en-US" sz="1100" dirty="0" err="1"/>
              <a:t>Batra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6788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</a:t>
            </a:r>
            <a:br>
              <a:rPr lang="en-US" dirty="0"/>
            </a:br>
            <a:r>
              <a:rPr lang="en-US" dirty="0"/>
              <a:t>Example of Solving a ML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Spam or not?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5-01-21 at 3.00.3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114"/>
            <a:ext cx="6421534" cy="20907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30590" y="2374710"/>
            <a:ext cx="7131522" cy="4483290"/>
            <a:chOff x="1552133" y="2085310"/>
            <a:chExt cx="7591867" cy="4772690"/>
          </a:xfrm>
        </p:grpSpPr>
        <p:pic>
          <p:nvPicPr>
            <p:cNvPr id="13" name="Picture 12" descr="Screen Shot 2015-01-21 at 3.03.04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085310"/>
              <a:ext cx="5791200" cy="47726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vs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96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strategy: Let’s 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8669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860" y="2095500"/>
            <a:ext cx="163763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621" y="14859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</a:rPr>
              <a:t>This is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</a:t>
            </a:r>
            <a:r>
              <a:rPr lang="en-US" sz="1100" dirty="0" err="1">
                <a:solidFill>
                  <a:prstClr val="black"/>
                </a:solidFill>
              </a:rPr>
              <a:t>Fei</a:t>
            </a:r>
            <a:r>
              <a:rPr lang="en-US" sz="1100" dirty="0">
                <a:solidFill>
                  <a:prstClr val="black"/>
                </a:solidFill>
              </a:rPr>
              <a:t> Sha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2361" y="1479570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</a:rPr>
              <a:t>This is Y</a:t>
            </a:r>
          </a:p>
        </p:txBody>
      </p:sp>
      <p:pic>
        <p:nvPicPr>
          <p:cNvPr id="13" name="Picture 12" descr="Screen Shot 2015-01-21 at 3.00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8"/>
          <a:stretch/>
        </p:blipFill>
        <p:spPr>
          <a:xfrm>
            <a:off x="81916" y="4756863"/>
            <a:ext cx="3137377" cy="1456909"/>
          </a:xfrm>
          <a:prstGeom prst="rect">
            <a:avLst/>
          </a:prstGeom>
        </p:spPr>
      </p:pic>
      <p:pic>
        <p:nvPicPr>
          <p:cNvPr id="16" name="Picture 15" descr="Screen Shot 2015-01-21 at 3.03.0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 b="47013"/>
          <a:stretch/>
        </p:blipFill>
        <p:spPr>
          <a:xfrm>
            <a:off x="81916" y="1939567"/>
            <a:ext cx="3118484" cy="23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5904" y="3510290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/>
              <a:t>= 1 о</a:t>
            </a:r>
            <a:r>
              <a:rPr lang="en-US" sz="2800" dirty="0"/>
              <a:t>r 0? </a:t>
            </a:r>
          </a:p>
        </p:txBody>
      </p:sp>
    </p:spTree>
    <p:extLst>
      <p:ext uri="{BB962C8B-B14F-4D97-AF65-F5344CB8AC3E}">
        <p14:creationId xmlns:p14="http://schemas.microsoft.com/office/powerpoint/2010/main" val="3657041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Where do the weights come from?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 counts and sum to get prediction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200" y="2408832"/>
            <a:ext cx="1752600" cy="1718846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</a:t>
            </a:r>
            <a:r>
              <a:rPr lang="en-US" sz="1100" dirty="0" err="1">
                <a:solidFill>
                  <a:prstClr val="black"/>
                </a:solidFill>
              </a:rPr>
              <a:t>Fei</a:t>
            </a:r>
            <a:r>
              <a:rPr lang="en-US" sz="1100" dirty="0">
                <a:solidFill>
                  <a:prstClr val="black"/>
                </a:solidFill>
              </a:rPr>
              <a:t> Sha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43575" y="1417638"/>
            <a:ext cx="3400425" cy="45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creen Shot 2015-01-21 at 3.03.0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744" b="47013"/>
          <a:stretch/>
        </p:blipFill>
        <p:spPr>
          <a:xfrm>
            <a:off x="81917" y="1939567"/>
            <a:ext cx="1761998" cy="20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4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not just hand-code these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We’re letting the data do the work rather than develop hand-code classification rules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machine</a:t>
            </a:r>
            <a:r>
              <a:rPr lang="en-US" dirty="0"/>
              <a:t> is </a:t>
            </a:r>
            <a:r>
              <a:rPr lang="en-US" i="1" dirty="0"/>
              <a:t>learning</a:t>
            </a:r>
            <a:r>
              <a:rPr lang="en-US" dirty="0"/>
              <a:t> to program itself</a:t>
            </a:r>
          </a:p>
          <a:p>
            <a:endParaRPr lang="en-US" dirty="0"/>
          </a:p>
          <a:p>
            <a:r>
              <a:rPr lang="en-US" dirty="0"/>
              <a:t>But there are challenges…</a:t>
            </a:r>
          </a:p>
        </p:txBody>
      </p:sp>
    </p:spTree>
    <p:extLst>
      <p:ext uri="{BB962C8B-B14F-4D97-AF65-F5344CB8AC3E}">
        <p14:creationId xmlns:p14="http://schemas.microsoft.com/office/powerpoint/2010/main" val="25584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challenges: ambiguity and context</a:t>
            </a:r>
          </a:p>
          <a:p>
            <a:r>
              <a:rPr lang="en-US" dirty="0"/>
              <a:t>Machines take data representations too literally</a:t>
            </a:r>
          </a:p>
          <a:p>
            <a:r>
              <a:rPr lang="en-US" dirty="0"/>
              <a:t>Humans are much better than machines at generalization, which is needed since test data will rarely look exactly like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204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Klingon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Mlingon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Klingon: </a:t>
            </a:r>
            <a:r>
              <a:rPr lang="en-US" dirty="0" err="1"/>
              <a:t>klix</a:t>
            </a:r>
            <a:r>
              <a:rPr lang="en-US" dirty="0"/>
              <a:t>, </a:t>
            </a:r>
            <a:r>
              <a:rPr lang="en-US" dirty="0" err="1"/>
              <a:t>kour</a:t>
            </a:r>
            <a:r>
              <a:rPr lang="en-US" dirty="0"/>
              <a:t>, </a:t>
            </a:r>
            <a:r>
              <a:rPr lang="en-US" dirty="0" err="1"/>
              <a:t>koop</a:t>
            </a:r>
            <a:endParaRPr lang="en-US" dirty="0"/>
          </a:p>
          <a:p>
            <a:pPr lvl="1"/>
            <a:r>
              <a:rPr lang="en-US" dirty="0" err="1"/>
              <a:t>Mlingon</a:t>
            </a:r>
            <a:r>
              <a:rPr lang="en-US" dirty="0"/>
              <a:t>: moo, </a:t>
            </a:r>
            <a:r>
              <a:rPr lang="en-US" dirty="0" err="1"/>
              <a:t>maa</a:t>
            </a:r>
            <a:r>
              <a:rPr lang="en-US" dirty="0"/>
              <a:t>, </a:t>
            </a:r>
            <a:r>
              <a:rPr lang="en-US" dirty="0" err="1"/>
              <a:t>mou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Testing Data: </a:t>
            </a:r>
            <a:r>
              <a:rPr lang="en-US" dirty="0" err="1"/>
              <a:t>kap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Which language? 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41918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A77F-4525-4BE6-8765-CCC3946A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A50FF-0046-429C-AADF-A3672B495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Processing Unit (GPU)-equipped servers provided by Pitt’s Center for Research Computing (CRC)</a:t>
            </a:r>
          </a:p>
          <a:p>
            <a:r>
              <a:rPr lang="en-US" dirty="0"/>
              <a:t>Login details soon</a:t>
            </a:r>
          </a:p>
          <a:p>
            <a:r>
              <a:rPr lang="en-US" dirty="0"/>
              <a:t>Set up SSH and VPN soon</a:t>
            </a:r>
          </a:p>
        </p:txBody>
      </p:sp>
    </p:spTree>
    <p:extLst>
      <p:ext uri="{BB962C8B-B14F-4D97-AF65-F5344CB8AC3E}">
        <p14:creationId xmlns:p14="http://schemas.microsoft.com/office/powerpoint/2010/main" val="3165138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13643491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932487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“I saw her duck with a telescope…”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29993753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see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Underfitting: 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Overfitting: 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how much the average model over all training sets differs from the true model</a:t>
            </a:r>
          </a:p>
          <a:p>
            <a:pPr lvl="2" eaLnBrk="1" hangingPunct="1"/>
            <a:r>
              <a:rPr lang="en-US" altLang="en-US" sz="2000" dirty="0"/>
              <a:t>Inaccurate assumptions/simplifications made by the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how much models estimated from different training sets differ from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6083697"/>
            <a:ext cx="4717143" cy="326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365875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F419-5FBF-4A7F-9B2A-BAB81DD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AC24-853A-44DC-BFEB-AA88E48B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</a:t>
            </a:r>
          </a:p>
          <a:p>
            <a:r>
              <a:rPr lang="en-US" dirty="0"/>
              <a:t>Five programming assignments </a:t>
            </a:r>
          </a:p>
          <a:p>
            <a:r>
              <a:rPr lang="en-US" dirty="0"/>
              <a:t>Course project</a:t>
            </a:r>
          </a:p>
          <a:p>
            <a:r>
              <a:rPr lang="en-US" dirty="0"/>
              <a:t>Two exams </a:t>
            </a:r>
          </a:p>
          <a:p>
            <a:r>
              <a:rPr lang="en-US" dirty="0"/>
              <a:t>Participation</a:t>
            </a:r>
          </a:p>
        </p:txBody>
      </p:sp>
    </p:spTree>
    <p:extLst>
      <p:ext uri="{BB962C8B-B14F-4D97-AF65-F5344CB8AC3E}">
        <p14:creationId xmlns:p14="http://schemas.microsoft.com/office/powerpoint/2010/main" val="3760225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7375" y="2667000"/>
            <a:ext cx="11620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and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See course website!</a:t>
            </a:r>
          </a:p>
        </p:txBody>
      </p:sp>
    </p:spTree>
    <p:extLst>
      <p:ext uri="{BB962C8B-B14F-4D97-AF65-F5344CB8AC3E}">
        <p14:creationId xmlns:p14="http://schemas.microsoft.com/office/powerpoint/2010/main" val="2115873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this model to test set</a:t>
            </a:r>
          </a:p>
        </p:txBody>
      </p:sp>
    </p:spTree>
    <p:extLst>
      <p:ext uri="{BB962C8B-B14F-4D97-AF65-F5344CB8AC3E}">
        <p14:creationId xmlns:p14="http://schemas.microsoft.com/office/powerpoint/2010/main" val="353291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generalization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Linear algebra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819FF-CB47-4433-9CBB-0FDD8D5E67FE}"/>
              </a:ext>
            </a:extLst>
          </p:cNvPr>
          <p:cNvSpPr txBox="1"/>
          <p:nvPr/>
        </p:nvSpPr>
        <p:spPr>
          <a:xfrm>
            <a:off x="0" y="6488668"/>
            <a:ext cx="638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solidFill>
                  <a:prstClr val="black"/>
                </a:solidFill>
                <a:hlinkClick r:id="rId2"/>
              </a:rPr>
              <a:t>http://cs229.stanford.edu/section/cs229-linalg.pdf</a:t>
            </a:r>
            <a:r>
              <a:rPr lang="en-US" dirty="0">
                <a:solidFill>
                  <a:prstClr val="black"/>
                </a:solidFill>
              </a:rPr>
              <a:t> f</a:t>
            </a:r>
            <a:r>
              <a:rPr lang="en-US" dirty="0"/>
              <a:t>or more</a:t>
            </a:r>
          </a:p>
        </p:txBody>
      </p:sp>
    </p:spTree>
    <p:extLst>
      <p:ext uri="{BB962C8B-B14F-4D97-AF65-F5344CB8AC3E}">
        <p14:creationId xmlns:p14="http://schemas.microsoft.com/office/powerpoint/2010/main" val="37297981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Vectors and matrices are just collections of ordered numbers that represent something: movements in space, scaling factors, word counts, movie ratings, pixel </a:t>
            </a:r>
            <a:r>
              <a:rPr lang="en-US" dirty="0" err="1"/>
              <a:t>brightnesses</a:t>
            </a:r>
            <a:r>
              <a:rPr lang="en-US" dirty="0"/>
              <a:t>, etc. </a:t>
            </a:r>
          </a:p>
          <a:p>
            <a:r>
              <a:rPr lang="en-US" dirty="0"/>
              <a:t>We’ll define some common uses and standard operations on them.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A column vector                    where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 row vector                    where</a:t>
            </a:r>
          </a:p>
          <a:p>
            <a:endParaRPr lang="en-US" altLang="zh-CN" dirty="0"/>
          </a:p>
          <a:p>
            <a:pPr>
              <a:buNone/>
            </a:pPr>
            <a:r>
              <a:rPr lang="en-US" altLang="zh-CN" dirty="0"/>
              <a:t>        denotes the transpose operation</a:t>
            </a:r>
          </a:p>
          <a:p>
            <a:r>
              <a:rPr lang="en-US" altLang="zh-CN" dirty="0"/>
              <a:t>You need to keep track of orientation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714264" y="1676400"/>
            <a:ext cx="1620000" cy="356949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720244" y="2182419"/>
            <a:ext cx="1308956" cy="1779981"/>
          </a:xfrm>
          <a:prstGeom prst="rect">
            <a:avLst/>
          </a:prstGeom>
        </p:spPr>
      </p:pic>
      <p:pic>
        <p:nvPicPr>
          <p:cNvPr id="12" name="Picture 1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104400" y="4113890"/>
            <a:ext cx="1620000" cy="30571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800800" y="4724400"/>
            <a:ext cx="3600000" cy="415584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0" y="5202600"/>
            <a:ext cx="360000" cy="36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\in \mathbb{R}^{n \times 1}$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= &#10;\begin{bmatrix}&#10;v_1 \\ v_2 \\ \vdots \\ v_n&#10;\end{bmatrix}$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\in \mathbb{R}^{1 \times n}$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= &#10;\begin{bmatrix}&#10;v_1 &amp; v_2 &amp; \dots &amp; v_n&#10;\end{bmatrix}$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T$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= &#10;\begin{bmatrix}&#10;a_{11} &amp; a_{12} &amp; a_{13} &amp; \dots &amp; a_{1n} \\&#10;a_{21} &amp; a_{22} &amp; a_{23} &amp; \dots &amp; a_{2n} \\&#10;\vdots &amp; &amp; &amp; &amp; \vdots \\&#10;a_{m1} &amp; a_{m2} &amp; a_{m3} &amp; \dots &amp; a_{mn}&#10;\end{bmatrix}$&#10;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\in \mathbb{R}^{m \times n}$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m = n$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$&#10;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x}^T \mathbf{y} =&#10;\begin{bmatrix}&#10;x_1 &amp; \dots &amp; x_n&#10;\end{bmatrix}&#10;\begin{bmatrix}&#10;y_1 \\ \vdots \\ y_n&#10;\end{bmatrix}&#10;= \sum_{i=1}^n x_i y_i \qquad (\textrm{scalar})$ 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^T = \mathbf{A}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textrm{col-rank}(\mathbf{A}) &amp;= &#10;\textrm{ the maximum number of linearly independent column vectors of } \mathbf{A} \\&#10;\textrm{row-rank}(\mathbf{A}) &amp;= &#10;\textrm{ the maximum number of linearly independent row vectors of } \mathbf{A} &#10;\end{align*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textrm{rank}(\mathbf{A})\triangleq \textrm{col-rank}(\mathbf{A})= \textrm{row-rank}(\mathbf{A})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2526</TotalTime>
  <Words>5839</Words>
  <Application>Microsoft Office PowerPoint</Application>
  <PresentationFormat>On-screen Show (4:3)</PresentationFormat>
  <Paragraphs>1067</Paragraphs>
  <Slides>137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137</vt:i4>
      </vt:variant>
    </vt:vector>
  </HeadingPairs>
  <TitlesOfParts>
    <vt:vector size="150" baseType="lpstr">
      <vt:lpstr>Arial</vt:lpstr>
      <vt:lpstr>Calibri</vt:lpstr>
      <vt:lpstr>Cambria Math</vt:lpstr>
      <vt:lpstr>cmmi10</vt:lpstr>
      <vt:lpstr>Courier New</vt:lpstr>
      <vt:lpstr>Symbol</vt:lpstr>
      <vt:lpstr>Times New Roman</vt:lpstr>
      <vt:lpstr>1_Office Theme</vt:lpstr>
      <vt:lpstr>2_Office Theme</vt:lpstr>
      <vt:lpstr>9_Default Design</vt:lpstr>
      <vt:lpstr>Office Theme</vt:lpstr>
      <vt:lpstr>1_Default Design</vt:lpstr>
      <vt:lpstr>3_Office Theme</vt:lpstr>
      <vt:lpstr>CS 1699: Deep Learning Introduction</vt:lpstr>
      <vt:lpstr>About the Instructor</vt:lpstr>
      <vt:lpstr>Course Info</vt:lpstr>
      <vt:lpstr>Course Goals</vt:lpstr>
      <vt:lpstr>Textbooks</vt:lpstr>
      <vt:lpstr>Programming Language/Frameworks</vt:lpstr>
      <vt:lpstr>Computing Resources</vt:lpstr>
      <vt:lpstr>Course Structure</vt:lpstr>
      <vt:lpstr>Policies and Schedule </vt:lpstr>
      <vt:lpstr>Project milestones</vt:lpstr>
      <vt:lpstr>Logistics</vt:lpstr>
      <vt:lpstr>Project proposal</vt:lpstr>
      <vt:lpstr>Project proposal rubric</vt:lpstr>
      <vt:lpstr>Status/first report presentation</vt:lpstr>
      <vt:lpstr>Status/first presentation grading rubric</vt:lpstr>
      <vt:lpstr>Final presentation </vt:lpstr>
      <vt:lpstr>Final presentation grading rubric</vt:lpstr>
      <vt:lpstr>Tips for a successful project</vt:lpstr>
      <vt:lpstr>Tips for a successful project</vt:lpstr>
      <vt:lpstr>Tips for a successful project</vt:lpstr>
      <vt:lpstr>Tips for a successful project</vt:lpstr>
      <vt:lpstr>Possible project topics</vt:lpstr>
      <vt:lpstr>Should I take this class?</vt:lpstr>
      <vt:lpstr>Questions?</vt:lpstr>
      <vt:lpstr>Plan for Today</vt:lpstr>
      <vt:lpstr>Blitz introductions (10 sec)</vt:lpstr>
      <vt:lpstr>Intro quiz</vt:lpstr>
      <vt:lpstr>What is deep learning?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PowerPoint Presentation</vt:lpstr>
      <vt:lpstr>Example deep learning tasks</vt:lpstr>
      <vt:lpstr>Example deep learning tasks</vt:lpstr>
      <vt:lpstr>Example deep learning tasks</vt:lpstr>
      <vt:lpstr>DL in a Nutshell</vt:lpstr>
      <vt:lpstr>ML/DL in a Nutshell</vt:lpstr>
      <vt:lpstr>ML/DL in a Nutshell</vt:lpstr>
      <vt:lpstr>ML/DL in a Nutshell</vt:lpstr>
      <vt:lpstr>Simple strategy: Let’s count!</vt:lpstr>
      <vt:lpstr>Weigh counts and sum to get prediction </vt:lpstr>
      <vt:lpstr>ML/DL in a Nutshell</vt:lpstr>
      <vt:lpstr>ML/DL in a Nutshell</vt:lpstr>
      <vt:lpstr>DL in a Nutshell</vt:lpstr>
      <vt:lpstr>Validation strategies</vt:lpstr>
      <vt:lpstr>Validation strategies</vt:lpstr>
      <vt:lpstr>Validation strategies</vt:lpstr>
      <vt:lpstr>Why do we hope this would work?</vt:lpstr>
      <vt:lpstr>Elements of Machine Learning</vt:lpstr>
      <vt:lpstr>Data representation</vt:lpstr>
      <vt:lpstr>Problem representation</vt:lpstr>
      <vt:lpstr>Evaluation / objective function</vt:lpstr>
      <vt:lpstr>Loss functions</vt:lpstr>
      <vt:lpstr>Optimization</vt:lpstr>
      <vt:lpstr>Types of Learning</vt:lpstr>
      <vt:lpstr>Types of Prediction Tasks</vt:lpstr>
      <vt:lpstr>Recall:  Example of Solving a ML Problem</vt:lpstr>
      <vt:lpstr>Simple strategy: Let’s count!</vt:lpstr>
      <vt:lpstr>Weigh counts and sum to get prediction </vt:lpstr>
      <vt:lpstr>Why not just hand-code these weights?</vt:lpstr>
      <vt:lpstr>Challenges</vt:lpstr>
      <vt:lpstr>Klingon vs Mlingon Classification</vt:lpstr>
      <vt:lpstr>“I saw her duck”</vt:lpstr>
      <vt:lpstr>“I saw her duck”</vt:lpstr>
      <vt:lpstr>“I saw her duck”</vt:lpstr>
      <vt:lpstr>“I saw her duck with a telescope…”</vt:lpstr>
      <vt:lpstr>What humans see</vt:lpstr>
      <vt:lpstr>What computers see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 of generalization</vt:lpstr>
      <vt:lpstr>Linear algebra review</vt:lpstr>
      <vt:lpstr>Vectors and Matrices</vt:lpstr>
      <vt:lpstr>Vector</vt:lpstr>
      <vt:lpstr>Vectors have two main uses</vt:lpstr>
      <vt:lpstr>Matrix</vt:lpstr>
      <vt:lpstr>Matrix Operations</vt:lpstr>
      <vt:lpstr>Different types of product</vt:lpstr>
      <vt:lpstr>Inner Product</vt:lpstr>
      <vt:lpstr>Matrix Multiplication</vt:lpstr>
      <vt:lpstr>Matrix Multiplication</vt:lpstr>
      <vt:lpstr>Matrix Multiplication</vt:lpstr>
      <vt:lpstr>Matrix Operation Properties</vt:lpstr>
      <vt:lpstr>Matrix Operations</vt:lpstr>
      <vt:lpstr>PowerPoint Presentation</vt:lpstr>
      <vt:lpstr>Special Matrices</vt:lpstr>
      <vt:lpstr>Special Matrices</vt:lpstr>
      <vt:lpstr>Norms</vt:lpstr>
      <vt:lpstr>PowerPoint Presentation</vt:lpstr>
      <vt:lpstr>Matrix Rank</vt:lpstr>
      <vt:lpstr>Linear independence</vt:lpstr>
      <vt:lpstr>Linear independence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Calculus review</vt:lpstr>
      <vt:lpstr>Differentiation</vt:lpstr>
      <vt:lpstr>Derivative = rate of change</vt:lpstr>
      <vt:lpstr>Derivative = rate of change</vt:lpstr>
      <vt:lpstr>Ways to Write the Derivative</vt:lpstr>
      <vt:lpstr>Differentiation Formulas</vt:lpstr>
      <vt:lpstr>Examples</vt:lpstr>
      <vt:lpstr>More Formulas</vt:lpstr>
      <vt:lpstr>More Examples</vt:lpstr>
      <vt:lpstr>Product and Quotient</vt:lpstr>
      <vt:lpstr>Chain Rule</vt:lpstr>
      <vt:lpstr>Try These</vt:lpstr>
      <vt:lpstr>Solutions</vt:lpstr>
      <vt:lpstr>Python/NumPy/SciPy  http://cs231n.github.io/python-numpy-tutorial/   https://docs.scipy.org/doc/numpy/user/numpy-for-matlab-users.html    Go through at home, and ask TA if you need help. </vt:lpstr>
      <vt:lpstr>Your Homework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218</cp:revision>
  <dcterms:created xsi:type="dcterms:W3CDTF">2015-04-17T19:15:42Z</dcterms:created>
  <dcterms:modified xsi:type="dcterms:W3CDTF">2020-01-06T21:06:21Z</dcterms:modified>
</cp:coreProperties>
</file>