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93" r:id="rId3"/>
    <p:sldMasterId id="2147483805" r:id="rId4"/>
    <p:sldMasterId id="2147483830" r:id="rId5"/>
    <p:sldMasterId id="2147483893" r:id="rId6"/>
    <p:sldMasterId id="2147483905" r:id="rId7"/>
    <p:sldMasterId id="2147483929" r:id="rId8"/>
    <p:sldMasterId id="2147483941" r:id="rId9"/>
  </p:sldMasterIdLst>
  <p:notesMasterIdLst>
    <p:notesMasterId r:id="rId76"/>
  </p:notesMasterIdLst>
  <p:sldIdLst>
    <p:sldId id="256" r:id="rId10"/>
    <p:sldId id="502" r:id="rId11"/>
    <p:sldId id="495" r:id="rId12"/>
    <p:sldId id="496" r:id="rId13"/>
    <p:sldId id="426" r:id="rId14"/>
    <p:sldId id="497" r:id="rId15"/>
    <p:sldId id="310" r:id="rId16"/>
    <p:sldId id="469" r:id="rId17"/>
    <p:sldId id="471" r:id="rId18"/>
    <p:sldId id="257" r:id="rId19"/>
    <p:sldId id="286" r:id="rId20"/>
    <p:sldId id="314" r:id="rId21"/>
    <p:sldId id="315" r:id="rId22"/>
    <p:sldId id="316" r:id="rId23"/>
    <p:sldId id="318" r:id="rId24"/>
    <p:sldId id="428" r:id="rId25"/>
    <p:sldId id="429" r:id="rId26"/>
    <p:sldId id="430" r:id="rId27"/>
    <p:sldId id="319" r:id="rId28"/>
    <p:sldId id="320" r:id="rId29"/>
    <p:sldId id="321" r:id="rId30"/>
    <p:sldId id="327" r:id="rId31"/>
    <p:sldId id="328" r:id="rId32"/>
    <p:sldId id="432" r:id="rId33"/>
    <p:sldId id="503" r:id="rId34"/>
    <p:sldId id="433" r:id="rId35"/>
    <p:sldId id="434" r:id="rId36"/>
    <p:sldId id="435" r:id="rId37"/>
    <p:sldId id="436" r:id="rId38"/>
    <p:sldId id="437" r:id="rId39"/>
    <p:sldId id="438" r:id="rId40"/>
    <p:sldId id="332" r:id="rId41"/>
    <p:sldId id="498" r:id="rId42"/>
    <p:sldId id="452" r:id="rId43"/>
    <p:sldId id="335" r:id="rId44"/>
    <p:sldId id="336" r:id="rId45"/>
    <p:sldId id="439" r:id="rId46"/>
    <p:sldId id="440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504" r:id="rId55"/>
    <p:sldId id="448" r:id="rId56"/>
    <p:sldId id="449" r:id="rId57"/>
    <p:sldId id="450" r:id="rId58"/>
    <p:sldId id="330" r:id="rId59"/>
    <p:sldId id="451" r:id="rId60"/>
    <p:sldId id="343" r:id="rId61"/>
    <p:sldId id="344" r:id="rId62"/>
    <p:sldId id="345" r:id="rId63"/>
    <p:sldId id="346" r:id="rId64"/>
    <p:sldId id="499" r:id="rId65"/>
    <p:sldId id="501" r:id="rId66"/>
    <p:sldId id="348" r:id="rId67"/>
    <p:sldId id="460" r:id="rId68"/>
    <p:sldId id="492" r:id="rId69"/>
    <p:sldId id="493" r:id="rId70"/>
    <p:sldId id="461" r:id="rId71"/>
    <p:sldId id="462" r:id="rId72"/>
    <p:sldId id="463" r:id="rId73"/>
    <p:sldId id="464" r:id="rId74"/>
    <p:sldId id="466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87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5.wmf"/><Relationship Id="rId4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5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37.wmf"/><Relationship Id="rId1" Type="http://schemas.openxmlformats.org/officeDocument/2006/relationships/image" Target="../media/image5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2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2.wmf"/><Relationship Id="rId1" Type="http://schemas.openxmlformats.org/officeDocument/2006/relationships/image" Target="../media/image5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37.wmf"/><Relationship Id="rId1" Type="http://schemas.openxmlformats.org/officeDocument/2006/relationships/image" Target="../media/image5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6C095E-F8C3-4942-B2BE-AE734DA3BB1F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15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34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b="1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8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>
                <a:solidFill>
                  <a:prstClr val="black"/>
                </a:solidFill>
              </a:rPr>
              <a:pPr/>
              <a:t>24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669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>
                <a:solidFill>
                  <a:prstClr val="black"/>
                </a:solidFill>
              </a:rPr>
              <a:pPr/>
              <a:t>25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6693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>
                <a:solidFill>
                  <a:prstClr val="black"/>
                </a:solidFill>
              </a:rPr>
              <a:pPr/>
              <a:t>26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410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>
                <a:solidFill>
                  <a:prstClr val="black"/>
                </a:solidFill>
              </a:rPr>
              <a:pPr/>
              <a:t>27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9599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>
                <a:solidFill>
                  <a:prstClr val="black"/>
                </a:solidFill>
              </a:rPr>
              <a:pPr/>
              <a:t>28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8358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>
                <a:solidFill>
                  <a:prstClr val="black"/>
                </a:solidFill>
              </a:rPr>
              <a:pPr/>
              <a:t>29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60365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>
                <a:solidFill>
                  <a:prstClr val="black"/>
                </a:solidFill>
              </a:rPr>
              <a:pPr/>
              <a:t>30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9133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8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7CB900-BD74-4294-AABB-C0FB35669E7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06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>
                <a:solidFill>
                  <a:prstClr val="black"/>
                </a:solidFill>
              </a:rPr>
              <a:pPr/>
              <a:t>34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9173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852BD7-3765-4605-A52F-A42D75DE17E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59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>
                <a:solidFill>
                  <a:prstClr val="black"/>
                </a:solidFill>
              </a:rPr>
              <a:pPr/>
              <a:t>37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9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>
                <a:solidFill>
                  <a:prstClr val="black"/>
                </a:solidFill>
              </a:rPr>
              <a:pPr/>
              <a:t>38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640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>
                <a:solidFill>
                  <a:prstClr val="black"/>
                </a:solidFill>
              </a:rPr>
              <a:pPr/>
              <a:t>39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6669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>
                <a:solidFill>
                  <a:prstClr val="black"/>
                </a:solidFill>
              </a:rPr>
              <a:pPr/>
              <a:t>40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267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>
                <a:solidFill>
                  <a:prstClr val="black"/>
                </a:solidFill>
              </a:rPr>
              <a:pPr/>
              <a:t>41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7127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>
                <a:solidFill>
                  <a:prstClr val="black"/>
                </a:solidFill>
              </a:rPr>
              <a:pPr/>
              <a:t>42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0227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>
                <a:solidFill>
                  <a:prstClr val="black"/>
                </a:solidFill>
              </a:rPr>
              <a:pPr/>
              <a:t>43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8380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>
                <a:solidFill>
                  <a:prstClr val="black"/>
                </a:solidFill>
              </a:rPr>
              <a:pPr/>
              <a:t>44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81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B469E2-8A42-4E58-8F64-C06D70D8D4D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62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>
                <a:solidFill>
                  <a:prstClr val="black"/>
                </a:solidFill>
              </a:rPr>
              <a:pPr/>
              <a:t>45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75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>
                <a:solidFill>
                  <a:prstClr val="black"/>
                </a:solidFill>
              </a:rPr>
              <a:pPr/>
              <a:t>46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75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>
                <a:solidFill>
                  <a:prstClr val="black"/>
                </a:solidFill>
              </a:rPr>
              <a:pPr/>
              <a:t>47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3097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>
                <a:solidFill>
                  <a:prstClr val="black"/>
                </a:solidFill>
              </a:rPr>
              <a:pPr/>
              <a:t>48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78353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>
                <a:solidFill>
                  <a:prstClr val="black"/>
                </a:solidFill>
              </a:rPr>
              <a:pPr/>
              <a:t>49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7724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72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>
                <a:solidFill>
                  <a:prstClr val="black"/>
                </a:solidFill>
              </a:rPr>
              <a:pPr/>
              <a:t>51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6640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27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88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50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8350C9-D28D-4D25-AB9A-35751E43857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0426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70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463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>
                <a:solidFill>
                  <a:prstClr val="black"/>
                </a:solidFill>
              </a:rPr>
              <a:pPr/>
              <a:t>59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51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758421-9D0F-43AA-86CE-85A382729DB4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1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B9515-F27F-4C80-95D4-BC501A23A310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28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>
                <a:solidFill>
                  <a:prstClr val="black"/>
                </a:solidFill>
              </a:rPr>
              <a:pPr/>
              <a:t>62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068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>
                <a:solidFill>
                  <a:prstClr val="black"/>
                </a:solidFill>
              </a:rPr>
              <a:pPr/>
              <a:t>63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704434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>
                <a:solidFill>
                  <a:prstClr val="black"/>
                </a:solidFill>
              </a:rPr>
              <a:pPr/>
              <a:t>64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73594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>
                <a:solidFill>
                  <a:prstClr val="black"/>
                </a:solidFill>
              </a:rPr>
              <a:pPr/>
              <a:t>65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22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4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00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>
                <a:solidFill>
                  <a:prstClr val="black"/>
                </a:solidFill>
              </a:rPr>
              <a:pPr/>
              <a:t>18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684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A5D7F-14F5-42FA-9CC1-E5976CA936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78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57FAEE-43E4-47CF-98DE-9364428E3BD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CS 376 Lecture 26 Tracking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5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1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8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0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9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32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51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77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21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96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77FFB1-7D69-408C-A58F-71E0F5DB62A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88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B011C-BB6F-4C47-A026-D9EBDF59EFBB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1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FE2DC-3D77-47E6-9A1B-7C38581763B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9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FE3CB-3F35-4B5B-AA69-5E1B6587CD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82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1372F-7C30-4B41-8B78-852DE591F24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92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8ADC-1E93-41BB-8A8A-DBBDBB25041A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0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891F3-2122-4EC5-B395-6351CBC8C34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6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4CB05-6222-4538-9518-AB439766E92E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28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D86D2-A511-4F17-9707-D2C2EAFA605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53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8882A-44FE-42E0-9A95-D0302B419C8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28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4C240-3BBE-4156-837F-D228F568707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42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832DA9-9E39-42B8-8F72-44116318EE45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7B9C7-8507-46AD-A85B-E0788F700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85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B2CE90-45E2-4B4F-8935-D8FF3DF385A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57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2167C-F9DB-45BC-AE92-AF9DDB24E05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7B463-CA36-4BD9-A521-C7B2060747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2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CA20E-7B1E-4209-B100-195CC06FDFD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FA21D-C91C-4695-BB0C-B3243799C8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45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6175A-3467-4742-80BB-5BD8AE21113C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08F3-5A17-498F-894D-D5C2E31DF2F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51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D5DB8-BA1E-4795-9F15-31BBCB26043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0537C-DC0C-4F34-BBD0-1D79FB1221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9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EF905-F2AE-4066-A147-7E896BE2B0D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3BF6A-5F3C-45BE-A920-96E94376BB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1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09BC1-B7F1-44BE-8F9D-0BF41C12979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AF9BF-F5EB-436A-9CB1-D8679135C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42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2D1F94-FEE0-4A06-953F-2F57EA48939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628CC-1B71-4507-B4E9-BF3233AAF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9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F0065-EA93-4ADD-B96B-1B21130F3432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85548-B405-41A2-AA69-F6F123F01B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8AD39-2802-40C4-A470-FEBCE2E9BFED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7FCB44-0477-4F0E-A0EE-B04F68DF66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87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4FA08-3015-4190-A1C4-71529B775B0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88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15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50A44-63E1-422F-824A-996608FF2D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4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B8996-6754-46EF-A243-9A70F8757F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20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FBD1E-D6CE-43FE-B16B-2F04375E59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3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30EB9-C968-465F-80B7-6BEE77979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3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5ABC-FAA3-4DF9-98A4-70E4E35CCD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5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33821-42A0-4B39-A23D-2F2EE69797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32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BA13-2A91-40C8-9758-C58E4F2A1E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35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F28E7-B474-47AD-991E-90EF16E674B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9CFF1-DC34-43AA-88B1-B242C25327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1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48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55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0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6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84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21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28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61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082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68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0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E722-711A-41F4-8A09-2FFA814DCA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DE2E8-E452-4248-9A3F-92F7EB175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17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4511-5698-494C-B205-62330BC668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A2559-03C7-4139-AF48-763962DC19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1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F17B7-574D-404D-A672-CB995BD32B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BF83E-D14E-4694-943E-9A29E323C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1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C973-143B-4129-A22E-C2056EB9C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AA7F1-61F1-4576-BC52-B5ACABE3A1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878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D368-BDDD-4ECD-8416-AAEA6F2BFE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C8E95-D9F9-4816-8AF2-E59EA7B1AC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78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8F26-28B6-494D-A028-BA98D0201D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8FD9F-A1BD-4F06-BF37-E5F3DEA515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09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591CD-38D9-4226-92AE-2B3AF3D209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D3EC-2EE0-4D5B-B43D-EF246BF992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4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718C6-39A7-410A-99B8-02C87980D5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AFB1E-B6AE-4EBD-BB1D-818D4A9773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676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0233A-0ABC-46B4-8D6D-B6BDDD8CC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B3977-D676-4ED7-9933-9A5F5EB3EC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324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D515-D446-4030-9596-3FF2EA70BF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448FF-D307-4375-86F8-FF76FDAA31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68AD-DCC1-4A99-BD1A-560C4AB6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B5F74-F68D-45AB-8B59-AB60EFAA8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11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09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36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560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84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78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216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920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324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38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3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77FFB1-7D69-408C-A58F-71E0F5DB62A2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1B011C-BB6F-4C47-A026-D9EBDF59EFBB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FE2DC-3D77-47E6-9A1B-7C38581763B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4FE3CB-3F35-4B5B-AA69-5E1B6587CDAC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F1372F-7C30-4B41-8B78-852DE591F241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8ADC-1E93-41BB-8A8A-DBBDBB25041A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E891F3-2122-4EC5-B395-6351CBC8C34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4CB05-6222-4538-9518-AB439766E92E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D86D2-A511-4F17-9707-D2C2EAFA6053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48882A-44FE-42E0-9A95-D0302B419C83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4C240-3BBE-4156-837F-D228F5687072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CD4E8886-0BC7-475D-B093-678438923A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67427-9B5D-458B-9324-E4FD34840960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A5E01-A446-47DE-BA58-E648EAB013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5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5EB67-0806-43C2-95F1-A928DBDE310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AC93E-7CB7-4CFF-B0D5-F89F51B385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3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EB011-D417-4BBE-BDB5-0B7B968322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8D46E-C2B8-46B8-A6BC-7C387C0063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91E06-FBE1-47C9-845B-68CBED1D1C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4.png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3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2.wmf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3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41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58.png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5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37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37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52.wmf"/><Relationship Id="rId10" Type="http://schemas.openxmlformats.org/officeDocument/2006/relationships/image" Target="../media/image60.wmf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7" Type="http://schemas.openxmlformats.org/officeDocument/2006/relationships/hyperlink" Target="http://www.youtube.com/watch?v=-G6Rw5cU-1c" TargetMode="External"/><Relationship Id="rId2" Type="http://schemas.openxmlformats.org/officeDocument/2006/relationships/hyperlink" Target="https://www.youtube.com/watch?v=DiZHQ4peqjg" TargetMode="Externa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s://www.youtube.com/watch?v=_Ahy0Gh69-M" TargetMode="External"/><Relationship Id="rId4" Type="http://schemas.openxmlformats.org/officeDocument/2006/relationships/hyperlink" Target="http://www.youtube.com/watch?v=i_bZNVmhJ2o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slideLayout" Target="../slideLayouts/slideLayout57.xml"/><Relationship Id="rId7" Type="http://schemas.openxmlformats.org/officeDocument/2006/relationships/oleObject" Target="../embeddings/oleObject60.bin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59.bin"/><Relationship Id="rId4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6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gif"/><Relationship Id="rId4" Type="http://schemas.openxmlformats.org/officeDocument/2006/relationships/image" Target="../media/image8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2.png"/><Relationship Id="rId4" Type="http://schemas.openxmlformats.org/officeDocument/2006/relationships/oleObject" Target="../embeddings/oleObject6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5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6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December 3, 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4219" t="23720" r="24219" b="9249"/>
          <a:stretch>
            <a:fillRect/>
          </a:stretch>
        </p:blipFill>
        <p:spPr bwMode="auto">
          <a:xfrm>
            <a:off x="-304800" y="1143002"/>
            <a:ext cx="517711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Autofit/>
          </a:bodyPr>
          <a:lstStyle/>
          <a:p>
            <a:pPr algn="ctr" defTabSz="914355"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</a:rPr>
              <a:t>Using optical flow:</a:t>
            </a:r>
            <a:br>
              <a:rPr lang="en-US" sz="3800" dirty="0">
                <a:solidFill>
                  <a:prstClr val="black"/>
                </a:solidFill>
              </a:rPr>
            </a:br>
            <a:r>
              <a:rPr lang="en-US" sz="3800" dirty="0">
                <a:solidFill>
                  <a:prstClr val="black"/>
                </a:solidFill>
              </a:rPr>
              <a:t>recognizing facial expressions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" y="6147142"/>
            <a:ext cx="5105400" cy="1015655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sz="2000" b="1" dirty="0">
                <a:solidFill>
                  <a:prstClr val="black"/>
                </a:solidFill>
              </a:rPr>
              <a:t>Recognizing Human Facial Expression (1994)</a:t>
            </a:r>
          </a:p>
          <a:p>
            <a:pPr defTabSz="914355"/>
            <a:r>
              <a:rPr lang="en-US" sz="2000" dirty="0">
                <a:solidFill>
                  <a:prstClr val="black"/>
                </a:solidFill>
              </a:rPr>
              <a:t>by </a:t>
            </a:r>
            <a:r>
              <a:rPr lang="en-US" sz="2000" dirty="0" err="1">
                <a:solidFill>
                  <a:prstClr val="black"/>
                </a:solidFill>
              </a:rPr>
              <a:t>Yaser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Yacoob</a:t>
            </a:r>
            <a:r>
              <a:rPr lang="en-US" sz="2000" dirty="0">
                <a:solidFill>
                  <a:prstClr val="black"/>
                </a:solidFill>
              </a:rPr>
              <a:t>, Larry S. Davis </a:t>
            </a:r>
          </a:p>
          <a:p>
            <a:pPr defTabSz="914355"/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6719" t="20485" r="34375" b="2965"/>
          <a:stretch>
            <a:fillRect/>
          </a:stretch>
        </p:blipFill>
        <p:spPr bwMode="auto">
          <a:xfrm>
            <a:off x="5257802" y="1371600"/>
            <a:ext cx="2688925" cy="515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5822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Using optical flow:</a:t>
            </a:r>
            <a:br>
              <a:rPr lang="en-US" sz="3800" dirty="0" smtClean="0"/>
            </a:br>
            <a:r>
              <a:rPr lang="en-US" sz="3800" dirty="0" smtClean="0"/>
              <a:t>action recognition at a distance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2" y="1341438"/>
            <a:ext cx="8610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Features = optical flow within a region of interest</a:t>
            </a:r>
          </a:p>
          <a:p>
            <a:r>
              <a:rPr lang="en-US" sz="2400" dirty="0" smtClean="0"/>
              <a:t>Classifier = nearest neighbors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6211672"/>
            <a:ext cx="1028700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Efros</a:t>
            </a:r>
            <a:r>
              <a:rPr lang="en-US" dirty="0">
                <a:solidFill>
                  <a:prstClr val="black"/>
                </a:solidFill>
              </a:rPr>
              <a:t>, Berg, Mori, &amp; </a:t>
            </a:r>
            <a:r>
              <a:rPr lang="en-US" dirty="0" err="1">
                <a:solidFill>
                  <a:prstClr val="black"/>
                </a:solidFill>
              </a:rPr>
              <a:t>Malik</a:t>
            </a:r>
            <a:r>
              <a:rPr lang="en-US" dirty="0">
                <a:solidFill>
                  <a:prstClr val="black"/>
                </a:solidFill>
              </a:rPr>
              <a:t> 2003]</a:t>
            </a:r>
          </a:p>
          <a:p>
            <a:pPr defTabSz="914355"/>
            <a:r>
              <a:rPr lang="en-US" dirty="0">
                <a:solidFill>
                  <a:prstClr val="black"/>
                </a:solidFill>
              </a:rPr>
              <a:t>http://graphics.cs.cmu.edu/people/efros/research/action/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417830"/>
            <a:ext cx="5181600" cy="3449575"/>
            <a:chOff x="480" y="688"/>
            <a:chExt cx="4608" cy="3584"/>
          </a:xfrm>
        </p:grpSpPr>
        <p:pic>
          <p:nvPicPr>
            <p:cNvPr id="8" name="Picture 7" descr="fbnew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" y="688"/>
              <a:ext cx="4608" cy="3104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824" y="3856"/>
              <a:ext cx="1801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355"/>
              <a:r>
                <a:rPr lang="en-US" sz="2000" b="1" dirty="0">
                  <a:solidFill>
                    <a:prstClr val="black"/>
                  </a:solidFill>
                </a:rPr>
                <a:t>The 30-Pixel Man</a:t>
              </a:r>
            </a:p>
          </p:txBody>
        </p:sp>
      </p:grpSp>
      <p:pic>
        <p:nvPicPr>
          <p:cNvPr id="12" name="Picture 4" descr="fig_p_optical_flo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2" y="1981200"/>
            <a:ext cx="4267200" cy="26463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849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Feature-based matching for motion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 l="39844" t="25892" r="33221" b="37466"/>
          <a:stretch>
            <a:fillRect/>
          </a:stretch>
        </p:blipFill>
        <p:spPr bwMode="auto">
          <a:xfrm>
            <a:off x="228600" y="1981200"/>
            <a:ext cx="4191000" cy="41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Interesting point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371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Best matching neighborhood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5156" t="36658" r="49219" b="45013"/>
          <a:stretch>
            <a:fillRect/>
          </a:stretch>
        </p:blipFill>
        <p:spPr bwMode="auto">
          <a:xfrm>
            <a:off x="7391400" y="24384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7969" t="36658" r="64844" b="45013"/>
          <a:stretch>
            <a:fillRect/>
          </a:stretch>
        </p:blipFill>
        <p:spPr bwMode="auto">
          <a:xfrm>
            <a:off x="5486400" y="24384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912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667000"/>
            <a:ext cx="3810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6285706" y="3009900"/>
            <a:ext cx="228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381000" y="4267200"/>
            <a:ext cx="4114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20968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8006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 is centered at the point where we last saw the feature, in image I1.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Best match = position where we have the highest normalized cross-correlation value.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957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interface: use feature tracking as mouse replacement</a:t>
            </a:r>
            <a:endParaRPr lang="en-US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l="16406" t="36658" r="46094" b="24528"/>
          <a:stretch>
            <a:fillRect/>
          </a:stretch>
        </p:blipFill>
        <p:spPr bwMode="auto">
          <a:xfrm>
            <a:off x="3810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43400" y="1981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User clicks on the feature to be tracked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Take the 15x15 pixel square of the feature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 the next image do a search to find the 15x15 region with the highest correlation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Move the mouse pointer accordingly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Repeat in the background every 1/30th of a second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2116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70035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pic>
        <p:nvPicPr>
          <p:cNvPr id="149506" name="Picture 2" descr="http://www.roetting.de/eyes-tea/history/030515/pictur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373090"/>
            <a:ext cx="2590800" cy="2410998"/>
          </a:xfrm>
          <a:prstGeom prst="rect">
            <a:avLst/>
          </a:prstGeom>
          <a:noFill/>
        </p:spPr>
      </p:pic>
      <p:pic>
        <p:nvPicPr>
          <p:cNvPr id="149508" name="Picture 4" descr="http://www.roetting.de/eyes-tea/history/030515/pictur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449290"/>
            <a:ext cx="3028950" cy="2286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080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176337"/>
          </a:xfrm>
        </p:spPr>
        <p:txBody>
          <a:bodyPr/>
          <a:lstStyle/>
          <a:p>
            <a:r>
              <a:rPr lang="en-US" sz="2800" dirty="0" smtClean="0"/>
              <a:t>For a discrete matching search, what are the tradeoffs of the chosen </a:t>
            </a:r>
            <a:r>
              <a:rPr lang="en-US" sz="2800" b="1" dirty="0" smtClean="0"/>
              <a:t>search window </a:t>
            </a:r>
            <a:r>
              <a:rPr lang="en-US" sz="2800" dirty="0" smtClean="0"/>
              <a:t>size?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Which patches to track?</a:t>
            </a:r>
          </a:p>
          <a:p>
            <a:pPr lvl="1"/>
            <a:r>
              <a:rPr lang="en-US" dirty="0" smtClean="0"/>
              <a:t>Select interest points – e.g. corners</a:t>
            </a:r>
          </a:p>
          <a:p>
            <a:r>
              <a:rPr lang="en-US" sz="2800" dirty="0" smtClean="0"/>
              <a:t>Where should the search window be placed?</a:t>
            </a:r>
          </a:p>
          <a:p>
            <a:pPr lvl="1"/>
            <a:r>
              <a:rPr lang="en-US" dirty="0" smtClean="0"/>
              <a:t>Near match at previous frame</a:t>
            </a:r>
          </a:p>
          <a:p>
            <a:pPr lvl="1"/>
            <a:r>
              <a:rPr lang="en-US" b="1" dirty="0" smtClean="0"/>
              <a:t>More generally, taking into account the expected </a:t>
            </a:r>
            <a:r>
              <a:rPr lang="en-US" b="1" i="1" u="sng" dirty="0" smtClean="0">
                <a:solidFill>
                  <a:srgbClr val="C00000"/>
                </a:solidFill>
              </a:rPr>
              <a:t>dynamics</a:t>
            </a:r>
            <a:r>
              <a:rPr lang="en-US" b="1" dirty="0" smtClean="0"/>
              <a:t> of the object</a:t>
            </a:r>
          </a:p>
          <a:p>
            <a:endParaRPr lang="en-US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22860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762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0866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48768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2743200"/>
            <a:ext cx="6858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2514600"/>
            <a:ext cx="1066800" cy="1066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ace_corners.jpg"/>
          <p:cNvPicPr>
            <a:picLocks noChangeAspect="1"/>
          </p:cNvPicPr>
          <p:nvPr/>
        </p:nvPicPr>
        <p:blipFill>
          <a:blip r:embed="rId4" cstate="print"/>
          <a:srcRect l="19349" t="14045" r="17816" b="18539"/>
          <a:stretch>
            <a:fillRect/>
          </a:stretch>
        </p:blipFill>
        <p:spPr>
          <a:xfrm>
            <a:off x="127000" y="2286000"/>
            <a:ext cx="2082800" cy="152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Feature-based matching for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moving 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32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you can do, if you can’t predict 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114800"/>
            <a:ext cx="41148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988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073" y="990601"/>
            <a:ext cx="8477795" cy="364671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sz="35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noise is reduced by trajectory smoothness</a:t>
            </a:r>
          </a:p>
          <a:p>
            <a:pPr lvl="1"/>
            <a:r>
              <a:rPr lang="en-US" sz="2400" dirty="0" smtClean="0"/>
              <a:t>Robustness to missing or weak observations</a:t>
            </a:r>
          </a:p>
          <a:p>
            <a:pPr lvl="1"/>
            <a:r>
              <a:rPr lang="en-US" sz="2400" b="1" dirty="0" smtClean="0"/>
              <a:t>Assumptions:</a:t>
            </a:r>
            <a:r>
              <a:rPr lang="en-US" sz="2400" dirty="0" smtClean="0"/>
              <a:t> camera is not moving instantly to new viewpoint, objects do not disappear and reappear in different places in the scene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  <p:pic>
        <p:nvPicPr>
          <p:cNvPr id="7" name="Picture 6" descr="fast_c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411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5843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848" name="TextBox 20"/>
          <p:cNvSpPr txBox="1">
            <a:spLocks noChangeArrowheads="1"/>
          </p:cNvSpPr>
          <p:nvPr/>
        </p:nvSpPr>
        <p:spPr bwMode="auto">
          <a:xfrm>
            <a:off x="8842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t=1</a:t>
            </a:r>
          </a:p>
        </p:txBody>
      </p:sp>
      <p:sp>
        <p:nvSpPr>
          <p:cNvPr id="35849" name="TextBox 21"/>
          <p:cNvSpPr txBox="1">
            <a:spLocks noChangeArrowheads="1"/>
          </p:cNvSpPr>
          <p:nvPr/>
        </p:nvSpPr>
        <p:spPr bwMode="auto">
          <a:xfrm>
            <a:off x="2819400" y="3830638"/>
            <a:ext cx="193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</a:t>
            </a:r>
          </a:p>
        </p:txBody>
      </p:sp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55578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t=20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7456488" y="3867150"/>
            <a:ext cx="1935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760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Tracking how an object moves</a:t>
            </a:r>
          </a:p>
          <a:p>
            <a:r>
              <a:rPr lang="en-US" dirty="0" smtClean="0"/>
              <a:t>Examples of tracking applications</a:t>
            </a:r>
          </a:p>
          <a:p>
            <a:r>
              <a:rPr lang="en-US" dirty="0" smtClean="0"/>
              <a:t>Probabilistic approach to tracking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</a:t>
            </a:r>
          </a:p>
          <a:p>
            <a:r>
              <a:rPr lang="en-US" dirty="0" smtClean="0"/>
              <a:t>Tracking challenges</a:t>
            </a:r>
          </a:p>
          <a:p>
            <a:endParaRPr lang="en-US" dirty="0" smtClean="0"/>
          </a:p>
          <a:p>
            <a:r>
              <a:rPr lang="en-US" dirty="0" smtClean="0"/>
              <a:t>TA will have HW4 graded on Tuesday</a:t>
            </a:r>
          </a:p>
          <a:p>
            <a:r>
              <a:rPr lang="en-US" dirty="0" smtClean="0"/>
              <a:t>HW5 due next </a:t>
            </a:r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Use a random sample of images to train the attribute classifiers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6867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620713" y="4524375"/>
            <a:ext cx="79676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Detection: We detect the object independently in each frame and can record its position over time, e.g., based on blob’s centroid or detection window coordinates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024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75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1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9751" y="34274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57552" y="36099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164" y="34051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1551" y="25146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564" y="34290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1" y="3897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6351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Tracking: prediction + correction 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1926" y="464596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Belief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51" y="524544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867400"/>
            <a:ext cx="418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Corrected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36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1000125"/>
            <a:ext cx="8418513" cy="2895600"/>
            <a:chOff x="222" y="630"/>
            <a:chExt cx="5303" cy="1824"/>
          </a:xfrm>
        </p:grpSpPr>
        <p:pic>
          <p:nvPicPr>
            <p:cNvPr id="33804" name="Picture 4" descr="graph1-gnu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63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5" descr="graph2-gnu-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" y="65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25542" name="Picture 6" descr="graph3-gnu-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08425"/>
            <a:ext cx="39608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old belief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540375" y="14478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6553200" y="2743200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447800" y="4191000"/>
            <a:ext cx="1795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Corrected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2208213" y="2562225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 rot="-4791268">
            <a:off x="280987" y="512921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Tracking: prediction + correction 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914400"/>
            <a:ext cx="4572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2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620000" y="54848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257801" y="56673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64413" y="54625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45720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6813" y="54864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955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00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0" grpId="0"/>
      <p:bldP spid="33801" grpId="0"/>
      <p:bldP spid="33802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181600" cy="563879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: The actual state of the moving object </a:t>
            </a:r>
            <a:r>
              <a:rPr lang="en-US" sz="2800" dirty="0" smtClean="0">
                <a:solidFill>
                  <a:srgbClr val="00B050"/>
                </a:solidFill>
              </a:rPr>
              <a:t>that we want to estimate but cannot observe</a:t>
            </a:r>
            <a:endParaRPr lang="en-US" sz="2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 smtClean="0"/>
              <a:t>State could be any combination of position, pose, viewpoint, velocity, acceleration, etc.</a:t>
            </a:r>
          </a:p>
          <a:p>
            <a:pPr lvl="1">
              <a:buFont typeface="Calibri" pitchFamily="34" charset="0"/>
              <a:buChar char="–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/>
              <a:t>: Our actual measurement or observation of state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, which can be very noisy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At each time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, the state changes to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and we get a new observation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3" name="Picture 2" descr="fast_o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706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8446" y="6570618"/>
            <a:ext cx="1985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4096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Our goal: </a:t>
            </a:r>
            <a:r>
              <a:rPr lang="en-US" sz="2800" dirty="0" smtClean="0"/>
              <a:t>recover most likely state </a:t>
            </a:r>
            <a:r>
              <a:rPr lang="en-US" sz="2800" i="1" dirty="0" err="1" smtClean="0"/>
              <a:t>X</a:t>
            </a:r>
            <a:r>
              <a:rPr lang="en-US" sz="2800" i="1" baseline="-25000" dirty="0" err="1" smtClean="0"/>
              <a:t>t</a:t>
            </a:r>
            <a:r>
              <a:rPr lang="en-US" sz="2800" baseline="-25000" dirty="0" smtClean="0"/>
              <a:t>  </a:t>
            </a:r>
            <a:r>
              <a:rPr lang="en-US" sz="2800" dirty="0" smtClean="0"/>
              <a:t>given</a:t>
            </a:r>
          </a:p>
          <a:p>
            <a:pPr lvl="1"/>
            <a:r>
              <a:rPr lang="en-US" sz="2400" dirty="0" smtClean="0"/>
              <a:t>All observations seen so far, i.e. </a:t>
            </a:r>
            <a:r>
              <a:rPr lang="en-US" sz="2400" i="1" dirty="0" smtClean="0"/>
              <a:t>y</a:t>
            </a:r>
            <a:r>
              <a:rPr lang="en-US" sz="2400" i="1" baseline="-25000" dirty="0" smtClean="0"/>
              <a:t>1</a:t>
            </a:r>
            <a:r>
              <a:rPr lang="en-US" sz="2400" i="1" dirty="0" smtClean="0"/>
              <a:t>, y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, …, </a:t>
            </a:r>
            <a:r>
              <a:rPr lang="en-US" sz="2400" i="1" dirty="0" err="1" smtClean="0"/>
              <a:t>y</a:t>
            </a:r>
            <a:r>
              <a:rPr lang="en-US" sz="2400" i="1" baseline="-25000" dirty="0" err="1" smtClean="0"/>
              <a:t>t</a:t>
            </a:r>
            <a:r>
              <a:rPr lang="en-US" sz="2400" i="1" dirty="0" smtClean="0"/>
              <a:t> </a:t>
            </a:r>
          </a:p>
          <a:p>
            <a:pPr lvl="1"/>
            <a:r>
              <a:rPr lang="en-US" sz="2400" dirty="0" smtClean="0"/>
              <a:t>Knowledge about dynamics of state transitions</a:t>
            </a:r>
          </a:p>
        </p:txBody>
      </p:sp>
    </p:spTree>
    <p:extLst>
      <p:ext uri="{BB962C8B-B14F-4D97-AF65-F5344CB8AC3E}">
        <p14:creationId xmlns:p14="http://schemas.microsoft.com/office/powerpoint/2010/main" val="32706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4" imgW="1675673" imgH="253890" progId="Equation.3">
                  <p:embed/>
                </p:oleObj>
              </mc:Choice>
              <mc:Fallback>
                <p:oleObj name="Equation" r:id="rId4" imgW="1675673" imgH="25389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545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6" imgW="2120900" imgH="254000" progId="Equation.3">
                  <p:embed/>
                </p:oleObj>
              </mc:Choice>
              <mc:Fallback>
                <p:oleObj name="Equation" r:id="rId6" imgW="21209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76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5029200" y="1489166"/>
            <a:ext cx="1894114" cy="108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5603966" y="3931920"/>
            <a:ext cx="1933303" cy="1306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Motion: Why is it useful?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 smtClean="0"/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295400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09129" y="6596390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Derek </a:t>
            </a:r>
            <a:r>
              <a:rPr lang="en-US" sz="1100" dirty="0" err="1" smtClean="0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06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Equation" r:id="rId4" imgW="1905000" imgH="254000" progId="Equation.3">
                  <p:embed/>
                </p:oleObj>
              </mc:Choice>
              <mc:Fallback>
                <p:oleObj name="Equation" r:id="rId4" imgW="19050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 dirty="0">
                <a:solidFill>
                  <a:prstClr val="black"/>
                </a:solidFill>
              </a:rPr>
              <a:t>X</a:t>
            </a:r>
            <a:r>
              <a:rPr lang="en-US" sz="1800" b="0" baseline="-25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X</a:t>
            </a:r>
            <a:r>
              <a:rPr lang="en-US" sz="1800" b="0" baseline="-250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Y</a:t>
            </a:r>
            <a:r>
              <a:rPr lang="en-US" sz="1800" b="0" baseline="-250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Y</a:t>
            </a:r>
            <a:r>
              <a:rPr lang="en-US" sz="1800" b="0" baseline="-250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X</a:t>
            </a:r>
            <a:r>
              <a:rPr lang="en-US" sz="1800" b="0" i="1" baseline="-2500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Y</a:t>
            </a:r>
            <a:r>
              <a:rPr lang="en-US" sz="1800" b="0" i="1" baseline="-2500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X</a:t>
            </a:r>
            <a:r>
              <a:rPr lang="en-US" sz="1800" b="0" i="1" baseline="-25000">
                <a:solidFill>
                  <a:prstClr val="black"/>
                </a:solidFill>
              </a:rPr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>
                <a:solidFill>
                  <a:prstClr val="black"/>
                </a:solidFill>
              </a:rPr>
              <a:t>Y</a:t>
            </a:r>
            <a:r>
              <a:rPr lang="en-US" sz="1800" b="0" i="1" baseline="-25000">
                <a:solidFill>
                  <a:prstClr val="black"/>
                </a:solidFill>
              </a:rPr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/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6" imgW="2336800" imgH="254000" progId="Equation.3">
                  <p:embed/>
                </p:oleObj>
              </mc:Choice>
              <mc:Fallback>
                <p:oleObj name="Equation" r:id="rId6" imgW="23368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 dirty="0" smtClean="0">
                <a:solidFill>
                  <a:prstClr val="black"/>
                </a:solidFill>
              </a:rPr>
              <a:t>Y</a:t>
            </a:r>
            <a:r>
              <a:rPr lang="en-US" sz="1800" b="0" baseline="-25000" dirty="0" smtClean="0">
                <a:solidFill>
                  <a:prstClr val="black"/>
                </a:solidFill>
              </a:rPr>
              <a:t>0</a:t>
            </a:r>
            <a:endParaRPr lang="en-US" sz="1800" b="0" baseline="-25000" dirty="0">
              <a:solidFill>
                <a:prstClr val="black"/>
              </a:solidFill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i="1" dirty="0" smtClean="0">
                <a:solidFill>
                  <a:prstClr val="black"/>
                </a:solidFill>
              </a:rPr>
              <a:t>X</a:t>
            </a:r>
            <a:r>
              <a:rPr lang="en-US" sz="1800" b="0" baseline="-25000" dirty="0" smtClean="0">
                <a:solidFill>
                  <a:prstClr val="black"/>
                </a:solidFill>
              </a:rPr>
              <a:t>0</a:t>
            </a:r>
            <a:endParaRPr lang="en-US" sz="1800" b="0" baseline="-250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51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 (dynamics model):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Likelihood of observation given the state (observation or measurement model):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129756" y="2242457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Equation" r:id="rId3" imgW="698197" imgH="253890" progId="Equation.3">
                  <p:embed/>
                </p:oleObj>
              </mc:Choice>
              <mc:Fallback>
                <p:oleObj name="Equation" r:id="rId3" imgW="698197" imgH="25389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756" y="2242457"/>
                        <a:ext cx="1519238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129756" y="4108269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" name="Equation" r:id="rId5" imgW="558558" imgH="253890" progId="Equation.3">
                  <p:embed/>
                </p:oleObj>
              </mc:Choice>
              <mc:Fallback>
                <p:oleObj name="Equation" r:id="rId5" imgW="558558" imgH="25389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756" y="4108269"/>
                        <a:ext cx="1239837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291943" y="5199019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943" y="5199019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02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 smtClean="0"/>
              <a:t>Notation reminder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686800" cy="4525962"/>
          </a:xfrm>
        </p:spPr>
        <p:txBody>
          <a:bodyPr/>
          <a:lstStyle/>
          <a:p>
            <a:r>
              <a:rPr lang="en-US" sz="2800" dirty="0" smtClean="0"/>
              <a:t>Random variable with Gaussian probability distribution that has the mean vector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and covariance matrix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dirty="0" smtClean="0">
                <a:cs typeface="Arial" pitchFamily="34" charset="0"/>
              </a:rPr>
              <a:t>.</a:t>
            </a:r>
          </a:p>
          <a:p>
            <a:r>
              <a:rPr lang="en-US" sz="2800" b="1" dirty="0" smtClean="0">
                <a:cs typeface="Arial" pitchFamily="34" charset="0"/>
              </a:rPr>
              <a:t>x</a:t>
            </a:r>
            <a:r>
              <a:rPr lang="en-US" sz="2800" dirty="0" smtClean="0">
                <a:cs typeface="Arial" pitchFamily="34" charset="0"/>
              </a:rPr>
              <a:t> and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are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-dimensional,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is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 x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l-GR" sz="2800" dirty="0" smtClean="0">
              <a:cs typeface="Arial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311525" y="1219200"/>
          <a:ext cx="22526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4" imgW="761760" imgH="203040" progId="Equation.3">
                  <p:embed/>
                </p:oleObj>
              </mc:Choice>
              <mc:Fallback>
                <p:oleObj name="Equation" r:id="rId4" imgW="761760" imgH="20304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1219200"/>
                        <a:ext cx="22526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1606729" y="4001589"/>
            <a:ext cx="2578100" cy="2009775"/>
            <a:chOff x="1828800" y="3962400"/>
            <a:chExt cx="2578100" cy="20097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48297" r="9839" b="14713"/>
            <a:stretch>
              <a:fillRect/>
            </a:stretch>
          </p:blipFill>
          <p:spPr bwMode="auto">
            <a:xfrm>
              <a:off x="1828800" y="4278313"/>
              <a:ext cx="1944688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160713" y="4306888"/>
              <a:ext cx="1246187" cy="917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476500" y="3962400"/>
              <a:ext cx="900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</a:rPr>
                <a:t>d</a:t>
              </a:r>
              <a:r>
                <a:rPr lang="en-US" dirty="0">
                  <a:solidFill>
                    <a:srgbClr val="000000"/>
                  </a:solidFill>
                </a:rPr>
                <a:t>=2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169496" y="3962400"/>
            <a:ext cx="4804685" cy="2447925"/>
            <a:chOff x="4600575" y="3962400"/>
            <a:chExt cx="4804685" cy="2447925"/>
          </a:xfrm>
        </p:grpSpPr>
        <p:pic>
          <p:nvPicPr>
            <p:cNvPr id="3154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7597" t="10365" r="6201"/>
            <a:stretch>
              <a:fillRect/>
            </a:stretch>
          </p:blipFill>
          <p:spPr bwMode="auto">
            <a:xfrm>
              <a:off x="4600575" y="4227513"/>
              <a:ext cx="2449513" cy="218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464175" y="3962400"/>
              <a:ext cx="1368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399" y="4343400"/>
              <a:ext cx="23948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If x is 1-d, we just have one </a:t>
              </a:r>
              <a:r>
                <a:rPr lang="el-GR" sz="2400" b="1" dirty="0" smtClean="0">
                  <a:solidFill>
                    <a:srgbClr val="000000"/>
                  </a:solidFill>
                  <a:cs typeface="Arial" pitchFamily="34" charset="0"/>
                </a:rPr>
                <a:t>Σ</a:t>
              </a:r>
              <a:r>
                <a:rPr lang="en-US" sz="2400" dirty="0" smtClean="0">
                  <a:solidFill>
                    <a:srgbClr val="000000"/>
                  </a:solidFill>
                </a:rPr>
                <a:t> parameter </a:t>
              </a:r>
              <a:r>
                <a:rPr lang="en-US" sz="2400" dirty="0" smtClean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dirty="0" smtClean="0">
                  <a:solidFill>
                    <a:srgbClr val="000000"/>
                  </a:solidFill>
                </a:rPr>
                <a:t>the variance: </a:t>
              </a:r>
              <a:r>
                <a:rPr lang="el-GR" sz="2400" dirty="0" smtClean="0">
                  <a:solidFill>
                    <a:srgbClr val="000000"/>
                  </a:solidFill>
                </a:rPr>
                <a:t>σ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2</a:t>
              </a:r>
              <a:endParaRPr lang="en-US" sz="2400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07463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Dynamics and observation models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Dynamics</a:t>
            </a:r>
            <a:r>
              <a:rPr lang="en-US" sz="2600" dirty="0" smtClean="0"/>
              <a:t> model (represents evolution of state over time)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r>
              <a:rPr lang="en-US" sz="2600" b="1" dirty="0" smtClean="0"/>
              <a:t>Observation</a:t>
            </a:r>
            <a:r>
              <a:rPr lang="en-US" sz="2600" dirty="0" smtClean="0"/>
              <a:t> or </a:t>
            </a:r>
            <a:r>
              <a:rPr lang="en-US" sz="2600" b="1" dirty="0" smtClean="0"/>
              <a:t>measurement</a:t>
            </a:r>
            <a:r>
              <a:rPr lang="en-US" sz="2600" dirty="0" smtClean="0"/>
              <a:t> model (at every time step we get a noisy measurement of the state) </a:t>
            </a:r>
            <a:endParaRPr lang="en-US" sz="2600" dirty="0"/>
          </a:p>
        </p:txBody>
      </p:sp>
      <p:graphicFrame>
        <p:nvGraphicFramePr>
          <p:cNvPr id="299010" name="Object 2"/>
          <p:cNvGraphicFramePr>
            <a:graphicFrameLocks noChangeAspect="1"/>
          </p:cNvGraphicFramePr>
          <p:nvPr/>
        </p:nvGraphicFramePr>
        <p:xfrm>
          <a:off x="883874" y="1760673"/>
          <a:ext cx="60245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6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874" y="1760673"/>
                        <a:ext cx="602456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41909"/>
              </p:ext>
            </p:extLst>
          </p:nvPr>
        </p:nvGraphicFramePr>
        <p:xfrm>
          <a:off x="865188" y="4189413"/>
          <a:ext cx="55943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7" name="Equation" r:id="rId5" imgW="1803240" imgH="228600" progId="Equation.3">
                  <p:embed/>
                </p:oleObj>
              </mc:Choice>
              <mc:Fallback>
                <p:oleObj name="Equation" r:id="rId5" imgW="180324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4189413"/>
                        <a:ext cx="55943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187337" y="1672044"/>
            <a:ext cx="3722914" cy="80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7223" y="4167050"/>
            <a:ext cx="3722914" cy="809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832" y="5473337"/>
            <a:ext cx="79530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This is how these models are defined in the </a:t>
            </a:r>
            <a:r>
              <a:rPr lang="en-US" sz="2600" b="1" dirty="0" err="1" smtClean="0"/>
              <a:t>Kalman</a:t>
            </a:r>
            <a:r>
              <a:rPr lang="en-US" sz="2600" b="1" dirty="0" smtClean="0"/>
              <a:t> filter.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6100352" y="6596390"/>
            <a:ext cx="304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Kristen </a:t>
            </a:r>
            <a:r>
              <a:rPr lang="en-US" sz="1100" dirty="0" err="1" smtClean="0"/>
              <a:t>Grauman</a:t>
            </a:r>
            <a:r>
              <a:rPr lang="en-US" sz="1100" dirty="0" smtClean="0"/>
              <a:t>, Simon Prince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83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Example: Constant velocity (1D points)</a:t>
            </a:r>
            <a:endParaRPr lang="en-US" sz="32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9494" t="54239" r="29120" b="1759"/>
          <a:stretch>
            <a:fillRect/>
          </a:stretch>
        </p:blipFill>
        <p:spPr bwMode="auto">
          <a:xfrm>
            <a:off x="2490787" y="188595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5556250" y="4541838"/>
            <a:ext cx="936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2913" y="5043488"/>
            <a:ext cx="1081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19400" y="2057400"/>
            <a:ext cx="22685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252787" y="22733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measurements</a:t>
            </a: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792537" y="2597150"/>
            <a:ext cx="2508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584700" y="36782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states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4332287" y="3533775"/>
            <a:ext cx="2873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5257800"/>
            <a:ext cx="1676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2819400" y="5226844"/>
            <a:ext cx="14335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63834" y="2397324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304800"/>
            <a:ext cx="2362200" cy="152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0267" y="1752600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844461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0.225 4.277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2954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State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vector: position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velocity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Measurement is position only</a:t>
            </a: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4038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>Example: Constant velocity (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1D points)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3289300" y="2027238"/>
          <a:ext cx="298132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2" name="Equation" r:id="rId4" imgW="1371600" imgH="457200" progId="Equation.3">
                  <p:embed/>
                </p:oleObj>
              </mc:Choice>
              <mc:Fallback>
                <p:oleObj name="Equation" r:id="rId4" imgW="1371600" imgH="457200" progId="Equation.3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2027238"/>
                        <a:ext cx="2981325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38" name="Object 6"/>
          <p:cNvGraphicFramePr>
            <a:graphicFrameLocks noChangeAspect="1"/>
          </p:cNvGraphicFramePr>
          <p:nvPr/>
        </p:nvGraphicFramePr>
        <p:xfrm>
          <a:off x="1449388" y="2019300"/>
          <a:ext cx="13335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Equation" r:id="rId6" imgW="596900" imgH="482600" progId="Equation.3">
                  <p:embed/>
                </p:oleObj>
              </mc:Choice>
              <mc:Fallback>
                <p:oleObj name="Equation" r:id="rId6" imgW="596900" imgH="482600" progId="Equation.3">
                  <p:embed/>
                  <p:pic>
                    <p:nvPicPr>
                      <p:cNvPr id="0" name="Picture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9388" y="2019300"/>
                        <a:ext cx="133350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0" name="Object 8"/>
          <p:cNvGraphicFramePr>
            <a:graphicFrameLocks noChangeAspect="1"/>
          </p:cNvGraphicFramePr>
          <p:nvPr/>
        </p:nvGraphicFramePr>
        <p:xfrm>
          <a:off x="1565275" y="3065463"/>
          <a:ext cx="5657850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Equation" r:id="rId8" imgW="2603500" imgH="482600" progId="Equation.3">
                  <p:embed/>
                </p:oleObj>
              </mc:Choice>
              <mc:Fallback>
                <p:oleObj name="Equation" r:id="rId8" imgW="2603500" imgH="482600" progId="Equation.3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3065463"/>
                        <a:ext cx="5657850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2844" name="Object 12"/>
          <p:cNvGraphicFramePr>
            <a:graphicFrameLocks noChangeAspect="1"/>
          </p:cNvGraphicFramePr>
          <p:nvPr/>
        </p:nvGraphicFramePr>
        <p:xfrm>
          <a:off x="1603375" y="5022850"/>
          <a:ext cx="50482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Equation" r:id="rId10" imgW="2260600" imgH="482600" progId="Equation.3">
                  <p:embed/>
                </p:oleObj>
              </mc:Choice>
              <mc:Fallback>
                <p:oleObj name="Equation" r:id="rId10" imgW="2260600" imgH="482600" progId="Equation.3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5022850"/>
                        <a:ext cx="50482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146425" y="2514600"/>
            <a:ext cx="685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8425" y="2057400"/>
            <a:ext cx="2362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08425" y="2514600"/>
            <a:ext cx="990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2181497" y="3265714"/>
            <a:ext cx="1854926" cy="613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29395" y="5220789"/>
            <a:ext cx="1715588" cy="613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3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731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3559630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559630"/>
                        <a:ext cx="68580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5695406" y="3683727"/>
            <a:ext cx="2429691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tracking</a:t>
            </a:r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Predict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New York" charset="0"/>
                </a:rPr>
                <a:t>predict</a:t>
              </a:r>
              <a:endParaRPr lang="en-US" sz="4800" baseline="3000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New York" charset="0"/>
                </a:rPr>
                <a:t>correct</a:t>
              </a:r>
              <a:endParaRPr lang="en-US" sz="4800" baseline="30000" dirty="0">
                <a:solidFill>
                  <a:prstClr val="black"/>
                </a:solidFill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981450" y="3048000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Equation" r:id="rId4" imgW="1054100" imgH="254000" progId="Equation.3">
                  <p:embed/>
                </p:oleObj>
              </mc:Choice>
              <mc:Fallback>
                <p:oleObj name="Equation" r:id="rId4" imgW="10541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48000"/>
                        <a:ext cx="229552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410200" y="3452900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quation" r:id="rId6" imgW="1244600" imgH="254000" progId="Equation.3">
                  <p:embed/>
                </p:oleObj>
              </mc:Choice>
              <mc:Fallback>
                <p:oleObj name="Equation" r:id="rId6" imgW="12446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52900"/>
                        <a:ext cx="27114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169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Motion: Why is it useful?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Even “impoverished” motion data can evoke a strong percept </a:t>
            </a:r>
          </a:p>
        </p:txBody>
      </p:sp>
      <p:pic>
        <p:nvPicPr>
          <p:cNvPr id="33797" name="Picture 7" descr="JoMovi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G. Johansson, “Visual Perception of Biological Motion and a Model For Its Analysis", </a:t>
            </a:r>
            <a:r>
              <a:rPr lang="fr-FR" sz="2000" i="1" dirty="0">
                <a:solidFill>
                  <a:prstClr val="black"/>
                </a:solidFill>
                <a:latin typeface="Arial" charset="0"/>
                <a:cs typeface="Arial" charset="0"/>
              </a:rPr>
              <a:t>Perception and </a:t>
            </a:r>
            <a:r>
              <a:rPr lang="fr-FR" sz="2000" i="1" dirty="0" err="1">
                <a:solidFill>
                  <a:prstClr val="black"/>
                </a:solidFill>
                <a:latin typeface="Arial" charset="0"/>
                <a:cs typeface="Arial" charset="0"/>
              </a:rPr>
              <a:t>Psychophysics</a:t>
            </a:r>
            <a:r>
              <a:rPr lang="fr-FR" sz="2000" i="1" dirty="0">
                <a:solidFill>
                  <a:prstClr val="black"/>
                </a:solidFill>
                <a:latin typeface="Arial" charset="0"/>
                <a:cs typeface="Arial" charset="0"/>
              </a:rPr>
              <a:t> 14, 201-211, 1973.</a:t>
            </a:r>
            <a:endParaRPr lang="en-US" sz="2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9129" y="6596390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Derek </a:t>
            </a:r>
            <a:r>
              <a:rPr lang="en-US" sz="1100" dirty="0" err="1" smtClean="0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266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6007" y="3250339"/>
          <a:ext cx="5205413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Equation" r:id="rId4" imgW="1879560" imgH="596880" progId="Equation.3">
                  <p:embed/>
                </p:oleObj>
              </mc:Choice>
              <mc:Fallback>
                <p:oleObj name="Equation" r:id="rId4" imgW="1879560" imgH="5968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07" y="3250339"/>
                        <a:ext cx="5205413" cy="165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6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7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6609806" y="1005840"/>
            <a:ext cx="378823" cy="6270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6331" y="1484811"/>
            <a:ext cx="552995" cy="6270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29" name="Picture 29" descr="\Pr(A)=\sum_n \Pr(A\cap B_n)\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2421" y="4189593"/>
            <a:ext cx="1905000" cy="333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10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3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279027" y="5195388"/>
          <a:ext cx="1485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Equation" r:id="rId11" imgW="1485720" imgH="203040" progId="Equation.3">
                  <p:embed/>
                </p:oleObj>
              </mc:Choice>
              <mc:Fallback>
                <p:oleObj name="Equation" r:id="rId11" imgW="1485720" imgH="2030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9027" y="5195388"/>
                        <a:ext cx="14859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90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8691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FF0000"/>
                </a:solidFill>
              </a:rPr>
              <a:t>Independence </a:t>
            </a:r>
            <a:r>
              <a:rPr lang="en-US" b="0" dirty="0" smtClean="0">
                <a:solidFill>
                  <a:srgbClr val="FF0000"/>
                </a:solidFill>
              </a:rPr>
              <a:t>assumption (only immediate past state matters)</a:t>
            </a:r>
            <a:endParaRPr lang="en-US" b="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32320" y="6570618"/>
            <a:ext cx="20116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</a:t>
            </a:r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1149531" y="4062549"/>
            <a:ext cx="3801292" cy="888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5177" y="4959533"/>
            <a:ext cx="1950720" cy="788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Equation" r:id="rId4" imgW="3086100" imgH="889000" progId="Equation.3">
                  <p:embed/>
                </p:oleObj>
              </mc:Choice>
              <mc:Fallback>
                <p:oleObj name="Equation" r:id="rId4" imgW="3086100" imgH="889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669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Equation" r:id="rId4" imgW="952087" imgH="253890" progId="Equation.3">
                  <p:embed/>
                </p:oleObj>
              </mc:Choice>
              <mc:Fallback>
                <p:oleObj name="Equation" r:id="rId4" imgW="952087" imgH="25389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58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13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0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1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2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13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  <p:pic>
        <p:nvPicPr>
          <p:cNvPr id="30747" name="Picture 27" descr="P(A|B) = \frac{P(B | A)\, P(A)}{P(B)}\cdot \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5037" y="4019641"/>
            <a:ext cx="2057400" cy="457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1580605" y="2076994"/>
            <a:ext cx="570923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72639" y="2660468"/>
            <a:ext cx="1141207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86804" y="2920444"/>
            <a:ext cx="45720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90886" y="3274550"/>
            <a:ext cx="45720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52524" y="2068030"/>
            <a:ext cx="391630" cy="54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57829" y="3823190"/>
            <a:ext cx="4927600" cy="13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57199" y="5343960"/>
            <a:ext cx="785343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1711234" y="2651760"/>
            <a:ext cx="3461657" cy="561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80755" y="3823062"/>
            <a:ext cx="1676400" cy="561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44057" y="5000170"/>
            <a:ext cx="4963886" cy="44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7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name="Equation" r:id="rId4" imgW="2552700" imgH="1397000" progId="Equation.3">
                  <p:embed/>
                </p:oleObj>
              </mc:Choice>
              <mc:Fallback>
                <p:oleObj name="Equation" r:id="rId4" imgW="2552700" imgH="1397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6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8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9" imgW="2552700" imgH="1397000" progId="Equation.3">
                  <p:embed/>
                </p:oleObj>
              </mc:Choice>
              <mc:Fallback>
                <p:oleObj name="Equation" r:id="rId9" imgW="2552700" imgH="1397000" progId="Equation.3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45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Traffic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www.youtube.com/watch?v=DiZHQ4peqjg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https://www.youtube.com/watch?v=_</a:t>
            </a:r>
            <a:r>
              <a:rPr lang="pl-PL" sz="2800" dirty="0" smtClean="0">
                <a:hlinkClick r:id="rId5"/>
              </a:rPr>
              <a:t>Ahy0Gh69-M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smtClean="0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7"/>
              </a:rPr>
              <a:t>http://www.youtube.com/watch?v=-G6Rw5cU-</a:t>
            </a:r>
            <a:r>
              <a:rPr lang="pl-PL" sz="2800" dirty="0" smtClean="0">
                <a:hlinkClick r:id="rId7"/>
              </a:rPr>
              <a:t>1c</a:t>
            </a:r>
            <a:endParaRPr lang="pl-PL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059783" y="6583680"/>
            <a:ext cx="1084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840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463118" cy="4525963"/>
          </a:xfrm>
        </p:spPr>
        <p:txBody>
          <a:bodyPr/>
          <a:lstStyle/>
          <a:p>
            <a:r>
              <a:rPr lang="en-US" dirty="0" smtClean="0"/>
              <a:t>Prediction: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200" dirty="0" smtClean="0"/>
              <a:t>Know corrected state from previous time step, and all measurements up to (excluding) the current one </a:t>
            </a:r>
            <a:r>
              <a:rPr lang="en-US" sz="2200" dirty="0" smtClean="0">
                <a:sym typeface="Wingdings" pitchFamily="2" charset="2"/>
              </a:rPr>
              <a:t> </a:t>
            </a:r>
          </a:p>
          <a:p>
            <a:pPr>
              <a:buNone/>
            </a:pPr>
            <a:r>
              <a:rPr lang="en-US" sz="2200" dirty="0" smtClean="0">
                <a:sym typeface="Wingdings" pitchFamily="2" charset="2"/>
              </a:rPr>
              <a:t>	</a:t>
            </a:r>
            <a:r>
              <a:rPr lang="en-US" sz="2200" dirty="0" smtClean="0"/>
              <a:t>Predict distribution over next state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Correction:</a:t>
            </a:r>
          </a:p>
          <a:p>
            <a:pPr lvl="1">
              <a:buNone/>
            </a:pPr>
            <a:r>
              <a:rPr lang="en-US" sz="2200" dirty="0" smtClean="0"/>
              <a:t>Know prediction of state, and next measurement </a:t>
            </a:r>
            <a:r>
              <a:rPr lang="en-US" sz="2200" dirty="0" smtClean="0">
                <a:sym typeface="Wingdings" pitchFamily="2" charset="2"/>
              </a:rPr>
              <a:t></a:t>
            </a:r>
          </a:p>
          <a:p>
            <a:pPr lvl="1">
              <a:buNone/>
            </a:pPr>
            <a:r>
              <a:rPr lang="en-US" sz="2200" dirty="0" smtClean="0"/>
              <a:t>Update distribution over current state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04010" y="2895599"/>
            <a:ext cx="779931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6776" y="5450540"/>
            <a:ext cx="483439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601198" y="2971799"/>
          <a:ext cx="3617806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Equation" r:id="rId5" imgW="1041120" imgH="253800" progId="Equation.3">
                  <p:embed/>
                </p:oleObj>
              </mc:Choice>
              <mc:Fallback>
                <p:oleObj name="Equation" r:id="rId5" imgW="1041120" imgH="253800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198" y="2971799"/>
                        <a:ext cx="3617806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601198" y="5450540"/>
          <a:ext cx="3265653" cy="8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Equation" r:id="rId7" imgW="939392" imgH="253890" progId="Equation.3">
                  <p:embed/>
                </p:oleObj>
              </mc:Choice>
              <mc:Fallback>
                <p:oleObj name="Equation" r:id="rId7" imgW="939392" imgH="25389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198" y="5450540"/>
                        <a:ext cx="3265653" cy="88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157882" y="2209801"/>
            <a:ext cx="762000" cy="2819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flipH="1" flipV="1">
            <a:off x="228600" y="2133601"/>
            <a:ext cx="762000" cy="2743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409577" y="3064750"/>
            <a:ext cx="3305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70C0"/>
                </a:solidFill>
              </a:rPr>
              <a:t>Time advances: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70C0"/>
                </a:solidFill>
              </a:rPr>
              <a:t>t++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74636" y="3064750"/>
            <a:ext cx="2640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70C0"/>
                </a:solidFill>
              </a:rPr>
              <a:t>Receive measurement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Summary: Prediction and correction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292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Prediction: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4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3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0" name="Rectangle 9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4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58915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1" name="Rectangle 10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5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81046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2" name="Rectangle 11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6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33712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06905" y="3561347"/>
            <a:ext cx="4427621" cy="1671053"/>
          </a:xfrm>
          <a:custGeom>
            <a:avLst/>
            <a:gdLst>
              <a:gd name="connsiteX0" fmla="*/ 0 w 4427621"/>
              <a:gd name="connsiteY0" fmla="*/ 1652337 h 1671053"/>
              <a:gd name="connsiteX1" fmla="*/ 304800 w 4427621"/>
              <a:gd name="connsiteY1" fmla="*/ 1620253 h 1671053"/>
              <a:gd name="connsiteX2" fmla="*/ 529390 w 4427621"/>
              <a:gd name="connsiteY2" fmla="*/ 1347537 h 1671053"/>
              <a:gd name="connsiteX3" fmla="*/ 914400 w 4427621"/>
              <a:gd name="connsiteY3" fmla="*/ 1203158 h 1671053"/>
              <a:gd name="connsiteX4" fmla="*/ 994611 w 4427621"/>
              <a:gd name="connsiteY4" fmla="*/ 946485 h 1671053"/>
              <a:gd name="connsiteX5" fmla="*/ 1475874 w 4427621"/>
              <a:gd name="connsiteY5" fmla="*/ 593558 h 1671053"/>
              <a:gd name="connsiteX6" fmla="*/ 1780674 w 4427621"/>
              <a:gd name="connsiteY6" fmla="*/ 304800 h 1671053"/>
              <a:gd name="connsiteX7" fmla="*/ 1925053 w 4427621"/>
              <a:gd name="connsiteY7" fmla="*/ 288758 h 1671053"/>
              <a:gd name="connsiteX8" fmla="*/ 2085474 w 4427621"/>
              <a:gd name="connsiteY8" fmla="*/ 385011 h 1671053"/>
              <a:gd name="connsiteX9" fmla="*/ 2550695 w 4427621"/>
              <a:gd name="connsiteY9" fmla="*/ 385011 h 1671053"/>
              <a:gd name="connsiteX10" fmla="*/ 2662990 w 4427621"/>
              <a:gd name="connsiteY10" fmla="*/ 320842 h 1671053"/>
              <a:gd name="connsiteX11" fmla="*/ 3144253 w 4427621"/>
              <a:gd name="connsiteY11" fmla="*/ 128337 h 1671053"/>
              <a:gd name="connsiteX12" fmla="*/ 3272590 w 4427621"/>
              <a:gd name="connsiteY12" fmla="*/ 224590 h 1671053"/>
              <a:gd name="connsiteX13" fmla="*/ 3433011 w 4427621"/>
              <a:gd name="connsiteY13" fmla="*/ 224590 h 1671053"/>
              <a:gd name="connsiteX14" fmla="*/ 3785937 w 4427621"/>
              <a:gd name="connsiteY14" fmla="*/ 224590 h 1671053"/>
              <a:gd name="connsiteX15" fmla="*/ 3946358 w 4427621"/>
              <a:gd name="connsiteY15" fmla="*/ 288758 h 1671053"/>
              <a:gd name="connsiteX16" fmla="*/ 4427621 w 4427621"/>
              <a:gd name="connsiteY16" fmla="*/ 0 h 167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7621" h="1671053">
                <a:moveTo>
                  <a:pt x="0" y="1652337"/>
                </a:moveTo>
                <a:cubicBezTo>
                  <a:pt x="108284" y="1661695"/>
                  <a:pt x="216568" y="1671053"/>
                  <a:pt x="304800" y="1620253"/>
                </a:cubicBezTo>
                <a:cubicBezTo>
                  <a:pt x="393032" y="1569453"/>
                  <a:pt x="427790" y="1417053"/>
                  <a:pt x="529390" y="1347537"/>
                </a:cubicBezTo>
                <a:cubicBezTo>
                  <a:pt x="630990" y="1278021"/>
                  <a:pt x="836863" y="1270000"/>
                  <a:pt x="914400" y="1203158"/>
                </a:cubicBezTo>
                <a:cubicBezTo>
                  <a:pt x="991937" y="1136316"/>
                  <a:pt x="901032" y="1048085"/>
                  <a:pt x="994611" y="946485"/>
                </a:cubicBezTo>
                <a:cubicBezTo>
                  <a:pt x="1088190" y="844885"/>
                  <a:pt x="1344864" y="700506"/>
                  <a:pt x="1475874" y="593558"/>
                </a:cubicBezTo>
                <a:cubicBezTo>
                  <a:pt x="1606885" y="486611"/>
                  <a:pt x="1705811" y="355600"/>
                  <a:pt x="1780674" y="304800"/>
                </a:cubicBezTo>
                <a:cubicBezTo>
                  <a:pt x="1855537" y="254000"/>
                  <a:pt x="1874253" y="275390"/>
                  <a:pt x="1925053" y="288758"/>
                </a:cubicBezTo>
                <a:cubicBezTo>
                  <a:pt x="1975853" y="302126"/>
                  <a:pt x="1981200" y="368969"/>
                  <a:pt x="2085474" y="385011"/>
                </a:cubicBezTo>
                <a:cubicBezTo>
                  <a:pt x="2189748" y="401053"/>
                  <a:pt x="2454442" y="395706"/>
                  <a:pt x="2550695" y="385011"/>
                </a:cubicBezTo>
                <a:cubicBezTo>
                  <a:pt x="2646948" y="374316"/>
                  <a:pt x="2564064" y="363621"/>
                  <a:pt x="2662990" y="320842"/>
                </a:cubicBezTo>
                <a:cubicBezTo>
                  <a:pt x="2761916" y="278063"/>
                  <a:pt x="3042653" y="144379"/>
                  <a:pt x="3144253" y="128337"/>
                </a:cubicBezTo>
                <a:cubicBezTo>
                  <a:pt x="3245853" y="112295"/>
                  <a:pt x="3224464" y="208548"/>
                  <a:pt x="3272590" y="224590"/>
                </a:cubicBezTo>
                <a:cubicBezTo>
                  <a:pt x="3320716" y="240632"/>
                  <a:pt x="3433011" y="224590"/>
                  <a:pt x="3433011" y="224590"/>
                </a:cubicBezTo>
                <a:cubicBezTo>
                  <a:pt x="3518569" y="224590"/>
                  <a:pt x="3700379" y="213895"/>
                  <a:pt x="3785937" y="224590"/>
                </a:cubicBezTo>
                <a:cubicBezTo>
                  <a:pt x="3871495" y="235285"/>
                  <a:pt x="3839411" y="326190"/>
                  <a:pt x="3946358" y="288758"/>
                </a:cubicBezTo>
                <a:cubicBezTo>
                  <a:pt x="4053305" y="251326"/>
                  <a:pt x="4240463" y="125663"/>
                  <a:pt x="4427621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3" name="Rectangle 12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7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3495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i="1" dirty="0" smtClean="0"/>
              <a:t>predict </a:t>
            </a:r>
            <a:r>
              <a:rPr lang="en-US" dirty="0" smtClean="0"/>
              <a:t>if missing a detection in the current frame?</a:t>
            </a:r>
          </a:p>
          <a:p>
            <a:pPr lvl="1"/>
            <a:r>
              <a:rPr lang="en-US" sz="2400" dirty="0" smtClean="0"/>
              <a:t>Prediction only depends on previous frames</a:t>
            </a:r>
          </a:p>
          <a:p>
            <a:r>
              <a:rPr lang="en-US" dirty="0" smtClean="0"/>
              <a:t>How to </a:t>
            </a:r>
            <a:r>
              <a:rPr lang="en-US" i="1" dirty="0" smtClean="0"/>
              <a:t>correct</a:t>
            </a:r>
            <a:r>
              <a:rPr lang="en-US" dirty="0" smtClean="0"/>
              <a:t> if missing detection in the current frame?</a:t>
            </a:r>
          </a:p>
          <a:p>
            <a:pPr lvl="1"/>
            <a:r>
              <a:rPr lang="en-US" sz="2400" dirty="0" smtClean="0"/>
              <a:t>Don’t correct, just use prediction</a:t>
            </a:r>
          </a:p>
          <a:p>
            <a:r>
              <a:rPr lang="en-US" dirty="0" smtClean="0"/>
              <a:t>What if we have two detections in a frame?</a:t>
            </a:r>
          </a:p>
          <a:p>
            <a:pPr lvl="1"/>
            <a:r>
              <a:rPr lang="en-US" sz="2400" dirty="0" smtClean="0"/>
              <a:t>Determine which of the two is more likely correct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bat census</a:t>
            </a:r>
            <a:endParaRPr lang="en-US" dirty="0"/>
          </a:p>
        </p:txBody>
      </p:sp>
      <p:pic>
        <p:nvPicPr>
          <p:cNvPr id="3" name="davis-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66850" y="1143000"/>
            <a:ext cx="6096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4414" y="6019800"/>
            <a:ext cx="7068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http://www.cs.bu.edu/~betke/research/bats/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81189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79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How would you do it?</a:t>
            </a:r>
          </a:p>
        </p:txBody>
      </p:sp>
    </p:spTree>
    <p:extLst>
      <p:ext uri="{BB962C8B-B14F-4D97-AF65-F5344CB8AC3E}">
        <p14:creationId xmlns:p14="http://schemas.microsoft.com/office/powerpoint/2010/main" val="30534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Background subtraction: average/median </a:t>
            </a:r>
            <a:r>
              <a:rPr lang="en-US" sz="3200" dirty="0"/>
              <a:t>i</a:t>
            </a:r>
            <a:r>
              <a:rPr lang="en-US" sz="3200" dirty="0" smtClean="0"/>
              <a:t>mage</a:t>
            </a:r>
            <a:endParaRPr lang="en-US" sz="3200" dirty="0"/>
          </a:p>
        </p:txBody>
      </p:sp>
      <p:pic>
        <p:nvPicPr>
          <p:cNvPr id="799748" name="Picture 4" descr="The image “http://www-2.cs.cmu.edu/~efros/temp/sphalf01500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49" name="Picture 5" descr="The image “http://www-2.cs.cmu.edu/~efros/temp/sphalf04000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0" name="Picture 6" descr="The image “http://www-2.cs.cmu.edu/~efros/temp/sphalf03000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1" name="Picture 7" descr="The image “http://www-2.cs.cmu.edu/~efros/temp/sphalf04500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pic>
        <p:nvPicPr>
          <p:cNvPr id="799752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4114800" cy="2743200"/>
          </a:xfrm>
          <a:prstGeom prst="rect">
            <a:avLst/>
          </a:prstGeom>
          <a:noFill/>
        </p:spPr>
      </p:pic>
      <p:pic>
        <p:nvPicPr>
          <p:cNvPr id="799753" name="Picture 9" descr="The image “http://www-2.cs.cmu.edu/~efros/temp/sphalf02000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981200"/>
            <a:ext cx="4114800" cy="274320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Alyosha</a:t>
            </a:r>
            <a:r>
              <a:rPr lang="en-US" sz="1100" dirty="0" smtClean="0"/>
              <a:t> </a:t>
            </a:r>
            <a:r>
              <a:rPr lang="en-US" sz="1100" dirty="0" err="1" smtClean="0"/>
              <a:t>Efros</a:t>
            </a:r>
            <a:endParaRPr lang="en-US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Background subtraction</a:t>
            </a:r>
            <a:endParaRPr lang="en-US" sz="3200" dirty="0"/>
          </a:p>
        </p:txBody>
      </p:sp>
      <p:pic>
        <p:nvPicPr>
          <p:cNvPr id="800774" name="Picture 6" descr="The image “http://www-2.cs.cmu.edu/~efros/temp/im1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114800" cy="2743200"/>
          </a:xfrm>
          <a:prstGeom prst="rect">
            <a:avLst/>
          </a:prstGeom>
          <a:noFill/>
        </p:spPr>
      </p:pic>
      <p:pic>
        <p:nvPicPr>
          <p:cNvPr id="800776" name="Picture 8" descr="The image “http://www-2.cs.cmu.edu/~efros/temp/ave.jp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4114800" cy="2743200"/>
          </a:xfrm>
          <a:prstGeom prst="rect">
            <a:avLst/>
          </a:prstGeom>
          <a:noFill/>
        </p:spPr>
      </p:pic>
      <p:sp>
        <p:nvSpPr>
          <p:cNvPr id="800777" name="Text Box 9"/>
          <p:cNvSpPr txBox="1">
            <a:spLocks noChangeArrowheads="1"/>
          </p:cNvSpPr>
          <p:nvPr/>
        </p:nvSpPr>
        <p:spPr bwMode="auto">
          <a:xfrm>
            <a:off x="4419601" y="1852617"/>
            <a:ext cx="37365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</a:p>
        </p:txBody>
      </p:sp>
      <p:sp>
        <p:nvSpPr>
          <p:cNvPr id="800778" name="Text Box 10"/>
          <p:cNvSpPr txBox="1">
            <a:spLocks noChangeArrowheads="1"/>
          </p:cNvSpPr>
          <p:nvPr/>
        </p:nvSpPr>
        <p:spPr bwMode="auto">
          <a:xfrm>
            <a:off x="1524005" y="4953004"/>
            <a:ext cx="506388" cy="77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6" rIns="91436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00780" name="Picture 12" descr="The image “http://www-2.cs.cmu.edu/~efros/temp/diff.jpg” cannot be displayed, because it contains error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2" name="Picture 14" descr="The image “http://www-2.cs.cmu.edu/~efros/temp/thr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4" name="Picture 16" descr="The image “http://www-2.cs.cmu.edu/~efros/temp/open.jpg” cannot be displayed, because it contains errors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86" name="Picture 18" descr="The image “http://www-2.cs.cmu.edu/~efros/temp/dilate.jpg” cannot be displayed, because it contains errors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pic>
        <p:nvPicPr>
          <p:cNvPr id="800790" name="Picture 22" descr="The image “http://www-2.cs.cmu.edu/~efros/temp/final.jpg” cannot be displayed, because it contains error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4114800" cy="27432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Alyosha</a:t>
            </a:r>
            <a:r>
              <a:rPr lang="en-US" sz="1100" dirty="0" smtClean="0"/>
              <a:t> </a:t>
            </a:r>
            <a:r>
              <a:rPr lang="en-US" sz="1100" dirty="0" err="1" smtClean="0"/>
              <a:t>Efros</a:t>
            </a:r>
            <a:endParaRPr lang="en-US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models</a:t>
            </a:r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model: usually specify using domain knowledge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456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914400"/>
            <a:ext cx="8079377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  <p:pic>
        <p:nvPicPr>
          <p:cNvPr id="2" name="Picture 1" descr="fast_cr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22800"/>
            <a:ext cx="2209800" cy="1473200"/>
          </a:xfrm>
          <a:prstGeom prst="rect">
            <a:avLst/>
          </a:prstGeom>
        </p:spPr>
      </p:pic>
      <p:pic>
        <p:nvPicPr>
          <p:cNvPr id="3" name="Picture 2" descr="fast_cr3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22800"/>
            <a:ext cx="2209800" cy="1473200"/>
          </a:xfrm>
          <a:prstGeom prst="rect">
            <a:avLst/>
          </a:prstGeom>
        </p:spPr>
      </p:pic>
      <p:pic>
        <p:nvPicPr>
          <p:cNvPr id="4" name="Picture 3" descr="fast_c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22800"/>
            <a:ext cx="22098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260068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Too strong dynamics model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Too strong observation model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962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/>
          </p:nvPr>
        </p:nvGraphicFramePr>
        <p:xfrm>
          <a:off x="1439092" y="4254924"/>
          <a:ext cx="3535476" cy="5751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Image" r:id="rId4" imgW="4863492" imgH="7911111" progId="">
                  <p:embed/>
                </p:oleObj>
              </mc:Choice>
              <mc:Fallback>
                <p:oleObj name="Image" r:id="rId4" imgW="4863492" imgH="7911111" progId="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092" y="4254924"/>
                        <a:ext cx="3535476" cy="5751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78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sz="2400" dirty="0" smtClean="0"/>
              <a:t>Errors can accumulate over time</a:t>
            </a:r>
          </a:p>
        </p:txBody>
      </p:sp>
      <p:graphicFrame>
        <p:nvGraphicFramePr>
          <p:cNvPr id="4" name="Object 7"/>
          <p:cNvGraphicFramePr>
            <a:graphicFrameLocks noGrp="1" noChangeAspect="1"/>
          </p:cNvGraphicFramePr>
          <p:nvPr/>
        </p:nvGraphicFramePr>
        <p:xfrm>
          <a:off x="1532694" y="4430486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0" name="Image" r:id="rId4" imgW="3009524" imgH="2209524" progId="">
                  <p:embed/>
                </p:oleObj>
              </mc:Choice>
              <mc:Fallback>
                <p:oleObj name="Image" r:id="rId4" imgW="3009524" imgH="2209524" progId="">
                  <p:embed/>
                  <p:pic>
                    <p:nvPicPr>
                      <p:cNvPr id="0" name="Picture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694" y="4430486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614644" y="4477273"/>
            <a:ext cx="44509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latin typeface="Arial" charset="0"/>
              </a:rPr>
              <a:t>D. </a:t>
            </a:r>
            <a:r>
              <a:rPr lang="en-US" sz="1500" dirty="0" err="1">
                <a:solidFill>
                  <a:prstClr val="black"/>
                </a:solidFill>
                <a:latin typeface="Arial" charset="0"/>
              </a:rPr>
              <a:t>Ramanan</a:t>
            </a:r>
            <a:r>
              <a:rPr lang="en-US" sz="1500" dirty="0">
                <a:solidFill>
                  <a:prstClr val="black"/>
                </a:solidFill>
                <a:latin typeface="Arial" charset="0"/>
              </a:rPr>
              <a:t>, D. Forsyth, and </a:t>
            </a:r>
            <a:r>
              <a:rPr lang="en-US" sz="1500" dirty="0" smtClean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sz="1500" dirty="0" err="1" smtClean="0">
                <a:solidFill>
                  <a:prstClr val="black"/>
                </a:solidFill>
                <a:latin typeface="Arial" charset="0"/>
              </a:rPr>
              <a:t>Zisserman</a:t>
            </a:r>
            <a:r>
              <a:rPr lang="en-US" sz="1500" dirty="0">
                <a:solidFill>
                  <a:prstClr val="black"/>
                </a:solidFill>
                <a:latin typeface="Arial" charset="0"/>
              </a:rPr>
              <a:t>. </a:t>
            </a:r>
            <a:endParaRPr lang="en-US" sz="1500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Arial" charset="0"/>
                <a:hlinkClick r:id="rId6"/>
              </a:rPr>
              <a:t>Tracking </a:t>
            </a:r>
            <a:r>
              <a:rPr lang="en-US" sz="1500" dirty="0">
                <a:solidFill>
                  <a:prstClr val="black"/>
                </a:solidFill>
                <a:latin typeface="Arial" charset="0"/>
                <a:hlinkClick r:id="rId6"/>
              </a:rPr>
              <a:t>People by Learning their Appearance</a:t>
            </a:r>
            <a:r>
              <a:rPr lang="en-US" sz="15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sz="1500" dirty="0" smtClean="0">
                <a:solidFill>
                  <a:prstClr val="black"/>
                </a:solidFill>
                <a:latin typeface="Arial" charset="0"/>
              </a:rPr>
              <a:t>TPAMI </a:t>
            </a:r>
            <a:r>
              <a:rPr lang="en-US" sz="1500" dirty="0">
                <a:solidFill>
                  <a:prstClr val="black"/>
                </a:solidFill>
                <a:latin typeface="Arial" charset="0"/>
              </a:rPr>
              <a:t>2007.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146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 (for multiple objects)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Challenges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89966" y="6596390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Amin</a:t>
            </a:r>
            <a:r>
              <a:rPr lang="en-US" sz="1100" dirty="0" smtClean="0"/>
              <a:t> </a:t>
            </a:r>
            <a:r>
              <a:rPr lang="en-US" sz="1100" dirty="0" err="1" smtClean="0"/>
              <a:t>Sadeghi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203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Tracking: some applications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33333" t="7096" r="33333" b="50323"/>
          <a:stretch>
            <a:fillRect/>
          </a:stretch>
        </p:blipFill>
        <p:spPr bwMode="auto">
          <a:xfrm>
            <a:off x="609600" y="1219200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Body pose tracking, activity recognition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Surveillance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Video-based interfaces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Medical apps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4" name="Picture 2" descr="http://www.cs.bu.edu/fac/betke/research/bats/images/davis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219200"/>
            <a:ext cx="2209800" cy="17678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28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Censusing</a:t>
            </a:r>
            <a:r>
              <a:rPr lang="en-US" sz="2800" dirty="0" smtClean="0">
                <a:solidFill>
                  <a:srgbClr val="000000"/>
                </a:solidFill>
              </a:rPr>
              <a:t> a bat population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5" cstate="print"/>
          <a:srcRect l="21875" t="31671" r="17188" b="6873"/>
          <a:stretch>
            <a:fillRect/>
          </a:stretch>
        </p:blipFill>
        <p:spPr bwMode="auto">
          <a:xfrm>
            <a:off x="3581400" y="4114800"/>
            <a:ext cx="2514600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eart_lv_rv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114800"/>
            <a:ext cx="1765343" cy="1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amera Mouse users"/>
          <p:cNvPicPr>
            <a:picLocks noChangeAspect="1" noChangeArrowheads="1"/>
          </p:cNvPicPr>
          <p:nvPr/>
        </p:nvPicPr>
        <p:blipFill>
          <a:blip r:embed="rId7" cstate="print"/>
          <a:srcRect r="82609"/>
          <a:stretch>
            <a:fillRect/>
          </a:stretch>
        </p:blipFill>
        <p:spPr bwMode="auto">
          <a:xfrm>
            <a:off x="6858000" y="1143000"/>
            <a:ext cx="2057400" cy="1971677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199" y="411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3433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tracking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10282" cy="5135563"/>
          </a:xfrm>
        </p:spPr>
        <p:txBody>
          <a:bodyPr>
            <a:norm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200" dirty="0" smtClean="0"/>
              <a:t>Extract visual features (corners, textured areas) and “track” them over multiple frames</a:t>
            </a:r>
          </a:p>
          <a:p>
            <a:r>
              <a:rPr lang="en-US" sz="2200" dirty="0" smtClean="0"/>
              <a:t>Many problems (e.g. structure from motion) require matching points</a:t>
            </a:r>
          </a:p>
          <a:p>
            <a:r>
              <a:rPr lang="en-US" sz="2200" dirty="0" smtClean="0"/>
              <a:t>Many challenges, e.g. points may change appearance over time, points may appear or disappear 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6" y="3608294"/>
            <a:ext cx="487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518" y="3127018"/>
            <a:ext cx="3784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89967" y="6570618"/>
            <a:ext cx="1254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Derek </a:t>
            </a:r>
            <a:r>
              <a:rPr lang="en-US" sz="1100" dirty="0" err="1" smtClean="0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4756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Feature tracking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581400"/>
            <a:ext cx="8915400" cy="99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Given two subsequent frames, estimate the point translation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752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222" name="Oval 5"/>
          <p:cNvSpPr>
            <a:spLocks noChangeArrowheads="1"/>
          </p:cNvSpPr>
          <p:nvPr/>
        </p:nvSpPr>
        <p:spPr bwMode="auto">
          <a:xfrm>
            <a:off x="2286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3200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224" name="Oval 7"/>
          <p:cNvSpPr>
            <a:spLocks noChangeArrowheads="1"/>
          </p:cNvSpPr>
          <p:nvPr/>
        </p:nvSpPr>
        <p:spPr bwMode="auto">
          <a:xfrm>
            <a:off x="2286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3200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600200"/>
            <a:ext cx="1066800" cy="968375"/>
            <a:chOff x="1488" y="1008"/>
            <a:chExt cx="672" cy="610"/>
          </a:xfrm>
        </p:grpSpPr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36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37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38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495800"/>
            <a:ext cx="822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The </a:t>
            </a:r>
            <a:r>
              <a:rPr lang="en-US" sz="2800" i="1" dirty="0" smtClean="0">
                <a:solidFill>
                  <a:srgbClr val="00B050"/>
                </a:solidFill>
                <a:latin typeface="+mj-lt"/>
                <a:cs typeface="Arial" charset="0"/>
              </a:rPr>
              <a:t>Lucas-</a:t>
            </a:r>
            <a:r>
              <a:rPr lang="en-US" sz="2800" i="1" dirty="0" err="1" smtClean="0">
                <a:solidFill>
                  <a:srgbClr val="00B050"/>
                </a:solidFill>
                <a:latin typeface="+mj-lt"/>
                <a:cs typeface="Arial" charset="0"/>
              </a:rPr>
              <a:t>Kanade</a:t>
            </a:r>
            <a:r>
              <a:rPr lang="en-US" sz="2800" i="1" dirty="0" smtClean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  <a:r>
              <a:rPr lang="en-US" sz="2800" i="1" dirty="0" smtClean="0">
                <a:solidFill>
                  <a:srgbClr val="00B0F0"/>
                </a:solidFill>
                <a:latin typeface="+mj-lt"/>
                <a:cs typeface="Arial" charset="0"/>
              </a:rPr>
              <a:t>optical flow </a:t>
            </a: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method</a:t>
            </a:r>
            <a:r>
              <a:rPr lang="en-US" sz="2800" i="1" dirty="0" smtClean="0">
                <a:solidFill>
                  <a:prstClr val="black"/>
                </a:solidFill>
                <a:latin typeface="+mj-lt"/>
                <a:cs typeface="Arial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+mj-lt"/>
                <a:cs typeface="Arial" charset="0"/>
              </a:rPr>
              <a:t>assumes:</a:t>
            </a:r>
            <a:endParaRPr lang="en-US" sz="2800" i="1" dirty="0">
              <a:solidFill>
                <a:prstClr val="black"/>
              </a:solidFill>
              <a:latin typeface="+mj-lt"/>
              <a:cs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Brightness constancy:  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projection of the same point looks the same in every frame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Small motion: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  points do not move very far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Spatial coherence: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 points move like their neighbors</a:t>
            </a: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2286000" y="2895600"/>
            <a:ext cx="100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562600" y="2895600"/>
            <a:ext cx="1366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t+1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0514" y="6583680"/>
            <a:ext cx="17634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Derek </a:t>
            </a:r>
            <a:r>
              <a:rPr lang="en-US" sz="1100" dirty="0" err="1" smtClean="0"/>
              <a:t>Hoiem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1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71" grpId="0" build="p" bldLvl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753</TotalTime>
  <Words>2041</Words>
  <Application>Microsoft Office PowerPoint</Application>
  <PresentationFormat>On-screen Show (4:3)</PresentationFormat>
  <Paragraphs>511</Paragraphs>
  <Slides>66</Slides>
  <Notes>48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3" baseType="lpstr">
      <vt:lpstr>Arial</vt:lpstr>
      <vt:lpstr>Calibri</vt:lpstr>
      <vt:lpstr>Helvetica</vt:lpstr>
      <vt:lpstr>New York</vt:lpstr>
      <vt:lpstr>Times New Roman</vt:lpstr>
      <vt:lpstr>Wingdings</vt:lpstr>
      <vt:lpstr>1_Office Theme</vt:lpstr>
      <vt:lpstr>6_Office Theme</vt:lpstr>
      <vt:lpstr>1_Default Design</vt:lpstr>
      <vt:lpstr>3_Blank Presentation</vt:lpstr>
      <vt:lpstr>3_Default Design</vt:lpstr>
      <vt:lpstr>Office Theme</vt:lpstr>
      <vt:lpstr>4_Office Theme</vt:lpstr>
      <vt:lpstr>2_Office Theme</vt:lpstr>
      <vt:lpstr>3_Office Theme</vt:lpstr>
      <vt:lpstr>Equation</vt:lpstr>
      <vt:lpstr>Image</vt:lpstr>
      <vt:lpstr>CS 1699: Intro to Computer Vision Tracking</vt:lpstr>
      <vt:lpstr>Today: Tracking</vt:lpstr>
      <vt:lpstr>Motion: Why is it useful?</vt:lpstr>
      <vt:lpstr>Motion: Why is it useful?</vt:lpstr>
      <vt:lpstr>Tracking Examples</vt:lpstr>
      <vt:lpstr>PowerPoint Presentation</vt:lpstr>
      <vt:lpstr>Tracking: some applications</vt:lpstr>
      <vt:lpstr>Feature tracking</vt:lpstr>
      <vt:lpstr>Feature tracking</vt:lpstr>
      <vt:lpstr>PowerPoint Presentation</vt:lpstr>
      <vt:lpstr>Using optical flow: action recognition at a distance</vt:lpstr>
      <vt:lpstr>Feature-based matching for motion</vt:lpstr>
      <vt:lpstr>Example: A Camera Mouse</vt:lpstr>
      <vt:lpstr>Example: A Camera Mouse</vt:lpstr>
      <vt:lpstr>Feature-based matching for motion</vt:lpstr>
      <vt:lpstr>Things that make visual tracking difficult</vt:lpstr>
      <vt:lpstr>Strategies for tracking</vt:lpstr>
      <vt:lpstr>Tracking with dynamics</vt:lpstr>
      <vt:lpstr>Detection vs. tracking</vt:lpstr>
      <vt:lpstr>Detection vs. tracking</vt:lpstr>
      <vt:lpstr>Detection vs. tracking</vt:lpstr>
      <vt:lpstr>PowerPoint Presentation</vt:lpstr>
      <vt:lpstr>PowerPoint Presentation</vt:lpstr>
      <vt:lpstr>General model for tracking</vt:lpstr>
      <vt:lpstr>General model for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Notation reminder</vt:lpstr>
      <vt:lpstr>Dynamics and observation models</vt:lpstr>
      <vt:lpstr>The Kalman filter</vt:lpstr>
      <vt:lpstr>PowerPoint Presentation</vt:lpstr>
      <vt:lpstr>Example: Constant velocity (1D points)</vt:lpstr>
      <vt:lpstr>Probabilistic tracking</vt:lpstr>
      <vt:lpstr>Probabilistic tracking</vt:lpstr>
      <vt:lpstr>Probabilistic tracking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Summary: Prediction and correction</vt:lpstr>
      <vt:lpstr>PowerPoint Presentation</vt:lpstr>
      <vt:lpstr>PowerPoint Presentation</vt:lpstr>
      <vt:lpstr>PowerPoint Presentation</vt:lpstr>
      <vt:lpstr>PowerPoint Presentation</vt:lpstr>
      <vt:lpstr>Questions</vt:lpstr>
      <vt:lpstr>Example: Kalman Filter</vt:lpstr>
      <vt:lpstr>A bat census</vt:lpstr>
      <vt:lpstr>Tracking issues</vt:lpstr>
      <vt:lpstr>Background subtraction: average/median image</vt:lpstr>
      <vt:lpstr>Background subtraction</vt:lpstr>
      <vt:lpstr>Tracking issues</vt:lpstr>
      <vt:lpstr>Tracking issues</vt:lpstr>
      <vt:lpstr>Tracking issues</vt:lpstr>
      <vt:lpstr>Tracking issues</vt:lpstr>
      <vt:lpstr>Things to remember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74</cp:revision>
  <dcterms:created xsi:type="dcterms:W3CDTF">2015-04-17T19:15:42Z</dcterms:created>
  <dcterms:modified xsi:type="dcterms:W3CDTF">2015-12-03T19:17:33Z</dcterms:modified>
</cp:coreProperties>
</file>